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4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5E0AA-F0FF-4A6D-A0F9-32C143AA8A6F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75FC0-1ADB-4AC4-917F-C719BCA790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02AA-E8D5-4653-BF45-BAA2F131FF50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CAF9-2BF5-4B17-9D06-AF2647B04637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BA30-AED4-4777-8443-702C58BF93F6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1BBA-CF27-49B3-A569-2CC23EB28ED4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FB2A-D0F1-4007-BD80-E23EAC0915EF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5A6C-43B8-43A9-9CDC-1B3B91CFD306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A896-4DDD-42EC-9887-048D2B03148D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0099-01B6-41E5-AD79-EE8161E1B186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A10C-8EAB-4EB8-9BF1-528376720B3D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87A2-CB9A-40B2-9EFA-29308AAD9E51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E8FE-D9AD-4453-984A-52EFAADEA0B8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98C06-CCA3-4C41-8FF1-30992477A647}" type="datetime1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br>
              <a:rPr lang="en-US" dirty="0" smtClean="0"/>
            </a:br>
            <a:r>
              <a:rPr lang="en-US" dirty="0" smtClean="0"/>
              <a:t>CSE-225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/>
              <a:t>The </a:t>
            </a:r>
            <a:r>
              <a:rPr lang="en-US" sz="2600" b="1" i="1" dirty="0"/>
              <a:t>running time of an algorithm on a particular input is the number of </a:t>
            </a:r>
            <a:r>
              <a:rPr lang="en-US" sz="2600" b="1" i="1" dirty="0" smtClean="0"/>
              <a:t>primitive </a:t>
            </a:r>
            <a:r>
              <a:rPr lang="en-US" sz="2600" dirty="0" smtClean="0"/>
              <a:t>operations </a:t>
            </a:r>
            <a:r>
              <a:rPr lang="en-US" sz="2600" dirty="0"/>
              <a:t>or “steps” executed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It </a:t>
            </a:r>
            <a:r>
              <a:rPr lang="en-US" sz="2600" dirty="0"/>
              <a:t>is convenient to define the notion of step </a:t>
            </a:r>
            <a:r>
              <a:rPr lang="en-US" sz="2600" dirty="0" smtClean="0"/>
              <a:t>so that </a:t>
            </a:r>
            <a:r>
              <a:rPr lang="en-US" sz="2600" dirty="0"/>
              <a:t>it is as machine-independent as possible. For the moment, let us adopt </a:t>
            </a:r>
            <a:r>
              <a:rPr lang="en-US" sz="2600" dirty="0" smtClean="0"/>
              <a:t>the following </a:t>
            </a:r>
            <a:r>
              <a:rPr lang="en-US" sz="2600" dirty="0"/>
              <a:t>view. A constant amount of time is required to execute each line of </a:t>
            </a:r>
            <a:r>
              <a:rPr lang="en-US" sz="2600" dirty="0" smtClean="0"/>
              <a:t>our </a:t>
            </a:r>
            <a:r>
              <a:rPr lang="en-US" sz="2600" dirty="0" err="1" smtClean="0"/>
              <a:t>pseudocode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One </a:t>
            </a:r>
            <a:r>
              <a:rPr lang="en-US" sz="2600" dirty="0"/>
              <a:t>line may take a different amount of time than another line, </a:t>
            </a:r>
            <a:r>
              <a:rPr lang="en-US" sz="2600" dirty="0" smtClean="0"/>
              <a:t>but we </a:t>
            </a:r>
            <a:r>
              <a:rPr lang="en-US" sz="2600" dirty="0"/>
              <a:t>shall assume that each execution of the </a:t>
            </a:r>
            <a:r>
              <a:rPr lang="en-US" sz="2600" i="1" dirty="0" err="1" smtClean="0"/>
              <a:t>ith</a:t>
            </a:r>
            <a:r>
              <a:rPr lang="en-US" sz="2600" dirty="0" smtClean="0"/>
              <a:t> </a:t>
            </a:r>
            <a:r>
              <a:rPr lang="en-US" sz="2600" dirty="0"/>
              <a:t>line takes time </a:t>
            </a:r>
            <a:r>
              <a:rPr lang="en-US" sz="2600" i="1" dirty="0" err="1" smtClean="0"/>
              <a:t>c</a:t>
            </a:r>
            <a:r>
              <a:rPr lang="en-US" sz="2600" i="1" baseline="-25000" dirty="0" err="1"/>
              <a:t>i</a:t>
            </a:r>
            <a:r>
              <a:rPr lang="en-US" sz="2600" dirty="0" smtClean="0"/>
              <a:t>, </a:t>
            </a:r>
            <a:r>
              <a:rPr lang="en-US" sz="2600" dirty="0"/>
              <a:t>where </a:t>
            </a:r>
            <a:r>
              <a:rPr lang="en-US" sz="2600" i="1" dirty="0" err="1" smtClean="0"/>
              <a:t>c</a:t>
            </a:r>
            <a:r>
              <a:rPr lang="en-US" sz="2600" i="1" baseline="-25000" dirty="0" err="1" smtClean="0"/>
              <a:t>i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is a constant</a:t>
            </a:r>
            <a:r>
              <a:rPr lang="en-US" sz="2600" dirty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</a:t>
            </a:r>
            <a:r>
              <a:rPr lang="en-US" sz="3200" b="1" dirty="0" smtClean="0"/>
              <a:t>algorithms(3)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 smtClean="0"/>
              <a:t>We start by presenting the INSERTION-SORT procedure with the time </a:t>
            </a:r>
            <a:r>
              <a:rPr lang="en-US" sz="2600" b="1" i="1" dirty="0" smtClean="0"/>
              <a:t>“cost” </a:t>
            </a:r>
            <a:r>
              <a:rPr lang="en-US" sz="2600" dirty="0" smtClean="0"/>
              <a:t>of each statement and the number of times each statement is executed. 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For each </a:t>
            </a:r>
            <a:r>
              <a:rPr lang="en-US" sz="2600" b="1" i="1" dirty="0" smtClean="0"/>
              <a:t>j = 2,3,……,n, </a:t>
            </a:r>
            <a:r>
              <a:rPr lang="en-US" sz="2600" dirty="0" smtClean="0"/>
              <a:t>where </a:t>
            </a:r>
            <a:r>
              <a:rPr lang="en-US" sz="2600" b="1" i="1" dirty="0" smtClean="0"/>
              <a:t>n = </a:t>
            </a:r>
            <a:r>
              <a:rPr lang="en-US" sz="2600" b="1" i="1" dirty="0" err="1" smtClean="0"/>
              <a:t>A.length</a:t>
            </a:r>
            <a:r>
              <a:rPr lang="en-US" sz="2600" dirty="0" smtClean="0"/>
              <a:t>, we let </a:t>
            </a:r>
            <a:r>
              <a:rPr lang="en-US" sz="2600" b="1" i="1" dirty="0" err="1" smtClean="0"/>
              <a:t>t</a:t>
            </a:r>
            <a:r>
              <a:rPr lang="en-US" sz="2600" b="1" i="1" baseline="-25000" dirty="0" err="1" smtClean="0"/>
              <a:t>j</a:t>
            </a:r>
            <a:r>
              <a:rPr lang="en-US" sz="2600" dirty="0" smtClean="0"/>
              <a:t> denote the number of times the while loop test in line 5 is executed for that value of </a:t>
            </a:r>
            <a:r>
              <a:rPr lang="en-US" sz="2600" b="1" dirty="0" smtClean="0"/>
              <a:t>j</a:t>
            </a:r>
            <a:r>
              <a:rPr lang="en-US" sz="2600" dirty="0" smtClean="0"/>
              <a:t>. When a for or while loop exits in the usual way (i.e., due to the test in the loop header), the test is executed one time more than the loop body. </a:t>
            </a:r>
          </a:p>
          <a:p>
            <a:pPr algn="just"/>
            <a:r>
              <a:rPr lang="en-US" sz="2600" dirty="0" smtClean="0"/>
              <a:t>We assume that comments are not executable statements, and so they take no time.</a:t>
            </a:r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</a:t>
            </a:r>
            <a:r>
              <a:rPr lang="en-US" sz="3200" b="1" dirty="0" smtClean="0"/>
              <a:t>algorithms(4)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047089" cy="3352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</a:t>
            </a:r>
            <a:r>
              <a:rPr lang="en-US" sz="3200" b="1" dirty="0" smtClean="0"/>
              <a:t>algorithms(5)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46469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</a:t>
            </a:r>
            <a:r>
              <a:rPr lang="en-US" sz="3200" b="1" dirty="0" smtClean="0"/>
              <a:t>algorithms(6)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32118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</a:t>
            </a:r>
            <a:r>
              <a:rPr lang="en-US" sz="3200" b="1" dirty="0" smtClean="0"/>
              <a:t>algorithms(7)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7970153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914" y="1371600"/>
            <a:ext cx="7240086" cy="542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Order of growth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562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600" dirty="0" smtClean="0"/>
              <a:t>We used some simplifying abstractions to ease our analysis of the INSERTIONSORT procedure. 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First, we ignored the actual cost of each statement, using the constants </a:t>
            </a:r>
            <a:r>
              <a:rPr lang="en-US" sz="2600" b="1" i="1" dirty="0" err="1" smtClean="0"/>
              <a:t>c</a:t>
            </a:r>
            <a:r>
              <a:rPr lang="en-US" sz="2600" b="1" i="1" baseline="-25000" dirty="0" err="1" smtClean="0"/>
              <a:t>i</a:t>
            </a:r>
            <a:r>
              <a:rPr lang="en-US" sz="2600" dirty="0" smtClean="0"/>
              <a:t> to represent these costs.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Then, we observed that even these constants give us more detail than we really need: we expressed the worst-case running time as </a:t>
            </a:r>
            <a:r>
              <a:rPr lang="en-US" sz="2600" b="1" i="1" dirty="0" smtClean="0"/>
              <a:t>an</a:t>
            </a:r>
            <a:r>
              <a:rPr lang="en-US" sz="2600" b="1" i="1" baseline="30000" dirty="0" smtClean="0"/>
              <a:t>2</a:t>
            </a:r>
            <a:r>
              <a:rPr lang="en-US" sz="2600" b="1" i="1" dirty="0" smtClean="0"/>
              <a:t> + </a:t>
            </a:r>
            <a:r>
              <a:rPr lang="en-US" sz="2600" b="1" i="1" dirty="0" err="1" smtClean="0"/>
              <a:t>bn</a:t>
            </a:r>
            <a:r>
              <a:rPr lang="en-US" sz="2600" b="1" i="1" dirty="0" smtClean="0"/>
              <a:t> + c</a:t>
            </a:r>
            <a:r>
              <a:rPr lang="en-US" sz="2600" dirty="0" smtClean="0"/>
              <a:t> for some constants </a:t>
            </a:r>
            <a:r>
              <a:rPr lang="en-US" sz="2600" b="1" i="1" dirty="0" smtClean="0"/>
              <a:t>a, b</a:t>
            </a:r>
            <a:r>
              <a:rPr lang="en-US" sz="2600" dirty="0" smtClean="0"/>
              <a:t>, and </a:t>
            </a:r>
            <a:r>
              <a:rPr lang="en-US" sz="2600" b="1" i="1" dirty="0" smtClean="0"/>
              <a:t>c</a:t>
            </a:r>
            <a:r>
              <a:rPr lang="en-US" sz="2600" dirty="0" smtClean="0"/>
              <a:t> that depend on the statement costs </a:t>
            </a:r>
            <a:r>
              <a:rPr lang="en-US" sz="2600" b="1" i="1" dirty="0" err="1" smtClean="0"/>
              <a:t>c</a:t>
            </a:r>
            <a:r>
              <a:rPr lang="en-US" sz="2600" b="1" i="1" baseline="-25000" dirty="0" err="1" smtClean="0"/>
              <a:t>i</a:t>
            </a:r>
            <a:r>
              <a:rPr lang="en-US" sz="2600" dirty="0" smtClean="0"/>
              <a:t> . We thus ignored not only the actual statement costs, but also the abstract costs </a:t>
            </a:r>
            <a:r>
              <a:rPr lang="en-US" sz="2600" b="1" i="1" dirty="0" err="1" smtClean="0"/>
              <a:t>c</a:t>
            </a:r>
            <a:r>
              <a:rPr lang="en-US" sz="2600" b="1" i="1" baseline="-25000" dirty="0" err="1" smtClean="0"/>
              <a:t>i</a:t>
            </a:r>
            <a:r>
              <a:rPr lang="en-US" sz="2600" dirty="0" smtClean="0"/>
              <a:t> 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We shall now make one more simplifying abstraction: it is the rate of growth, or order of growth, of the running time that really interests us.</a:t>
            </a:r>
          </a:p>
          <a:p>
            <a:pPr algn="just"/>
            <a:endParaRPr lang="en-US" sz="2600" dirty="0" smtClean="0"/>
          </a:p>
          <a:p>
            <a:r>
              <a:rPr lang="en-US" sz="2800" dirty="0"/>
              <a:t>We therefore </a:t>
            </a:r>
            <a:r>
              <a:rPr lang="en-US" sz="2800" dirty="0" smtClean="0"/>
              <a:t>consider only </a:t>
            </a:r>
            <a:r>
              <a:rPr lang="en-US" sz="2800" dirty="0"/>
              <a:t>the leading term of a formula (e.g., </a:t>
            </a:r>
            <a:r>
              <a:rPr lang="en-US" sz="2800" b="1" i="1" dirty="0"/>
              <a:t>an</a:t>
            </a:r>
            <a:r>
              <a:rPr lang="en-US" sz="2800" b="1" i="1" baseline="30000" dirty="0"/>
              <a:t>2</a:t>
            </a:r>
            <a:r>
              <a:rPr lang="en-US" sz="2800" dirty="0"/>
              <a:t>), since the lower-order terms </a:t>
            </a:r>
            <a:r>
              <a:rPr lang="en-US" sz="2800" dirty="0" smtClean="0"/>
              <a:t>are relatively </a:t>
            </a:r>
            <a:r>
              <a:rPr lang="en-US" sz="2800" dirty="0"/>
              <a:t>insignificant for large values of n.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/>
              <a:t>Divide and Conquer </a:t>
            </a:r>
            <a:r>
              <a:rPr lang="en-US" sz="3800" b="1" dirty="0"/>
              <a:t>algorithms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For </a:t>
            </a:r>
            <a:r>
              <a:rPr lang="en-US" sz="2800" dirty="0" smtClean="0"/>
              <a:t>insertion sort</a:t>
            </a:r>
            <a:r>
              <a:rPr lang="en-US" sz="2800" dirty="0"/>
              <a:t>, we used an </a:t>
            </a:r>
            <a:r>
              <a:rPr lang="en-US" sz="2800" b="1" i="1" dirty="0">
                <a:solidFill>
                  <a:srgbClr val="FF0000"/>
                </a:solidFill>
              </a:rPr>
              <a:t>incremental approach:</a:t>
            </a:r>
            <a:r>
              <a:rPr lang="en-US" sz="2800" b="1" i="1" dirty="0"/>
              <a:t> having sorted the </a:t>
            </a:r>
            <a:r>
              <a:rPr lang="en-US" sz="2800" b="1" i="1" dirty="0" smtClean="0"/>
              <a:t>sub-array A[1…. </a:t>
            </a:r>
            <a:r>
              <a:rPr lang="en-US" sz="2800" b="1" i="1" dirty="0"/>
              <a:t>j </a:t>
            </a:r>
            <a:r>
              <a:rPr lang="en-US" sz="2800" b="1" i="1" dirty="0" smtClean="0"/>
              <a:t>-1], </a:t>
            </a:r>
            <a:r>
              <a:rPr lang="en-US" sz="2800" dirty="0" smtClean="0"/>
              <a:t>we </a:t>
            </a:r>
            <a:r>
              <a:rPr lang="en-US" sz="2800" dirty="0"/>
              <a:t>inserted the single element </a:t>
            </a:r>
            <a:r>
              <a:rPr lang="en-US" sz="2800" dirty="0" smtClean="0"/>
              <a:t>A[j]  </a:t>
            </a:r>
            <a:r>
              <a:rPr lang="en-US" sz="2800" dirty="0"/>
              <a:t>into its proper place, yielding the </a:t>
            </a:r>
            <a:r>
              <a:rPr lang="en-US" sz="2800" dirty="0" smtClean="0"/>
              <a:t>sorted sub-array A[1……j] 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/>
              <a:t>we examine an alternative design approach, known as </a:t>
            </a:r>
            <a:r>
              <a:rPr lang="en-US" sz="2800" dirty="0">
                <a:solidFill>
                  <a:srgbClr val="FF0000"/>
                </a:solidFill>
              </a:rPr>
              <a:t>“</a:t>
            </a:r>
            <a:r>
              <a:rPr lang="en-US" sz="2800" dirty="0" smtClean="0">
                <a:solidFill>
                  <a:srgbClr val="FF0000"/>
                </a:solidFill>
              </a:rPr>
              <a:t>divide and conquer,”. </a:t>
            </a:r>
            <a:r>
              <a:rPr lang="en-US" sz="2800" dirty="0"/>
              <a:t>We’ll use </a:t>
            </a:r>
            <a:r>
              <a:rPr lang="en-US" sz="2800" dirty="0" smtClean="0"/>
              <a:t>divide and conquer </a:t>
            </a:r>
            <a:r>
              <a:rPr lang="en-US" sz="2800" dirty="0"/>
              <a:t>to design a sorting algorithm whose worst-case running time is </a:t>
            </a:r>
            <a:r>
              <a:rPr lang="en-US" sz="2800" dirty="0" smtClean="0"/>
              <a:t>much less </a:t>
            </a:r>
            <a:r>
              <a:rPr lang="en-US" sz="2800" dirty="0"/>
              <a:t>than that of insertion 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/>
              <a:t>The divide-and-conquer approach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700" dirty="0" smtClean="0"/>
              <a:t>The divide-and-conquer paradigm involves three steps at each level of the recursion:</a:t>
            </a:r>
          </a:p>
          <a:p>
            <a:pPr algn="just">
              <a:buNone/>
            </a:pPr>
            <a:r>
              <a:rPr lang="en-US" sz="2700" b="1" dirty="0" smtClean="0"/>
              <a:t>	Divide</a:t>
            </a:r>
            <a:r>
              <a:rPr lang="en-US" sz="2700" dirty="0" smtClean="0"/>
              <a:t> the problem into a number of sub problems that are smaller instances of the same problem.</a:t>
            </a:r>
          </a:p>
          <a:p>
            <a:pPr algn="just">
              <a:buNone/>
            </a:pPr>
            <a:r>
              <a:rPr lang="en-US" sz="2700" b="1" dirty="0" smtClean="0"/>
              <a:t>	Conque</a:t>
            </a:r>
            <a:r>
              <a:rPr lang="en-US" sz="2700" dirty="0" smtClean="0"/>
              <a:t>r the sub problems by solving them recursively. If the sub problem sizes are small enough, however, just solve the sub problems in a straightforward manner.</a:t>
            </a:r>
          </a:p>
          <a:p>
            <a:pPr algn="just">
              <a:buNone/>
            </a:pPr>
            <a:r>
              <a:rPr lang="en-US" sz="2700" b="1" dirty="0" smtClean="0"/>
              <a:t>	Combine</a:t>
            </a:r>
            <a:r>
              <a:rPr lang="en-US" sz="2700" dirty="0" smtClean="0"/>
              <a:t> the solutions to the sub problems into the solution for the original problem.</a:t>
            </a:r>
          </a:p>
          <a:p>
            <a:pPr algn="just">
              <a:buNone/>
            </a:pP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Some Sorting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 smtClean="0"/>
              <a:t>The merge sort algorithm closely follows the divide-and-conquer paradigm. Intuitively, it operates as follows.</a:t>
            </a:r>
          </a:p>
          <a:p>
            <a:pPr algn="just">
              <a:buNone/>
            </a:pPr>
            <a:r>
              <a:rPr lang="en-US" sz="2700" dirty="0" smtClean="0"/>
              <a:t>	Divide: Divide the n-element sequence to be sorted into two subsequences of n=2 elements each.</a:t>
            </a:r>
          </a:p>
          <a:p>
            <a:pPr algn="just">
              <a:buNone/>
            </a:pPr>
            <a:r>
              <a:rPr lang="en-US" sz="2700" dirty="0" smtClean="0"/>
              <a:t>	Conquer: Sort the two subsequences recursively using merge sort.</a:t>
            </a:r>
          </a:p>
          <a:p>
            <a:pPr algn="just">
              <a:buNone/>
            </a:pPr>
            <a:r>
              <a:rPr lang="en-US" sz="2700" dirty="0" smtClean="0"/>
              <a:t>	Combine: Merge the two sorted subsequences to produce the sorted answer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48" y="2514600"/>
            <a:ext cx="909701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9738"/>
            <a:ext cx="6448762" cy="614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62269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733800"/>
            <a:ext cx="8229600" cy="62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572000"/>
            <a:ext cx="791787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528" y="2624138"/>
            <a:ext cx="8638789" cy="423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58993"/>
            <a:ext cx="248492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525528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056306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590800"/>
            <a:ext cx="3652557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648200"/>
            <a:ext cx="8138592" cy="214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50407"/>
            <a:ext cx="7391400" cy="536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019800"/>
            <a:ext cx="803604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Insertion sort (1)</a:t>
            </a:r>
            <a:endParaRPr 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93191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2670495"/>
            <a:ext cx="3962400" cy="39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 err="1" smtClean="0"/>
              <a:t>Pseudocode</a:t>
            </a:r>
            <a:r>
              <a:rPr lang="en-US" sz="2600" dirty="0" smtClean="0"/>
              <a:t> </a:t>
            </a:r>
            <a:r>
              <a:rPr lang="en-US" sz="2600" dirty="0"/>
              <a:t>for insertion sort as a procedure called </a:t>
            </a:r>
            <a:r>
              <a:rPr lang="en-US" sz="2600" dirty="0" smtClean="0"/>
              <a:t>INSERTIONSORT, which </a:t>
            </a:r>
            <a:r>
              <a:rPr lang="en-US" sz="2600" dirty="0"/>
              <a:t>takes as a parameter an array </a:t>
            </a:r>
            <a:r>
              <a:rPr lang="en-US" sz="2600" dirty="0" smtClean="0"/>
              <a:t>A[1…n] </a:t>
            </a:r>
            <a:r>
              <a:rPr lang="en-US" sz="2600" dirty="0"/>
              <a:t>containing a sequence </a:t>
            </a:r>
            <a:r>
              <a:rPr lang="en-US" sz="2600" dirty="0" smtClean="0"/>
              <a:t>of length </a:t>
            </a:r>
            <a:r>
              <a:rPr lang="en-US" sz="2600" dirty="0"/>
              <a:t>n that is to be sorted. (In the code, the number n of elements in A is </a:t>
            </a:r>
            <a:r>
              <a:rPr lang="en-US" sz="2600" dirty="0" smtClean="0"/>
              <a:t>denoted by </a:t>
            </a:r>
            <a:r>
              <a:rPr lang="en-US" sz="2600" dirty="0" err="1" smtClean="0"/>
              <a:t>A.</a:t>
            </a:r>
            <a:r>
              <a:rPr lang="en-US" sz="2600" i="1" dirty="0" err="1" smtClean="0"/>
              <a:t>length</a:t>
            </a:r>
            <a:r>
              <a:rPr lang="en-US" sz="2600" i="1" dirty="0"/>
              <a:t>.) </a:t>
            </a:r>
            <a:endParaRPr lang="en-US" sz="2600" i="1" dirty="0" smtClean="0"/>
          </a:p>
          <a:p>
            <a:pPr algn="just"/>
            <a:r>
              <a:rPr lang="en-US" sz="2600" i="1" dirty="0" smtClean="0"/>
              <a:t>The </a:t>
            </a:r>
            <a:r>
              <a:rPr lang="en-US" sz="2600" i="1" dirty="0"/>
              <a:t>algorithm sorts the input numbers </a:t>
            </a:r>
            <a:r>
              <a:rPr lang="en-US" sz="2600" b="1" i="1" dirty="0"/>
              <a:t>in place: it rearranges </a:t>
            </a:r>
            <a:r>
              <a:rPr lang="en-US" sz="2600" b="1" i="1" dirty="0" smtClean="0"/>
              <a:t>the </a:t>
            </a:r>
            <a:r>
              <a:rPr lang="en-US" sz="2600" dirty="0" smtClean="0"/>
              <a:t>numbers </a:t>
            </a:r>
            <a:r>
              <a:rPr lang="en-US" sz="2600" dirty="0"/>
              <a:t>within the array A, with at most a constant number of them stored </a:t>
            </a:r>
            <a:r>
              <a:rPr lang="en-US" sz="2600" dirty="0" smtClean="0"/>
              <a:t>outside the </a:t>
            </a:r>
            <a:r>
              <a:rPr lang="en-US" sz="2600" dirty="0"/>
              <a:t>array at any time. </a:t>
            </a:r>
            <a:endParaRPr lang="en-US" sz="2600" dirty="0" smtClean="0"/>
          </a:p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input array A contains the sorted output sequence </a:t>
            </a:r>
            <a:r>
              <a:rPr lang="en-US" sz="2600" dirty="0" smtClean="0"/>
              <a:t>when the </a:t>
            </a:r>
            <a:r>
              <a:rPr lang="en-US" sz="2600" dirty="0"/>
              <a:t>INSERTION-SORT procedure is finished.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Insertion sort (2)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318" y="1066800"/>
            <a:ext cx="8594292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581400"/>
            <a:ext cx="8878421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Insertion sort (3)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6982075" cy="3276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Insertion sort (4)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45990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Insertion sort (5)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</a:t>
            </a:r>
            <a:r>
              <a:rPr lang="en-US" sz="3200" b="1" dirty="0" smtClean="0"/>
              <a:t>algorithms(1)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b="1" dirty="0"/>
              <a:t>Analysis of insertion </a:t>
            </a:r>
            <a:r>
              <a:rPr lang="en-US" sz="2800" b="1" dirty="0" smtClean="0"/>
              <a:t>sort:</a:t>
            </a:r>
          </a:p>
          <a:p>
            <a:pPr algn="just"/>
            <a:r>
              <a:rPr lang="en-US" sz="2800" dirty="0"/>
              <a:t>The time taken by the INSERTION-SORT procedure depends on the input: sorting </a:t>
            </a:r>
            <a:r>
              <a:rPr lang="en-US" sz="2800" dirty="0" smtClean="0"/>
              <a:t>a thousand </a:t>
            </a:r>
            <a:r>
              <a:rPr lang="en-US" sz="2800" dirty="0"/>
              <a:t>numbers takes longer than sorting three numbers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Moreover, </a:t>
            </a:r>
            <a:r>
              <a:rPr lang="en-US" sz="2800" dirty="0" smtClean="0"/>
              <a:t>INSERTIONSORT can </a:t>
            </a:r>
            <a:r>
              <a:rPr lang="en-US" sz="2800" dirty="0"/>
              <a:t>take different amounts of time to sort two input sequences of the </a:t>
            </a:r>
            <a:r>
              <a:rPr lang="en-US" sz="2800" dirty="0" smtClean="0"/>
              <a:t>same size </a:t>
            </a:r>
            <a:r>
              <a:rPr lang="en-US" sz="2800" dirty="0"/>
              <a:t>depending on how nearly sorted they already are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In general, the time </a:t>
            </a:r>
            <a:r>
              <a:rPr lang="en-US" sz="2800" dirty="0" smtClean="0"/>
              <a:t>taken by </a:t>
            </a:r>
            <a:r>
              <a:rPr lang="en-US" sz="2800" dirty="0"/>
              <a:t>an algorithm grows with the size of the input, so it is traditional to describe </a:t>
            </a:r>
            <a:r>
              <a:rPr lang="en-US" sz="2800" dirty="0" smtClean="0"/>
              <a:t>the running </a:t>
            </a:r>
            <a:r>
              <a:rPr lang="en-US" sz="2800" dirty="0"/>
              <a:t>time of a program as a function of the size of its input.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To </a:t>
            </a:r>
            <a:r>
              <a:rPr lang="en-US" sz="2800" dirty="0"/>
              <a:t>do so, we </a:t>
            </a:r>
            <a:r>
              <a:rPr lang="en-US" sz="2800" dirty="0" smtClean="0"/>
              <a:t>need to </a:t>
            </a:r>
            <a:r>
              <a:rPr lang="en-US" sz="2800" dirty="0"/>
              <a:t>define the terms “running time” and “size of input” more carefully.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best notion for </a:t>
            </a:r>
            <a:r>
              <a:rPr lang="en-US" b="1" i="1" dirty="0"/>
              <a:t>input size depends on the problem being studied. For </a:t>
            </a:r>
            <a:r>
              <a:rPr lang="en-US" b="1" i="1" dirty="0" smtClean="0"/>
              <a:t>many </a:t>
            </a:r>
            <a:r>
              <a:rPr lang="en-US" dirty="0" smtClean="0"/>
              <a:t>problems</a:t>
            </a:r>
            <a:r>
              <a:rPr lang="en-US" dirty="0"/>
              <a:t>, such as sorting or computing discrete Fourier transforms, the most </a:t>
            </a:r>
            <a:r>
              <a:rPr lang="en-US" dirty="0" smtClean="0"/>
              <a:t>natural measure </a:t>
            </a:r>
            <a:r>
              <a:rPr lang="en-US" dirty="0"/>
              <a:t>is the </a:t>
            </a:r>
            <a:r>
              <a:rPr lang="en-US" i="1" dirty="0"/>
              <a:t>number of items in the </a:t>
            </a:r>
            <a:r>
              <a:rPr lang="en-US" i="1" dirty="0">
                <a:solidFill>
                  <a:srgbClr val="FF0000"/>
                </a:solidFill>
              </a:rPr>
              <a:t>input—for example, the array size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sorting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many other problems, such as multiplying two integers, the </a:t>
            </a:r>
            <a:r>
              <a:rPr lang="en-US" dirty="0" smtClean="0"/>
              <a:t>best measure </a:t>
            </a:r>
            <a:r>
              <a:rPr lang="en-US" dirty="0"/>
              <a:t>of input size is the </a:t>
            </a:r>
            <a:r>
              <a:rPr lang="en-US" i="1" dirty="0"/>
              <a:t>total number of bits needed to represent the input </a:t>
            </a:r>
            <a:r>
              <a:rPr lang="en-US" i="1" dirty="0" smtClean="0"/>
              <a:t>in </a:t>
            </a:r>
            <a:r>
              <a:rPr lang="en-US" dirty="0" smtClean="0"/>
              <a:t>ordinary </a:t>
            </a:r>
            <a:r>
              <a:rPr lang="en-US" dirty="0"/>
              <a:t>binary </a:t>
            </a:r>
            <a:r>
              <a:rPr lang="en-US" dirty="0" smtClean="0"/>
              <a:t>notation.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Sometimes</a:t>
            </a:r>
            <a:r>
              <a:rPr lang="en-US" dirty="0"/>
              <a:t>, it is more appropriate to describe the size </a:t>
            </a:r>
            <a:r>
              <a:rPr lang="en-US" dirty="0" smtClean="0"/>
              <a:t>of the </a:t>
            </a:r>
            <a:r>
              <a:rPr lang="en-US" dirty="0"/>
              <a:t>input with two numbers rather than one. For instance, if the input to an </a:t>
            </a:r>
            <a:r>
              <a:rPr lang="en-US" dirty="0" smtClean="0"/>
              <a:t>algorithm is </a:t>
            </a:r>
            <a:r>
              <a:rPr lang="en-US" dirty="0"/>
              <a:t>a graph, the input size can be described by the numbers of vertices </a:t>
            </a:r>
            <a:r>
              <a:rPr lang="en-US" dirty="0" smtClean="0"/>
              <a:t>and edges </a:t>
            </a:r>
            <a:r>
              <a:rPr lang="en-US" dirty="0"/>
              <a:t>in the graph.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</a:t>
            </a:r>
            <a:r>
              <a:rPr lang="en-US" sz="3200" b="1" dirty="0" smtClean="0"/>
              <a:t>algorithms(2)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919</Words>
  <Application>Microsoft Office PowerPoint</Application>
  <PresentationFormat>On-screen Show (4:3)</PresentationFormat>
  <Paragraphs>91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Data Structure and Algorithm CSE-225</vt:lpstr>
      <vt:lpstr>Some Sorting Algorithm</vt:lpstr>
      <vt:lpstr>Insertion sort (1)</vt:lpstr>
      <vt:lpstr>Insertion sort (2)</vt:lpstr>
      <vt:lpstr>Insertion sort (3)</vt:lpstr>
      <vt:lpstr>Insertion sort (4)</vt:lpstr>
      <vt:lpstr>Insertion sort (5)</vt:lpstr>
      <vt:lpstr>Analyzing algorithms(1)</vt:lpstr>
      <vt:lpstr>Analyzing algorithms(2)</vt:lpstr>
      <vt:lpstr>Analyzing algorithms(3)</vt:lpstr>
      <vt:lpstr>Analyzing algorithms(4)</vt:lpstr>
      <vt:lpstr>Analyzing algorithms(5)</vt:lpstr>
      <vt:lpstr>Analyzing algorithms(6)</vt:lpstr>
      <vt:lpstr>Analyzing algorithms(7)</vt:lpstr>
      <vt:lpstr>Slide 15</vt:lpstr>
      <vt:lpstr>Order of growth</vt:lpstr>
      <vt:lpstr>Divide and Conquer algorithms</vt:lpstr>
      <vt:lpstr>Slide 18</vt:lpstr>
      <vt:lpstr>The divide-and-conquer approach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admin</cp:lastModifiedBy>
  <cp:revision>22</cp:revision>
  <dcterms:created xsi:type="dcterms:W3CDTF">2015-04-11T04:12:34Z</dcterms:created>
  <dcterms:modified xsi:type="dcterms:W3CDTF">2016-10-25T02:37:35Z</dcterms:modified>
</cp:coreProperties>
</file>