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AFC2A-BDB0-458A-A721-D7492B9C22AF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EF630-AB52-4D92-AD6F-5A2E021E7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13B7-8E59-4A33-8647-DBCD5E8343A9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FCAF-B3CB-4107-A3E7-FF3303B1167D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78DA-8532-4586-B3CB-074B95BF8027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DD-CCE5-4B24-87AE-0D0874D683B9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222-7423-48FC-9D40-819B6E899A90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FF0D-9767-4ABC-A437-4BF3975F1B8B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33C2-087C-4FE2-8A18-DFE383A84E5F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ACF-D6EE-4E5A-B210-A1EBB0887F9D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697-6058-4C6D-B173-C7DB270EA701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CFFE-A72D-4F86-8756-C34F045540D5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B286-9CC5-43B9-8E37-F513C2304BD9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BF5A-1FA4-4EE5-8FEF-C6834A5F5EE9}" type="datetime1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53" y="304800"/>
            <a:ext cx="885929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16473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1"/>
            <a:ext cx="8914723" cy="359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828800"/>
            <a:ext cx="2981325" cy="33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4" y="533400"/>
            <a:ext cx="900454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700" dirty="0" smtClean="0"/>
              <a:t>There are two kinds of binary heaps: </a:t>
            </a:r>
            <a:r>
              <a:rPr lang="en-US" sz="2700" b="1" dirty="0" smtClean="0"/>
              <a:t>max-heaps</a:t>
            </a:r>
            <a:r>
              <a:rPr lang="en-US" sz="2700" dirty="0" smtClean="0"/>
              <a:t> and </a:t>
            </a:r>
            <a:r>
              <a:rPr lang="en-US" sz="2700" b="1" dirty="0" smtClean="0"/>
              <a:t>min-heap</a:t>
            </a:r>
            <a:r>
              <a:rPr lang="en-US" sz="2700" dirty="0" smtClean="0"/>
              <a:t>s. In both kinds, the values in the nodes satisfy a heap property, the specifics of which depend on the kind of heap. </a:t>
            </a:r>
          </a:p>
          <a:p>
            <a:pPr algn="just"/>
            <a:r>
              <a:rPr lang="en-US" sz="2700" dirty="0" smtClean="0"/>
              <a:t>In a </a:t>
            </a:r>
            <a:r>
              <a:rPr lang="en-US" sz="2700" b="1" dirty="0" smtClean="0"/>
              <a:t>max-heap</a:t>
            </a:r>
            <a:r>
              <a:rPr lang="en-US" sz="2700" dirty="0" smtClean="0"/>
              <a:t>, the </a:t>
            </a:r>
            <a:r>
              <a:rPr lang="en-US" sz="2700" b="1" dirty="0" smtClean="0"/>
              <a:t>max-heap</a:t>
            </a:r>
            <a:r>
              <a:rPr lang="en-US" sz="2700" dirty="0" smtClean="0"/>
              <a:t> property is that for every node </a:t>
            </a:r>
            <a:r>
              <a:rPr lang="en-US" sz="2700" b="1" i="1" dirty="0" err="1" smtClean="0"/>
              <a:t>i</a:t>
            </a:r>
            <a:r>
              <a:rPr lang="en-US" sz="2700" dirty="0" smtClean="0"/>
              <a:t> other than the root,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 smtClean="0"/>
              <a:t>That </a:t>
            </a:r>
            <a:r>
              <a:rPr lang="en-US" sz="2700" dirty="0"/>
              <a:t>is, the value of a node is at most the value of its parent. Thus, the </a:t>
            </a:r>
            <a:r>
              <a:rPr lang="en-US" sz="2700" dirty="0" smtClean="0"/>
              <a:t>largest element </a:t>
            </a:r>
            <a:r>
              <a:rPr lang="en-US" sz="2700" dirty="0"/>
              <a:t>in </a:t>
            </a:r>
            <a:r>
              <a:rPr lang="en-US" sz="2700" b="1" dirty="0" smtClean="0"/>
              <a:t>a max-heap </a:t>
            </a:r>
            <a:r>
              <a:rPr lang="en-US" sz="2700" dirty="0"/>
              <a:t>is stored at the </a:t>
            </a:r>
            <a:r>
              <a:rPr lang="en-US" sz="2700" b="1" dirty="0"/>
              <a:t>root</a:t>
            </a:r>
            <a:r>
              <a:rPr lang="en-US" sz="2700" dirty="0"/>
              <a:t>, and the </a:t>
            </a:r>
            <a:r>
              <a:rPr lang="en-US" sz="2700" dirty="0" err="1"/>
              <a:t>subtree</a:t>
            </a:r>
            <a:r>
              <a:rPr lang="en-US" sz="2700" dirty="0"/>
              <a:t> rooted at a node </a:t>
            </a:r>
            <a:r>
              <a:rPr lang="en-US" sz="2700" dirty="0" smtClean="0"/>
              <a:t>contains values no larger than that contained at the node itself.</a:t>
            </a:r>
            <a:endParaRPr 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810000"/>
            <a:ext cx="2457451" cy="47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700" dirty="0"/>
              <a:t>A </a:t>
            </a:r>
            <a:r>
              <a:rPr lang="en-US" sz="2700" b="1" i="1" dirty="0"/>
              <a:t>min-heap is organized </a:t>
            </a:r>
            <a:r>
              <a:rPr lang="en-US" sz="2700" b="1" i="1" dirty="0" smtClean="0"/>
              <a:t>in </a:t>
            </a:r>
            <a:r>
              <a:rPr lang="en-US" sz="2700" dirty="0" smtClean="0"/>
              <a:t>the </a:t>
            </a:r>
            <a:r>
              <a:rPr lang="en-US" sz="2700" dirty="0"/>
              <a:t>opposite way; the </a:t>
            </a:r>
            <a:r>
              <a:rPr lang="en-US" sz="2700" b="1" i="1" dirty="0"/>
              <a:t>min-heap property is that for every node </a:t>
            </a:r>
            <a:r>
              <a:rPr lang="en-US" sz="2700" b="1" i="1" dirty="0" err="1"/>
              <a:t>i</a:t>
            </a:r>
            <a:r>
              <a:rPr lang="en-US" sz="2700" b="1" i="1" dirty="0"/>
              <a:t> other than </a:t>
            </a:r>
            <a:r>
              <a:rPr lang="en-US" sz="2700" b="1" i="1" dirty="0" smtClean="0"/>
              <a:t>the </a:t>
            </a:r>
            <a:r>
              <a:rPr lang="en-US" sz="2700" dirty="0" smtClean="0"/>
              <a:t>root,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The smallest element in a min-heap is at the root.</a:t>
            </a:r>
          </a:p>
          <a:p>
            <a:pPr algn="just"/>
            <a:r>
              <a:rPr lang="en-US" sz="2700" dirty="0"/>
              <a:t>For the </a:t>
            </a:r>
            <a:r>
              <a:rPr lang="en-US" sz="2700" dirty="0" smtClean="0"/>
              <a:t>heap-sort </a:t>
            </a:r>
            <a:r>
              <a:rPr lang="en-US" sz="2700" dirty="0"/>
              <a:t>algorithm, we use max-heaps. Min-heaps </a:t>
            </a:r>
            <a:r>
              <a:rPr lang="en-US" sz="2700" dirty="0" smtClean="0"/>
              <a:t>commonly implement priority queues.</a:t>
            </a:r>
          </a:p>
          <a:p>
            <a:pPr algn="just"/>
            <a:r>
              <a:rPr lang="en-US" sz="2700" dirty="0" smtClean="0"/>
              <a:t>We shall be precise in specifying whether we need a max-heap or a min-heap for any particular application, and when properties apply to either max-heaps or min-heaps, we just use the term “heap.”</a:t>
            </a:r>
            <a:endParaRPr lang="en-US" sz="27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67000"/>
            <a:ext cx="2468994" cy="48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Viewing a heap as a tree, we define the </a:t>
            </a:r>
            <a:r>
              <a:rPr lang="en-US" sz="2700" b="1" i="1" dirty="0"/>
              <a:t>height of a node in a heap to be </a:t>
            </a:r>
            <a:r>
              <a:rPr lang="en-US" sz="2700" b="1" i="1" dirty="0" smtClean="0"/>
              <a:t>the </a:t>
            </a:r>
            <a:r>
              <a:rPr lang="en-US" sz="2700" dirty="0" smtClean="0"/>
              <a:t>number </a:t>
            </a:r>
            <a:r>
              <a:rPr lang="en-US" sz="2700" dirty="0"/>
              <a:t>of edges on the longest simple downward path from the node to a leaf, </a:t>
            </a:r>
            <a:r>
              <a:rPr lang="en-US" sz="2700" dirty="0" smtClean="0"/>
              <a:t>and we </a:t>
            </a:r>
            <a:r>
              <a:rPr lang="en-US" sz="2700" dirty="0"/>
              <a:t>define the height of the heap to be the height of its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47" y="1752600"/>
            <a:ext cx="8936345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err="1"/>
              <a:t>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Maintaining the heap property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07" y="847572"/>
            <a:ext cx="880994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4923" y="2847536"/>
            <a:ext cx="553231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1" y="381000"/>
            <a:ext cx="904288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81200"/>
            <a:ext cx="90030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42" y="4800600"/>
            <a:ext cx="904785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70215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6096000"/>
            <a:ext cx="1143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Fig: 6.2</a:t>
            </a:r>
            <a:endParaRPr lang="en-US" sz="22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10726"/>
            <a:ext cx="4724400" cy="331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" y="1752600"/>
            <a:ext cx="8972007" cy="282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Building a heap</a:t>
            </a:r>
            <a:endParaRPr lang="en-US" sz="3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9991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936" y="2368060"/>
            <a:ext cx="8086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429000"/>
            <a:ext cx="3962400" cy="150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2819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Example: Build Heap</a:t>
            </a:r>
            <a:endParaRPr lang="en-US" sz="23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634412" cy="360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2304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056366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61885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heapsort</a:t>
            </a:r>
            <a:r>
              <a:rPr lang="en-US" b="1" dirty="0" smtClean="0"/>
              <a:t>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1" cy="97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168" y="2286000"/>
            <a:ext cx="8457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81200"/>
            <a:ext cx="493420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30920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48" y="4326192"/>
            <a:ext cx="8442158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2" y="457200"/>
            <a:ext cx="899739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33650"/>
            <a:ext cx="912172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3" y="4648200"/>
            <a:ext cx="910828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58200" cy="92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0964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0"/>
            <a:ext cx="86936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Priority queues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763000" cy="33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88" y="762000"/>
            <a:ext cx="863781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" y="3219450"/>
            <a:ext cx="887349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0"/>
            <a:ext cx="534532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4969151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6805612" cy="489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0"/>
            <a:ext cx="8354243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5250"/>
            <a:ext cx="70132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76550"/>
            <a:ext cx="7991751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86800" cy="18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850231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816"/>
            <a:ext cx="3295650" cy="6771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5978" y="1905000"/>
            <a:ext cx="3881783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749" y="228600"/>
            <a:ext cx="885802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9144000" cy="273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Running Time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4" y="2209800"/>
            <a:ext cx="908558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Performance of </a:t>
            </a:r>
            <a:r>
              <a:rPr lang="en-US" sz="3200" b="1" dirty="0" err="1"/>
              <a:t>quicksort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The running time of </a:t>
            </a:r>
            <a:r>
              <a:rPr lang="en-US" sz="2700" dirty="0" err="1" smtClean="0"/>
              <a:t>quicksort</a:t>
            </a:r>
            <a:r>
              <a:rPr lang="en-US" sz="2700" dirty="0" smtClean="0"/>
              <a:t> depends on whether the partitioning is balanced or unbalanced, which in turn depends on which elements are used for partitioning.</a:t>
            </a:r>
          </a:p>
          <a:p>
            <a:pPr algn="just"/>
            <a:r>
              <a:rPr lang="en-US" sz="2700" dirty="0" smtClean="0"/>
              <a:t>If the partitioning is balanced, the algorithm runs asymptotically as fast as merge </a:t>
            </a:r>
            <a:r>
              <a:rPr lang="en-US" sz="2700" dirty="0"/>
              <a:t>sort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700" dirty="0" smtClean="0"/>
              <a:t> </a:t>
            </a:r>
            <a:r>
              <a:rPr lang="en-US" sz="2700" dirty="0"/>
              <a:t>If the partitioning is unbalanced, however, it can run asymptotically as </a:t>
            </a:r>
            <a:r>
              <a:rPr lang="en-US" sz="2700" dirty="0" smtClean="0"/>
              <a:t>slowly as </a:t>
            </a:r>
            <a:r>
              <a:rPr lang="en-US" sz="2700" dirty="0"/>
              <a:t>insertion sort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700" dirty="0" smtClean="0"/>
              <a:t>Here, </a:t>
            </a:r>
            <a:r>
              <a:rPr lang="en-US" sz="2700" dirty="0"/>
              <a:t>we shall informally investigate how </a:t>
            </a:r>
            <a:r>
              <a:rPr lang="en-US" sz="2700" dirty="0" err="1" smtClean="0"/>
              <a:t>quicksort</a:t>
            </a:r>
            <a:r>
              <a:rPr lang="en-US" sz="2700" dirty="0" smtClean="0"/>
              <a:t> performs </a:t>
            </a:r>
            <a:r>
              <a:rPr lang="en-US" sz="2700" dirty="0"/>
              <a:t>under the assumptions of balanced versus unbalanced partitioning.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410</Words>
  <Application>Microsoft Office PowerPoint</Application>
  <PresentationFormat>On-screen Show (4:3)</PresentationFormat>
  <Paragraphs>74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Data Structure and Algorithm CSE-225</vt:lpstr>
      <vt:lpstr>Quicksort</vt:lpstr>
      <vt:lpstr>Slide 3</vt:lpstr>
      <vt:lpstr>Slide 4</vt:lpstr>
      <vt:lpstr>Slide 5</vt:lpstr>
      <vt:lpstr>Slide 6</vt:lpstr>
      <vt:lpstr>Slide 7</vt:lpstr>
      <vt:lpstr>Running Time</vt:lpstr>
      <vt:lpstr>Performance of quicksort</vt:lpstr>
      <vt:lpstr>Slide 10</vt:lpstr>
      <vt:lpstr>Slide 11</vt:lpstr>
      <vt:lpstr>Heap Sort</vt:lpstr>
      <vt:lpstr>Heap</vt:lpstr>
      <vt:lpstr>Heap</vt:lpstr>
      <vt:lpstr>Heap</vt:lpstr>
      <vt:lpstr>Heap</vt:lpstr>
      <vt:lpstr>Heap</vt:lpstr>
      <vt:lpstr>Heap</vt:lpstr>
      <vt:lpstr>Heap</vt:lpstr>
      <vt:lpstr>Maintaining the heap property</vt:lpstr>
      <vt:lpstr>Slide 21</vt:lpstr>
      <vt:lpstr>Slide 22</vt:lpstr>
      <vt:lpstr>Running Time</vt:lpstr>
      <vt:lpstr>Building a heap</vt:lpstr>
      <vt:lpstr>Slide 25</vt:lpstr>
      <vt:lpstr>Slide 26</vt:lpstr>
      <vt:lpstr>Slide 27</vt:lpstr>
      <vt:lpstr>The heapsort algorithm</vt:lpstr>
      <vt:lpstr>Slide 29</vt:lpstr>
      <vt:lpstr>Slide 30</vt:lpstr>
      <vt:lpstr>Running Time</vt:lpstr>
      <vt:lpstr>Slide 32</vt:lpstr>
      <vt:lpstr>Priority queues</vt:lpstr>
      <vt:lpstr>Slide 34</vt:lpstr>
      <vt:lpstr>Slide 35</vt:lpstr>
      <vt:lpstr>Slide 36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created xsi:type="dcterms:W3CDTF">2016-10-08T06:00:38Z</dcterms:created>
  <dcterms:modified xsi:type="dcterms:W3CDTF">2016-10-30T05:05:50Z</dcterms:modified>
</cp:coreProperties>
</file>