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256" r:id="rId2"/>
    <p:sldId id="348" r:id="rId3"/>
    <p:sldId id="351" r:id="rId4"/>
    <p:sldId id="352" r:id="rId5"/>
    <p:sldId id="353" r:id="rId6"/>
    <p:sldId id="354" r:id="rId7"/>
    <p:sldId id="355" r:id="rId8"/>
    <p:sldId id="381" r:id="rId9"/>
    <p:sldId id="383" r:id="rId10"/>
    <p:sldId id="384" r:id="rId11"/>
    <p:sldId id="356" r:id="rId12"/>
    <p:sldId id="357" r:id="rId13"/>
    <p:sldId id="300" r:id="rId14"/>
    <p:sldId id="302" r:id="rId15"/>
    <p:sldId id="305" r:id="rId16"/>
    <p:sldId id="358" r:id="rId17"/>
    <p:sldId id="361" r:id="rId18"/>
    <p:sldId id="362" r:id="rId19"/>
    <p:sldId id="309" r:id="rId20"/>
    <p:sldId id="314" r:id="rId21"/>
    <p:sldId id="317" r:id="rId22"/>
    <p:sldId id="318" r:id="rId23"/>
    <p:sldId id="324" r:id="rId24"/>
    <p:sldId id="363" r:id="rId25"/>
    <p:sldId id="330" r:id="rId26"/>
    <p:sldId id="350" r:id="rId27"/>
    <p:sldId id="374" r:id="rId28"/>
    <p:sldId id="375" r:id="rId29"/>
    <p:sldId id="376" r:id="rId30"/>
    <p:sldId id="377" r:id="rId31"/>
    <p:sldId id="378" r:id="rId32"/>
    <p:sldId id="379" r:id="rId33"/>
    <p:sldId id="380" r:id="rId34"/>
    <p:sldId id="335" r:id="rId35"/>
    <p:sldId id="338" r:id="rId36"/>
    <p:sldId id="344" r:id="rId37"/>
    <p:sldId id="386" r:id="rId38"/>
    <p:sldId id="385" r:id="rId3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226" y="1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87F0A0-5520-44F8-97A9-9F577DAD03B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9F67F8-04C1-44F1-AC5E-1FFDD929570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ADBAC-0851-417A-8DE1-707ADDE94DD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D7343B-5917-4506-A11B-48DFBCB93FD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BA7640-60BA-4ED6-B904-AE8C065F8EA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41CA6A-48A8-4A19-8FF9-51BED5B6D61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248FC0-944A-4E4A-810C-03E2EB1CA58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58FB7A-1949-4426-B4C7-389C54366A1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E0F930-20EC-40DE-A9EC-A57C8A63AD0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EB5B71-20A9-4DF0-9ED4-3255DDF992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87CE9A12-1C13-4C5E-AE7E-65A63BBE1D2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EB8D3DE2-BA83-46A3-9FE5-35186746034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lusplus.com/bad_weak_ptr" TargetMode="External"/><Relationship Id="rId3" Type="http://schemas.openxmlformats.org/officeDocument/2006/relationships/hyperlink" Target="http://www.cplusplus.com/bad_cast" TargetMode="External"/><Relationship Id="rId7" Type="http://schemas.openxmlformats.org/officeDocument/2006/relationships/hyperlink" Target="http://www.cplusplus.com/function" TargetMode="External"/><Relationship Id="rId2" Type="http://schemas.openxmlformats.org/officeDocument/2006/relationships/hyperlink" Target="http://www.cplusplus.com/bad_allo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plusplus.com/bad_function_call" TargetMode="External"/><Relationship Id="rId5" Type="http://schemas.openxmlformats.org/officeDocument/2006/relationships/hyperlink" Target="http://www.cplusplus.com/bad_typeid" TargetMode="External"/><Relationship Id="rId10" Type="http://schemas.openxmlformats.org/officeDocument/2006/relationships/hyperlink" Target="http://www.cplusplus.com/weak_ptr" TargetMode="External"/><Relationship Id="rId4" Type="http://schemas.openxmlformats.org/officeDocument/2006/relationships/hyperlink" Target="http://www.cplusplus.com/bad_exception" TargetMode="External"/><Relationship Id="rId9" Type="http://schemas.openxmlformats.org/officeDocument/2006/relationships/hyperlink" Target="http://www.cplusplus.com/shared_ptr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Data Structure using C++ Lecture-03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PIE Model of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Abstraction: </a:t>
            </a:r>
            <a:r>
              <a:rPr lang="en-US" dirty="0" smtClean="0"/>
              <a:t>Abstraction </a:t>
            </a:r>
            <a:r>
              <a:rPr lang="en-US" dirty="0"/>
              <a:t>of Data or Hiding of Information is called Abstraction</a:t>
            </a:r>
          </a:p>
          <a:p>
            <a:r>
              <a:rPr lang="en-US" b="1" dirty="0"/>
              <a:t>Polymorphism</a:t>
            </a:r>
            <a:r>
              <a:rPr lang="en-US" b="1" dirty="0" smtClean="0"/>
              <a:t>: </a:t>
            </a:r>
            <a:r>
              <a:rPr lang="en-US" dirty="0" smtClean="0"/>
              <a:t>It </a:t>
            </a:r>
            <a:r>
              <a:rPr lang="en-US" dirty="0"/>
              <a:t>is the ability to redefine </a:t>
            </a:r>
            <a:r>
              <a:rPr lang="en-US" i="1" dirty="0"/>
              <a:t>methods</a:t>
            </a:r>
            <a:r>
              <a:rPr lang="en-US" dirty="0"/>
              <a:t> for </a:t>
            </a:r>
            <a:r>
              <a:rPr lang="en-US" i="1" dirty="0"/>
              <a:t>derived classes.</a:t>
            </a:r>
            <a:r>
              <a:rPr lang="en-US" dirty="0"/>
              <a:t> or we can say that object can behave in different forms is call Polymorphism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Inheritance</a:t>
            </a:r>
            <a:r>
              <a:rPr lang="en-US" b="1" dirty="0" smtClean="0"/>
              <a:t>: </a:t>
            </a:r>
            <a:r>
              <a:rPr lang="en-US" dirty="0" smtClean="0"/>
              <a:t>I</a:t>
            </a:r>
            <a:r>
              <a:rPr lang="en-US" b="1" dirty="0" smtClean="0"/>
              <a:t>nheritance</a:t>
            </a:r>
            <a:r>
              <a:rPr lang="en-US" dirty="0" smtClean="0"/>
              <a:t> </a:t>
            </a:r>
            <a:r>
              <a:rPr lang="en-US" dirty="0"/>
              <a:t>enables new objects to take on the properties of existing objects. There are different ways in which Inheritance can be done.</a:t>
            </a:r>
          </a:p>
          <a:p>
            <a:pPr lvl="1"/>
            <a:r>
              <a:rPr lang="en-US" dirty="0"/>
              <a:t>Single Inheritance</a:t>
            </a:r>
          </a:p>
          <a:p>
            <a:pPr lvl="1"/>
            <a:r>
              <a:rPr lang="en-US" dirty="0"/>
              <a:t>Multi-level Inheritance</a:t>
            </a:r>
          </a:p>
          <a:p>
            <a:pPr lvl="1"/>
            <a:r>
              <a:rPr lang="en-US" dirty="0"/>
              <a:t>Multiple Inheritance</a:t>
            </a:r>
          </a:p>
          <a:p>
            <a:pPr lvl="1"/>
            <a:r>
              <a:rPr lang="en-US" dirty="0"/>
              <a:t>Hierarchical Inheritance</a:t>
            </a:r>
          </a:p>
          <a:p>
            <a:endParaRPr lang="en-US" dirty="0"/>
          </a:p>
          <a:p>
            <a:r>
              <a:rPr lang="en-US" b="1" dirty="0" smtClean="0"/>
              <a:t>Encapsulation: Binding </a:t>
            </a:r>
            <a:r>
              <a:rPr lang="en-US" b="1" dirty="0"/>
              <a:t>of Data and Functions (that manipulate the data) together</a:t>
            </a:r>
            <a:r>
              <a:rPr lang="en-US" dirty="0"/>
              <a:t> and keep both safe from outside interference and misuse is called Encapsulation.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22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Classes: A First Look (cont.)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382000" cy="48736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class declaration is a logical abstraction that defines a new type.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determines what an object of that type will look like.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object declaration creates a physical entity of that type.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is, an object occupies memory space, but a type definition does not.</a:t>
            </a:r>
          </a:p>
          <a:p>
            <a:pPr marL="0" indent="0">
              <a:lnSpc>
                <a:spcPct val="80000"/>
              </a:lnSpc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box.cpp</a:t>
            </a: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46C2236-53DE-4C2C-AE32-128347426DEE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Classes: A First Look 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object of a class has its own copy of every variable declared within the class (except static variables which will be introduced later), but they all share the same copy of member functions.</a:t>
            </a:r>
          </a:p>
          <a:p>
            <a:pPr algn="just">
              <a:lnSpc>
                <a:spcPct val="9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class box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   double </a:t>
            </a:r>
            <a:r>
              <a:rPr lang="en-US" altLang="zh-CN" sz="2400" dirty="0" err="1"/>
              <a:t>dLength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dWidth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dHeight</a:t>
            </a:r>
            <a:r>
              <a:rPr lang="en-US" altLang="zh-CN" sz="2400" dirty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   double </a:t>
            </a:r>
            <a:r>
              <a:rPr lang="en-US" altLang="zh-CN" sz="2400" dirty="0" err="1"/>
              <a:t>dVolume</a:t>
            </a:r>
            <a:r>
              <a:rPr lang="en-US" altLang="zh-CN" sz="2400" dirty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   public:  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   double </a:t>
            </a:r>
            <a:r>
              <a:rPr lang="en-US" altLang="zh-CN" sz="2400" dirty="0" err="1"/>
              <a:t>vol</a:t>
            </a:r>
            <a:r>
              <a:rPr lang="en-US" altLang="zh-CN" sz="2400" dirty="0"/>
              <a:t>(){return </a:t>
            </a:r>
            <a:r>
              <a:rPr lang="en-US" altLang="zh-CN" sz="2400" dirty="0" err="1"/>
              <a:t>dLength</a:t>
            </a:r>
            <a:r>
              <a:rPr lang="en-US" altLang="zh-CN" sz="2400" dirty="0"/>
              <a:t> * </a:t>
            </a:r>
            <a:r>
              <a:rPr lang="en-US" altLang="zh-CN" sz="2400" dirty="0" err="1"/>
              <a:t>dWidth</a:t>
            </a:r>
            <a:r>
              <a:rPr lang="en-US" altLang="zh-CN" sz="2400" dirty="0"/>
              <a:t> * </a:t>
            </a:r>
            <a:r>
              <a:rPr lang="en-US" altLang="zh-CN" sz="2400" dirty="0" err="1"/>
              <a:t>dHeight</a:t>
            </a:r>
            <a:r>
              <a:rPr lang="en-US" altLang="zh-CN" sz="2400" dirty="0"/>
              <a:t>;}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  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} 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 b;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601CCFC-0EA6-48A9-A3A5-1D5DB3B07244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Public vs. private	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35480"/>
            <a:ext cx="8382000" cy="438912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Public functions and variables are accessible from anywhere the object is visible</a:t>
            </a:r>
          </a:p>
          <a:p>
            <a:pPr eaLnBrk="1" hangingPunct="1"/>
            <a:r>
              <a:rPr lang="en-US" altLang="zh-CN" dirty="0" smtClean="0"/>
              <a:t> Private functions and variable are only accessible from the members of the same class and </a:t>
            </a:r>
            <a:r>
              <a:rPr lang="en-US" altLang="zh-CN" dirty="0" smtClean="0">
                <a:latin typeface="Arial" charset="0"/>
              </a:rPr>
              <a:t>“</a:t>
            </a:r>
            <a:r>
              <a:rPr lang="en-US" altLang="zh-CN" dirty="0" smtClean="0"/>
              <a:t>friend</a:t>
            </a:r>
            <a:r>
              <a:rPr lang="en-US" altLang="zh-CN" dirty="0" smtClean="0">
                <a:latin typeface="Arial" charset="0"/>
              </a:rPr>
              <a:t>”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Protected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088" y="228600"/>
            <a:ext cx="8229600" cy="819912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Constructors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316992" y="1295400"/>
            <a:ext cx="8598408" cy="5334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smtClean="0"/>
              <a:t>A special member function with the same name of the class</a:t>
            </a:r>
          </a:p>
          <a:p>
            <a:pPr eaLnBrk="1" hangingPunct="1"/>
            <a:r>
              <a:rPr lang="en-US" altLang="zh-CN" dirty="0" smtClean="0"/>
              <a:t>No return type (not void)</a:t>
            </a:r>
          </a:p>
          <a:p>
            <a:pPr eaLnBrk="1" hangingPunct="1"/>
            <a:r>
              <a:rPr lang="en-US" altLang="zh-CN" dirty="0" smtClean="0"/>
              <a:t>Executed when an instance of the class is the created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b="1" dirty="0" smtClean="0"/>
              <a:t>Destructors: </a:t>
            </a:r>
            <a:endParaRPr lang="en-US" altLang="zh-CN" b="1" dirty="0"/>
          </a:p>
          <a:p>
            <a:r>
              <a:rPr lang="en-US" altLang="zh-CN" dirty="0"/>
              <a:t>A special member function with no parameters</a:t>
            </a:r>
          </a:p>
          <a:p>
            <a:r>
              <a:rPr lang="en-US" altLang="zh-CN" dirty="0"/>
              <a:t>Executed when the class is destroyed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//box.cpp  </a:t>
            </a:r>
            <a:r>
              <a:rPr lang="en-US" altLang="zh-CN" dirty="0"/>
              <a:t>[for constructor and destructor]</a:t>
            </a:r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b="1" dirty="0" smtClean="0">
                <a:latin typeface="Times New Roman" pitchFamily="18" charset="0"/>
                <a:cs typeface="Times New Roman" pitchFamily="18" charset="0"/>
              </a:rPr>
              <a:t>Empty constructor &amp; Copy constructor</a:t>
            </a:r>
            <a:endParaRPr lang="en-US" altLang="zh-CN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17713"/>
            <a:ext cx="8497888" cy="4611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Empty constructor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The default constructor with no parameters when an object is created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Do nothing: e.g. </a:t>
            </a:r>
            <a:r>
              <a:rPr lang="en-US" altLang="zh-CN" dirty="0" err="1" smtClean="0"/>
              <a:t>Examp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Examp</a:t>
            </a:r>
            <a:r>
              <a:rPr lang="en-US" altLang="zh-CN" dirty="0" smtClean="0"/>
              <a:t>(){}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Copy constructor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Copy an object (shallow copy)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The default constructor  when an object is copied (call by value, return an object, initialized to be the copy of another object)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Creating and Using a Copy Constructor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458200" cy="48736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/>
              <a:t>By default when a assign an object to another object or initialize a new object by an existing object, a bitwise copy is performed.</a:t>
            </a:r>
          </a:p>
          <a:p>
            <a:pPr marL="0" indent="0">
              <a:lnSpc>
                <a:spcPct val="80000"/>
              </a:lnSpc>
              <a:buNone/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This cause problems when the objects contain pointer to dynamically allocated memory and destructors are used to free that memory.</a:t>
            </a:r>
          </a:p>
          <a:p>
            <a:pPr marL="0" indent="0">
              <a:lnSpc>
                <a:spcPct val="80000"/>
              </a:lnSpc>
              <a:buNone/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It causes the same memory to be released multiple times that causes the program to crash.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 smtClean="0"/>
              <a:t>Example copycons.cpp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C8AA95D-E3C1-49B1-B3D4-B7F277F45AED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7467600" cy="5254625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/>
              <a:t>Base </a:t>
            </a:r>
            <a:r>
              <a:rPr lang="en-US" altLang="zh-CN" sz="2800" dirty="0" smtClean="0"/>
              <a:t>class/Super Class/ Parent Class</a:t>
            </a:r>
            <a:endParaRPr lang="en-US" altLang="zh-CN" sz="2800" dirty="0"/>
          </a:p>
          <a:p>
            <a:r>
              <a:rPr lang="en-US" altLang="zh-CN" sz="2800" dirty="0"/>
              <a:t>Derived </a:t>
            </a:r>
            <a:r>
              <a:rPr lang="en-US" altLang="zh-CN" sz="2800" dirty="0" smtClean="0"/>
              <a:t>class/Sub Class/ Child </a:t>
            </a:r>
            <a:r>
              <a:rPr lang="en-US" altLang="zh-CN" sz="2800" dirty="0" err="1" smtClean="0"/>
              <a:t>Clas</a:t>
            </a:r>
            <a:endParaRPr lang="en-US" altLang="zh-CN" sz="2800" dirty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class derived-class-name : </a:t>
            </a:r>
            <a:r>
              <a:rPr lang="en-US" sz="2800" b="1" i="1" dirty="0" smtClean="0">
                <a:solidFill>
                  <a:srgbClr val="660066"/>
                </a:solidFill>
              </a:rPr>
              <a:t>access</a:t>
            </a:r>
            <a:r>
              <a:rPr lang="en-US" sz="2800" dirty="0" smtClean="0"/>
              <a:t> base-class-name { … };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Here </a:t>
            </a:r>
            <a:r>
              <a:rPr lang="en-US" sz="2800" b="1" i="1" dirty="0" smtClean="0">
                <a:solidFill>
                  <a:srgbClr val="660066"/>
                </a:solidFill>
              </a:rPr>
              <a:t>access</a:t>
            </a:r>
            <a:r>
              <a:rPr lang="en-US" sz="2800" dirty="0" smtClean="0"/>
              <a:t> is one of three keywords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public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private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protected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Use of </a:t>
            </a:r>
            <a:r>
              <a:rPr lang="en-US" sz="2800" b="1" i="1" dirty="0" smtClean="0">
                <a:solidFill>
                  <a:srgbClr val="660066"/>
                </a:solidFill>
              </a:rPr>
              <a:t>access</a:t>
            </a:r>
            <a:r>
              <a:rPr lang="en-US" sz="2800" dirty="0" smtClean="0"/>
              <a:t> is optional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It is </a:t>
            </a:r>
            <a:r>
              <a:rPr lang="en-US" sz="2400" dirty="0" smtClean="0">
                <a:solidFill>
                  <a:srgbClr val="660066"/>
                </a:solidFill>
              </a:rPr>
              <a:t>private</a:t>
            </a:r>
            <a:r>
              <a:rPr lang="en-US" sz="2400" dirty="0" smtClean="0"/>
              <a:t> by default if the derived class is a </a:t>
            </a:r>
            <a:r>
              <a:rPr lang="en-US" sz="2400" b="1" dirty="0" smtClean="0">
                <a:solidFill>
                  <a:srgbClr val="660066"/>
                </a:solidFill>
              </a:rPr>
              <a:t>class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It is public by default if the derived class is a </a:t>
            </a:r>
            <a:r>
              <a:rPr lang="en-US" sz="2400" b="1" dirty="0" err="1" smtClean="0"/>
              <a:t>struct</a:t>
            </a:r>
            <a:endParaRPr lang="en-US" sz="2400" b="1" dirty="0" smtClean="0"/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C47B044-2432-486F-8536-A0652A299ADE}" type="slidenum">
              <a:rPr lang="en-US">
                <a:latin typeface="Arial" pitchFamily="34" charset="0"/>
              </a:rPr>
              <a:pPr/>
              <a:t>17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Multiple Inheritance (contd.)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862F4CD-E790-4DA4-8FFB-29B3EF2F7113}" type="slidenum">
              <a:rPr lang="en-US">
                <a:latin typeface="Arial" pitchFamily="34" charset="0"/>
              </a:rPr>
              <a:pPr/>
              <a:t>18</a:t>
            </a:fld>
            <a:endParaRPr lang="en-US">
              <a:latin typeface="Arial" pitchFamily="34" charset="0"/>
            </a:endParaRPr>
          </a:p>
        </p:txBody>
      </p:sp>
      <p:sp>
        <p:nvSpPr>
          <p:cNvPr id="19461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457200" y="5715000"/>
            <a:ext cx="4038600" cy="533400"/>
          </a:xfrm>
          <a:ln>
            <a:solidFill>
              <a:schemeClr val="tx1"/>
            </a:solidFill>
          </a:ln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mtClean="0"/>
              <a:t>Option - 1</a:t>
            </a:r>
          </a:p>
        </p:txBody>
      </p:sp>
      <p:sp>
        <p:nvSpPr>
          <p:cNvPr id="19462" name="Rectangle 5"/>
          <p:cNvSpPr>
            <a:spLocks noGrp="1" noChangeArrowheads="1"/>
          </p:cNvSpPr>
          <p:nvPr>
            <p:ph sz="quarter" idx="2"/>
          </p:nvPr>
        </p:nvSpPr>
        <p:spPr>
          <a:xfrm>
            <a:off x="4648200" y="5715000"/>
            <a:ext cx="4038600" cy="533400"/>
          </a:xfrm>
          <a:ln>
            <a:solidFill>
              <a:schemeClr val="tx1"/>
            </a:solidFill>
          </a:ln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mtClean="0"/>
              <a:t>Option - 2</a:t>
            </a:r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1981200" y="1905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b1</a:t>
            </a:r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1981200" y="29718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 smtClean="0"/>
              <a:t>d2</a:t>
            </a:r>
            <a:endParaRPr lang="en-US" dirty="0"/>
          </a:p>
        </p:txBody>
      </p:sp>
      <p:sp>
        <p:nvSpPr>
          <p:cNvPr id="19465" name="Rectangle 10"/>
          <p:cNvSpPr>
            <a:spLocks noChangeArrowheads="1"/>
          </p:cNvSpPr>
          <p:nvPr/>
        </p:nvSpPr>
        <p:spPr bwMode="auto">
          <a:xfrm>
            <a:off x="1828800" y="50292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 smtClean="0"/>
              <a:t>b1d2d1</a:t>
            </a:r>
            <a:endParaRPr lang="en-US" dirty="0"/>
          </a:p>
        </p:txBody>
      </p:sp>
      <p:sp>
        <p:nvSpPr>
          <p:cNvPr id="19466" name="Rectangle 12"/>
          <p:cNvSpPr>
            <a:spLocks noChangeArrowheads="1"/>
          </p:cNvSpPr>
          <p:nvPr/>
        </p:nvSpPr>
        <p:spPr bwMode="auto">
          <a:xfrm>
            <a:off x="1981200" y="39624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 smtClean="0"/>
              <a:t>d3</a:t>
            </a:r>
            <a:endParaRPr lang="en-US" dirty="0"/>
          </a:p>
        </p:txBody>
      </p:sp>
      <p:cxnSp>
        <p:nvCxnSpPr>
          <p:cNvPr id="19467" name="AutoShape 13"/>
          <p:cNvCxnSpPr>
            <a:cxnSpLocks noChangeShapeType="1"/>
            <a:stCxn id="19465" idx="0"/>
            <a:endCxn id="19466" idx="2"/>
          </p:cNvCxnSpPr>
          <p:nvPr/>
        </p:nvCxnSpPr>
        <p:spPr bwMode="auto">
          <a:xfrm flipV="1">
            <a:off x="2286000" y="44196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68" name="AutoShape 14"/>
          <p:cNvCxnSpPr>
            <a:cxnSpLocks noChangeShapeType="1"/>
            <a:stCxn id="19466" idx="0"/>
            <a:endCxn id="19464" idx="2"/>
          </p:cNvCxnSpPr>
          <p:nvPr/>
        </p:nvCxnSpPr>
        <p:spPr bwMode="auto">
          <a:xfrm flipV="1">
            <a:off x="2286000" y="34290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69" name="AutoShape 15"/>
          <p:cNvCxnSpPr>
            <a:cxnSpLocks noChangeShapeType="1"/>
            <a:stCxn id="19464" idx="0"/>
            <a:endCxn id="19463" idx="2"/>
          </p:cNvCxnSpPr>
          <p:nvPr/>
        </p:nvCxnSpPr>
        <p:spPr bwMode="auto">
          <a:xfrm flipV="1">
            <a:off x="2286000" y="23622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470" name="Rectangle 16"/>
          <p:cNvSpPr>
            <a:spLocks noChangeArrowheads="1"/>
          </p:cNvSpPr>
          <p:nvPr/>
        </p:nvSpPr>
        <p:spPr bwMode="auto">
          <a:xfrm>
            <a:off x="4953000" y="2667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b1</a:t>
            </a:r>
          </a:p>
        </p:txBody>
      </p:sp>
      <p:sp>
        <p:nvSpPr>
          <p:cNvPr id="19471" name="Rectangle 17"/>
          <p:cNvSpPr>
            <a:spLocks noChangeArrowheads="1"/>
          </p:cNvSpPr>
          <p:nvPr/>
        </p:nvSpPr>
        <p:spPr bwMode="auto">
          <a:xfrm>
            <a:off x="6172200" y="2667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b2</a:t>
            </a:r>
          </a:p>
        </p:txBody>
      </p:sp>
      <p:sp>
        <p:nvSpPr>
          <p:cNvPr id="19472" name="Rectangle 18"/>
          <p:cNvSpPr>
            <a:spLocks noChangeArrowheads="1"/>
          </p:cNvSpPr>
          <p:nvPr/>
        </p:nvSpPr>
        <p:spPr bwMode="auto">
          <a:xfrm>
            <a:off x="7391400" y="2667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b3</a:t>
            </a:r>
          </a:p>
        </p:txBody>
      </p:sp>
      <p:sp>
        <p:nvSpPr>
          <p:cNvPr id="19473" name="Rectangle 19"/>
          <p:cNvSpPr>
            <a:spLocks noChangeArrowheads="1"/>
          </p:cNvSpPr>
          <p:nvPr/>
        </p:nvSpPr>
        <p:spPr bwMode="auto">
          <a:xfrm>
            <a:off x="6172200" y="41148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d1</a:t>
            </a:r>
          </a:p>
        </p:txBody>
      </p:sp>
      <p:cxnSp>
        <p:nvCxnSpPr>
          <p:cNvPr id="19474" name="AutoShape 20"/>
          <p:cNvCxnSpPr>
            <a:cxnSpLocks noChangeShapeType="1"/>
            <a:stCxn id="19473" idx="0"/>
            <a:endCxn id="19471" idx="2"/>
          </p:cNvCxnSpPr>
          <p:nvPr/>
        </p:nvCxnSpPr>
        <p:spPr bwMode="auto">
          <a:xfrm flipV="1">
            <a:off x="6477000" y="3124200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5" name="AutoShape 21"/>
          <p:cNvCxnSpPr>
            <a:cxnSpLocks noChangeShapeType="1"/>
            <a:stCxn id="19473" idx="1"/>
            <a:endCxn id="19470" idx="2"/>
          </p:cNvCxnSpPr>
          <p:nvPr/>
        </p:nvCxnSpPr>
        <p:spPr bwMode="auto">
          <a:xfrm rot="10800000">
            <a:off x="5257800" y="3124200"/>
            <a:ext cx="914400" cy="1219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9476" name="AutoShape 23"/>
          <p:cNvCxnSpPr>
            <a:cxnSpLocks noChangeShapeType="1"/>
            <a:stCxn id="19473" idx="3"/>
            <a:endCxn id="19472" idx="2"/>
          </p:cNvCxnSpPr>
          <p:nvPr/>
        </p:nvCxnSpPr>
        <p:spPr bwMode="auto">
          <a:xfrm flipV="1">
            <a:off x="6781800" y="3124200"/>
            <a:ext cx="914400" cy="1219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4582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Inheritance </a:t>
            </a:r>
          </a:p>
        </p:txBody>
      </p:sp>
      <p:grpSp>
        <p:nvGrpSpPr>
          <p:cNvPr id="50179" name="Group 4"/>
          <p:cNvGrpSpPr>
            <a:grpSpLocks/>
          </p:cNvGrpSpPr>
          <p:nvPr/>
        </p:nvGrpSpPr>
        <p:grpSpPr bwMode="auto">
          <a:xfrm>
            <a:off x="914400" y="1600201"/>
            <a:ext cx="7696200" cy="4572000"/>
            <a:chOff x="-3" y="-3"/>
            <a:chExt cx="2972" cy="3236"/>
          </a:xfrm>
        </p:grpSpPr>
        <p:grpSp>
          <p:nvGrpSpPr>
            <p:cNvPr id="50180" name="Group 5"/>
            <p:cNvGrpSpPr>
              <a:grpSpLocks/>
            </p:cNvGrpSpPr>
            <p:nvPr/>
          </p:nvGrpSpPr>
          <p:grpSpPr bwMode="auto">
            <a:xfrm>
              <a:off x="0" y="0"/>
              <a:ext cx="2966" cy="3230"/>
              <a:chOff x="0" y="0"/>
              <a:chExt cx="2966" cy="3230"/>
            </a:xfrm>
          </p:grpSpPr>
          <p:grpSp>
            <p:nvGrpSpPr>
              <p:cNvPr id="50182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988" cy="323"/>
                <a:chOff x="0" y="0"/>
                <a:chExt cx="988" cy="323"/>
              </a:xfrm>
            </p:grpSpPr>
            <p:sp>
              <p:nvSpPr>
                <p:cNvPr id="50252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902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>
                    <a:spcBef>
                      <a:spcPct val="30000"/>
                    </a:spcBef>
                  </a:pPr>
                  <a:endParaRPr lang="en-US" sz="2000">
                    <a:latin typeface="Arial" charset="0"/>
                  </a:endParaRPr>
                </a:p>
              </p:txBody>
            </p:sp>
            <p:sp>
              <p:nvSpPr>
                <p:cNvPr id="50253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88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83" name="Group 9"/>
              <p:cNvGrpSpPr>
                <a:grpSpLocks/>
              </p:cNvGrpSpPr>
              <p:nvPr/>
            </p:nvGrpSpPr>
            <p:grpSpPr bwMode="auto">
              <a:xfrm>
                <a:off x="988" y="0"/>
                <a:ext cx="989" cy="323"/>
                <a:chOff x="988" y="0"/>
                <a:chExt cx="989" cy="323"/>
              </a:xfrm>
            </p:grpSpPr>
            <p:sp>
              <p:nvSpPr>
                <p:cNvPr id="50250" name="Rectangle 10"/>
                <p:cNvSpPr>
                  <a:spLocks noChangeArrowheads="1"/>
                </p:cNvSpPr>
                <p:nvPr/>
              </p:nvSpPr>
              <p:spPr bwMode="auto">
                <a:xfrm>
                  <a:off x="1031" y="0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base</a:t>
                  </a:r>
                </a:p>
              </p:txBody>
            </p:sp>
            <p:sp>
              <p:nvSpPr>
                <p:cNvPr id="50251" name="Rectangle 11"/>
                <p:cNvSpPr>
                  <a:spLocks noChangeArrowheads="1"/>
                </p:cNvSpPr>
                <p:nvPr/>
              </p:nvSpPr>
              <p:spPr bwMode="auto">
                <a:xfrm>
                  <a:off x="988" y="0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84" name="Group 12"/>
              <p:cNvGrpSpPr>
                <a:grpSpLocks/>
              </p:cNvGrpSpPr>
              <p:nvPr/>
            </p:nvGrpSpPr>
            <p:grpSpPr bwMode="auto">
              <a:xfrm>
                <a:off x="1977" y="0"/>
                <a:ext cx="989" cy="323"/>
                <a:chOff x="1977" y="0"/>
                <a:chExt cx="989" cy="323"/>
              </a:xfrm>
            </p:grpSpPr>
            <p:sp>
              <p:nvSpPr>
                <p:cNvPr id="50248" name="Rectangle 13"/>
                <p:cNvSpPr>
                  <a:spLocks noChangeArrowheads="1"/>
                </p:cNvSpPr>
                <p:nvPr/>
              </p:nvSpPr>
              <p:spPr bwMode="auto">
                <a:xfrm>
                  <a:off x="2020" y="0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derived</a:t>
                  </a:r>
                </a:p>
              </p:txBody>
            </p:sp>
            <p:sp>
              <p:nvSpPr>
                <p:cNvPr id="50249" name="Rectangle 14"/>
                <p:cNvSpPr>
                  <a:spLocks noChangeArrowheads="1"/>
                </p:cNvSpPr>
                <p:nvPr/>
              </p:nvSpPr>
              <p:spPr bwMode="auto">
                <a:xfrm>
                  <a:off x="1977" y="0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85" name="Group 15"/>
              <p:cNvGrpSpPr>
                <a:grpSpLocks/>
              </p:cNvGrpSpPr>
              <p:nvPr/>
            </p:nvGrpSpPr>
            <p:grpSpPr bwMode="auto">
              <a:xfrm>
                <a:off x="0" y="323"/>
                <a:ext cx="988" cy="969"/>
                <a:chOff x="0" y="323"/>
                <a:chExt cx="988" cy="969"/>
              </a:xfrm>
            </p:grpSpPr>
            <p:sp>
              <p:nvSpPr>
                <p:cNvPr id="50246" name="Rectangle 16"/>
                <p:cNvSpPr>
                  <a:spLocks noChangeArrowheads="1"/>
                </p:cNvSpPr>
                <p:nvPr/>
              </p:nvSpPr>
              <p:spPr bwMode="auto">
                <a:xfrm>
                  <a:off x="43" y="323"/>
                  <a:ext cx="902" cy="9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Public inheritance</a:t>
                  </a:r>
                </a:p>
              </p:txBody>
            </p:sp>
            <p:sp>
              <p:nvSpPr>
                <p:cNvPr id="50247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323"/>
                  <a:ext cx="988" cy="96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86" name="Group 18"/>
              <p:cNvGrpSpPr>
                <a:grpSpLocks/>
              </p:cNvGrpSpPr>
              <p:nvPr/>
            </p:nvGrpSpPr>
            <p:grpSpPr bwMode="auto">
              <a:xfrm>
                <a:off x="988" y="323"/>
                <a:ext cx="989" cy="323"/>
                <a:chOff x="988" y="323"/>
                <a:chExt cx="989" cy="323"/>
              </a:xfrm>
            </p:grpSpPr>
            <p:sp>
              <p:nvSpPr>
                <p:cNvPr id="50244" name="Rectangle 19"/>
                <p:cNvSpPr>
                  <a:spLocks noChangeArrowheads="1"/>
                </p:cNvSpPr>
                <p:nvPr/>
              </p:nvSpPr>
              <p:spPr bwMode="auto">
                <a:xfrm>
                  <a:off x="1031" y="323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public</a:t>
                  </a:r>
                </a:p>
              </p:txBody>
            </p:sp>
            <p:sp>
              <p:nvSpPr>
                <p:cNvPr id="50245" name="Rectangle 20"/>
                <p:cNvSpPr>
                  <a:spLocks noChangeArrowheads="1"/>
                </p:cNvSpPr>
                <p:nvPr/>
              </p:nvSpPr>
              <p:spPr bwMode="auto">
                <a:xfrm>
                  <a:off x="988" y="323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87" name="Group 21"/>
              <p:cNvGrpSpPr>
                <a:grpSpLocks/>
              </p:cNvGrpSpPr>
              <p:nvPr/>
            </p:nvGrpSpPr>
            <p:grpSpPr bwMode="auto">
              <a:xfrm>
                <a:off x="1977" y="323"/>
                <a:ext cx="989" cy="323"/>
                <a:chOff x="1977" y="323"/>
                <a:chExt cx="989" cy="323"/>
              </a:xfrm>
            </p:grpSpPr>
            <p:sp>
              <p:nvSpPr>
                <p:cNvPr id="50242" name="Rectangle 22"/>
                <p:cNvSpPr>
                  <a:spLocks noChangeArrowheads="1"/>
                </p:cNvSpPr>
                <p:nvPr/>
              </p:nvSpPr>
              <p:spPr bwMode="auto">
                <a:xfrm>
                  <a:off x="2020" y="323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public</a:t>
                  </a:r>
                </a:p>
              </p:txBody>
            </p:sp>
            <p:sp>
              <p:nvSpPr>
                <p:cNvPr id="50243" name="Rectangle 23"/>
                <p:cNvSpPr>
                  <a:spLocks noChangeArrowheads="1"/>
                </p:cNvSpPr>
                <p:nvPr/>
              </p:nvSpPr>
              <p:spPr bwMode="auto">
                <a:xfrm>
                  <a:off x="1977" y="323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88" name="Group 24"/>
              <p:cNvGrpSpPr>
                <a:grpSpLocks/>
              </p:cNvGrpSpPr>
              <p:nvPr/>
            </p:nvGrpSpPr>
            <p:grpSpPr bwMode="auto">
              <a:xfrm>
                <a:off x="988" y="646"/>
                <a:ext cx="989" cy="323"/>
                <a:chOff x="988" y="646"/>
                <a:chExt cx="989" cy="323"/>
              </a:xfrm>
            </p:grpSpPr>
            <p:sp>
              <p:nvSpPr>
                <p:cNvPr id="50240" name="Rectangle 25"/>
                <p:cNvSpPr>
                  <a:spLocks noChangeArrowheads="1"/>
                </p:cNvSpPr>
                <p:nvPr/>
              </p:nvSpPr>
              <p:spPr bwMode="auto">
                <a:xfrm>
                  <a:off x="1031" y="646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protected</a:t>
                  </a:r>
                </a:p>
              </p:txBody>
            </p:sp>
            <p:sp>
              <p:nvSpPr>
                <p:cNvPr id="50241" name="Rectangle 26"/>
                <p:cNvSpPr>
                  <a:spLocks noChangeArrowheads="1"/>
                </p:cNvSpPr>
                <p:nvPr/>
              </p:nvSpPr>
              <p:spPr bwMode="auto">
                <a:xfrm>
                  <a:off x="988" y="646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89" name="Group 27"/>
              <p:cNvGrpSpPr>
                <a:grpSpLocks/>
              </p:cNvGrpSpPr>
              <p:nvPr/>
            </p:nvGrpSpPr>
            <p:grpSpPr bwMode="auto">
              <a:xfrm>
                <a:off x="1977" y="646"/>
                <a:ext cx="989" cy="323"/>
                <a:chOff x="1977" y="646"/>
                <a:chExt cx="989" cy="323"/>
              </a:xfrm>
            </p:grpSpPr>
            <p:sp>
              <p:nvSpPr>
                <p:cNvPr id="50238" name="Rectangle 28"/>
                <p:cNvSpPr>
                  <a:spLocks noChangeArrowheads="1"/>
                </p:cNvSpPr>
                <p:nvPr/>
              </p:nvSpPr>
              <p:spPr bwMode="auto">
                <a:xfrm>
                  <a:off x="2020" y="646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protected</a:t>
                  </a:r>
                </a:p>
              </p:txBody>
            </p:sp>
            <p:sp>
              <p:nvSpPr>
                <p:cNvPr id="50239" name="Rectangle 29"/>
                <p:cNvSpPr>
                  <a:spLocks noChangeArrowheads="1"/>
                </p:cNvSpPr>
                <p:nvPr/>
              </p:nvSpPr>
              <p:spPr bwMode="auto">
                <a:xfrm>
                  <a:off x="1977" y="646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90" name="Group 30"/>
              <p:cNvGrpSpPr>
                <a:grpSpLocks/>
              </p:cNvGrpSpPr>
              <p:nvPr/>
            </p:nvGrpSpPr>
            <p:grpSpPr bwMode="auto">
              <a:xfrm>
                <a:off x="988" y="969"/>
                <a:ext cx="989" cy="323"/>
                <a:chOff x="988" y="969"/>
                <a:chExt cx="989" cy="323"/>
              </a:xfrm>
            </p:grpSpPr>
            <p:sp>
              <p:nvSpPr>
                <p:cNvPr id="50236" name="Rectangle 31"/>
                <p:cNvSpPr>
                  <a:spLocks noChangeArrowheads="1"/>
                </p:cNvSpPr>
                <p:nvPr/>
              </p:nvSpPr>
              <p:spPr bwMode="auto">
                <a:xfrm>
                  <a:off x="1031" y="969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private</a:t>
                  </a:r>
                </a:p>
              </p:txBody>
            </p:sp>
            <p:sp>
              <p:nvSpPr>
                <p:cNvPr id="50237" name="Rectangle 32"/>
                <p:cNvSpPr>
                  <a:spLocks noChangeArrowheads="1"/>
                </p:cNvSpPr>
                <p:nvPr/>
              </p:nvSpPr>
              <p:spPr bwMode="auto">
                <a:xfrm>
                  <a:off x="988" y="969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91" name="Group 33"/>
              <p:cNvGrpSpPr>
                <a:grpSpLocks/>
              </p:cNvGrpSpPr>
              <p:nvPr/>
            </p:nvGrpSpPr>
            <p:grpSpPr bwMode="auto">
              <a:xfrm>
                <a:off x="1977" y="969"/>
                <a:ext cx="989" cy="323"/>
                <a:chOff x="1977" y="969"/>
                <a:chExt cx="989" cy="323"/>
              </a:xfrm>
            </p:grpSpPr>
            <p:sp>
              <p:nvSpPr>
                <p:cNvPr id="50234" name="Rectangle 34"/>
                <p:cNvSpPr>
                  <a:spLocks noChangeArrowheads="1"/>
                </p:cNvSpPr>
                <p:nvPr/>
              </p:nvSpPr>
              <p:spPr bwMode="auto">
                <a:xfrm>
                  <a:off x="2020" y="969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N/A</a:t>
                  </a:r>
                </a:p>
              </p:txBody>
            </p:sp>
            <p:sp>
              <p:nvSpPr>
                <p:cNvPr id="50235" name="Rectangle 35"/>
                <p:cNvSpPr>
                  <a:spLocks noChangeArrowheads="1"/>
                </p:cNvSpPr>
                <p:nvPr/>
              </p:nvSpPr>
              <p:spPr bwMode="auto">
                <a:xfrm>
                  <a:off x="1977" y="969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92" name="Group 36"/>
              <p:cNvGrpSpPr>
                <a:grpSpLocks/>
              </p:cNvGrpSpPr>
              <p:nvPr/>
            </p:nvGrpSpPr>
            <p:grpSpPr bwMode="auto">
              <a:xfrm>
                <a:off x="0" y="1292"/>
                <a:ext cx="988" cy="969"/>
                <a:chOff x="0" y="1292"/>
                <a:chExt cx="988" cy="969"/>
              </a:xfrm>
            </p:grpSpPr>
            <p:sp>
              <p:nvSpPr>
                <p:cNvPr id="50232" name="Rectangle 37"/>
                <p:cNvSpPr>
                  <a:spLocks noChangeArrowheads="1"/>
                </p:cNvSpPr>
                <p:nvPr/>
              </p:nvSpPr>
              <p:spPr bwMode="auto">
                <a:xfrm>
                  <a:off x="43" y="1292"/>
                  <a:ext cx="902" cy="9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Private inheritance</a:t>
                  </a:r>
                </a:p>
              </p:txBody>
            </p:sp>
            <p:sp>
              <p:nvSpPr>
                <p:cNvPr id="50233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1292"/>
                  <a:ext cx="988" cy="96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93" name="Group 39"/>
              <p:cNvGrpSpPr>
                <a:grpSpLocks/>
              </p:cNvGrpSpPr>
              <p:nvPr/>
            </p:nvGrpSpPr>
            <p:grpSpPr bwMode="auto">
              <a:xfrm>
                <a:off x="988" y="1292"/>
                <a:ext cx="989" cy="323"/>
                <a:chOff x="988" y="1292"/>
                <a:chExt cx="989" cy="323"/>
              </a:xfrm>
            </p:grpSpPr>
            <p:sp>
              <p:nvSpPr>
                <p:cNvPr id="50230" name="Rectangle 40"/>
                <p:cNvSpPr>
                  <a:spLocks noChangeArrowheads="1"/>
                </p:cNvSpPr>
                <p:nvPr/>
              </p:nvSpPr>
              <p:spPr bwMode="auto">
                <a:xfrm>
                  <a:off x="1031" y="1292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public</a:t>
                  </a:r>
                </a:p>
              </p:txBody>
            </p:sp>
            <p:sp>
              <p:nvSpPr>
                <p:cNvPr id="50231" name="Rectangle 41"/>
                <p:cNvSpPr>
                  <a:spLocks noChangeArrowheads="1"/>
                </p:cNvSpPr>
                <p:nvPr/>
              </p:nvSpPr>
              <p:spPr bwMode="auto">
                <a:xfrm>
                  <a:off x="988" y="1292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94" name="Group 42"/>
              <p:cNvGrpSpPr>
                <a:grpSpLocks/>
              </p:cNvGrpSpPr>
              <p:nvPr/>
            </p:nvGrpSpPr>
            <p:grpSpPr bwMode="auto">
              <a:xfrm>
                <a:off x="1977" y="1292"/>
                <a:ext cx="989" cy="323"/>
                <a:chOff x="1977" y="1292"/>
                <a:chExt cx="989" cy="323"/>
              </a:xfrm>
            </p:grpSpPr>
            <p:sp>
              <p:nvSpPr>
                <p:cNvPr id="50228" name="Rectangle 43"/>
                <p:cNvSpPr>
                  <a:spLocks noChangeArrowheads="1"/>
                </p:cNvSpPr>
                <p:nvPr/>
              </p:nvSpPr>
              <p:spPr bwMode="auto">
                <a:xfrm>
                  <a:off x="2020" y="1292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private</a:t>
                  </a:r>
                </a:p>
              </p:txBody>
            </p:sp>
            <p:sp>
              <p:nvSpPr>
                <p:cNvPr id="50229" name="Rectangle 44"/>
                <p:cNvSpPr>
                  <a:spLocks noChangeArrowheads="1"/>
                </p:cNvSpPr>
                <p:nvPr/>
              </p:nvSpPr>
              <p:spPr bwMode="auto">
                <a:xfrm>
                  <a:off x="1977" y="1292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95" name="Group 45"/>
              <p:cNvGrpSpPr>
                <a:grpSpLocks/>
              </p:cNvGrpSpPr>
              <p:nvPr/>
            </p:nvGrpSpPr>
            <p:grpSpPr bwMode="auto">
              <a:xfrm>
                <a:off x="988" y="1615"/>
                <a:ext cx="989" cy="323"/>
                <a:chOff x="988" y="1615"/>
                <a:chExt cx="989" cy="323"/>
              </a:xfrm>
            </p:grpSpPr>
            <p:sp>
              <p:nvSpPr>
                <p:cNvPr id="50226" name="Rectangle 46"/>
                <p:cNvSpPr>
                  <a:spLocks noChangeArrowheads="1"/>
                </p:cNvSpPr>
                <p:nvPr/>
              </p:nvSpPr>
              <p:spPr bwMode="auto">
                <a:xfrm>
                  <a:off x="1031" y="1615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protected</a:t>
                  </a:r>
                </a:p>
              </p:txBody>
            </p:sp>
            <p:sp>
              <p:nvSpPr>
                <p:cNvPr id="50227" name="Rectangle 47"/>
                <p:cNvSpPr>
                  <a:spLocks noChangeArrowheads="1"/>
                </p:cNvSpPr>
                <p:nvPr/>
              </p:nvSpPr>
              <p:spPr bwMode="auto">
                <a:xfrm>
                  <a:off x="988" y="1615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96" name="Group 48"/>
              <p:cNvGrpSpPr>
                <a:grpSpLocks/>
              </p:cNvGrpSpPr>
              <p:nvPr/>
            </p:nvGrpSpPr>
            <p:grpSpPr bwMode="auto">
              <a:xfrm>
                <a:off x="1977" y="1615"/>
                <a:ext cx="989" cy="323"/>
                <a:chOff x="1977" y="1615"/>
                <a:chExt cx="989" cy="323"/>
              </a:xfrm>
            </p:grpSpPr>
            <p:sp>
              <p:nvSpPr>
                <p:cNvPr id="50224" name="Rectangle 49"/>
                <p:cNvSpPr>
                  <a:spLocks noChangeArrowheads="1"/>
                </p:cNvSpPr>
                <p:nvPr/>
              </p:nvSpPr>
              <p:spPr bwMode="auto">
                <a:xfrm>
                  <a:off x="2020" y="1615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private</a:t>
                  </a:r>
                </a:p>
              </p:txBody>
            </p:sp>
            <p:sp>
              <p:nvSpPr>
                <p:cNvPr id="50225" name="Rectangle 50"/>
                <p:cNvSpPr>
                  <a:spLocks noChangeArrowheads="1"/>
                </p:cNvSpPr>
                <p:nvPr/>
              </p:nvSpPr>
              <p:spPr bwMode="auto">
                <a:xfrm>
                  <a:off x="1977" y="1615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97" name="Group 51"/>
              <p:cNvGrpSpPr>
                <a:grpSpLocks/>
              </p:cNvGrpSpPr>
              <p:nvPr/>
            </p:nvGrpSpPr>
            <p:grpSpPr bwMode="auto">
              <a:xfrm>
                <a:off x="988" y="1938"/>
                <a:ext cx="989" cy="323"/>
                <a:chOff x="988" y="1938"/>
                <a:chExt cx="989" cy="323"/>
              </a:xfrm>
            </p:grpSpPr>
            <p:sp>
              <p:nvSpPr>
                <p:cNvPr id="50222" name="Rectangle 52"/>
                <p:cNvSpPr>
                  <a:spLocks noChangeArrowheads="1"/>
                </p:cNvSpPr>
                <p:nvPr/>
              </p:nvSpPr>
              <p:spPr bwMode="auto">
                <a:xfrm>
                  <a:off x="1031" y="1938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private	</a:t>
                  </a:r>
                </a:p>
              </p:txBody>
            </p:sp>
            <p:sp>
              <p:nvSpPr>
                <p:cNvPr id="50223" name="Rectangle 53"/>
                <p:cNvSpPr>
                  <a:spLocks noChangeArrowheads="1"/>
                </p:cNvSpPr>
                <p:nvPr/>
              </p:nvSpPr>
              <p:spPr bwMode="auto">
                <a:xfrm>
                  <a:off x="988" y="1938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98" name="Group 54"/>
              <p:cNvGrpSpPr>
                <a:grpSpLocks/>
              </p:cNvGrpSpPr>
              <p:nvPr/>
            </p:nvGrpSpPr>
            <p:grpSpPr bwMode="auto">
              <a:xfrm>
                <a:off x="1977" y="1938"/>
                <a:ext cx="989" cy="323"/>
                <a:chOff x="1977" y="1938"/>
                <a:chExt cx="989" cy="323"/>
              </a:xfrm>
            </p:grpSpPr>
            <p:sp>
              <p:nvSpPr>
                <p:cNvPr id="50220" name="Rectangle 55"/>
                <p:cNvSpPr>
                  <a:spLocks noChangeArrowheads="1"/>
                </p:cNvSpPr>
                <p:nvPr/>
              </p:nvSpPr>
              <p:spPr bwMode="auto">
                <a:xfrm>
                  <a:off x="2020" y="1938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N/A</a:t>
                  </a:r>
                </a:p>
              </p:txBody>
            </p:sp>
            <p:sp>
              <p:nvSpPr>
                <p:cNvPr id="50221" name="Rectangle 56"/>
                <p:cNvSpPr>
                  <a:spLocks noChangeArrowheads="1"/>
                </p:cNvSpPr>
                <p:nvPr/>
              </p:nvSpPr>
              <p:spPr bwMode="auto">
                <a:xfrm>
                  <a:off x="1977" y="1938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199" name="Group 57"/>
              <p:cNvGrpSpPr>
                <a:grpSpLocks/>
              </p:cNvGrpSpPr>
              <p:nvPr/>
            </p:nvGrpSpPr>
            <p:grpSpPr bwMode="auto">
              <a:xfrm>
                <a:off x="0" y="2261"/>
                <a:ext cx="988" cy="969"/>
                <a:chOff x="0" y="2261"/>
                <a:chExt cx="988" cy="969"/>
              </a:xfrm>
            </p:grpSpPr>
            <p:sp>
              <p:nvSpPr>
                <p:cNvPr id="50218" name="Rectangle 58"/>
                <p:cNvSpPr>
                  <a:spLocks noChangeArrowheads="1"/>
                </p:cNvSpPr>
                <p:nvPr/>
              </p:nvSpPr>
              <p:spPr bwMode="auto">
                <a:xfrm>
                  <a:off x="43" y="2261"/>
                  <a:ext cx="902" cy="9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Protected</a:t>
                  </a:r>
                </a:p>
                <a:p>
                  <a:pPr algn="ctr" eaLnBrk="0" hangingPunct="0">
                    <a:spcBef>
                      <a:spcPct val="30000"/>
                    </a:spcBef>
                  </a:pPr>
                  <a:r>
                    <a:rPr lang="en-US" altLang="zh-CN" sz="2000">
                      <a:latin typeface="Arial" charset="0"/>
                    </a:rPr>
                    <a:t>inheritance</a:t>
                  </a:r>
                </a:p>
              </p:txBody>
            </p:sp>
            <p:sp>
              <p:nvSpPr>
                <p:cNvPr id="50219" name="Rectangle 59"/>
                <p:cNvSpPr>
                  <a:spLocks noChangeArrowheads="1"/>
                </p:cNvSpPr>
                <p:nvPr/>
              </p:nvSpPr>
              <p:spPr bwMode="auto">
                <a:xfrm>
                  <a:off x="0" y="2261"/>
                  <a:ext cx="988" cy="96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200" name="Group 60"/>
              <p:cNvGrpSpPr>
                <a:grpSpLocks/>
              </p:cNvGrpSpPr>
              <p:nvPr/>
            </p:nvGrpSpPr>
            <p:grpSpPr bwMode="auto">
              <a:xfrm>
                <a:off x="988" y="2261"/>
                <a:ext cx="989" cy="323"/>
                <a:chOff x="988" y="2261"/>
                <a:chExt cx="989" cy="323"/>
              </a:xfrm>
            </p:grpSpPr>
            <p:sp>
              <p:nvSpPr>
                <p:cNvPr id="50216" name="Rectangle 61"/>
                <p:cNvSpPr>
                  <a:spLocks noChangeArrowheads="1"/>
                </p:cNvSpPr>
                <p:nvPr/>
              </p:nvSpPr>
              <p:spPr bwMode="auto">
                <a:xfrm>
                  <a:off x="1031" y="2261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public</a:t>
                  </a:r>
                </a:p>
              </p:txBody>
            </p:sp>
            <p:sp>
              <p:nvSpPr>
                <p:cNvPr id="50217" name="Rectangle 62"/>
                <p:cNvSpPr>
                  <a:spLocks noChangeArrowheads="1"/>
                </p:cNvSpPr>
                <p:nvPr/>
              </p:nvSpPr>
              <p:spPr bwMode="auto">
                <a:xfrm>
                  <a:off x="988" y="2261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201" name="Group 63"/>
              <p:cNvGrpSpPr>
                <a:grpSpLocks/>
              </p:cNvGrpSpPr>
              <p:nvPr/>
            </p:nvGrpSpPr>
            <p:grpSpPr bwMode="auto">
              <a:xfrm>
                <a:off x="1977" y="2261"/>
                <a:ext cx="989" cy="323"/>
                <a:chOff x="1977" y="2261"/>
                <a:chExt cx="989" cy="323"/>
              </a:xfrm>
            </p:grpSpPr>
            <p:sp>
              <p:nvSpPr>
                <p:cNvPr id="50214" name="Rectangle 64"/>
                <p:cNvSpPr>
                  <a:spLocks noChangeArrowheads="1"/>
                </p:cNvSpPr>
                <p:nvPr/>
              </p:nvSpPr>
              <p:spPr bwMode="auto">
                <a:xfrm>
                  <a:off x="2020" y="2261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protected</a:t>
                  </a:r>
                </a:p>
              </p:txBody>
            </p:sp>
            <p:sp>
              <p:nvSpPr>
                <p:cNvPr id="50215" name="Rectangle 65"/>
                <p:cNvSpPr>
                  <a:spLocks noChangeArrowheads="1"/>
                </p:cNvSpPr>
                <p:nvPr/>
              </p:nvSpPr>
              <p:spPr bwMode="auto">
                <a:xfrm>
                  <a:off x="1977" y="2261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202" name="Group 66"/>
              <p:cNvGrpSpPr>
                <a:grpSpLocks/>
              </p:cNvGrpSpPr>
              <p:nvPr/>
            </p:nvGrpSpPr>
            <p:grpSpPr bwMode="auto">
              <a:xfrm>
                <a:off x="988" y="2584"/>
                <a:ext cx="989" cy="323"/>
                <a:chOff x="988" y="2584"/>
                <a:chExt cx="989" cy="323"/>
              </a:xfrm>
            </p:grpSpPr>
            <p:sp>
              <p:nvSpPr>
                <p:cNvPr id="50212" name="Rectangle 67"/>
                <p:cNvSpPr>
                  <a:spLocks noChangeArrowheads="1"/>
                </p:cNvSpPr>
                <p:nvPr/>
              </p:nvSpPr>
              <p:spPr bwMode="auto">
                <a:xfrm>
                  <a:off x="1031" y="2584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protected</a:t>
                  </a:r>
                </a:p>
              </p:txBody>
            </p:sp>
            <p:sp>
              <p:nvSpPr>
                <p:cNvPr id="50213" name="Rectangle 68"/>
                <p:cNvSpPr>
                  <a:spLocks noChangeArrowheads="1"/>
                </p:cNvSpPr>
                <p:nvPr/>
              </p:nvSpPr>
              <p:spPr bwMode="auto">
                <a:xfrm>
                  <a:off x="988" y="2584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203" name="Group 69"/>
              <p:cNvGrpSpPr>
                <a:grpSpLocks/>
              </p:cNvGrpSpPr>
              <p:nvPr/>
            </p:nvGrpSpPr>
            <p:grpSpPr bwMode="auto">
              <a:xfrm>
                <a:off x="1977" y="2584"/>
                <a:ext cx="989" cy="323"/>
                <a:chOff x="1977" y="2584"/>
                <a:chExt cx="989" cy="323"/>
              </a:xfrm>
            </p:grpSpPr>
            <p:sp>
              <p:nvSpPr>
                <p:cNvPr id="50210" name="Rectangle 70"/>
                <p:cNvSpPr>
                  <a:spLocks noChangeArrowheads="1"/>
                </p:cNvSpPr>
                <p:nvPr/>
              </p:nvSpPr>
              <p:spPr bwMode="auto">
                <a:xfrm>
                  <a:off x="2020" y="2584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protected</a:t>
                  </a:r>
                </a:p>
              </p:txBody>
            </p:sp>
            <p:sp>
              <p:nvSpPr>
                <p:cNvPr id="50211" name="Rectangle 71"/>
                <p:cNvSpPr>
                  <a:spLocks noChangeArrowheads="1"/>
                </p:cNvSpPr>
                <p:nvPr/>
              </p:nvSpPr>
              <p:spPr bwMode="auto">
                <a:xfrm>
                  <a:off x="1977" y="2584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204" name="Group 72"/>
              <p:cNvGrpSpPr>
                <a:grpSpLocks/>
              </p:cNvGrpSpPr>
              <p:nvPr/>
            </p:nvGrpSpPr>
            <p:grpSpPr bwMode="auto">
              <a:xfrm>
                <a:off x="988" y="2907"/>
                <a:ext cx="989" cy="323"/>
                <a:chOff x="988" y="2907"/>
                <a:chExt cx="989" cy="323"/>
              </a:xfrm>
            </p:grpSpPr>
            <p:sp>
              <p:nvSpPr>
                <p:cNvPr id="50208" name="Rectangle 73"/>
                <p:cNvSpPr>
                  <a:spLocks noChangeArrowheads="1"/>
                </p:cNvSpPr>
                <p:nvPr/>
              </p:nvSpPr>
              <p:spPr bwMode="auto">
                <a:xfrm>
                  <a:off x="1031" y="2907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private</a:t>
                  </a:r>
                </a:p>
              </p:txBody>
            </p:sp>
            <p:sp>
              <p:nvSpPr>
                <p:cNvPr id="50209" name="Rectangle 74"/>
                <p:cNvSpPr>
                  <a:spLocks noChangeArrowheads="1"/>
                </p:cNvSpPr>
                <p:nvPr/>
              </p:nvSpPr>
              <p:spPr bwMode="auto">
                <a:xfrm>
                  <a:off x="988" y="2907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0205" name="Group 75"/>
              <p:cNvGrpSpPr>
                <a:grpSpLocks/>
              </p:cNvGrpSpPr>
              <p:nvPr/>
            </p:nvGrpSpPr>
            <p:grpSpPr bwMode="auto">
              <a:xfrm>
                <a:off x="1977" y="2907"/>
                <a:ext cx="989" cy="323"/>
                <a:chOff x="1977" y="2907"/>
                <a:chExt cx="989" cy="323"/>
              </a:xfrm>
            </p:grpSpPr>
            <p:sp>
              <p:nvSpPr>
                <p:cNvPr id="50206" name="Rectangle 76"/>
                <p:cNvSpPr>
                  <a:spLocks noChangeArrowheads="1"/>
                </p:cNvSpPr>
                <p:nvPr/>
              </p:nvSpPr>
              <p:spPr bwMode="auto">
                <a:xfrm>
                  <a:off x="2020" y="2907"/>
                  <a:ext cx="903" cy="3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altLang="zh-CN" sz="2000" dirty="0">
                      <a:latin typeface="Arial" charset="0"/>
                    </a:rPr>
                    <a:t>N/A</a:t>
                  </a:r>
                </a:p>
              </p:txBody>
            </p:sp>
            <p:sp>
              <p:nvSpPr>
                <p:cNvPr id="50207" name="Rectangle 77"/>
                <p:cNvSpPr>
                  <a:spLocks noChangeArrowheads="1"/>
                </p:cNvSpPr>
                <p:nvPr/>
              </p:nvSpPr>
              <p:spPr bwMode="auto">
                <a:xfrm>
                  <a:off x="1977" y="2907"/>
                  <a:ext cx="989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50181" name="Rectangle 78"/>
            <p:cNvSpPr>
              <a:spLocks noChangeArrowheads="1"/>
            </p:cNvSpPr>
            <p:nvPr/>
          </p:nvSpPr>
          <p:spPr bwMode="auto">
            <a:xfrm>
              <a:off x="-3" y="-3"/>
              <a:ext cx="2972" cy="3236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Outline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 eaLnBrk="1" hangingPunct="1"/>
            <a:r>
              <a:rPr lang="en-US" altLang="zh-CN" dirty="0" smtClean="0"/>
              <a:t>Fundamentals of C++</a:t>
            </a:r>
          </a:p>
          <a:p>
            <a:pPr lvl="1"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Class &amp; inheritance</a:t>
            </a:r>
          </a:p>
          <a:p>
            <a:pPr lvl="1"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Overloading &amp; overriding</a:t>
            </a:r>
          </a:p>
          <a:p>
            <a:pPr lvl="1"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Templates, Error handling,</a:t>
            </a:r>
            <a:r>
              <a:rPr lang="en-US" altLang="zh-CN" dirty="0" smtClean="0">
                <a:latin typeface="Arial" charset="0"/>
              </a:rPr>
              <a:t>…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0248" y="228600"/>
            <a:ext cx="82296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Static members in class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60248" y="1524000"/>
            <a:ext cx="8531352" cy="49530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zh-CN" dirty="0" smtClean="0"/>
              <a:t>Static variables</a:t>
            </a:r>
          </a:p>
          <a:p>
            <a:pPr lvl="1" eaLnBrk="1" hangingPunct="1"/>
            <a:r>
              <a:rPr lang="en-US" altLang="zh-CN" dirty="0" smtClean="0"/>
              <a:t>Shared by all objects</a:t>
            </a:r>
          </a:p>
          <a:p>
            <a:pPr eaLnBrk="1" hangingPunct="1"/>
            <a:r>
              <a:rPr lang="en-US" altLang="zh-CN" dirty="0" smtClean="0"/>
              <a:t>Static functions</a:t>
            </a:r>
          </a:p>
          <a:p>
            <a:pPr lvl="1" eaLnBrk="1" hangingPunct="1"/>
            <a:r>
              <a:rPr lang="en-US" altLang="zh-CN" dirty="0" smtClean="0"/>
              <a:t>Have access to static members only</a:t>
            </a:r>
          </a:p>
          <a:p>
            <a:pPr eaLnBrk="1" hangingPunct="1"/>
            <a:r>
              <a:rPr lang="en-US" altLang="zh-CN" dirty="0" smtClean="0"/>
              <a:t>Static members can be accessed by the class name</a:t>
            </a:r>
          </a:p>
          <a:p>
            <a:pPr marL="0" indent="0" eaLnBrk="1" hangingPunct="1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/>
              <a:t>Friend </a:t>
            </a:r>
            <a:r>
              <a:rPr lang="en-US" altLang="zh-CN" b="1" dirty="0" smtClean="0"/>
              <a:t>functions / Friend Class</a:t>
            </a:r>
          </a:p>
          <a:p>
            <a:r>
              <a:rPr lang="en-US" altLang="zh-CN" dirty="0" smtClean="0"/>
              <a:t>Have </a:t>
            </a:r>
            <a:r>
              <a:rPr lang="en-US" altLang="zh-CN" dirty="0"/>
              <a:t>access to the private members of a class.</a:t>
            </a:r>
          </a:p>
          <a:p>
            <a:r>
              <a:rPr lang="en-US" altLang="zh-CN" dirty="0"/>
              <a:t>Must be declared as friend in that class.</a:t>
            </a:r>
          </a:p>
          <a:p>
            <a:r>
              <a:rPr lang="en-US" altLang="zh-CN" dirty="0"/>
              <a:t>Why friend functions?</a:t>
            </a:r>
          </a:p>
          <a:p>
            <a:pPr lvl="1"/>
            <a:r>
              <a:rPr lang="en-US" altLang="zh-CN" dirty="0"/>
              <a:t>Efficiency </a:t>
            </a:r>
          </a:p>
          <a:p>
            <a:r>
              <a:rPr lang="en-US" altLang="zh-CN" dirty="0"/>
              <a:t>A class can be declared as the friend of another class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Example frndfun.cpp</a:t>
            </a:r>
            <a:endParaRPr lang="en-US" altLang="zh-CN" dirty="0"/>
          </a:p>
          <a:p>
            <a:endParaRPr lang="en-US" altLang="zh-CN" dirty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29768" y="381000"/>
            <a:ext cx="8229600" cy="6675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Function overloading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382000" cy="46482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Define several functions of the same name, differ by parameters.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void Show()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void Show(char *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Void Show(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Function overloading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Must have different parameters</a:t>
            </a:r>
          </a:p>
          <a:p>
            <a:pPr lvl="1" eaLnBrk="1" hangingPunct="1"/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func1(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a,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b);</a:t>
            </a:r>
          </a:p>
          <a:p>
            <a:pPr lvl="1" eaLnBrk="1" hangingPunct="1"/>
            <a:r>
              <a:rPr lang="en-US" altLang="zh-CN" sz="2400" dirty="0" smtClean="0"/>
              <a:t>double func1(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a,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b);</a:t>
            </a:r>
          </a:p>
          <a:p>
            <a:pPr lvl="1" eaLnBrk="1" hangingPunct="1"/>
            <a:r>
              <a:rPr lang="en-US" altLang="zh-CN" sz="2400" dirty="0" smtClean="0"/>
              <a:t>void </a:t>
            </a:r>
            <a:r>
              <a:rPr lang="en-US" altLang="zh-CN" sz="2400" dirty="0" err="1" smtClean="0"/>
              <a:t>func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value);</a:t>
            </a:r>
          </a:p>
          <a:p>
            <a:pPr lvl="1" eaLnBrk="1" hangingPunct="1"/>
            <a:r>
              <a:rPr lang="en-US" altLang="zh-CN" sz="2400" dirty="0" smtClean="0"/>
              <a:t>void </a:t>
            </a:r>
            <a:r>
              <a:rPr lang="en-US" altLang="zh-CN" sz="2400" dirty="0" err="1" smtClean="0"/>
              <a:t>func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&amp;value);</a:t>
            </a:r>
          </a:p>
          <a:p>
            <a:pPr eaLnBrk="1" hangingPunct="1"/>
            <a:r>
              <a:rPr lang="en-US" altLang="zh-CN" sz="2800" dirty="0" smtClean="0"/>
              <a:t>Static binding</a:t>
            </a:r>
          </a:p>
          <a:p>
            <a:pPr lvl="1" eaLnBrk="1" hangingPunct="1"/>
            <a:r>
              <a:rPr lang="en-US" altLang="zh-CN" sz="2400" dirty="0" smtClean="0"/>
              <a:t>The compilers determine which function is called.</a:t>
            </a:r>
          </a:p>
          <a:p>
            <a:pPr eaLnBrk="1" hangingPunct="1"/>
            <a:r>
              <a:rPr lang="en-US" altLang="zh-CN" sz="2800" dirty="0" smtClean="0"/>
              <a:t>(Often used for the multiple constructors)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Overloading summary	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Same name</a:t>
            </a:r>
          </a:p>
          <a:p>
            <a:pPr eaLnBrk="1" hangingPunct="1"/>
            <a:r>
              <a:rPr lang="en-US" altLang="zh-CN" dirty="0" smtClean="0"/>
              <a:t>Different parameters</a:t>
            </a:r>
          </a:p>
          <a:p>
            <a:pPr eaLnBrk="1" hangingPunct="1"/>
            <a:r>
              <a:rPr lang="en-US" altLang="zh-CN" dirty="0" smtClean="0"/>
              <a:t>Static binding (compile time)</a:t>
            </a:r>
          </a:p>
          <a:p>
            <a:pPr eaLnBrk="1" hangingPunct="1"/>
            <a:r>
              <a:rPr lang="en-US" altLang="zh-CN" dirty="0" smtClean="0"/>
              <a:t>Anywhere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Important Point on Inheritance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143000"/>
            <a:ext cx="8305800" cy="52578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/>
              <a:t>In C++, only public inheritance supports the perfect IS-A relationship.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In case of private and protected inheritance, we cannot treat a derived class object in the same way as a base class object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If we use private or protected inheritance, we cannot assign the address of a derived class object to a base class pointer directly.</a:t>
            </a:r>
          </a:p>
          <a:p>
            <a:pPr marL="0" indent="0">
              <a:lnSpc>
                <a:spcPct val="80000"/>
              </a:lnSpc>
              <a:buNone/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This is one of the reason for which Java only supports public inheritance.</a:t>
            </a: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49611F8-CDD0-43BF-BD0E-41B15A714DC6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75488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Overloading &amp; overriding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229600" cy="28194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CN" dirty="0" smtClean="0"/>
              <a:t>Polymorphism</a:t>
            </a:r>
          </a:p>
          <a:p>
            <a:pPr eaLnBrk="1" hangingPunct="1"/>
            <a:r>
              <a:rPr lang="en-US" altLang="zh-CN" dirty="0" smtClean="0"/>
              <a:t>Static and dynamic</a:t>
            </a:r>
          </a:p>
          <a:p>
            <a:pPr lvl="1" eaLnBrk="1" hangingPunct="1"/>
            <a:r>
              <a:rPr lang="en-US" altLang="zh-CN" dirty="0" smtClean="0"/>
              <a:t>Compile time and running time</a:t>
            </a:r>
          </a:p>
          <a:p>
            <a:pPr eaLnBrk="1" hangingPunct="1"/>
            <a:r>
              <a:rPr lang="en-US" altLang="zh-CN" dirty="0" smtClean="0"/>
              <a:t>Parameters</a:t>
            </a:r>
          </a:p>
          <a:p>
            <a:pPr eaLnBrk="1" hangingPunct="1"/>
            <a:r>
              <a:rPr lang="en-US" altLang="zh-CN" dirty="0" smtClean="0"/>
              <a:t>Anywhere / between the base and derived class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 smtClean="0"/>
              <a:t>Example funover-rd.cpp</a:t>
            </a:r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Outline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Fundamentals of C++</a:t>
            </a:r>
          </a:p>
          <a:p>
            <a:pPr lvl="1"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Class &amp; inheritance</a:t>
            </a:r>
          </a:p>
          <a:p>
            <a:pPr lvl="1"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Overloading &amp; overriding</a:t>
            </a:r>
          </a:p>
          <a:p>
            <a:pPr lvl="1" eaLnBrk="1" hangingPunct="1"/>
            <a:endParaRPr lang="en-US" altLang="zh-CN" smtClean="0"/>
          </a:p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Templates, Error handling,</a:t>
            </a:r>
            <a:r>
              <a:rPr lang="en-US" altLang="zh-CN" smtClean="0">
                <a:solidFill>
                  <a:srgbClr val="FF0000"/>
                </a:solidFill>
                <a:latin typeface="Arial" charset="0"/>
              </a:rPr>
              <a:t>…</a:t>
            </a:r>
            <a:endParaRPr lang="en-US" altLang="zh-CN" smtClean="0">
              <a:solidFill>
                <a:srgbClr val="FF0000"/>
              </a:solidFill>
            </a:endParaRP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"/>
            <a:ext cx="8229600" cy="82296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Generic Functions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990600"/>
            <a:ext cx="8610600" cy="5257800"/>
          </a:xfrm>
        </p:spPr>
        <p:txBody>
          <a:bodyPr>
            <a:normAutofit/>
          </a:bodyPr>
          <a:lstStyle/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 dirty="0"/>
              <a:t>A generic function defines a general set of operations that will be applied to various types of data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 dirty="0"/>
              <a:t>Allows to create a </a:t>
            </a:r>
            <a:r>
              <a:rPr lang="en-US" sz="2000" dirty="0" smtClean="0"/>
              <a:t>function </a:t>
            </a:r>
            <a:r>
              <a:rPr lang="en-US" sz="2000" dirty="0"/>
              <a:t>that can automatically overload itself !!!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 dirty="0"/>
              <a:t>Allows to make the data type, on which to work, a parameter to the </a:t>
            </a:r>
            <a:r>
              <a:rPr lang="en-US" sz="2000" dirty="0" smtClean="0"/>
              <a:t>function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US" sz="2000" dirty="0"/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 dirty="0"/>
              <a:t>General form</a:t>
            </a:r>
          </a:p>
          <a:p>
            <a:pPr marL="365760" lvl="1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US" sz="1800" dirty="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2000" dirty="0" smtClean="0"/>
              <a:t>template </a:t>
            </a:r>
            <a:r>
              <a:rPr lang="en-US" sz="2000" dirty="0"/>
              <a:t>&lt;class </a:t>
            </a:r>
            <a:r>
              <a:rPr lang="en-US" sz="2000" dirty="0" smtClean="0"/>
              <a:t>T&gt; </a:t>
            </a:r>
            <a:endParaRPr lang="en-US" sz="2000" dirty="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800" dirty="0" smtClean="0"/>
              <a:t>ret-type </a:t>
            </a:r>
            <a:r>
              <a:rPr lang="en-US" sz="1800" dirty="0" err="1"/>
              <a:t>func</a:t>
            </a:r>
            <a:r>
              <a:rPr lang="en-US" sz="1800" dirty="0"/>
              <a:t>-name(</a:t>
            </a:r>
            <a:r>
              <a:rPr lang="en-US" sz="1800" dirty="0" err="1"/>
              <a:t>param</a:t>
            </a:r>
            <a:r>
              <a:rPr lang="en-US" sz="1800" dirty="0"/>
              <a:t> list)</a:t>
            </a:r>
          </a:p>
          <a:p>
            <a:pPr marL="365760" lvl="1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800" dirty="0"/>
              <a:t>{</a:t>
            </a:r>
          </a:p>
          <a:p>
            <a:pPr marL="365760" lvl="1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800" dirty="0"/>
              <a:t>   // body of function</a:t>
            </a:r>
          </a:p>
          <a:p>
            <a:pPr marL="365760" lvl="1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800" dirty="0" smtClean="0"/>
              <a:t>}</a:t>
            </a:r>
          </a:p>
          <a:p>
            <a:pPr marL="365760" lvl="1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US" sz="1800" dirty="0"/>
          </a:p>
          <a:p>
            <a:pPr marL="365760" lvl="1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800" dirty="0" smtClean="0"/>
              <a:t>Here</a:t>
            </a:r>
            <a:r>
              <a:rPr lang="en-US" sz="1800" dirty="0"/>
              <a:t>,</a:t>
            </a:r>
          </a:p>
          <a:p>
            <a:pPr lvl="2" indent="-182880" fontAlgn="auto">
              <a:lnSpc>
                <a:spcPct val="8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r>
              <a:rPr lang="en-US" sz="1600" dirty="0"/>
              <a:t>template is a keyword</a:t>
            </a:r>
          </a:p>
          <a:p>
            <a:pPr lvl="2" indent="-182880" fontAlgn="auto">
              <a:lnSpc>
                <a:spcPct val="8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r>
              <a:rPr lang="en-US" sz="1600" dirty="0"/>
              <a:t>We can use keyword “</a:t>
            </a:r>
            <a:r>
              <a:rPr lang="en-US" sz="1600" dirty="0" err="1"/>
              <a:t>typename</a:t>
            </a:r>
            <a:r>
              <a:rPr lang="en-US" sz="1600" dirty="0"/>
              <a:t>” in place of keyword “class”</a:t>
            </a:r>
          </a:p>
          <a:p>
            <a:pPr lvl="2" indent="-182880" fontAlgn="auto">
              <a:lnSpc>
                <a:spcPct val="8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r>
              <a:rPr lang="en-US" sz="1600" dirty="0"/>
              <a:t>“</a:t>
            </a:r>
            <a:r>
              <a:rPr lang="en-US" sz="1600" dirty="0" err="1"/>
              <a:t>TtypeN</a:t>
            </a:r>
            <a:r>
              <a:rPr lang="en-US" sz="1600" dirty="0"/>
              <a:t>” is the placeholder for data types used by the function</a:t>
            </a: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9BEC11E-C017-4C57-8B61-69FF9FA3CB21}" type="slidenum">
              <a:rPr lang="en-US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Generic Functions (Example-1)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4F51A06-4FE4-4C92-AEC0-E0BCE379DEE7}" type="slidenum">
              <a:rPr lang="en-US"/>
              <a:pPr/>
              <a:t>28</a:t>
            </a:fld>
            <a:endParaRPr lang="en-US"/>
          </a:p>
        </p:txBody>
      </p:sp>
      <p:sp>
        <p:nvSpPr>
          <p:cNvPr id="11269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228600" y="1981200"/>
            <a:ext cx="4267200" cy="441960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template &lt;class </a:t>
            </a:r>
            <a:r>
              <a:rPr lang="en-US" b="1" dirty="0" smtClean="0"/>
              <a:t>X</a:t>
            </a:r>
            <a:r>
              <a:rPr lang="en-US" sz="1800" dirty="0" smtClean="0"/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void </a:t>
            </a:r>
            <a:r>
              <a:rPr lang="en-US" sz="1800" dirty="0" err="1" smtClean="0"/>
              <a:t>swapargs</a:t>
            </a:r>
            <a:r>
              <a:rPr lang="en-US" sz="1800" dirty="0" smtClean="0"/>
              <a:t>(</a:t>
            </a:r>
            <a:r>
              <a:rPr lang="en-US" b="1" dirty="0" smtClean="0"/>
              <a:t>X</a:t>
            </a:r>
            <a:r>
              <a:rPr lang="en-US" sz="1800" dirty="0" smtClean="0"/>
              <a:t> &amp;a, </a:t>
            </a:r>
            <a:r>
              <a:rPr lang="en-US" b="1" dirty="0" smtClean="0"/>
              <a:t>X</a:t>
            </a:r>
            <a:r>
              <a:rPr lang="en-US" sz="1800" dirty="0" smtClean="0"/>
              <a:t> &amp;b)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   </a:t>
            </a:r>
            <a:r>
              <a:rPr lang="en-US" b="1" dirty="0" smtClean="0"/>
              <a:t>X</a:t>
            </a:r>
            <a:r>
              <a:rPr lang="en-US" sz="1800" dirty="0" smtClean="0"/>
              <a:t> temp;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   temp = a;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   a = b;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   b = temp;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template &lt;class </a:t>
            </a:r>
            <a:r>
              <a:rPr lang="en-US" b="1" dirty="0" smtClean="0"/>
              <a:t>X1</a:t>
            </a:r>
            <a:r>
              <a:rPr lang="en-US" sz="1800" dirty="0" smtClean="0"/>
              <a:t>, class </a:t>
            </a:r>
            <a:r>
              <a:rPr lang="en-US" b="1" dirty="0" smtClean="0"/>
              <a:t>X2</a:t>
            </a:r>
            <a:r>
              <a:rPr lang="en-US" sz="1800" dirty="0" smtClean="0"/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void print(</a:t>
            </a:r>
            <a:r>
              <a:rPr lang="en-US" b="1" dirty="0" smtClean="0"/>
              <a:t>X1</a:t>
            </a:r>
            <a:r>
              <a:rPr lang="en-US" sz="1800" dirty="0" smtClean="0"/>
              <a:t> x, </a:t>
            </a:r>
            <a:r>
              <a:rPr lang="en-US" b="1" dirty="0" smtClean="0"/>
              <a:t>X2</a:t>
            </a:r>
            <a:r>
              <a:rPr lang="en-US" sz="1800" dirty="0" smtClean="0"/>
              <a:t> y)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   </a:t>
            </a:r>
            <a:r>
              <a:rPr lang="en-US" sz="1800" dirty="0" err="1" smtClean="0"/>
              <a:t>cout</a:t>
            </a:r>
            <a:r>
              <a:rPr lang="en-US" sz="1800" dirty="0" smtClean="0"/>
              <a:t> &lt;&lt; x &lt;&lt; “, ” &lt;&lt; y &lt;&lt; </a:t>
            </a:r>
            <a:r>
              <a:rPr lang="en-US" sz="1800" dirty="0" err="1" smtClean="0"/>
              <a:t>endl</a:t>
            </a:r>
            <a:r>
              <a:rPr lang="en-US" sz="1800" dirty="0" smtClean="0"/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}</a:t>
            </a:r>
          </a:p>
        </p:txBody>
      </p:sp>
      <p:sp>
        <p:nvSpPr>
          <p:cNvPr id="11270" name="Rectangle 5"/>
          <p:cNvSpPr>
            <a:spLocks noGrp="1" noChangeArrowheads="1"/>
          </p:cNvSpPr>
          <p:nvPr>
            <p:ph sz="quarter" idx="2"/>
          </p:nvPr>
        </p:nvSpPr>
        <p:spPr>
          <a:xfrm>
            <a:off x="4572000" y="1981200"/>
            <a:ext cx="4267200" cy="44196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 smtClean="0"/>
              <a:t>void main()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 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 = 10, j = 20;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   double x = 11.11, y = 22.22;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   print(</a:t>
            </a:r>
            <a:r>
              <a:rPr lang="en-US" sz="1800" dirty="0" err="1" smtClean="0"/>
              <a:t>i</a:t>
            </a:r>
            <a:r>
              <a:rPr lang="en-US" sz="1800" dirty="0" smtClean="0"/>
              <a:t>, j); // 10, 20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   </a:t>
            </a:r>
            <a:r>
              <a:rPr lang="en-US" sz="1800" dirty="0" err="1" smtClean="0"/>
              <a:t>swapargs</a:t>
            </a:r>
            <a:r>
              <a:rPr lang="en-US" sz="1800" dirty="0" smtClean="0"/>
              <a:t>&lt;</a:t>
            </a:r>
            <a:r>
              <a:rPr lang="en-US" sz="1800" dirty="0" err="1" smtClean="0"/>
              <a:t>int</a:t>
            </a:r>
            <a:r>
              <a:rPr lang="en-US" sz="1800" dirty="0" smtClean="0"/>
              <a:t>&gt; (</a:t>
            </a:r>
            <a:r>
              <a:rPr lang="en-US" sz="1800" dirty="0" err="1" smtClean="0"/>
              <a:t>i</a:t>
            </a:r>
            <a:r>
              <a:rPr lang="en-US" sz="1800" dirty="0" smtClean="0"/>
              <a:t>, j); // (</a:t>
            </a:r>
            <a:r>
              <a:rPr lang="en-US" sz="1800" dirty="0" err="1" smtClean="0"/>
              <a:t>int</a:t>
            </a:r>
            <a:r>
              <a:rPr lang="en-US" sz="1800" dirty="0" smtClean="0"/>
              <a:t>, </a:t>
            </a:r>
            <a:r>
              <a:rPr lang="en-US" sz="1800" dirty="0" err="1" smtClean="0"/>
              <a:t>int</a:t>
            </a:r>
            <a:r>
              <a:rPr lang="en-US" sz="1800" dirty="0" smtClean="0"/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   print(</a:t>
            </a:r>
            <a:r>
              <a:rPr lang="en-US" sz="1800" dirty="0" err="1" smtClean="0"/>
              <a:t>i</a:t>
            </a:r>
            <a:r>
              <a:rPr lang="en-US" sz="1800" dirty="0" smtClean="0"/>
              <a:t>, j); // 20, 10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   print(x, y); // 11.11, 22.22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   </a:t>
            </a:r>
            <a:r>
              <a:rPr lang="en-US" sz="1800" dirty="0" err="1" smtClean="0"/>
              <a:t>swapargs</a:t>
            </a:r>
            <a:r>
              <a:rPr lang="en-US" sz="1800" dirty="0" smtClean="0"/>
              <a:t>&lt;double&gt; (x, y); (double, double)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   print(x, y); // 22.22, 11.11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   print(</a:t>
            </a:r>
            <a:r>
              <a:rPr lang="en-US" sz="1800" dirty="0" err="1" smtClean="0"/>
              <a:t>i</a:t>
            </a:r>
            <a:r>
              <a:rPr lang="en-US" sz="1800" dirty="0" smtClean="0"/>
              <a:t>, y); // 20, 11.11</a:t>
            </a:r>
          </a:p>
          <a:p>
            <a:pPr marL="393192" lvl="1" indent="0">
              <a:lnSpc>
                <a:spcPct val="80000"/>
              </a:lnSpc>
              <a:buNone/>
            </a:pPr>
            <a:r>
              <a:rPr lang="en-US" sz="1600" dirty="0" smtClean="0"/>
              <a:t>// (</a:t>
            </a:r>
            <a:r>
              <a:rPr lang="en-US" sz="1600" dirty="0" err="1" smtClean="0"/>
              <a:t>int</a:t>
            </a:r>
            <a:r>
              <a:rPr lang="en-US" sz="1600" dirty="0" smtClean="0"/>
              <a:t>, double)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/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Generic Functions (contd.)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The compiler generates as many different versions of a template function as required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Generic functions are more restricted than overloaded functions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Overloaded functions can alter their processing logic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But, a generic function has only a single processing logic for all data types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We can also write an explicit overload of a template function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A7801BF-2043-425A-9B74-86C4239E957B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i="1" dirty="0" smtClean="0"/>
              <a:t>The New C++ Headers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077200" cy="4873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The new-style headers do not specify file-extension.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They simply specify standard identifiers that might be mapped to files by the compiler.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&lt;</a:t>
            </a:r>
            <a:r>
              <a:rPr lang="en-US" sz="2000" dirty="0" err="1" smtClean="0"/>
              <a:t>iostream</a:t>
            </a:r>
            <a:r>
              <a:rPr lang="en-US" sz="2000" dirty="0" smtClean="0"/>
              <a:t>&gt;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&lt;vector&gt;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&lt;string&gt;, not related with &lt;</a:t>
            </a:r>
            <a:r>
              <a:rPr lang="en-US" sz="2000" dirty="0" err="1" smtClean="0"/>
              <a:t>string.h</a:t>
            </a:r>
            <a:r>
              <a:rPr lang="en-US" sz="2000" dirty="0" smtClean="0"/>
              <a:t>&gt;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&lt;</a:t>
            </a:r>
            <a:r>
              <a:rPr lang="en-US" sz="2000" dirty="0" err="1" smtClean="0"/>
              <a:t>cmath</a:t>
            </a:r>
            <a:r>
              <a:rPr lang="en-US" sz="2000" dirty="0" smtClean="0"/>
              <a:t>&gt;, C++ version of &lt;</a:t>
            </a:r>
            <a:r>
              <a:rPr lang="en-US" sz="2000" dirty="0" err="1" smtClean="0"/>
              <a:t>math.h</a:t>
            </a:r>
            <a:r>
              <a:rPr lang="en-US" sz="2000" dirty="0" smtClean="0"/>
              <a:t>&gt;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&lt;</a:t>
            </a:r>
            <a:r>
              <a:rPr lang="en-US" sz="2000" dirty="0" err="1" smtClean="0"/>
              <a:t>cstring</a:t>
            </a:r>
            <a:r>
              <a:rPr lang="en-US" sz="2000" dirty="0" smtClean="0"/>
              <a:t>&gt;, C++ version of &lt;</a:t>
            </a:r>
            <a:r>
              <a:rPr lang="en-US" sz="2000" dirty="0" err="1" smtClean="0"/>
              <a:t>string.h</a:t>
            </a:r>
            <a:r>
              <a:rPr lang="en-US" sz="2000" dirty="0" smtClean="0"/>
              <a:t>&gt;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Programmer defined header files should end in “.h”.</a:t>
            </a: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1BFEFF5-DA90-4266-9C61-42D1FA622859}" type="slidenum">
              <a:rPr lang="en-US">
                <a:latin typeface="Arial" pitchFamily="34" charset="0"/>
              </a:rPr>
              <a:pPr/>
              <a:t>3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Generic Functions (Example-2)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template &lt;class X&gt;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swapargs</a:t>
            </a:r>
            <a:r>
              <a:rPr lang="en-US" dirty="0" smtClean="0"/>
              <a:t>(X &amp;a, X &amp;b)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{ </a:t>
            </a:r>
            <a:r>
              <a:rPr lang="en-US" dirty="0" err="1" smtClean="0"/>
              <a:t>cout</a:t>
            </a:r>
            <a:r>
              <a:rPr lang="en-US" dirty="0" smtClean="0"/>
              <a:t> &lt;&lt; “template version\n”; }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swapargs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&amp;a, </a:t>
            </a:r>
            <a:r>
              <a:rPr lang="en-US" dirty="0" err="1" smtClean="0"/>
              <a:t>int</a:t>
            </a:r>
            <a:r>
              <a:rPr lang="en-US" dirty="0" smtClean="0"/>
              <a:t> &amp;b)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{ </a:t>
            </a:r>
            <a:r>
              <a:rPr lang="en-US" dirty="0" err="1" smtClean="0"/>
              <a:t>cout</a:t>
            </a:r>
            <a:r>
              <a:rPr lang="en-US" dirty="0" smtClean="0"/>
              <a:t> &lt;&lt; “</a:t>
            </a:r>
            <a:r>
              <a:rPr lang="en-US" dirty="0" err="1" smtClean="0"/>
              <a:t>int</a:t>
            </a:r>
            <a:r>
              <a:rPr lang="en-US" dirty="0" smtClean="0"/>
              <a:t> version\n”; }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void main()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10, j = 20;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   double x = 11.11, y = 22.22;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   </a:t>
            </a:r>
            <a:r>
              <a:rPr lang="en-US" dirty="0" err="1" smtClean="0"/>
              <a:t>swapargs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, j); // “</a:t>
            </a:r>
            <a:r>
              <a:rPr lang="en-US" dirty="0" err="1" smtClean="0"/>
              <a:t>int</a:t>
            </a:r>
            <a:r>
              <a:rPr lang="en-US" dirty="0" smtClean="0"/>
              <a:t> version”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   </a:t>
            </a:r>
            <a:r>
              <a:rPr lang="en-US" dirty="0" err="1" smtClean="0"/>
              <a:t>swapargs</a:t>
            </a:r>
            <a:r>
              <a:rPr lang="en-US" dirty="0" smtClean="0"/>
              <a:t>(x, y); // “template version”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}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10A7528-E9E5-4BF3-BAA4-D8503519D647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Generic Classes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458200" cy="48736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/>
              <a:t>Makes a class data-type independent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Useful when a class contains generalizable logic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A generic stack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A generic queue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A generic linked list etc. etc. etc.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The actual data type is specified while declaring an object of the class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General form</a:t>
            </a:r>
          </a:p>
          <a:p>
            <a:pPr marL="393192" lvl="1" indent="0">
              <a:lnSpc>
                <a:spcPct val="80000"/>
              </a:lnSpc>
              <a:buNone/>
            </a:pPr>
            <a:endParaRPr lang="en-US" sz="1800" dirty="0"/>
          </a:p>
          <a:p>
            <a:pPr marL="393192" lvl="1" indent="0">
              <a:lnSpc>
                <a:spcPct val="80000"/>
              </a:lnSpc>
              <a:buNone/>
            </a:pPr>
            <a:r>
              <a:rPr lang="en-US" sz="1800" dirty="0" smtClean="0"/>
              <a:t>template &lt;class Ttype1, class Ttype2, …, class </a:t>
            </a:r>
            <a:r>
              <a:rPr lang="en-US" sz="1800" dirty="0" err="1" smtClean="0"/>
              <a:t>TtypeN</a:t>
            </a:r>
            <a:r>
              <a:rPr lang="en-US" sz="1800" dirty="0" smtClean="0"/>
              <a:t>&gt; </a:t>
            </a:r>
          </a:p>
          <a:p>
            <a:pPr marL="393192" lvl="1" indent="0">
              <a:lnSpc>
                <a:spcPct val="80000"/>
              </a:lnSpc>
              <a:buNone/>
            </a:pPr>
            <a:r>
              <a:rPr lang="en-US" sz="1800" dirty="0" smtClean="0"/>
              <a:t>class class-name</a:t>
            </a:r>
          </a:p>
          <a:p>
            <a:pPr marL="393192" lvl="1" indent="0">
              <a:lnSpc>
                <a:spcPct val="80000"/>
              </a:lnSpc>
              <a:buNone/>
            </a:pPr>
            <a:r>
              <a:rPr lang="en-US" sz="1800" dirty="0" smtClean="0"/>
              <a:t>{</a:t>
            </a:r>
          </a:p>
          <a:p>
            <a:pPr marL="393192" lvl="1" indent="0">
              <a:lnSpc>
                <a:spcPct val="80000"/>
              </a:lnSpc>
              <a:buNone/>
            </a:pPr>
            <a:r>
              <a:rPr lang="en-US" sz="1800" dirty="0" smtClean="0"/>
              <a:t>   // body of class</a:t>
            </a:r>
          </a:p>
          <a:p>
            <a:pPr marL="393192" lvl="1" indent="0">
              <a:lnSpc>
                <a:spcPct val="80000"/>
              </a:lnSpc>
              <a:buNone/>
            </a:pPr>
            <a:r>
              <a:rPr lang="en-US" sz="1800" dirty="0" smtClean="0"/>
              <a:t>};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B18A10B-2095-4E6D-BA9F-0DE8372E4D2D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Generic Classes (Example)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E765419-C5CA-4BB2-BBAE-52842090DE34}" type="slidenum">
              <a:rPr lang="en-US"/>
              <a:pPr/>
              <a:t>32</a:t>
            </a:fld>
            <a:endParaRPr lang="en-US"/>
          </a:p>
        </p:txBody>
      </p:sp>
      <p:sp>
        <p:nvSpPr>
          <p:cNvPr id="15365" name="Rectangle 4"/>
          <p:cNvSpPr>
            <a:spLocks noGrp="1" noChangeArrowheads="1"/>
          </p:cNvSpPr>
          <p:nvPr>
            <p:ph sz="quarter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template &lt;class </a:t>
            </a:r>
            <a:r>
              <a:rPr lang="en-US" sz="3200" b="1" dirty="0" smtClean="0"/>
              <a:t>X</a:t>
            </a:r>
            <a:r>
              <a:rPr lang="en-US" dirty="0" smtClean="0"/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class stack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   </a:t>
            </a:r>
            <a:r>
              <a:rPr lang="en-US" sz="3200" b="1" dirty="0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stck</a:t>
            </a:r>
            <a:r>
              <a:rPr lang="en-US" dirty="0" smtClean="0"/>
              <a:t>[10];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tos</a:t>
            </a:r>
            <a:r>
              <a:rPr lang="en-US" dirty="0" smtClean="0"/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   void </a:t>
            </a:r>
            <a:r>
              <a:rPr lang="en-US" dirty="0" err="1" smtClean="0"/>
              <a:t>init</a:t>
            </a:r>
            <a:r>
              <a:rPr lang="en-US" dirty="0" smtClean="0"/>
              <a:t>( ) { </a:t>
            </a:r>
            <a:r>
              <a:rPr lang="en-US" dirty="0" err="1" smtClean="0"/>
              <a:t>tos</a:t>
            </a:r>
            <a:r>
              <a:rPr lang="en-US" dirty="0" smtClean="0"/>
              <a:t> = </a:t>
            </a:r>
            <a:r>
              <a:rPr lang="en-US" dirty="0" smtClean="0">
                <a:latin typeface="+mj-lt"/>
              </a:rPr>
              <a:t>0</a:t>
            </a:r>
            <a:r>
              <a:rPr lang="en-US" dirty="0" smtClean="0"/>
              <a:t>;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   void push(</a:t>
            </a:r>
            <a:r>
              <a:rPr lang="en-US" sz="3200" b="1" dirty="0" smtClean="0"/>
              <a:t>X</a:t>
            </a:r>
            <a:r>
              <a:rPr lang="en-US" dirty="0" smtClean="0"/>
              <a:t> item);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   </a:t>
            </a:r>
            <a:r>
              <a:rPr lang="en-US" sz="3200" b="1" dirty="0" smtClean="0"/>
              <a:t>X</a:t>
            </a:r>
            <a:r>
              <a:rPr lang="en-US" dirty="0" smtClean="0"/>
              <a:t> pop( 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};</a:t>
            </a:r>
          </a:p>
        </p:txBody>
      </p:sp>
      <p:sp>
        <p:nvSpPr>
          <p:cNvPr id="15366" name="Rectangle 5"/>
          <p:cNvSpPr>
            <a:spLocks noGrp="1" noChangeArrowheads="1"/>
          </p:cNvSpPr>
          <p:nvPr>
            <p:ph sz="quarter" idx="2"/>
          </p:nvPr>
        </p:nvSpPr>
        <p:spPr>
          <a:xfrm>
            <a:off x="4800600" y="1905000"/>
            <a:ext cx="4191000" cy="457200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template &lt;class </a:t>
            </a:r>
            <a:r>
              <a:rPr lang="en-US" sz="3200" b="1" dirty="0" smtClean="0"/>
              <a:t>X</a:t>
            </a:r>
            <a:r>
              <a:rPr lang="en-US" dirty="0" smtClean="0"/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void stack&lt;</a:t>
            </a:r>
            <a:r>
              <a:rPr lang="en-US" sz="3200" b="1" dirty="0" smtClean="0"/>
              <a:t>X</a:t>
            </a:r>
            <a:r>
              <a:rPr lang="en-US" dirty="0" smtClean="0"/>
              <a:t>&gt;::push(</a:t>
            </a:r>
            <a:r>
              <a:rPr lang="en-US" sz="3200" b="1" dirty="0" smtClean="0"/>
              <a:t>X</a:t>
            </a:r>
            <a:r>
              <a:rPr lang="en-US" dirty="0" smtClean="0"/>
              <a:t> item) { … }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template &lt;class </a:t>
            </a:r>
            <a:r>
              <a:rPr lang="en-US" sz="3200" b="1" dirty="0" smtClean="0"/>
              <a:t>X</a:t>
            </a:r>
            <a:r>
              <a:rPr lang="en-US" dirty="0" smtClean="0"/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200" b="1" dirty="0" smtClean="0"/>
              <a:t>X</a:t>
            </a:r>
            <a:r>
              <a:rPr lang="en-US" dirty="0" smtClean="0"/>
              <a:t> stack&lt;</a:t>
            </a:r>
            <a:r>
              <a:rPr lang="en-US" sz="3200" b="1" dirty="0" smtClean="0"/>
              <a:t>X</a:t>
            </a:r>
            <a:r>
              <a:rPr lang="en-US" dirty="0" smtClean="0"/>
              <a:t>&gt;::pop( ) { …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Generic Classes (Example) (contd.)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13CD1B6-FD0C-4F02-978F-56E04A07298D}" type="slidenum">
              <a:rPr lang="en-US"/>
              <a:pPr/>
              <a:t>33</a:t>
            </a:fld>
            <a:endParaRPr lang="en-US"/>
          </a:p>
        </p:txBody>
      </p:sp>
      <p:sp>
        <p:nvSpPr>
          <p:cNvPr id="16389" name="Rectangle 3"/>
          <p:cNvSpPr>
            <a:spLocks noGrp="1" noChangeArrowheads="1"/>
          </p:cNvSpPr>
          <p:nvPr>
            <p:ph sz="quarter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void main( 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   stack</a:t>
            </a:r>
            <a:r>
              <a:rPr lang="en-US" b="1" dirty="0" smtClean="0"/>
              <a:t>&lt;char&gt;</a:t>
            </a:r>
            <a:r>
              <a:rPr lang="en-US" sz="2000" dirty="0" smtClean="0"/>
              <a:t> s1, s2;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   s1.init( 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   s2.init( 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   s1.push(‘a’);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   s1.push(‘b’);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   s2.push(‘x’);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   s2.push(‘y’);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s1.pop( ); // b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s2.pop( ); // y</a:t>
            </a:r>
          </a:p>
        </p:txBody>
      </p:sp>
      <p:sp>
        <p:nvSpPr>
          <p:cNvPr id="16390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4648200" y="1905000"/>
            <a:ext cx="3657600" cy="457200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  stack</a:t>
            </a:r>
            <a:r>
              <a:rPr lang="en-US" b="1" dirty="0" smtClean="0"/>
              <a:t>&lt;double&gt;</a:t>
            </a:r>
            <a:r>
              <a:rPr lang="en-US" sz="2000" dirty="0" smtClean="0"/>
              <a:t> ds1, ds2;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   ds1.init( 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   ds2.init( 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   ds1.push(1.1);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   ds1.push(2.2);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   ds2.push(3.3);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   ds2.push(4.4);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ds1.pop( ); // 2.2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ds2.pop( ); // 4.4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Function Templates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Generic function for different types.</a:t>
            </a:r>
          </a:p>
          <a:p>
            <a:pPr lvl="1" eaLnBrk="1" hangingPunct="1"/>
            <a:r>
              <a:rPr lang="en-US" altLang="zh-CN" dirty="0" smtClean="0"/>
              <a:t>E.g. get the min value of three variables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float, char)</a:t>
            </a:r>
          </a:p>
          <a:p>
            <a:pPr lvl="1" eaLnBrk="1" hangingPunct="1"/>
            <a:r>
              <a:rPr lang="en-US" altLang="zh-CN" sz="2400" dirty="0" smtClean="0"/>
              <a:t>Template&lt;class S, class T</a:t>
            </a:r>
            <a:r>
              <a:rPr lang="en-US" altLang="zh-CN" sz="2400" dirty="0" smtClean="0">
                <a:latin typeface="Arial" charset="0"/>
              </a:rPr>
              <a:t>…</a:t>
            </a:r>
            <a:r>
              <a:rPr lang="en-US" altLang="zh-CN" sz="2400" dirty="0" smtClean="0"/>
              <a:t>&gt;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func_name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latin typeface="Arial" charset="0"/>
              </a:rPr>
              <a:t>…</a:t>
            </a:r>
            <a:r>
              <a:rPr lang="en-US" altLang="zh-CN" sz="2400" dirty="0" smtClean="0"/>
              <a:t>)</a:t>
            </a:r>
          </a:p>
          <a:p>
            <a:pPr lvl="1" eaLnBrk="1" hangingPunct="1"/>
            <a:r>
              <a:rPr lang="en-US" altLang="zh-CN" sz="2400" dirty="0" err="1" smtClean="0"/>
              <a:t>Func_name</a:t>
            </a:r>
            <a:r>
              <a:rPr lang="en-US" altLang="zh-CN" sz="2400" dirty="0" smtClean="0"/>
              <a:t>&lt;type name&gt;(</a:t>
            </a:r>
            <a:r>
              <a:rPr lang="en-US" altLang="zh-CN" sz="2400" dirty="0" smtClean="0">
                <a:latin typeface="Arial" charset="0"/>
              </a:rPr>
              <a:t>…</a:t>
            </a:r>
            <a:r>
              <a:rPr lang="en-US" altLang="zh-CN" sz="2400" dirty="0" smtClean="0"/>
              <a:t>)   </a:t>
            </a:r>
          </a:p>
          <a:p>
            <a:pPr lvl="1" eaLnBrk="1" hangingPunct="1"/>
            <a:r>
              <a:rPr lang="en-US" altLang="zh-CN" sz="2400" dirty="0" smtClean="0"/>
              <a:t> something like macro</a:t>
            </a:r>
          </a:p>
          <a:p>
            <a:pPr eaLnBrk="1" hangingPunct="1"/>
            <a:r>
              <a:rPr lang="en-US" altLang="zh-CN" sz="2800" dirty="0" smtClean="0"/>
              <a:t>More powerful than macro </a:t>
            </a:r>
          </a:p>
          <a:p>
            <a:pPr eaLnBrk="1" hangingPunct="1"/>
            <a:r>
              <a:rPr lang="en-US" altLang="zh-CN" sz="2800" dirty="0" smtClean="0"/>
              <a:t>Example: templatefun.cpp</a:t>
            </a:r>
          </a:p>
          <a:p>
            <a:pPr eaLnBrk="1" hangingPunct="1"/>
            <a:endParaRPr lang="en-US" altLang="zh-CN" sz="2800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75488" y="304800"/>
            <a:ext cx="8229600" cy="6675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Class templates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 smtClean="0"/>
              <a:t>Generic classes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/>
              <a:t>Define class templates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Template&lt;class  T&gt;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Class {</a:t>
            </a:r>
            <a:r>
              <a:rPr lang="en-US" altLang="zh-CN" sz="2400" dirty="0" smtClean="0">
                <a:latin typeface="Arial" charset="0"/>
              </a:rPr>
              <a:t>…</a:t>
            </a:r>
            <a:r>
              <a:rPr lang="en-US" altLang="zh-CN" sz="2400" dirty="0" smtClean="0"/>
              <a:t>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Template&lt;class T&gt;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err="1" smtClean="0"/>
              <a:t>ret_type</a:t>
            </a: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class_name</a:t>
            </a:r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type_name</a:t>
            </a:r>
            <a:r>
              <a:rPr lang="en-US" altLang="zh-CN" sz="2400" dirty="0" smtClean="0"/>
              <a:t>&gt; :: </a:t>
            </a:r>
            <a:r>
              <a:rPr lang="en-US" altLang="zh-CN" sz="2400" dirty="0" err="1" smtClean="0"/>
              <a:t>func_name</a:t>
            </a:r>
            <a:r>
              <a:rPr lang="en-US" altLang="zh-CN" sz="2400" dirty="0" smtClean="0"/>
              <a:t> ( </a:t>
            </a:r>
            <a:r>
              <a:rPr lang="en-US" altLang="zh-CN" sz="2400" dirty="0" smtClean="0">
                <a:latin typeface="Arial" charset="0"/>
              </a:rPr>
              <a:t>…</a:t>
            </a:r>
            <a:r>
              <a:rPr lang="en-US" altLang="zh-CN" sz="2400" dirty="0" smtClean="0"/>
              <a:t> ){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Example: Templete</a:t>
            </a:r>
            <a:r>
              <a:rPr lang="en-US" altLang="zh-CN" dirty="0" smtClean="0"/>
              <a:t>class.cpp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48056" y="152400"/>
            <a:ext cx="8391144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Exceptions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4495800"/>
            <a:ext cx="7924800" cy="24384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smtClean="0"/>
              <a:t>try </a:t>
            </a:r>
          </a:p>
          <a:p>
            <a:pPr marL="0" indent="0" eaLnBrk="1" hangingPunct="1">
              <a:buNone/>
            </a:pPr>
            <a:r>
              <a:rPr lang="en-US" altLang="zh-CN" sz="2000" b="1" dirty="0" smtClean="0"/>
              <a:t>{</a:t>
            </a:r>
            <a:r>
              <a:rPr lang="en-US" altLang="zh-CN" sz="2000" dirty="0" smtClean="0"/>
              <a:t> // code to be tried ,</a:t>
            </a:r>
          </a:p>
          <a:p>
            <a:pPr marL="0" indent="0" eaLnBrk="1" hangingPunct="1">
              <a:buNone/>
            </a:pPr>
            <a:r>
              <a:rPr lang="en-US" altLang="zh-CN" sz="2000" dirty="0" smtClean="0"/>
              <a:t>   </a:t>
            </a:r>
            <a:r>
              <a:rPr lang="en-US" altLang="zh-CN" sz="2000" b="1" dirty="0" smtClean="0"/>
              <a:t>throw </a:t>
            </a:r>
            <a:r>
              <a:rPr lang="en-US" altLang="zh-CN" sz="2000" dirty="0" smtClean="0"/>
              <a:t>exception</a:t>
            </a:r>
            <a:r>
              <a:rPr lang="en-US" altLang="zh-CN" sz="2000" b="1" dirty="0" smtClean="0"/>
              <a:t>; }</a:t>
            </a:r>
          </a:p>
          <a:p>
            <a:pPr marL="0" indent="0" eaLnBrk="1" hangingPunct="1">
              <a:buNone/>
            </a:pPr>
            <a:r>
              <a:rPr lang="en-US" altLang="zh-CN" sz="2000" b="1" dirty="0" smtClean="0"/>
              <a:t> catch ( </a:t>
            </a:r>
            <a:r>
              <a:rPr lang="en-US" altLang="zh-CN" sz="2000" dirty="0" smtClean="0"/>
              <a:t>type </a:t>
            </a:r>
            <a:r>
              <a:rPr lang="en-US" altLang="zh-CN" sz="2000" dirty="0" smtClean="0">
                <a:latin typeface="Arial" charset="0"/>
              </a:rPr>
              <a:t> </a:t>
            </a:r>
            <a:r>
              <a:rPr lang="en-US" altLang="zh-CN" sz="2000" dirty="0" smtClean="0"/>
              <a:t>exception</a:t>
            </a:r>
            <a:r>
              <a:rPr lang="en-US" altLang="zh-CN" sz="2000" b="1" dirty="0" smtClean="0"/>
              <a:t>)</a:t>
            </a:r>
          </a:p>
          <a:p>
            <a:pPr marL="0" indent="0" eaLnBrk="1" hangingPunct="1">
              <a:buNone/>
            </a:pPr>
            <a:r>
              <a:rPr lang="en-US" altLang="zh-CN" sz="2000" b="1" dirty="0" smtClean="0"/>
              <a:t> {</a:t>
            </a:r>
            <a:r>
              <a:rPr lang="en-US" altLang="zh-CN" sz="2000" dirty="0" smtClean="0"/>
              <a:t> // code to be executed in case of exception </a:t>
            </a:r>
            <a:r>
              <a:rPr lang="en-US" altLang="zh-CN" sz="2000" b="1" dirty="0" smtClean="0"/>
              <a:t>}</a:t>
            </a:r>
            <a:r>
              <a:rPr lang="en-US" altLang="zh-CN" sz="2000" dirty="0" smtClean="0"/>
              <a:t>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32816" y="1143000"/>
            <a:ext cx="8686800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Exception handling in C++ consist of three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keywords: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statement allows you to define a block of code to be tested for errors while it is being executed.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 throws an exception when a problem is detected, which lets us create a custom error.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statement allows you to define a block of code to be executed, if an error occurs in the try block.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keywords come in pairs: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381617"/>
              </p:ext>
            </p:extLst>
          </p:nvPr>
        </p:nvGraphicFramePr>
        <p:xfrm>
          <a:off x="457200" y="2438241"/>
          <a:ext cx="8229600" cy="338328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exception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hlinkClick r:id="rId2"/>
                        </a:rPr>
                        <a:t>bad_alloc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thrown by new on allocation failure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 err="1">
                          <a:solidFill>
                            <a:schemeClr val="tx1"/>
                          </a:solidFill>
                          <a:effectLst/>
                          <a:hlinkClick r:id="rId3"/>
                        </a:rPr>
                        <a:t>bad_cast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thrown by dynamic_cast when it fails in a dynamic cast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 err="1">
                          <a:solidFill>
                            <a:schemeClr val="tx1"/>
                          </a:solidFill>
                          <a:effectLst/>
                          <a:hlinkClick r:id="rId4"/>
                        </a:rPr>
                        <a:t>bad_exception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thrown by certain dynamic exception specifiers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 err="1">
                          <a:solidFill>
                            <a:schemeClr val="tx1"/>
                          </a:solidFill>
                          <a:effectLst/>
                          <a:hlinkClick r:id="rId5"/>
                        </a:rPr>
                        <a:t>bad_typeid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thrown by typeid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 err="1">
                          <a:solidFill>
                            <a:schemeClr val="tx1"/>
                          </a:solidFill>
                          <a:effectLst/>
                          <a:hlinkClick r:id="rId6"/>
                        </a:rPr>
                        <a:t>bad_function_call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thrown by empty </a:t>
                      </a:r>
                      <a:r>
                        <a:rPr lang="en-US" u="none" strike="noStrike">
                          <a:solidFill>
                            <a:srgbClr val="000070"/>
                          </a:solidFill>
                          <a:effectLst/>
                          <a:hlinkClick r:id="rId7"/>
                        </a:rPr>
                        <a:t>function</a:t>
                      </a:r>
                      <a:r>
                        <a:rPr lang="en-US">
                          <a:effectLst/>
                        </a:rPr>
                        <a:t> objects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 err="1">
                          <a:solidFill>
                            <a:schemeClr val="tx1"/>
                          </a:solidFill>
                          <a:effectLst/>
                          <a:hlinkClick r:id="rId8"/>
                        </a:rPr>
                        <a:t>bad_weak_ptr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thrown by </a:t>
                      </a:r>
                      <a:r>
                        <a:rPr lang="en-US" u="none" strike="noStrike" dirty="0" err="1">
                          <a:solidFill>
                            <a:srgbClr val="000070"/>
                          </a:solidFill>
                          <a:effectLst/>
                          <a:hlinkClick r:id="rId9"/>
                        </a:rPr>
                        <a:t>shared_ptr</a:t>
                      </a:r>
                      <a:r>
                        <a:rPr lang="en-US" dirty="0">
                          <a:effectLst/>
                        </a:rPr>
                        <a:t> when passed a bad </a:t>
                      </a:r>
                      <a:r>
                        <a:rPr lang="en-US" u="none" strike="noStrike" dirty="0" err="1">
                          <a:solidFill>
                            <a:srgbClr val="000070"/>
                          </a:solidFill>
                          <a:effectLst/>
                          <a:hlinkClick r:id="rId10"/>
                        </a:rPr>
                        <a:t>weak_ptr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All exceptions thrown by components of the C++ Standard library throw exceptions derived from this 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exception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class. These are: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24236"/>
            <a:ext cx="8077200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All exceptions thrown by components of the C++ Standard library throw exceptions derived from this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exception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class. 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These are: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1757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try {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int</a:t>
            </a:r>
            <a:r>
              <a:rPr lang="en-US" dirty="0"/>
              <a:t> age = 15;</a:t>
            </a:r>
            <a:br>
              <a:rPr lang="en-US" dirty="0"/>
            </a:br>
            <a:r>
              <a:rPr lang="en-US" dirty="0"/>
              <a:t>  if (age &gt;= 18) {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cout</a:t>
            </a:r>
            <a:r>
              <a:rPr lang="en-US" dirty="0"/>
              <a:t> &lt;&lt; "Access granted - you are old enough.";</a:t>
            </a:r>
            <a:br>
              <a:rPr lang="en-US" dirty="0"/>
            </a:br>
            <a:r>
              <a:rPr lang="en-US" dirty="0"/>
              <a:t>  } else {</a:t>
            </a:r>
            <a:br>
              <a:rPr lang="en-US" dirty="0"/>
            </a:br>
            <a:r>
              <a:rPr lang="en-US" dirty="0"/>
              <a:t>    throw (age);</a:t>
            </a:r>
            <a:br>
              <a:rPr lang="en-US" dirty="0"/>
            </a:br>
            <a:r>
              <a:rPr lang="en-US" dirty="0"/>
              <a:t> 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catch (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myNum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cout</a:t>
            </a:r>
            <a:r>
              <a:rPr lang="en-US" dirty="0"/>
              <a:t> &lt;&lt; "Access denied - You must be at least 18 years old.\n";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cout</a:t>
            </a:r>
            <a:r>
              <a:rPr lang="en-US" dirty="0"/>
              <a:t> &lt;&lt; "Age is: " &lt;&lt; </a:t>
            </a:r>
            <a:r>
              <a:rPr lang="en-US" dirty="0" err="1"/>
              <a:t>myNum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6353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0955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i="1" dirty="0" smtClean="0"/>
              <a:t>Namespaces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305800" cy="48736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A namespace is a declarative region.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It localizes the names of identifiers to avoid name collisions.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The contents of new-style headers are placed in the </a:t>
            </a:r>
            <a:r>
              <a:rPr lang="en-US" b="1" dirty="0" err="1" smtClean="0">
                <a:solidFill>
                  <a:srgbClr val="009900"/>
                </a:solidFill>
              </a:rPr>
              <a:t>std</a:t>
            </a:r>
            <a:r>
              <a:rPr lang="en-US" dirty="0" smtClean="0"/>
              <a:t> namespace.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Example: namespace.cpp</a:t>
            </a:r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03F8306-727F-47B1-BF7B-D9E25DAD95A5}" type="slidenum">
              <a:rPr lang="en-US">
                <a:latin typeface="Arial" pitchFamily="34" charset="0"/>
              </a:rPr>
              <a:pPr/>
              <a:t>4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i="1" dirty="0" smtClean="0"/>
              <a:t>C++ Console I/O (Output)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57337"/>
            <a:ext cx="7467600" cy="48736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err="1" smtClean="0"/>
              <a:t>cout</a:t>
            </a:r>
            <a:r>
              <a:rPr lang="en-US" sz="2800" dirty="0" smtClean="0"/>
              <a:t> &lt;&lt; “Hello World!”;</a:t>
            </a:r>
          </a:p>
          <a:p>
            <a:pPr lvl="1">
              <a:lnSpc>
                <a:spcPct val="80000"/>
              </a:lnSpc>
            </a:pPr>
            <a:r>
              <a:rPr lang="en-US" sz="2400" dirty="0" err="1" smtClean="0"/>
              <a:t>printf</a:t>
            </a:r>
            <a:r>
              <a:rPr lang="en-US" sz="2400" dirty="0" smtClean="0"/>
              <a:t>(“Hello World!”);</a:t>
            </a:r>
          </a:p>
          <a:p>
            <a:pPr>
              <a:lnSpc>
                <a:spcPct val="80000"/>
              </a:lnSpc>
            </a:pPr>
            <a:r>
              <a:rPr lang="en-US" sz="2800" dirty="0" err="1" smtClean="0"/>
              <a:t>cout</a:t>
            </a:r>
            <a:r>
              <a:rPr lang="en-US" sz="2800" dirty="0" smtClean="0"/>
              <a:t> &lt;&lt; </a:t>
            </a:r>
            <a:r>
              <a:rPr lang="en-US" sz="2800" dirty="0" err="1" smtClean="0"/>
              <a:t>iCount</a:t>
            </a:r>
            <a:r>
              <a:rPr lang="en-US" sz="2800" dirty="0" smtClean="0"/>
              <a:t>; /*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iCount</a:t>
            </a:r>
            <a:r>
              <a:rPr lang="en-US" sz="2800" dirty="0" smtClean="0"/>
              <a:t> */</a:t>
            </a:r>
          </a:p>
          <a:p>
            <a:pPr lvl="1">
              <a:lnSpc>
                <a:spcPct val="80000"/>
              </a:lnSpc>
            </a:pPr>
            <a:r>
              <a:rPr lang="en-US" sz="2400" dirty="0" err="1" smtClean="0"/>
              <a:t>printf</a:t>
            </a:r>
            <a:r>
              <a:rPr lang="en-US" sz="2400" dirty="0" smtClean="0"/>
              <a:t>(“%d”, </a:t>
            </a:r>
            <a:r>
              <a:rPr lang="en-US" sz="2400" dirty="0" err="1" smtClean="0"/>
              <a:t>iCount</a:t>
            </a:r>
            <a:r>
              <a:rPr lang="en-US" sz="2400" dirty="0" smtClean="0"/>
              <a:t>);</a:t>
            </a:r>
          </a:p>
          <a:p>
            <a:pPr>
              <a:lnSpc>
                <a:spcPct val="80000"/>
              </a:lnSpc>
            </a:pPr>
            <a:r>
              <a:rPr lang="en-US" sz="2800" dirty="0" err="1" smtClean="0"/>
              <a:t>cout</a:t>
            </a:r>
            <a:r>
              <a:rPr lang="en-US" sz="2800" dirty="0" smtClean="0"/>
              <a:t> &lt;&lt; 100.99;</a:t>
            </a:r>
          </a:p>
          <a:p>
            <a:pPr lvl="1">
              <a:lnSpc>
                <a:spcPct val="80000"/>
              </a:lnSpc>
            </a:pPr>
            <a:r>
              <a:rPr lang="en-US" sz="2400" dirty="0" err="1" smtClean="0"/>
              <a:t>printf</a:t>
            </a:r>
            <a:r>
              <a:rPr lang="en-US" sz="2400" dirty="0" smtClean="0"/>
              <a:t>(“%f”, 100.99);</a:t>
            </a:r>
          </a:p>
          <a:p>
            <a:pPr>
              <a:lnSpc>
                <a:spcPct val="80000"/>
              </a:lnSpc>
            </a:pPr>
            <a:r>
              <a:rPr lang="en-US" sz="2800" dirty="0" err="1" smtClean="0"/>
              <a:t>cout</a:t>
            </a:r>
            <a:r>
              <a:rPr lang="en-US" sz="2800" dirty="0" smtClean="0"/>
              <a:t> &lt;&lt; “\n”, or </a:t>
            </a:r>
            <a:r>
              <a:rPr lang="en-US" sz="2800" dirty="0" err="1" smtClean="0"/>
              <a:t>cout</a:t>
            </a:r>
            <a:r>
              <a:rPr lang="en-US" sz="2800" dirty="0" smtClean="0"/>
              <a:t> &lt;&lt; ‘\n’, or </a:t>
            </a:r>
            <a:r>
              <a:rPr lang="en-US" sz="2800" dirty="0" err="1" smtClean="0"/>
              <a:t>cout</a:t>
            </a:r>
            <a:r>
              <a:rPr lang="en-US" sz="2800" dirty="0" smtClean="0"/>
              <a:t> &lt;&lt; </a:t>
            </a:r>
            <a:r>
              <a:rPr lang="en-US" sz="2800" dirty="0" err="1" smtClean="0"/>
              <a:t>endl</a:t>
            </a:r>
            <a:endParaRPr lang="en-US" sz="2800" dirty="0" smtClean="0"/>
          </a:p>
          <a:p>
            <a:pPr lvl="1">
              <a:lnSpc>
                <a:spcPct val="80000"/>
              </a:lnSpc>
            </a:pPr>
            <a:r>
              <a:rPr lang="en-US" sz="2400" dirty="0" err="1" smtClean="0"/>
              <a:t>printf</a:t>
            </a:r>
            <a:r>
              <a:rPr lang="en-US" sz="2400" dirty="0" smtClean="0"/>
              <a:t>(“\n”)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In general, </a:t>
            </a:r>
            <a:r>
              <a:rPr lang="en-US" sz="2800" dirty="0" err="1" smtClean="0"/>
              <a:t>cout</a:t>
            </a:r>
            <a:r>
              <a:rPr lang="en-US" sz="2800" dirty="0" smtClean="0"/>
              <a:t> &lt;&lt; </a:t>
            </a:r>
            <a:r>
              <a:rPr lang="en-US" sz="2800" i="1" dirty="0" smtClean="0"/>
              <a:t>expression</a:t>
            </a:r>
            <a:r>
              <a:rPr lang="en-US" sz="2800" dirty="0" smtClean="0"/>
              <a:t>;</a:t>
            </a: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BDB34D0-E368-4AB8-880F-3BC4CBC1E41A}" type="slidenum">
              <a:rPr lang="en-US">
                <a:latin typeface="Arial" pitchFamily="34" charset="0"/>
              </a:rPr>
              <a:pPr/>
              <a:t>5</a:t>
            </a:fld>
            <a:endParaRPr lang="en-US">
              <a:latin typeface="Arial" pitchFamily="34" charset="0"/>
            </a:endParaRP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1066800" y="5715000"/>
            <a:ext cx="7010400" cy="609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800" dirty="0" smtClean="0"/>
              <a:t>polymorphism here</a:t>
            </a:r>
            <a:endParaRPr lang="en-US" sz="2800" dirty="0"/>
          </a:p>
        </p:txBody>
      </p:sp>
      <p:sp>
        <p:nvSpPr>
          <p:cNvPr id="19462" name="AutoShape 5"/>
          <p:cNvSpPr>
            <a:spLocks noChangeArrowheads="1"/>
          </p:cNvSpPr>
          <p:nvPr/>
        </p:nvSpPr>
        <p:spPr bwMode="auto">
          <a:xfrm>
            <a:off x="5867400" y="1295400"/>
            <a:ext cx="3276600" cy="2667000"/>
          </a:xfrm>
          <a:prstGeom prst="wedgeRoundRectCallout">
            <a:avLst>
              <a:gd name="adj1" fmla="val -118653"/>
              <a:gd name="adj2" fmla="val 2696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2000" dirty="0" err="1"/>
              <a:t>cout</a:t>
            </a:r>
            <a:r>
              <a:rPr lang="en-US" sz="2000" dirty="0"/>
              <a:t> ???</a:t>
            </a:r>
            <a:br>
              <a:rPr lang="en-US" sz="2000" dirty="0"/>
            </a:br>
            <a:endParaRPr lang="en-US" sz="2000" dirty="0"/>
          </a:p>
          <a:p>
            <a:pPr algn="ctr" eaLnBrk="0" hangingPunct="0"/>
            <a:r>
              <a:rPr lang="en-US" sz="2000" dirty="0"/>
              <a:t>Shift right operator ???</a:t>
            </a:r>
            <a:br>
              <a:rPr lang="en-US" sz="2000" dirty="0"/>
            </a:br>
            <a:endParaRPr lang="en-US" sz="2000" dirty="0"/>
          </a:p>
          <a:p>
            <a:pPr algn="ctr" eaLnBrk="0" hangingPunct="0"/>
            <a:r>
              <a:rPr lang="en-US" sz="2000" dirty="0"/>
              <a:t>How does a shift right operator produce output to the screen?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i="1" dirty="0" smtClean="0"/>
              <a:t>C++ Console I/O (Input)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dirty="0" err="1" smtClean="0"/>
              <a:t>cin</a:t>
            </a:r>
            <a:r>
              <a:rPr lang="en-US" dirty="0" smtClean="0"/>
              <a:t> &gt;&gt; </a:t>
            </a:r>
            <a:r>
              <a:rPr lang="en-US" dirty="0" err="1" smtClean="0"/>
              <a:t>strName</a:t>
            </a:r>
            <a:r>
              <a:rPr lang="en-US" dirty="0" smtClean="0"/>
              <a:t>; /* char </a:t>
            </a:r>
            <a:r>
              <a:rPr lang="en-US" dirty="0" err="1" smtClean="0"/>
              <a:t>strName</a:t>
            </a:r>
            <a:r>
              <a:rPr lang="en-US" dirty="0" smtClean="0"/>
              <a:t>[16] */</a:t>
            </a:r>
          </a:p>
          <a:p>
            <a:pPr lvl="1"/>
            <a:r>
              <a:rPr lang="en-US" dirty="0" err="1" smtClean="0"/>
              <a:t>scanf</a:t>
            </a:r>
            <a:r>
              <a:rPr lang="en-US" dirty="0" smtClean="0"/>
              <a:t>(“%s”, </a:t>
            </a:r>
            <a:r>
              <a:rPr lang="en-US" dirty="0" err="1" smtClean="0"/>
              <a:t>strName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cin</a:t>
            </a:r>
            <a:r>
              <a:rPr lang="en-US" dirty="0" smtClean="0"/>
              <a:t> &gt;&gt; </a:t>
            </a:r>
            <a:r>
              <a:rPr lang="en-US" dirty="0" err="1" smtClean="0"/>
              <a:t>iCount</a:t>
            </a:r>
            <a:r>
              <a:rPr lang="en-US" dirty="0" smtClean="0"/>
              <a:t>; /*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iCount</a:t>
            </a:r>
            <a:r>
              <a:rPr lang="en-US" dirty="0" smtClean="0"/>
              <a:t> */</a:t>
            </a:r>
          </a:p>
          <a:p>
            <a:pPr lvl="1"/>
            <a:r>
              <a:rPr lang="en-US" dirty="0" err="1" smtClean="0"/>
              <a:t>scanf</a:t>
            </a:r>
            <a:r>
              <a:rPr lang="en-US" dirty="0" smtClean="0"/>
              <a:t>(“%d”, &amp;</a:t>
            </a:r>
            <a:r>
              <a:rPr lang="en-US" dirty="0" err="1" smtClean="0"/>
              <a:t>iCount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cin</a:t>
            </a:r>
            <a:r>
              <a:rPr lang="en-US" dirty="0" smtClean="0"/>
              <a:t> &gt;&gt; </a:t>
            </a:r>
            <a:r>
              <a:rPr lang="en-US" dirty="0" err="1" smtClean="0"/>
              <a:t>fValue</a:t>
            </a:r>
            <a:r>
              <a:rPr lang="en-US" dirty="0" smtClean="0"/>
              <a:t>; /* float </a:t>
            </a:r>
            <a:r>
              <a:rPr lang="en-US" dirty="0" err="1" smtClean="0"/>
              <a:t>fValue</a:t>
            </a:r>
            <a:r>
              <a:rPr lang="en-US" dirty="0" smtClean="0"/>
              <a:t> */</a:t>
            </a:r>
          </a:p>
          <a:p>
            <a:pPr lvl="1"/>
            <a:r>
              <a:rPr lang="en-US" dirty="0" err="1" smtClean="0"/>
              <a:t>scanf</a:t>
            </a:r>
            <a:r>
              <a:rPr lang="en-US" dirty="0" smtClean="0"/>
              <a:t>(“%f”, &amp;</a:t>
            </a:r>
            <a:r>
              <a:rPr lang="en-US" dirty="0" err="1" smtClean="0"/>
              <a:t>fValue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In general, </a:t>
            </a:r>
            <a:r>
              <a:rPr lang="en-US" dirty="0" err="1" smtClean="0"/>
              <a:t>cin</a:t>
            </a:r>
            <a:r>
              <a:rPr lang="en-US" dirty="0" smtClean="0"/>
              <a:t> &gt;&gt; </a:t>
            </a:r>
            <a:r>
              <a:rPr lang="en-US" i="1" dirty="0" smtClean="0"/>
              <a:t>variable</a:t>
            </a:r>
            <a:r>
              <a:rPr lang="en-US" dirty="0" smtClean="0"/>
              <a:t>;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72B807A-216A-49B6-A9BA-CADF27EC091B}" type="slidenum">
              <a:rPr lang="en-US">
                <a:latin typeface="Arial" pitchFamily="34" charset="0"/>
              </a:rPr>
              <a:pPr/>
              <a:t>6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i="1" dirty="0" smtClean="0"/>
              <a:t>Classes: A First Look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dirty="0" smtClean="0"/>
              <a:t>General syntax - </a:t>
            </a: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0741F45-C078-4797-9E95-44330E952328}" type="slidenum">
              <a:rPr lang="en-US">
                <a:latin typeface="Arial" pitchFamily="34" charset="0"/>
              </a:rPr>
              <a:pPr/>
              <a:t>7</a:t>
            </a:fld>
            <a:endParaRPr lang="en-US">
              <a:latin typeface="Arial" pitchFamily="34" charset="0"/>
            </a:endParaRP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990600" y="2286000"/>
            <a:ext cx="6934200" cy="289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dirty="0">
                <a:solidFill>
                  <a:srgbClr val="6600CC"/>
                </a:solidFill>
              </a:rPr>
              <a:t>class</a:t>
            </a:r>
            <a:r>
              <a:rPr lang="en-US" sz="2800" dirty="0"/>
              <a:t> </a:t>
            </a:r>
            <a:r>
              <a:rPr lang="en-US" sz="2800" i="1" dirty="0"/>
              <a:t>class-name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{</a:t>
            </a:r>
            <a:br>
              <a:rPr lang="en-US" sz="2800" dirty="0"/>
            </a:br>
            <a:r>
              <a:rPr lang="en-US" sz="2800" dirty="0"/>
              <a:t>	// </a:t>
            </a:r>
            <a:r>
              <a:rPr lang="en-US" sz="2800" i="1" dirty="0"/>
              <a:t>private functions and variables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>
                <a:solidFill>
                  <a:srgbClr val="6600CC"/>
                </a:solidFill>
              </a:rPr>
              <a:t>public</a:t>
            </a:r>
            <a:r>
              <a:rPr lang="en-US" sz="2800" dirty="0"/>
              <a:t>:</a:t>
            </a:r>
          </a:p>
          <a:p>
            <a:pPr eaLnBrk="0" hangingPunct="0">
              <a:spcBef>
                <a:spcPct val="50000"/>
              </a:spcBef>
            </a:pPr>
            <a:r>
              <a:rPr lang="en-US" sz="2800" dirty="0"/>
              <a:t>	// </a:t>
            </a:r>
            <a:r>
              <a:rPr lang="en-US" sz="2800" i="1" dirty="0"/>
              <a:t>public functions and variables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};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How to write a class in C++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A class is an expanded concept of a data structure: </a:t>
            </a:r>
          </a:p>
          <a:p>
            <a:pPr marL="0" indent="0">
              <a:buNone/>
            </a:pPr>
            <a:r>
              <a:rPr lang="en-US" sz="1800" dirty="0"/>
              <a:t>instead of holding only data, it can hold both data and functions.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An object is an instantiation of a class. </a:t>
            </a:r>
          </a:p>
          <a:p>
            <a:pPr marL="0" indent="0">
              <a:buNone/>
            </a:pPr>
            <a:r>
              <a:rPr lang="en-US" sz="1800" dirty="0"/>
              <a:t>In terms of variables, a class would be the type, and an object would be the variable.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Classes are generally declared using the keyword class, with the following format: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class </a:t>
            </a:r>
            <a:r>
              <a:rPr lang="en-US" sz="1800" dirty="0" err="1"/>
              <a:t>class_name</a:t>
            </a:r>
            <a:r>
              <a:rPr lang="en-US" sz="1800" dirty="0"/>
              <a:t> {</a:t>
            </a:r>
          </a:p>
          <a:p>
            <a:pPr marL="0" indent="0">
              <a:buNone/>
            </a:pPr>
            <a:r>
              <a:rPr lang="en-US" sz="1800" dirty="0"/>
              <a:t>  access_specifier_1:</a:t>
            </a:r>
          </a:p>
          <a:p>
            <a:pPr marL="0" indent="0">
              <a:buNone/>
            </a:pPr>
            <a:r>
              <a:rPr lang="en-US" sz="1800" dirty="0"/>
              <a:t>    member1;</a:t>
            </a:r>
          </a:p>
          <a:p>
            <a:pPr marL="0" indent="0">
              <a:buNone/>
            </a:pPr>
            <a:r>
              <a:rPr lang="en-US" sz="1800" dirty="0"/>
              <a:t>  access_specifier_2:</a:t>
            </a:r>
          </a:p>
          <a:p>
            <a:pPr marL="0" indent="0">
              <a:buNone/>
            </a:pPr>
            <a:r>
              <a:rPr lang="en-US" sz="1800" dirty="0"/>
              <a:t>    member2;</a:t>
            </a:r>
          </a:p>
          <a:p>
            <a:pPr marL="0" indent="0">
              <a:buNone/>
            </a:pPr>
            <a:r>
              <a:rPr lang="en-US" sz="1800" dirty="0"/>
              <a:t>  ...</a:t>
            </a:r>
          </a:p>
          <a:p>
            <a:pPr marL="0" indent="0">
              <a:buNone/>
            </a:pPr>
            <a:r>
              <a:rPr lang="en-US" sz="1800" dirty="0"/>
              <a:t>  } </a:t>
            </a:r>
            <a:r>
              <a:rPr lang="en-US" sz="1800" dirty="0" err="1"/>
              <a:t>object_names</a:t>
            </a:r>
            <a:r>
              <a:rPr lang="en-US" sz="1800" dirty="0" smtClean="0"/>
              <a:t>;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Example-</a:t>
            </a:r>
            <a:r>
              <a:rPr lang="en-US" sz="1800" dirty="0"/>
              <a:t>: </a:t>
            </a:r>
            <a:r>
              <a:rPr lang="en-US" sz="1800" dirty="0" smtClean="0"/>
              <a:t>Crectangle.cpp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229600" cy="1143000"/>
          </a:xfrm>
        </p:spPr>
        <p:txBody>
          <a:bodyPr/>
          <a:lstStyle/>
          <a:p>
            <a:r>
              <a:rPr lang="en-US" dirty="0" smtClean="0"/>
              <a:t>A PIE Model of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</a:p>
          <a:p>
            <a:r>
              <a:rPr lang="en-US" dirty="0" smtClean="0"/>
              <a:t>Polymorphism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Encapsulation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4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4118</TotalTime>
  <Words>2078</Words>
  <Application>Microsoft Office PowerPoint</Application>
  <PresentationFormat>On-screen Show (4:3)</PresentationFormat>
  <Paragraphs>424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2" baseType="lpstr">
      <vt:lpstr>Arial Unicode MS</vt:lpstr>
      <vt:lpstr>SimSun</vt:lpstr>
      <vt:lpstr>SimSun</vt:lpstr>
      <vt:lpstr>Arial</vt:lpstr>
      <vt:lpstr>Calibri</vt:lpstr>
      <vt:lpstr>Consolas</vt:lpstr>
      <vt:lpstr>Constantia</vt:lpstr>
      <vt:lpstr>隶书</vt:lpstr>
      <vt:lpstr>Tahoma</vt:lpstr>
      <vt:lpstr>Times New Roman</vt:lpstr>
      <vt:lpstr>Verdana</vt:lpstr>
      <vt:lpstr>Wingdings</vt:lpstr>
      <vt:lpstr>Wingdings 2</vt:lpstr>
      <vt:lpstr>Flow</vt:lpstr>
      <vt:lpstr>Data Structure using C++ Lecture-03    </vt:lpstr>
      <vt:lpstr>Outline</vt:lpstr>
      <vt:lpstr>The New C++ Headers</vt:lpstr>
      <vt:lpstr>Namespaces</vt:lpstr>
      <vt:lpstr>C++ Console I/O (Output)</vt:lpstr>
      <vt:lpstr>C++ Console I/O (Input)</vt:lpstr>
      <vt:lpstr>Classes: A First Look</vt:lpstr>
      <vt:lpstr>How to write a class in C++:</vt:lpstr>
      <vt:lpstr>A PIE Model of OOP</vt:lpstr>
      <vt:lpstr>A PIE Model of OOP</vt:lpstr>
      <vt:lpstr>Classes: A First Look (cont.)</vt:lpstr>
      <vt:lpstr>Classes: A First Look (cont.)</vt:lpstr>
      <vt:lpstr>Public vs. private </vt:lpstr>
      <vt:lpstr>Constructors</vt:lpstr>
      <vt:lpstr>Empty constructor &amp; Copy constructor</vt:lpstr>
      <vt:lpstr>Creating and Using a Copy Constructor</vt:lpstr>
      <vt:lpstr>Inheritance</vt:lpstr>
      <vt:lpstr>Multiple Inheritance (contd.)</vt:lpstr>
      <vt:lpstr>Inheritance </vt:lpstr>
      <vt:lpstr>Static members in class</vt:lpstr>
      <vt:lpstr>Function overloading</vt:lpstr>
      <vt:lpstr>Function overloading</vt:lpstr>
      <vt:lpstr>Overloading summary </vt:lpstr>
      <vt:lpstr>Important Point on Inheritance</vt:lpstr>
      <vt:lpstr>Overloading &amp; overriding</vt:lpstr>
      <vt:lpstr>Outline</vt:lpstr>
      <vt:lpstr>Generic Functions</vt:lpstr>
      <vt:lpstr>Generic Functions (Example-1)</vt:lpstr>
      <vt:lpstr>Generic Functions (contd.)</vt:lpstr>
      <vt:lpstr>Generic Functions (Example-2)</vt:lpstr>
      <vt:lpstr>Generic Classes</vt:lpstr>
      <vt:lpstr>Generic Classes (Example)</vt:lpstr>
      <vt:lpstr>Generic Classes (Example) (contd.)</vt:lpstr>
      <vt:lpstr>Function Templates</vt:lpstr>
      <vt:lpstr>Class templates</vt:lpstr>
      <vt:lpstr>Exceptions</vt:lpstr>
      <vt:lpstr>All exceptions thrown by components of the C++ Standard library throw exceptions derived from this exception class.  These are: </vt:lpstr>
      <vt:lpstr>PowerPoint Presentation</vt:lpstr>
    </vt:vector>
  </TitlesOfParts>
  <Company>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</dc:title>
  <dc:creator>Dr. Mostofa Kamal Nasir</dc:creator>
  <cp:lastModifiedBy>Mostofa Kamal Nasir</cp:lastModifiedBy>
  <cp:revision>127</cp:revision>
  <dcterms:created xsi:type="dcterms:W3CDTF">2004-02-24T21:59:44Z</dcterms:created>
  <dcterms:modified xsi:type="dcterms:W3CDTF">2021-06-24T08:28:58Z</dcterms:modified>
</cp:coreProperties>
</file>