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91" r:id="rId2"/>
    <p:sldId id="257" r:id="rId3"/>
    <p:sldId id="298" r:id="rId4"/>
    <p:sldId id="300" r:id="rId5"/>
    <p:sldId id="299" r:id="rId6"/>
    <p:sldId id="259" r:id="rId7"/>
    <p:sldId id="260" r:id="rId8"/>
    <p:sldId id="294" r:id="rId9"/>
    <p:sldId id="262" r:id="rId10"/>
    <p:sldId id="295" r:id="rId11"/>
    <p:sldId id="263" r:id="rId12"/>
    <p:sldId id="264" r:id="rId13"/>
    <p:sldId id="265" r:id="rId14"/>
    <p:sldId id="266" r:id="rId15"/>
    <p:sldId id="267" r:id="rId16"/>
    <p:sldId id="268" r:id="rId17"/>
    <p:sldId id="270" r:id="rId18"/>
    <p:sldId id="271" r:id="rId19"/>
    <p:sldId id="272" r:id="rId20"/>
    <p:sldId id="296" r:id="rId21"/>
    <p:sldId id="297" r:id="rId22"/>
    <p:sldId id="273" r:id="rId23"/>
    <p:sldId id="278" r:id="rId24"/>
    <p:sldId id="279" r:id="rId25"/>
    <p:sldId id="280" r:id="rId26"/>
    <p:sldId id="282" r:id="rId27"/>
    <p:sldId id="283" r:id="rId28"/>
    <p:sldId id="274" r:id="rId29"/>
    <p:sldId id="293" r:id="rId30"/>
    <p:sldId id="284" r:id="rId31"/>
    <p:sldId id="285" r:id="rId32"/>
    <p:sldId id="286" r:id="rId33"/>
    <p:sldId id="287" r:id="rId34"/>
    <p:sldId id="289" r:id="rId35"/>
    <p:sldId id="288"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6:56.83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5BF27C4-D7ED-4655-B0E6-B4A37BCAA364}" emma:medium="tactile" emma:mode="ink">
          <msink:context xmlns:msink="http://schemas.microsoft.com/ink/2010/main" type="inkDrawing" rotatedBoundingBox="3681,10598 3749,10585 3752,10603 3685,10616" shapeName="Other"/>
        </emma:interpretation>
      </emma:emma>
    </inkml:annotationXML>
    <inkml:trace contextRef="#ctx0" brushRef="#br0">67 6 751 0,'0'0'145'0,"0"0"-47"16,0 0-13-16,0 0-33 16,0 0 12-16,0 0-9 15,-40-4-39-15,36 4 16 16,4-2-32-16,0 2 0 16,0 0 25-16,0 0-24 15,0 0 11-15,0 0 16 0,0 0-28 16,0 0 26-1,0 0-26-15,0 0 0 0,0 0 31 16,0 0-30-16,0 0-1 16,0 0 14-16,0 0-14 15,0 0 43-15,0 0-25 16,0 0 2-16,0 0 21 16,0 0-35-16,0 0 7 15,0 0-13-15,0 0 1 16,0 0 2-16,0 0-3 15,0 0 0-15,0 0 1 16,0 0-1-16,0 0 0 16,0 0 0-16,0 0-14 0,0 0-3 15,0 0 2 1,-5 0-50-16,5 0-10 0,-7 5-12 16,2 5-112-16,-1-3-101 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38.62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DA583BD-2CFA-4F67-8A1E-094C01B59944}" emma:medium="tactile" emma:mode="ink">
          <msink:context xmlns:msink="http://schemas.microsoft.com/ink/2010/main" type="inkDrawing" rotatedBoundingBox="17180,7131 17509,6824 17592,6914 17264,7220" shapeName="Other"/>
        </emma:interpretation>
      </emma:emma>
    </inkml:annotationXML>
    <inkml:trace contextRef="#ctx0" brushRef="#br0">3217 1071 523 0,'0'0'93'16,"0"0"-69"-16,118-9-18 15,-100 11-6-15,-18 23-58 16,-12 8 56-16,-24 4-5 16,-4 0 0-16,-3-3 7 0,-32 20 0 15,11-10 0-15,-1-2 0 16</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51.24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991F443-8681-4687-8763-EB943183882F}" emma:medium="tactile" emma:mode="ink">
          <msink:context xmlns:msink="http://schemas.microsoft.com/ink/2010/main" type="inkDrawing" rotatedBoundingBox="3477,13279 3696,12582 3705,12585 3486,13282" semanticType="callout" shapeName="Other"/>
        </emma:interpretation>
      </emma:emma>
    </inkml:annotationXML>
    <inkml:trace contextRef="#ctx0" brushRef="#br0">226 0 395 0,'0'0'132'0,"-44"133"-98"16,14-44-19-16,3 5-15 15,-3-5 0-15,8-7-7 16,1-15 7-16,8-17-15 16,-4-8 2-16,7-13-13 15,-2-10-251-15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2:37.76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E4E4D78-93D3-4B1C-BF1A-EF9D8F701B3F}" emma:medium="tactile" emma:mode="ink">
          <msink:context xmlns:msink="http://schemas.microsoft.com/ink/2010/main" type="inkDrawing" rotatedBoundingBox="5009,15524 5661,15633 5646,15727 4993,15618" shapeName="Other"/>
        </emma:interpretation>
      </emma:emma>
    </inkml:annotationXML>
    <inkml:trace contextRef="#ctx0" brushRef="#br0">0 8 392 0,'0'0'62'16,"0"0"5"-16,0 0-19 16,147 3 10-16,-90-3 11 15,5 0-13-15,7 0 92 16,-3 0-109-16,3 0-39 15,5 42 0-15,-16 0-3 16,-11 0-91-16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9:52.43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A659132-129C-4218-A4CC-5A1F5CB5002A}" emma:medium="tactile" emma:mode="ink">
          <msink:context xmlns:msink="http://schemas.microsoft.com/ink/2010/main" type="inkDrawing" rotatedBoundingBox="5841,13766 5857,13756 5863,13766 5847,13775" shapeName="Other"/>
        </emma:interpretation>
      </emma:emma>
    </inkml:annotationXML>
    <inkml:trace contextRef="#ctx0" brushRef="#br0">15 8 660 0,'0'0'120'0,"0"0"-94"0,0 0 5 15,0 0-31 1,0 0 0-16,0 0-16 0,0 0 16 15,0-4 0-15,0 4 37 16,-1 0-8-16,1-4 46 16,-3 4-59-16,3 0-9 15,-5 0-14-15,4 4-43 16,-4 5-50-16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5:18.41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D0056E7-5E3E-4381-B90E-B65730AFFAD1}" emma:medium="tactile" emma:mode="ink">
          <msink:context xmlns:msink="http://schemas.microsoft.com/ink/2010/main" type="inkDrawing"/>
        </emma:interpretation>
      </emma:emma>
    </inkml:annotationXML>
    <inkml:trace contextRef="#ctx0" brushRef="#br0">0 0 565 0,'0'0'83'16,"0"0"-83"-16,0 0-106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D25C4-53AE-4787-9369-C61060A58DFC}" type="datetimeFigureOut">
              <a:rPr lang="en-US" smtClean="0"/>
              <a:pPr/>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7BE4-6D1B-4C82-B868-1416F503DC93}" type="slidenum">
              <a:rPr lang="en-US" smtClean="0"/>
              <a:pPr/>
              <a:t>‹#›</a:t>
            </a:fld>
            <a:endParaRPr lang="en-US"/>
          </a:p>
        </p:txBody>
      </p:sp>
    </p:spTree>
    <p:extLst>
      <p:ext uri="{BB962C8B-B14F-4D97-AF65-F5344CB8AC3E}">
        <p14:creationId xmlns:p14="http://schemas.microsoft.com/office/powerpoint/2010/main" val="389576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1</a:t>
            </a:fld>
            <a:endParaRPr lang="en-US"/>
          </a:p>
        </p:txBody>
      </p:sp>
    </p:spTree>
    <p:extLst>
      <p:ext uri="{BB962C8B-B14F-4D97-AF65-F5344CB8AC3E}">
        <p14:creationId xmlns:p14="http://schemas.microsoft.com/office/powerpoint/2010/main" val="175596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2</a:t>
            </a:fld>
            <a:endParaRPr lang="en-US"/>
          </a:p>
        </p:txBody>
      </p:sp>
    </p:spTree>
    <p:extLst>
      <p:ext uri="{BB962C8B-B14F-4D97-AF65-F5344CB8AC3E}">
        <p14:creationId xmlns:p14="http://schemas.microsoft.com/office/powerpoint/2010/main" val="29422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1C9334-1475-4DA9-8C89-491E3732EB3E}" type="datetime1">
              <a:rPr lang="en-US" smtClean="0"/>
              <a:t>7/9/2021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468530-103E-45C6-B924-817D605582B7}"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B3413-5D99-406C-BCF0-618AE5F3EF2C}"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E9F034-3CE1-4605-8EE8-86564B33E3AA}"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847236-08E8-488C-94B0-41DAE4498EB3}"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599538-91D2-4751-A403-E36F98B3E615}"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5D0783-83DD-49CD-8C33-7010AA8B840A}" type="datetime1">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9A93D8-0578-4130-B4FC-7A522F42198D}" type="datetime1">
              <a:rPr lang="en-US" smtClean="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90C45-FB24-402D-BE0A-626748575891}" type="datetime1">
              <a:rPr lang="en-US" smtClean="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6A9937-141E-4882-8452-BC7572771267}"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5BB1D4-C2B4-4725-B291-B9AC0085DA10}"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219CB-1A00-435B-922E-E09F2058DE44}" type="datetime1">
              <a:rPr lang="en-US" smtClean="0"/>
              <a:t>7/9/2021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mal.mostof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ostofa.nasir@northsout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15" Type="http://schemas.openxmlformats.org/officeDocument/2006/relationships/image" Target="../media/image175.emf"/></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1" Type="http://schemas.openxmlformats.org/officeDocument/2006/relationships/customXml" Target="../ink/ink3.xml"/><Relationship Id="rId2" Type="http://schemas.openxmlformats.org/officeDocument/2006/relationships/image" Target="../media/image4.png"/><Relationship Id="rId20" Type="http://schemas.openxmlformats.org/officeDocument/2006/relationships/image" Target="../media/image199.emf"/><Relationship Id="rId1" Type="http://schemas.openxmlformats.org/officeDocument/2006/relationships/slideLayout" Target="../slideLayouts/slideLayout2.xml"/><Relationship Id="rId5" Type="http://schemas.openxmlformats.org/officeDocument/2006/relationships/customXml" Target="../ink/ink2.xml"/><Relationship Id="rId28" Type="http://schemas.openxmlformats.org/officeDocument/2006/relationships/image" Target="../media/image203.emf"/><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9" Type="http://schemas.openxmlformats.org/officeDocument/2006/relationships/image" Target="../media/image225.emf"/></Relationships>
</file>

<file path=ppt/slides/_rels/slide34.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2.xml"/><Relationship Id="rId45" Type="http://schemas.openxmlformats.org/officeDocument/2006/relationships/image" Target="../media/image251.emf"/></Relationships>
</file>

<file path=ppt/slides/_rels/slide35.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2.xml"/><Relationship Id="rId9" Type="http://schemas.openxmlformats.org/officeDocument/2006/relationships/image" Target="../media/image26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763000" cy="1828800"/>
          </a:xfrm>
        </p:spPr>
        <p:txBody>
          <a:bodyPr>
            <a:normAutofit/>
          </a:bodyPr>
          <a:lstStyle/>
          <a:p>
            <a:pPr algn="ctr"/>
            <a:r>
              <a:rPr lang="en-US" sz="5400" dirty="0" smtClean="0">
                <a:solidFill>
                  <a:schemeClr val="tx1">
                    <a:lumMod val="85000"/>
                  </a:schemeClr>
                </a:solidFill>
              </a:rPr>
              <a:t>Data Structure and Algorithms</a:t>
            </a:r>
            <a:br>
              <a:rPr lang="en-US" sz="5400" dirty="0" smtClean="0">
                <a:solidFill>
                  <a:schemeClr val="tx1">
                    <a:lumMod val="85000"/>
                  </a:schemeClr>
                </a:solidFill>
              </a:rPr>
            </a:br>
            <a:r>
              <a:rPr lang="en-US" sz="5400" dirty="0" smtClean="0">
                <a:solidFill>
                  <a:schemeClr val="tx1">
                    <a:lumMod val="85000"/>
                  </a:schemeClr>
                </a:solidFill>
              </a:rPr>
              <a:t>Lec-04</a:t>
            </a:r>
            <a:endParaRPr lang="en-US" sz="5400" dirty="0">
              <a:solidFill>
                <a:schemeClr val="tx1">
                  <a:lumMod val="85000"/>
                </a:schemeClr>
              </a:solidFill>
            </a:endParaRPr>
          </a:p>
        </p:txBody>
      </p:sp>
      <p:sp>
        <p:nvSpPr>
          <p:cNvPr id="3" name="TextBox 2"/>
          <p:cNvSpPr txBox="1"/>
          <p:nvPr/>
        </p:nvSpPr>
        <p:spPr>
          <a:xfrm>
            <a:off x="1600200" y="3886200"/>
            <a:ext cx="5563190" cy="369332"/>
          </a:xfrm>
          <a:prstGeom prst="rect">
            <a:avLst/>
          </a:prstGeom>
          <a:noFill/>
        </p:spPr>
        <p:txBody>
          <a:bodyPr wrap="none" rtlCol="0">
            <a:spAutoFit/>
          </a:bodyPr>
          <a:lstStyle/>
          <a:p>
            <a:r>
              <a:rPr lang="en-US" dirty="0" smtClean="0"/>
              <a:t>Course Teacher: Prof. Dr. </a:t>
            </a:r>
            <a:r>
              <a:rPr lang="en-US" dirty="0" err="1" smtClean="0"/>
              <a:t>Mostofa</a:t>
            </a:r>
            <a:r>
              <a:rPr lang="en-US" dirty="0" smtClean="0"/>
              <a:t> </a:t>
            </a:r>
            <a:r>
              <a:rPr lang="en-US" dirty="0" err="1" smtClean="0"/>
              <a:t>Kamal</a:t>
            </a:r>
            <a:r>
              <a:rPr lang="en-US" dirty="0" smtClean="0"/>
              <a:t> </a:t>
            </a:r>
            <a:r>
              <a:rPr lang="en-US" dirty="0" err="1" smtClean="0"/>
              <a:t>Nasir</a:t>
            </a:r>
            <a:r>
              <a:rPr lang="en-US" dirty="0" smtClean="0"/>
              <a:t> [MKN1]</a:t>
            </a:r>
            <a:endParaRPr lang="en-US" dirty="0"/>
          </a:p>
        </p:txBody>
      </p:sp>
      <p:sp>
        <p:nvSpPr>
          <p:cNvPr id="4" name="TextBox 3"/>
          <p:cNvSpPr txBox="1"/>
          <p:nvPr/>
        </p:nvSpPr>
        <p:spPr>
          <a:xfrm>
            <a:off x="1828800" y="4724400"/>
            <a:ext cx="4102213" cy="923330"/>
          </a:xfrm>
          <a:prstGeom prst="rect">
            <a:avLst/>
          </a:prstGeom>
          <a:noFill/>
        </p:spPr>
        <p:txBody>
          <a:bodyPr wrap="none" rtlCol="0">
            <a:spAutoFit/>
          </a:bodyPr>
          <a:lstStyle/>
          <a:p>
            <a:r>
              <a:rPr lang="en-US" dirty="0" smtClean="0"/>
              <a:t>E-mail: </a:t>
            </a:r>
            <a:r>
              <a:rPr lang="en-US" dirty="0" smtClean="0">
                <a:hlinkClick r:id="rId3"/>
              </a:rPr>
              <a:t>kamal.mostofa@gmail.com</a:t>
            </a:r>
            <a:endParaRPr lang="en-US" dirty="0" smtClean="0"/>
          </a:p>
          <a:p>
            <a:r>
              <a:rPr lang="en-US" dirty="0" smtClean="0"/>
              <a:t>              </a:t>
            </a:r>
            <a:r>
              <a:rPr lang="en-US" dirty="0" smtClean="0">
                <a:hlinkClick r:id="rId4"/>
              </a:rPr>
              <a:t>mostafa.nasir@northsouth.edu</a:t>
            </a:r>
            <a:endParaRPr lang="en-US"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Complexity</a:t>
            </a:r>
            <a:endParaRPr lang="en-US" dirty="0"/>
          </a:p>
        </p:txBody>
      </p:sp>
      <p:sp>
        <p:nvSpPr>
          <p:cNvPr id="3" name="Content Placeholder 2"/>
          <p:cNvSpPr>
            <a:spLocks noGrp="1"/>
          </p:cNvSpPr>
          <p:nvPr>
            <p:ph idx="1"/>
          </p:nvPr>
        </p:nvSpPr>
        <p:spPr/>
        <p:txBody>
          <a:bodyPr/>
          <a:lstStyle/>
          <a:p>
            <a:pPr algn="just">
              <a:buNone/>
            </a:pPr>
            <a:r>
              <a:rPr lang="en-US" sz="3200" dirty="0" smtClean="0"/>
              <a:t>   Algorithmic </a:t>
            </a:r>
            <a:r>
              <a:rPr lang="en-US" sz="3200" dirty="0"/>
              <a:t>complexity is concerned about how fast or slow particular algorithm performs. </a:t>
            </a:r>
            <a:endParaRPr lang="en-US" sz="3200" dirty="0" smtClean="0"/>
          </a:p>
          <a:p>
            <a:pPr algn="just">
              <a:buNone/>
            </a:pPr>
            <a:endParaRPr lang="en-US" sz="3200" dirty="0"/>
          </a:p>
          <a:p>
            <a:pPr algn="just">
              <a:buNone/>
            </a:pPr>
            <a:r>
              <a:rPr lang="en-US" sz="3200" dirty="0" smtClean="0"/>
              <a:t>   </a:t>
            </a:r>
            <a:r>
              <a:rPr lang="en-US" sz="3200" dirty="0"/>
              <a:t>We define complexity as a numerical function </a:t>
            </a:r>
            <a:r>
              <a:rPr lang="en-US" sz="3200" i="1" dirty="0"/>
              <a:t>T(n)</a:t>
            </a:r>
            <a:r>
              <a:rPr lang="en-US" sz="3200" dirty="0"/>
              <a:t> - time versus the input size </a:t>
            </a:r>
            <a:r>
              <a:rPr lang="en-US" sz="3200" i="1" dirty="0"/>
              <a:t>n</a:t>
            </a:r>
            <a:r>
              <a:rPr lang="en-US" sz="3200"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5604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4900" b="1" dirty="0" smtClean="0"/>
              <a:t>   </a:t>
            </a:r>
            <a:br>
              <a:rPr lang="en-US" sz="4900" b="1" dirty="0" smtClean="0"/>
            </a:br>
            <a:r>
              <a:rPr lang="en-US" sz="4900" b="1" dirty="0" smtClean="0"/>
              <a:t/>
            </a:r>
            <a:br>
              <a:rPr lang="en-US" sz="4900" b="1" dirty="0" smtClean="0"/>
            </a:br>
            <a:r>
              <a:rPr lang="en-US" sz="4900" b="1" dirty="0" smtClean="0"/>
              <a:t/>
            </a:r>
            <a:br>
              <a:rPr lang="en-US" sz="4900" b="1" dirty="0" smtClean="0"/>
            </a:br>
            <a:r>
              <a:rPr lang="en-US" sz="4900" b="1" dirty="0" smtClean="0"/>
              <a:t/>
            </a:r>
            <a:br>
              <a:rPr lang="en-US" sz="4900" b="1" dirty="0" smtClean="0"/>
            </a:br>
            <a:r>
              <a:rPr lang="en-US" sz="4900" b="1" dirty="0" smtClean="0"/>
              <a:t> </a:t>
            </a:r>
            <a:br>
              <a:rPr lang="en-US" sz="4900" b="1" dirty="0" smtClean="0"/>
            </a:br>
            <a:r>
              <a:rPr lang="en-US" sz="4900" b="1" dirty="0" smtClean="0"/>
              <a:t>   </a:t>
            </a:r>
            <a:br>
              <a:rPr lang="en-US" sz="4900" b="1" dirty="0" smtClean="0"/>
            </a:br>
            <a:r>
              <a:rPr lang="en-US" sz="4900" b="1" dirty="0" smtClean="0"/>
              <a:t/>
            </a:r>
            <a:br>
              <a:rPr lang="en-US" sz="4900" b="1" dirty="0" smtClean="0"/>
            </a:br>
            <a:r>
              <a:rPr lang="en-US" sz="4900" b="1" dirty="0" smtClean="0"/>
              <a:t/>
            </a:r>
            <a:br>
              <a:rPr lang="en-US" sz="4900" b="1" dirty="0" smtClean="0"/>
            </a:br>
            <a:r>
              <a:rPr lang="en-US" sz="4900" b="1" dirty="0" smtClean="0"/>
              <a:t>   Complexity</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In general, we are not so much interested in the time and space complexity for small inputs.</a:t>
            </a:r>
          </a:p>
          <a:p>
            <a:pPr algn="just">
              <a:buNone/>
            </a:pPr>
            <a:endParaRPr lang="en-US" sz="3200" dirty="0" smtClean="0"/>
          </a:p>
          <a:p>
            <a:pPr algn="just">
              <a:buNone/>
            </a:pPr>
            <a:r>
              <a:rPr lang="en-US" sz="3200" dirty="0" smtClean="0"/>
              <a:t>    For  example,  while  the  difference  in  time complexity between linear and   binary search is meaningless for a sequence with </a:t>
            </a:r>
            <a:r>
              <a:rPr lang="bn-IN" sz="3200" dirty="0" smtClean="0"/>
              <a:t>    </a:t>
            </a:r>
            <a:r>
              <a:rPr lang="en-US" sz="3200" dirty="0" smtClean="0"/>
              <a:t>n = 10, it is gigantic for </a:t>
            </a:r>
            <a:r>
              <a:rPr lang="en-US" sz="3200" b="1" dirty="0" smtClean="0"/>
              <a:t>n=2</a:t>
            </a:r>
            <a:r>
              <a:rPr lang="en-US" sz="3200" b="1" baseline="30000" dirty="0" smtClean="0"/>
              <a:t>30</a:t>
            </a:r>
            <a:r>
              <a:rPr lang="en-US" sz="3200" b="1" dirty="0" smtClean="0"/>
              <a:t>.</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fontScale="90000"/>
          </a:bodyPr>
          <a:lstStyle/>
          <a:p>
            <a:r>
              <a:rPr lang="en-US" b="1" dirty="0" smtClean="0"/>
              <a:t>  Complexity</a:t>
            </a:r>
            <a:endParaRPr lang="en-US" b="1" dirty="0"/>
          </a:p>
        </p:txBody>
      </p:sp>
      <p:sp>
        <p:nvSpPr>
          <p:cNvPr id="3" name="Content Placeholder 2"/>
          <p:cNvSpPr>
            <a:spLocks noGrp="1"/>
          </p:cNvSpPr>
          <p:nvPr>
            <p:ph idx="1"/>
          </p:nvPr>
        </p:nvSpPr>
        <p:spPr>
          <a:xfrm>
            <a:off x="304800" y="1219200"/>
            <a:ext cx="8382000" cy="5410200"/>
          </a:xfrm>
        </p:spPr>
        <p:txBody>
          <a:bodyPr>
            <a:normAutofit fontScale="85000" lnSpcReduction="20000"/>
          </a:bodyPr>
          <a:lstStyle/>
          <a:p>
            <a:pPr algn="just">
              <a:buNone/>
            </a:pPr>
            <a:r>
              <a:rPr lang="en-US" dirty="0" smtClean="0"/>
              <a:t>    </a:t>
            </a:r>
            <a:r>
              <a:rPr lang="en-US" sz="3500" dirty="0" smtClean="0"/>
              <a:t>For example, let us assume two algorithms A and B that solve the same class of problems P.</a:t>
            </a:r>
          </a:p>
          <a:p>
            <a:pPr algn="just">
              <a:buNone/>
            </a:pPr>
            <a:r>
              <a:rPr lang="en-US" sz="3500" dirty="0" smtClean="0"/>
              <a:t>   </a:t>
            </a:r>
          </a:p>
          <a:p>
            <a:pPr algn="just">
              <a:buNone/>
            </a:pPr>
            <a:r>
              <a:rPr lang="en-US" sz="3500" dirty="0" smtClean="0"/>
              <a:t>    The time complexity of A is 5,000 n, the one for</a:t>
            </a:r>
          </a:p>
          <a:p>
            <a:pPr algn="just">
              <a:buNone/>
            </a:pPr>
            <a:r>
              <a:rPr lang="en-US" sz="3500" dirty="0" smtClean="0"/>
              <a:t>    B is [1.1</a:t>
            </a:r>
            <a:r>
              <a:rPr lang="en-US" sz="3500" baseline="30000" dirty="0" smtClean="0"/>
              <a:t>n</a:t>
            </a:r>
            <a:r>
              <a:rPr lang="en-US" sz="3500" dirty="0" smtClean="0"/>
              <a:t>] for an input with n elements.</a:t>
            </a:r>
          </a:p>
          <a:p>
            <a:pPr algn="just">
              <a:buNone/>
            </a:pPr>
            <a:endParaRPr lang="en-US" sz="3500" dirty="0" smtClean="0"/>
          </a:p>
          <a:p>
            <a:pPr algn="just">
              <a:buNone/>
            </a:pPr>
            <a:r>
              <a:rPr lang="en-US" sz="3500" dirty="0" smtClean="0"/>
              <a:t>    For n = 10, A requires 50,000 steps, but B only</a:t>
            </a:r>
          </a:p>
          <a:p>
            <a:pPr algn="just">
              <a:buNone/>
            </a:pPr>
            <a:r>
              <a:rPr lang="en-US" sz="3500" dirty="0" smtClean="0"/>
              <a:t>    3, so B seems to be superior to A.</a:t>
            </a:r>
          </a:p>
          <a:p>
            <a:pPr algn="just">
              <a:buNone/>
            </a:pPr>
            <a:endParaRPr lang="en-US" sz="3500" dirty="0" smtClean="0"/>
          </a:p>
          <a:p>
            <a:pPr algn="just">
              <a:buNone/>
            </a:pPr>
            <a:r>
              <a:rPr lang="en-US" sz="3500" dirty="0" smtClean="0"/>
              <a:t>    For n = 1000, however, A requires 5,000,000</a:t>
            </a:r>
          </a:p>
          <a:p>
            <a:pPr algn="just">
              <a:buNone/>
            </a:pPr>
            <a:r>
              <a:rPr lang="en-US" sz="3500" dirty="0" smtClean="0"/>
              <a:t>    steps, while B requires 2.5*10</a:t>
            </a:r>
            <a:r>
              <a:rPr lang="en-US" sz="3500" baseline="30000" dirty="0" smtClean="0"/>
              <a:t>41</a:t>
            </a:r>
            <a:r>
              <a:rPr lang="en-US" sz="3500" dirty="0" smtClean="0"/>
              <a:t> steps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lstStyle/>
          <a:p>
            <a:r>
              <a:rPr lang="en-US" b="1" dirty="0" smtClean="0"/>
              <a:t>  Complexity</a:t>
            </a:r>
            <a:endParaRPr lang="en-US" b="1" dirty="0"/>
          </a:p>
        </p:txBody>
      </p:sp>
      <p:sp>
        <p:nvSpPr>
          <p:cNvPr id="3" name="Content Placeholder 2"/>
          <p:cNvSpPr>
            <a:spLocks noGrp="1"/>
          </p:cNvSpPr>
          <p:nvPr>
            <p:ph idx="1"/>
          </p:nvPr>
        </p:nvSpPr>
        <p:spPr>
          <a:xfrm>
            <a:off x="457200" y="1447800"/>
            <a:ext cx="8305800" cy="4221163"/>
          </a:xfrm>
        </p:spPr>
        <p:txBody>
          <a:bodyPr/>
          <a:lstStyle/>
          <a:p>
            <a:pPr algn="ctr">
              <a:buNone/>
            </a:pPr>
            <a:r>
              <a:rPr lang="en-US" sz="3200" b="1" dirty="0" smtClean="0"/>
              <a:t>Comparison</a:t>
            </a:r>
            <a:r>
              <a:rPr lang="en-US" sz="3200" dirty="0" smtClean="0"/>
              <a:t>: </a:t>
            </a:r>
            <a:r>
              <a:rPr lang="en-US" sz="2400" dirty="0" smtClean="0"/>
              <a:t>Time complexity of algorithms A &amp;B.</a:t>
            </a:r>
            <a:endParaRPr lang="en-US" dirty="0" smtClean="0"/>
          </a:p>
          <a:p>
            <a:pPr>
              <a:buNone/>
            </a:pPr>
            <a:endParaRPr lang="en-US" dirty="0"/>
          </a:p>
        </p:txBody>
      </p:sp>
      <p:graphicFrame>
        <p:nvGraphicFramePr>
          <p:cNvPr id="4" name="Table 3"/>
          <p:cNvGraphicFramePr>
            <a:graphicFrameLocks noGrp="1"/>
          </p:cNvGraphicFramePr>
          <p:nvPr/>
        </p:nvGraphicFramePr>
        <p:xfrm>
          <a:off x="762000" y="2362200"/>
          <a:ext cx="7924800" cy="3943550"/>
        </p:xfrm>
        <a:graphic>
          <a:graphicData uri="http://schemas.openxmlformats.org/drawingml/2006/table">
            <a:tbl>
              <a:tblPr firstRow="1" bandRow="1">
                <a:tableStyleId>{5C22544A-7EE6-4342-B048-85BDC9FD1C3A}</a:tableStyleId>
              </a:tblPr>
              <a:tblGrid>
                <a:gridCol w="2641600"/>
                <a:gridCol w="2641600"/>
                <a:gridCol w="2641600"/>
              </a:tblGrid>
              <a:tr h="624118">
                <a:tc>
                  <a:txBody>
                    <a:bodyPr/>
                    <a:lstStyle/>
                    <a:p>
                      <a:pPr algn="ctr"/>
                      <a:r>
                        <a:rPr lang="en-US" sz="2400" dirty="0" smtClean="0"/>
                        <a:t>Input Size</a:t>
                      </a:r>
                      <a:endParaRPr lang="en-US" sz="2400" dirty="0"/>
                    </a:p>
                  </a:txBody>
                  <a:tcPr/>
                </a:tc>
                <a:tc>
                  <a:txBody>
                    <a:bodyPr/>
                    <a:lstStyle/>
                    <a:p>
                      <a:pPr algn="ctr"/>
                      <a:r>
                        <a:rPr lang="en-US" sz="2400" dirty="0" smtClean="0"/>
                        <a:t>Algorithm A</a:t>
                      </a:r>
                      <a:endParaRPr lang="en-US" sz="2400" dirty="0"/>
                    </a:p>
                  </a:txBody>
                  <a:tcPr/>
                </a:tc>
                <a:tc>
                  <a:txBody>
                    <a:bodyPr/>
                    <a:lstStyle/>
                    <a:p>
                      <a:pPr algn="ctr"/>
                      <a:r>
                        <a:rPr lang="en-US" sz="2400" dirty="0" smtClean="0"/>
                        <a:t>Algorithm B</a:t>
                      </a:r>
                      <a:endParaRPr lang="en-US" sz="2400" dirty="0"/>
                    </a:p>
                  </a:txBody>
                  <a:tcPr/>
                </a:tc>
              </a:tr>
              <a:tr h="624118">
                <a:tc>
                  <a:txBody>
                    <a:bodyPr/>
                    <a:lstStyle/>
                    <a:p>
                      <a:pPr algn="ctr"/>
                      <a:r>
                        <a:rPr lang="en-US" sz="2400" dirty="0" smtClean="0"/>
                        <a:t>n</a:t>
                      </a:r>
                      <a:endParaRPr lang="en-US" sz="2400" dirty="0"/>
                    </a:p>
                  </a:txBody>
                  <a:tcPr/>
                </a:tc>
                <a:tc>
                  <a:txBody>
                    <a:bodyPr/>
                    <a:lstStyle/>
                    <a:p>
                      <a:pPr algn="ctr"/>
                      <a:r>
                        <a:rPr lang="en-US" sz="2400" dirty="0" smtClean="0"/>
                        <a:t>5,000n</a:t>
                      </a:r>
                      <a:endParaRPr lang="en-US" sz="2400" dirty="0"/>
                    </a:p>
                  </a:txBody>
                  <a:tcPr/>
                </a:tc>
                <a:tc>
                  <a:txBody>
                    <a:bodyPr/>
                    <a:lstStyle/>
                    <a:p>
                      <a:pPr algn="ctr"/>
                      <a:r>
                        <a:rPr lang="en-US" sz="2400" dirty="0" smtClean="0"/>
                        <a:t>[1.1</a:t>
                      </a:r>
                      <a:r>
                        <a:rPr lang="en-US" sz="2400" baseline="30000" dirty="0" smtClean="0"/>
                        <a:t>n</a:t>
                      </a:r>
                      <a:r>
                        <a:rPr lang="en-US" sz="2400" dirty="0" smtClean="0"/>
                        <a:t>] </a:t>
                      </a:r>
                      <a:endParaRPr lang="en-US" sz="2400" dirty="0"/>
                    </a:p>
                  </a:txBody>
                  <a:tcPr/>
                </a:tc>
              </a:tr>
              <a:tr h="624118">
                <a:tc>
                  <a:txBody>
                    <a:bodyPr/>
                    <a:lstStyle/>
                    <a:p>
                      <a:pPr algn="ctr"/>
                      <a:r>
                        <a:rPr lang="en-US" sz="2400" dirty="0" smtClean="0"/>
                        <a:t>10</a:t>
                      </a:r>
                      <a:endParaRPr lang="en-US" sz="2400" dirty="0"/>
                    </a:p>
                  </a:txBody>
                  <a:tcPr/>
                </a:tc>
                <a:tc>
                  <a:txBody>
                    <a:bodyPr/>
                    <a:lstStyle/>
                    <a:p>
                      <a:pPr algn="ctr"/>
                      <a:r>
                        <a:rPr lang="en-US" sz="2400" dirty="0" smtClean="0"/>
                        <a:t>50,000</a:t>
                      </a:r>
                      <a:endParaRPr lang="en-US" sz="2400" dirty="0"/>
                    </a:p>
                  </a:txBody>
                  <a:tcPr/>
                </a:tc>
                <a:tc>
                  <a:txBody>
                    <a:bodyPr/>
                    <a:lstStyle/>
                    <a:p>
                      <a:pPr algn="ctr"/>
                      <a:r>
                        <a:rPr lang="en-US" sz="2400" dirty="0" smtClean="0"/>
                        <a:t>3</a:t>
                      </a:r>
                      <a:endParaRPr lang="en-US" sz="2400" dirty="0"/>
                    </a:p>
                  </a:txBody>
                  <a:tcPr/>
                </a:tc>
              </a:tr>
              <a:tr h="624118">
                <a:tc>
                  <a:txBody>
                    <a:bodyPr/>
                    <a:lstStyle/>
                    <a:p>
                      <a:pPr algn="ctr"/>
                      <a:r>
                        <a:rPr lang="en-US" sz="2400" dirty="0" smtClean="0"/>
                        <a:t>100</a:t>
                      </a:r>
                      <a:endParaRPr lang="en-US" sz="2400" dirty="0"/>
                    </a:p>
                  </a:txBody>
                  <a:tcPr/>
                </a:tc>
                <a:tc>
                  <a:txBody>
                    <a:bodyPr/>
                    <a:lstStyle/>
                    <a:p>
                      <a:pPr algn="ctr"/>
                      <a:r>
                        <a:rPr lang="en-US" sz="2400" dirty="0" smtClean="0"/>
                        <a:t>500,000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13,781</a:t>
                      </a:r>
                    </a:p>
                  </a:txBody>
                  <a:tcPr/>
                </a:tc>
              </a:tr>
              <a:tr h="624118">
                <a:tc>
                  <a:txBody>
                    <a:bodyPr/>
                    <a:lstStyle/>
                    <a:p>
                      <a:pPr algn="ctr"/>
                      <a:r>
                        <a:rPr lang="en-US" sz="2400" dirty="0" smtClean="0"/>
                        <a:t>1,000</a:t>
                      </a:r>
                      <a:endParaRPr lang="en-US" sz="2400" dirty="0"/>
                    </a:p>
                  </a:txBody>
                  <a:tcPr/>
                </a:tc>
                <a:tc>
                  <a:txBody>
                    <a:bodyPr/>
                    <a:lstStyle/>
                    <a:p>
                      <a:pPr algn="ctr"/>
                      <a:r>
                        <a:rPr lang="en-US" sz="2400" dirty="0" smtClean="0"/>
                        <a:t>5,000,000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2.5*10</a:t>
                      </a:r>
                      <a:r>
                        <a:rPr lang="en-US" sz="2400" baseline="30000" dirty="0" smtClean="0"/>
                        <a:t>41</a:t>
                      </a:r>
                      <a:endParaRPr lang="en-US" sz="2400" dirty="0" smtClean="0"/>
                    </a:p>
                  </a:txBody>
                  <a:tcPr/>
                </a:tc>
              </a:tr>
              <a:tr h="763072">
                <a:tc>
                  <a:txBody>
                    <a:bodyPr/>
                    <a:lstStyle/>
                    <a:p>
                      <a:pPr algn="ctr"/>
                      <a:r>
                        <a:rPr lang="en-US" sz="2400" dirty="0" smtClean="0"/>
                        <a:t>1,000,000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mn-lt"/>
                          <a:ea typeface="+mn-ea"/>
                          <a:cs typeface="+mn-cs"/>
                        </a:rPr>
                        <a:t>5.10</a:t>
                      </a:r>
                      <a:r>
                        <a:rPr lang="en-US" sz="2400" kern="1200" baseline="30000" dirty="0" smtClean="0">
                          <a:solidFill>
                            <a:schemeClr val="dk1"/>
                          </a:solidFill>
                          <a:latin typeface="+mn-lt"/>
                          <a:ea typeface="+mn-ea"/>
                          <a:cs typeface="+mn-cs"/>
                        </a:rPr>
                        <a:t>9</a:t>
                      </a:r>
                      <a:endParaRPr lang="en-US" sz="2400" kern="1200" dirty="0" smtClean="0">
                        <a:solidFill>
                          <a:schemeClr val="dk1"/>
                        </a:solidFill>
                        <a:latin typeface="+mn-lt"/>
                        <a:ea typeface="+mn-ea"/>
                        <a:cs typeface="+mn-cs"/>
                      </a:endParaRPr>
                    </a:p>
                    <a:p>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mn-lt"/>
                          <a:ea typeface="+mn-ea"/>
                          <a:cs typeface="+mn-cs"/>
                        </a:rPr>
                        <a:t>4.8*10</a:t>
                      </a:r>
                      <a:r>
                        <a:rPr lang="en-US" sz="2400" kern="1200" baseline="30000" dirty="0" smtClean="0">
                          <a:solidFill>
                            <a:schemeClr val="dk1"/>
                          </a:solidFill>
                          <a:latin typeface="+mn-lt"/>
                          <a:ea typeface="+mn-ea"/>
                          <a:cs typeface="+mn-cs"/>
                        </a:rPr>
                        <a:t>41</a:t>
                      </a:r>
                      <a:endParaRPr lang="en-US" sz="2400" kern="1200" dirty="0" smtClean="0">
                        <a:solidFill>
                          <a:schemeClr val="dk1"/>
                        </a:solidFill>
                        <a:latin typeface="+mn-lt"/>
                        <a:ea typeface="+mn-ea"/>
                        <a:cs typeface="+mn-cs"/>
                      </a:endParaRPr>
                    </a:p>
                    <a:p>
                      <a:pPr algn="ct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819912"/>
          </a:xfrm>
        </p:spPr>
        <p:txBody>
          <a:bodyPr/>
          <a:lstStyle/>
          <a:p>
            <a:r>
              <a:rPr lang="en-US" b="1" dirty="0" smtClean="0"/>
              <a:t>  Complexity</a:t>
            </a:r>
            <a:endParaRPr lang="en-US" b="1" dirty="0"/>
          </a:p>
        </p:txBody>
      </p:sp>
      <p:sp>
        <p:nvSpPr>
          <p:cNvPr id="3" name="Content Placeholder 2"/>
          <p:cNvSpPr>
            <a:spLocks noGrp="1"/>
          </p:cNvSpPr>
          <p:nvPr>
            <p:ph idx="1"/>
          </p:nvPr>
        </p:nvSpPr>
        <p:spPr>
          <a:xfrm>
            <a:off x="457200" y="1600200"/>
            <a:ext cx="8382000" cy="4953000"/>
          </a:xfrm>
        </p:spPr>
        <p:txBody>
          <a:bodyPr>
            <a:normAutofit fontScale="92500" lnSpcReduction="10000"/>
          </a:bodyPr>
          <a:lstStyle/>
          <a:p>
            <a:pPr algn="just">
              <a:buNone/>
            </a:pPr>
            <a:r>
              <a:rPr lang="en-US" dirty="0" smtClean="0"/>
              <a:t>    </a:t>
            </a:r>
            <a:r>
              <a:rPr lang="en-US" sz="3500" dirty="0" smtClean="0"/>
              <a:t>This means that algorithm B cannot be used for large inputs, while algorithm A is still feasible.</a:t>
            </a:r>
          </a:p>
          <a:p>
            <a:pPr algn="just">
              <a:buNone/>
            </a:pPr>
            <a:endParaRPr lang="en-US" sz="3500" dirty="0" smtClean="0"/>
          </a:p>
          <a:p>
            <a:pPr algn="just">
              <a:buNone/>
            </a:pPr>
            <a:r>
              <a:rPr lang="en-US" sz="3500" dirty="0" smtClean="0"/>
              <a:t>   So what is important is the growth of the              complexity   functions.</a:t>
            </a:r>
          </a:p>
          <a:p>
            <a:pPr algn="just">
              <a:buNone/>
            </a:pPr>
            <a:endParaRPr lang="en-US" sz="3500" dirty="0" smtClean="0"/>
          </a:p>
          <a:p>
            <a:pPr algn="just">
              <a:buNone/>
            </a:pPr>
            <a:r>
              <a:rPr lang="en-US" sz="3500" dirty="0" smtClean="0"/>
              <a:t>   The growth of time and space complexity with increasing input size n is a suitable measure for the comparison of algorithms.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Growth Function</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The order of growth/rate of growth of the running time of an algorithm gives a simple characterization of the algorithm efficiency and allow us to  compare the relative performance of alternative algorithm</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161288"/>
          </a:xfrm>
        </p:spPr>
        <p:txBody>
          <a:bodyPr>
            <a:noAutofit/>
          </a:bodyPr>
          <a:lstStyle/>
          <a:p>
            <a:r>
              <a:rPr lang="en-US" sz="4400" b="1" dirty="0" smtClean="0"/>
              <a:t>Asymptotic Efficiency  Algorithm</a:t>
            </a:r>
            <a:endParaRPr lang="en-US" sz="4400" b="1" dirty="0"/>
          </a:p>
        </p:txBody>
      </p:sp>
      <p:sp>
        <p:nvSpPr>
          <p:cNvPr id="3" name="Content Placeholder 2"/>
          <p:cNvSpPr>
            <a:spLocks noGrp="1"/>
          </p:cNvSpPr>
          <p:nvPr>
            <p:ph idx="1"/>
          </p:nvPr>
        </p:nvSpPr>
        <p:spPr/>
        <p:txBody>
          <a:bodyPr>
            <a:normAutofit/>
          </a:bodyPr>
          <a:lstStyle/>
          <a:p>
            <a:pPr algn="just">
              <a:buNone/>
            </a:pPr>
            <a:r>
              <a:rPr lang="en-US" dirty="0" smtClean="0"/>
              <a:t>   </a:t>
            </a:r>
            <a:r>
              <a:rPr lang="en-US" sz="3200" dirty="0" smtClean="0"/>
              <a:t>When the input size is large enough so  that the rate of growth/order of growth of the running time is relevant.</a:t>
            </a:r>
          </a:p>
          <a:p>
            <a:pPr algn="just">
              <a:buNone/>
            </a:pPr>
            <a:endParaRPr lang="en-US" sz="3200" dirty="0" smtClean="0"/>
          </a:p>
          <a:p>
            <a:pPr algn="just">
              <a:buNone/>
            </a:pPr>
            <a:r>
              <a:rPr lang="en-US" sz="3200" dirty="0" smtClean="0"/>
              <a:t>    Usually, an algorithm that is asymptotically more efficient will be the best choice for all but not very small inputs.</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Asymptotic Notation</a:t>
            </a:r>
            <a:endParaRPr lang="en-US" b="1" dirty="0"/>
          </a:p>
        </p:txBody>
      </p:sp>
      <p:sp>
        <p:nvSpPr>
          <p:cNvPr id="3" name="Content Placeholder 2"/>
          <p:cNvSpPr>
            <a:spLocks noGrp="1"/>
          </p:cNvSpPr>
          <p:nvPr>
            <p:ph idx="1"/>
          </p:nvPr>
        </p:nvSpPr>
        <p:spPr/>
        <p:txBody>
          <a:bodyPr/>
          <a:lstStyle/>
          <a:p>
            <a:pPr algn="just">
              <a:buNone/>
            </a:pPr>
            <a:r>
              <a:rPr lang="en-US" dirty="0" smtClean="0"/>
              <a:t>   </a:t>
            </a:r>
          </a:p>
          <a:p>
            <a:pPr algn="just">
              <a:buNone/>
            </a:pPr>
            <a:r>
              <a:rPr lang="en-US" dirty="0" smtClean="0"/>
              <a:t>   </a:t>
            </a:r>
            <a:r>
              <a:rPr lang="en-US" sz="3200" dirty="0" smtClean="0"/>
              <a:t>The notations we use to describe the asymptotic running time of an algorithm are defined in terms of functions whose domains are the set of natural numbers </a:t>
            </a:r>
          </a:p>
          <a:p>
            <a:pPr algn="just">
              <a:buNone/>
            </a:pPr>
            <a:r>
              <a:rPr lang="en-US" sz="3200" dirty="0" smtClean="0"/>
              <a:t>    N = {0, 1,2,….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Asymptotic Notation</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Asymptotic notations are convenient for describing the worst-case running time function T(n), which is defined only on integer input size.</a:t>
            </a:r>
          </a:p>
          <a:p>
            <a:pPr algn="just">
              <a:buNone/>
            </a:pPr>
            <a:r>
              <a:rPr lang="en-US" sz="3200" dirty="0" smtClean="0"/>
              <a:t>   </a:t>
            </a:r>
          </a:p>
          <a:p>
            <a:pPr algn="just">
              <a:buNone/>
            </a:pPr>
            <a:r>
              <a:rPr lang="en-US" sz="3200" dirty="0" smtClean="0"/>
              <a:t>  Let n be a non-negative integer representing   the size of the input to an algorithm</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Asymptotic Notation</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Let f(n) and g(n) be two positive functions, representing the number of basic calculations (operations, instructions) that an algorithm takes (or the number of memory words an algorithm needs).</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Algorithm</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An Algorithm is any well-defined computational procedure that takes some values or set of values as input and produces some values or set of values as output.</a:t>
            </a:r>
          </a:p>
          <a:p>
            <a:pPr algn="just">
              <a:buNone/>
            </a:pPr>
            <a:endParaRPr lang="en-US" sz="3200" dirty="0"/>
          </a:p>
          <a:p>
            <a:pPr algn="just">
              <a:buNone/>
            </a:pPr>
            <a:r>
              <a:rPr lang="en-US" sz="3200" dirty="0" smtClean="0"/>
              <a:t>  An </a:t>
            </a:r>
            <a:r>
              <a:rPr lang="en-US" sz="3200" dirty="0"/>
              <a:t>Algorithm is a well defined list of steps </a:t>
            </a:r>
            <a:r>
              <a:rPr lang="en-US" sz="3200" dirty="0" smtClean="0"/>
              <a:t>to solve </a:t>
            </a:r>
            <a:r>
              <a:rPr lang="en-US" sz="3200" dirty="0"/>
              <a:t>a particular problem. </a:t>
            </a:r>
          </a:p>
          <a:p>
            <a:pPr algn="just">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0" indent="0">
              <a:buNone/>
            </a:pPr>
            <a:r>
              <a:rPr lang="en-US" b="1" dirty="0"/>
              <a:t>Time for an algorithm to run </a:t>
            </a:r>
            <a:r>
              <a:rPr lang="en-US" b="1" dirty="0" smtClean="0"/>
              <a:t>T(n</a:t>
            </a:r>
            <a:r>
              <a:rPr lang="en-US" b="1" dirty="0"/>
              <a:t>)</a:t>
            </a:r>
            <a:endParaRPr lang="en-US" dirty="0"/>
          </a:p>
          <a:p>
            <a:pPr marL="0" indent="0" algn="just">
              <a:buNone/>
            </a:pPr>
            <a:r>
              <a:rPr lang="en-US" dirty="0"/>
              <a:t>A function of input. However, we will attempt to characterize this by the size of the input. We will try and estimate the WORST CASE, and sometimes the BEST CASE, and very rarely the AVERAGE CASE. </a:t>
            </a:r>
            <a:endParaRPr lang="en-US" dirty="0" smtClean="0"/>
          </a:p>
          <a:p>
            <a:pPr marL="0" indent="0">
              <a:buNone/>
            </a:pPr>
            <a:endParaRPr lang="en-US" dirty="0"/>
          </a:p>
          <a:p>
            <a:r>
              <a:rPr lang="en-US" b="1" dirty="0"/>
              <a:t>Worst Case</a:t>
            </a:r>
            <a:r>
              <a:rPr lang="en-US" dirty="0"/>
              <a:t>:  is the maximum run </a:t>
            </a:r>
            <a:r>
              <a:rPr lang="en-US" dirty="0" smtClean="0"/>
              <a:t>time</a:t>
            </a:r>
          </a:p>
          <a:p>
            <a:r>
              <a:rPr lang="en-US" b="1" dirty="0" smtClean="0"/>
              <a:t>Best </a:t>
            </a:r>
            <a:r>
              <a:rPr lang="en-US" b="1" dirty="0"/>
              <a:t>Case: </a:t>
            </a:r>
            <a:r>
              <a:rPr lang="en-US" dirty="0" smtClean="0"/>
              <a:t>minimum run time</a:t>
            </a:r>
            <a:endParaRPr lang="en-US" dirty="0"/>
          </a:p>
          <a:p>
            <a:r>
              <a:rPr lang="en-US" dirty="0"/>
              <a:t> </a:t>
            </a:r>
            <a:r>
              <a:rPr lang="en-US" b="1" dirty="0"/>
              <a:t>Average Case: </a:t>
            </a:r>
            <a:r>
              <a:rPr lang="en-US" dirty="0" smtClean="0"/>
              <a:t>It </a:t>
            </a:r>
            <a:r>
              <a:rPr lang="en-US" dirty="0"/>
              <a:t>is the average </a:t>
            </a:r>
            <a:r>
              <a:rPr lang="en-US" dirty="0" smtClean="0"/>
              <a:t>run time</a:t>
            </a:r>
            <a:r>
              <a:rPr lang="en-US" dirty="0"/>
              <a:t>. </a:t>
            </a:r>
            <a:endParaRPr lang="en-US" dirty="0" smtClean="0"/>
          </a:p>
          <a:p>
            <a:endParaRPr lang="en-US" dirty="0"/>
          </a:p>
          <a:p>
            <a:r>
              <a:rPr lang="en-US" dirty="0" smtClean="0"/>
              <a:t>We can measure this three using different function.</a:t>
            </a:r>
            <a:endParaRPr lang="en-US" dirty="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3397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Grp="1" noChangeArrowheads="1"/>
          </p:cNvSpPr>
          <p:nvPr>
            <p:ph idx="1"/>
          </p:nvPr>
        </p:nvSpPr>
        <p:spPr>
          <a:xfrm>
            <a:off x="381000" y="1032320"/>
            <a:ext cx="8229600" cy="2057400"/>
          </a:xfrm>
        </p:spPr>
        <p:txBody>
          <a:bodyPr>
            <a:normAutofit fontScale="77500" lnSpcReduction="20000"/>
          </a:bodyPr>
          <a:lstStyle/>
          <a:p>
            <a:r>
              <a:rPr kumimoji="0" lang="en-US" dirty="0"/>
              <a:t>Binary search.   </a:t>
            </a:r>
            <a:r>
              <a:rPr kumimoji="0" lang="en-US" dirty="0">
                <a:solidFill>
                  <a:schemeClr val="tx1"/>
                </a:solidFill>
              </a:rPr>
              <a:t>Given </a:t>
            </a:r>
            <a:r>
              <a:rPr kumimoji="0" lang="en-US" sz="1600" dirty="0">
                <a:solidFill>
                  <a:schemeClr val="tx1"/>
                </a:solidFill>
                <a:latin typeface="Courier New" pitchFamily="49" charset="0"/>
              </a:rPr>
              <a:t>value</a:t>
            </a:r>
            <a:r>
              <a:rPr kumimoji="0" lang="en-US" dirty="0">
                <a:solidFill>
                  <a:schemeClr val="tx1"/>
                </a:solidFill>
              </a:rPr>
              <a:t> and sorted array </a:t>
            </a:r>
            <a:r>
              <a:rPr kumimoji="0" lang="en-US" sz="1600" dirty="0">
                <a:solidFill>
                  <a:schemeClr val="tx1"/>
                </a:solidFill>
                <a:latin typeface="Courier New" pitchFamily="49" charset="0"/>
              </a:rPr>
              <a:t>a[]</a:t>
            </a:r>
            <a:r>
              <a:rPr kumimoji="0" lang="en-US" dirty="0">
                <a:solidFill>
                  <a:schemeClr val="tx1"/>
                </a:solidFill>
              </a:rPr>
              <a:t>, find index </a:t>
            </a:r>
            <a:r>
              <a:rPr kumimoji="0" lang="en-US" sz="1600" dirty="0" err="1">
                <a:solidFill>
                  <a:schemeClr val="tx1"/>
                </a:solidFill>
                <a:latin typeface="Courier New" pitchFamily="49" charset="0"/>
              </a:rPr>
              <a:t>i</a:t>
            </a:r>
            <a:r>
              <a:rPr kumimoji="0" lang="en-US" sz="1600" dirty="0">
                <a:solidFill>
                  <a:schemeClr val="tx1"/>
                </a:solidFill>
                <a:latin typeface="Courier New" pitchFamily="49" charset="0"/>
              </a:rPr>
              <a:t/>
            </a:r>
            <a:br>
              <a:rPr kumimoji="0" lang="en-US" sz="1600" dirty="0">
                <a:solidFill>
                  <a:schemeClr val="tx1"/>
                </a:solidFill>
                <a:latin typeface="Courier New" pitchFamily="49" charset="0"/>
              </a:rPr>
            </a:br>
            <a:r>
              <a:rPr kumimoji="0" lang="en-US" dirty="0">
                <a:solidFill>
                  <a:schemeClr val="tx1"/>
                </a:solidFill>
              </a:rPr>
              <a:t>such that </a:t>
            </a:r>
            <a:r>
              <a:rPr kumimoji="0" lang="en-US" sz="1600" dirty="0">
                <a:solidFill>
                  <a:schemeClr val="tx1"/>
                </a:solidFill>
                <a:latin typeface="Courier New" pitchFamily="49" charset="0"/>
              </a:rPr>
              <a:t>a[</a:t>
            </a:r>
            <a:r>
              <a:rPr kumimoji="0" lang="en-US" sz="1600" dirty="0" err="1">
                <a:solidFill>
                  <a:schemeClr val="tx1"/>
                </a:solidFill>
                <a:latin typeface="Courier New" pitchFamily="49" charset="0"/>
              </a:rPr>
              <a:t>i</a:t>
            </a:r>
            <a:r>
              <a:rPr kumimoji="0" lang="en-US" sz="1600" dirty="0">
                <a:solidFill>
                  <a:schemeClr val="tx1"/>
                </a:solidFill>
                <a:latin typeface="Courier New" pitchFamily="49" charset="0"/>
              </a:rPr>
              <a:t>]</a:t>
            </a:r>
            <a:r>
              <a:rPr kumimoji="0" lang="en-US" dirty="0">
                <a:solidFill>
                  <a:schemeClr val="tx1"/>
                </a:solidFill>
              </a:rPr>
              <a:t> = </a:t>
            </a:r>
            <a:r>
              <a:rPr kumimoji="0" lang="en-US" sz="1600" dirty="0">
                <a:solidFill>
                  <a:schemeClr val="tx1"/>
                </a:solidFill>
                <a:latin typeface="Courier New" pitchFamily="49" charset="0"/>
              </a:rPr>
              <a:t>value</a:t>
            </a:r>
            <a:r>
              <a:rPr kumimoji="0" lang="en-US" dirty="0">
                <a:solidFill>
                  <a:schemeClr val="tx1"/>
                </a:solidFill>
              </a:rPr>
              <a:t>, or report that no such index exists.</a:t>
            </a:r>
          </a:p>
          <a:p>
            <a:endParaRPr kumimoji="0" lang="en-US" dirty="0"/>
          </a:p>
          <a:p>
            <a:r>
              <a:rPr kumimoji="0" lang="en-US" dirty="0"/>
              <a:t>Invariant.  </a:t>
            </a:r>
            <a:r>
              <a:rPr kumimoji="0" lang="en-US" dirty="0">
                <a:solidFill>
                  <a:schemeClr val="tx1"/>
                </a:solidFill>
              </a:rPr>
              <a:t>Algorithm maintains </a:t>
            </a:r>
            <a:r>
              <a:rPr kumimoji="0" lang="en-US" sz="1600" dirty="0">
                <a:solidFill>
                  <a:schemeClr val="tx1"/>
                </a:solidFill>
                <a:latin typeface="Courier New" pitchFamily="49" charset="0"/>
              </a:rPr>
              <a:t>a[lo]</a:t>
            </a:r>
            <a:r>
              <a:rPr kumimoji="0" lang="en-US" dirty="0">
                <a:solidFill>
                  <a:schemeClr val="tx1"/>
                </a:solidFill>
              </a:rPr>
              <a:t> </a:t>
            </a:r>
            <a:r>
              <a:rPr kumimoji="0" lang="en-US" dirty="0">
                <a:solidFill>
                  <a:schemeClr val="tx1"/>
                </a:solidFill>
                <a:sym typeface="Symbol" pitchFamily="18" charset="2"/>
              </a:rPr>
              <a:t></a:t>
            </a:r>
            <a:r>
              <a:rPr kumimoji="0" lang="en-US" dirty="0">
                <a:solidFill>
                  <a:schemeClr val="tx1"/>
                </a:solidFill>
              </a:rPr>
              <a:t> </a:t>
            </a:r>
            <a:r>
              <a:rPr kumimoji="0" lang="en-US" sz="1600" dirty="0">
                <a:solidFill>
                  <a:schemeClr val="tx1"/>
                </a:solidFill>
                <a:latin typeface="Courier New" pitchFamily="49" charset="0"/>
              </a:rPr>
              <a:t>value </a:t>
            </a:r>
            <a:r>
              <a:rPr kumimoji="0" lang="en-US" dirty="0">
                <a:solidFill>
                  <a:schemeClr val="tx1"/>
                </a:solidFill>
                <a:sym typeface="Symbol" pitchFamily="18" charset="2"/>
              </a:rPr>
              <a:t> </a:t>
            </a:r>
            <a:r>
              <a:rPr kumimoji="0" lang="en-US" dirty="0">
                <a:solidFill>
                  <a:schemeClr val="tx1"/>
                </a:solidFill>
              </a:rPr>
              <a:t> </a:t>
            </a:r>
            <a:r>
              <a:rPr kumimoji="0" lang="en-US" sz="1600" dirty="0">
                <a:solidFill>
                  <a:schemeClr val="tx1"/>
                </a:solidFill>
                <a:latin typeface="Courier New" pitchFamily="49" charset="0"/>
              </a:rPr>
              <a:t>a[hi].</a:t>
            </a:r>
          </a:p>
          <a:p>
            <a:endParaRPr kumimoji="0" lang="en-US" sz="1600" dirty="0">
              <a:solidFill>
                <a:schemeClr val="tx1"/>
              </a:solidFill>
              <a:latin typeface="Courier New" pitchFamily="49" charset="0"/>
            </a:endParaRPr>
          </a:p>
          <a:p>
            <a:endParaRPr kumimoji="0" lang="en-US" sz="1600" dirty="0">
              <a:solidFill>
                <a:schemeClr val="tx1"/>
              </a:solidFill>
              <a:latin typeface="Courier New" pitchFamily="49" charset="0"/>
            </a:endParaRPr>
          </a:p>
          <a:p>
            <a:r>
              <a:rPr kumimoji="0" lang="en-US" dirty="0"/>
              <a:t>Ex.  </a:t>
            </a:r>
            <a:r>
              <a:rPr kumimoji="0" lang="en-US" dirty="0">
                <a:solidFill>
                  <a:schemeClr val="tx1"/>
                </a:solidFill>
              </a:rPr>
              <a:t>Binary search for 33.</a:t>
            </a:r>
          </a:p>
          <a:p>
            <a:endParaRPr kumimoji="0" lang="en-US" sz="1600" dirty="0">
              <a:solidFill>
                <a:schemeClr val="tx1"/>
              </a:solidFill>
              <a:latin typeface="Courier New" pitchFamily="49" charset="0"/>
            </a:endParaRPr>
          </a:p>
        </p:txBody>
      </p:sp>
      <p:sp>
        <p:nvSpPr>
          <p:cNvPr id="5" name="Rectangle 2"/>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8</a:t>
            </a:r>
          </a:p>
        </p:txBody>
      </p:sp>
      <p:sp>
        <p:nvSpPr>
          <p:cNvPr id="6" name="Rectangle 3"/>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2</a:t>
            </a:r>
          </a:p>
        </p:txBody>
      </p:sp>
      <p:sp>
        <p:nvSpPr>
          <p:cNvPr id="7" name="Rectangle 4"/>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a:t>
            </a:r>
          </a:p>
        </p:txBody>
      </p:sp>
      <p:sp>
        <p:nvSpPr>
          <p:cNvPr id="8" name="Rectangle 5"/>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3</a:t>
            </a:r>
          </a:p>
        </p:txBody>
      </p:sp>
      <p:sp>
        <p:nvSpPr>
          <p:cNvPr id="9" name="Rectangle 6"/>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4</a:t>
            </a:r>
          </a:p>
        </p:txBody>
      </p:sp>
      <p:sp>
        <p:nvSpPr>
          <p:cNvPr id="10" name="Rectangle 7"/>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6</a:t>
            </a:r>
          </a:p>
        </p:txBody>
      </p:sp>
      <p:sp>
        <p:nvSpPr>
          <p:cNvPr id="11" name="Rectangle 8"/>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5</a:t>
            </a:r>
          </a:p>
        </p:txBody>
      </p:sp>
      <p:sp>
        <p:nvSpPr>
          <p:cNvPr id="12" name="Rectangle 9"/>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7</a:t>
            </a:r>
          </a:p>
        </p:txBody>
      </p:sp>
      <p:sp>
        <p:nvSpPr>
          <p:cNvPr id="13" name="Rectangle 11"/>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10</a:t>
            </a:r>
          </a:p>
        </p:txBody>
      </p:sp>
      <p:sp>
        <p:nvSpPr>
          <p:cNvPr id="14" name="Rectangle 12"/>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9</a:t>
            </a:r>
          </a:p>
        </p:txBody>
      </p:sp>
      <p:sp>
        <p:nvSpPr>
          <p:cNvPr id="15" name="Rectangle 13"/>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11</a:t>
            </a:r>
          </a:p>
        </p:txBody>
      </p:sp>
      <p:sp>
        <p:nvSpPr>
          <p:cNvPr id="16" name="Rectangle 14"/>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12</a:t>
            </a:r>
          </a:p>
        </p:txBody>
      </p:sp>
      <p:sp>
        <p:nvSpPr>
          <p:cNvPr id="17" name="Rectangle 15"/>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14</a:t>
            </a:r>
          </a:p>
        </p:txBody>
      </p:sp>
      <p:sp>
        <p:nvSpPr>
          <p:cNvPr id="18" name="Rectangle 16"/>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13</a:t>
            </a:r>
          </a:p>
        </p:txBody>
      </p:sp>
      <p:sp>
        <p:nvSpPr>
          <p:cNvPr id="19" name="Rectangle 17"/>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0</a:t>
            </a:r>
          </a:p>
        </p:txBody>
      </p:sp>
      <p:sp>
        <p:nvSpPr>
          <p:cNvPr id="20" name="Rectangle 18"/>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64</a:t>
            </a:r>
          </a:p>
        </p:txBody>
      </p:sp>
      <p:sp>
        <p:nvSpPr>
          <p:cNvPr id="21" name="Rectangle 19"/>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14</a:t>
            </a:r>
          </a:p>
        </p:txBody>
      </p:sp>
      <p:sp>
        <p:nvSpPr>
          <p:cNvPr id="22" name="Rectangle 20"/>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13</a:t>
            </a:r>
          </a:p>
        </p:txBody>
      </p:sp>
      <p:sp>
        <p:nvSpPr>
          <p:cNvPr id="23" name="Rectangle 21"/>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25</a:t>
            </a:r>
          </a:p>
        </p:txBody>
      </p:sp>
      <p:sp>
        <p:nvSpPr>
          <p:cNvPr id="24" name="Rectangle 22"/>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33</a:t>
            </a:r>
          </a:p>
        </p:txBody>
      </p:sp>
      <p:sp>
        <p:nvSpPr>
          <p:cNvPr id="25" name="Rectangle 23"/>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51</a:t>
            </a:r>
          </a:p>
        </p:txBody>
      </p:sp>
      <p:sp>
        <p:nvSpPr>
          <p:cNvPr id="26" name="Rectangle 24"/>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43</a:t>
            </a:r>
          </a:p>
        </p:txBody>
      </p:sp>
      <p:sp>
        <p:nvSpPr>
          <p:cNvPr id="27" name="Rectangle 25"/>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53</a:t>
            </a:r>
          </a:p>
        </p:txBody>
      </p:sp>
      <p:sp>
        <p:nvSpPr>
          <p:cNvPr id="28" name="Rectangle 27"/>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84</a:t>
            </a:r>
          </a:p>
        </p:txBody>
      </p:sp>
      <p:sp>
        <p:nvSpPr>
          <p:cNvPr id="29" name="Rectangle 28"/>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72</a:t>
            </a:r>
          </a:p>
        </p:txBody>
      </p:sp>
      <p:sp>
        <p:nvSpPr>
          <p:cNvPr id="30" name="Rectangle 29"/>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93</a:t>
            </a:r>
          </a:p>
        </p:txBody>
      </p:sp>
      <p:sp>
        <p:nvSpPr>
          <p:cNvPr id="31" name="Rectangle 30"/>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95</a:t>
            </a:r>
          </a:p>
        </p:txBody>
      </p:sp>
      <p:sp>
        <p:nvSpPr>
          <p:cNvPr id="32" name="Rectangle 31"/>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97</a:t>
            </a:r>
          </a:p>
        </p:txBody>
      </p:sp>
      <p:sp>
        <p:nvSpPr>
          <p:cNvPr id="33" name="Rectangle 32"/>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96</a:t>
            </a:r>
          </a:p>
        </p:txBody>
      </p:sp>
      <p:sp>
        <p:nvSpPr>
          <p:cNvPr id="34" name="Rectangle 33"/>
          <p:cNvSpPr>
            <a:spLocks noChangeArrowheads="1"/>
          </p:cNvSpPr>
          <p:nvPr/>
        </p:nvSpPr>
        <p:spPr bwMode="auto">
          <a:xfrm>
            <a:off x="1134374"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6</a:t>
            </a:r>
          </a:p>
        </p:txBody>
      </p:sp>
      <p:sp>
        <p:nvSpPr>
          <p:cNvPr id="35" name="Rectangle 35"/>
          <p:cNvSpPr>
            <a:spLocks noChangeArrowheads="1"/>
          </p:cNvSpPr>
          <p:nvPr/>
        </p:nvSpPr>
        <p:spPr bwMode="auto">
          <a:xfrm>
            <a:off x="1157615" y="5102225"/>
            <a:ext cx="424795" cy="400752"/>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sz="2000" b="1"/>
              <a:t>lo</a:t>
            </a:r>
          </a:p>
        </p:txBody>
      </p:sp>
      <p:sp>
        <p:nvSpPr>
          <p:cNvPr id="36" name="Line 36"/>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en-US" sz="2000"/>
          </a:p>
        </p:txBody>
      </p:sp>
      <p:sp>
        <p:nvSpPr>
          <p:cNvPr id="37" name="Rectangle 44"/>
          <p:cNvSpPr>
            <a:spLocks noChangeArrowheads="1"/>
          </p:cNvSpPr>
          <p:nvPr/>
        </p:nvSpPr>
        <p:spPr bwMode="auto">
          <a:xfrm>
            <a:off x="7572656" y="5105400"/>
            <a:ext cx="434414" cy="400752"/>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sz="2000" b="1"/>
              <a:t>hi</a:t>
            </a:r>
          </a:p>
        </p:txBody>
      </p:sp>
      <p:sp>
        <p:nvSpPr>
          <p:cNvPr id="38" name="Line 45"/>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p:spPr>
        <p:txBody>
          <a:bodyPr wrap="none" anchor="ctr"/>
          <a:lstStyle/>
          <a:p>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92754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Asymptotic Notation</a:t>
            </a:r>
            <a:endParaRPr lang="en-US" b="1" dirty="0"/>
          </a:p>
        </p:txBody>
      </p:sp>
      <p:sp>
        <p:nvSpPr>
          <p:cNvPr id="3" name="Content Placeholder 2"/>
          <p:cNvSpPr>
            <a:spLocks noGrp="1"/>
          </p:cNvSpPr>
          <p:nvPr>
            <p:ph idx="1"/>
          </p:nvPr>
        </p:nvSpPr>
        <p:spPr/>
        <p:txBody>
          <a:bodyPr>
            <a:normAutofit/>
          </a:bodyPr>
          <a:lstStyle/>
          <a:p>
            <a:pPr marL="0">
              <a:lnSpc>
                <a:spcPct val="115000"/>
              </a:lnSpc>
              <a:spcBef>
                <a:spcPts val="0"/>
              </a:spcBef>
            </a:pPr>
            <a:r>
              <a:rPr lang="en-US" sz="3200" dirty="0" smtClean="0">
                <a:latin typeface="Comic Sans MS"/>
                <a:ea typeface="Times New Roman"/>
                <a:cs typeface="Comic Sans MS"/>
              </a:rPr>
              <a:t>O</a:t>
            </a:r>
            <a:r>
              <a:rPr lang="en-US" sz="3200" dirty="0" smtClean="0">
                <a:solidFill>
                  <a:srgbClr val="000000"/>
                </a:solidFill>
                <a:latin typeface="Comic Sans MS,Bold"/>
                <a:ea typeface="Times New Roman"/>
                <a:cs typeface="Comic Sans MS,Bold"/>
              </a:rPr>
              <a:t> – Big </a:t>
            </a:r>
            <a:r>
              <a:rPr lang="en-US" sz="3200" dirty="0" smtClean="0">
                <a:latin typeface="Comic Sans MS"/>
                <a:ea typeface="Times New Roman"/>
                <a:cs typeface="Comic Sans MS"/>
              </a:rPr>
              <a:t>O</a:t>
            </a:r>
            <a:endParaRPr lang="en-US" sz="3200" dirty="0" smtClean="0">
              <a:ea typeface="Times New Roman"/>
              <a:cs typeface="Times New Roman"/>
            </a:endParaRPr>
          </a:p>
          <a:p>
            <a:pPr marL="0" marR="0">
              <a:lnSpc>
                <a:spcPct val="115000"/>
              </a:lnSpc>
              <a:spcBef>
                <a:spcPts val="0"/>
              </a:spcBef>
              <a:spcAft>
                <a:spcPts val="0"/>
              </a:spcAft>
            </a:pPr>
            <a:r>
              <a:rPr lang="en-US" sz="3200" dirty="0" smtClean="0">
                <a:solidFill>
                  <a:srgbClr val="000000"/>
                </a:solidFill>
                <a:latin typeface="Symbol"/>
                <a:ea typeface="Times New Roman"/>
                <a:cs typeface="Symbol"/>
              </a:rPr>
              <a:t>W </a:t>
            </a:r>
            <a:r>
              <a:rPr lang="en-US" sz="3200" dirty="0" smtClean="0">
                <a:solidFill>
                  <a:srgbClr val="000000"/>
                </a:solidFill>
                <a:latin typeface="Comic Sans MS,Bold"/>
                <a:ea typeface="Times New Roman"/>
                <a:cs typeface="Comic Sans MS,Bold"/>
              </a:rPr>
              <a:t>- Big Omega</a:t>
            </a:r>
          </a:p>
          <a:p>
            <a:pPr marL="0">
              <a:lnSpc>
                <a:spcPct val="115000"/>
              </a:lnSpc>
              <a:spcBef>
                <a:spcPts val="0"/>
              </a:spcBef>
            </a:pPr>
            <a:r>
              <a:rPr lang="en-US" sz="3200" dirty="0" smtClean="0">
                <a:solidFill>
                  <a:srgbClr val="000000"/>
                </a:solidFill>
                <a:latin typeface="Symbol"/>
                <a:ea typeface="Times New Roman"/>
                <a:cs typeface="Symbol"/>
              </a:rPr>
              <a:t>Q </a:t>
            </a:r>
            <a:r>
              <a:rPr lang="en-US" sz="3200" dirty="0" smtClean="0">
                <a:solidFill>
                  <a:srgbClr val="000000"/>
                </a:solidFill>
                <a:latin typeface="Comic Sans MS,Bold"/>
                <a:ea typeface="Times New Roman"/>
                <a:cs typeface="Comic Sans MS,Bold"/>
              </a:rPr>
              <a:t>- Big Theta</a:t>
            </a:r>
          </a:p>
          <a:p>
            <a:pPr marL="0" indent="0">
              <a:lnSpc>
                <a:spcPct val="115000"/>
              </a:lnSpc>
              <a:spcBef>
                <a:spcPts val="0"/>
              </a:spcBef>
              <a:buNone/>
            </a:pPr>
            <a:endParaRPr lang="en-US" sz="3200" dirty="0" smtClean="0">
              <a:ea typeface="Times New Roman"/>
              <a:cs typeface="Times New Roman"/>
            </a:endParaRPr>
          </a:p>
          <a:p>
            <a:pPr>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382000" cy="704088"/>
          </a:xfrm>
        </p:spPr>
        <p:txBody>
          <a:bodyPr>
            <a:noAutofit/>
          </a:bodyPr>
          <a:lstStyle/>
          <a:p>
            <a:r>
              <a:rPr lang="en-US" b="1" dirty="0" smtClean="0">
                <a:latin typeface="Comic Sans MS"/>
                <a:ea typeface="Times New Roman"/>
                <a:cs typeface="Comic Sans MS"/>
              </a:rPr>
              <a:t>  O</a:t>
            </a:r>
            <a:r>
              <a:rPr lang="en-US" b="1" dirty="0" smtClean="0"/>
              <a:t>-Notation</a:t>
            </a:r>
            <a:endParaRPr lang="en-US" b="1" dirty="0"/>
          </a:p>
        </p:txBody>
      </p:sp>
      <p:sp>
        <p:nvSpPr>
          <p:cNvPr id="3" name="Content Placeholder 2"/>
          <p:cNvSpPr>
            <a:spLocks noGrp="1"/>
          </p:cNvSpPr>
          <p:nvPr>
            <p:ph idx="1"/>
          </p:nvPr>
        </p:nvSpPr>
        <p:spPr/>
        <p:txBody>
          <a:bodyPr/>
          <a:lstStyle/>
          <a:p>
            <a:pPr algn="just">
              <a:buNone/>
            </a:pPr>
            <a:r>
              <a:rPr lang="en-US" dirty="0" smtClean="0"/>
              <a:t>    For a given function g(n)</a:t>
            </a:r>
          </a:p>
          <a:p>
            <a:pPr algn="just">
              <a:buNone/>
            </a:pPr>
            <a:r>
              <a:rPr lang="en-US" dirty="0" smtClean="0"/>
              <a:t>    </a:t>
            </a:r>
            <a:r>
              <a:rPr lang="en-US" dirty="0" smtClean="0">
                <a:latin typeface="Comic Sans MS"/>
                <a:ea typeface="Times New Roman"/>
                <a:cs typeface="Comic Sans MS"/>
              </a:rPr>
              <a:t>O </a:t>
            </a:r>
            <a:r>
              <a:rPr lang="en-US" dirty="0" smtClean="0"/>
              <a:t>(g(n)) = {f(n) : there exist positive constants c and n</a:t>
            </a:r>
            <a:r>
              <a:rPr lang="en-US" baseline="-25000" dirty="0" smtClean="0"/>
              <a:t>0</a:t>
            </a:r>
            <a:r>
              <a:rPr lang="en-US" dirty="0" smtClean="0"/>
              <a:t> such that 0 </a:t>
            </a:r>
            <a:r>
              <a:rPr lang="en-US" dirty="0" smtClean="0">
                <a:solidFill>
                  <a:srgbClr val="000000"/>
                </a:solidFill>
                <a:latin typeface="Symbol"/>
                <a:ea typeface="Times New Roman"/>
                <a:cs typeface="Symbol"/>
              </a:rPr>
              <a:t>£</a:t>
            </a:r>
            <a:r>
              <a:rPr lang="en-US" dirty="0" smtClean="0"/>
              <a:t> f(n) </a:t>
            </a:r>
            <a:r>
              <a:rPr lang="en-US" dirty="0" smtClean="0">
                <a:solidFill>
                  <a:srgbClr val="000000"/>
                </a:solidFill>
                <a:latin typeface="Symbol"/>
                <a:ea typeface="Times New Roman"/>
                <a:cs typeface="Symbol"/>
              </a:rPr>
              <a:t>£</a:t>
            </a:r>
            <a:r>
              <a:rPr lang="en-US" dirty="0" smtClean="0"/>
              <a:t> c g(n) for all n </a:t>
            </a:r>
            <a:r>
              <a:rPr lang="en-US" dirty="0" smtClean="0">
                <a:solidFill>
                  <a:srgbClr val="000000"/>
                </a:solidFill>
                <a:latin typeface="Symbol"/>
                <a:ea typeface="Times New Roman"/>
                <a:cs typeface="Symbol"/>
              </a:rPr>
              <a:t>³</a:t>
            </a:r>
            <a:r>
              <a:rPr lang="en-US" dirty="0" smtClean="0"/>
              <a:t>n</a:t>
            </a:r>
            <a:r>
              <a:rPr lang="en-US" baseline="-25000" dirty="0" smtClean="0"/>
              <a:t>0</a:t>
            </a:r>
            <a:r>
              <a:rPr lang="en-US" dirty="0" smtClean="0"/>
              <a:t> }</a:t>
            </a:r>
          </a:p>
          <a:p>
            <a:pPr algn="just">
              <a:buNone/>
            </a:pPr>
            <a:endParaRPr lang="en-US" dirty="0" smtClean="0"/>
          </a:p>
          <a:p>
            <a:pPr algn="just">
              <a:buNone/>
            </a:pPr>
            <a:r>
              <a:rPr lang="en-US" dirty="0" smtClean="0"/>
              <a:t>   </a:t>
            </a:r>
            <a:r>
              <a:rPr lang="en-US" b="1" dirty="0" smtClean="0"/>
              <a:t>Intuitively</a:t>
            </a:r>
            <a:r>
              <a:rPr lang="en-US" dirty="0" smtClean="0"/>
              <a:t>: Set of all functions whose rate of</a:t>
            </a:r>
          </a:p>
          <a:p>
            <a:pPr algn="just">
              <a:buNone/>
            </a:pPr>
            <a:r>
              <a:rPr lang="en-US" dirty="0" smtClean="0"/>
              <a:t>   growth is the same as or lower than that of c.g(n)</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80288"/>
          </a:xfrm>
        </p:spPr>
        <p:txBody>
          <a:bodyPr>
            <a:noAutofit/>
          </a:bodyPr>
          <a:lstStyle/>
          <a:p>
            <a:r>
              <a:rPr lang="en-US" b="1" dirty="0" smtClean="0">
                <a:latin typeface="Comic Sans MS"/>
                <a:ea typeface="Times New Roman"/>
                <a:cs typeface="Comic Sans MS"/>
              </a:rPr>
              <a:t>  O</a:t>
            </a:r>
            <a:r>
              <a:rPr lang="en-US" b="1" dirty="0" smtClean="0"/>
              <a:t>-Notation</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410200" y="1371600"/>
            <a:ext cx="3476625" cy="3419475"/>
          </a:xfrm>
          <a:prstGeom prst="rect">
            <a:avLst/>
          </a:prstGeom>
          <a:noFill/>
          <a:ln w="9525">
            <a:noFill/>
            <a:miter lim="800000"/>
            <a:headEnd/>
            <a:tailEnd/>
          </a:ln>
          <a:effectLst/>
        </p:spPr>
      </p:pic>
      <p:sp>
        <p:nvSpPr>
          <p:cNvPr id="5" name="Rectangle 4"/>
          <p:cNvSpPr/>
          <p:nvPr/>
        </p:nvSpPr>
        <p:spPr>
          <a:xfrm>
            <a:off x="457200" y="2133600"/>
            <a:ext cx="4267200" cy="1077218"/>
          </a:xfrm>
          <a:prstGeom prst="rect">
            <a:avLst/>
          </a:prstGeom>
        </p:spPr>
        <p:txBody>
          <a:bodyPr wrap="square">
            <a:spAutoFit/>
          </a:bodyPr>
          <a:lstStyle/>
          <a:p>
            <a:r>
              <a:rPr lang="en-US" sz="3200" dirty="0" smtClean="0"/>
              <a:t>g(n) is an asymptotic upper bound for f(n).</a:t>
            </a:r>
            <a:endParaRPr lang="en-US" sz="3200" dirty="0"/>
          </a:p>
        </p:txBody>
      </p:sp>
      <p:sp>
        <p:nvSpPr>
          <p:cNvPr id="6" name="Rectangle 5"/>
          <p:cNvSpPr/>
          <p:nvPr/>
        </p:nvSpPr>
        <p:spPr>
          <a:xfrm>
            <a:off x="685800" y="5029200"/>
            <a:ext cx="6096000" cy="1077218"/>
          </a:xfrm>
          <a:prstGeom prst="rect">
            <a:avLst/>
          </a:prstGeom>
        </p:spPr>
        <p:txBody>
          <a:bodyPr wrap="square">
            <a:spAutoFit/>
          </a:bodyPr>
          <a:lstStyle/>
          <a:p>
            <a:r>
              <a:rPr lang="pt-BR" sz="3200" dirty="0" smtClean="0"/>
              <a:t>f(n) = </a:t>
            </a:r>
            <a:r>
              <a:rPr lang="en-US" sz="3200" dirty="0" smtClean="0">
                <a:solidFill>
                  <a:srgbClr val="000000"/>
                </a:solidFill>
                <a:latin typeface="Symbol"/>
                <a:ea typeface="Times New Roman"/>
                <a:cs typeface="Symbol"/>
              </a:rPr>
              <a:t>Q</a:t>
            </a:r>
            <a:r>
              <a:rPr lang="pt-BR" sz="3200" dirty="0" smtClean="0"/>
              <a:t>(g(n)) </a:t>
            </a:r>
            <a:r>
              <a:rPr lang="en-US" sz="3200" dirty="0" smtClean="0">
                <a:latin typeface="Symbol"/>
                <a:ea typeface="Times New Roman"/>
                <a:cs typeface="Symbol"/>
              </a:rPr>
              <a:t>Þ</a:t>
            </a:r>
            <a:r>
              <a:rPr lang="pt-BR" sz="3200" dirty="0" smtClean="0"/>
              <a:t> f(n) = </a:t>
            </a:r>
            <a:r>
              <a:rPr lang="en-US" sz="3200" dirty="0" smtClean="0">
                <a:latin typeface="Comic Sans MS"/>
                <a:ea typeface="Times New Roman"/>
                <a:cs typeface="Comic Sans MS"/>
              </a:rPr>
              <a:t>O </a:t>
            </a:r>
            <a:r>
              <a:rPr lang="pt-BR" sz="3200" dirty="0" smtClean="0"/>
              <a:t>(g(n)).</a:t>
            </a:r>
          </a:p>
          <a:p>
            <a:r>
              <a:rPr lang="en-US" sz="3200" dirty="0" smtClean="0">
                <a:solidFill>
                  <a:srgbClr val="000000"/>
                </a:solidFill>
                <a:latin typeface="Symbol"/>
                <a:ea typeface="Times New Roman"/>
                <a:cs typeface="Symbol"/>
              </a:rPr>
              <a:t>Q</a:t>
            </a:r>
            <a:r>
              <a:rPr lang="pt-BR" sz="3200" dirty="0" smtClean="0"/>
              <a:t>(g(n)) </a:t>
            </a:r>
            <a:r>
              <a:rPr lang="en-US" sz="3200" dirty="0" smtClean="0">
                <a:latin typeface="Symbol"/>
                <a:ea typeface="Times New Roman"/>
                <a:cs typeface="Symbol"/>
              </a:rPr>
              <a:t>Ì</a:t>
            </a:r>
            <a:r>
              <a:rPr lang="pt-BR" sz="3200" dirty="0" smtClean="0"/>
              <a:t> </a:t>
            </a:r>
            <a:r>
              <a:rPr lang="en-US" sz="3200" dirty="0" smtClean="0">
                <a:latin typeface="Comic Sans MS"/>
                <a:ea typeface="Times New Roman"/>
                <a:cs typeface="Comic Sans MS"/>
              </a:rPr>
              <a:t>O </a:t>
            </a:r>
            <a:r>
              <a:rPr lang="pt-BR" sz="3200" dirty="0" smtClean="0"/>
              <a:t>(g(n)).</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856488"/>
          </a:xfrm>
        </p:spPr>
        <p:txBody>
          <a:bodyPr>
            <a:noAutofit/>
          </a:bodyPr>
          <a:lstStyle/>
          <a:p>
            <a:r>
              <a:rPr lang="en-US" b="1" dirty="0" smtClean="0"/>
              <a:t>  Example</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latin typeface="Comic Sans MS"/>
                <a:ea typeface="Times New Roman"/>
                <a:cs typeface="Comic Sans MS"/>
              </a:rPr>
              <a:t>O </a:t>
            </a:r>
            <a:r>
              <a:rPr lang="en-US" sz="3200" dirty="0" smtClean="0"/>
              <a:t>(g(n)) = {f(n) : there exist positive constants  c and n</a:t>
            </a:r>
            <a:r>
              <a:rPr lang="en-US" sz="3200" baseline="-25000" dirty="0" smtClean="0"/>
              <a:t>0</a:t>
            </a:r>
            <a:r>
              <a:rPr lang="en-US" sz="3200" dirty="0" smtClean="0"/>
              <a:t> such that </a:t>
            </a:r>
          </a:p>
          <a:p>
            <a:pPr algn="just">
              <a:buNone/>
            </a:pPr>
            <a:r>
              <a:rPr lang="en-US" sz="3200" dirty="0" smtClean="0"/>
              <a:t>        0 </a:t>
            </a:r>
            <a:r>
              <a:rPr lang="en-US" sz="3200" dirty="0" smtClean="0">
                <a:latin typeface="Symbol"/>
                <a:ea typeface="Times New Roman"/>
                <a:cs typeface="Symbol"/>
              </a:rPr>
              <a:t>£</a:t>
            </a:r>
            <a:r>
              <a:rPr lang="en-US" sz="3200" dirty="0" smtClean="0"/>
              <a:t> f(n) </a:t>
            </a:r>
            <a:r>
              <a:rPr lang="en-US" sz="3200" dirty="0" smtClean="0">
                <a:latin typeface="Symbol"/>
                <a:ea typeface="Times New Roman"/>
                <a:cs typeface="Symbol"/>
              </a:rPr>
              <a:t>£ </a:t>
            </a:r>
            <a:r>
              <a:rPr lang="en-US" sz="3200" dirty="0" smtClean="0"/>
              <a:t>c g(n) for all n </a:t>
            </a:r>
            <a:r>
              <a:rPr lang="en-US" sz="3200" dirty="0" smtClean="0">
                <a:latin typeface="Symbol"/>
                <a:ea typeface="Times New Roman"/>
                <a:cs typeface="Symbol"/>
              </a:rPr>
              <a:t>³</a:t>
            </a:r>
            <a:r>
              <a:rPr lang="en-US" sz="3200" dirty="0" smtClean="0"/>
              <a:t> n</a:t>
            </a:r>
            <a:r>
              <a:rPr lang="en-US" sz="3200" baseline="-25000" dirty="0" smtClean="0"/>
              <a:t>0</a:t>
            </a:r>
            <a:r>
              <a:rPr lang="en-US" sz="3200" dirty="0" smtClean="0"/>
              <a:t> }</a:t>
            </a:r>
          </a:p>
          <a:p>
            <a:pPr algn="just">
              <a:buNone/>
            </a:pPr>
            <a:r>
              <a:rPr lang="en-US" sz="3200" dirty="0" smtClean="0"/>
              <a:t>    </a:t>
            </a:r>
          </a:p>
          <a:p>
            <a:pPr algn="just">
              <a:buNone/>
            </a:pPr>
            <a:r>
              <a:rPr lang="en-US" sz="3200" dirty="0" smtClean="0"/>
              <a:t>    Any linear function  an + b  is in </a:t>
            </a:r>
            <a:r>
              <a:rPr lang="en-US" sz="3200" dirty="0" smtClean="0">
                <a:latin typeface="Comic Sans MS"/>
                <a:ea typeface="Times New Roman"/>
                <a:cs typeface="Comic Sans MS"/>
              </a:rPr>
              <a:t>O </a:t>
            </a:r>
            <a:r>
              <a:rPr lang="en-US" sz="3200" dirty="0" smtClean="0"/>
              <a:t>(n</a:t>
            </a:r>
            <a:r>
              <a:rPr lang="en-US" sz="3200" baseline="30000" dirty="0" smtClean="0"/>
              <a:t>2</a:t>
            </a:r>
            <a:r>
              <a:rPr lang="en-US" sz="3200" dirty="0" smtClean="0"/>
              <a:t>). </a:t>
            </a:r>
          </a:p>
          <a:p>
            <a:pPr algn="just">
              <a:buNone/>
            </a:pPr>
            <a:r>
              <a:rPr lang="en-US" sz="3200" dirty="0" smtClean="0"/>
              <a:t>    C = a + |b| and n</a:t>
            </a:r>
            <a:r>
              <a:rPr lang="en-US" sz="3200" baseline="-25000" dirty="0" smtClean="0"/>
              <a:t>0</a:t>
            </a:r>
            <a:r>
              <a:rPr lang="en-US" sz="3200" dirty="0" smtClean="0"/>
              <a:t> =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704088"/>
          </a:xfrm>
        </p:spPr>
        <p:txBody>
          <a:bodyPr>
            <a:normAutofit fontScale="90000"/>
          </a:bodyPr>
          <a:lstStyle/>
          <a:p>
            <a:r>
              <a:rPr lang="en-US" sz="4900" b="1" dirty="0" smtClean="0">
                <a:latin typeface="Symbol"/>
                <a:ea typeface="Times New Roman"/>
                <a:cs typeface="Symbol"/>
              </a:rPr>
              <a:t>W</a:t>
            </a:r>
            <a:r>
              <a:rPr lang="en-US" sz="4900" b="1" dirty="0" smtClean="0"/>
              <a:t>- Notation</a:t>
            </a:r>
            <a:endParaRPr lang="en-US" dirty="0"/>
          </a:p>
        </p:txBody>
      </p:sp>
      <p:sp>
        <p:nvSpPr>
          <p:cNvPr id="3" name="Content Placeholder 2"/>
          <p:cNvSpPr>
            <a:spLocks noGrp="1"/>
          </p:cNvSpPr>
          <p:nvPr>
            <p:ph idx="1"/>
          </p:nvPr>
        </p:nvSpPr>
        <p:spPr/>
        <p:txBody>
          <a:bodyPr>
            <a:normAutofit/>
          </a:bodyPr>
          <a:lstStyle/>
          <a:p>
            <a:pPr algn="just">
              <a:buNone/>
            </a:pPr>
            <a:r>
              <a:rPr lang="en-US" sz="3200" dirty="0" smtClean="0"/>
              <a:t>For a given function g(n)</a:t>
            </a:r>
          </a:p>
          <a:p>
            <a:pPr algn="just">
              <a:buNone/>
            </a:pPr>
            <a:r>
              <a:rPr lang="en-US" sz="3200" dirty="0" smtClean="0">
                <a:latin typeface="Symbol"/>
                <a:ea typeface="Times New Roman"/>
                <a:cs typeface="Symbol"/>
              </a:rPr>
              <a:t>    W</a:t>
            </a:r>
            <a:r>
              <a:rPr lang="en-US" sz="3200" dirty="0" smtClean="0"/>
              <a:t>(g(n)) = {f(n) : there exist positive constants c and n</a:t>
            </a:r>
            <a:r>
              <a:rPr lang="en-US" sz="3200" baseline="-25000" dirty="0" smtClean="0"/>
              <a:t>0</a:t>
            </a:r>
            <a:r>
              <a:rPr lang="en-US" sz="3200" dirty="0" smtClean="0"/>
              <a:t> such that 0 </a:t>
            </a:r>
            <a:r>
              <a:rPr lang="en-US" sz="3200" dirty="0" smtClean="0">
                <a:latin typeface="Symbol"/>
                <a:ea typeface="Times New Roman"/>
                <a:cs typeface="Symbol"/>
              </a:rPr>
              <a:t>£</a:t>
            </a:r>
            <a:r>
              <a:rPr lang="en-US" sz="3200" dirty="0" smtClean="0"/>
              <a:t> c g(n) </a:t>
            </a:r>
            <a:r>
              <a:rPr lang="en-US" sz="3200" dirty="0" smtClean="0">
                <a:latin typeface="Symbol"/>
                <a:ea typeface="Times New Roman"/>
                <a:cs typeface="Symbol"/>
              </a:rPr>
              <a:t>£</a:t>
            </a:r>
            <a:r>
              <a:rPr lang="en-US" sz="3200" dirty="0" smtClean="0"/>
              <a:t> f(n) for all n </a:t>
            </a:r>
            <a:r>
              <a:rPr lang="en-US" sz="3200" dirty="0" smtClean="0">
                <a:latin typeface="Symbol"/>
                <a:ea typeface="Times New Roman"/>
                <a:cs typeface="Symbol"/>
              </a:rPr>
              <a:t>³</a:t>
            </a:r>
            <a:r>
              <a:rPr lang="en-US" sz="3200" dirty="0" smtClean="0"/>
              <a:t> n0}</a:t>
            </a:r>
          </a:p>
          <a:p>
            <a:pPr algn="just">
              <a:buNone/>
            </a:pPr>
            <a:endParaRPr lang="en-US" sz="3200" dirty="0" smtClean="0"/>
          </a:p>
          <a:p>
            <a:pPr algn="just">
              <a:buNone/>
            </a:pPr>
            <a:r>
              <a:rPr lang="en-US" sz="3200" dirty="0" smtClean="0"/>
              <a:t>    </a:t>
            </a:r>
            <a:r>
              <a:rPr lang="en-US" sz="3200" b="1" dirty="0" smtClean="0"/>
              <a:t>Intuitively</a:t>
            </a:r>
            <a:r>
              <a:rPr lang="en-US" sz="3200" dirty="0" smtClean="0"/>
              <a:t>: Set of all functions whose rate of growth is the same as or higher than that of 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90600"/>
          </a:xfrm>
        </p:spPr>
        <p:txBody>
          <a:bodyPr/>
          <a:lstStyle/>
          <a:p>
            <a:r>
              <a:rPr lang="en-US" b="1" dirty="0" smtClean="0">
                <a:latin typeface="Symbol"/>
                <a:ea typeface="Times New Roman"/>
                <a:cs typeface="Symbol"/>
              </a:rPr>
              <a:t>W</a:t>
            </a:r>
            <a:r>
              <a:rPr lang="en-US" b="1" dirty="0" smtClean="0"/>
              <a:t>- Notation</a:t>
            </a:r>
            <a:endParaRPr lang="en-US"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410200" y="1600200"/>
            <a:ext cx="3067050" cy="3495675"/>
          </a:xfrm>
          <a:prstGeom prst="rect">
            <a:avLst/>
          </a:prstGeom>
          <a:noFill/>
          <a:ln w="9525">
            <a:noFill/>
            <a:miter lim="800000"/>
            <a:headEnd/>
            <a:tailEnd/>
          </a:ln>
          <a:effectLst/>
        </p:spPr>
      </p:pic>
      <p:sp>
        <p:nvSpPr>
          <p:cNvPr id="5" name="Rectangle 4"/>
          <p:cNvSpPr/>
          <p:nvPr/>
        </p:nvSpPr>
        <p:spPr>
          <a:xfrm>
            <a:off x="228600" y="2209800"/>
            <a:ext cx="4876800" cy="1077218"/>
          </a:xfrm>
          <a:prstGeom prst="rect">
            <a:avLst/>
          </a:prstGeom>
        </p:spPr>
        <p:txBody>
          <a:bodyPr wrap="square">
            <a:spAutoFit/>
          </a:bodyPr>
          <a:lstStyle/>
          <a:p>
            <a:r>
              <a:rPr lang="en-US" sz="3200" dirty="0" smtClean="0"/>
              <a:t>g(n) is an asymptotic lower bound for f(n).</a:t>
            </a:r>
            <a:endParaRPr lang="en-US" sz="3200" dirty="0"/>
          </a:p>
        </p:txBody>
      </p:sp>
      <p:sp>
        <p:nvSpPr>
          <p:cNvPr id="3075" name="Rectangle 3"/>
          <p:cNvSpPr>
            <a:spLocks noChangeArrowheads="1"/>
          </p:cNvSpPr>
          <p:nvPr/>
        </p:nvSpPr>
        <p:spPr bwMode="auto">
          <a:xfrm>
            <a:off x="228600" y="4648200"/>
            <a:ext cx="4876800"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f</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 = </a:t>
            </a:r>
            <a:r>
              <a:rPr lang="en-US" sz="2800" dirty="0" smtClean="0">
                <a:latin typeface="Symbol"/>
                <a:ea typeface="Times New Roman"/>
                <a:cs typeface="Symbol"/>
              </a:rPr>
              <a:t>Q</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 </a:t>
            </a:r>
            <a:r>
              <a:rPr lang="en-US" sz="2800" dirty="0" smtClean="0">
                <a:latin typeface="Symbol"/>
                <a:ea typeface="Times New Roman"/>
                <a:cs typeface="Symbol"/>
              </a:rPr>
              <a:t>Þ</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Symbol" pitchFamily="18" charset="2"/>
              </a:rPr>
              <a:t> </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f</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 = </a:t>
            </a:r>
            <a:r>
              <a:rPr lang="en-US" sz="2800" dirty="0" smtClean="0">
                <a:latin typeface="Symbol"/>
                <a:ea typeface="Times New Roman"/>
                <a:cs typeface="Symbol"/>
              </a:rPr>
              <a:t>W</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lang="en-US" sz="2800" dirty="0" smtClean="0">
                <a:latin typeface="Symbol"/>
                <a:ea typeface="Times New Roman"/>
                <a:cs typeface="Symbol"/>
              </a:rPr>
              <a:t>Q</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 </a:t>
            </a:r>
            <a:r>
              <a:rPr lang="en-US" sz="2800" dirty="0" smtClean="0">
                <a:latin typeface="Symbol"/>
                <a:ea typeface="Times New Roman"/>
                <a:cs typeface="Symbol"/>
              </a:rPr>
              <a:t>Ì</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Symbol" pitchFamily="18" charset="2"/>
              </a:rPr>
              <a:t> </a:t>
            </a:r>
            <a:r>
              <a:rPr lang="en-US" sz="2800" dirty="0" smtClean="0">
                <a:latin typeface="Symbol"/>
                <a:ea typeface="Times New Roman"/>
                <a:cs typeface="Symbol"/>
              </a:rPr>
              <a:t>W</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smtClean="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Comic Sans MS,Bold"/>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smtClean="0">
                <a:solidFill>
                  <a:srgbClr val="000000"/>
                </a:solidFill>
                <a:latin typeface="Symbol"/>
                <a:ea typeface="Times New Roman"/>
                <a:cs typeface="Symbol"/>
              </a:rPr>
              <a:t>  Q </a:t>
            </a:r>
            <a:r>
              <a:rPr lang="en-US" b="1" dirty="0" smtClean="0"/>
              <a:t>- Notation</a:t>
            </a:r>
            <a:endParaRPr lang="en-US" b="1"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t>
            </a:r>
            <a:r>
              <a:rPr lang="en-US" sz="3200" dirty="0" smtClean="0"/>
              <a:t>For a given function g(n), we denote by </a:t>
            </a:r>
            <a:r>
              <a:rPr lang="en-US" sz="3200" dirty="0" smtClean="0">
                <a:solidFill>
                  <a:srgbClr val="000000"/>
                </a:solidFill>
                <a:latin typeface="Symbol"/>
                <a:ea typeface="Times New Roman"/>
                <a:cs typeface="Symbol"/>
              </a:rPr>
              <a:t>Q</a:t>
            </a:r>
            <a:r>
              <a:rPr lang="en-US" sz="3200" dirty="0" smtClean="0"/>
              <a:t>(g(n)) the set of functions</a:t>
            </a:r>
          </a:p>
          <a:p>
            <a:pPr algn="just">
              <a:buNone/>
            </a:pPr>
            <a:endParaRPr lang="en-US" sz="3200" dirty="0" smtClean="0"/>
          </a:p>
          <a:p>
            <a:pPr algn="just">
              <a:buFont typeface="Symbol"/>
              <a:buChar char=" "/>
            </a:pPr>
            <a:r>
              <a:rPr lang="en-US" sz="3200" dirty="0" smtClean="0">
                <a:solidFill>
                  <a:srgbClr val="000000"/>
                </a:solidFill>
                <a:latin typeface="Symbol"/>
                <a:ea typeface="Times New Roman"/>
                <a:cs typeface="Symbol"/>
              </a:rPr>
              <a:t>Q</a:t>
            </a:r>
            <a:r>
              <a:rPr lang="en-US" sz="3200" dirty="0" smtClean="0"/>
              <a:t>(g(n)) = {f(n) : there exist positive constants c</a:t>
            </a:r>
            <a:r>
              <a:rPr lang="en-US" sz="3200" baseline="-25000" dirty="0" smtClean="0"/>
              <a:t>1</a:t>
            </a:r>
            <a:r>
              <a:rPr lang="en-US" sz="3200" dirty="0" smtClean="0"/>
              <a:t>, c</a:t>
            </a:r>
            <a:r>
              <a:rPr lang="en-US" sz="3200" baseline="-25000" dirty="0" smtClean="0"/>
              <a:t>2</a:t>
            </a:r>
            <a:r>
              <a:rPr lang="en-US" sz="3200" dirty="0" smtClean="0"/>
              <a:t>, and n</a:t>
            </a:r>
            <a:r>
              <a:rPr lang="en-US" sz="3200" baseline="-25000" dirty="0" smtClean="0"/>
              <a:t>0</a:t>
            </a:r>
            <a:r>
              <a:rPr lang="en-US" sz="3200" dirty="0" smtClean="0"/>
              <a:t> such  that 0 </a:t>
            </a:r>
            <a:r>
              <a:rPr lang="en-US" sz="3200" dirty="0" smtClean="0">
                <a:solidFill>
                  <a:srgbClr val="000000"/>
                </a:solidFill>
                <a:latin typeface="Symbol"/>
                <a:ea typeface="Times New Roman"/>
                <a:cs typeface="Symbol"/>
              </a:rPr>
              <a:t>£</a:t>
            </a:r>
            <a:r>
              <a:rPr lang="en-US" sz="3200" dirty="0" smtClean="0"/>
              <a:t> c</a:t>
            </a:r>
            <a:r>
              <a:rPr lang="en-US" sz="3200" baseline="-25000" dirty="0" smtClean="0"/>
              <a:t>1</a:t>
            </a:r>
            <a:r>
              <a:rPr lang="en-US" sz="3200" dirty="0" smtClean="0"/>
              <a:t> g(n) </a:t>
            </a:r>
            <a:r>
              <a:rPr lang="en-US" sz="3200" dirty="0" smtClean="0">
                <a:solidFill>
                  <a:srgbClr val="000000"/>
                </a:solidFill>
                <a:latin typeface="Symbol"/>
                <a:ea typeface="Times New Roman"/>
                <a:cs typeface="Symbol"/>
              </a:rPr>
              <a:t>£</a:t>
            </a:r>
            <a:r>
              <a:rPr lang="en-US" sz="3200" dirty="0" smtClean="0"/>
              <a:t> f(n)</a:t>
            </a:r>
            <a:r>
              <a:rPr lang="en-US" sz="3200" dirty="0" smtClean="0">
                <a:solidFill>
                  <a:srgbClr val="000000"/>
                </a:solidFill>
                <a:latin typeface="Symbol"/>
                <a:ea typeface="Times New Roman"/>
                <a:cs typeface="Symbol"/>
              </a:rPr>
              <a:t>£</a:t>
            </a:r>
            <a:r>
              <a:rPr lang="en-US" sz="3200" dirty="0" smtClean="0"/>
              <a:t>c</a:t>
            </a:r>
            <a:r>
              <a:rPr lang="en-US" sz="3200" baseline="-25000" dirty="0" smtClean="0"/>
              <a:t>2</a:t>
            </a:r>
            <a:r>
              <a:rPr lang="en-US" sz="3200" dirty="0" smtClean="0"/>
              <a:t> g(n)</a:t>
            </a:r>
          </a:p>
          <a:p>
            <a:pPr algn="just">
              <a:buFont typeface="Symbol"/>
              <a:buChar char=" "/>
            </a:pPr>
            <a:endParaRPr lang="en-US" sz="3200" dirty="0" smtClean="0"/>
          </a:p>
          <a:p>
            <a:pPr algn="just">
              <a:buNone/>
            </a:pPr>
            <a:r>
              <a:rPr lang="en-US" sz="3200" dirty="0" smtClean="0"/>
              <a:t>    for all n</a:t>
            </a:r>
            <a:r>
              <a:rPr lang="en-US" sz="3200" dirty="0" smtClean="0">
                <a:solidFill>
                  <a:srgbClr val="000000"/>
                </a:solidFill>
                <a:latin typeface="Symbol"/>
                <a:ea typeface="Times New Roman"/>
                <a:cs typeface="Symbol"/>
              </a:rPr>
              <a:t> ³</a:t>
            </a:r>
            <a:r>
              <a:rPr lang="en-US" sz="3200" dirty="0" smtClean="0"/>
              <a:t> n</a:t>
            </a:r>
            <a:r>
              <a:rPr lang="en-US" sz="3200" baseline="-25000" dirty="0" smtClean="0"/>
              <a:t>0</a:t>
            </a:r>
            <a:endParaRPr lang="en-US" sz="3200" dirty="0" smtClean="0"/>
          </a:p>
          <a:p>
            <a:pPr algn="just">
              <a:buNone/>
            </a:pPr>
            <a:r>
              <a:rPr lang="en-US" sz="3200" dirty="0" smtClean="0"/>
              <a:t>    f(n) </a:t>
            </a:r>
            <a:r>
              <a:rPr lang="en-US" sz="3200" dirty="0" smtClean="0">
                <a:solidFill>
                  <a:srgbClr val="000000"/>
                </a:solidFill>
                <a:latin typeface="Symbol"/>
                <a:ea typeface="Times New Roman"/>
                <a:cs typeface="Symbol"/>
              </a:rPr>
              <a:t>Î Q </a:t>
            </a:r>
            <a:r>
              <a:rPr lang="en-US" sz="3200" dirty="0" smtClean="0"/>
              <a:t>(g(n)) </a:t>
            </a:r>
          </a:p>
          <a:p>
            <a:pPr algn="just">
              <a:buNone/>
            </a:pPr>
            <a:r>
              <a:rPr lang="en-US" sz="3200" dirty="0" smtClean="0"/>
              <a:t>    f(n) = </a:t>
            </a:r>
            <a:r>
              <a:rPr lang="en-US" sz="3200" dirty="0" smtClean="0">
                <a:solidFill>
                  <a:srgbClr val="000000"/>
                </a:solidFill>
                <a:latin typeface="Symbol"/>
                <a:ea typeface="Times New Roman"/>
                <a:cs typeface="Symbol"/>
              </a:rPr>
              <a:t>Q </a:t>
            </a:r>
            <a:r>
              <a:rPr lang="en-US" sz="3200" dirty="0" smtClean="0"/>
              <a:t>(g(n))</a:t>
            </a:r>
          </a:p>
          <a:p>
            <a:pPr>
              <a:buNone/>
            </a:pPr>
            <a:endParaRPr lang="en-US"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1326672" y="3814056"/>
              <a:ext cx="24480" cy="8280"/>
            </p14:xfrm>
          </p:contentPart>
        </mc:Choice>
        <mc:Fallback xmlns="">
          <p:pic>
            <p:nvPicPr>
              <p:cNvPr id="27" name="Ink 26"/>
              <p:cNvPicPr/>
              <p:nvPr/>
            </p:nvPicPr>
            <p:blipFill>
              <a:blip r:embed="rId15"/>
              <a:stretch>
                <a:fillRect/>
              </a:stretch>
            </p:blipFill>
            <p:spPr>
              <a:xfrm>
                <a:off x="1318392" y="3801456"/>
                <a:ext cx="43200" cy="29160"/>
              </a:xfrm>
              <a:prstGeom prst="rect">
                <a:avLst/>
              </a:prstGeom>
            </p:spPr>
          </p:pic>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0"/>
            <a:ext cx="81534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rgbClr val="000000"/>
                </a:solidFill>
                <a:effectLst/>
                <a:uLnTx/>
                <a:uFillTx/>
                <a:latin typeface="Symbol"/>
                <a:ea typeface="Times New Roman"/>
                <a:cs typeface="Symbol"/>
              </a:rPr>
              <a:t>Q </a:t>
            </a:r>
            <a:r>
              <a:rPr kumimoji="0" lang="en-US" sz="4400" b="0" i="0" u="none" strike="noStrike" kern="1200" cap="none" spc="0" normalizeH="0" baseline="0" noProof="0" smtClean="0">
                <a:ln>
                  <a:noFill/>
                </a:ln>
                <a:solidFill>
                  <a:schemeClr val="tx2"/>
                </a:solidFill>
                <a:effectLst/>
                <a:uLnTx/>
                <a:uFillTx/>
                <a:latin typeface="+mj-lt"/>
                <a:ea typeface="+mj-ea"/>
                <a:cs typeface="+mj-cs"/>
              </a:rPr>
              <a:t>- Notation</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Picture 3"/>
          <p:cNvPicPr>
            <a:picLocks noChangeAspect="1" noChangeArrowheads="1"/>
          </p:cNvPicPr>
          <p:nvPr/>
        </p:nvPicPr>
        <p:blipFill>
          <a:blip r:embed="rId2" cstate="print"/>
          <a:srcRect/>
          <a:stretch>
            <a:fillRect/>
          </a:stretch>
        </p:blipFill>
        <p:spPr bwMode="auto">
          <a:xfrm>
            <a:off x="4779963" y="1524000"/>
            <a:ext cx="4364037" cy="4525963"/>
          </a:xfrm>
          <a:prstGeom prst="rect">
            <a:avLst/>
          </a:prstGeom>
          <a:noFill/>
          <a:ln w="9525">
            <a:noFill/>
            <a:miter lim="800000"/>
            <a:headEnd/>
            <a:tailEnd/>
          </a:ln>
          <a:effectLst/>
        </p:spPr>
      </p:pic>
      <p:sp>
        <p:nvSpPr>
          <p:cNvPr id="6" name="Rectangle 5"/>
          <p:cNvSpPr/>
          <p:nvPr/>
        </p:nvSpPr>
        <p:spPr>
          <a:xfrm>
            <a:off x="152400" y="1752600"/>
            <a:ext cx="3886200" cy="1569660"/>
          </a:xfrm>
          <a:prstGeom prst="rect">
            <a:avLst/>
          </a:prstGeom>
        </p:spPr>
        <p:txBody>
          <a:bodyPr wrap="square">
            <a:spAutoFit/>
          </a:bodyPr>
          <a:lstStyle/>
          <a:p>
            <a:r>
              <a:rPr lang="en-US" sz="3200" dirty="0" smtClean="0"/>
              <a:t>g(n) is an</a:t>
            </a:r>
          </a:p>
          <a:p>
            <a:r>
              <a:rPr lang="en-US" sz="3200" dirty="0" smtClean="0"/>
              <a:t>asymptotically tight</a:t>
            </a:r>
          </a:p>
          <a:p>
            <a:r>
              <a:rPr lang="en-US" sz="3200" dirty="0" smtClean="0"/>
              <a:t>bound for f(n).</a:t>
            </a:r>
            <a:endParaRPr lang="en-US" sz="3200" dirty="0"/>
          </a:p>
        </p:txBody>
      </p:sp>
      <p:sp>
        <p:nvSpPr>
          <p:cNvPr id="7" name="Rectangle 6"/>
          <p:cNvSpPr/>
          <p:nvPr/>
        </p:nvSpPr>
        <p:spPr>
          <a:xfrm>
            <a:off x="228600" y="3810000"/>
            <a:ext cx="3810000" cy="1569660"/>
          </a:xfrm>
          <a:prstGeom prst="rect">
            <a:avLst/>
          </a:prstGeom>
        </p:spPr>
        <p:txBody>
          <a:bodyPr wrap="square">
            <a:spAutoFit/>
          </a:bodyPr>
          <a:lstStyle/>
          <a:p>
            <a:r>
              <a:rPr lang="en-US" sz="3200" dirty="0" smtClean="0"/>
              <a:t>f(n) and g(n) are nonnegative, for large n.</a:t>
            </a: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317" y="685166"/>
            <a:ext cx="6765925" cy="665480"/>
          </a:xfrm>
          <a:prstGeom prst="rect">
            <a:avLst/>
          </a:prstGeom>
        </p:spPr>
        <p:txBody>
          <a:bodyPr vert="horz" wrap="square" lIns="0" tIns="12700" rIns="0" bIns="0" rtlCol="0">
            <a:spAutoFit/>
          </a:bodyPr>
          <a:lstStyle/>
          <a:p>
            <a:pPr marL="12700">
              <a:lnSpc>
                <a:spcPct val="100000"/>
              </a:lnSpc>
              <a:spcBef>
                <a:spcPts val="100"/>
              </a:spcBef>
            </a:pPr>
            <a:r>
              <a:rPr spc="204" dirty="0"/>
              <a:t>NOTION </a:t>
            </a:r>
            <a:r>
              <a:rPr spc="35" dirty="0"/>
              <a:t>OF</a:t>
            </a:r>
            <a:r>
              <a:rPr spc="-254" dirty="0"/>
              <a:t> </a:t>
            </a:r>
            <a:r>
              <a:rPr spc="-40"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71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 Between </a:t>
            </a:r>
            <a:r>
              <a:rPr lang="en-US" b="1" dirty="0" smtClean="0">
                <a:latin typeface="Symbol"/>
                <a:ea typeface="Times New Roman"/>
                <a:cs typeface="Symbol"/>
              </a:rPr>
              <a:t>Q</a:t>
            </a:r>
            <a:r>
              <a:rPr lang="en-US" b="1" dirty="0" smtClean="0">
                <a:latin typeface="Comic Sans MS"/>
                <a:ea typeface="Times New Roman"/>
                <a:cs typeface="Comic Sans MS"/>
              </a:rPr>
              <a:t>, O, </a:t>
            </a:r>
            <a:r>
              <a:rPr lang="en-US" b="1" dirty="0" smtClean="0">
                <a:latin typeface="Symbol"/>
                <a:ea typeface="Times New Roman"/>
                <a:cs typeface="Symbol"/>
              </a:rPr>
              <a:t>W</a:t>
            </a:r>
            <a:endParaRPr lang="en-US" b="1"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228601" y="2438400"/>
            <a:ext cx="2666999" cy="3240527"/>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cstate="print"/>
          <a:srcRect/>
          <a:stretch>
            <a:fillRect/>
          </a:stretch>
        </p:blipFill>
        <p:spPr bwMode="auto">
          <a:xfrm>
            <a:off x="2895600" y="2362200"/>
            <a:ext cx="2895600" cy="3276599"/>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cstate="print"/>
          <a:srcRect/>
          <a:stretch>
            <a:fillRect/>
          </a:stretch>
        </p:blipFill>
        <p:spPr bwMode="auto">
          <a:xfrm>
            <a:off x="5867400" y="2133600"/>
            <a:ext cx="2895600" cy="34956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9" name="Ink 28"/>
              <p14:cNvContentPartPr/>
              <p14:nvPr/>
            </p14:nvContentPartPr>
            <p14:xfrm>
              <a:off x="6204312" y="2479536"/>
              <a:ext cx="120960" cy="111240"/>
            </p14:xfrm>
          </p:contentPart>
        </mc:Choice>
        <mc:Fallback xmlns="">
          <p:pic>
            <p:nvPicPr>
              <p:cNvPr id="29" name="Ink 28"/>
              <p:cNvPicPr/>
              <p:nvPr/>
            </p:nvPicPr>
            <p:blipFill>
              <a:blip r:embed="rId20"/>
              <a:stretch>
                <a:fillRect/>
              </a:stretch>
            </p:blipFill>
            <p:spPr>
              <a:xfrm>
                <a:off x="6197472" y="2472336"/>
                <a:ext cx="135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p14:cNvContentPartPr/>
              <p14:nvPr/>
            </p14:nvContentPartPr>
            <p14:xfrm>
              <a:off x="1251792" y="4530816"/>
              <a:ext cx="81720" cy="250200"/>
            </p14:xfrm>
          </p:contentPart>
        </mc:Choice>
        <mc:Fallback xmlns="">
          <p:pic>
            <p:nvPicPr>
              <p:cNvPr id="38" name="Ink 37"/>
              <p:cNvPicPr/>
              <p:nvPr/>
            </p:nvPicPr>
            <p:blipFill>
              <a:blip r:embed="rId28"/>
              <a:stretch>
                <a:fillRect/>
              </a:stretch>
            </p:blipFill>
            <p:spPr>
              <a:xfrm>
                <a:off x="1246752" y="4524336"/>
                <a:ext cx="93240" cy="26172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Relations Between </a:t>
            </a:r>
            <a:r>
              <a:rPr lang="en-US" b="1" dirty="0" smtClean="0">
                <a:latin typeface="Symbol"/>
                <a:ea typeface="Times New Roman"/>
                <a:cs typeface="Symbol"/>
              </a:rPr>
              <a:t>Q</a:t>
            </a:r>
            <a:r>
              <a:rPr lang="en-US" b="1" dirty="0" smtClean="0">
                <a:latin typeface="Comic Sans MS"/>
                <a:ea typeface="Times New Roman"/>
                <a:cs typeface="Comic Sans MS"/>
              </a:rPr>
              <a:t>, O, </a:t>
            </a:r>
            <a:r>
              <a:rPr lang="en-US" b="1" dirty="0" smtClean="0">
                <a:latin typeface="Symbol"/>
                <a:ea typeface="Times New Roman"/>
                <a:cs typeface="Symbol"/>
              </a:rPr>
              <a:t>W</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For any two function f(n) and g(n),</a:t>
            </a:r>
          </a:p>
          <a:p>
            <a:pPr algn="just">
              <a:buNone/>
            </a:pPr>
            <a:r>
              <a:rPr lang="en-US" sz="3200" dirty="0" smtClean="0"/>
              <a:t>            we have f(n) = </a:t>
            </a:r>
            <a:r>
              <a:rPr lang="en-US" sz="3200" dirty="0" smtClean="0">
                <a:latin typeface="Symbol"/>
                <a:ea typeface="Times New Roman"/>
                <a:cs typeface="Symbol"/>
              </a:rPr>
              <a:t>Q</a:t>
            </a:r>
            <a:r>
              <a:rPr lang="en-US" sz="3200" dirty="0" smtClean="0"/>
              <a:t>(g(n)) if and only</a:t>
            </a:r>
          </a:p>
          <a:p>
            <a:pPr algn="just">
              <a:buNone/>
            </a:pPr>
            <a:r>
              <a:rPr lang="en-US" sz="3200" dirty="0" smtClean="0"/>
              <a:t>            if  f(n) = </a:t>
            </a:r>
            <a:r>
              <a:rPr lang="en-US" sz="3200" dirty="0" smtClean="0">
                <a:latin typeface="Comic Sans MS"/>
                <a:ea typeface="Times New Roman"/>
                <a:cs typeface="Comic Sans MS"/>
              </a:rPr>
              <a:t>O</a:t>
            </a:r>
            <a:r>
              <a:rPr lang="en-US" sz="3200" dirty="0" smtClean="0"/>
              <a:t>(g(n)) and f(n) =</a:t>
            </a:r>
            <a:r>
              <a:rPr lang="en-US" sz="3200" dirty="0" smtClean="0">
                <a:latin typeface="Symbol"/>
                <a:ea typeface="Times New Roman"/>
                <a:cs typeface="Symbol"/>
              </a:rPr>
              <a:t>W</a:t>
            </a:r>
            <a:r>
              <a:rPr lang="en-US" sz="3200" dirty="0" smtClean="0"/>
              <a:t>(g(n))</a:t>
            </a:r>
          </a:p>
          <a:p>
            <a:pPr>
              <a:buNone/>
            </a:pPr>
            <a:endParaRPr lang="en-US" sz="3200" dirty="0" smtClean="0"/>
          </a:p>
          <a:p>
            <a:pPr>
              <a:buNone/>
            </a:pPr>
            <a:r>
              <a:rPr lang="en-US" sz="3200" dirty="0" smtClean="0"/>
              <a:t>   That is</a:t>
            </a:r>
          </a:p>
          <a:p>
            <a:pPr>
              <a:buNone/>
            </a:pPr>
            <a:r>
              <a:rPr lang="en-US" sz="3200" dirty="0" smtClean="0">
                <a:latin typeface="Symbol"/>
                <a:ea typeface="Times New Roman"/>
                <a:cs typeface="Symbol"/>
              </a:rPr>
              <a:t>           Q</a:t>
            </a:r>
            <a:r>
              <a:rPr lang="en-US" sz="3200" dirty="0" smtClean="0"/>
              <a:t>(g(n)) = </a:t>
            </a:r>
            <a:r>
              <a:rPr lang="en-US" sz="3200" dirty="0" smtClean="0">
                <a:latin typeface="Comic Sans MS"/>
                <a:ea typeface="Times New Roman"/>
                <a:cs typeface="Comic Sans MS"/>
              </a:rPr>
              <a:t>O</a:t>
            </a:r>
            <a:r>
              <a:rPr lang="en-US" sz="3200" dirty="0" smtClean="0"/>
              <a:t>(g(n)) </a:t>
            </a:r>
            <a:r>
              <a:rPr lang="en-US" sz="3200" dirty="0" smtClean="0">
                <a:latin typeface="Symbol"/>
                <a:ea typeface="Times New Roman"/>
                <a:cs typeface="Symbol"/>
              </a:rPr>
              <a:t>Ç</a:t>
            </a:r>
            <a:r>
              <a:rPr lang="en-US" sz="3200" dirty="0" smtClean="0"/>
              <a:t> </a:t>
            </a:r>
            <a:r>
              <a:rPr lang="en-US" sz="3200" dirty="0" smtClean="0">
                <a:latin typeface="Symbol"/>
                <a:ea typeface="Times New Roman"/>
                <a:cs typeface="Symbol"/>
              </a:rPr>
              <a:t>W </a:t>
            </a:r>
            <a:r>
              <a:rPr lang="en-US" sz="3200" dirty="0" smtClean="0"/>
              <a:t>(g(n))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15400" cy="838200"/>
          </a:xfrm>
        </p:spPr>
        <p:txBody>
          <a:bodyPr>
            <a:noAutofit/>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The Growth of Functions</a:t>
            </a:r>
            <a:endParaRPr lang="en-US" b="1" dirty="0"/>
          </a:p>
        </p:txBody>
      </p:sp>
      <p:sp>
        <p:nvSpPr>
          <p:cNvPr id="3" name="Content Placeholder 2"/>
          <p:cNvSpPr>
            <a:spLocks noGrp="1"/>
          </p:cNvSpPr>
          <p:nvPr>
            <p:ph idx="1"/>
          </p:nvPr>
        </p:nvSpPr>
        <p:spPr>
          <a:xfrm>
            <a:off x="228600" y="1371600"/>
            <a:ext cx="8610600" cy="5486400"/>
          </a:xfrm>
        </p:spPr>
        <p:txBody>
          <a:bodyPr>
            <a:normAutofit fontScale="25000" lnSpcReduction="20000"/>
          </a:bodyPr>
          <a:lstStyle/>
          <a:p>
            <a:pPr algn="just">
              <a:buNone/>
            </a:pPr>
            <a:r>
              <a:rPr lang="en-US" sz="12800" dirty="0" smtClean="0"/>
              <a:t> </a:t>
            </a:r>
            <a:r>
              <a:rPr lang="en-US" sz="14400" dirty="0" smtClean="0"/>
              <a:t>Popular functions g(n) are </a:t>
            </a:r>
          </a:p>
          <a:p>
            <a:pPr algn="just">
              <a:buNone/>
            </a:pPr>
            <a:r>
              <a:rPr lang="en-US" sz="14400" dirty="0" smtClean="0"/>
              <a:t>               </a:t>
            </a:r>
            <a:r>
              <a:rPr lang="en-US" sz="14400" dirty="0" err="1" smtClean="0"/>
              <a:t>nlogn</a:t>
            </a:r>
            <a:r>
              <a:rPr lang="en-US" sz="14400" dirty="0" smtClean="0"/>
              <a:t>, 1, 2</a:t>
            </a:r>
            <a:r>
              <a:rPr lang="en-US" sz="14400" baseline="30000" dirty="0" smtClean="0"/>
              <a:t>n</a:t>
            </a:r>
            <a:r>
              <a:rPr lang="en-US" sz="14400" dirty="0" smtClean="0"/>
              <a:t>, n</a:t>
            </a:r>
            <a:r>
              <a:rPr lang="en-US" sz="14400" baseline="30000" dirty="0" smtClean="0"/>
              <a:t>2</a:t>
            </a:r>
            <a:r>
              <a:rPr lang="en-US" sz="14400" dirty="0" smtClean="0"/>
              <a:t>, n!, n, n</a:t>
            </a:r>
            <a:r>
              <a:rPr lang="en-US" sz="14400" baseline="30000" dirty="0" smtClean="0"/>
              <a:t>3</a:t>
            </a:r>
            <a:r>
              <a:rPr lang="en-US" sz="14400" dirty="0" smtClean="0"/>
              <a:t>,log n.</a:t>
            </a:r>
          </a:p>
          <a:p>
            <a:pPr>
              <a:buNone/>
            </a:pPr>
            <a:r>
              <a:rPr lang="en-US" sz="12800" b="1" dirty="0" smtClean="0"/>
              <a:t>Listed from slowest to fastest growth</a:t>
            </a:r>
            <a:r>
              <a:rPr lang="en-US" sz="12800" dirty="0" smtClean="0"/>
              <a:t>:</a:t>
            </a:r>
          </a:p>
          <a:p>
            <a:pPr>
              <a:buNone/>
            </a:pPr>
            <a:r>
              <a:rPr lang="en-US" sz="12800" dirty="0" smtClean="0"/>
              <a:t>• 1</a:t>
            </a:r>
          </a:p>
          <a:p>
            <a:pPr>
              <a:buNone/>
            </a:pPr>
            <a:r>
              <a:rPr lang="en-US" sz="12800" dirty="0" smtClean="0"/>
              <a:t>• log n</a:t>
            </a:r>
          </a:p>
          <a:p>
            <a:pPr>
              <a:buNone/>
            </a:pPr>
            <a:r>
              <a:rPr lang="en-US" sz="12800" dirty="0" smtClean="0"/>
              <a:t>• n</a:t>
            </a:r>
          </a:p>
          <a:p>
            <a:pPr>
              <a:buNone/>
            </a:pPr>
            <a:r>
              <a:rPr lang="en-US" sz="12800" dirty="0" smtClean="0"/>
              <a:t>• n log n</a:t>
            </a:r>
          </a:p>
          <a:p>
            <a:pPr>
              <a:buNone/>
            </a:pPr>
            <a:r>
              <a:rPr lang="en-US" sz="12800" dirty="0" smtClean="0"/>
              <a:t>• n</a:t>
            </a:r>
            <a:r>
              <a:rPr lang="en-US" sz="12800" baseline="30000" dirty="0" smtClean="0"/>
              <a:t>2</a:t>
            </a:r>
            <a:endParaRPr lang="en-US" sz="12800" dirty="0" smtClean="0"/>
          </a:p>
          <a:p>
            <a:pPr>
              <a:buNone/>
            </a:pPr>
            <a:r>
              <a:rPr lang="en-US" sz="12800" dirty="0" smtClean="0"/>
              <a:t>• n</a:t>
            </a:r>
            <a:r>
              <a:rPr lang="en-US" sz="12800" baseline="30000" dirty="0" smtClean="0"/>
              <a:t>3</a:t>
            </a:r>
            <a:endParaRPr lang="en-US" sz="12800" dirty="0" smtClean="0"/>
          </a:p>
          <a:p>
            <a:pPr>
              <a:buNone/>
            </a:pPr>
            <a:r>
              <a:rPr lang="en-US" sz="12800" dirty="0" smtClean="0"/>
              <a:t>• 2</a:t>
            </a:r>
            <a:r>
              <a:rPr lang="en-US" sz="12800" baseline="30000" dirty="0" smtClean="0"/>
              <a:t>n</a:t>
            </a:r>
            <a:endParaRPr lang="en-US" sz="12800" dirty="0" smtClean="0"/>
          </a:p>
          <a:p>
            <a:pPr>
              <a:buNone/>
            </a:pPr>
            <a:r>
              <a:rPr lang="en-US" sz="12800" dirty="0" smtClean="0"/>
              <a:t>•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Comparing Growth Rates</a:t>
            </a:r>
            <a:endParaRPr lang="en-US" b="1" dirty="0"/>
          </a:p>
        </p:txBody>
      </p:sp>
      <p:sp>
        <p:nvSpPr>
          <p:cNvPr id="5" name="object 13"/>
          <p:cNvSpPr/>
          <p:nvPr/>
        </p:nvSpPr>
        <p:spPr>
          <a:xfrm>
            <a:off x="1752600" y="2286000"/>
            <a:ext cx="457200" cy="3657600"/>
          </a:xfrm>
          <a:custGeom>
            <a:avLst/>
            <a:gdLst/>
            <a:ahLst/>
            <a:cxnLst/>
            <a:rect l="l" t="t" r="r" b="b"/>
            <a:pathLst>
              <a:path w="457200" h="3657600">
                <a:moveTo>
                  <a:pt x="0" y="3657599"/>
                </a:moveTo>
                <a:lnTo>
                  <a:pt x="457199" y="0"/>
                </a:lnTo>
              </a:path>
            </a:pathLst>
          </a:custGeom>
          <a:ln w="12700">
            <a:solidFill>
              <a:srgbClr val="000000"/>
            </a:solidFill>
          </a:ln>
        </p:spPr>
        <p:txBody>
          <a:bodyPr wrap="square" lIns="0" tIns="0" rIns="0" bIns="0" rtlCol="0"/>
          <a:lstStyle/>
          <a:p>
            <a:endParaRPr/>
          </a:p>
        </p:txBody>
      </p:sp>
      <p:sp>
        <p:nvSpPr>
          <p:cNvPr id="6" name="object 12"/>
          <p:cNvSpPr/>
          <p:nvPr/>
        </p:nvSpPr>
        <p:spPr>
          <a:xfrm>
            <a:off x="1752600" y="2286000"/>
            <a:ext cx="1295400" cy="3657600"/>
          </a:xfrm>
          <a:custGeom>
            <a:avLst/>
            <a:gdLst/>
            <a:ahLst/>
            <a:cxnLst/>
            <a:rect l="l" t="t" r="r" b="b"/>
            <a:pathLst>
              <a:path w="1295400" h="3657600">
                <a:moveTo>
                  <a:pt x="0" y="3657599"/>
                </a:moveTo>
                <a:lnTo>
                  <a:pt x="1295399" y="0"/>
                </a:lnTo>
              </a:path>
            </a:pathLst>
          </a:custGeom>
          <a:ln w="12700">
            <a:solidFill>
              <a:srgbClr val="000000"/>
            </a:solidFill>
          </a:ln>
        </p:spPr>
        <p:txBody>
          <a:bodyPr wrap="square" lIns="0" tIns="0" rIns="0" bIns="0" rtlCol="0"/>
          <a:lstStyle/>
          <a:p>
            <a:endParaRPr/>
          </a:p>
        </p:txBody>
      </p:sp>
      <p:sp>
        <p:nvSpPr>
          <p:cNvPr id="7" name="object 11"/>
          <p:cNvSpPr/>
          <p:nvPr/>
        </p:nvSpPr>
        <p:spPr>
          <a:xfrm>
            <a:off x="1752600" y="2133600"/>
            <a:ext cx="4724400" cy="3810000"/>
          </a:xfrm>
          <a:custGeom>
            <a:avLst/>
            <a:gdLst/>
            <a:ahLst/>
            <a:cxnLst/>
            <a:rect l="l" t="t" r="r" b="b"/>
            <a:pathLst>
              <a:path w="3810000" h="3505200">
                <a:moveTo>
                  <a:pt x="0" y="3505199"/>
                </a:moveTo>
                <a:lnTo>
                  <a:pt x="3809999" y="0"/>
                </a:lnTo>
              </a:path>
            </a:pathLst>
          </a:custGeom>
          <a:ln w="12700">
            <a:solidFill>
              <a:srgbClr val="000000"/>
            </a:solidFill>
          </a:ln>
        </p:spPr>
        <p:txBody>
          <a:bodyPr wrap="square" lIns="0" tIns="0" rIns="0" bIns="0" rtlCol="0"/>
          <a:lstStyle/>
          <a:p>
            <a:endParaRPr/>
          </a:p>
        </p:txBody>
      </p:sp>
      <p:sp>
        <p:nvSpPr>
          <p:cNvPr id="8" name="object 9"/>
          <p:cNvSpPr/>
          <p:nvPr/>
        </p:nvSpPr>
        <p:spPr>
          <a:xfrm>
            <a:off x="1752600" y="2895600"/>
            <a:ext cx="4953000" cy="3048000"/>
          </a:xfrm>
          <a:custGeom>
            <a:avLst/>
            <a:gdLst/>
            <a:ahLst/>
            <a:cxnLst/>
            <a:rect l="l" t="t" r="r" b="b"/>
            <a:pathLst>
              <a:path w="4953000" h="3048000">
                <a:moveTo>
                  <a:pt x="0" y="3047999"/>
                </a:moveTo>
                <a:lnTo>
                  <a:pt x="4952999" y="0"/>
                </a:lnTo>
              </a:path>
            </a:pathLst>
          </a:custGeom>
          <a:ln w="12700">
            <a:solidFill>
              <a:srgbClr val="000000"/>
            </a:solidFill>
          </a:ln>
        </p:spPr>
        <p:txBody>
          <a:bodyPr wrap="square" lIns="0" tIns="0" rIns="0" bIns="0" rtlCol="0"/>
          <a:lstStyle/>
          <a:p>
            <a:endParaRPr/>
          </a:p>
        </p:txBody>
      </p:sp>
      <p:sp>
        <p:nvSpPr>
          <p:cNvPr id="9" name="object 10"/>
          <p:cNvSpPr/>
          <p:nvPr/>
        </p:nvSpPr>
        <p:spPr>
          <a:xfrm>
            <a:off x="1752600" y="5715000"/>
            <a:ext cx="4800600" cy="228600"/>
          </a:xfrm>
          <a:custGeom>
            <a:avLst/>
            <a:gdLst/>
            <a:ahLst/>
            <a:cxnLst/>
            <a:rect l="l" t="t" r="r" b="b"/>
            <a:pathLst>
              <a:path w="4800600" h="228600">
                <a:moveTo>
                  <a:pt x="0" y="228599"/>
                </a:moveTo>
                <a:lnTo>
                  <a:pt x="4800599" y="0"/>
                </a:lnTo>
              </a:path>
            </a:pathLst>
          </a:custGeom>
          <a:ln w="12700">
            <a:solidFill>
              <a:srgbClr val="000000"/>
            </a:solidFill>
          </a:ln>
        </p:spPr>
        <p:txBody>
          <a:bodyPr wrap="square" lIns="0" tIns="0" rIns="0" bIns="0" rtlCol="0"/>
          <a:lstStyle/>
          <a:p>
            <a:endParaRPr/>
          </a:p>
        </p:txBody>
      </p:sp>
      <p:sp>
        <p:nvSpPr>
          <p:cNvPr id="10" name="object 3"/>
          <p:cNvSpPr/>
          <p:nvPr/>
        </p:nvSpPr>
        <p:spPr>
          <a:xfrm>
            <a:off x="1752600" y="1828800"/>
            <a:ext cx="0" cy="4114800"/>
          </a:xfrm>
          <a:custGeom>
            <a:avLst/>
            <a:gdLst/>
            <a:ahLst/>
            <a:cxnLst/>
            <a:rect l="l" t="t" r="r" b="b"/>
            <a:pathLst>
              <a:path h="4114800">
                <a:moveTo>
                  <a:pt x="0" y="0"/>
                </a:moveTo>
                <a:lnTo>
                  <a:pt x="0" y="4114799"/>
                </a:lnTo>
              </a:path>
            </a:pathLst>
          </a:custGeom>
          <a:ln w="12700">
            <a:solidFill>
              <a:srgbClr val="000000"/>
            </a:solidFill>
          </a:ln>
        </p:spPr>
        <p:txBody>
          <a:bodyPr wrap="square" lIns="0" tIns="0" rIns="0" bIns="0" rtlCol="0"/>
          <a:lstStyle/>
          <a:p>
            <a:endParaRPr/>
          </a:p>
        </p:txBody>
      </p:sp>
      <p:sp>
        <p:nvSpPr>
          <p:cNvPr id="11" name="object 4"/>
          <p:cNvSpPr/>
          <p:nvPr/>
        </p:nvSpPr>
        <p:spPr>
          <a:xfrm>
            <a:off x="1752600" y="5943600"/>
            <a:ext cx="6553200" cy="0"/>
          </a:xfrm>
          <a:custGeom>
            <a:avLst/>
            <a:gdLst/>
            <a:ahLst/>
            <a:cxnLst/>
            <a:rect l="l" t="t" r="r" b="b"/>
            <a:pathLst>
              <a:path w="6553200">
                <a:moveTo>
                  <a:pt x="0" y="0"/>
                </a:moveTo>
                <a:lnTo>
                  <a:pt x="6553199" y="0"/>
                </a:lnTo>
              </a:path>
            </a:pathLst>
          </a:custGeom>
          <a:ln w="12700">
            <a:solidFill>
              <a:srgbClr val="000000"/>
            </a:solidFill>
          </a:ln>
        </p:spPr>
        <p:txBody>
          <a:bodyPr wrap="square" lIns="0" tIns="0" rIns="0" bIns="0" rtlCol="0"/>
          <a:lstStyle/>
          <a:p>
            <a:endParaRPr/>
          </a:p>
        </p:txBody>
      </p:sp>
      <p:sp>
        <p:nvSpPr>
          <p:cNvPr id="14" name="Rectangle 13"/>
          <p:cNvSpPr/>
          <p:nvPr/>
        </p:nvSpPr>
        <p:spPr>
          <a:xfrm>
            <a:off x="1066800" y="3810000"/>
            <a:ext cx="566181" cy="369332"/>
          </a:xfrm>
          <a:prstGeom prst="rect">
            <a:avLst/>
          </a:prstGeom>
        </p:spPr>
        <p:txBody>
          <a:bodyPr wrap="none">
            <a:spAutoFit/>
          </a:bodyPr>
          <a:lstStyle/>
          <a:p>
            <a:r>
              <a:rPr lang="en-US" b="1" dirty="0" smtClean="0"/>
              <a:t>T(n)</a:t>
            </a:r>
            <a:endParaRPr lang="en-US" b="1" dirty="0"/>
          </a:p>
        </p:txBody>
      </p:sp>
      <p:sp>
        <p:nvSpPr>
          <p:cNvPr id="15" name="Rectangle 14"/>
          <p:cNvSpPr/>
          <p:nvPr/>
        </p:nvSpPr>
        <p:spPr>
          <a:xfrm>
            <a:off x="3657600" y="6096000"/>
            <a:ext cx="1413464" cy="369332"/>
          </a:xfrm>
          <a:prstGeom prst="rect">
            <a:avLst/>
          </a:prstGeom>
        </p:spPr>
        <p:txBody>
          <a:bodyPr wrap="none">
            <a:spAutoFit/>
          </a:bodyPr>
          <a:lstStyle/>
          <a:p>
            <a:r>
              <a:rPr lang="en-US" b="1" dirty="0" smtClean="0"/>
              <a:t>Problem Size</a:t>
            </a:r>
            <a:endParaRPr lang="en-US" b="1" dirty="0"/>
          </a:p>
        </p:txBody>
      </p:sp>
      <p:sp>
        <p:nvSpPr>
          <p:cNvPr id="16" name="Rectangle 15"/>
          <p:cNvSpPr/>
          <p:nvPr/>
        </p:nvSpPr>
        <p:spPr>
          <a:xfrm>
            <a:off x="2057400" y="1981200"/>
            <a:ext cx="609600" cy="338554"/>
          </a:xfrm>
          <a:prstGeom prst="rect">
            <a:avLst/>
          </a:prstGeom>
        </p:spPr>
        <p:txBody>
          <a:bodyPr wrap="square">
            <a:spAutoFit/>
          </a:bodyPr>
          <a:lstStyle/>
          <a:p>
            <a:r>
              <a:rPr lang="en-US" sz="1600" dirty="0" smtClean="0"/>
              <a:t>2</a:t>
            </a:r>
            <a:r>
              <a:rPr lang="en-US" sz="1600" baseline="30000" dirty="0" smtClean="0"/>
              <a:t>n</a:t>
            </a:r>
            <a:endParaRPr lang="en-US" sz="1600" dirty="0"/>
          </a:p>
        </p:txBody>
      </p:sp>
      <p:sp>
        <p:nvSpPr>
          <p:cNvPr id="17" name="Rectangle 16"/>
          <p:cNvSpPr/>
          <p:nvPr/>
        </p:nvSpPr>
        <p:spPr>
          <a:xfrm>
            <a:off x="6019800" y="1828800"/>
            <a:ext cx="878767" cy="369332"/>
          </a:xfrm>
          <a:prstGeom prst="rect">
            <a:avLst/>
          </a:prstGeom>
        </p:spPr>
        <p:txBody>
          <a:bodyPr wrap="none">
            <a:spAutoFit/>
          </a:bodyPr>
          <a:lstStyle/>
          <a:p>
            <a:r>
              <a:rPr lang="en-US" dirty="0" smtClean="0"/>
              <a:t>n log</a:t>
            </a:r>
            <a:r>
              <a:rPr lang="en-US" baseline="-25000" dirty="0" smtClean="0"/>
              <a:t>2 </a:t>
            </a:r>
            <a:r>
              <a:rPr lang="en-US" dirty="0" smtClean="0"/>
              <a:t>n</a:t>
            </a:r>
            <a:endParaRPr lang="en-US" dirty="0"/>
          </a:p>
        </p:txBody>
      </p:sp>
      <p:sp>
        <p:nvSpPr>
          <p:cNvPr id="18" name="Rectangle 17"/>
          <p:cNvSpPr/>
          <p:nvPr/>
        </p:nvSpPr>
        <p:spPr>
          <a:xfrm>
            <a:off x="2971800" y="1905000"/>
            <a:ext cx="360996" cy="338554"/>
          </a:xfrm>
          <a:prstGeom prst="rect">
            <a:avLst/>
          </a:prstGeom>
        </p:spPr>
        <p:txBody>
          <a:bodyPr wrap="none">
            <a:spAutoFit/>
          </a:bodyPr>
          <a:lstStyle/>
          <a:p>
            <a:r>
              <a:rPr lang="en-US" sz="1600" dirty="0" smtClean="0"/>
              <a:t>n</a:t>
            </a:r>
            <a:r>
              <a:rPr lang="en-US" sz="1600" baseline="30000" dirty="0" smtClean="0"/>
              <a:t>2</a:t>
            </a:r>
            <a:endParaRPr lang="en-US" sz="1600" dirty="0"/>
          </a:p>
        </p:txBody>
      </p:sp>
      <p:sp>
        <p:nvSpPr>
          <p:cNvPr id="19" name="Rectangle 18"/>
          <p:cNvSpPr/>
          <p:nvPr/>
        </p:nvSpPr>
        <p:spPr>
          <a:xfrm>
            <a:off x="6705600" y="2590800"/>
            <a:ext cx="306494" cy="369332"/>
          </a:xfrm>
          <a:prstGeom prst="rect">
            <a:avLst/>
          </a:prstGeom>
        </p:spPr>
        <p:txBody>
          <a:bodyPr wrap="none">
            <a:spAutoFit/>
          </a:bodyPr>
          <a:lstStyle/>
          <a:p>
            <a:r>
              <a:rPr lang="en-US" dirty="0" smtClean="0"/>
              <a:t>n</a:t>
            </a:r>
            <a:endParaRPr lang="en-US" dirty="0"/>
          </a:p>
        </p:txBody>
      </p:sp>
      <p:sp>
        <p:nvSpPr>
          <p:cNvPr id="20" name="Rectangle 19"/>
          <p:cNvSpPr/>
          <p:nvPr/>
        </p:nvSpPr>
        <p:spPr>
          <a:xfrm>
            <a:off x="6629400" y="5410200"/>
            <a:ext cx="721672" cy="369332"/>
          </a:xfrm>
          <a:prstGeom prst="rect">
            <a:avLst/>
          </a:prstGeom>
        </p:spPr>
        <p:txBody>
          <a:bodyPr wrap="none">
            <a:spAutoFit/>
          </a:bodyPr>
          <a:lstStyle/>
          <a:p>
            <a:r>
              <a:rPr lang="en-US" dirty="0" smtClean="0"/>
              <a:t>log</a:t>
            </a:r>
            <a:r>
              <a:rPr lang="en-US" baseline="-25000" dirty="0" smtClean="0"/>
              <a:t>2</a:t>
            </a:r>
            <a:r>
              <a:rPr lang="en-US" dirty="0" smtClean="0"/>
              <a:t> n</a:t>
            </a:r>
            <a:endParaRPr lang="en-US" dirty="0"/>
          </a:p>
        </p:txBody>
      </p:sp>
      <mc:AlternateContent xmlns:mc="http://schemas.openxmlformats.org/markup-compatibility/2006" xmlns:p14="http://schemas.microsoft.com/office/powerpoint/2010/main">
        <mc:Choice Requires="p14">
          <p:contentPart p14:bwMode="auto" r:id="rId2">
            <p14:nvContentPartPr>
              <p14:cNvPr id="31" name="Ink 30"/>
              <p14:cNvContentPartPr/>
              <p14:nvPr/>
            </p14:nvContentPartPr>
            <p14:xfrm>
              <a:off x="1798992" y="5612616"/>
              <a:ext cx="234000" cy="49680"/>
            </p14:xfrm>
          </p:contentPart>
        </mc:Choice>
        <mc:Fallback xmlns="">
          <p:pic>
            <p:nvPicPr>
              <p:cNvPr id="31" name="Ink 30"/>
              <p:cNvPicPr/>
              <p:nvPr/>
            </p:nvPicPr>
            <p:blipFill>
              <a:blip r:embed="rId9"/>
              <a:stretch>
                <a:fillRect/>
              </a:stretch>
            </p:blipFill>
            <p:spPr>
              <a:xfrm>
                <a:off x="1792152" y="5604696"/>
                <a:ext cx="249120" cy="6588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82000" cy="1189038"/>
          </a:xfrm>
        </p:spPr>
        <p:txBody>
          <a:bodyPr>
            <a:normAutofit fontScale="90000"/>
          </a:bodyPr>
          <a:lstStyle/>
          <a:p>
            <a:r>
              <a:rPr lang="en-US" b="1" dirty="0" smtClean="0"/>
              <a:t> Example: Find sum of array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6131153"/>
              </p:ext>
            </p:extLst>
          </p:nvPr>
        </p:nvGraphicFramePr>
        <p:xfrm>
          <a:off x="457200" y="1981200"/>
          <a:ext cx="8305800" cy="3206496"/>
        </p:xfrm>
        <a:graphic>
          <a:graphicData uri="http://schemas.openxmlformats.org/drawingml/2006/table">
            <a:tbl>
              <a:tblPr firstRow="1" bandRow="1">
                <a:tableStyleId>{5C22544A-7EE6-4342-B048-85BDC9FD1C3A}</a:tableStyleId>
              </a:tblPr>
              <a:tblGrid>
                <a:gridCol w="4998861"/>
                <a:gridCol w="3306939"/>
              </a:tblGrid>
              <a:tr h="3200400">
                <a:tc>
                  <a:txBody>
                    <a:bodyPr/>
                    <a:lstStyle/>
                    <a:p>
                      <a:pPr marL="0" marR="0">
                        <a:lnSpc>
                          <a:spcPct val="115000"/>
                        </a:lnSpc>
                        <a:spcBef>
                          <a:spcPts val="0"/>
                        </a:spcBef>
                        <a:spcAft>
                          <a:spcPts val="0"/>
                        </a:spcAft>
                      </a:pPr>
                      <a:r>
                        <a:rPr lang="en-US" sz="2800" b="1" dirty="0" smtClean="0">
                          <a:solidFill>
                            <a:srgbClr val="000000"/>
                          </a:solidFill>
                          <a:latin typeface="Times New Roman"/>
                          <a:ea typeface="Times New Roman"/>
                          <a:cs typeface="Times New Roman"/>
                        </a:rPr>
                        <a:t>Algorithm </a:t>
                      </a:r>
                      <a:r>
                        <a:rPr lang="en-US" sz="2800" b="1" i="1" dirty="0" smtClean="0">
                          <a:solidFill>
                            <a:srgbClr val="000000"/>
                          </a:solidFill>
                          <a:latin typeface="Times New Roman"/>
                          <a:ea typeface="Times New Roman"/>
                          <a:cs typeface="Times New Roman"/>
                        </a:rPr>
                        <a:t>arraySum </a:t>
                      </a:r>
                      <a:r>
                        <a:rPr lang="en-US" sz="2800" dirty="0" smtClean="0">
                          <a:solidFill>
                            <a:srgbClr val="000000"/>
                          </a:solidFill>
                          <a:latin typeface="Times New Roman"/>
                          <a:ea typeface="Times New Roman"/>
                          <a:cs typeface="Times New Roman"/>
                        </a:rPr>
                        <a:t>(</a:t>
                      </a:r>
                      <a:r>
                        <a:rPr lang="en-US" sz="2800" b="1" i="1" dirty="0" smtClean="0">
                          <a:solidFill>
                            <a:srgbClr val="000000"/>
                          </a:solidFill>
                          <a:latin typeface="Times New Roman"/>
                          <a:ea typeface="Times New Roman"/>
                          <a:cs typeface="Times New Roman"/>
                        </a:rPr>
                        <a:t>A</a:t>
                      </a:r>
                      <a:r>
                        <a:rPr lang="en-US" sz="2800" dirty="0" smtClean="0">
                          <a:solidFill>
                            <a:srgbClr val="000000"/>
                          </a:solidFill>
                          <a:latin typeface="Times New Roman"/>
                          <a:ea typeface="Times New Roman"/>
                          <a:cs typeface="Times New Roman"/>
                        </a:rPr>
                        <a:t>, </a:t>
                      </a:r>
                      <a:r>
                        <a:rPr lang="en-US" sz="2800" b="1" i="1" dirty="0" smtClean="0">
                          <a:solidFill>
                            <a:srgbClr val="000000"/>
                          </a:solidFill>
                          <a:latin typeface="Times New Roman"/>
                          <a:ea typeface="Times New Roman"/>
                          <a:cs typeface="Times New Roman"/>
                        </a:rPr>
                        <a:t>n</a:t>
                      </a:r>
                      <a:r>
                        <a:rPr lang="en-US" sz="2800" dirty="0" smtClean="0">
                          <a:solidFill>
                            <a:srgbClr val="000000"/>
                          </a:solidFill>
                          <a:latin typeface="Times New Roman"/>
                          <a:ea typeface="Times New Roman"/>
                          <a:cs typeface="Times New Roman"/>
                        </a:rPr>
                        <a:t>)</a:t>
                      </a:r>
                      <a:endParaRPr lang="en-US" sz="2800" dirty="0" smtClean="0">
                        <a:latin typeface="+mn-lt"/>
                        <a:ea typeface="Times New Roman"/>
                        <a:cs typeface="Times New Roman"/>
                      </a:endParaRPr>
                    </a:p>
                    <a:p>
                      <a:pPr marL="0" marR="0">
                        <a:lnSpc>
                          <a:spcPct val="115000"/>
                        </a:lnSpc>
                        <a:spcBef>
                          <a:spcPts val="0"/>
                        </a:spcBef>
                        <a:spcAft>
                          <a:spcPts val="0"/>
                        </a:spcAft>
                      </a:pPr>
                      <a:r>
                        <a:rPr lang="en-US" sz="2800" b="1" dirty="0" smtClean="0">
                          <a:solidFill>
                            <a:srgbClr val="000000"/>
                          </a:solidFill>
                          <a:latin typeface="Times New Roman"/>
                          <a:ea typeface="Times New Roman"/>
                          <a:cs typeface="Times New Roman"/>
                        </a:rPr>
                        <a:t>   Input </a:t>
                      </a:r>
                      <a:r>
                        <a:rPr lang="en-US" sz="2800" dirty="0" smtClean="0">
                          <a:solidFill>
                            <a:srgbClr val="33CD33"/>
                          </a:solidFill>
                          <a:latin typeface="Times New Roman"/>
                          <a:ea typeface="Times New Roman"/>
                          <a:cs typeface="Times New Roman"/>
                        </a:rPr>
                        <a:t>array </a:t>
                      </a:r>
                      <a:r>
                        <a:rPr lang="en-US" sz="2800" b="1" i="1" dirty="0" smtClean="0">
                          <a:solidFill>
                            <a:srgbClr val="33CD33"/>
                          </a:solidFill>
                          <a:latin typeface="Times New Roman"/>
                          <a:ea typeface="Times New Roman"/>
                          <a:cs typeface="Times New Roman"/>
                        </a:rPr>
                        <a:t>A </a:t>
                      </a:r>
                      <a:r>
                        <a:rPr lang="en-US" sz="2800" dirty="0" smtClean="0">
                          <a:solidFill>
                            <a:srgbClr val="33CD33"/>
                          </a:solidFill>
                          <a:latin typeface="Times New Roman"/>
                          <a:ea typeface="Times New Roman"/>
                          <a:cs typeface="Times New Roman"/>
                        </a:rPr>
                        <a:t>of </a:t>
                      </a:r>
                      <a:r>
                        <a:rPr lang="en-US" sz="2800" b="1" i="1" dirty="0" smtClean="0">
                          <a:solidFill>
                            <a:srgbClr val="33CD33"/>
                          </a:solidFill>
                          <a:latin typeface="Times New Roman"/>
                          <a:ea typeface="Times New Roman"/>
                          <a:cs typeface="Times New Roman"/>
                        </a:rPr>
                        <a:t>n </a:t>
                      </a:r>
                      <a:r>
                        <a:rPr lang="en-US" sz="2800" dirty="0" smtClean="0">
                          <a:solidFill>
                            <a:srgbClr val="33CD33"/>
                          </a:solidFill>
                          <a:latin typeface="Times New Roman"/>
                          <a:ea typeface="Times New Roman"/>
                          <a:cs typeface="Times New Roman"/>
                        </a:rPr>
                        <a:t>integers</a:t>
                      </a:r>
                      <a:endParaRPr lang="en-US" sz="2800" dirty="0" smtClean="0">
                        <a:latin typeface="+mn-lt"/>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000000"/>
                          </a:solidFill>
                          <a:latin typeface="Times New Roman"/>
                          <a:ea typeface="Times New Roman"/>
                        </a:rPr>
                        <a:t>   Output </a:t>
                      </a:r>
                      <a:r>
                        <a:rPr lang="en-US" sz="2800" dirty="0" smtClean="0">
                          <a:solidFill>
                            <a:srgbClr val="FF3300"/>
                          </a:solidFill>
                          <a:latin typeface="Times New Roman"/>
                          <a:ea typeface="Times New Roman"/>
                        </a:rPr>
                        <a:t>Sum of elements of </a:t>
                      </a:r>
                      <a:r>
                        <a:rPr lang="en-US" sz="2800" b="1" i="1" dirty="0" smtClean="0">
                          <a:solidFill>
                            <a:srgbClr val="FF3300"/>
                          </a:solidFill>
                          <a:latin typeface="Times New Roman"/>
                          <a:ea typeface="Times New Roman"/>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smtClean="0">
                          <a:solidFill>
                            <a:schemeClr val="bg1">
                              <a:lumMod val="95000"/>
                            </a:schemeClr>
                          </a:solidFill>
                          <a:latin typeface="Times New Roman"/>
                          <a:ea typeface="Times New Roman"/>
                        </a:rPr>
                        <a:t>   sum</a:t>
                      </a:r>
                      <a:r>
                        <a:rPr lang="en-US" sz="2800" b="1" i="1" dirty="0" smtClean="0">
                          <a:solidFill>
                            <a:srgbClr val="3333CD"/>
                          </a:solidFill>
                          <a:latin typeface="Times New Roman"/>
                          <a:ea typeface="Times New Roman"/>
                        </a:rPr>
                        <a:t> </a:t>
                      </a:r>
                      <a:r>
                        <a:rPr lang="en-US" sz="2800" dirty="0" smtClean="0">
                          <a:solidFill>
                            <a:srgbClr val="000000"/>
                          </a:solidFill>
                          <a:latin typeface="Symbol"/>
                          <a:ea typeface="Times New Roman"/>
                          <a:cs typeface="Symbol"/>
                        </a:rPr>
                        <a:t>¬ </a:t>
                      </a:r>
                      <a:r>
                        <a:rPr lang="en-US" sz="2800" b="1" i="1" dirty="0" smtClean="0">
                          <a:solidFill>
                            <a:schemeClr val="bg1">
                              <a:lumMod val="95000"/>
                            </a:schemeClr>
                          </a:solidFill>
                          <a:latin typeface="Times New Roman"/>
                          <a:ea typeface="Times New Roman"/>
                        </a:rPr>
                        <a:t>0</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000000"/>
                          </a:solidFill>
                          <a:latin typeface="Times New Roman"/>
                          <a:ea typeface="Times New Roman"/>
                        </a:rPr>
                        <a:t>   for </a:t>
                      </a:r>
                      <a:r>
                        <a:rPr lang="en-US" sz="2800" b="1" i="1" dirty="0" smtClean="0">
                          <a:solidFill>
                            <a:schemeClr val="bg1">
                              <a:lumMod val="95000"/>
                            </a:schemeClr>
                          </a:solidFill>
                          <a:latin typeface="Times New Roman"/>
                          <a:ea typeface="Times New Roman"/>
                        </a:rPr>
                        <a:t>i </a:t>
                      </a:r>
                      <a:r>
                        <a:rPr lang="en-US" sz="2800" dirty="0" smtClean="0">
                          <a:solidFill>
                            <a:srgbClr val="000000"/>
                          </a:solidFill>
                          <a:latin typeface="Symbol"/>
                          <a:ea typeface="Times New Roman"/>
                          <a:cs typeface="Symbol"/>
                        </a:rPr>
                        <a:t>¬ </a:t>
                      </a:r>
                      <a:r>
                        <a:rPr lang="en-US" sz="2800" dirty="0" smtClean="0">
                          <a:solidFill>
                            <a:schemeClr val="bg1">
                              <a:lumMod val="95000"/>
                            </a:schemeClr>
                          </a:solidFill>
                          <a:latin typeface="Times New Roman"/>
                          <a:ea typeface="Times New Roman"/>
                        </a:rPr>
                        <a:t>0</a:t>
                      </a:r>
                      <a:r>
                        <a:rPr lang="en-US" sz="2800" dirty="0" smtClean="0">
                          <a:solidFill>
                            <a:srgbClr val="3333CD"/>
                          </a:solidFill>
                          <a:latin typeface="Times New Roman"/>
                          <a:ea typeface="Times New Roman"/>
                        </a:rPr>
                        <a:t> </a:t>
                      </a:r>
                      <a:r>
                        <a:rPr lang="en-US" sz="2800" b="1" dirty="0" smtClean="0">
                          <a:solidFill>
                            <a:srgbClr val="000000"/>
                          </a:solidFill>
                          <a:latin typeface="Times New Roman"/>
                          <a:ea typeface="Times New Roman"/>
                        </a:rPr>
                        <a:t>to </a:t>
                      </a:r>
                      <a:r>
                        <a:rPr lang="en-US" sz="2800" b="1" i="1" dirty="0" smtClean="0">
                          <a:solidFill>
                            <a:schemeClr val="bg1">
                              <a:lumMod val="95000"/>
                            </a:schemeClr>
                          </a:solidFill>
                          <a:latin typeface="Times New Roman"/>
                          <a:ea typeface="Times New Roman"/>
                        </a:rPr>
                        <a:t>n </a:t>
                      </a:r>
                      <a:r>
                        <a:rPr lang="en-US" sz="2800" dirty="0" smtClean="0">
                          <a:solidFill>
                            <a:schemeClr val="bg1">
                              <a:lumMod val="95000"/>
                            </a:schemeClr>
                          </a:solidFill>
                          <a:latin typeface="Symbol"/>
                          <a:ea typeface="Times New Roman"/>
                          <a:cs typeface="Symbol"/>
                        </a:rPr>
                        <a:t>- </a:t>
                      </a:r>
                      <a:r>
                        <a:rPr lang="en-US" sz="2800" dirty="0" smtClean="0">
                          <a:solidFill>
                            <a:schemeClr val="bg1">
                              <a:lumMod val="95000"/>
                            </a:schemeClr>
                          </a:solidFill>
                          <a:latin typeface="Times New Roman"/>
                          <a:ea typeface="Times New Roman"/>
                        </a:rPr>
                        <a:t>1 </a:t>
                      </a:r>
                      <a:r>
                        <a:rPr lang="en-US" sz="2800" b="1" dirty="0" smtClean="0">
                          <a:solidFill>
                            <a:srgbClr val="000000"/>
                          </a:solidFill>
                          <a:latin typeface="Times New Roman"/>
                          <a:ea typeface="Times New Roman"/>
                        </a:rPr>
                        <a:t>do</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smtClean="0">
                          <a:solidFill>
                            <a:schemeClr val="bg1">
                              <a:lumMod val="95000"/>
                            </a:schemeClr>
                          </a:solidFill>
                          <a:latin typeface="Times New Roman"/>
                          <a:ea typeface="Times New Roman"/>
                        </a:rPr>
                        <a:t>         sum</a:t>
                      </a:r>
                      <a:r>
                        <a:rPr lang="en-US" sz="2800" b="1" i="1" dirty="0" smtClean="0">
                          <a:solidFill>
                            <a:srgbClr val="3333CD"/>
                          </a:solidFill>
                          <a:latin typeface="Times New Roman"/>
                          <a:ea typeface="Times New Roman"/>
                        </a:rPr>
                        <a:t> </a:t>
                      </a:r>
                      <a:r>
                        <a:rPr lang="en-US" sz="2800" dirty="0" smtClean="0">
                          <a:solidFill>
                            <a:srgbClr val="000000"/>
                          </a:solidFill>
                          <a:latin typeface="Symbol"/>
                          <a:ea typeface="Times New Roman"/>
                          <a:cs typeface="Symbol"/>
                        </a:rPr>
                        <a:t>¬ </a:t>
                      </a:r>
                      <a:r>
                        <a:rPr lang="en-US" sz="2800" b="1" i="1" dirty="0" smtClean="0">
                          <a:solidFill>
                            <a:schemeClr val="bg1">
                              <a:lumMod val="95000"/>
                            </a:schemeClr>
                          </a:solidFill>
                          <a:latin typeface="Times New Roman"/>
                          <a:ea typeface="Times New Roman"/>
                        </a:rPr>
                        <a:t>sum + A [i]</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000000"/>
                          </a:solidFill>
                          <a:latin typeface="Times New Roman"/>
                          <a:ea typeface="Times New Roman"/>
                        </a:rPr>
                        <a:t>   return </a:t>
                      </a:r>
                      <a:r>
                        <a:rPr lang="en-US" sz="2800" b="1" i="1" dirty="0" smtClean="0">
                          <a:solidFill>
                            <a:schemeClr val="bg1">
                              <a:lumMod val="95000"/>
                            </a:schemeClr>
                          </a:solidFill>
                          <a:latin typeface="Times New Roman"/>
                          <a:ea typeface="Times New Roman"/>
                        </a:rPr>
                        <a:t>sum</a:t>
                      </a:r>
                      <a:r>
                        <a:rPr lang="en-US" sz="2800" b="1" i="1" dirty="0" smtClean="0">
                          <a:solidFill>
                            <a:srgbClr val="3333CD"/>
                          </a:solidFill>
                          <a:latin typeface="Times New Roman"/>
                          <a:ea typeface="Times New Roman"/>
                        </a:rPr>
                        <a:t> </a:t>
                      </a:r>
                      <a:endParaRPr lang="en-US" sz="2800" dirty="0"/>
                    </a:p>
                  </a:txBody>
                  <a:tcPr/>
                </a:tc>
                <a:tc>
                  <a:txBody>
                    <a:bodyPr/>
                    <a:lstStyle/>
                    <a:p>
                      <a:endParaRPr lang="en-US" sz="2800" dirty="0" smtClean="0"/>
                    </a:p>
                    <a:p>
                      <a:endParaRPr lang="en-US" sz="2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smtClean="0">
                          <a:solidFill>
                            <a:srgbClr val="FF3300"/>
                          </a:solidFill>
                          <a:latin typeface="Times New Roman"/>
                          <a:ea typeface="Times New Roman"/>
                        </a:rPr>
                        <a:t>#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FF00"/>
                          </a:solidFill>
                          <a:latin typeface="Times New Roman"/>
                          <a:ea typeface="Times New Roman"/>
                        </a:rPr>
                        <a:t>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FF00"/>
                          </a:solidFill>
                          <a:latin typeface="Times New Roman"/>
                          <a:ea typeface="Times New Roman"/>
                        </a:rPr>
                        <a:t>n+1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FF00"/>
                          </a:solidFill>
                          <a:latin typeface="Times New Roman"/>
                          <a:ea typeface="Times New Roman"/>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rgbClr val="FFFF00"/>
                          </a:solidFill>
                          <a:latin typeface="Times New Roman"/>
                          <a:ea typeface="Times New Roman"/>
                        </a:rPr>
                        <a:t>1</a:t>
                      </a:r>
                      <a:endParaRPr lang="en-US" sz="2800" dirty="0"/>
                    </a:p>
                  </a:txBody>
                  <a:tcPr/>
                </a:tc>
              </a:tr>
            </a:tbl>
          </a:graphicData>
        </a:graphic>
      </p:graphicFrame>
      <p:sp>
        <p:nvSpPr>
          <p:cNvPr id="5" name="Rectangle 4"/>
          <p:cNvSpPr/>
          <p:nvPr/>
        </p:nvSpPr>
        <p:spPr>
          <a:xfrm>
            <a:off x="609600" y="5486400"/>
            <a:ext cx="8077200" cy="1077218"/>
          </a:xfrm>
          <a:prstGeom prst="rect">
            <a:avLst/>
          </a:prstGeom>
        </p:spPr>
        <p:txBody>
          <a:bodyPr wrap="square">
            <a:spAutoFit/>
          </a:bodyPr>
          <a:lstStyle/>
          <a:p>
            <a:pPr>
              <a:buFont typeface="Wingdings" pitchFamily="2" charset="2"/>
              <a:buChar char="q"/>
            </a:pPr>
            <a:r>
              <a:rPr lang="en-US" sz="3200" b="1" dirty="0" smtClean="0"/>
              <a:t>Input size</a:t>
            </a:r>
            <a:r>
              <a:rPr lang="en-US" sz="3200" dirty="0" smtClean="0"/>
              <a:t>: n (number of array elements)</a:t>
            </a:r>
          </a:p>
          <a:p>
            <a:pPr>
              <a:buFont typeface="Wingdings" pitchFamily="2" charset="2"/>
              <a:buChar char="q"/>
            </a:pPr>
            <a:r>
              <a:rPr lang="en-US" sz="3200" b="1" dirty="0" smtClean="0"/>
              <a:t>Total number of steps</a:t>
            </a:r>
            <a:r>
              <a:rPr lang="en-US" sz="3200" dirty="0" smtClean="0"/>
              <a:t>: 2n + 3</a:t>
            </a:r>
            <a:endParaRPr lang="en-US" sz="3200" dirty="0"/>
          </a:p>
        </p:txBody>
      </p:sp>
      <mc:AlternateContent xmlns:mc="http://schemas.openxmlformats.org/markup-compatibility/2006" xmlns:p14="http://schemas.microsoft.com/office/powerpoint/2010/main">
        <mc:Choice Requires="p14">
          <p:contentPart p14:bwMode="auto" r:id="rId2">
            <p14:nvContentPartPr>
              <p14:cNvPr id="167" name="Ink 166"/>
              <p14:cNvContentPartPr/>
              <p14:nvPr/>
            </p14:nvContentPartPr>
            <p14:xfrm>
              <a:off x="2104632" y="4953816"/>
              <a:ext cx="5760" cy="5040"/>
            </p14:xfrm>
          </p:contentPart>
        </mc:Choice>
        <mc:Fallback xmlns="">
          <p:pic>
            <p:nvPicPr>
              <p:cNvPr id="167" name="Ink 166"/>
              <p:cNvPicPr/>
              <p:nvPr/>
            </p:nvPicPr>
            <p:blipFill>
              <a:blip r:embed="rId45"/>
              <a:stretch>
                <a:fillRect/>
              </a:stretch>
            </p:blipFill>
            <p:spPr>
              <a:xfrm>
                <a:off x="2096352" y="4944816"/>
                <a:ext cx="22680" cy="2232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1219200"/>
          </a:xfrm>
        </p:spPr>
        <p:txBody>
          <a:bodyPr>
            <a:normAutofit fontScale="90000"/>
          </a:bodyPr>
          <a:lstStyle/>
          <a:p>
            <a:r>
              <a:rPr lang="en-US" b="1" dirty="0" smtClean="0"/>
              <a:t>Example: Find max element of an</a:t>
            </a:r>
            <a:br>
              <a:rPr lang="en-US" b="1" dirty="0" smtClean="0"/>
            </a:br>
            <a:r>
              <a:rPr lang="en-US" b="1" dirty="0" smtClean="0"/>
              <a:t>array</a:t>
            </a:r>
            <a:endParaRPr lang="en-US" b="1" dirty="0"/>
          </a:p>
        </p:txBody>
      </p:sp>
      <p:graphicFrame>
        <p:nvGraphicFramePr>
          <p:cNvPr id="4" name="Content Placeholder 3"/>
          <p:cNvGraphicFramePr>
            <a:graphicFrameLocks noGrp="1"/>
          </p:cNvGraphicFramePr>
          <p:nvPr>
            <p:ph idx="1"/>
          </p:nvPr>
        </p:nvGraphicFramePr>
        <p:xfrm>
          <a:off x="381000" y="1981200"/>
          <a:ext cx="8229600" cy="3779520"/>
        </p:xfrm>
        <a:graphic>
          <a:graphicData uri="http://schemas.openxmlformats.org/drawingml/2006/table">
            <a:tbl>
              <a:tblPr firstRow="1" bandRow="1">
                <a:tableStyleId>{5C22544A-7EE6-4342-B048-85BDC9FD1C3A}</a:tableStyleId>
              </a:tblPr>
              <a:tblGrid>
                <a:gridCol w="5667553"/>
                <a:gridCol w="2562047"/>
              </a:tblGrid>
              <a:tr h="3474720">
                <a:tc>
                  <a:txBody>
                    <a:bodyPr/>
                    <a:lstStyle/>
                    <a:p>
                      <a:r>
                        <a:rPr lang="en-US" sz="2800" b="1" kern="1200" dirty="0" smtClean="0">
                          <a:solidFill>
                            <a:schemeClr val="tx1"/>
                          </a:solidFill>
                        </a:rPr>
                        <a:t>Algorithm arrayMax(A, n)</a:t>
                      </a:r>
                    </a:p>
                    <a:p>
                      <a:r>
                        <a:rPr lang="en-US" sz="2800" b="0" kern="1200" dirty="0" smtClean="0">
                          <a:solidFill>
                            <a:schemeClr val="tx1"/>
                          </a:solidFill>
                        </a:rPr>
                        <a:t>    </a:t>
                      </a:r>
                      <a:r>
                        <a:rPr lang="en-US" sz="2800" b="1" kern="1200" dirty="0" smtClean="0">
                          <a:solidFill>
                            <a:schemeClr val="tx1"/>
                          </a:solidFill>
                        </a:rPr>
                        <a:t>Input</a:t>
                      </a:r>
                      <a:r>
                        <a:rPr lang="en-US" sz="2800" b="0" kern="1200" dirty="0" smtClean="0">
                          <a:solidFill>
                            <a:schemeClr val="tx1"/>
                          </a:solidFill>
                        </a:rPr>
                        <a:t> </a:t>
                      </a:r>
                      <a:r>
                        <a:rPr lang="en-US" sz="2800" b="0" kern="1200" dirty="0" smtClean="0">
                          <a:solidFill>
                            <a:schemeClr val="accent6">
                              <a:lumMod val="60000"/>
                              <a:lumOff val="40000"/>
                            </a:schemeClr>
                          </a:solidFill>
                        </a:rPr>
                        <a:t>array A of n integers</a:t>
                      </a:r>
                    </a:p>
                    <a:p>
                      <a:r>
                        <a:rPr lang="en-US" sz="2800" b="0" kern="1200" dirty="0" smtClean="0">
                          <a:solidFill>
                            <a:schemeClr val="tx1"/>
                          </a:solidFill>
                        </a:rPr>
                        <a:t>    </a:t>
                      </a:r>
                      <a:r>
                        <a:rPr lang="en-US" sz="2800" b="1" kern="1200" dirty="0" smtClean="0">
                          <a:solidFill>
                            <a:schemeClr val="tx1"/>
                          </a:solidFill>
                        </a:rPr>
                        <a:t>Output</a:t>
                      </a:r>
                      <a:r>
                        <a:rPr lang="en-US" sz="2800" b="0" kern="1200" dirty="0" smtClean="0">
                          <a:solidFill>
                            <a:schemeClr val="tx1"/>
                          </a:solidFill>
                        </a:rPr>
                        <a:t> </a:t>
                      </a:r>
                      <a:r>
                        <a:rPr lang="en-US" sz="2800" b="0" kern="1200" dirty="0" smtClean="0">
                          <a:solidFill>
                            <a:srgbClr val="FF0000"/>
                          </a:solidFill>
                        </a:rPr>
                        <a:t>maximum element of A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1" kern="1200" dirty="0" smtClean="0">
                          <a:solidFill>
                            <a:schemeClr val="lt1"/>
                          </a:solidFill>
                          <a:latin typeface="+mn-lt"/>
                          <a:ea typeface="+mn-ea"/>
                          <a:cs typeface="+mn-cs"/>
                        </a:rPr>
                        <a:t>    currentMax </a:t>
                      </a:r>
                      <a:r>
                        <a:rPr lang="en-US" sz="2800" b="0" dirty="0" smtClean="0">
                          <a:solidFill>
                            <a:srgbClr val="000000"/>
                          </a:solidFill>
                          <a:latin typeface="Symbol"/>
                          <a:ea typeface="Times New Roman"/>
                          <a:cs typeface="Symbol"/>
                        </a:rPr>
                        <a:t>¬</a:t>
                      </a:r>
                      <a:r>
                        <a:rPr lang="en-US" sz="2800" b="0" i="1" kern="1200" dirty="0" smtClean="0">
                          <a:solidFill>
                            <a:schemeClr val="lt1"/>
                          </a:solidFill>
                          <a:latin typeface="+mn-lt"/>
                          <a:ea typeface="+mn-ea"/>
                          <a:cs typeface="+mn-cs"/>
                        </a:rPr>
                        <a:t>A</a:t>
                      </a:r>
                      <a:r>
                        <a:rPr lang="en-US" sz="2800" b="0" kern="1200" dirty="0" smtClean="0">
                          <a:solidFill>
                            <a:schemeClr val="lt1"/>
                          </a:solidFill>
                          <a:latin typeface="+mn-lt"/>
                          <a:ea typeface="+mn-ea"/>
                          <a:cs typeface="+mn-cs"/>
                        </a:rPr>
                        <a:t>[0]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mn-lt"/>
                          <a:ea typeface="+mn-ea"/>
                          <a:cs typeface="+mn-cs"/>
                        </a:rPr>
                        <a:t>    for </a:t>
                      </a:r>
                      <a:r>
                        <a:rPr lang="en-US" sz="2800" b="0" i="1" kern="1200" dirty="0" smtClean="0">
                          <a:solidFill>
                            <a:schemeClr val="lt1"/>
                          </a:solidFill>
                          <a:latin typeface="+mn-lt"/>
                          <a:ea typeface="+mn-ea"/>
                          <a:cs typeface="+mn-cs"/>
                        </a:rPr>
                        <a:t>i </a:t>
                      </a:r>
                      <a:r>
                        <a:rPr lang="en-US" sz="2800" b="0" dirty="0" smtClean="0">
                          <a:solidFill>
                            <a:srgbClr val="000000"/>
                          </a:solidFill>
                          <a:latin typeface="Symbol"/>
                          <a:ea typeface="Times New Roman"/>
                          <a:cs typeface="Symbol"/>
                        </a:rPr>
                        <a:t>¬</a:t>
                      </a:r>
                      <a:r>
                        <a:rPr lang="en-US" sz="2800" b="0" kern="1200" dirty="0" smtClean="0">
                          <a:solidFill>
                            <a:schemeClr val="lt1"/>
                          </a:solidFill>
                          <a:latin typeface="+mn-lt"/>
                          <a:ea typeface="+mn-ea"/>
                          <a:cs typeface="+mn-cs"/>
                        </a:rPr>
                        <a:t> 1 </a:t>
                      </a:r>
                      <a:r>
                        <a:rPr lang="en-US" sz="2800" b="0" kern="1200" dirty="0" smtClean="0">
                          <a:solidFill>
                            <a:schemeClr val="tx1"/>
                          </a:solidFill>
                          <a:latin typeface="+mn-lt"/>
                          <a:ea typeface="+mn-ea"/>
                          <a:cs typeface="+mn-cs"/>
                        </a:rPr>
                        <a:t>to</a:t>
                      </a:r>
                      <a:r>
                        <a:rPr lang="en-US" sz="2800" b="0" kern="1200" dirty="0" smtClean="0">
                          <a:solidFill>
                            <a:schemeClr val="lt1"/>
                          </a:solidFill>
                          <a:latin typeface="+mn-lt"/>
                          <a:ea typeface="+mn-ea"/>
                          <a:cs typeface="+mn-cs"/>
                        </a:rPr>
                        <a:t> </a:t>
                      </a:r>
                      <a:r>
                        <a:rPr lang="en-US" sz="2800" b="0" i="1" kern="1200" dirty="0" smtClean="0">
                          <a:solidFill>
                            <a:schemeClr val="lt1"/>
                          </a:solidFill>
                          <a:latin typeface="+mn-lt"/>
                          <a:ea typeface="+mn-ea"/>
                          <a:cs typeface="+mn-cs"/>
                        </a:rPr>
                        <a:t>n </a:t>
                      </a:r>
                      <a:r>
                        <a:rPr lang="en-US" sz="2800" b="0" kern="1200" dirty="0" smtClean="0">
                          <a:solidFill>
                            <a:schemeClr val="lt1"/>
                          </a:solidFill>
                          <a:latin typeface="+mn-lt"/>
                          <a:ea typeface="+mn-ea"/>
                          <a:cs typeface="+mn-cs"/>
                        </a:rPr>
                        <a:t>– 1 </a:t>
                      </a:r>
                      <a:r>
                        <a:rPr lang="en-US" sz="2800" b="0" kern="1200" dirty="0" smtClean="0">
                          <a:solidFill>
                            <a:schemeClr val="tx1"/>
                          </a:solidFill>
                          <a:latin typeface="+mn-lt"/>
                          <a:ea typeface="+mn-ea"/>
                          <a:cs typeface="+mn-cs"/>
                        </a:rPr>
                        <a:t>do</a:t>
                      </a:r>
                    </a:p>
                    <a:p>
                      <a:r>
                        <a:rPr lang="en-US" sz="2800" b="0" kern="1200" dirty="0" smtClean="0">
                          <a:solidFill>
                            <a:schemeClr val="lt1"/>
                          </a:solidFill>
                          <a:latin typeface="+mn-lt"/>
                          <a:ea typeface="+mn-ea"/>
                          <a:cs typeface="+mn-cs"/>
                        </a:rPr>
                        <a:t>        </a:t>
                      </a:r>
                      <a:r>
                        <a:rPr lang="en-US" sz="2800" b="0" kern="1200" dirty="0" smtClean="0">
                          <a:solidFill>
                            <a:schemeClr val="tx1"/>
                          </a:solidFill>
                          <a:latin typeface="+mn-lt"/>
                          <a:ea typeface="+mn-ea"/>
                          <a:cs typeface="+mn-cs"/>
                        </a:rPr>
                        <a:t>if</a:t>
                      </a:r>
                      <a:r>
                        <a:rPr lang="en-US" sz="2800" b="0" kern="1200" dirty="0" smtClean="0">
                          <a:solidFill>
                            <a:schemeClr val="lt1"/>
                          </a:solidFill>
                          <a:latin typeface="+mn-lt"/>
                          <a:ea typeface="+mn-ea"/>
                          <a:cs typeface="+mn-cs"/>
                        </a:rPr>
                        <a:t> </a:t>
                      </a:r>
                      <a:r>
                        <a:rPr lang="en-US" sz="2800" b="0" i="1" kern="1200" dirty="0" smtClean="0">
                          <a:solidFill>
                            <a:schemeClr val="lt1"/>
                          </a:solidFill>
                          <a:latin typeface="+mn-lt"/>
                          <a:ea typeface="+mn-ea"/>
                          <a:cs typeface="+mn-cs"/>
                        </a:rPr>
                        <a:t>A </a:t>
                      </a:r>
                      <a:r>
                        <a:rPr lang="en-US" sz="2800" b="0" kern="1200" dirty="0" smtClean="0">
                          <a:solidFill>
                            <a:schemeClr val="lt1"/>
                          </a:solidFill>
                          <a:latin typeface="+mn-lt"/>
                          <a:ea typeface="+mn-ea"/>
                          <a:cs typeface="+mn-cs"/>
                        </a:rPr>
                        <a:t>[</a:t>
                      </a:r>
                      <a:r>
                        <a:rPr lang="en-US" sz="2800" b="0" i="1" kern="1200" dirty="0" smtClean="0">
                          <a:solidFill>
                            <a:schemeClr val="lt1"/>
                          </a:solidFill>
                          <a:latin typeface="+mn-lt"/>
                          <a:ea typeface="+mn-ea"/>
                          <a:cs typeface="+mn-cs"/>
                        </a:rPr>
                        <a:t>i</a:t>
                      </a:r>
                      <a:r>
                        <a:rPr lang="en-US" sz="2800" b="0" kern="1200" dirty="0" smtClean="0">
                          <a:solidFill>
                            <a:schemeClr val="lt1"/>
                          </a:solidFill>
                          <a:latin typeface="+mn-lt"/>
                          <a:ea typeface="+mn-ea"/>
                          <a:cs typeface="+mn-cs"/>
                        </a:rPr>
                        <a:t>] &gt; </a:t>
                      </a:r>
                      <a:r>
                        <a:rPr lang="en-US" sz="2800" b="0" i="1" kern="1200" dirty="0" smtClean="0">
                          <a:solidFill>
                            <a:schemeClr val="lt1"/>
                          </a:solidFill>
                          <a:latin typeface="+mn-lt"/>
                          <a:ea typeface="+mn-ea"/>
                          <a:cs typeface="+mn-cs"/>
                        </a:rPr>
                        <a:t>currentMax </a:t>
                      </a:r>
                      <a:r>
                        <a:rPr lang="en-US" sz="2800" b="0" kern="1200" dirty="0" smtClean="0">
                          <a:solidFill>
                            <a:schemeClr val="tx1"/>
                          </a:solidFill>
                          <a:latin typeface="+mn-lt"/>
                          <a:ea typeface="+mn-ea"/>
                          <a:cs typeface="+mn-cs"/>
                        </a:rPr>
                        <a:t>then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1" kern="1200" dirty="0" smtClean="0">
                          <a:solidFill>
                            <a:schemeClr val="lt1"/>
                          </a:solidFill>
                          <a:latin typeface="+mn-lt"/>
                          <a:ea typeface="+mn-ea"/>
                          <a:cs typeface="+mn-cs"/>
                        </a:rPr>
                        <a:t>             currentMax</a:t>
                      </a:r>
                      <a:r>
                        <a:rPr lang="en-US" sz="2800" b="0" dirty="0" smtClean="0">
                          <a:solidFill>
                            <a:srgbClr val="000000"/>
                          </a:solidFill>
                          <a:latin typeface="Symbol"/>
                          <a:ea typeface="Times New Roman"/>
                          <a:cs typeface="Symbol"/>
                        </a:rPr>
                        <a:t>¬</a:t>
                      </a:r>
                      <a:r>
                        <a:rPr lang="en-US" sz="2800" b="0" i="1" kern="1200" dirty="0" smtClean="0">
                          <a:solidFill>
                            <a:schemeClr val="lt1"/>
                          </a:solidFill>
                          <a:latin typeface="+mn-lt"/>
                          <a:ea typeface="+mn-ea"/>
                          <a:cs typeface="+mn-cs"/>
                        </a:rPr>
                        <a:t>A </a:t>
                      </a:r>
                      <a:r>
                        <a:rPr lang="en-US" sz="2800" b="0" kern="1200" dirty="0" smtClean="0">
                          <a:solidFill>
                            <a:schemeClr val="lt1"/>
                          </a:solidFill>
                          <a:latin typeface="+mn-lt"/>
                          <a:ea typeface="+mn-ea"/>
                          <a:cs typeface="+mn-cs"/>
                        </a:rPr>
                        <a:t>[</a:t>
                      </a:r>
                      <a:r>
                        <a:rPr lang="en-US" sz="2800" b="0" i="1" kern="1200" dirty="0" smtClean="0">
                          <a:solidFill>
                            <a:schemeClr val="lt1"/>
                          </a:solidFill>
                          <a:latin typeface="+mn-lt"/>
                          <a:ea typeface="+mn-ea"/>
                          <a:cs typeface="+mn-cs"/>
                        </a:rPr>
                        <a:t>i</a:t>
                      </a:r>
                      <a:r>
                        <a:rPr lang="en-US" sz="2800" b="0" kern="1200" dirty="0" smtClean="0">
                          <a:solidFill>
                            <a:schemeClr val="lt1"/>
                          </a:solidFill>
                          <a:latin typeface="+mn-lt"/>
                          <a:ea typeface="+mn-ea"/>
                          <a:cs typeface="+mn-cs"/>
                        </a:rPr>
                        <a:t>]</a:t>
                      </a:r>
                    </a:p>
                    <a:p>
                      <a:r>
                        <a:rPr lang="en-US" sz="2800" b="0" kern="1200" dirty="0" smtClean="0">
                          <a:solidFill>
                            <a:schemeClr val="lt1"/>
                          </a:solidFill>
                          <a:latin typeface="+mn-lt"/>
                          <a:ea typeface="+mn-ea"/>
                          <a:cs typeface="+mn-cs"/>
                        </a:rPr>
                        <a:t>    </a:t>
                      </a:r>
                      <a:r>
                        <a:rPr lang="en-US" sz="2800" b="0" kern="1200" dirty="0" smtClean="0">
                          <a:solidFill>
                            <a:schemeClr val="tx1"/>
                          </a:solidFill>
                          <a:latin typeface="+mn-lt"/>
                          <a:ea typeface="+mn-ea"/>
                          <a:cs typeface="+mn-cs"/>
                        </a:rPr>
                        <a:t>return</a:t>
                      </a:r>
                      <a:r>
                        <a:rPr lang="en-US" sz="2800" b="0" kern="1200" dirty="0" smtClean="0">
                          <a:solidFill>
                            <a:schemeClr val="lt1"/>
                          </a:solidFill>
                          <a:latin typeface="+mn-lt"/>
                          <a:ea typeface="+mn-ea"/>
                          <a:cs typeface="+mn-cs"/>
                        </a:rPr>
                        <a:t> </a:t>
                      </a:r>
                      <a:r>
                        <a:rPr lang="en-US" sz="2800" b="0" i="1" kern="1200" dirty="0" smtClean="0">
                          <a:solidFill>
                            <a:schemeClr val="lt1"/>
                          </a:solidFill>
                          <a:latin typeface="+mn-lt"/>
                          <a:ea typeface="+mn-ea"/>
                          <a:cs typeface="+mn-cs"/>
                        </a:rPr>
                        <a:t>currentMax</a:t>
                      </a:r>
                      <a:endParaRPr lang="en-US" sz="2800" b="0" kern="1200" dirty="0" smtClean="0">
                        <a:solidFill>
                          <a:schemeClr val="lt1"/>
                        </a:solidFill>
                        <a:latin typeface="+mn-lt"/>
                        <a:ea typeface="+mn-ea"/>
                        <a:cs typeface="+mn-cs"/>
                      </a:endParaRPr>
                    </a:p>
                    <a:p>
                      <a:endParaRPr lang="en-US" dirty="0"/>
                    </a:p>
                  </a:txBody>
                  <a:tcPr/>
                </a:tc>
                <a:tc>
                  <a:txBody>
                    <a:bodyPr/>
                    <a:lstStyle/>
                    <a:p>
                      <a:endParaRPr lang="en-US" sz="2800" b="1" i="1" kern="1200" dirty="0" smtClean="0">
                        <a:solidFill>
                          <a:schemeClr val="lt1"/>
                        </a:solidFill>
                        <a:latin typeface="+mn-lt"/>
                        <a:ea typeface="+mn-ea"/>
                        <a:cs typeface="+mn-cs"/>
                      </a:endParaRPr>
                    </a:p>
                    <a:p>
                      <a:endParaRPr lang="en-US" sz="2800" b="1" i="1" kern="1200" dirty="0" smtClean="0">
                        <a:solidFill>
                          <a:schemeClr val="lt1"/>
                        </a:solidFill>
                        <a:latin typeface="+mn-lt"/>
                        <a:ea typeface="+mn-ea"/>
                        <a:cs typeface="+mn-cs"/>
                      </a:endParaRPr>
                    </a:p>
                    <a:p>
                      <a:r>
                        <a:rPr lang="en-US" sz="2800" b="1" i="1" kern="1200" dirty="0" smtClean="0">
                          <a:solidFill>
                            <a:srgbClr val="FF0000"/>
                          </a:solidFill>
                          <a:latin typeface="+mn-lt"/>
                          <a:ea typeface="+mn-ea"/>
                          <a:cs typeface="+mn-cs"/>
                        </a:rPr>
                        <a:t># operations</a:t>
                      </a:r>
                    </a:p>
                    <a:p>
                      <a:r>
                        <a:rPr lang="en-US" sz="2800" b="1" kern="1200" dirty="0" smtClean="0">
                          <a:solidFill>
                            <a:srgbClr val="FFFF00"/>
                          </a:solidFill>
                          <a:latin typeface="+mn-lt"/>
                          <a:ea typeface="+mn-ea"/>
                          <a:cs typeface="+mn-cs"/>
                        </a:rPr>
                        <a:t>   1</a:t>
                      </a:r>
                    </a:p>
                    <a:p>
                      <a:r>
                        <a:rPr lang="en-US" sz="2800" b="1" kern="1200" dirty="0" smtClean="0">
                          <a:solidFill>
                            <a:schemeClr val="lt1"/>
                          </a:solidFill>
                          <a:latin typeface="+mn-lt"/>
                          <a:ea typeface="+mn-ea"/>
                          <a:cs typeface="+mn-cs"/>
                        </a:rPr>
                        <a:t>   n</a:t>
                      </a:r>
                    </a:p>
                    <a:p>
                      <a:r>
                        <a:rPr lang="en-US" sz="2800" b="1" kern="1200" dirty="0" smtClean="0">
                          <a:solidFill>
                            <a:schemeClr val="lt1"/>
                          </a:solidFill>
                          <a:latin typeface="+mn-lt"/>
                          <a:ea typeface="+mn-ea"/>
                          <a:cs typeface="+mn-cs"/>
                        </a:rPr>
                        <a:t> n -1</a:t>
                      </a:r>
                    </a:p>
                    <a:p>
                      <a:r>
                        <a:rPr lang="en-US" sz="2800" b="1" kern="1200" dirty="0" smtClean="0">
                          <a:solidFill>
                            <a:schemeClr val="lt1"/>
                          </a:solidFill>
                          <a:latin typeface="+mn-lt"/>
                          <a:ea typeface="+mn-ea"/>
                          <a:cs typeface="+mn-cs"/>
                        </a:rPr>
                        <a:t> </a:t>
                      </a:r>
                      <a:r>
                        <a:rPr lang="en-US" sz="2800" b="1" kern="1200" dirty="0" smtClean="0">
                          <a:solidFill>
                            <a:srgbClr val="FFFF00"/>
                          </a:solidFill>
                          <a:latin typeface="+mn-lt"/>
                          <a:ea typeface="+mn-ea"/>
                          <a:cs typeface="+mn-cs"/>
                        </a:rPr>
                        <a:t>n -1</a:t>
                      </a:r>
                    </a:p>
                    <a:p>
                      <a:r>
                        <a:rPr lang="en-US" sz="2800" b="1" kern="1200" dirty="0" smtClean="0">
                          <a:solidFill>
                            <a:srgbClr val="FFFF00"/>
                          </a:solidFill>
                          <a:latin typeface="+mn-lt"/>
                          <a:ea typeface="+mn-ea"/>
                          <a:cs typeface="+mn-cs"/>
                        </a:rPr>
                        <a:t>    1</a:t>
                      </a:r>
                      <a:endParaRPr lang="en-US" sz="2800" dirty="0">
                        <a:solidFill>
                          <a:srgbClr val="FFFF00"/>
                        </a:solidFill>
                      </a:endParaRPr>
                    </a:p>
                  </a:txBody>
                  <a:tcPr/>
                </a:tc>
              </a:tr>
            </a:tbl>
          </a:graphicData>
        </a:graphic>
      </p:graphicFrame>
      <p:sp>
        <p:nvSpPr>
          <p:cNvPr id="44034" name="Rectangle 2"/>
          <p:cNvSpPr>
            <a:spLocks noChangeArrowheads="1"/>
          </p:cNvSpPr>
          <p:nvPr/>
        </p:nvSpPr>
        <p:spPr bwMode="auto">
          <a:xfrm>
            <a:off x="609600" y="5562601"/>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sz="2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Input size</a:t>
            </a: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n (number of array elements)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2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Total number of steps</a:t>
            </a:r>
            <a:r>
              <a:rPr kumimoji="0" lang="en-US" sz="24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3n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2126592" y="4073976"/>
              <a:ext cx="360" cy="360"/>
            </p14:xfrm>
          </p:contentPart>
        </mc:Choice>
        <mc:Fallback xmlns="">
          <p:pic>
            <p:nvPicPr>
              <p:cNvPr id="9" name="Ink 8"/>
              <p:cNvPicPr/>
              <p:nvPr/>
            </p:nvPicPr>
            <p:blipFill>
              <a:blip r:embed="rId9"/>
              <a:stretch>
                <a:fillRect/>
              </a:stretch>
            </p:blipFill>
            <p:spPr>
              <a:xfrm>
                <a:off x="2119392" y="4066776"/>
                <a:ext cx="14760" cy="1476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sz="8800" dirty="0" smtClean="0"/>
              <a:t>    Thank You</a:t>
            </a:r>
            <a:endParaRPr lang="en-US" sz="8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924" y="570391"/>
            <a:ext cx="7104508" cy="782907"/>
          </a:xfrm>
          <a:prstGeom prst="rect">
            <a:avLst/>
          </a:prstGeom>
        </p:spPr>
        <p:txBody>
          <a:bodyPr vert="horz" wrap="square" lIns="0" tIns="13335" rIns="0" bIns="0" rtlCol="0">
            <a:spAutoFit/>
          </a:bodyPr>
          <a:lstStyle/>
          <a:p>
            <a:pPr marL="12700">
              <a:lnSpc>
                <a:spcPct val="100000"/>
              </a:lnSpc>
              <a:spcBef>
                <a:spcPts val="105"/>
              </a:spcBef>
            </a:pPr>
            <a:r>
              <a:rPr dirty="0"/>
              <a:t>A short list of</a:t>
            </a:r>
            <a:r>
              <a:rPr spc="-90" dirty="0"/>
              <a:t> </a:t>
            </a:r>
            <a:r>
              <a:rPr dirty="0"/>
              <a:t>categories</a:t>
            </a:r>
          </a:p>
        </p:txBody>
      </p:sp>
      <p:sp>
        <p:nvSpPr>
          <p:cNvPr id="3" name="object 3"/>
          <p:cNvSpPr txBox="1"/>
          <p:nvPr/>
        </p:nvSpPr>
        <p:spPr>
          <a:xfrm>
            <a:off x="764540" y="1380730"/>
            <a:ext cx="6356985" cy="410240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Algorithm types we will </a:t>
            </a:r>
            <a:r>
              <a:rPr sz="2800" dirty="0">
                <a:latin typeface="Times New Roman"/>
                <a:cs typeface="Times New Roman"/>
              </a:rPr>
              <a:t>consider</a:t>
            </a:r>
            <a:r>
              <a:rPr sz="2800" spc="-30" dirty="0">
                <a:latin typeface="Times New Roman"/>
                <a:cs typeface="Times New Roman"/>
              </a:rPr>
              <a:t> </a:t>
            </a:r>
            <a:r>
              <a:rPr sz="2800" spc="-5" dirty="0">
                <a:latin typeface="Times New Roman"/>
                <a:cs typeface="Times New Roman"/>
              </a:rPr>
              <a:t>include:</a:t>
            </a:r>
            <a:endParaRPr sz="2800" dirty="0">
              <a:latin typeface="Times New Roman"/>
              <a:cs typeface="Times New Roman"/>
            </a:endParaRPr>
          </a:p>
          <a:p>
            <a:pPr marL="756285" lvl="1" indent="-287020">
              <a:lnSpc>
                <a:spcPct val="100000"/>
              </a:lnSpc>
              <a:spcBef>
                <a:spcPts val="595"/>
              </a:spcBef>
              <a:buChar char="–"/>
              <a:tabLst>
                <a:tab pos="756285" algn="l"/>
                <a:tab pos="756920" algn="l"/>
              </a:tabLst>
            </a:pPr>
            <a:r>
              <a:rPr sz="2400" spc="-5" dirty="0">
                <a:latin typeface="Times New Roman"/>
                <a:cs typeface="Times New Roman"/>
              </a:rPr>
              <a:t>Simple </a:t>
            </a:r>
            <a:r>
              <a:rPr sz="2400" dirty="0">
                <a:latin typeface="Times New Roman"/>
                <a:cs typeface="Times New Roman"/>
              </a:rPr>
              <a:t>recursive</a:t>
            </a:r>
            <a:r>
              <a:rPr sz="2400" spc="-3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Backtracking</a:t>
            </a:r>
            <a:r>
              <a:rPr sz="2400" spc="-4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Divide and conquer</a:t>
            </a:r>
            <a:r>
              <a:rPr sz="2400" spc="-3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spc="-5" dirty="0">
                <a:latin typeface="Times New Roman"/>
                <a:cs typeface="Times New Roman"/>
              </a:rPr>
              <a:t>Dynamic programming</a:t>
            </a:r>
            <a:r>
              <a:rPr sz="2400" spc="1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Greedy</a:t>
            </a:r>
            <a:r>
              <a:rPr sz="2400" spc="-5" dirty="0">
                <a:latin typeface="Times New Roman"/>
                <a:cs typeface="Times New Roman"/>
              </a:rPr>
              <a:t> 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Branch and bound</a:t>
            </a:r>
            <a:r>
              <a:rPr sz="2400" spc="-2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Brute </a:t>
            </a:r>
            <a:r>
              <a:rPr sz="2400" spc="-5" dirty="0">
                <a:latin typeface="Times New Roman"/>
                <a:cs typeface="Times New Roman"/>
              </a:rPr>
              <a:t>force</a:t>
            </a:r>
            <a:r>
              <a:rPr sz="2400" spc="-1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spc="-5" dirty="0">
                <a:latin typeface="Times New Roman"/>
                <a:cs typeface="Times New Roman"/>
              </a:rPr>
              <a:t>Randomized algorithms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7563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229600" cy="621195"/>
          </a:xfrm>
          <a:prstGeom prst="rect">
            <a:avLst/>
          </a:prstGeom>
        </p:spPr>
        <p:txBody>
          <a:bodyPr vert="horz" wrap="square" lIns="0" tIns="140334" rIns="0" bIns="0" rtlCol="0">
            <a:spAutoFit/>
          </a:bodyPr>
          <a:lstStyle/>
          <a:p>
            <a:pPr marL="102235" marR="5080">
              <a:lnSpc>
                <a:spcPts val="3970"/>
              </a:lnSpc>
              <a:spcBef>
                <a:spcPts val="725"/>
              </a:spcBef>
            </a:pPr>
            <a:r>
              <a:rPr sz="2800" b="1" spc="-15" dirty="0"/>
              <a:t>SOME </a:t>
            </a:r>
            <a:r>
              <a:rPr sz="2800" b="1" spc="-30" dirty="0"/>
              <a:t>WELL-KNOWN  </a:t>
            </a:r>
            <a:r>
              <a:rPr sz="2800" b="1" dirty="0"/>
              <a:t>COMPUTATIONAL</a:t>
            </a:r>
            <a:r>
              <a:rPr sz="2800" b="1" spc="-45" dirty="0"/>
              <a:t> </a:t>
            </a:r>
            <a:r>
              <a:rPr sz="2800" b="1" spc="-30" dirty="0"/>
              <a:t>PROBLEMS</a:t>
            </a:r>
            <a:endParaRPr sz="2800" b="1" dirty="0"/>
          </a:p>
        </p:txBody>
      </p:sp>
      <p:sp>
        <p:nvSpPr>
          <p:cNvPr id="3" name="object 3"/>
          <p:cNvSpPr txBox="1"/>
          <p:nvPr/>
        </p:nvSpPr>
        <p:spPr>
          <a:xfrm>
            <a:off x="521969" y="1597659"/>
            <a:ext cx="5176520" cy="4283710"/>
          </a:xfrm>
          <a:prstGeom prst="rect">
            <a:avLst/>
          </a:prstGeom>
        </p:spPr>
        <p:txBody>
          <a:bodyPr vert="horz" wrap="square" lIns="0" tIns="12700" rIns="0" bIns="0" rtlCol="0">
            <a:spAutoFit/>
          </a:bodyPr>
          <a:lstStyle/>
          <a:p>
            <a:pPr marL="364490" indent="-339090">
              <a:lnSpc>
                <a:spcPts val="3465"/>
              </a:lnSpc>
              <a:spcBef>
                <a:spcPts val="100"/>
              </a:spcBef>
              <a:buClr>
                <a:srgbClr val="CC9900"/>
              </a:buClr>
              <a:buSzPct val="65000"/>
              <a:buFont typeface="Wingdings"/>
              <a:buChar char=""/>
              <a:tabLst>
                <a:tab pos="363855" algn="l"/>
                <a:tab pos="364490" algn="l"/>
              </a:tabLst>
            </a:pPr>
            <a:r>
              <a:rPr sz="3000" spc="-5" dirty="0">
                <a:latin typeface="Arial"/>
                <a:cs typeface="Arial"/>
              </a:rPr>
              <a:t>Sorting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Searching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Shortest paths </a:t>
            </a:r>
            <a:r>
              <a:rPr sz="3000" dirty="0">
                <a:latin typeface="Arial"/>
                <a:cs typeface="Arial"/>
              </a:rPr>
              <a:t>in a</a:t>
            </a:r>
            <a:r>
              <a:rPr sz="3000" spc="-45" dirty="0">
                <a:latin typeface="Arial"/>
                <a:cs typeface="Arial"/>
              </a:rPr>
              <a:t> </a:t>
            </a:r>
            <a:r>
              <a:rPr sz="3000" spc="-5" dirty="0">
                <a:latin typeface="Arial"/>
                <a:cs typeface="Arial"/>
              </a:rPr>
              <a:t>graph</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Minimum spanning</a:t>
            </a:r>
            <a:r>
              <a:rPr sz="3000" spc="-15" dirty="0">
                <a:latin typeface="Arial"/>
                <a:cs typeface="Arial"/>
              </a:rPr>
              <a:t> </a:t>
            </a:r>
            <a:r>
              <a:rPr sz="3000" spc="-5" dirty="0">
                <a:latin typeface="Arial"/>
                <a:cs typeface="Arial"/>
              </a:rPr>
              <a:t>tree</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Primality</a:t>
            </a:r>
            <a:r>
              <a:rPr sz="3000" spc="-10" dirty="0">
                <a:latin typeface="Arial"/>
                <a:cs typeface="Arial"/>
              </a:rPr>
              <a:t> </a:t>
            </a:r>
            <a:r>
              <a:rPr sz="3000" spc="-5" dirty="0">
                <a:latin typeface="Arial"/>
                <a:cs typeface="Arial"/>
              </a:rPr>
              <a:t>testing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Traveling salesman</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Knapsack</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dirty="0">
                <a:latin typeface="Arial"/>
                <a:cs typeface="Arial"/>
              </a:rPr>
              <a:t>Chess</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Towers </a:t>
            </a:r>
            <a:r>
              <a:rPr sz="3000" dirty="0">
                <a:latin typeface="Arial"/>
                <a:cs typeface="Arial"/>
              </a:rPr>
              <a:t>of</a:t>
            </a:r>
            <a:r>
              <a:rPr sz="3000" spc="-20" dirty="0">
                <a:latin typeface="Arial"/>
                <a:cs typeface="Arial"/>
              </a:rPr>
              <a:t> </a:t>
            </a:r>
            <a:r>
              <a:rPr sz="3000" spc="-5" dirty="0">
                <a:latin typeface="Arial"/>
                <a:cs typeface="Arial"/>
              </a:rPr>
              <a:t>Hanoi</a:t>
            </a:r>
            <a:endParaRPr sz="3000">
              <a:latin typeface="Arial"/>
              <a:cs typeface="Arial"/>
            </a:endParaRPr>
          </a:p>
          <a:p>
            <a:pPr marL="364490" indent="-339090">
              <a:lnSpc>
                <a:spcPts val="3465"/>
              </a:lnSpc>
              <a:buClr>
                <a:srgbClr val="CC9900"/>
              </a:buClr>
              <a:buSzPct val="65000"/>
              <a:buFont typeface="Wingdings"/>
              <a:buChar char=""/>
              <a:tabLst>
                <a:tab pos="363855" algn="l"/>
                <a:tab pos="364490" algn="l"/>
              </a:tabLst>
            </a:pPr>
            <a:r>
              <a:rPr sz="3000" spc="-5" dirty="0">
                <a:latin typeface="Arial"/>
                <a:cs typeface="Arial"/>
              </a:rPr>
              <a:t>Program</a:t>
            </a:r>
            <a:r>
              <a:rPr sz="3000" spc="-10" dirty="0">
                <a:latin typeface="Arial"/>
                <a:cs typeface="Arial"/>
              </a:rPr>
              <a:t> </a:t>
            </a:r>
            <a:r>
              <a:rPr sz="3000" spc="-5" dirty="0">
                <a:latin typeface="Arial"/>
                <a:cs typeface="Arial"/>
              </a:rPr>
              <a:t>termination</a:t>
            </a:r>
            <a:endParaRPr sz="3000">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986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smtClean="0"/>
              <a:t> Algorithms</a:t>
            </a:r>
            <a:endParaRPr lang="en-US" b="1" dirty="0"/>
          </a:p>
        </p:txBody>
      </p:sp>
      <p:sp>
        <p:nvSpPr>
          <p:cNvPr id="3" name="Content Placeholder 2"/>
          <p:cNvSpPr>
            <a:spLocks noGrp="1"/>
          </p:cNvSpPr>
          <p:nvPr>
            <p:ph idx="1"/>
          </p:nvPr>
        </p:nvSpPr>
        <p:spPr>
          <a:xfrm>
            <a:off x="457200" y="1524000"/>
            <a:ext cx="8229600" cy="4800600"/>
          </a:xfrm>
        </p:spPr>
        <p:txBody>
          <a:bodyPr>
            <a:normAutofit fontScale="92500"/>
          </a:bodyPr>
          <a:lstStyle/>
          <a:p>
            <a:pPr>
              <a:buNone/>
            </a:pPr>
            <a:r>
              <a:rPr lang="en-US" dirty="0" smtClean="0"/>
              <a:t> </a:t>
            </a:r>
            <a:r>
              <a:rPr lang="en-US" sz="3900" b="1" dirty="0" smtClean="0"/>
              <a:t>Properties of a good Algorithm:</a:t>
            </a:r>
          </a:p>
          <a:p>
            <a:pPr>
              <a:buNone/>
            </a:pPr>
            <a:endParaRPr lang="en-US" sz="3900" b="1" dirty="0" smtClean="0"/>
          </a:p>
          <a:p>
            <a:pPr>
              <a:buNone/>
            </a:pPr>
            <a:r>
              <a:rPr lang="en-US" sz="3200" dirty="0" smtClean="0"/>
              <a:t>• </a:t>
            </a:r>
            <a:r>
              <a:rPr lang="en-US" sz="3200" b="1" dirty="0" smtClean="0"/>
              <a:t>Input</a:t>
            </a:r>
            <a:r>
              <a:rPr lang="en-US" sz="3200" dirty="0" smtClean="0"/>
              <a:t> from a specified set,</a:t>
            </a:r>
          </a:p>
          <a:p>
            <a:pPr>
              <a:buNone/>
            </a:pPr>
            <a:r>
              <a:rPr lang="en-US" sz="3200" dirty="0" smtClean="0"/>
              <a:t>• </a:t>
            </a:r>
            <a:r>
              <a:rPr lang="en-US" sz="3200" b="1" dirty="0" smtClean="0"/>
              <a:t>Output</a:t>
            </a:r>
            <a:r>
              <a:rPr lang="en-US" sz="3200" dirty="0" smtClean="0"/>
              <a:t> from a specified set (solution),</a:t>
            </a:r>
          </a:p>
          <a:p>
            <a:pPr>
              <a:buNone/>
            </a:pPr>
            <a:r>
              <a:rPr lang="en-US" sz="3200" dirty="0" smtClean="0"/>
              <a:t>• </a:t>
            </a:r>
            <a:r>
              <a:rPr lang="en-US" sz="3200" b="1" dirty="0" smtClean="0"/>
              <a:t>Effectiveness</a:t>
            </a:r>
            <a:r>
              <a:rPr lang="en-US" sz="3200" dirty="0" smtClean="0"/>
              <a:t> </a:t>
            </a:r>
            <a:r>
              <a:rPr lang="en-US" sz="3200" dirty="0"/>
              <a:t>of each calculation step and</a:t>
            </a:r>
          </a:p>
          <a:p>
            <a:pPr>
              <a:buNone/>
            </a:pPr>
            <a:r>
              <a:rPr lang="en-US" sz="3200" dirty="0"/>
              <a:t>• </a:t>
            </a:r>
            <a:r>
              <a:rPr lang="en-US" sz="3200" b="1" dirty="0"/>
              <a:t>Finiteness</a:t>
            </a:r>
            <a:r>
              <a:rPr lang="en-US" sz="3200" dirty="0"/>
              <a:t> of the number of calculation steps,</a:t>
            </a:r>
          </a:p>
          <a:p>
            <a:pPr>
              <a:buNone/>
            </a:pPr>
            <a:r>
              <a:rPr lang="en-US" sz="3200" dirty="0" smtClean="0"/>
              <a:t>• </a:t>
            </a:r>
            <a:r>
              <a:rPr lang="en-US" sz="3200" b="1" dirty="0" smtClean="0"/>
              <a:t>Correctness</a:t>
            </a:r>
            <a:r>
              <a:rPr lang="en-US" sz="3200" dirty="0" smtClean="0"/>
              <a:t> of output for every possible input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315200" cy="5440363"/>
          </a:xfrm>
        </p:spPr>
        <p:txBody>
          <a:bodyPr>
            <a:normAutofit/>
          </a:bodyPr>
          <a:lstStyle/>
          <a:p>
            <a:pPr algn="just">
              <a:buNone/>
            </a:pPr>
            <a:r>
              <a:rPr lang="en-US" dirty="0" smtClean="0"/>
              <a:t>                                         </a:t>
            </a:r>
            <a:endParaRPr lang="en-US" sz="3200" dirty="0" smtClean="0"/>
          </a:p>
          <a:p>
            <a:pPr algn="just">
              <a:buNone/>
            </a:pPr>
            <a:r>
              <a:rPr lang="en-US" sz="3200" dirty="0" smtClean="0"/>
              <a:t>Suppose computers were infinitely fast and computer memory are free</a:t>
            </a:r>
            <a:r>
              <a:rPr lang="en-US" sz="3200" b="1" dirty="0" smtClean="0"/>
              <a:t>.</a:t>
            </a:r>
          </a:p>
          <a:p>
            <a:pPr algn="just">
              <a:buNone/>
            </a:pPr>
            <a:endParaRPr lang="en-US" sz="3200" dirty="0" smtClean="0"/>
          </a:p>
          <a:p>
            <a:pPr algn="just">
              <a:buNone/>
            </a:pPr>
            <a:r>
              <a:rPr lang="en-US" sz="3200" dirty="0" smtClean="0"/>
              <a:t>Is there any reason to study algorithm ?</a:t>
            </a:r>
          </a:p>
          <a:p>
            <a:pPr algn="just">
              <a:buNone/>
            </a:pPr>
            <a:endParaRPr lang="en-US" sz="3200" dirty="0" smtClean="0"/>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Yes</a:t>
            </a:r>
          </a:p>
        </p:txBody>
      </p:sp>
      <p:sp>
        <p:nvSpPr>
          <p:cNvPr id="3" name="Content Placeholder 2"/>
          <p:cNvSpPr>
            <a:spLocks noGrp="1"/>
          </p:cNvSpPr>
          <p:nvPr>
            <p:ph idx="1"/>
          </p:nvPr>
        </p:nvSpPr>
        <p:spPr/>
        <p:txBody>
          <a:bodyPr/>
          <a:lstStyle/>
          <a:p>
            <a:pPr algn="just">
              <a:buNone/>
            </a:pPr>
            <a:r>
              <a:rPr lang="en-US" sz="2800" dirty="0" smtClean="0"/>
              <a:t>– </a:t>
            </a:r>
            <a:r>
              <a:rPr lang="en-US" sz="2800" dirty="0"/>
              <a:t>Demonstrate that </a:t>
            </a:r>
            <a:r>
              <a:rPr lang="en-US" sz="2800" dirty="0" smtClean="0"/>
              <a:t>solution, methods and </a:t>
            </a:r>
            <a:r>
              <a:rPr lang="en-US" sz="2800" dirty="0"/>
              <a:t>so with </a:t>
            </a:r>
            <a:r>
              <a:rPr lang="en-US" sz="2800" dirty="0" smtClean="0"/>
              <a:t>correct answer.</a:t>
            </a:r>
          </a:p>
          <a:p>
            <a:pPr algn="just">
              <a:buNone/>
            </a:pPr>
            <a:endParaRPr lang="en-US" sz="2800" dirty="0"/>
          </a:p>
          <a:p>
            <a:pPr>
              <a:buNone/>
            </a:pPr>
            <a:r>
              <a:rPr lang="en-US" sz="2800" dirty="0" smtClean="0"/>
              <a:t>  If </a:t>
            </a:r>
            <a:r>
              <a:rPr lang="en-US" sz="2800" dirty="0"/>
              <a:t>computers were infinitely fast, any correct method for solving a problem would do.</a:t>
            </a:r>
          </a:p>
          <a:p>
            <a:pPr>
              <a:buNone/>
            </a:pPr>
            <a:endParaRPr lang="en-US" sz="2800" dirty="0"/>
          </a:p>
          <a:p>
            <a:pPr algn="just">
              <a:buNone/>
            </a:pPr>
            <a:r>
              <a:rPr lang="en-US" sz="2800" dirty="0"/>
              <a:t>    You would probably want your implementation to be within the bounds of good software engineering practice. </a:t>
            </a:r>
          </a:p>
          <a:p>
            <a:pPr algn="just">
              <a:buNone/>
            </a:pPr>
            <a:endParaRPr lang="en-US" sz="28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1948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lstStyle/>
          <a:p>
            <a:r>
              <a:rPr lang="en-US" b="1" dirty="0" smtClean="0"/>
              <a:t>  In reality  </a:t>
            </a:r>
            <a:endParaRPr lang="en-US" b="1" dirty="0"/>
          </a:p>
        </p:txBody>
      </p:sp>
      <p:sp>
        <p:nvSpPr>
          <p:cNvPr id="3" name="Content Placeholder 2"/>
          <p:cNvSpPr>
            <a:spLocks noGrp="1"/>
          </p:cNvSpPr>
          <p:nvPr>
            <p:ph idx="1"/>
          </p:nvPr>
        </p:nvSpPr>
        <p:spPr/>
        <p:txBody>
          <a:bodyPr/>
          <a:lstStyle/>
          <a:p>
            <a:pPr algn="just">
              <a:buNone/>
            </a:pPr>
            <a:r>
              <a:rPr lang="en-US" dirty="0" smtClean="0"/>
              <a:t>   </a:t>
            </a:r>
            <a:r>
              <a:rPr lang="en-US" sz="3200" dirty="0" smtClean="0"/>
              <a:t>Computers may be fast, but they are not infinitely fast and Memory may be cheap but it is not free.</a:t>
            </a:r>
          </a:p>
          <a:p>
            <a:pPr algn="just">
              <a:buNone/>
            </a:pPr>
            <a:endParaRPr lang="en-US" sz="3200" dirty="0" smtClean="0"/>
          </a:p>
          <a:p>
            <a:pPr algn="just">
              <a:buNone/>
            </a:pPr>
            <a:r>
              <a:rPr lang="en-US" sz="3200" dirty="0" smtClean="0"/>
              <a:t>   Computing time is therefore a bounded resource and so is the space in memory</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2633</TotalTime>
  <Words>1612</Words>
  <Application>Microsoft Office PowerPoint</Application>
  <PresentationFormat>On-screen Show (4:3)</PresentationFormat>
  <Paragraphs>315</Paragraphs>
  <Slides>36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Comic Sans MS</vt:lpstr>
      <vt:lpstr>Comic Sans MS,Bold</vt:lpstr>
      <vt:lpstr>Constantia</vt:lpstr>
      <vt:lpstr>Courier New</vt:lpstr>
      <vt:lpstr>Symbol</vt:lpstr>
      <vt:lpstr>Tahoma</vt:lpstr>
      <vt:lpstr>Times New Roman</vt:lpstr>
      <vt:lpstr>Vrinda</vt:lpstr>
      <vt:lpstr>Wingdings</vt:lpstr>
      <vt:lpstr>Wingdings 2</vt:lpstr>
      <vt:lpstr>Flow</vt:lpstr>
      <vt:lpstr>Data Structure and Algorithms Lec-04</vt:lpstr>
      <vt:lpstr>   Algorithm</vt:lpstr>
      <vt:lpstr>NOTION OF ALGORITHM</vt:lpstr>
      <vt:lpstr>A short list of categories</vt:lpstr>
      <vt:lpstr>SOME WELL-KNOWN  COMPUTATIONAL PROBLEMS</vt:lpstr>
      <vt:lpstr> Algorithms</vt:lpstr>
      <vt:lpstr>PowerPoint Presentation</vt:lpstr>
      <vt:lpstr>Yes</vt:lpstr>
      <vt:lpstr>  In reality  </vt:lpstr>
      <vt:lpstr>Complexity</vt:lpstr>
      <vt:lpstr>                  Complexity</vt:lpstr>
      <vt:lpstr>  Complexity</vt:lpstr>
      <vt:lpstr>  Complexity</vt:lpstr>
      <vt:lpstr>  Complexity</vt:lpstr>
      <vt:lpstr>  Growth Function</vt:lpstr>
      <vt:lpstr>Asymptotic Efficiency  Algorithm</vt:lpstr>
      <vt:lpstr>   Asymptotic Notation</vt:lpstr>
      <vt:lpstr>   Asymptotic Notation</vt:lpstr>
      <vt:lpstr>   Asymptotic Notation</vt:lpstr>
      <vt:lpstr>PowerPoint Presentation</vt:lpstr>
      <vt:lpstr>PowerPoint Presentation</vt:lpstr>
      <vt:lpstr> Asymptotic Notation</vt:lpstr>
      <vt:lpstr>  O-Notation</vt:lpstr>
      <vt:lpstr>  O-Notation</vt:lpstr>
      <vt:lpstr>  Example</vt:lpstr>
      <vt:lpstr>W- Notation</vt:lpstr>
      <vt:lpstr>W- Notation</vt:lpstr>
      <vt:lpstr>  Q - Notation</vt:lpstr>
      <vt:lpstr>PowerPoint Presentation</vt:lpstr>
      <vt:lpstr>Relations Between Q, O, W</vt:lpstr>
      <vt:lpstr>  Relations Between Q, O, W</vt:lpstr>
      <vt:lpstr>      The Growth of Functions</vt:lpstr>
      <vt:lpstr> Comparing Growth Rates</vt:lpstr>
      <vt:lpstr> Example: Find sum of array      elements</vt:lpstr>
      <vt:lpstr>Example: Find max element of an array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Dr. Mostofa Kamal Nasir</dc:creator>
  <cp:lastModifiedBy>Mostofa Kamal Nasir</cp:lastModifiedBy>
  <cp:revision>113</cp:revision>
  <dcterms:created xsi:type="dcterms:W3CDTF">2006-08-16T00:00:00Z</dcterms:created>
  <dcterms:modified xsi:type="dcterms:W3CDTF">2021-07-09T15:48:44Z</dcterms:modified>
</cp:coreProperties>
</file>