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sldIdLst>
    <p:sldId id="257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 snapToGrid="0">
      <p:cViewPr varScale="1">
        <p:scale>
          <a:sx n="89" d="100"/>
          <a:sy n="89" d="100"/>
        </p:scale>
        <p:origin x="2016" y="86"/>
      </p:cViewPr>
      <p:guideLst>
        <p:guide orient="horz" pos="2160"/>
        <p:guide pos="2880"/>
      </p:guideLst>
    </p:cSldViewPr>
  </p:slide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B856D9A-A1DC-4279-9131-315B257302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0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000">
                <a:latin typeface="Comic Sans MS" pitchFamily="66" charset="0"/>
              </a:rPr>
              <a:t>Introduction to Computer Science   •   Robert Sedgewick and Kevin Wayne   •   Copyright © 2006   •   http://www.cs.Princeton.EDU/IntroCS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353D6C-388E-454C-AD8C-7D41E9404A1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AF00B-8AD7-4760-B8F3-AA235B78016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561BF-27D9-4090-A02B-D330818C906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18EB92-4B10-4E0C-9280-D986D4C74B1E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52B86-29D7-4706-A82A-014F165887D2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2115D7-31DF-49E4-8EFB-BD892F6A0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0ED26-D90A-47B6-A729-39A20DA3CF2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DF4D6-3950-4723-A352-81D7E9BCBED3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C6093-ABF4-4A1D-A95A-6209E12EE22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B7025A-E66D-4556-BBB3-DCED5C8C52B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latin typeface="+mn-lt"/>
              </a:defRPr>
            </a:lvl1pPr>
          </a:lstStyle>
          <a:p>
            <a:fld id="{7A5F97B7-0637-41F3-90CC-6268962E55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64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64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53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96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title"/>
          </p:nvPr>
        </p:nvSpPr>
        <p:spPr>
          <a:xfrm>
            <a:off x="336430" y="215660"/>
            <a:ext cx="8121770" cy="448574"/>
          </a:xfrm>
        </p:spPr>
        <p:txBody>
          <a:bodyPr/>
          <a:lstStyle/>
          <a:p>
            <a:r>
              <a:rPr kumimoji="0" lang="en-US" dirty="0"/>
              <a:t>Binary Search</a:t>
            </a: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</a:t>
            </a:r>
            <a:r>
              <a:rPr kumimoji="0"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kumimoji="0" lang="en-US" dirty="0" smtClean="0">
                <a:solidFill>
                  <a:schemeClr val="tx1"/>
                </a:solidFill>
              </a:rPr>
              <a:t>Key=33</a:t>
            </a:r>
            <a:endParaRPr kumimoji="0" lang="en-US" dirty="0">
              <a:solidFill>
                <a:schemeClr val="tx1"/>
              </a:solidFill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2912" y="-123110"/>
            <a:ext cx="8246853" cy="7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using namespace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beg,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end,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if (p &lt;= 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{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mid = (beg + end)/2;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          if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[mid] ==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        return mid ;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         if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[mid] 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beg, mid-1,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if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[mid] 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mid+1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end,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}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main(void)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 = {1, 3, 7, 15, 18, 20, 25, 33, 36, 40};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sizeof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sizeof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[0]);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  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33;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index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binarySearch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0, n-1,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if(index == -1)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&lt;&lt;" is not present in the array";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else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&lt;&lt;" is present at index "&lt;&lt; index &lt;&lt;" in the array";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8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53</a:t>
            </a: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1093" name="Rectangle 69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1094" name="Rectangle 70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1095" name="Rectangle 71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099" name="Line 7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4319588" y="5103813"/>
            <a:ext cx="50482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1104" name="Line 80"/>
          <p:cNvSpPr>
            <a:spLocks noChangeShapeType="1"/>
          </p:cNvSpPr>
          <p:nvPr/>
        </p:nvSpPr>
        <p:spPr bwMode="auto">
          <a:xfrm flipV="1">
            <a:off x="455612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auto">
          <a:xfrm>
            <a:off x="4398963" y="4138613"/>
            <a:ext cx="357187" cy="357187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5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845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845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846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846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846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846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846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7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1948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948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948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948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948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948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948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486025" y="5103813"/>
            <a:ext cx="50482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V="1">
            <a:off x="272256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256222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050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50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50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050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050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050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050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051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051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051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051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1523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1524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25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6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1530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1531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1532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1533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1534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1535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1536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1537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3914775" y="5103813"/>
            <a:ext cx="39687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hi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3406775" y="5103813"/>
            <a:ext cx="504825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mid</a:t>
            </a:r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 flipV="1">
            <a:off x="364331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482975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866875"/>
            <a:ext cx="7848600" cy="5410200"/>
          </a:xfrm>
        </p:spPr>
        <p:txBody>
          <a:bodyPr/>
          <a:lstStyle/>
          <a:p>
            <a:r>
              <a:rPr kumimoji="0" lang="en-US" dirty="0"/>
              <a:t>Binary search.   </a:t>
            </a:r>
            <a:r>
              <a:rPr kumimoji="0" lang="en-US" dirty="0">
                <a:solidFill>
                  <a:schemeClr val="tx1"/>
                </a:solidFill>
              </a:rPr>
              <a:t>Given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 and sorted array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 dirty="0">
                <a:solidFill>
                  <a:schemeClr val="tx1"/>
                </a:solidFill>
              </a:rPr>
              <a:t>, find index 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/>
            </a:r>
            <a:b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 dirty="0">
                <a:solidFill>
                  <a:schemeClr val="tx1"/>
                </a:solidFill>
              </a:rPr>
              <a:t>such that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</a:t>
            </a:r>
            <a:r>
              <a:rPr kumimoji="0" 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r>
              <a:rPr kumimoji="0" lang="en-US" dirty="0">
                <a:solidFill>
                  <a:schemeClr val="tx1"/>
                </a:solidFill>
              </a:rPr>
              <a:t> =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 dirty="0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 dirty="0"/>
          </a:p>
          <a:p>
            <a:r>
              <a:rPr kumimoji="0" lang="en-US" dirty="0"/>
              <a:t>Invariant.  </a:t>
            </a:r>
            <a:r>
              <a:rPr kumimoji="0" lang="en-US" dirty="0">
                <a:solidFill>
                  <a:schemeClr val="tx1"/>
                </a:solidFill>
              </a:rPr>
              <a:t>Algorithm maintains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 dirty="0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 dirty="0"/>
              <a:t>Ex.  </a:t>
            </a:r>
            <a:r>
              <a:rPr kumimoji="0" lang="en-US" dirty="0">
                <a:solidFill>
                  <a:schemeClr val="tx1"/>
                </a:solidFill>
              </a:rPr>
              <a:t>Binary search for 33.</a:t>
            </a:r>
            <a:endParaRPr kumimoji="0" lang="en-US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71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3572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73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74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3576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3577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3578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3579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3580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3581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3582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3583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3584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3585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009900" y="5103813"/>
            <a:ext cx="396875" cy="5175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Binary Search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95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4596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7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8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600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4601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4602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4603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4604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4605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4606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4607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4608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4609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  <a:br>
              <a:rPr kumimoji="1" lang="en-US" b="1"/>
            </a:br>
            <a:r>
              <a:rPr kumimoji="1" lang="en-US" b="1"/>
              <a:t>mid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3022600" y="4137025"/>
            <a:ext cx="357188" cy="357188"/>
          </a:xfrm>
          <a:prstGeom prst="ellipse">
            <a:avLst/>
          </a:prstGeom>
          <a:solidFill>
            <a:schemeClr val="folHlink">
              <a:alpha val="2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642"/>
            <a:ext cx="9144000" cy="457200"/>
          </a:xfrm>
        </p:spPr>
        <p:txBody>
          <a:bodyPr/>
          <a:lstStyle/>
          <a:p>
            <a:r>
              <a:rPr kumimoji="0" lang="en-US" dirty="0"/>
              <a:t>Binary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Binary search.   </a:t>
            </a:r>
            <a:r>
              <a:rPr kumimoji="0" lang="en-US">
                <a:solidFill>
                  <a:schemeClr val="tx1"/>
                </a:solidFill>
              </a:rPr>
              <a:t>Given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 and sorted array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a[]</a:t>
            </a:r>
            <a:r>
              <a:rPr kumimoji="0" lang="en-US">
                <a:solidFill>
                  <a:schemeClr val="tx1"/>
                </a:solidFill>
              </a:rPr>
              <a:t>, find index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br>
              <a:rPr kumimoji="0" lang="en-US" sz="1600">
                <a:solidFill>
                  <a:schemeClr val="tx1"/>
                </a:solidFill>
                <a:latin typeface="Courier New" pitchFamily="49" charset="0"/>
              </a:rPr>
            </a:br>
            <a:r>
              <a:rPr kumimoji="0" lang="en-US">
                <a:solidFill>
                  <a:schemeClr val="tx1"/>
                </a:solidFill>
              </a:rPr>
              <a:t>such that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a[i]</a:t>
            </a:r>
            <a:r>
              <a:rPr kumimoji="0" lang="en-US">
                <a:solidFill>
                  <a:schemeClr val="tx1"/>
                </a:solidFill>
              </a:rPr>
              <a:t> =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kumimoji="0" lang="en-US">
                <a:solidFill>
                  <a:schemeClr val="tx1"/>
                </a:solidFill>
              </a:rPr>
              <a:t>, or report that no such index exists.</a:t>
            </a:r>
          </a:p>
          <a:p>
            <a:endParaRPr kumimoji="0" lang="en-US"/>
          </a:p>
          <a:p>
            <a:r>
              <a:rPr kumimoji="0" lang="en-US"/>
              <a:t>Invariant.  </a:t>
            </a:r>
            <a:r>
              <a:rPr kumimoji="0" lang="en-US">
                <a:solidFill>
                  <a:schemeClr val="tx1"/>
                </a:solidFill>
              </a:rPr>
              <a:t>Algorithm maintains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a[lo]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value </a:t>
            </a:r>
            <a:r>
              <a:rPr kumimoji="0" lang="en-US">
                <a:solidFill>
                  <a:schemeClr val="tx1"/>
                </a:solidFill>
                <a:sym typeface="Symbol" pitchFamily="18" charset="2"/>
              </a:rPr>
              <a:t> 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kumimoji="0" lang="en-US" sz="1600">
                <a:solidFill>
                  <a:schemeClr val="tx1"/>
                </a:solidFill>
                <a:latin typeface="Courier New" pitchFamily="49" charset="0"/>
              </a:rPr>
              <a:t>a[hi].</a:t>
            </a: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  <a:p>
            <a:r>
              <a:rPr kumimoji="0" lang="en-US"/>
              <a:t>Ex.  </a:t>
            </a:r>
            <a:r>
              <a:rPr kumimoji="0" lang="en-US">
                <a:solidFill>
                  <a:schemeClr val="tx1"/>
                </a:solidFill>
              </a:rPr>
              <a:t>Binary search for 33.</a:t>
            </a:r>
            <a:endParaRPr kumimoji="0" lang="en-US" sz="16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5619" name="Rectangle 19" descr="Outlined diamond"/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25620" name="Rectangle 20" descr="Outlined diamond"/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5621" name="Rectangle 21" descr="Outlined diamond"/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5622" name="Rectangle 22" descr="Outlined diamond"/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25624" name="Rectangle 24" descr="Outlined diamond"/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25625" name="Rectangle 25" descr="Outlined diamond"/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25626" name="Rectangle 26" descr="Outlined diamond"/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25627" name="Rectangle 27" descr="Outlined diamond"/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25628" name="Rectangle 28" descr="Outlined diamond"/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25629" name="Rectangle 29" descr="Outlined diamond"/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25630" name="Rectangle 30" descr="Outlined diamond"/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25631" name="Rectangle 31" descr="Outlined diamond"/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25632" name="Rectangle 32" descr="Outlined diamond"/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25633" name="Rectangle 33" descr="Outlined diamond"/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955925" y="5103813"/>
            <a:ext cx="504825" cy="7302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/>
              <a:t>lo</a:t>
            </a:r>
            <a:br>
              <a:rPr kumimoji="1" lang="en-US" b="1"/>
            </a:br>
            <a:r>
              <a:rPr kumimoji="1" lang="en-US" b="1"/>
              <a:t>hi</a:t>
            </a:r>
            <a:br>
              <a:rPr kumimoji="1" lang="en-US" b="1"/>
            </a:br>
            <a:r>
              <a:rPr kumimoji="1" lang="en-US" b="1"/>
              <a:t>mid</a:t>
            </a:r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MS PGothic" pitchFamily="34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446</Words>
  <Application>Microsoft Office PowerPoint</Application>
  <PresentationFormat>On-screen Show (4:3)</PresentationFormat>
  <Paragraphs>380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MS PGothic</vt:lpstr>
      <vt:lpstr>Arial</vt:lpstr>
      <vt:lpstr>Comic Sans MS</vt:lpstr>
      <vt:lpstr>Courier New</vt:lpstr>
      <vt:lpstr>Monotype Sorts</vt:lpstr>
      <vt:lpstr>Symbol</vt:lpstr>
      <vt:lpstr>Wingdings</vt:lpstr>
      <vt:lpstr>introcs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PowerPoint Presentation</vt:lpstr>
    </vt:vector>
  </TitlesOfParts>
  <Company>Princeton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Kevin Wayne</dc:creator>
  <cp:lastModifiedBy>Mostofa Kamal Nasir</cp:lastModifiedBy>
  <cp:revision>14</cp:revision>
  <dcterms:created xsi:type="dcterms:W3CDTF">2006-10-06T17:28:24Z</dcterms:created>
  <dcterms:modified xsi:type="dcterms:W3CDTF">2021-03-04T03:52:03Z</dcterms:modified>
</cp:coreProperties>
</file>