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5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31" r:id="rId56"/>
    <p:sldId id="332" r:id="rId57"/>
    <p:sldId id="333" r:id="rId58"/>
    <p:sldId id="301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786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2DE76B8-5A9A-4803-909F-919650452A1B}" type="slidenum">
              <a:rPr lang="en-US" sz="1000"/>
              <a:pPr/>
              <a:t>7</a:t>
            </a:fld>
            <a:endParaRPr lang="en-US" sz="10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76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21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A list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ata items can be added and deleted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Maintains </a:t>
            </a:r>
            <a:r>
              <a:rPr lang="en-US" b="1" dirty="0" smtClean="0">
                <a:cs typeface="Times New Roman" panose="02020603050405020304" pitchFamily="18" charset="0"/>
              </a:rPr>
              <a:t>Last In First Out (LIFO)</a:t>
            </a:r>
            <a:r>
              <a:rPr lang="en-US" dirty="0" smtClean="0">
                <a:cs typeface="Times New Roman" panose="02020603050405020304" pitchFamily="18" charset="0"/>
              </a:rPr>
              <a:t> order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3" y="2636145"/>
            <a:ext cx="2549717" cy="3862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36146"/>
            <a:ext cx="2943681" cy="386258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66244" name="Group 4"/>
          <p:cNvGraphicFramePr>
            <a:graphicFrameLocks noGrp="1"/>
          </p:cNvGraphicFramePr>
          <p:nvPr>
            <p:extLst/>
          </p:nvPr>
        </p:nvGraphicFramePr>
        <p:xfrm>
          <a:off x="1143000" y="2343960"/>
          <a:ext cx="6705600" cy="2667000"/>
        </p:xfrm>
        <a:graphic>
          <a:graphicData uri="http://schemas.openxmlformats.org/drawingml/2006/table">
            <a:tbl>
              <a:tblPr/>
              <a:tblGrid>
                <a:gridCol w="2625725"/>
                <a:gridCol w="2135188"/>
                <a:gridCol w="1944687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Infix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Postfix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Evaluation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2 - 3 * 4 + 5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3 4 * - 5 +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(2 - 3) * (4 + 5)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3 - 4 5 + *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2- (3 * 4 +5)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3 4 * 5 + 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-15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266266" name="Rectangle 26"/>
          <p:cNvSpPr>
            <a:spLocks noChangeArrowheads="1"/>
          </p:cNvSpPr>
          <p:nvPr/>
        </p:nvSpPr>
        <p:spPr bwMode="auto">
          <a:xfrm>
            <a:off x="685800" y="914400"/>
            <a:ext cx="772668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de-DE" sz="2800" b="0" i="0" dirty="0" smtClean="0">
                <a:latin typeface="+mj-lt"/>
              </a:rPr>
              <a:t>Evaluating arithmatic expressions</a:t>
            </a: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 smtClean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de-DE" sz="2800" b="0" i="0" dirty="0" smtClean="0">
                <a:latin typeface="+mj-lt"/>
              </a:rPr>
              <a:t>Why </a:t>
            </a:r>
            <a:r>
              <a:rPr lang="de-DE" sz="2800" b="0" i="0" dirty="0">
                <a:latin typeface="+mj-lt"/>
              </a:rPr>
              <a:t>? No </a:t>
            </a:r>
            <a:r>
              <a:rPr lang="de-DE" sz="2800" b="0" i="0" dirty="0" smtClean="0">
                <a:latin typeface="+mj-lt"/>
              </a:rPr>
              <a:t>parentheses </a:t>
            </a:r>
            <a:r>
              <a:rPr lang="de-DE" sz="2800" b="0" i="0" dirty="0">
                <a:latin typeface="+mj-lt"/>
              </a:rPr>
              <a:t>necessary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86923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11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sz="2200" b="1" dirty="0"/>
              <a:t>Algorithm for Infix to Postfix</a:t>
            </a:r>
            <a:endParaRPr lang="en-US" sz="2200" b="1" dirty="0" smtClean="0"/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 smtClean="0"/>
              <a:t>Examine </a:t>
            </a:r>
            <a:r>
              <a:rPr lang="en-US" sz="2000" dirty="0"/>
              <a:t>the next element in the input.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If it is </a:t>
            </a:r>
            <a:r>
              <a:rPr lang="en-US" sz="2000" dirty="0">
                <a:solidFill>
                  <a:srgbClr val="FF0000"/>
                </a:solidFill>
              </a:rPr>
              <a:t>operand</a:t>
            </a:r>
            <a:r>
              <a:rPr lang="en-US" sz="2000" dirty="0"/>
              <a:t>, output it.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If it is </a:t>
            </a:r>
            <a:r>
              <a:rPr lang="en-US" sz="2000" dirty="0">
                <a:solidFill>
                  <a:srgbClr val="FF0000"/>
                </a:solidFill>
              </a:rPr>
              <a:t>opening parenthesis</a:t>
            </a:r>
            <a:r>
              <a:rPr lang="en-US" sz="2000" dirty="0"/>
              <a:t>, push it on stack.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If it is an </a:t>
            </a:r>
            <a:r>
              <a:rPr lang="en-US" sz="2000" dirty="0">
                <a:solidFill>
                  <a:srgbClr val="FF0000"/>
                </a:solidFill>
              </a:rPr>
              <a:t>operator</a:t>
            </a:r>
            <a:r>
              <a:rPr lang="en-US" sz="2000" dirty="0"/>
              <a:t>, then</a:t>
            </a:r>
          </a:p>
          <a:p>
            <a:pPr lvl="3"/>
            <a:r>
              <a:rPr lang="en-US" sz="2000" dirty="0" smtClean="0"/>
              <a:t>Pop </a:t>
            </a:r>
            <a:r>
              <a:rPr lang="en-US" sz="2000" dirty="0"/>
              <a:t>until the top of the stack has an element of lower precedence</a:t>
            </a:r>
          </a:p>
          <a:p>
            <a:pPr lvl="3"/>
            <a:r>
              <a:rPr lang="en-US" sz="2000" dirty="0" smtClean="0"/>
              <a:t>Then </a:t>
            </a:r>
            <a:r>
              <a:rPr lang="en-US" sz="2000" dirty="0"/>
              <a:t>push it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it is a </a:t>
            </a:r>
            <a:r>
              <a:rPr lang="en-US" sz="2000" dirty="0">
                <a:solidFill>
                  <a:srgbClr val="FF0000"/>
                </a:solidFill>
              </a:rPr>
              <a:t>closing parenthesis</a:t>
            </a:r>
            <a:r>
              <a:rPr lang="en-US" sz="2000" dirty="0"/>
              <a:t>, pop operators from stack and output them until an opening parenthesis is encountered. pop and discard the opening parenthesis.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If there is </a:t>
            </a:r>
            <a:r>
              <a:rPr lang="en-US" sz="2000" dirty="0">
                <a:solidFill>
                  <a:srgbClr val="FF0000"/>
                </a:solidFill>
              </a:rPr>
              <a:t>more input </a:t>
            </a:r>
            <a:r>
              <a:rPr lang="en-US" sz="2000" dirty="0"/>
              <a:t>go to step 1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If there is </a:t>
            </a:r>
            <a:r>
              <a:rPr lang="en-US" sz="2000" dirty="0">
                <a:solidFill>
                  <a:srgbClr val="FF0000"/>
                </a:solidFill>
              </a:rPr>
              <a:t>no more input, pop</a:t>
            </a:r>
            <a:r>
              <a:rPr lang="en-US" sz="2000" dirty="0"/>
              <a:t> the remaining operators to output.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36230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12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Suppose we want to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convert</a:t>
            </a:r>
            <a:endParaRPr lang="en-US" sz="3200" dirty="0">
              <a:solidFill>
                <a:schemeClr val="hlink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4+8)*(6-5)/((3-2)*(2+2))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into 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Postfix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form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32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22622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13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15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17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18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2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sz="4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914400"/>
          <a:ext cx="8718998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Structure: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Elements are added to and removed from the top of the stack.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Definitions (provided by user):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MAX_ITEMS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Maximum number of items that might be on the stack.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ItemType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type of the items on the stack.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Operations (provided by the ADT):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Sets stack to an empty state.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 smtClean="0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Stack is empty.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800" b="1" dirty="0" err="1" smtClean="0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Determines whether the stack is empty.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 smtClean="0"/>
                        <a:t>Precondition</a:t>
                      </a:r>
                      <a:endParaRPr lang="en-US" sz="1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Stack has been initialized.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 smtClean="0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true if stack is empty and false otherwise.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800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Determines whether the stack is full.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 smtClean="0"/>
                        <a:t>Precondition</a:t>
                      </a:r>
                      <a:endParaRPr lang="en-US" sz="1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Stack has been initialized.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 smtClean="0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true if stack is full and false otherwise.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2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20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21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22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23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25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27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28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3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Push(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to the top of the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(stack is full), exception </a:t>
                      </a:r>
                      <a:r>
                        <a:rPr lang="en-US" dirty="0" err="1" smtClean="0"/>
                        <a:t>FullStack</a:t>
                      </a:r>
                      <a:r>
                        <a:rPr lang="en-US" dirty="0" smtClean="0"/>
                        <a:t> is thrown, else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is at the top of the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Pop()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top item from the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(stack is empty), exception </a:t>
                      </a:r>
                      <a:r>
                        <a:rPr lang="en-US" dirty="0" err="1" smtClean="0"/>
                        <a:t>EmptyStack</a:t>
                      </a:r>
                      <a:r>
                        <a:rPr lang="en-US" dirty="0" smtClean="0"/>
                        <a:t> is thrown, else top element has been removed from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Top()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copy of the top item on the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(stack is empty), exception </a:t>
                      </a:r>
                      <a:r>
                        <a:rPr lang="en-US" dirty="0" err="1" smtClean="0"/>
                        <a:t>EmptyStack</a:t>
                      </a:r>
                      <a:r>
                        <a:rPr lang="en-US" dirty="0" smtClean="0"/>
                        <a:t> is thrown, else a copy of the top element is returned.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30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31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32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33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35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37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38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stacktype.h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42" y="1143000"/>
            <a:ext cx="7923258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class thrown by Push when stack is full.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class thrown by Pop and Top when stack is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emtpy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Pop();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items[MAX_ITEMS];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Now let’s evaluate this expression.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8 + 6 5 - * 3 2 – 2 2 + * /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Algorithm for evaluating </a:t>
            </a:r>
            <a:r>
              <a:rPr lang="en-GB" sz="2400" b="1" dirty="0"/>
              <a:t>a postfix expression</a:t>
            </a:r>
            <a:endParaRPr lang="en-GB" sz="2400" b="1" dirty="0" smtClean="0"/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 smtClean="0"/>
              <a:t>Initialise an empty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 smtClean="0"/>
              <a:t>Read next item in the expression</a:t>
            </a:r>
          </a:p>
          <a:p>
            <a:pPr marL="590550" lvl="1" indent="-342900">
              <a:buFont typeface="+mj-lt"/>
              <a:buAutoNum type="alphaLcParenR"/>
            </a:pPr>
            <a:r>
              <a:rPr lang="en-GB" dirty="0" smtClean="0"/>
              <a:t>If item is an operand, push it into the stack</a:t>
            </a:r>
          </a:p>
          <a:p>
            <a:pPr marL="590550" lvl="1" indent="-342900" eaLnBrk="1" hangingPunct="1">
              <a:buFont typeface="+mj-lt"/>
              <a:buAutoNum type="alphaLcParenR"/>
            </a:pPr>
            <a:r>
              <a:rPr lang="en-GB" dirty="0" smtClean="0"/>
              <a:t>Else, if item is an operator, pop top two items off the stack, apply the operator, and push the answer back into the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 smtClean="0"/>
              <a:t>If there are more items to process, go to step 2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 smtClean="0"/>
              <a:t>Pop the answer off the stack.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47875" y="622141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GB" sz="2800" b="0" i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5594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25600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61826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06057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9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32017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37317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6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3705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90491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3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554282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70236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2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99544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553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1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95615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14399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03279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10258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3" y="1254080"/>
            <a:ext cx="3557148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(top == 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(top ==  MAX_ITEMS-1);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54488" y="1250681"/>
            <a:ext cx="443711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top++;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items[top]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top--;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::Top()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items[top];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83693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50916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3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57863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33200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23363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98346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2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69694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79718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3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3423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04366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31760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14029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7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99450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85475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7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56326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41708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33748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45477" y="5366875"/>
            <a:ext cx="5167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than one item in stack or unsuccessful pop: </a:t>
            </a:r>
            <a:r>
              <a:rPr lang="en-US" b="1" dirty="0" smtClean="0">
                <a:solidFill>
                  <a:srgbClr val="FF0000"/>
                </a:solidFill>
              </a:rPr>
              <a:t>indicates invalid expression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3207" y="2846231"/>
            <a:ext cx="51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item in stack: </a:t>
            </a:r>
            <a:r>
              <a:rPr lang="en-US" b="1" dirty="0">
                <a:solidFill>
                  <a:srgbClr val="00B050"/>
                </a:solidFill>
              </a:rPr>
              <a:t>indicates valid </a:t>
            </a:r>
            <a:r>
              <a:rPr lang="en-US" b="1" dirty="0" smtClean="0">
                <a:solidFill>
                  <a:srgbClr val="00B050"/>
                </a:solidFill>
              </a:rPr>
              <a:t>expression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89408" y="3876540"/>
            <a:ext cx="381730" cy="369332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96897" y="3125410"/>
            <a:ext cx="996310" cy="6738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3" y="1254080"/>
            <a:ext cx="3557148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(top == 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(top ==  MAX_ITEMS-1);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54488" y="1250681"/>
            <a:ext cx="443711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top++;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items[top]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top--;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::Top()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items[top];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65425" y="190500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765425" y="303352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65425" y="408989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765425" y="557144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356413" y="189737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356413" y="338521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356413" y="498227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026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85950"/>
            <a:ext cx="6477000" cy="4191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sz="2800" b="1" dirty="0" smtClean="0">
                <a:solidFill>
                  <a:srgbClr val="00B050"/>
                </a:solidFill>
                <a:cs typeface="+mn-cs"/>
              </a:rPr>
              <a:t>Transformers  </a:t>
            </a:r>
            <a:endParaRPr lang="en-US" sz="2800" b="1" dirty="0">
              <a:solidFill>
                <a:srgbClr val="00B050"/>
              </a:solidFill>
              <a:cs typeface="+mn-cs"/>
            </a:endParaRPr>
          </a:p>
          <a:p>
            <a:pPr lvl="1">
              <a:defRPr/>
            </a:pPr>
            <a:r>
              <a:rPr lang="en-US" sz="2400" b="1" dirty="0"/>
              <a:t>Push</a:t>
            </a:r>
          </a:p>
          <a:p>
            <a:pPr lvl="1">
              <a:defRPr/>
            </a:pPr>
            <a:r>
              <a:rPr lang="en-US" sz="2400" b="1" dirty="0" smtClean="0"/>
              <a:t>Pop</a:t>
            </a:r>
          </a:p>
          <a:p>
            <a:pPr lvl="1">
              <a:defRPr/>
            </a:pPr>
            <a:r>
              <a:rPr lang="en-US" sz="2400" b="1" dirty="0" err="1" smtClean="0"/>
              <a:t>MakeEmpty</a:t>
            </a:r>
            <a:endParaRPr lang="en-US" sz="2400" b="1" dirty="0" smtClean="0"/>
          </a:p>
          <a:p>
            <a:pPr lvl="1">
              <a:defRPr/>
            </a:pPr>
            <a:endParaRPr lang="en-US" sz="2400" b="1" dirty="0"/>
          </a:p>
          <a:p>
            <a:pPr lvl="1">
              <a:buFontTx/>
              <a:buNone/>
              <a:defRPr/>
            </a:pPr>
            <a:endParaRPr lang="en-US" sz="2000" dirty="0" smtClean="0"/>
          </a:p>
          <a:p>
            <a:pPr marL="457200" lvl="1" indent="0">
              <a:buNone/>
              <a:defRPr/>
            </a:pPr>
            <a:r>
              <a:rPr lang="en-US" sz="2400" b="1" dirty="0" smtClean="0">
                <a:solidFill>
                  <a:srgbClr val="00B050"/>
                </a:solidFill>
              </a:rPr>
              <a:t>Observers</a:t>
            </a:r>
            <a:r>
              <a:rPr lang="en-US" sz="2400" b="1" dirty="0" smtClean="0">
                <a:solidFill>
                  <a:srgbClr val="FFCC66"/>
                </a:solidFill>
              </a:rPr>
              <a:t> </a:t>
            </a:r>
            <a:endParaRPr lang="en-US" sz="2400" b="1" dirty="0">
              <a:solidFill>
                <a:srgbClr val="FFCC66"/>
              </a:solidFill>
            </a:endParaRPr>
          </a:p>
          <a:p>
            <a:pPr lvl="1">
              <a:defRPr/>
            </a:pPr>
            <a:r>
              <a:rPr lang="en-US" sz="2400" b="1" dirty="0" err="1"/>
              <a:t>IsEmpty</a:t>
            </a:r>
            <a:endParaRPr lang="en-US" sz="2400" b="1" dirty="0"/>
          </a:p>
          <a:p>
            <a:pPr lvl="1">
              <a:defRPr/>
            </a:pPr>
            <a:r>
              <a:rPr lang="en-US" sz="2400" b="1" dirty="0" err="1"/>
              <a:t>IsFull</a:t>
            </a:r>
            <a:r>
              <a:rPr lang="en-US" dirty="0"/>
              <a:t>	</a:t>
            </a:r>
          </a:p>
          <a:p>
            <a:pPr lvl="1">
              <a:defRPr/>
            </a:pPr>
            <a:r>
              <a:rPr lang="en-US" sz="2400" b="1" dirty="0" smtClean="0"/>
              <a:t>Top</a:t>
            </a:r>
            <a:endParaRPr lang="en-US" sz="2400" b="1" dirty="0"/>
          </a:p>
          <a:p>
            <a:pPr>
              <a:buFontTx/>
              <a:buNone/>
              <a:defRPr/>
            </a:pPr>
            <a:r>
              <a:rPr lang="en-US" sz="800" dirty="0">
                <a:cs typeface="+mn-cs"/>
              </a:rPr>
              <a:t>		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4806950" y="44958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5851525" y="2544763"/>
            <a:ext cx="1839913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change state</a:t>
            </a: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6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observe state</a:t>
            </a: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8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800" b="1" dirty="0">
              <a:latin typeface="Arial" charset="0"/>
              <a:ea typeface="ＭＳ Ｐゴシック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37A23887-DB9A-4D4E-BADD-171668038FA3}" type="slidenum">
              <a:rPr lang="en-US" sz="1800"/>
              <a:pPr algn="r" eaLnBrk="1" hangingPunct="1"/>
              <a:t>7</a:t>
            </a:fld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ADT Stack Operations</a:t>
            </a:r>
          </a:p>
        </p:txBody>
      </p:sp>
    </p:spTree>
    <p:extLst>
      <p:ext uri="{BB962C8B-B14F-4D97-AF65-F5344CB8AC3E}">
        <p14:creationId xmlns:p14="http://schemas.microsoft.com/office/powerpoint/2010/main" val="3307650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(())()(()())()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(())()((()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(())))((()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Which of the strings of parentheses are balanced?</a:t>
            </a:r>
          </a:p>
        </p:txBody>
      </p:sp>
    </p:spTree>
    <p:extLst>
      <p:ext uri="{BB962C8B-B14F-4D97-AF65-F5344CB8AC3E}">
        <p14:creationId xmlns:p14="http://schemas.microsoft.com/office/powerpoint/2010/main" val="41868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Algorithm for matching parentheses string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 smtClean="0"/>
              <a:t>Initialise an empty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 smtClean="0"/>
              <a:t>Read next item in the string</a:t>
            </a:r>
          </a:p>
          <a:p>
            <a:pPr marL="590550" lvl="1" indent="-342900">
              <a:buFont typeface="+mj-lt"/>
              <a:buAutoNum type="alphaLcParenR"/>
            </a:pPr>
            <a:r>
              <a:rPr lang="en-GB" dirty="0" smtClean="0"/>
              <a:t>If item is an opening parentheses, push it into the stack</a:t>
            </a:r>
          </a:p>
          <a:p>
            <a:pPr marL="590550" lvl="1" indent="-342900">
              <a:buFont typeface="+mj-lt"/>
              <a:buAutoNum type="alphaLcParenR"/>
            </a:pPr>
            <a:r>
              <a:rPr lang="en-GB" dirty="0" smtClean="0"/>
              <a:t>Else, if item is a closing </a:t>
            </a:r>
            <a:r>
              <a:rPr lang="en-GB" dirty="0"/>
              <a:t>parentheses</a:t>
            </a:r>
            <a:r>
              <a:rPr lang="en-GB" dirty="0" smtClean="0"/>
              <a:t>, pop from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 smtClean="0"/>
              <a:t>If there are more items to process, go to step 2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 smtClean="0"/>
              <a:t>Pop the answer off the stack.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47875" y="622141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GB" sz="2800" b="0" i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5778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2528</Words>
  <Application>Microsoft Office PowerPoint</Application>
  <PresentationFormat>On-screen Show (4:3)</PresentationFormat>
  <Paragraphs>1666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2" baseType="lpstr">
      <vt:lpstr>ＭＳ Ｐゴシック</vt:lpstr>
      <vt:lpstr>Aharoni</vt:lpstr>
      <vt:lpstr>Arial</vt:lpstr>
      <vt:lpstr>Britannic Bold</vt:lpstr>
      <vt:lpstr>Calibri</vt:lpstr>
      <vt:lpstr>Calibri Light</vt:lpstr>
      <vt:lpstr>Courier New</vt:lpstr>
      <vt:lpstr>Garamond</vt:lpstr>
      <vt:lpstr>Gungsuh</vt:lpstr>
      <vt:lpstr>Impact</vt:lpstr>
      <vt:lpstr>Times New Roman</vt:lpstr>
      <vt:lpstr>Verdana</vt:lpstr>
      <vt:lpstr>Wingdings</vt:lpstr>
      <vt:lpstr>Office Theme</vt:lpstr>
      <vt:lpstr>Stack</vt:lpstr>
      <vt:lpstr>Specification of StackType</vt:lpstr>
      <vt:lpstr>Specification of StackType</vt:lpstr>
      <vt:lpstr>stacktype.h</vt:lpstr>
      <vt:lpstr>stacktype.cpp</vt:lpstr>
      <vt:lpstr>stacktype.cpp</vt:lpstr>
      <vt:lpstr>ADT Stack Operations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Mostofa Kamal Nasir</cp:lastModifiedBy>
  <cp:revision>29</cp:revision>
  <dcterms:created xsi:type="dcterms:W3CDTF">2014-09-11T18:03:18Z</dcterms:created>
  <dcterms:modified xsi:type="dcterms:W3CDTF">2020-08-06T15:57:23Z</dcterms:modified>
</cp:coreProperties>
</file>