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319" r:id="rId2"/>
    <p:sldId id="340" r:id="rId3"/>
    <p:sldId id="341" r:id="rId4"/>
    <p:sldId id="342" r:id="rId5"/>
    <p:sldId id="345" r:id="rId6"/>
    <p:sldId id="346" r:id="rId7"/>
    <p:sldId id="347" r:id="rId8"/>
    <p:sldId id="348" r:id="rId9"/>
    <p:sldId id="349" r:id="rId10"/>
    <p:sldId id="351" r:id="rId11"/>
    <p:sldId id="379" r:id="rId12"/>
    <p:sldId id="381" r:id="rId13"/>
    <p:sldId id="382" r:id="rId14"/>
    <p:sldId id="383" r:id="rId15"/>
    <p:sldId id="384" r:id="rId16"/>
    <p:sldId id="354" r:id="rId17"/>
    <p:sldId id="356" r:id="rId18"/>
    <p:sldId id="385" r:id="rId19"/>
    <p:sldId id="386" r:id="rId20"/>
    <p:sldId id="389" r:id="rId21"/>
    <p:sldId id="387" r:id="rId22"/>
    <p:sldId id="388" r:id="rId23"/>
    <p:sldId id="390" r:id="rId24"/>
    <p:sldId id="391" r:id="rId25"/>
    <p:sldId id="39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0008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73" d="100"/>
          <a:sy n="73" d="100"/>
        </p:scale>
        <p:origin x="-10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FE413BED-446D-4BD6-BAC7-67D854FB02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CB76A31F-6B37-4CB9-A00D-A0FACCEA67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6422-5613-4463-B419-FB43D54C6063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704850"/>
            <a:ext cx="4575175" cy="3430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1975"/>
            <a:ext cx="5029200" cy="4059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1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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2000 Prentice Hall, Inc.  All rights reserved.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u="sng"/>
              <a:t>Outline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6781800" y="76200"/>
            <a:ext cx="304800" cy="685800"/>
            <a:chOff x="4032" y="3840"/>
            <a:chExt cx="192" cy="432"/>
          </a:xfrm>
        </p:grpSpPr>
        <p:sp>
          <p:nvSpPr>
            <p:cNvPr id="69637" name="AutoShape 5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38" name="AutoShape 6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8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29400" y="762000"/>
            <a:ext cx="24384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defRPr>
                <a:solidFill>
                  <a:srgbClr val="000000"/>
                </a:solidFill>
              </a:defRPr>
            </a:lvl1pPr>
          </a:lstStyle>
          <a:p>
            <a:fld id="{3F44FC9A-3A21-4A3A-BD34-14E822C78A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u="sng"/>
              <a:t>Outline</a:t>
            </a:r>
          </a:p>
        </p:txBody>
      </p: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6781800" y="76200"/>
            <a:ext cx="304800" cy="685800"/>
            <a:chOff x="4032" y="3840"/>
            <a:chExt cx="192" cy="432"/>
          </a:xfrm>
        </p:grpSpPr>
        <p:sp>
          <p:nvSpPr>
            <p:cNvPr id="69644" name="AutoShape 1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45" name="AutoShape 1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8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3E9757-0B26-4557-A44B-4E3233D4F6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873621-5EBB-46DB-B201-1EC62F9EC8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CCDACD-CEE8-4FA3-A947-ADC776536F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6620F3-ABD6-4E4A-BE2C-8970EC680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CB2A8E-8689-46A3-8C28-95EDD313A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B2AC93-C94E-4E46-BBD0-3C96F202D3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EFF02-C520-4E9F-9F18-F7FEDB580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3BD744-E12E-4F9D-BFA2-B6E85469B5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7AEEB7-1D1F-427D-91A5-A51D52D2E4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AC8080-FB8A-4974-B9CF-1E07176160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D5466972-174E-4B06-90AF-9A04BBEA1B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1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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2003 Prentice Hall,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cover/>
    <p:sndAc>
      <p:stSnd>
        <p:snd r:embed="rId13" name="camera.wav"/>
      </p:stSnd>
    </p:sndAc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Introduction to Recursion</a:t>
            </a:r>
          </a:p>
          <a:p>
            <a:pPr>
              <a:lnSpc>
                <a:spcPct val="90000"/>
              </a:lnSpc>
            </a:pPr>
            <a:r>
              <a:rPr lang="en-US"/>
              <a:t>Recursion Example #1:  World’s Simplest Recursion Program</a:t>
            </a:r>
          </a:p>
          <a:p>
            <a:pPr>
              <a:lnSpc>
                <a:spcPct val="90000"/>
              </a:lnSpc>
            </a:pPr>
            <a:r>
              <a:rPr lang="en-US"/>
              <a:t>Visualizing Recursion</a:t>
            </a:r>
          </a:p>
          <a:p>
            <a:pPr lvl="1">
              <a:lnSpc>
                <a:spcPct val="90000"/>
              </a:lnSpc>
            </a:pPr>
            <a:r>
              <a:rPr lang="en-US"/>
              <a:t>Using Stacks</a:t>
            </a:r>
          </a:p>
          <a:p>
            <a:pPr>
              <a:lnSpc>
                <a:spcPct val="90000"/>
              </a:lnSpc>
            </a:pPr>
            <a:r>
              <a:rPr lang="en-US"/>
              <a:t>Recursion Example #2 </a:t>
            </a:r>
          </a:p>
          <a:p>
            <a:pPr>
              <a:lnSpc>
                <a:spcPct val="90000"/>
              </a:lnSpc>
            </a:pPr>
            <a:r>
              <a:rPr lang="en-US"/>
              <a:t>Computing Factorials</a:t>
            </a:r>
          </a:p>
          <a:p>
            <a:pPr lvl="1">
              <a:lnSpc>
                <a:spcPct val="90000"/>
              </a:lnSpc>
            </a:pPr>
            <a:r>
              <a:rPr lang="en-US"/>
              <a:t>Iterative Approach</a:t>
            </a:r>
          </a:p>
          <a:p>
            <a:pPr>
              <a:lnSpc>
                <a:spcPct val="90000"/>
              </a:lnSpc>
            </a:pPr>
            <a:r>
              <a:rPr lang="en-US"/>
              <a:t>Computing Factorials</a:t>
            </a:r>
          </a:p>
          <a:p>
            <a:pPr lvl="1">
              <a:lnSpc>
                <a:spcPct val="90000"/>
              </a:lnSpc>
            </a:pPr>
            <a:r>
              <a:rPr lang="en-US"/>
              <a:t>Recursive Approach</a:t>
            </a:r>
          </a:p>
          <a:p>
            <a:pPr>
              <a:lnSpc>
                <a:spcPct val="90000"/>
              </a:lnSpc>
            </a:pPr>
            <a:r>
              <a:rPr lang="en-US"/>
              <a:t>Reading, Chapter 4, 4.10</a:t>
            </a:r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Recursion in Action</a:t>
            </a:r>
          </a:p>
        </p:txBody>
      </p:sp>
      <p:sp>
        <p:nvSpPr>
          <p:cNvPr id="236571" name="Line 27"/>
          <p:cNvSpPr>
            <a:spLocks noChangeShapeType="1"/>
          </p:cNvSpPr>
          <p:nvPr/>
        </p:nvSpPr>
        <p:spPr bwMode="auto">
          <a:xfrm>
            <a:off x="3968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2" name="Line 28"/>
          <p:cNvSpPr>
            <a:spLocks noChangeShapeType="1"/>
          </p:cNvSpPr>
          <p:nvPr/>
        </p:nvSpPr>
        <p:spPr bwMode="auto">
          <a:xfrm>
            <a:off x="396875" y="332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 flipV="1">
            <a:off x="1311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381000" y="34909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19081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>
            <a:off x="1908175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 flipV="1">
            <a:off x="2835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1892300" y="3490913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1920875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33480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>
            <a:off x="3348038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 flipV="1">
            <a:off x="42751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3" name="Text Box 39"/>
          <p:cNvSpPr txBox="1">
            <a:spLocks noChangeArrowheads="1"/>
          </p:cNvSpPr>
          <p:nvPr/>
        </p:nvSpPr>
        <p:spPr bwMode="auto">
          <a:xfrm>
            <a:off x="3332163" y="3490913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count(0)</a:t>
            </a:r>
          </a:p>
        </p:txBody>
      </p:sp>
      <p:sp>
        <p:nvSpPr>
          <p:cNvPr id="236584" name="Rectangle 40"/>
          <p:cNvSpPr>
            <a:spLocks noChangeArrowheads="1"/>
          </p:cNvSpPr>
          <p:nvPr/>
        </p:nvSpPr>
        <p:spPr bwMode="auto">
          <a:xfrm>
            <a:off x="3360738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5" name="Rectangle 41"/>
          <p:cNvSpPr>
            <a:spLocks noChangeArrowheads="1"/>
          </p:cNvSpPr>
          <p:nvPr/>
        </p:nvSpPr>
        <p:spPr bwMode="auto">
          <a:xfrm>
            <a:off x="3360738" y="27146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589" name="Text Box 45"/>
          <p:cNvSpPr txBox="1">
            <a:spLocks noChangeArrowheads="1"/>
          </p:cNvSpPr>
          <p:nvPr/>
        </p:nvSpPr>
        <p:spPr bwMode="auto">
          <a:xfrm>
            <a:off x="4800600" y="3479800"/>
            <a:ext cx="147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 count(1)</a:t>
            </a: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2743200" y="4648200"/>
            <a:ext cx="1752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Inside count(0):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print (index);      </a:t>
            </a:r>
            <a:r>
              <a:rPr lang="en-US" b="1">
                <a:solidFill>
                  <a:schemeClr val="accent2"/>
                </a:solidFill>
                <a:sym typeface="Wingdings" pitchFamily="2" charset="2"/>
              </a:rPr>
              <a:t>  0</a:t>
            </a:r>
            <a:endParaRPr lang="en-US" b="1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     count(index+1);</a:t>
            </a:r>
            <a:r>
              <a:rPr 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6" name="Line 52"/>
          <p:cNvSpPr>
            <a:spLocks noChangeShapeType="1"/>
          </p:cNvSpPr>
          <p:nvPr/>
        </p:nvSpPr>
        <p:spPr bwMode="auto">
          <a:xfrm flipV="1">
            <a:off x="3429000" y="4038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97" name="Text Box 53"/>
          <p:cNvSpPr txBox="1">
            <a:spLocks noChangeArrowheads="1"/>
          </p:cNvSpPr>
          <p:nvPr/>
        </p:nvSpPr>
        <p:spPr bwMode="auto">
          <a:xfrm>
            <a:off x="4572000" y="4648200"/>
            <a:ext cx="18288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Inside count(1):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print (index);    </a:t>
            </a:r>
            <a:r>
              <a:rPr lang="en-US" b="1">
                <a:solidFill>
                  <a:schemeClr val="accent2"/>
                </a:solidFill>
                <a:sym typeface="Wingdings" pitchFamily="2" charset="2"/>
              </a:rPr>
              <a:t>  1</a:t>
            </a:r>
            <a:endParaRPr lang="en-US" b="1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     count(index+1);</a:t>
            </a:r>
            <a:r>
              <a:rPr 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 flipV="1">
            <a:off x="5181600" y="4114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>
            <a:off x="47117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47117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 flipV="1">
            <a:off x="56388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3" name="Rectangle 59"/>
          <p:cNvSpPr>
            <a:spLocks noChangeArrowheads="1"/>
          </p:cNvSpPr>
          <p:nvPr/>
        </p:nvSpPr>
        <p:spPr bwMode="auto">
          <a:xfrm>
            <a:off x="47244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04" name="Rectangle 60"/>
          <p:cNvSpPr>
            <a:spLocks noChangeArrowheads="1"/>
          </p:cNvSpPr>
          <p:nvPr/>
        </p:nvSpPr>
        <p:spPr bwMode="auto">
          <a:xfrm>
            <a:off x="47244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05" name="Rectangle 61"/>
          <p:cNvSpPr>
            <a:spLocks noChangeArrowheads="1"/>
          </p:cNvSpPr>
          <p:nvPr/>
        </p:nvSpPr>
        <p:spPr bwMode="auto">
          <a:xfrm>
            <a:off x="47244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06" name="Text Box 62"/>
          <p:cNvSpPr txBox="1">
            <a:spLocks noChangeArrowheads="1"/>
          </p:cNvSpPr>
          <p:nvPr/>
        </p:nvSpPr>
        <p:spPr bwMode="auto">
          <a:xfrm>
            <a:off x="6184900" y="3479800"/>
            <a:ext cx="147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 count(2)</a:t>
            </a:r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60960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60960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 flipV="1">
            <a:off x="70231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0" name="Rectangle 66"/>
          <p:cNvSpPr>
            <a:spLocks noChangeArrowheads="1"/>
          </p:cNvSpPr>
          <p:nvPr/>
        </p:nvSpPr>
        <p:spPr bwMode="auto">
          <a:xfrm>
            <a:off x="61087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11" name="Rectangle 67"/>
          <p:cNvSpPr>
            <a:spLocks noChangeArrowheads="1"/>
          </p:cNvSpPr>
          <p:nvPr/>
        </p:nvSpPr>
        <p:spPr bwMode="auto">
          <a:xfrm>
            <a:off x="61087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12" name="Rectangle 68"/>
          <p:cNvSpPr>
            <a:spLocks noChangeArrowheads="1"/>
          </p:cNvSpPr>
          <p:nvPr/>
        </p:nvSpPr>
        <p:spPr bwMode="auto">
          <a:xfrm>
            <a:off x="61087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13" name="Text Box 69"/>
          <p:cNvSpPr txBox="1">
            <a:spLocks noChangeArrowheads="1"/>
          </p:cNvSpPr>
          <p:nvPr/>
        </p:nvSpPr>
        <p:spPr bwMode="auto">
          <a:xfrm>
            <a:off x="6477000" y="4724400"/>
            <a:ext cx="23622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Inside count(2):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print (index);	</a:t>
            </a:r>
            <a:r>
              <a:rPr lang="en-US" b="1">
                <a:solidFill>
                  <a:schemeClr val="accent2"/>
                </a:solidFill>
                <a:sym typeface="Wingdings" pitchFamily="2" charset="2"/>
              </a:rPr>
              <a:t>  2</a:t>
            </a:r>
            <a:r>
              <a:rPr lang="en-US" b="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chemeClr val="tx1"/>
                </a:solidFill>
              </a:rPr>
              <a:t>     count(index+1);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rgbClr val="FF3300"/>
                </a:solidFill>
              </a:rPr>
              <a:t>This condition now fails!	</a:t>
            </a:r>
          </a:p>
          <a:p>
            <a:pPr eaLnBrk="1" hangingPunct="1">
              <a:spcBef>
                <a:spcPct val="20000"/>
              </a:spcBef>
            </a:pPr>
            <a:r>
              <a:rPr lang="en-US" b="1">
                <a:solidFill>
                  <a:srgbClr val="FF3300"/>
                </a:solidFill>
              </a:rPr>
              <a:t>Hence, recursion stops, and we proceed to pop all functions off the stack.</a:t>
            </a:r>
          </a:p>
        </p:txBody>
      </p:sp>
      <p:sp>
        <p:nvSpPr>
          <p:cNvPr id="236615" name="Rectangle 71"/>
          <p:cNvSpPr>
            <a:spLocks noChangeArrowheads="1"/>
          </p:cNvSpPr>
          <p:nvPr/>
        </p:nvSpPr>
        <p:spPr bwMode="auto">
          <a:xfrm>
            <a:off x="6096000" y="20621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count(2)</a:t>
            </a:r>
          </a:p>
        </p:txBody>
      </p:sp>
      <p:sp>
        <p:nvSpPr>
          <p:cNvPr id="236616" name="Text Box 72"/>
          <p:cNvSpPr txBox="1">
            <a:spLocks noChangeArrowheads="1"/>
          </p:cNvSpPr>
          <p:nvPr/>
        </p:nvSpPr>
        <p:spPr bwMode="auto">
          <a:xfrm>
            <a:off x="7616825" y="3490913"/>
            <a:ext cx="1458913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Times 5-8:</a:t>
            </a:r>
          </a:p>
          <a:p>
            <a:r>
              <a:rPr lang="en-US" sz="1400" b="1"/>
              <a:t>Pop everything</a:t>
            </a:r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75279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>
            <a:off x="7527925" y="3287713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 flipV="1">
            <a:off x="84550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24" name="Text Box 80"/>
          <p:cNvSpPr txBox="1">
            <a:spLocks noChangeArrowheads="1"/>
          </p:cNvSpPr>
          <p:nvPr/>
        </p:nvSpPr>
        <p:spPr bwMode="auto">
          <a:xfrm>
            <a:off x="7146925" y="29083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…</a:t>
            </a:r>
          </a:p>
        </p:txBody>
      </p:sp>
      <p:sp>
        <p:nvSpPr>
          <p:cNvPr id="236625" name="Line 81"/>
          <p:cNvSpPr>
            <a:spLocks noChangeShapeType="1"/>
          </p:cNvSpPr>
          <p:nvPr/>
        </p:nvSpPr>
        <p:spPr bwMode="auto">
          <a:xfrm flipV="1">
            <a:off x="6629400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</a:rPr>
              <a:t>Recursion Example #2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Example #2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public class Recursion2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public static void main (String args[])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upAndDown(1);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System.out.println();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public static void upAndDown (int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System.out.print ("\nLevel: " + 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if (n &lt;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	upAndDown (n+1);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System.out.print ("\nLEVEL: " +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}</a:t>
            </a:r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 flipH="1">
            <a:off x="4724400" y="40386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5822950" y="3657600"/>
            <a:ext cx="332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Recursion occurs here.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the Output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you were given this problem on the final exam, and your task is to “determine the output.”</a:t>
            </a:r>
          </a:p>
          <a:p>
            <a:r>
              <a:rPr lang="en-US"/>
              <a:t>How do you figure out the output?  </a:t>
            </a:r>
          </a:p>
          <a:p>
            <a:r>
              <a:rPr lang="en-US"/>
              <a:t>Answer:  Use Stacks to Help Visualize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105400" y="2743200"/>
            <a:ext cx="2057400" cy="388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Short-Hand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Rather than draw each stack like we did last time, you can try using a short-hand notation.</a:t>
            </a:r>
          </a:p>
          <a:p>
            <a:pPr>
              <a:buFontTx/>
              <a:buNone/>
            </a:pPr>
            <a:r>
              <a:rPr lang="en-US"/>
              <a:t>	time	stack			output</a:t>
            </a:r>
          </a:p>
          <a:p>
            <a:r>
              <a:rPr lang="en-US" sz="2400"/>
              <a:t>time 0:	empty stack</a:t>
            </a:r>
          </a:p>
          <a:p>
            <a:r>
              <a:rPr lang="en-US" sz="2400"/>
              <a:t>time 1:	f(1)			Level: 1	</a:t>
            </a:r>
          </a:p>
          <a:p>
            <a:r>
              <a:rPr lang="en-US" sz="2400"/>
              <a:t>time 2:	f(1), f(2)		Level: 2	</a:t>
            </a:r>
          </a:p>
          <a:p>
            <a:r>
              <a:rPr lang="en-US" sz="2400"/>
              <a:t>time 3:	f(1), f(2), f(3)		Level: 3</a:t>
            </a:r>
          </a:p>
          <a:p>
            <a:r>
              <a:rPr lang="en-US" sz="2400"/>
              <a:t>time 4:	f(1), f(2), f(3), f(4)	Level: 4</a:t>
            </a:r>
          </a:p>
          <a:p>
            <a:r>
              <a:rPr lang="en-US" sz="2400"/>
              <a:t>time 5:	f(1), f(2), f(3)		LEVEL: 4</a:t>
            </a:r>
          </a:p>
          <a:p>
            <a:r>
              <a:rPr lang="en-US" sz="2400"/>
              <a:t>time 6:	f(1), f(2)		LEVEL: 3</a:t>
            </a:r>
          </a:p>
          <a:p>
            <a:r>
              <a:rPr lang="en-US" sz="2400"/>
              <a:t>time 7:	f(1)			LEVEL: 2</a:t>
            </a:r>
          </a:p>
          <a:p>
            <a:r>
              <a:rPr lang="en-US" sz="2400"/>
              <a:t>time 8:	empty			LEVEL: 1 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685800" y="2514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</a:rPr>
              <a:t>Computing Factorials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Computing factorials are a classic problem for examining recursion.</a:t>
            </a:r>
          </a:p>
          <a:p>
            <a:r>
              <a:rPr lang="en-US"/>
              <a:t>A factorial is defined as follows:</a:t>
            </a:r>
          </a:p>
          <a:p>
            <a:pPr lvl="1">
              <a:buFontTx/>
              <a:buNone/>
            </a:pPr>
            <a:r>
              <a:rPr lang="en-US"/>
              <a:t>n!  = n * (n-1) * (n-2) …. * 1;</a:t>
            </a:r>
          </a:p>
          <a:p>
            <a:r>
              <a:rPr lang="en-US"/>
              <a:t>For example:</a:t>
            </a:r>
          </a:p>
          <a:p>
            <a:pPr lvl="1">
              <a:buFontTx/>
              <a:buNone/>
            </a:pPr>
            <a:r>
              <a:rPr lang="en-US"/>
              <a:t>1! = 1 (Base Case)</a:t>
            </a:r>
          </a:p>
          <a:p>
            <a:pPr lvl="1">
              <a:buFontTx/>
              <a:buNone/>
            </a:pPr>
            <a:r>
              <a:rPr lang="en-US"/>
              <a:t>2! = 2 * 1 = 2</a:t>
            </a:r>
          </a:p>
          <a:p>
            <a:pPr lvl="1">
              <a:buFontTx/>
              <a:buNone/>
            </a:pPr>
            <a:r>
              <a:rPr lang="en-US"/>
              <a:t>3! = 3 * 2 * 1 = 6</a:t>
            </a:r>
          </a:p>
          <a:p>
            <a:pPr lvl="1">
              <a:buFontTx/>
              <a:buNone/>
            </a:pPr>
            <a:r>
              <a:rPr lang="en-US"/>
              <a:t>4! = 4 * 3 * 2 * 1 = 24</a:t>
            </a:r>
          </a:p>
          <a:p>
            <a:pPr lvl="1">
              <a:buFontTx/>
              <a:buNone/>
            </a:pPr>
            <a:r>
              <a:rPr lang="en-US"/>
              <a:t>5! = 5 * 4 * 3 * 2 * 1 = 120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Approach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import javax.swing.JOptionPane;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public class FindFactorialIterative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public static void main (String args[])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int answer,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String nAsString = JOptionPane.showInputDialog("Enter a number: 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n = Integer.parseInt (nAsString);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answer = findFactorial (n);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System.out.println ("Answer:  " +  answer);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System.exit(0);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public static int findFactorial (int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int i, factorial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for (i = n - 1; i &gt;= 1; i--)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	factorial = factorial *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	return factorial;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/>
              <a:t>}</a:t>
            </a:r>
            <a:endParaRPr lang="en-US" sz="800" b="1">
              <a:latin typeface="AvantGarde" pitchFamily="34" charset="0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572000" y="3962400"/>
            <a:ext cx="4262438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b="1"/>
              <a:t>This is an iterative solution to finding a factorial.</a:t>
            </a:r>
          </a:p>
          <a:p>
            <a:r>
              <a:rPr lang="en-US" sz="1400" b="1"/>
              <a:t>It’s iterative because we have a simple for loop.</a:t>
            </a:r>
          </a:p>
          <a:p>
            <a:r>
              <a:rPr lang="en-US" sz="1400" b="1"/>
              <a:t>Note that the for loop goes from n-1 to 1.</a:t>
            </a:r>
          </a:p>
        </p:txBody>
      </p:sp>
      <p:sp>
        <p:nvSpPr>
          <p:cNvPr id="241669" name="Line 5"/>
          <p:cNvSpPr>
            <a:spLocks noChangeShapeType="1"/>
          </p:cNvSpPr>
          <p:nvPr/>
        </p:nvSpPr>
        <p:spPr bwMode="auto">
          <a:xfrm flipH="1">
            <a:off x="4114800" y="4191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Factorials</a:t>
            </a:r>
          </a:p>
        </p:txBody>
      </p:sp>
      <p:sp>
        <p:nvSpPr>
          <p:cNvPr id="277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Computing factorials are a classic problem for examining recursion.</a:t>
            </a:r>
          </a:p>
          <a:p>
            <a:r>
              <a:rPr lang="en-US"/>
              <a:t>A factorial is defined as follows:</a:t>
            </a:r>
          </a:p>
          <a:p>
            <a:pPr lvl="1">
              <a:buFontTx/>
              <a:buNone/>
            </a:pPr>
            <a:r>
              <a:rPr lang="en-US"/>
              <a:t>n!  = n * (n-1) * (n-2) …. * 1;</a:t>
            </a:r>
          </a:p>
          <a:p>
            <a:r>
              <a:rPr lang="en-US"/>
              <a:t>For example:</a:t>
            </a:r>
          </a:p>
          <a:p>
            <a:pPr lvl="1">
              <a:buFontTx/>
              <a:buNone/>
            </a:pPr>
            <a:r>
              <a:rPr lang="en-US"/>
              <a:t>1! = 1 (Base Case)</a:t>
            </a:r>
          </a:p>
          <a:p>
            <a:pPr lvl="1">
              <a:buFontTx/>
              <a:buNone/>
            </a:pPr>
            <a:r>
              <a:rPr lang="en-US"/>
              <a:t>2! = 2 * 1 = 2</a:t>
            </a:r>
          </a:p>
          <a:p>
            <a:pPr lvl="1">
              <a:buFontTx/>
              <a:buNone/>
            </a:pPr>
            <a:r>
              <a:rPr lang="en-US"/>
              <a:t>3! = 3 * 2 * 1 = 6</a:t>
            </a:r>
          </a:p>
          <a:p>
            <a:pPr lvl="1">
              <a:buFontTx/>
              <a:buNone/>
            </a:pPr>
            <a:r>
              <a:rPr lang="en-US"/>
              <a:t>4! = 4 * 3 * 2 * 1 = 24</a:t>
            </a:r>
          </a:p>
          <a:p>
            <a:pPr lvl="1">
              <a:buFontTx/>
              <a:buNone/>
            </a:pPr>
            <a:r>
              <a:rPr lang="en-US"/>
              <a:t>5! = 5 * 4 * 3 * 2 * 1 = 120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77508" name="Rectangle 1028"/>
          <p:cNvSpPr>
            <a:spLocks noChangeArrowheads="1"/>
          </p:cNvSpPr>
          <p:nvPr/>
        </p:nvSpPr>
        <p:spPr bwMode="auto">
          <a:xfrm>
            <a:off x="4953000" y="3962400"/>
            <a:ext cx="32766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500" b="1">
                <a:solidFill>
                  <a:srgbClr val="800080"/>
                </a:solidFill>
              </a:rPr>
              <a:t>If you study this table closely, you</a:t>
            </a:r>
          </a:p>
          <a:p>
            <a:r>
              <a:rPr lang="en-US" sz="1500" b="1">
                <a:solidFill>
                  <a:srgbClr val="800080"/>
                </a:solidFill>
              </a:rPr>
              <a:t>will start to see a pattern.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Seeing the Pattern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Seeing the pattern in the factorial example is difficult at first. </a:t>
            </a:r>
          </a:p>
          <a:p>
            <a:r>
              <a:rPr lang="en-US"/>
              <a:t>But, once you see the pattern, you can apply this pattern to create a recursive solution to the problem.</a:t>
            </a:r>
          </a:p>
          <a:p>
            <a:r>
              <a:rPr lang="en-US"/>
              <a:t>Divide a problem up into:</a:t>
            </a:r>
          </a:p>
          <a:p>
            <a:pPr lvl="1"/>
            <a:r>
              <a:rPr lang="en-US"/>
              <a:t>What it can do (usually a base case)</a:t>
            </a:r>
          </a:p>
          <a:p>
            <a:pPr lvl="1"/>
            <a:r>
              <a:rPr lang="en-US"/>
              <a:t>What it cannot do</a:t>
            </a:r>
          </a:p>
          <a:p>
            <a:pPr lvl="2"/>
            <a:r>
              <a:rPr lang="en-US"/>
              <a:t>What it cannot do resembles original problem</a:t>
            </a:r>
          </a:p>
          <a:p>
            <a:pPr lvl="2"/>
            <a:r>
              <a:rPr lang="en-US"/>
              <a:t>The function launches a new copy of itself (recursion step) to solve what it cannot do.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</a:rPr>
              <a:t>Introduction to Recursion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Computing factorials are a classic problem for examining recursion.</a:t>
            </a:r>
          </a:p>
          <a:p>
            <a:r>
              <a:rPr lang="en-US"/>
              <a:t>A factorial is defined as follows:</a:t>
            </a:r>
          </a:p>
          <a:p>
            <a:pPr lvl="1">
              <a:buFontTx/>
              <a:buNone/>
            </a:pPr>
            <a:r>
              <a:rPr lang="en-US"/>
              <a:t>n!  = n * (n-1) * (n-2) …. * 1;</a:t>
            </a:r>
          </a:p>
          <a:p>
            <a:r>
              <a:rPr lang="en-US"/>
              <a:t>For example:</a:t>
            </a:r>
          </a:p>
          <a:p>
            <a:pPr lvl="1">
              <a:buFontTx/>
              <a:buNone/>
            </a:pPr>
            <a:r>
              <a:rPr lang="en-US"/>
              <a:t>1! = 1 (Base Case)</a:t>
            </a:r>
          </a:p>
          <a:p>
            <a:pPr lvl="1">
              <a:buFontTx/>
              <a:buNone/>
            </a:pPr>
            <a:r>
              <a:rPr lang="en-US"/>
              <a:t>2! = 2 * 1 = 2</a:t>
            </a:r>
          </a:p>
          <a:p>
            <a:pPr lvl="1">
              <a:buFontTx/>
              <a:buNone/>
            </a:pPr>
            <a:r>
              <a:rPr lang="en-US"/>
              <a:t>3! = 3 * 2 * 1 = 6</a:t>
            </a:r>
          </a:p>
          <a:p>
            <a:pPr lvl="1">
              <a:buFontTx/>
              <a:buNone/>
            </a:pPr>
            <a:r>
              <a:rPr lang="en-US"/>
              <a:t>4! = 4 * 3 * 2 * 1 = 24</a:t>
            </a:r>
          </a:p>
          <a:p>
            <a:pPr lvl="1">
              <a:buFontTx/>
              <a:buNone/>
            </a:pPr>
            <a:r>
              <a:rPr lang="en-US"/>
              <a:t>5! = 5 * 4 * 3 * 2 * 1 = 120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4953000" y="2590800"/>
            <a:ext cx="3622675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500" b="1">
                <a:solidFill>
                  <a:srgbClr val="800080"/>
                </a:solidFill>
              </a:rPr>
              <a:t>If you study this table closely, you</a:t>
            </a:r>
          </a:p>
          <a:p>
            <a:r>
              <a:rPr lang="en-US" sz="1500" b="1">
                <a:solidFill>
                  <a:srgbClr val="800080"/>
                </a:solidFill>
              </a:rPr>
              <a:t>will start to see a pattern.</a:t>
            </a:r>
          </a:p>
          <a:p>
            <a:r>
              <a:rPr lang="en-US" sz="1500" b="1">
                <a:solidFill>
                  <a:srgbClr val="800080"/>
                </a:solidFill>
              </a:rPr>
              <a:t>The pattern is as follows:</a:t>
            </a:r>
          </a:p>
          <a:p>
            <a:r>
              <a:rPr lang="en-US" sz="1500" b="1">
                <a:solidFill>
                  <a:srgbClr val="800080"/>
                </a:solidFill>
              </a:rPr>
              <a:t>You can compute the factorial of </a:t>
            </a:r>
          </a:p>
          <a:p>
            <a:r>
              <a:rPr lang="en-US" sz="1500" b="1">
                <a:solidFill>
                  <a:srgbClr val="800080"/>
                </a:solidFill>
              </a:rPr>
              <a:t>any number (n) by taking n and</a:t>
            </a:r>
          </a:p>
          <a:p>
            <a:r>
              <a:rPr lang="en-US" sz="1500" b="1">
                <a:solidFill>
                  <a:srgbClr val="800080"/>
                </a:solidFill>
              </a:rPr>
              <a:t>multiplying it by the factorial of (n-1).</a:t>
            </a:r>
          </a:p>
          <a:p>
            <a:endParaRPr lang="en-US" sz="1500" b="1">
              <a:solidFill>
                <a:srgbClr val="800080"/>
              </a:solidFill>
            </a:endParaRPr>
          </a:p>
          <a:p>
            <a:r>
              <a:rPr lang="en-US" sz="1500" b="1">
                <a:solidFill>
                  <a:srgbClr val="800080"/>
                </a:solidFill>
              </a:rPr>
              <a:t>For example:</a:t>
            </a:r>
          </a:p>
          <a:p>
            <a:r>
              <a:rPr lang="en-US" sz="1500" b="1">
                <a:solidFill>
                  <a:srgbClr val="800080"/>
                </a:solidFill>
              </a:rPr>
              <a:t>5! = 5 * 4!</a:t>
            </a:r>
          </a:p>
          <a:p>
            <a:r>
              <a:rPr lang="en-US" sz="1500" b="1">
                <a:solidFill>
                  <a:srgbClr val="800080"/>
                </a:solidFill>
              </a:rPr>
              <a:t>(which translates to 5!  =  5 * 24 = 120)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public class FindFactorialRecursive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public static void main (String args[])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for (int i = 1; i &lt; 10;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	System.out.println ( i + "! = " + findFactorial(i));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public static int findFactorial (int number)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if (  (number == 1)  || (number == 0) 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	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		return (number * findFactorial (number-1));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}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 flipH="1" flipV="1">
            <a:off x="3581400" y="45720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4419600" y="4495800"/>
            <a:ext cx="176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Base Case.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factorial of 3</a:t>
            </a:r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549275" y="1117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549275" y="3175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1476375" y="1117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33400" y="3338513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fact(3)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561975" y="28606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561975" y="25622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2001838" y="3327400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fact(2)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76200" y="44196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</a:rPr>
              <a:t>Inside findFactorial(3):</a:t>
            </a:r>
          </a:p>
          <a:p>
            <a:r>
              <a:rPr lang="en-US" sz="1400"/>
              <a:t>if (number &lt;= 1) return 1;</a:t>
            </a:r>
          </a:p>
          <a:p>
            <a:r>
              <a:rPr lang="en-US" sz="1400" b="1">
                <a:solidFill>
                  <a:srgbClr val="336600"/>
                </a:solidFill>
              </a:rPr>
              <a:t>else return (3 * factorial (2));</a:t>
            </a:r>
            <a:r>
              <a:rPr 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 flipV="1">
            <a:off x="1143000" y="39544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19129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>
            <a:off x="19129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0" name="Line 14"/>
          <p:cNvSpPr>
            <a:spLocks noChangeShapeType="1"/>
          </p:cNvSpPr>
          <p:nvPr/>
        </p:nvSpPr>
        <p:spPr bwMode="auto">
          <a:xfrm flipV="1">
            <a:off x="28400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1925638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1925638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1925638" y="22145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3386138" y="3327400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fact(1)</a:t>
            </a:r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32972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32972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 flipV="1">
            <a:off x="42243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2590800" y="44196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</a:rPr>
              <a:t>Inside findFactorial(2):</a:t>
            </a:r>
          </a:p>
          <a:p>
            <a:r>
              <a:rPr lang="en-US" sz="1400"/>
              <a:t>if (number &lt;= 1) return 1;</a:t>
            </a:r>
          </a:p>
          <a:p>
            <a:r>
              <a:rPr lang="en-US" sz="1400" b="1">
                <a:solidFill>
                  <a:srgbClr val="336600"/>
                </a:solidFill>
              </a:rPr>
              <a:t>else return (2 * factorial (1));</a:t>
            </a:r>
            <a:r>
              <a:rPr 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 flipH="1" flipV="1">
            <a:off x="2667000" y="3886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3276600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3276600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>
            <a:off x="3276600" y="22145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>
            <a:off x="3276600" y="1905000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fact(1)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</a:rPr>
              <a:t>Inside findFactorial(1):</a:t>
            </a:r>
          </a:p>
          <a:p>
            <a:r>
              <a:rPr lang="en-US" sz="1400" b="1">
                <a:solidFill>
                  <a:srgbClr val="336600"/>
                </a:solidFill>
              </a:rPr>
              <a:t>if (number &lt;= 1) return 1;</a:t>
            </a:r>
          </a:p>
          <a:p>
            <a:r>
              <a:rPr lang="en-US" sz="1400">
                <a:solidFill>
                  <a:schemeClr val="tx1"/>
                </a:solidFill>
              </a:rPr>
              <a:t>else return (1 * factorial (0));</a:t>
            </a:r>
            <a:r>
              <a:rPr 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 flipH="1" flipV="1">
            <a:off x="4343400" y="41148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6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5:</a:t>
            </a:r>
          </a:p>
          <a:p>
            <a:r>
              <a:rPr lang="en-US" sz="1400" b="1"/>
              <a:t>Pop: fact(1)</a:t>
            </a:r>
          </a:p>
          <a:p>
            <a:r>
              <a:rPr lang="en-US" sz="1400" b="1"/>
              <a:t>returns 1.</a:t>
            </a:r>
          </a:p>
        </p:txBody>
      </p:sp>
      <p:sp>
        <p:nvSpPr>
          <p:cNvPr id="280607" name="Line 31"/>
          <p:cNvSpPr>
            <a:spLocks noChangeShapeType="1"/>
          </p:cNvSpPr>
          <p:nvPr/>
        </p:nvSpPr>
        <p:spPr bwMode="auto">
          <a:xfrm>
            <a:off x="4673600" y="10763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>
            <a:off x="4673600" y="3133725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 flipV="1">
            <a:off x="5600700" y="10763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4652963" y="2819400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>
            <a:off x="4652963" y="2520950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4652963" y="2224088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13" name="Line 37"/>
          <p:cNvSpPr>
            <a:spLocks noChangeShapeType="1"/>
          </p:cNvSpPr>
          <p:nvPr/>
        </p:nvSpPr>
        <p:spPr bwMode="auto">
          <a:xfrm>
            <a:off x="5638800" y="1981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>
            <a:off x="6019800" y="1981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5" name="Line 39"/>
          <p:cNvSpPr>
            <a:spLocks noChangeShapeType="1"/>
          </p:cNvSpPr>
          <p:nvPr/>
        </p:nvSpPr>
        <p:spPr bwMode="auto">
          <a:xfrm flipH="1">
            <a:off x="5638800" y="2362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6" name="Text Box 40"/>
          <p:cNvSpPr txBox="1">
            <a:spLocks noChangeArrowheads="1"/>
          </p:cNvSpPr>
          <p:nvPr/>
        </p:nvSpPr>
        <p:spPr bwMode="auto">
          <a:xfrm>
            <a:off x="5638800" y="2006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280617" name="Text Box 41"/>
          <p:cNvSpPr txBox="1">
            <a:spLocks noChangeArrowheads="1"/>
          </p:cNvSpPr>
          <p:nvPr/>
        </p:nvSpPr>
        <p:spPr bwMode="auto">
          <a:xfrm>
            <a:off x="6243638" y="3343275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6:</a:t>
            </a:r>
          </a:p>
          <a:p>
            <a:r>
              <a:rPr lang="en-US" sz="1400" b="1"/>
              <a:t>Pop: fact(2)</a:t>
            </a:r>
          </a:p>
          <a:p>
            <a:r>
              <a:rPr lang="en-US" sz="1400" b="1"/>
              <a:t>returns 2.</a:t>
            </a:r>
          </a:p>
        </p:txBody>
      </p:sp>
      <p:sp>
        <p:nvSpPr>
          <p:cNvPr id="280618" name="Line 42"/>
          <p:cNvSpPr>
            <a:spLocks noChangeShapeType="1"/>
          </p:cNvSpPr>
          <p:nvPr/>
        </p:nvSpPr>
        <p:spPr bwMode="auto">
          <a:xfrm>
            <a:off x="61166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61166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 flipV="1">
            <a:off x="70437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6096000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6096000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23" name="Line 47"/>
          <p:cNvSpPr>
            <a:spLocks noChangeShapeType="1"/>
          </p:cNvSpPr>
          <p:nvPr/>
        </p:nvSpPr>
        <p:spPr bwMode="auto">
          <a:xfrm>
            <a:off x="7081838" y="2286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4" name="Line 48"/>
          <p:cNvSpPr>
            <a:spLocks noChangeShapeType="1"/>
          </p:cNvSpPr>
          <p:nvPr/>
        </p:nvSpPr>
        <p:spPr bwMode="auto">
          <a:xfrm>
            <a:off x="7462838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5" name="Line 49"/>
          <p:cNvSpPr>
            <a:spLocks noChangeShapeType="1"/>
          </p:cNvSpPr>
          <p:nvPr/>
        </p:nvSpPr>
        <p:spPr bwMode="auto">
          <a:xfrm flipH="1">
            <a:off x="7081838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6" name="Text Box 50"/>
          <p:cNvSpPr txBox="1">
            <a:spLocks noChangeArrowheads="1"/>
          </p:cNvSpPr>
          <p:nvPr/>
        </p:nvSpPr>
        <p:spPr bwMode="auto">
          <a:xfrm>
            <a:off x="7081838" y="2311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80627" name="Text Box 51"/>
          <p:cNvSpPr txBox="1">
            <a:spLocks noChangeArrowheads="1"/>
          </p:cNvSpPr>
          <p:nvPr/>
        </p:nvSpPr>
        <p:spPr bwMode="auto">
          <a:xfrm>
            <a:off x="7696200" y="3324225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7:</a:t>
            </a:r>
          </a:p>
          <a:p>
            <a:r>
              <a:rPr lang="en-US" sz="1400" b="1"/>
              <a:t>Pop: fact(3)</a:t>
            </a:r>
          </a:p>
          <a:p>
            <a:r>
              <a:rPr lang="en-US" sz="1400" b="1"/>
              <a:t>returns 6.</a:t>
            </a:r>
          </a:p>
        </p:txBody>
      </p:sp>
      <p:sp>
        <p:nvSpPr>
          <p:cNvPr id="280628" name="Line 52"/>
          <p:cNvSpPr>
            <a:spLocks noChangeShapeType="1"/>
          </p:cNvSpPr>
          <p:nvPr/>
        </p:nvSpPr>
        <p:spPr bwMode="auto">
          <a:xfrm>
            <a:off x="7569200" y="104775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9" name="Line 53"/>
          <p:cNvSpPr>
            <a:spLocks noChangeShapeType="1"/>
          </p:cNvSpPr>
          <p:nvPr/>
        </p:nvSpPr>
        <p:spPr bwMode="auto">
          <a:xfrm>
            <a:off x="7569200" y="310515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0" name="Line 54"/>
          <p:cNvSpPr>
            <a:spLocks noChangeShapeType="1"/>
          </p:cNvSpPr>
          <p:nvPr/>
        </p:nvSpPr>
        <p:spPr bwMode="auto">
          <a:xfrm flipV="1">
            <a:off x="8496300" y="104775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548563" y="279082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32" name="Line 56"/>
          <p:cNvSpPr>
            <a:spLocks noChangeShapeType="1"/>
          </p:cNvSpPr>
          <p:nvPr/>
        </p:nvSpPr>
        <p:spPr bwMode="auto">
          <a:xfrm>
            <a:off x="8534400" y="2590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3" name="Line 57"/>
          <p:cNvSpPr>
            <a:spLocks noChangeShapeType="1"/>
          </p:cNvSpPr>
          <p:nvPr/>
        </p:nvSpPr>
        <p:spPr bwMode="auto">
          <a:xfrm>
            <a:off x="8915400" y="2590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4" name="Line 58"/>
          <p:cNvSpPr>
            <a:spLocks noChangeShapeType="1"/>
          </p:cNvSpPr>
          <p:nvPr/>
        </p:nvSpPr>
        <p:spPr bwMode="auto">
          <a:xfrm flipH="1">
            <a:off x="8534400" y="2971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8534400" y="2616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6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6830F-E813-458F-9808-D91712B6B08A}" type="slidenum">
              <a:rPr lang="en-US"/>
              <a:pPr/>
              <a:t>23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Example Using Recursion: The Fibonacci Series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Fibonacci series</a:t>
            </a:r>
          </a:p>
          <a:p>
            <a:pPr lvl="1"/>
            <a:r>
              <a:rPr lang="en-US"/>
              <a:t>Each number in the series is sum of two previous numbers</a:t>
            </a:r>
          </a:p>
          <a:p>
            <a:pPr lvl="2"/>
            <a:r>
              <a:rPr lang="en-US"/>
              <a:t>e.g., 0, 1, 1, 2, 3, 5, 8, 13, 21…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fibonacci(0) = 0 </a:t>
            </a:r>
            <a:br>
              <a:rPr lang="en-US"/>
            </a:br>
            <a:r>
              <a:rPr lang="en-US"/>
              <a:t>fibonacci(1) = 1</a:t>
            </a:r>
            <a:br>
              <a:rPr lang="en-US"/>
            </a:br>
            <a:r>
              <a:rPr lang="en-US"/>
              <a:t>fibonacci(n) = fibonacci(n - 1) + fibonacci( n – 2 )</a:t>
            </a:r>
            <a:br>
              <a:rPr lang="en-US"/>
            </a:br>
            <a:endParaRPr lang="en-US"/>
          </a:p>
          <a:p>
            <a:pPr lvl="2"/>
            <a:r>
              <a:rPr lang="en-US"/>
              <a:t>fibonacci(0) and fibonacci(1) are base cases</a:t>
            </a:r>
          </a:p>
          <a:p>
            <a:pPr lvl="1"/>
            <a:r>
              <a:rPr lang="en-US"/>
              <a:t>Golden ratio (golden mean)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8DA44-5683-4E02-A33D-0BAD732B0BC1}" type="slidenum">
              <a:rPr lang="en-US"/>
              <a:pPr/>
              <a:t>24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</a:t>
            </a:r>
            <a:endParaRPr 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Iteration</a:t>
            </a:r>
          </a:p>
          <a:p>
            <a:pPr lvl="1"/>
            <a:r>
              <a:rPr lang="en-US"/>
              <a:t>Uses repetition structures (</a:t>
            </a:r>
            <a:r>
              <a:rPr lang="en-US">
                <a:latin typeface="Lucida Console" pitchFamily="49" charset="0"/>
              </a:rPr>
              <a:t>for</a:t>
            </a:r>
            <a:r>
              <a:rPr lang="en-US"/>
              <a:t>, </a:t>
            </a:r>
            <a:r>
              <a:rPr lang="en-US">
                <a:latin typeface="Lucida Console" pitchFamily="49" charset="0"/>
              </a:rPr>
              <a:t>while</a:t>
            </a:r>
            <a:r>
              <a:rPr lang="en-US"/>
              <a:t> or </a:t>
            </a:r>
            <a:r>
              <a:rPr lang="en-US">
                <a:latin typeface="Lucida Console" pitchFamily="49" charset="0"/>
              </a:rPr>
              <a:t>do…while</a:t>
            </a:r>
            <a:r>
              <a:rPr lang="en-US"/>
              <a:t>)</a:t>
            </a:r>
          </a:p>
          <a:p>
            <a:pPr lvl="1"/>
            <a:r>
              <a:rPr lang="en-US"/>
              <a:t>Repetition through explicitly use of repetition structure</a:t>
            </a:r>
          </a:p>
          <a:p>
            <a:pPr lvl="1"/>
            <a:r>
              <a:rPr lang="en-US"/>
              <a:t>Terminates when loop-continuation condition fails</a:t>
            </a:r>
          </a:p>
          <a:p>
            <a:pPr lvl="1"/>
            <a:r>
              <a:rPr lang="en-US"/>
              <a:t>Controls repetition by using a counter</a:t>
            </a:r>
          </a:p>
          <a:p>
            <a:r>
              <a:rPr lang="en-US"/>
              <a:t>Recursion</a:t>
            </a:r>
          </a:p>
          <a:p>
            <a:pPr lvl="1"/>
            <a:r>
              <a:rPr lang="en-US"/>
              <a:t>Uses selection structures (</a:t>
            </a:r>
            <a:r>
              <a:rPr lang="en-US">
                <a:latin typeface="Lucida Console" pitchFamily="49" charset="0"/>
              </a:rPr>
              <a:t>if</a:t>
            </a:r>
            <a:r>
              <a:rPr lang="en-US"/>
              <a:t>, </a:t>
            </a:r>
            <a:r>
              <a:rPr lang="en-US">
                <a:latin typeface="Lucida Console" pitchFamily="49" charset="0"/>
              </a:rPr>
              <a:t>if…else</a:t>
            </a:r>
            <a:r>
              <a:rPr lang="en-US"/>
              <a:t> or </a:t>
            </a:r>
            <a:r>
              <a:rPr lang="en-US">
                <a:latin typeface="Lucida Console" pitchFamily="49" charset="0"/>
              </a:rPr>
              <a:t>switch</a:t>
            </a:r>
            <a:r>
              <a:rPr lang="en-US"/>
              <a:t>)</a:t>
            </a:r>
          </a:p>
          <a:p>
            <a:pPr lvl="1"/>
            <a:r>
              <a:rPr lang="en-US"/>
              <a:t>Repetition through repeated method calls</a:t>
            </a:r>
          </a:p>
          <a:p>
            <a:pPr lvl="1"/>
            <a:r>
              <a:rPr lang="en-US"/>
              <a:t>Terminates when base case is satisfied</a:t>
            </a:r>
          </a:p>
          <a:p>
            <a:pPr lvl="1"/>
            <a:r>
              <a:rPr lang="en-US"/>
              <a:t>Controls repetition by dividing problem into simpler one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9F31-B627-4E8A-A38D-59F85710CA9A}" type="slidenum">
              <a:rPr lang="en-US"/>
              <a:pPr/>
              <a:t>25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 (cont.)</a:t>
            </a:r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Recursion</a:t>
            </a:r>
          </a:p>
          <a:p>
            <a:pPr lvl="1"/>
            <a:r>
              <a:rPr lang="en-US"/>
              <a:t>More overhead than iteration</a:t>
            </a:r>
          </a:p>
          <a:p>
            <a:pPr lvl="1"/>
            <a:r>
              <a:rPr lang="en-US"/>
              <a:t>More memory intensive than iteration</a:t>
            </a:r>
          </a:p>
          <a:p>
            <a:pPr lvl="1"/>
            <a:r>
              <a:rPr lang="en-US"/>
              <a:t>Can also be solved iteratively</a:t>
            </a:r>
          </a:p>
          <a:p>
            <a:pPr lvl="1"/>
            <a:r>
              <a:rPr lang="en-US"/>
              <a:t>Often can be implemented with only a few lines of code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Introduction to Recursion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So far, we have seen methods that call other functions.</a:t>
            </a:r>
          </a:p>
          <a:p>
            <a:pPr lvl="1"/>
            <a:r>
              <a:rPr lang="en-US"/>
              <a:t>For example, the </a:t>
            </a:r>
            <a:r>
              <a:rPr lang="en-US">
                <a:latin typeface="Courier New" pitchFamily="49" charset="0"/>
              </a:rPr>
              <a:t>main()</a:t>
            </a:r>
            <a:r>
              <a:rPr lang="en-US"/>
              <a:t> method calls the square</a:t>
            </a:r>
            <a:r>
              <a:rPr lang="en-US">
                <a:latin typeface="Courier New" pitchFamily="49" charset="0"/>
              </a:rPr>
              <a:t>()</a:t>
            </a:r>
            <a:r>
              <a:rPr lang="en-US"/>
              <a:t> function.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Recursive Method:</a:t>
            </a:r>
          </a:p>
          <a:p>
            <a:pPr lvl="1"/>
            <a:r>
              <a:rPr lang="en-US"/>
              <a:t>A recursive method is a method that calls itself.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2438400" y="2946400"/>
            <a:ext cx="9191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/>
              <a:t>main()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4191000" y="3327400"/>
            <a:ext cx="1295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/>
              <a:t>square()</a:t>
            </a: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>
            <a:off x="3352800" y="3175000"/>
            <a:ext cx="838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2590800" y="5486400"/>
            <a:ext cx="16002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/>
              <a:t>compute()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4191000" y="5715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 flipV="1">
            <a:off x="4572000" y="5181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H="1">
            <a:off x="3810000" y="5181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3810000" y="5181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Recursive Methods?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computer science, some problems are more easily solved by using recursive functions.</a:t>
            </a:r>
          </a:p>
          <a:p>
            <a:r>
              <a:rPr lang="en-US"/>
              <a:t>If you go on to take a computer science algorithms course, you will see lots of examples of this.</a:t>
            </a:r>
          </a:p>
          <a:p>
            <a:r>
              <a:rPr lang="en-US"/>
              <a:t>For example:</a:t>
            </a:r>
          </a:p>
          <a:p>
            <a:pPr lvl="1"/>
            <a:r>
              <a:rPr lang="en-US"/>
              <a:t>Traversing through a directory or file system.</a:t>
            </a:r>
          </a:p>
          <a:p>
            <a:pPr lvl="1"/>
            <a:r>
              <a:rPr lang="en-US"/>
              <a:t>Traversing through a tree of search results.</a:t>
            </a:r>
          </a:p>
          <a:p>
            <a:r>
              <a:rPr lang="en-US"/>
              <a:t>For today, we will focus on the basic structure of using recursive methods.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Recursion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understand how recursion works, it helps to visualize what’s going on.</a:t>
            </a:r>
          </a:p>
          <a:p>
            <a:r>
              <a:rPr lang="en-US"/>
              <a:t>To help visualize, we will use a common concept called the </a:t>
            </a:r>
            <a:r>
              <a:rPr lang="en-US" i="1"/>
              <a:t>Stack</a:t>
            </a:r>
            <a:r>
              <a:rPr lang="en-US"/>
              <a:t>.</a:t>
            </a:r>
          </a:p>
          <a:p>
            <a:r>
              <a:rPr lang="en-US"/>
              <a:t>A stack basically operates like a container of trays in a cafeteria.  It has only two operations:</a:t>
            </a:r>
          </a:p>
          <a:p>
            <a:pPr lvl="1"/>
            <a:r>
              <a:rPr lang="en-US"/>
              <a:t>Push:  you can push something onto the stack.</a:t>
            </a:r>
          </a:p>
          <a:p>
            <a:pPr lvl="1"/>
            <a:r>
              <a:rPr lang="en-US"/>
              <a:t>Pop:  you can pop something off the top of the stack.</a:t>
            </a:r>
          </a:p>
          <a:p>
            <a:r>
              <a:rPr lang="en-US"/>
              <a:t>Let’s see an example stack in action.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1082675" y="2260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>
            <a:off x="1082675" y="4318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 flipV="1">
            <a:off x="1997075" y="2260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1066800" y="44815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>
            <a:off x="2441575" y="2260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2441575" y="4318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 flipV="1">
            <a:off x="3368675" y="2260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2425700" y="4481513"/>
            <a:ext cx="9429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 “2”</a:t>
            </a:r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2454275" y="40036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38" name="Line 14"/>
          <p:cNvSpPr>
            <a:spLocks noChangeShapeType="1"/>
          </p:cNvSpPr>
          <p:nvPr/>
        </p:nvSpPr>
        <p:spPr bwMode="auto">
          <a:xfrm>
            <a:off x="3660775" y="2260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3660775" y="4318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0" name="Line 16"/>
          <p:cNvSpPr>
            <a:spLocks noChangeShapeType="1"/>
          </p:cNvSpPr>
          <p:nvPr/>
        </p:nvSpPr>
        <p:spPr bwMode="auto">
          <a:xfrm flipV="1">
            <a:off x="4587875" y="2260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3644900" y="4481513"/>
            <a:ext cx="9429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 “8”</a:t>
            </a:r>
          </a:p>
        </p:txBody>
      </p:sp>
      <p:sp>
        <p:nvSpPr>
          <p:cNvPr id="231442" name="Rectangle 18"/>
          <p:cNvSpPr>
            <a:spLocks noChangeArrowheads="1"/>
          </p:cNvSpPr>
          <p:nvPr/>
        </p:nvSpPr>
        <p:spPr bwMode="auto">
          <a:xfrm>
            <a:off x="3673475" y="40036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3673475" y="3698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8</a:t>
            </a:r>
          </a:p>
        </p:txBody>
      </p:sp>
      <p:sp>
        <p:nvSpPr>
          <p:cNvPr id="231444" name="Line 20"/>
          <p:cNvSpPr>
            <a:spLocks noChangeShapeType="1"/>
          </p:cNvSpPr>
          <p:nvPr/>
        </p:nvSpPr>
        <p:spPr bwMode="auto">
          <a:xfrm>
            <a:off x="4879975" y="22494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5" name="Line 21"/>
          <p:cNvSpPr>
            <a:spLocks noChangeShapeType="1"/>
          </p:cNvSpPr>
          <p:nvPr/>
        </p:nvSpPr>
        <p:spPr bwMode="auto">
          <a:xfrm>
            <a:off x="4879975" y="4306888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V="1">
            <a:off x="5807075" y="22494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4864100" y="4470400"/>
            <a:ext cx="1219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Gets 8</a:t>
            </a:r>
          </a:p>
        </p:txBody>
      </p:sp>
      <p:sp>
        <p:nvSpPr>
          <p:cNvPr id="231448" name="Rectangle 24"/>
          <p:cNvSpPr>
            <a:spLocks noChangeArrowheads="1"/>
          </p:cNvSpPr>
          <p:nvPr/>
        </p:nvSpPr>
        <p:spPr bwMode="auto">
          <a:xfrm>
            <a:off x="4892675" y="3992563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990600" y="1066800"/>
            <a:ext cx="48180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The diagram below shows a stack over time.  </a:t>
            </a:r>
          </a:p>
          <a:p>
            <a:r>
              <a:rPr lang="en-US" sz="1800"/>
              <a:t>We perform two pushes and one pop.</a:t>
            </a:r>
          </a:p>
        </p:txBody>
      </p:sp>
      <p:sp>
        <p:nvSpPr>
          <p:cNvPr id="231451" name="Line 27"/>
          <p:cNvSpPr>
            <a:spLocks noChangeShapeType="1"/>
          </p:cNvSpPr>
          <p:nvPr/>
        </p:nvSpPr>
        <p:spPr bwMode="auto">
          <a:xfrm>
            <a:off x="6188075" y="2260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2" name="Line 28"/>
          <p:cNvSpPr>
            <a:spLocks noChangeShapeType="1"/>
          </p:cNvSpPr>
          <p:nvPr/>
        </p:nvSpPr>
        <p:spPr bwMode="auto">
          <a:xfrm>
            <a:off x="6188075" y="4318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3" name="Line 29"/>
          <p:cNvSpPr>
            <a:spLocks noChangeShapeType="1"/>
          </p:cNvSpPr>
          <p:nvPr/>
        </p:nvSpPr>
        <p:spPr bwMode="auto">
          <a:xfrm flipV="1">
            <a:off x="7115175" y="2260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6172200" y="4481513"/>
            <a:ext cx="1219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Gets 2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you run a program, the computer creates a stack for you.</a:t>
            </a:r>
          </a:p>
          <a:p>
            <a:r>
              <a:rPr lang="en-US"/>
              <a:t>Each time you invoke a method, the method is placed on top of the stack.</a:t>
            </a:r>
          </a:p>
          <a:p>
            <a:r>
              <a:rPr lang="en-US"/>
              <a:t>When the method returns or exits, the method is popped off the stack.</a:t>
            </a:r>
          </a:p>
          <a:p>
            <a:r>
              <a:rPr lang="en-US"/>
              <a:t>The diagram on the next page shows a sample stack for a simple Java program.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10826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1082675" y="370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 flipV="1">
            <a:off x="19970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066800" y="38719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25939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593975" y="3708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35210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578100" y="3871913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606675" y="3394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>
            <a:off x="4033838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4033838" y="3708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 flipV="1">
            <a:off x="4960938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4017963" y="3871913"/>
            <a:ext cx="14747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square()</a:t>
            </a:r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4046538" y="3394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90" name="Rectangle 18"/>
          <p:cNvSpPr>
            <a:spLocks noChangeArrowheads="1"/>
          </p:cNvSpPr>
          <p:nvPr/>
        </p:nvSpPr>
        <p:spPr bwMode="auto">
          <a:xfrm>
            <a:off x="4046538" y="3089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square()</a:t>
            </a:r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>
            <a:off x="5502275" y="16398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>
            <a:off x="5502275" y="3697288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3" name="Line 21"/>
          <p:cNvSpPr>
            <a:spLocks noChangeShapeType="1"/>
          </p:cNvSpPr>
          <p:nvPr/>
        </p:nvSpPr>
        <p:spPr bwMode="auto">
          <a:xfrm flipV="1">
            <a:off x="6429375" y="16398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5486400" y="3860800"/>
            <a:ext cx="14906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square()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p:sp>
        <p:nvSpPr>
          <p:cNvPr id="233495" name="Rectangle 23"/>
          <p:cNvSpPr>
            <a:spLocks noChangeArrowheads="1"/>
          </p:cNvSpPr>
          <p:nvPr/>
        </p:nvSpPr>
        <p:spPr bwMode="auto">
          <a:xfrm>
            <a:off x="5514975" y="3382963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96" name="Line 24"/>
          <p:cNvSpPr>
            <a:spLocks noChangeShapeType="1"/>
          </p:cNvSpPr>
          <p:nvPr/>
        </p:nvSpPr>
        <p:spPr bwMode="auto">
          <a:xfrm>
            <a:off x="7059613" y="1600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7" name="Line 25"/>
          <p:cNvSpPr>
            <a:spLocks noChangeShapeType="1"/>
          </p:cNvSpPr>
          <p:nvPr/>
        </p:nvSpPr>
        <p:spPr bwMode="auto">
          <a:xfrm>
            <a:off x="7059613" y="3657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8" name="Line 26"/>
          <p:cNvSpPr>
            <a:spLocks noChangeShapeType="1"/>
          </p:cNvSpPr>
          <p:nvPr/>
        </p:nvSpPr>
        <p:spPr bwMode="auto">
          <a:xfrm flipV="1">
            <a:off x="7986713" y="1600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7043738" y="3821113"/>
            <a:ext cx="14906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main()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Recursion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time a method is called, you </a:t>
            </a:r>
            <a:r>
              <a:rPr lang="en-US" i="1"/>
              <a:t>push</a:t>
            </a:r>
            <a:r>
              <a:rPr lang="en-US"/>
              <a:t> the method on the stack.</a:t>
            </a:r>
          </a:p>
          <a:p>
            <a:r>
              <a:rPr lang="en-US"/>
              <a:t>Each time the method returns or exits, you </a:t>
            </a:r>
            <a:r>
              <a:rPr lang="en-US" i="1"/>
              <a:t>pop</a:t>
            </a:r>
            <a:r>
              <a:rPr lang="en-US"/>
              <a:t> the method off the stack.</a:t>
            </a:r>
          </a:p>
          <a:p>
            <a:r>
              <a:rPr lang="en-US"/>
              <a:t>If a method calls itself recursively, you just push another copy of the method onto the stack.</a:t>
            </a:r>
          </a:p>
          <a:p>
            <a:r>
              <a:rPr lang="en-US"/>
              <a:t>We therefore have a simple way to visualize how recursion really works.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theme/theme1.xml><?xml version="1.0" encoding="utf-8"?>
<a:theme xmlns:a="http://schemas.openxmlformats.org/drawingml/2006/main" name="C_chap01">
  <a:themeElements>
    <a:clrScheme name="C_chap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_chap01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vantGarde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vantGarde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C_chap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_chap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_chap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_chap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_chap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_chap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_chap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C:\jason\c_powerpoint\C_chap01.ppt</Template>
  <TotalTime>2058</TotalTime>
  <Words>1442</Words>
  <Application>Microsoft Office PowerPoint</Application>
  <PresentationFormat>On-screen Show (4:3)</PresentationFormat>
  <Paragraphs>321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C_chap01</vt:lpstr>
      <vt:lpstr>Slide 1</vt:lpstr>
      <vt:lpstr>Slide 2</vt:lpstr>
      <vt:lpstr>Introduction to Recursion</vt:lpstr>
      <vt:lpstr>Why use Recursive Methods?</vt:lpstr>
      <vt:lpstr>Visualizing Recursion</vt:lpstr>
      <vt:lpstr>Stacks</vt:lpstr>
      <vt:lpstr>Stacks and Methods</vt:lpstr>
      <vt:lpstr>Stacks and Methods</vt:lpstr>
      <vt:lpstr>Stacks and Recursion</vt:lpstr>
      <vt:lpstr>Stacks and Recursion in Action</vt:lpstr>
      <vt:lpstr>Slide 11</vt:lpstr>
      <vt:lpstr>Recursion Example #2</vt:lpstr>
      <vt:lpstr>Determining the Output</vt:lpstr>
      <vt:lpstr>Stack Short-Hand</vt:lpstr>
      <vt:lpstr>Slide 15</vt:lpstr>
      <vt:lpstr>Factorials</vt:lpstr>
      <vt:lpstr>Iterative Approach</vt:lpstr>
      <vt:lpstr>Factorials</vt:lpstr>
      <vt:lpstr>Seeing the Pattern</vt:lpstr>
      <vt:lpstr>Factorials</vt:lpstr>
      <vt:lpstr>Recursive Solution</vt:lpstr>
      <vt:lpstr>Finding the factorial of 3</vt:lpstr>
      <vt:lpstr>Example Using Recursion: The Fibonacci Series</vt:lpstr>
      <vt:lpstr>Recursion vs. Iteration</vt:lpstr>
      <vt:lpstr>Recursion vs. Iteration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Lenovo</cp:lastModifiedBy>
  <cp:revision>641</cp:revision>
  <dcterms:created xsi:type="dcterms:W3CDTF">2000-06-12T17:02:08Z</dcterms:created>
  <dcterms:modified xsi:type="dcterms:W3CDTF">2018-07-04T04:24:18Z</dcterms:modified>
</cp:coreProperties>
</file>