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335" r:id="rId4"/>
    <p:sldId id="340" r:id="rId5"/>
    <p:sldId id="263" r:id="rId6"/>
    <p:sldId id="264" r:id="rId7"/>
    <p:sldId id="352" r:id="rId8"/>
    <p:sldId id="265" r:id="rId9"/>
    <p:sldId id="353" r:id="rId10"/>
    <p:sldId id="350" r:id="rId11"/>
    <p:sldId id="267" r:id="rId12"/>
    <p:sldId id="268" r:id="rId13"/>
    <p:sldId id="269" r:id="rId14"/>
    <p:sldId id="270" r:id="rId15"/>
    <p:sldId id="334" r:id="rId16"/>
    <p:sldId id="272" r:id="rId17"/>
    <p:sldId id="275" r:id="rId18"/>
    <p:sldId id="276" r:id="rId19"/>
    <p:sldId id="277" r:id="rId20"/>
    <p:sldId id="280" r:id="rId21"/>
    <p:sldId id="349" r:id="rId22"/>
    <p:sldId id="279" r:id="rId23"/>
    <p:sldId id="351" r:id="rId24"/>
    <p:sldId id="282" r:id="rId25"/>
    <p:sldId id="283" r:id="rId26"/>
    <p:sldId id="284" r:id="rId27"/>
    <p:sldId id="316" r:id="rId28"/>
    <p:sldId id="287" r:id="rId29"/>
    <p:sldId id="286" r:id="rId30"/>
    <p:sldId id="356" r:id="rId31"/>
    <p:sldId id="357" r:id="rId32"/>
    <p:sldId id="358" r:id="rId33"/>
    <p:sldId id="363" r:id="rId34"/>
    <p:sldId id="364" r:id="rId35"/>
    <p:sldId id="365" r:id="rId36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66FF66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87" autoAdjust="0"/>
  </p:normalViewPr>
  <p:slideViewPr>
    <p:cSldViewPr>
      <p:cViewPr varScale="1">
        <p:scale>
          <a:sx n="89" d="100"/>
          <a:sy n="89" d="100"/>
        </p:scale>
        <p:origin x="11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982ED-7B52-43F9-8720-32DFC6F8E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87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0EDDB3-F276-44F4-884E-888AB746DB6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707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CA9185-40F7-4E4B-99B6-9CC0DA51249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950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D1E70-23DC-47CB-98F2-D5CE22D0CA4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391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2A4E7E-C158-4916-9CFE-3E55BF1BA66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601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1044CE-2C08-4C7E-BD31-C553CC85E15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652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B4F20D-4748-4977-B697-3B23FB730A1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012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3EAD50-5564-4868-925E-EA400012D9D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604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5D8C54-C40E-4EF3-8333-13E68C4FBBD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910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5C20EF-05B7-4AB5-A346-1A93DE9A2B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6311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89511B-65CF-47CC-A4A3-DFF0497BADF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912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9E9A1B-DDFD-41F3-9F17-7FE18AE56A7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568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8F0A49-060D-448B-9FF9-D593A17D4D7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254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00C0AC-1D9D-454F-83D5-C559AA4A3D1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86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E0AF64-0ADE-44D0-8AAA-3AE7D3F63E6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731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8C52D1-13A3-4A0D-BE9F-D8C518070E7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8382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3DE0A1-69B9-4240-9D20-D473A8AFB93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462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B1D58D-94E4-49B3-9D43-88F1CF4AFF0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922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1DF601-25A7-4B19-9E0B-EAE20285B58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3116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B8D2ED-86CC-4AD1-8B9B-D21681FCA98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7296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C93B38-14BE-4434-AA53-72BD1DF96AA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4179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C92E2E-8AA8-48A5-8661-C252E554F4B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8790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9D6BDC-ED5A-47CE-9195-19818B716CC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155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E97F63-AD33-4902-9C99-30EFEF31D3D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747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519F8B-5B6E-48B9-9557-79FE7550010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20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07322E-72C8-4421-AEBD-FF763BF184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398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851F78-5132-477A-8EFC-559AC494A80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245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0311AA-A84A-43D2-8437-0C8BA717A2B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630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51C479-1240-46EF-B457-3A72DE39FBA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000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A94FC7-2053-4FC9-AF77-4F001C45A2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359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E5137-20E1-4A59-AD62-5113531D0D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0DE2D-909E-450C-8CA8-D32C6D3CD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5289E-BE7A-4EE8-A18D-01A6161F59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9005E-59C5-47D7-83CC-D9EC33DA8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C5A9-A39D-43D8-AAC7-E2DD621A0B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889B3-E8FE-44A1-A63F-0D983BB4D6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3590F-02CE-4BFE-86C4-CCD7460CEA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F43B6-8A9F-499F-A824-7158EA3C13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6EC74-D9BB-4F2B-9EBF-8EDC1C5431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96F8A-BF46-4A89-B469-61D97CF00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59BB2698-EB4B-4DFE-8262-0EA418464E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C2C6C45-BABF-4D7C-857F-1D7D44BE52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6000" b="1" dirty="0" smtClean="0">
                <a:ea typeface="MS Mincho" pitchFamily="49" charset="-128"/>
              </a:rPr>
              <a:t>Binary Search Trees(BST)</a:t>
            </a:r>
            <a:r>
              <a:rPr lang="en-US" sz="6000" b="1" dirty="0" smtClean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CS 225 – Data Structures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MS Mincho" pitchFamily="49" charset="-128"/>
              </a:rPr>
              <a:t>How to search a binary search tree?</a:t>
            </a:r>
            <a:r>
              <a:rPr lang="en-US" sz="4000" smtClean="0"/>
              <a:t> </a:t>
            </a:r>
          </a:p>
        </p:txBody>
      </p:sp>
      <p:pic>
        <p:nvPicPr>
          <p:cNvPr id="18435" name="Picture 4" descr="P45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>
          <a:xfrm>
            <a:off x="685800" y="1752600"/>
            <a:ext cx="3551238" cy="4495800"/>
          </a:xfrm>
          <a:noFill/>
        </p:spPr>
      </p:pic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487863" y="2667000"/>
            <a:ext cx="4653133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800" dirty="0">
                <a:latin typeface="+mn-lt"/>
              </a:rPr>
              <a:t>Is this better than searching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800" dirty="0">
                <a:latin typeface="+mn-lt"/>
              </a:rPr>
              <a:t>a linked list?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34000" y="4191000"/>
            <a:ext cx="2774950" cy="4667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Yes !!  ---&gt; O(</a:t>
            </a:r>
            <a:r>
              <a:rPr lang="en-US" sz="2400" dirty="0" err="1"/>
              <a:t>logN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Tree node structure</a:t>
            </a:r>
            <a:r>
              <a:rPr lang="en-US" smtClean="0"/>
              <a:t> </a:t>
            </a:r>
          </a:p>
        </p:txBody>
      </p:sp>
      <p:pic>
        <p:nvPicPr>
          <p:cNvPr id="19459" name="Picture 3" descr="P4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752600"/>
            <a:ext cx="3200400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3400" y="4343400"/>
            <a:ext cx="7772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              template&lt;class </a:t>
            </a:r>
            <a:r>
              <a:rPr lang="en-US" sz="2400" dirty="0" err="1">
                <a:cs typeface="Times New Roman" pitchFamily="18" charset="0"/>
              </a:rPr>
              <a:t>ItemType</a:t>
            </a:r>
            <a:r>
              <a:rPr lang="en-US" sz="2400" dirty="0">
                <a:cs typeface="Times New Roman" pitchFamily="18" charset="0"/>
              </a:rPr>
              <a:t>&gt;</a:t>
            </a:r>
            <a:r>
              <a:rPr lang="en-US" sz="2400" dirty="0">
                <a:cs typeface="Courier New" pitchFamily="49" charset="0"/>
              </a:rPr>
              <a:t> </a:t>
            </a:r>
          </a:p>
          <a:p>
            <a:r>
              <a:rPr lang="en-US" sz="2400" dirty="0">
                <a:cs typeface="Times New Roman" pitchFamily="18" charset="0"/>
              </a:rPr>
              <a:t>                   </a:t>
            </a:r>
            <a:r>
              <a:rPr lang="en-US" sz="2400" dirty="0" err="1">
                <a:cs typeface="Times New Roman" pitchFamily="18" charset="0"/>
              </a:rPr>
              <a:t>struct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TreeNode</a:t>
            </a:r>
            <a:r>
              <a:rPr lang="en-US" sz="2400" dirty="0">
                <a:cs typeface="Times New Roman" pitchFamily="18" charset="0"/>
              </a:rPr>
              <a:t>&lt;</a:t>
            </a:r>
            <a:r>
              <a:rPr lang="en-US" sz="2400" dirty="0" err="1">
                <a:cs typeface="Times New Roman" pitchFamily="18" charset="0"/>
              </a:rPr>
              <a:t>ItemType</a:t>
            </a:r>
            <a:r>
              <a:rPr lang="en-US" sz="2400" dirty="0">
                <a:cs typeface="Times New Roman" pitchFamily="18" charset="0"/>
              </a:rPr>
              <a:t>&gt; {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>
                <a:cs typeface="Times New Roman" pitchFamily="18" charset="0"/>
              </a:rPr>
              <a:t>      </a:t>
            </a:r>
            <a:r>
              <a:rPr lang="en-US" sz="2400" dirty="0" err="1">
                <a:cs typeface="Times New Roman" pitchFamily="18" charset="0"/>
              </a:rPr>
              <a:t>ItemType</a:t>
            </a:r>
            <a:r>
              <a:rPr lang="en-US" sz="2400" dirty="0">
                <a:cs typeface="Times New Roman" pitchFamily="18" charset="0"/>
              </a:rPr>
              <a:t> info;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>
                <a:cs typeface="Times New Roman" pitchFamily="18" charset="0"/>
              </a:rPr>
              <a:t>                          </a:t>
            </a:r>
            <a:r>
              <a:rPr lang="en-US" sz="2400" dirty="0" err="1">
                <a:cs typeface="Times New Roman" pitchFamily="18" charset="0"/>
              </a:rPr>
              <a:t>TreeNode</a:t>
            </a:r>
            <a:r>
              <a:rPr lang="en-US" sz="2400" dirty="0">
                <a:cs typeface="Times New Roman" pitchFamily="18" charset="0"/>
              </a:rPr>
              <a:t>&lt;</a:t>
            </a:r>
            <a:r>
              <a:rPr lang="en-US" sz="2400" dirty="0" err="1">
                <a:cs typeface="Times New Roman" pitchFamily="18" charset="0"/>
              </a:rPr>
              <a:t>ItemType</a:t>
            </a:r>
            <a:r>
              <a:rPr lang="en-US" sz="2400" dirty="0">
                <a:cs typeface="Times New Roman" pitchFamily="18" charset="0"/>
              </a:rPr>
              <a:t>&gt;* left;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>
                <a:cs typeface="Times New Roman" pitchFamily="18" charset="0"/>
              </a:rPr>
              <a:t>                           </a:t>
            </a:r>
            <a:r>
              <a:rPr lang="en-US" sz="2400" dirty="0" err="1">
                <a:cs typeface="Times New Roman" pitchFamily="18" charset="0"/>
              </a:rPr>
              <a:t>TreeNode</a:t>
            </a:r>
            <a:r>
              <a:rPr lang="en-US" sz="2400" dirty="0">
                <a:cs typeface="Times New Roman" pitchFamily="18" charset="0"/>
              </a:rPr>
              <a:t>&lt;</a:t>
            </a:r>
            <a:r>
              <a:rPr lang="en-US" sz="2400" dirty="0" err="1">
                <a:cs typeface="Times New Roman" pitchFamily="18" charset="0"/>
              </a:rPr>
              <a:t>ItemType</a:t>
            </a:r>
            <a:r>
              <a:rPr lang="en-US" sz="2400" dirty="0">
                <a:cs typeface="Times New Roman" pitchFamily="18" charset="0"/>
              </a:rPr>
              <a:t>&gt;* right; </a:t>
            </a:r>
          </a:p>
          <a:p>
            <a:pPr algn="l"/>
            <a:r>
              <a:rPr lang="en-US" sz="2400" dirty="0">
                <a:cs typeface="Times New Roman" pitchFamily="18" charset="0"/>
              </a:rPr>
              <a:t>                                };</a:t>
            </a:r>
            <a:endParaRPr lang="en-US" sz="16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MS Mincho" pitchFamily="49" charset="-128"/>
              </a:rPr>
              <a:t>Binary Search Tree Specification</a:t>
            </a:r>
            <a:r>
              <a:rPr lang="en-US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696200" cy="4953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#include &lt;fstream.h&gt;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 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struct  TreeNode&lt;ItemType&gt;;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 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enum OrderType {PRE_ORDER, IN_ORDER, POST_ORDER};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 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template&lt;class ItemType&gt;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class TreeType {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public: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TreeType();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~TreeType();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TreeType(const TreeType&lt;ItemType&gt;&amp;);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void operator=(const TreeType&lt;ItemType&gt;&amp;);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void MakeEmpty();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bool IsEmpty() const;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bool IsFull() const;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int NumberOfNodes() const;</a:t>
            </a:r>
            <a:endParaRPr lang="en-US" sz="2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Binary Search Tree Specification</a:t>
            </a:r>
            <a:r>
              <a:rPr lang="en-US" smtClean="0"/>
              <a:t> 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void RetrieveItem(ItemType&amp;, bool&amp; found);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void InsertItem(ItemType);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void DeleteItem(ItemType);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void ResetTree(OrderType);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void GetNextItem(ItemType&amp;, OrderType, bool&amp;);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void PrintTree(ofstream&amp;) const;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private: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TreeNode&lt;ItemType&gt;* root;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};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 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smtClean="0">
              <a:latin typeface="Arial" charset="0"/>
              <a:cs typeface="Courier New" pitchFamily="49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934200" y="1600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FFCC00"/>
                </a:solidFill>
              </a:rPr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Function NumberOfNodes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Times New Roman" pitchFamily="18" charset="0"/>
              </a:rPr>
              <a:t>Recursive implementation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#nodes in a tree =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#nodes in left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subtree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+ #nodes in right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subtree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+ 1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Times New Roman" pitchFamily="18" charset="0"/>
              </a:rPr>
              <a:t>What is the size factor?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i="1" dirty="0" smtClean="0">
                <a:cs typeface="Times New Roman" pitchFamily="18" charset="0"/>
              </a:rPr>
              <a:t>Number of nodes in the tree we are examining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Times New Roman" pitchFamily="18" charset="0"/>
              </a:rPr>
              <a:t>What is the base case?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i="1" dirty="0" smtClean="0">
                <a:cs typeface="Times New Roman" pitchFamily="18" charset="0"/>
              </a:rPr>
              <a:t>The tree is empty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Times New Roman" pitchFamily="18" charset="0"/>
              </a:rPr>
              <a:t>What is the general case?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ea typeface="MS Mincho" pitchFamily="49" charset="-128"/>
              </a:rPr>
              <a:t>	</a:t>
            </a:r>
            <a:r>
              <a:rPr lang="en-US" sz="2400" i="1" dirty="0" err="1" smtClean="0">
                <a:ea typeface="MS Mincho" pitchFamily="49" charset="-128"/>
              </a:rPr>
              <a:t>CountNodes</a:t>
            </a:r>
            <a:r>
              <a:rPr lang="en-US" sz="2400" i="1" dirty="0" smtClean="0">
                <a:ea typeface="MS Mincho" pitchFamily="49" charset="-128"/>
              </a:rPr>
              <a:t>(Left(tree)) + </a:t>
            </a:r>
            <a:r>
              <a:rPr lang="en-US" sz="2400" i="1" dirty="0" err="1" smtClean="0">
                <a:ea typeface="MS Mincho" pitchFamily="49" charset="-128"/>
              </a:rPr>
              <a:t>CountNodes</a:t>
            </a:r>
            <a:r>
              <a:rPr lang="en-US" sz="2400" i="1" dirty="0" smtClean="0">
                <a:ea typeface="MS Mincho" pitchFamily="49" charset="-128"/>
              </a:rPr>
              <a:t>(Right(tree)) + 1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26" descr="BinarySearchTrees_fi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62200"/>
            <a:ext cx="83058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RetrieveItem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Mincho" pitchFamily="49" charset="-128"/>
              </a:rPr>
              <a:t>Function Retrieve Item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>
                <a:cs typeface="Times New Roman" pitchFamily="18" charset="0"/>
              </a:rPr>
              <a:t>What is the size of the problem?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</a:t>
            </a:r>
            <a:r>
              <a:rPr lang="en-US" i="1" smtClean="0">
                <a:cs typeface="Times New Roman" pitchFamily="18" charset="0"/>
              </a:rPr>
              <a:t>Number of nodes in the tree we are examining</a:t>
            </a:r>
            <a:endParaRPr lang="en-US" i="1" smtClean="0">
              <a:latin typeface="Courier New" pitchFamily="49" charset="0"/>
              <a:cs typeface="Courier New" pitchFamily="49" charset="0"/>
            </a:endParaRPr>
          </a:p>
          <a:p>
            <a:pPr marL="609600" indent="-609600" eaLnBrk="1" hangingPunct="1"/>
            <a:r>
              <a:rPr lang="en-US" smtClean="0">
                <a:cs typeface="Times New Roman" pitchFamily="18" charset="0"/>
              </a:rPr>
              <a:t>What is the base case(s)?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1371600" lvl="2" indent="-457200" eaLnBrk="1" hangingPunct="1">
              <a:buFontTx/>
              <a:buAutoNum type="arabicParenR"/>
            </a:pPr>
            <a:r>
              <a:rPr lang="en-US" sz="2800" i="1" smtClean="0">
                <a:cs typeface="Times New Roman" pitchFamily="18" charset="0"/>
              </a:rPr>
              <a:t>When the key is found</a:t>
            </a:r>
          </a:p>
          <a:p>
            <a:pPr marL="1371600" lvl="2" indent="-457200" eaLnBrk="1" hangingPunct="1">
              <a:buFontTx/>
              <a:buAutoNum type="arabicParenR"/>
            </a:pPr>
            <a:r>
              <a:rPr lang="en-US" sz="2800" i="1" smtClean="0">
                <a:cs typeface="Times New Roman" pitchFamily="18" charset="0"/>
              </a:rPr>
              <a:t>The tree is empty (key was not found)</a:t>
            </a:r>
            <a:endParaRPr lang="en-US" sz="2800" i="1" smtClean="0">
              <a:latin typeface="Courier New" pitchFamily="49" charset="0"/>
              <a:cs typeface="Courier New" pitchFamily="49" charset="0"/>
            </a:endParaRPr>
          </a:p>
          <a:p>
            <a:pPr marL="609600" indent="-609600" eaLnBrk="1" hangingPunct="1"/>
            <a:r>
              <a:rPr lang="en-US" smtClean="0">
                <a:cs typeface="Times New Roman" pitchFamily="18" charset="0"/>
              </a:rPr>
              <a:t>What is the general case?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smtClean="0">
                <a:ea typeface="MS Mincho" pitchFamily="49" charset="-128"/>
              </a:rPr>
              <a:t>	</a:t>
            </a:r>
            <a:r>
              <a:rPr lang="en-US" i="1" smtClean="0">
                <a:ea typeface="MS Mincho" pitchFamily="49" charset="-128"/>
              </a:rPr>
              <a:t>Search in the left or right subtrees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2438400" cy="18288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MS Mincho" pitchFamily="49" charset="-128"/>
              </a:rPr>
              <a:t>Function InsertItem</a:t>
            </a:r>
            <a:r>
              <a:rPr lang="en-US" sz="4000" smtClean="0"/>
              <a:t> 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2590800"/>
            <a:ext cx="2438400" cy="3352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>
                <a:ea typeface="MS Mincho" pitchFamily="49" charset="-128"/>
              </a:rPr>
              <a:t>Use the binary search tree property to insert the new item at the correct place</a:t>
            </a:r>
            <a:r>
              <a:rPr lang="en-US" sz="2800" dirty="0" smtClean="0"/>
              <a:t> </a:t>
            </a:r>
          </a:p>
        </p:txBody>
      </p:sp>
      <p:pic>
        <p:nvPicPr>
          <p:cNvPr id="27652" name="Picture 1028" descr="P468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2743200" y="609600"/>
            <a:ext cx="6019800" cy="581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6096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 dirty="0">
                <a:latin typeface="Times New Roman" pitchFamily="18" charset="0"/>
                <a:ea typeface="MS Mincho" pitchFamily="49" charset="-128"/>
              </a:rPr>
              <a:t>Function </a:t>
            </a:r>
            <a:r>
              <a:rPr lang="en-US" sz="4400" dirty="0" err="1">
                <a:latin typeface="Times New Roman" pitchFamily="18" charset="0"/>
                <a:ea typeface="MS Mincho" pitchFamily="49" charset="-128"/>
              </a:rPr>
              <a:t>InsertItem</a:t>
            </a:r>
            <a:endParaRPr lang="en-US" sz="4400" dirty="0">
              <a:latin typeface="Times New Roman" pitchFamily="18" charset="0"/>
              <a:ea typeface="MS Mincho" pitchFamily="49" charset="-128"/>
            </a:endParaRPr>
          </a:p>
          <a:p>
            <a:r>
              <a:rPr lang="en-US" sz="4400" dirty="0">
                <a:latin typeface="Times New Roman" pitchFamily="18" charset="0"/>
                <a:ea typeface="MS Mincho" pitchFamily="49" charset="-128"/>
              </a:rPr>
              <a:t>(cont.)</a:t>
            </a:r>
            <a:r>
              <a:rPr lang="en-US" sz="4400" dirty="0">
                <a:latin typeface="Times New Roman" pitchFamily="18" charset="0"/>
              </a:rPr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33400" y="2895600"/>
            <a:ext cx="2667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•"/>
            </a:pPr>
            <a:r>
              <a:rPr lang="en-US" sz="2800" dirty="0">
                <a:latin typeface="Times New Roman" pitchFamily="18" charset="0"/>
                <a:ea typeface="MS Mincho" pitchFamily="49" charset="-128"/>
              </a:rPr>
              <a:t>Implementing insertion </a:t>
            </a:r>
            <a:r>
              <a:rPr lang="en-US" sz="2800" dirty="0" err="1">
                <a:latin typeface="Times New Roman" pitchFamily="18" charset="0"/>
                <a:ea typeface="MS Mincho" pitchFamily="49" charset="-128"/>
              </a:rPr>
              <a:t>resursively</a:t>
            </a:r>
            <a:endParaRPr lang="en-US" sz="2800" dirty="0">
              <a:latin typeface="Times New Roman" pitchFamily="18" charset="0"/>
              <a:ea typeface="MS Mincho" pitchFamily="49" charset="-128"/>
            </a:endParaRPr>
          </a:p>
        </p:txBody>
      </p:sp>
      <p:pic>
        <p:nvPicPr>
          <p:cNvPr id="28676" name="Picture 5" descr="P4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33400"/>
            <a:ext cx="4254500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93763" y="4495800"/>
            <a:ext cx="203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e.g., insert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Function InsertItem (cont.)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What is the </a:t>
            </a:r>
            <a:r>
              <a:rPr lang="en-US" dirty="0" smtClean="0">
                <a:solidFill>
                  <a:srgbClr val="FFCC00"/>
                </a:solidFill>
                <a:cs typeface="Times New Roman" pitchFamily="18" charset="0"/>
              </a:rPr>
              <a:t>size</a:t>
            </a:r>
            <a:r>
              <a:rPr lang="en-US" dirty="0" smtClean="0">
                <a:cs typeface="Times New Roman" pitchFamily="18" charset="0"/>
              </a:rPr>
              <a:t> of the problem?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i="1" dirty="0" smtClean="0">
                <a:cs typeface="Times New Roman" pitchFamily="18" charset="0"/>
              </a:rPr>
              <a:t>Number of nodes in the tree we are examining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What is the </a:t>
            </a:r>
            <a:r>
              <a:rPr lang="en-US" dirty="0" smtClean="0">
                <a:solidFill>
                  <a:srgbClr val="FFCC00"/>
                </a:solidFill>
                <a:cs typeface="Times New Roman" pitchFamily="18" charset="0"/>
              </a:rPr>
              <a:t>base case(s)</a:t>
            </a:r>
            <a:r>
              <a:rPr lang="en-US" dirty="0" smtClean="0">
                <a:cs typeface="Times New Roman" pitchFamily="18" charset="0"/>
              </a:rPr>
              <a:t>?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i="1" dirty="0" smtClean="0">
                <a:cs typeface="Times New Roman" pitchFamily="18" charset="0"/>
              </a:rPr>
              <a:t>The tree is empty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What is the </a:t>
            </a:r>
            <a:r>
              <a:rPr lang="en-US" dirty="0" smtClean="0">
                <a:solidFill>
                  <a:srgbClr val="FFCC00"/>
                </a:solidFill>
                <a:cs typeface="Times New Roman" pitchFamily="18" charset="0"/>
              </a:rPr>
              <a:t>general case</a:t>
            </a:r>
            <a:r>
              <a:rPr lang="en-US" dirty="0" smtClean="0">
                <a:cs typeface="Times New Roman" pitchFamily="18" charset="0"/>
              </a:rPr>
              <a:t>?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i="1" dirty="0" smtClean="0">
                <a:cs typeface="Times New Roman" pitchFamily="18" charset="0"/>
              </a:rPr>
              <a:t>Choose the left or right </a:t>
            </a:r>
            <a:r>
              <a:rPr lang="en-US" i="1" dirty="0" err="1" smtClean="0">
                <a:cs typeface="Times New Roman" pitchFamily="18" charset="0"/>
              </a:rPr>
              <a:t>subtree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MS Mincho" pitchFamily="49" charset="-128"/>
              </a:rPr>
              <a:t>What is a binary tree?</a:t>
            </a:r>
            <a:r>
              <a:rPr lang="en-US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9900"/>
                </a:solidFill>
                <a:ea typeface="MS Mincho" pitchFamily="49" charset="-128"/>
              </a:rPr>
              <a:t>Property 1</a:t>
            </a:r>
            <a:r>
              <a:rPr lang="en-US" smtClean="0">
                <a:solidFill>
                  <a:srgbClr val="FF9900"/>
                </a:solidFill>
                <a:ea typeface="MS Mincho" pitchFamily="49" charset="-128"/>
              </a:rPr>
              <a:t>:</a:t>
            </a:r>
            <a:r>
              <a:rPr lang="en-US" smtClean="0">
                <a:ea typeface="MS Mincho" pitchFamily="49" charset="-128"/>
              </a:rPr>
              <a:t> each node can have up to two successor nodes.</a:t>
            </a:r>
            <a:endParaRPr lang="en-US" smtClean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3076" name="Picture 11" descr="P453a"/>
          <p:cNvPicPr>
            <a:picLocks noChangeAspect="1" noChangeArrowheads="1"/>
          </p:cNvPicPr>
          <p:nvPr/>
        </p:nvPicPr>
        <p:blipFill>
          <a:blip r:embed="rId3" cstate="print"/>
          <a:srcRect r="11765"/>
          <a:stretch>
            <a:fillRect/>
          </a:stretch>
        </p:blipFill>
        <p:spPr bwMode="auto">
          <a:xfrm>
            <a:off x="2743200" y="2971800"/>
            <a:ext cx="4038600" cy="35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781800" cy="1371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MS Mincho" pitchFamily="49" charset="-128"/>
              </a:rPr>
              <a:t>Function InsertItem (cont.)</a:t>
            </a:r>
            <a:r>
              <a:rPr lang="en-US" smtClean="0"/>
              <a:t> </a:t>
            </a:r>
          </a:p>
        </p:txBody>
      </p:sp>
      <p:pic>
        <p:nvPicPr>
          <p:cNvPr id="31747" name="Picture 4" descr="P470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5181600" y="2057400"/>
            <a:ext cx="36909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5" descr="P469"/>
          <p:cNvPicPr>
            <a:picLocks noChangeAspect="1" noChangeArrowheads="1"/>
          </p:cNvPicPr>
          <p:nvPr/>
        </p:nvPicPr>
        <p:blipFill>
          <a:blip r:embed="rId4" cstate="print">
            <a:lum bright="-12000"/>
          </a:blip>
          <a:srcRect/>
          <a:stretch>
            <a:fillRect/>
          </a:stretch>
        </p:blipFill>
        <p:spPr bwMode="auto">
          <a:xfrm>
            <a:off x="762000" y="1981200"/>
            <a:ext cx="33099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 flipV="1">
            <a:off x="3733800" y="2971800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5018088" y="1411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1731963" y="1463675"/>
            <a:ext cx="137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Insert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MS Mincho" pitchFamily="49" charset="-128"/>
              </a:rPr>
              <a:t>Does the order of inserting elements into a tree matter? 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382000" cy="149352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Yes, certain orders might produce very unbalanced trees!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609600" y="1524000"/>
            <a:ext cx="2362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4000" dirty="0">
                <a:latin typeface="Times New Roman" pitchFamily="18" charset="0"/>
                <a:ea typeface="MS Mincho" pitchFamily="49" charset="-128"/>
              </a:rPr>
              <a:t>Does the order of inserting elements into a tree matter? </a:t>
            </a:r>
          </a:p>
          <a:p>
            <a:pPr algn="l"/>
            <a:r>
              <a:rPr lang="en-US" sz="4000" dirty="0">
                <a:latin typeface="Times New Roman" pitchFamily="18" charset="0"/>
                <a:ea typeface="MS Mincho" pitchFamily="49" charset="-128"/>
              </a:rPr>
              <a:t>(cont.)</a:t>
            </a:r>
          </a:p>
        </p:txBody>
      </p:sp>
      <p:pic>
        <p:nvPicPr>
          <p:cNvPr id="33795" name="Picture 7" descr="P472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3200400" y="381000"/>
            <a:ext cx="507523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305800" cy="11430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ea typeface="MS Mincho" pitchFamily="49" charset="-128"/>
              </a:rPr>
              <a:t>Does the order of inserting elements into a tree matter? (cont’d)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Unbalanced trees are not desirable because search time increases!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ea typeface="MS Mincho" pitchFamily="49" charset="-128"/>
              </a:rPr>
              <a:t>Advanced tree structures, such as </a:t>
            </a:r>
            <a:r>
              <a:rPr lang="en-US" dirty="0" smtClean="0">
                <a:solidFill>
                  <a:srgbClr val="FF3300"/>
                </a:solidFill>
                <a:ea typeface="MS Mincho" pitchFamily="49" charset="-128"/>
              </a:rPr>
              <a:t>red-black trees</a:t>
            </a:r>
            <a:r>
              <a:rPr lang="en-US" dirty="0" smtClean="0">
                <a:ea typeface="MS Mincho" pitchFamily="49" charset="-128"/>
              </a:rPr>
              <a:t>, guarantee balanced trees.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Mincho" pitchFamily="49" charset="-128"/>
              </a:rPr>
              <a:t>Function Delete Item</a:t>
            </a:r>
            <a:r>
              <a:rPr lang="en-US" dirty="0" smtClean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2672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First, find the item; then, delete it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Binary search tree property must be preserved!!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We need to consider three different cases: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9900"/>
                </a:solidFill>
                <a:ea typeface="MS Mincho" pitchFamily="49" charset="-128"/>
              </a:rPr>
              <a:t>	   </a:t>
            </a:r>
            <a:r>
              <a:rPr lang="en-US" b="1" dirty="0" smtClean="0">
                <a:solidFill>
                  <a:srgbClr val="FF9900"/>
                </a:solidFill>
                <a:ea typeface="MS Mincho" pitchFamily="49" charset="-128"/>
              </a:rPr>
              <a:t>(1)</a:t>
            </a:r>
            <a:r>
              <a:rPr lang="en-US" dirty="0" smtClean="0">
                <a:ea typeface="MS Mincho" pitchFamily="49" charset="-128"/>
              </a:rPr>
              <a:t> Deleting a leaf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9900"/>
                </a:solidFill>
              </a:rPr>
              <a:t>	   </a:t>
            </a:r>
            <a:r>
              <a:rPr lang="en-US" b="1" dirty="0" smtClean="0">
                <a:solidFill>
                  <a:srgbClr val="FF9900"/>
                </a:solidFill>
                <a:cs typeface="Times New Roman" pitchFamily="18" charset="0"/>
              </a:rPr>
              <a:t>(2)</a:t>
            </a:r>
            <a:r>
              <a:rPr lang="en-US" dirty="0" smtClean="0">
                <a:cs typeface="Times New Roman" pitchFamily="18" charset="0"/>
              </a:rPr>
              <a:t> Deleting a node with only one child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9900"/>
                </a:solidFill>
              </a:rPr>
              <a:t>	   </a:t>
            </a:r>
            <a:r>
              <a:rPr lang="en-US" b="1" dirty="0" smtClean="0">
                <a:solidFill>
                  <a:srgbClr val="FF9900"/>
                </a:solidFill>
                <a:cs typeface="Times New Roman" pitchFamily="18" charset="0"/>
              </a:rPr>
              <a:t>(3)</a:t>
            </a:r>
            <a:r>
              <a:rPr lang="en-US" dirty="0" smtClean="0">
                <a:cs typeface="Times New Roman" pitchFamily="18" charset="0"/>
              </a:rPr>
              <a:t> Deleting a node with two children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(1) Deleting a leaf</a:t>
            </a:r>
            <a:r>
              <a:rPr lang="en-US" smtClean="0"/>
              <a:t> </a:t>
            </a:r>
          </a:p>
        </p:txBody>
      </p:sp>
      <p:pic>
        <p:nvPicPr>
          <p:cNvPr id="36867" name="Picture 3" descr="P473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990600" y="2209800"/>
            <a:ext cx="7178675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934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mtClean="0">
                <a:cs typeface="Times New Roman" pitchFamily="18" charset="0"/>
              </a:rPr>
              <a:t>(2)  Deleting a node with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	only one child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1" name="Picture 3" descr="P474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1066800" y="2286000"/>
            <a:ext cx="7315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mtClean="0">
                <a:ea typeface="MS Mincho" pitchFamily="49" charset="-128"/>
              </a:rPr>
              <a:t>(3)  Deleting a node with two</a:t>
            </a:r>
            <a:br>
              <a:rPr lang="en-US" smtClean="0">
                <a:ea typeface="MS Mincho" pitchFamily="49" charset="-128"/>
              </a:rPr>
            </a:br>
            <a:r>
              <a:rPr lang="en-US" smtClean="0">
                <a:ea typeface="MS Mincho" pitchFamily="49" charset="-128"/>
              </a:rPr>
              <a:t>	children</a:t>
            </a:r>
          </a:p>
        </p:txBody>
      </p:sp>
      <p:pic>
        <p:nvPicPr>
          <p:cNvPr id="38915" name="Picture 1027" descr="P475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1066800" y="2133600"/>
            <a:ext cx="724535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543800" cy="11430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mtClean="0">
                <a:ea typeface="MS Mincho" pitchFamily="49" charset="-128"/>
              </a:rPr>
              <a:t>(3)  Deleting a node with two</a:t>
            </a:r>
            <a:br>
              <a:rPr lang="en-US" smtClean="0">
                <a:ea typeface="MS Mincho" pitchFamily="49" charset="-128"/>
              </a:rPr>
            </a:br>
            <a:r>
              <a:rPr lang="en-US" smtClean="0">
                <a:ea typeface="MS Mincho" pitchFamily="49" charset="-128"/>
              </a:rPr>
              <a:t>	children (cont.)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Find </a:t>
            </a:r>
            <a:r>
              <a:rPr lang="en-US" dirty="0" smtClean="0">
                <a:solidFill>
                  <a:srgbClr val="FF9900"/>
                </a:solidFill>
                <a:cs typeface="Times New Roman" pitchFamily="18" charset="0"/>
              </a:rPr>
              <a:t>predecessor </a:t>
            </a:r>
            <a:r>
              <a:rPr lang="en-US" dirty="0" smtClean="0">
                <a:cs typeface="Times New Roman" pitchFamily="18" charset="0"/>
              </a:rPr>
              <a:t>(i.e., rightmost node in the left </a:t>
            </a:r>
            <a:r>
              <a:rPr lang="en-US" dirty="0" err="1" smtClean="0">
                <a:cs typeface="Times New Roman" pitchFamily="18" charset="0"/>
              </a:rPr>
              <a:t>subtree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Replace the data of the node to be deleted with predecessor's data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Delete predecessor node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Function DeleteItem (cont.)</a:t>
            </a:r>
            <a:r>
              <a:rPr lang="en-US" smtClean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772400" cy="35052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What is the </a:t>
            </a:r>
            <a:r>
              <a:rPr lang="en-US" smtClean="0">
                <a:solidFill>
                  <a:srgbClr val="FFCC00"/>
                </a:solidFill>
                <a:cs typeface="Times New Roman" pitchFamily="18" charset="0"/>
              </a:rPr>
              <a:t>size</a:t>
            </a:r>
            <a:r>
              <a:rPr lang="en-US" smtClean="0">
                <a:cs typeface="Times New Roman" pitchFamily="18" charset="0"/>
              </a:rPr>
              <a:t> of the problem?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</a:t>
            </a:r>
            <a:r>
              <a:rPr lang="en-US" i="1" smtClean="0">
                <a:cs typeface="Times New Roman" pitchFamily="18" charset="0"/>
              </a:rPr>
              <a:t>Number of nodes in the tree we are examining</a:t>
            </a:r>
            <a:endParaRPr lang="en-US" i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What is the </a:t>
            </a:r>
            <a:r>
              <a:rPr lang="en-US" smtClean="0">
                <a:solidFill>
                  <a:srgbClr val="FFCC00"/>
                </a:solidFill>
                <a:cs typeface="Times New Roman" pitchFamily="18" charset="0"/>
              </a:rPr>
              <a:t>base case(s)</a:t>
            </a:r>
            <a:r>
              <a:rPr lang="en-US" smtClean="0">
                <a:cs typeface="Times New Roman" pitchFamily="18" charset="0"/>
              </a:rPr>
              <a:t>?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</a:t>
            </a:r>
            <a:r>
              <a:rPr lang="en-US" i="1" smtClean="0">
                <a:cs typeface="Times New Roman" pitchFamily="18" charset="0"/>
              </a:rPr>
              <a:t>Key to be deleted was found</a:t>
            </a:r>
            <a:endParaRPr lang="en-US" i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What is the </a:t>
            </a:r>
            <a:r>
              <a:rPr lang="en-US" smtClean="0">
                <a:solidFill>
                  <a:srgbClr val="FFCC00"/>
                </a:solidFill>
                <a:cs typeface="Times New Roman" pitchFamily="18" charset="0"/>
              </a:rPr>
              <a:t>general case</a:t>
            </a:r>
            <a:r>
              <a:rPr lang="en-US" smtClean="0">
                <a:cs typeface="Times New Roman" pitchFamily="18" charset="0"/>
              </a:rPr>
              <a:t>?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ea typeface="MS Mincho" pitchFamily="49" charset="-128"/>
              </a:rPr>
              <a:t>	</a:t>
            </a:r>
            <a:r>
              <a:rPr lang="en-US" i="1" smtClean="0">
                <a:ea typeface="MS Mincho" pitchFamily="49" charset="-128"/>
              </a:rPr>
              <a:t>Choose the left or right subtree</a:t>
            </a:r>
            <a:r>
              <a:rPr lang="en-US" i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What is a binary tree?</a:t>
            </a:r>
            <a:r>
              <a:rPr lang="en-US" smtClean="0"/>
              <a:t> (cont.)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9900"/>
                </a:solidFill>
                <a:ea typeface="MS Mincho" pitchFamily="49" charset="-128"/>
              </a:rPr>
              <a:t>Property 2</a:t>
            </a:r>
            <a:r>
              <a:rPr lang="en-US" smtClean="0">
                <a:solidFill>
                  <a:srgbClr val="FF9900"/>
                </a:solidFill>
                <a:ea typeface="MS Mincho" pitchFamily="49" charset="-128"/>
              </a:rPr>
              <a:t>:</a:t>
            </a:r>
            <a:r>
              <a:rPr lang="en-US" smtClean="0">
                <a:ea typeface="MS Mincho" pitchFamily="49" charset="-128"/>
              </a:rPr>
              <a:t> a unique path exists from the root to every other node</a:t>
            </a:r>
            <a:r>
              <a:rPr lang="en-US" smtClean="0"/>
              <a:t> </a:t>
            </a:r>
          </a:p>
        </p:txBody>
      </p:sp>
      <p:pic>
        <p:nvPicPr>
          <p:cNvPr id="4100" name="Picture 4" descr="P45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276600"/>
            <a:ext cx="2251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181600" y="4267200"/>
            <a:ext cx="323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Not a valid binary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Binary search tree </a:t>
            </a:r>
            <a:r>
              <a:rPr lang="en-US" dirty="0" smtClean="0"/>
              <a:t>(</a:t>
            </a:r>
            <a:r>
              <a:rPr lang="en-US" b="1" dirty="0" smtClean="0"/>
              <a:t>BST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Binary search tree (BST) </a:t>
            </a:r>
            <a:r>
              <a:rPr lang="en-US" dirty="0" smtClean="0"/>
              <a:t>is a node-based binary tree data structure which has the following properties: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The left sub tree of  a node contains only nodes with keys less than the root node's key.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right sub-tree of a node contains only nodes with keys greater than the root node's key.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Both the left and right sub-trees must also be binary search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56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From the above properties it naturally follows that: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31</a:t>
            </a:fld>
            <a:endParaRPr lang="en-US" dirty="0"/>
          </a:p>
        </p:txBody>
      </p:sp>
      <p:pic>
        <p:nvPicPr>
          <p:cNvPr id="5" name="Picture 4" descr="b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743200"/>
            <a:ext cx="515943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9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92" y="3048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Program: Creating a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304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We assume that every node of a binary search tree is capable of holding an integer data item and that the links can be made to point to the root of the left </a:t>
            </a:r>
            <a:r>
              <a:rPr lang="en-US" dirty="0" err="1" smtClean="0"/>
              <a:t>subtree</a:t>
            </a:r>
            <a:r>
              <a:rPr lang="en-US" dirty="0" smtClean="0"/>
              <a:t> and the right </a:t>
            </a:r>
            <a:r>
              <a:rPr lang="en-US" dirty="0" err="1" smtClean="0"/>
              <a:t>subtree</a:t>
            </a:r>
            <a:r>
              <a:rPr lang="en-US" dirty="0" smtClean="0"/>
              <a:t>, respectively. Therefore, the structure of the node can be defined using the following declaration: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65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Operation on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OPERATIONS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Operations on a binary tree require comparisons between nodes.</a:t>
            </a:r>
          </a:p>
          <a:p>
            <a:pPr>
              <a:buNone/>
            </a:pPr>
            <a:r>
              <a:rPr lang="en-US" dirty="0" smtClean="0"/>
              <a:t>These comparisons are made with calls to a comparator, which is a subroutine that computes the total order (linear order) on any two values.</a:t>
            </a:r>
          </a:p>
          <a:p>
            <a:pPr>
              <a:buNone/>
            </a:pPr>
            <a:r>
              <a:rPr lang="en-US" dirty="0" smtClean="0"/>
              <a:t>This comparator can be explicitly or implicitly defined, depending on the language in which the BST is implemented.</a:t>
            </a:r>
          </a:p>
          <a:p>
            <a:pPr>
              <a:buNone/>
            </a:pPr>
            <a:r>
              <a:rPr lang="en-US" dirty="0" smtClean="0"/>
              <a:t>The following are the operations that are being done in Binary Tree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Searching.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Sorting.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Deletion.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Insertion.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55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Applications of Trees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1.  Compiler Design.</a:t>
            </a:r>
          </a:p>
          <a:p>
            <a:pPr>
              <a:buNone/>
            </a:pPr>
            <a:r>
              <a:rPr lang="en-US" dirty="0" smtClean="0"/>
              <a:t>2.  Unix / Linux.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Database Management.</a:t>
            </a:r>
          </a:p>
          <a:p>
            <a:pPr marL="514350" indent="-514350">
              <a:buAutoNum type="arabicPeriod" startAt="3"/>
            </a:pPr>
            <a:r>
              <a:rPr lang="en-US" dirty="0"/>
              <a:t>dynamic dictionary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  Trees are very important data structures in computing.</a:t>
            </a:r>
          </a:p>
          <a:p>
            <a:pPr>
              <a:buNone/>
            </a:pPr>
            <a:r>
              <a:rPr lang="en-US" dirty="0" smtClean="0"/>
              <a:t>5.  They are suitable for:</a:t>
            </a:r>
          </a:p>
          <a:p>
            <a:pPr marL="514350" indent="-514350">
              <a:buNone/>
            </a:pPr>
            <a:r>
              <a:rPr lang="en-US" dirty="0" smtClean="0"/>
              <a:t>a.  Hierarchical structure representation, e.g.,</a:t>
            </a:r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.  File directory.</a:t>
            </a:r>
          </a:p>
          <a:p>
            <a:pPr marL="514350" indent="-514350">
              <a:buNone/>
            </a:pPr>
            <a:r>
              <a:rPr lang="en-US" dirty="0" smtClean="0"/>
              <a:t>        ii. Organizational structure of an institution.</a:t>
            </a:r>
          </a:p>
          <a:p>
            <a:pPr marL="514350" indent="-514350">
              <a:buNone/>
            </a:pPr>
            <a:r>
              <a:rPr lang="en-US" dirty="0" smtClean="0"/>
              <a:t>        iii. Class inheritance tree. </a:t>
            </a:r>
          </a:p>
          <a:p>
            <a:pPr marL="571500" indent="-571500">
              <a:buNone/>
            </a:pPr>
            <a:r>
              <a:rPr lang="en-US" dirty="0" smtClean="0"/>
              <a:t>b.  Problem representation, e.g.,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</a:t>
            </a:r>
            <a:r>
              <a:rPr lang="en-US" dirty="0" smtClean="0"/>
              <a:t>.  Expression tree.</a:t>
            </a:r>
          </a:p>
          <a:p>
            <a:pPr>
              <a:buNone/>
            </a:pPr>
            <a:r>
              <a:rPr lang="en-US" dirty="0" smtClean="0"/>
              <a:t>       ii.  Decision tree.</a:t>
            </a:r>
          </a:p>
          <a:p>
            <a:pPr marL="514350" indent="-514350">
              <a:buNone/>
            </a:pPr>
            <a:r>
              <a:rPr lang="en-US" dirty="0" smtClean="0"/>
              <a:t>C.  Efficient algorithmic solutions, e.g., </a:t>
            </a:r>
          </a:p>
          <a:p>
            <a:pPr marL="514350" indent="-51435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.  Search trees.</a:t>
            </a:r>
          </a:p>
          <a:p>
            <a:pPr>
              <a:buNone/>
            </a:pPr>
            <a:r>
              <a:rPr lang="en-US" dirty="0" smtClean="0"/>
              <a:t>        ii.  Efficient priority queues via heaps.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struct node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info;</a:t>
            </a:r>
          </a:p>
          <a:p>
            <a:pPr marL="0" indent="0">
              <a:buNone/>
            </a:pPr>
            <a:r>
              <a:rPr lang="en-US" dirty="0"/>
              <a:t>        struct node *left;</a:t>
            </a:r>
          </a:p>
          <a:p>
            <a:pPr marL="0" indent="0">
              <a:buNone/>
            </a:pPr>
            <a:r>
              <a:rPr lang="en-US" dirty="0"/>
              <a:t>        struct node *right;</a:t>
            </a:r>
          </a:p>
          <a:p>
            <a:pPr marL="0" indent="0">
              <a:buNone/>
            </a:pPr>
            <a:r>
              <a:rPr lang="en-US" dirty="0"/>
              <a:t>    }*root;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class BST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public:</a:t>
            </a:r>
          </a:p>
          <a:p>
            <a:pPr marL="0" indent="0">
              <a:buNone/>
            </a:pPr>
            <a:r>
              <a:rPr lang="en-US" dirty="0"/>
              <a:t>            void find(</a:t>
            </a:r>
            <a:r>
              <a:rPr lang="en-US" dirty="0" err="1"/>
              <a:t>int</a:t>
            </a:r>
            <a:r>
              <a:rPr lang="en-US" dirty="0"/>
              <a:t>, node **, node **);</a:t>
            </a:r>
          </a:p>
          <a:p>
            <a:pPr marL="0" indent="0">
              <a:buNone/>
            </a:pPr>
            <a:r>
              <a:rPr lang="en-US" dirty="0"/>
              <a:t>            void insert(node *,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void preorder(node *);</a:t>
            </a:r>
          </a:p>
          <a:p>
            <a:pPr marL="0" indent="0">
              <a:buNone/>
            </a:pPr>
            <a:r>
              <a:rPr lang="en-US" dirty="0"/>
              <a:t>            void </a:t>
            </a:r>
            <a:r>
              <a:rPr lang="en-US" dirty="0" err="1"/>
              <a:t>inorder</a:t>
            </a:r>
            <a:r>
              <a:rPr lang="en-US" dirty="0"/>
              <a:t>(node *);</a:t>
            </a:r>
          </a:p>
          <a:p>
            <a:pPr marL="0" indent="0">
              <a:buNone/>
            </a:pPr>
            <a:r>
              <a:rPr lang="en-US" dirty="0"/>
              <a:t>            void </a:t>
            </a:r>
            <a:r>
              <a:rPr lang="en-US" dirty="0" err="1"/>
              <a:t>postorder</a:t>
            </a:r>
            <a:r>
              <a:rPr lang="en-US" dirty="0"/>
              <a:t>(node *);</a:t>
            </a:r>
          </a:p>
          <a:p>
            <a:pPr marL="0" indent="0">
              <a:buNone/>
            </a:pPr>
            <a:r>
              <a:rPr lang="en-US" dirty="0"/>
              <a:t>            void display(node *,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/>
              <a:t>BST</a:t>
            </a:r>
            <a:r>
              <a:rPr lang="en-US" smtClean="0"/>
              <a:t>();</a:t>
            </a:r>
            <a:endParaRPr lang="en-US" dirty="0"/>
          </a:p>
          <a:p>
            <a:r>
              <a:rPr lang="en-US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590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Mincho" pitchFamily="49" charset="-128"/>
              </a:rPr>
              <a:t>How to search a binary tree?</a:t>
            </a:r>
            <a:r>
              <a:rPr lang="en-US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114800"/>
          </a:xfrm>
        </p:spPr>
        <p:txBody>
          <a:bodyPr/>
          <a:lstStyle/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smtClean="0">
                <a:cs typeface="Times New Roman" pitchFamily="18" charset="0"/>
              </a:rPr>
              <a:t>(1) Start at the root</a:t>
            </a:r>
            <a:endParaRPr lang="es-ES_tradnl" smtClean="0">
              <a:cs typeface="Times New Roman" pitchFamily="18" charset="0"/>
            </a:endParaRP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smtClean="0">
                <a:cs typeface="Times New Roman" pitchFamily="18" charset="0"/>
              </a:rPr>
              <a:t>(2) Search the tree level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smtClean="0">
                <a:cs typeface="Times New Roman" pitchFamily="18" charset="0"/>
              </a:rPr>
              <a:t>	by level, until you find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smtClean="0">
                <a:cs typeface="Times New Roman" pitchFamily="18" charset="0"/>
              </a:rPr>
              <a:t>      the element you are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smtClean="0">
                <a:cs typeface="Times New Roman" pitchFamily="18" charset="0"/>
              </a:rPr>
              <a:t>      searching for or you reach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smtClean="0">
                <a:cs typeface="Times New Roman" pitchFamily="18" charset="0"/>
              </a:rPr>
              <a:t>      a leaf.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smtClean="0">
                <a:cs typeface="Times New Roman" pitchFamily="18" charset="0"/>
              </a:rPr>
              <a:t>   		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smtClean="0">
                <a:cs typeface="Times New Roman" pitchFamily="18" charset="0"/>
              </a:rPr>
              <a:t>     </a:t>
            </a:r>
            <a:r>
              <a:rPr lang="en-US" smtClean="0">
                <a:ea typeface="MS Mincho" pitchFamily="49" charset="-128"/>
              </a:rPr>
              <a:t>Is this better than searching a linked list?         </a:t>
            </a:r>
            <a:r>
              <a:rPr lang="en-US" smtClean="0"/>
              <a:t>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3429000" y="6096000"/>
            <a:ext cx="2276475" cy="5286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CC00"/>
                </a:solidFill>
              </a:rPr>
              <a:t>No </a:t>
            </a:r>
            <a:r>
              <a:rPr lang="en-US" sz="2800">
                <a:solidFill>
                  <a:srgbClr val="FFCC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FFCC00"/>
                </a:solidFill>
              </a:rPr>
              <a:t> O(N)</a:t>
            </a:r>
          </a:p>
        </p:txBody>
      </p:sp>
      <p:pic>
        <p:nvPicPr>
          <p:cNvPr id="12293" name="Picture 5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828800"/>
            <a:ext cx="2971800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Mincho" pitchFamily="49" charset="-128"/>
              </a:rPr>
              <a:t>Binary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 smtClean="0">
                <a:ea typeface="MS Mincho" pitchFamily="49" charset="-128"/>
              </a:rPr>
              <a:t> Trees</a:t>
            </a:r>
            <a:r>
              <a:rPr lang="en-US" dirty="0" smtClean="0"/>
              <a:t> (BSTs)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b="1" smtClean="0">
                <a:cs typeface="Times New Roman" pitchFamily="18" charset="0"/>
              </a:rPr>
              <a:t>Binary Search  Tree Property</a:t>
            </a:r>
            <a:r>
              <a:rPr lang="en-US" smtClean="0">
                <a:cs typeface="Times New Roman" pitchFamily="18" charset="0"/>
              </a:rPr>
              <a:t>:</a:t>
            </a:r>
            <a:r>
              <a:rPr lang="es-ES_tradnl" smtClean="0"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The value stored at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a node is </a:t>
            </a:r>
            <a:r>
              <a:rPr lang="en-US" i="1" smtClean="0">
                <a:solidFill>
                  <a:srgbClr val="FFCC00"/>
                </a:solidFill>
                <a:cs typeface="Times New Roman" pitchFamily="18" charset="0"/>
              </a:rPr>
              <a:t>greater</a:t>
            </a:r>
            <a:r>
              <a:rPr lang="en-US" smtClean="0">
                <a:cs typeface="Times New Roman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left child and </a:t>
            </a:r>
            <a:r>
              <a:rPr lang="en-US" i="1" smtClean="0">
                <a:solidFill>
                  <a:srgbClr val="FFCC00"/>
                </a:solidFill>
                <a:cs typeface="Times New Roman" pitchFamily="18" charset="0"/>
              </a:rPr>
              <a:t>less</a:t>
            </a:r>
            <a:r>
              <a:rPr lang="en-US" smtClean="0">
                <a:cs typeface="Times New Roman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right child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6" name="Picture 2" descr="P456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5181600" y="2438400"/>
            <a:ext cx="31321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456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4572000" y="1908175"/>
            <a:ext cx="33734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3400" y="2438400"/>
            <a:ext cx="3581400" cy="40318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In a BST, the value stored at the root of a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  is </a:t>
            </a:r>
            <a:r>
              <a:rPr lang="en-US" sz="3200" i="1" dirty="0">
                <a:latin typeface="+mn-lt"/>
              </a:rPr>
              <a:t>greater </a:t>
            </a:r>
            <a:r>
              <a:rPr lang="en-US" sz="3200" dirty="0">
                <a:latin typeface="+mn-lt"/>
              </a:rPr>
              <a:t>than any value in its left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 and </a:t>
            </a:r>
            <a:r>
              <a:rPr lang="en-US" sz="3200" i="1" dirty="0">
                <a:latin typeface="+mn-lt"/>
              </a:rPr>
              <a:t>less</a:t>
            </a:r>
            <a:r>
              <a:rPr lang="en-US" sz="3200" dirty="0">
                <a:latin typeface="+mn-lt"/>
              </a:rPr>
              <a:t>  than any value in 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its right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subtree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!</a:t>
            </a:r>
            <a:r>
              <a:rPr lang="en-US" sz="3200" dirty="0">
                <a:latin typeface="+mn-lt"/>
              </a:rPr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ea typeface="MS Mincho" pitchFamily="49" charset="-128"/>
              </a:rPr>
              <a:t>Binary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</a:rPr>
              <a:t> Trees</a:t>
            </a:r>
            <a:r>
              <a:rPr lang="en-US" dirty="0" smtClean="0">
                <a:solidFill>
                  <a:schemeClr val="tx1"/>
                </a:solidFill>
              </a:rPr>
              <a:t> (BSTs)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456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4572000" y="1908175"/>
            <a:ext cx="33734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3400" y="2438400"/>
            <a:ext cx="3581400" cy="4376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Where is the smallest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+mn-lt"/>
              </a:rPr>
              <a:t>Ans</a:t>
            </a:r>
            <a:r>
              <a:rPr lang="en-US" sz="2800" dirty="0">
                <a:latin typeface="+mn-lt"/>
              </a:rPr>
              <a:t>: leftmost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latin typeface="+mn-lt"/>
            </a:endParaRP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Where is the largest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Times New Roman"/>
              </a:rPr>
              <a:t>Ans</a:t>
            </a:r>
            <a:r>
              <a:rPr lang="en-US" sz="2800" dirty="0">
                <a:latin typeface="Times New Roman"/>
              </a:rPr>
              <a:t>: rightmost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ea typeface="MS Mincho" pitchFamily="49" charset="-128"/>
              </a:rPr>
              <a:t>Binary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</a:rPr>
              <a:t> Trees</a:t>
            </a:r>
            <a:r>
              <a:rPr lang="en-US" dirty="0" smtClean="0">
                <a:solidFill>
                  <a:schemeClr val="tx1"/>
                </a:solidFill>
              </a:rPr>
              <a:t> (BSTs)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MS Mincho" pitchFamily="49" charset="-128"/>
              </a:rPr>
              <a:t>How to search a binary search tree?</a:t>
            </a:r>
            <a:r>
              <a:rPr lang="en-US" sz="4000" dirty="0" smtClean="0"/>
              <a:t> </a:t>
            </a:r>
          </a:p>
        </p:txBody>
      </p:sp>
      <p:pic>
        <p:nvPicPr>
          <p:cNvPr id="16387" name="Picture 4" descr="P45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>
          <a:xfrm>
            <a:off x="685800" y="1828800"/>
            <a:ext cx="3551238" cy="4495800"/>
          </a:xfrm>
          <a:noFill/>
        </p:spPr>
      </p:pic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4572000" y="1676400"/>
            <a:ext cx="388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(1) Start at the root</a:t>
            </a:r>
          </a:p>
          <a:p>
            <a:pPr marL="609600" indent="-609600" algn="l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(2) Compare the value of the item you are searching for with the value stored at the root</a:t>
            </a:r>
          </a:p>
          <a:p>
            <a:pPr marL="609600" indent="-609600" algn="l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(3) If the values are equal,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item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otherwise, if it is a leaf node,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not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MS Mincho" pitchFamily="49" charset="-128"/>
              </a:rPr>
              <a:t>How to search a binary search tree?</a:t>
            </a:r>
            <a:r>
              <a:rPr lang="en-US" sz="4000" dirty="0" smtClean="0"/>
              <a:t> </a:t>
            </a:r>
          </a:p>
        </p:txBody>
      </p:sp>
      <p:pic>
        <p:nvPicPr>
          <p:cNvPr id="17411" name="Picture 4" descr="P45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>
          <a:xfrm>
            <a:off x="533400" y="1728788"/>
            <a:ext cx="3551238" cy="4495800"/>
          </a:xfrm>
          <a:noFill/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4267200" y="1760538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(4) If it is less than the value stored at the root, then search the left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(5) If it is greater than the value stored at the root, then search the right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(6) Repeat steps 2-6 for the root of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chosen in the previous step 4 or 5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1924</TotalTime>
  <Words>1068</Words>
  <Application>Microsoft Office PowerPoint</Application>
  <PresentationFormat>On-screen Show (4:3)</PresentationFormat>
  <Paragraphs>233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Constantia</vt:lpstr>
      <vt:lpstr>Courier New</vt:lpstr>
      <vt:lpstr>MS Mincho</vt:lpstr>
      <vt:lpstr>Times New Roman</vt:lpstr>
      <vt:lpstr>Wingdings</vt:lpstr>
      <vt:lpstr>Wingdings 2</vt:lpstr>
      <vt:lpstr>Flow</vt:lpstr>
      <vt:lpstr>Binary Search Trees(BST) </vt:lpstr>
      <vt:lpstr>What is a binary tree? </vt:lpstr>
      <vt:lpstr>What is a binary tree? (cont.)</vt:lpstr>
      <vt:lpstr>How to search a binary tree? </vt:lpstr>
      <vt:lpstr>Binary Search Trees (BSTs)</vt:lpstr>
      <vt:lpstr>PowerPoint Presentation</vt:lpstr>
      <vt:lpstr>PowerPoint Presentation</vt:lpstr>
      <vt:lpstr>How to search a binary search tree? </vt:lpstr>
      <vt:lpstr>How to search a binary search tree? </vt:lpstr>
      <vt:lpstr>How to search a binary search tree? </vt:lpstr>
      <vt:lpstr>Tree node structure </vt:lpstr>
      <vt:lpstr>Binary Search Tree Specification </vt:lpstr>
      <vt:lpstr>Binary Search Tree Specification </vt:lpstr>
      <vt:lpstr>Function NumberOfNodes</vt:lpstr>
      <vt:lpstr>Function RetrieveItem</vt:lpstr>
      <vt:lpstr>Function Retrieve Item</vt:lpstr>
      <vt:lpstr>Function InsertItem </vt:lpstr>
      <vt:lpstr>PowerPoint Presentation</vt:lpstr>
      <vt:lpstr>Function InsertItem (cont.) </vt:lpstr>
      <vt:lpstr>Function InsertItem (cont.) </vt:lpstr>
      <vt:lpstr>Does the order of inserting elements into a tree matter? </vt:lpstr>
      <vt:lpstr>PowerPoint Presentation</vt:lpstr>
      <vt:lpstr>Does the order of inserting elements into a tree matter? (cont’d) </vt:lpstr>
      <vt:lpstr>Function Delete Item </vt:lpstr>
      <vt:lpstr>(1) Deleting a leaf </vt:lpstr>
      <vt:lpstr>(2)  Deleting a node with  only one child</vt:lpstr>
      <vt:lpstr>(3)  Deleting a node with two  children</vt:lpstr>
      <vt:lpstr>(3)  Deleting a node with two  children (cont.)</vt:lpstr>
      <vt:lpstr>Function DeleteItem (cont.) </vt:lpstr>
      <vt:lpstr>Binary search tree (BST)</vt:lpstr>
      <vt:lpstr>BST</vt:lpstr>
      <vt:lpstr> Program: Creating a Binary Search Tree</vt:lpstr>
      <vt:lpstr>Operation on BST</vt:lpstr>
      <vt:lpstr> Applications of Trees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Dr. Mostofa Kamal Nasir</dc:creator>
  <cp:lastModifiedBy>Mostofa Kamal Nasir</cp:lastModifiedBy>
  <cp:revision>139</cp:revision>
  <cp:lastPrinted>2012-03-08T22:06:36Z</cp:lastPrinted>
  <dcterms:created xsi:type="dcterms:W3CDTF">2001-02-28T23:59:30Z</dcterms:created>
  <dcterms:modified xsi:type="dcterms:W3CDTF">2020-12-16T16:51:20Z</dcterms:modified>
</cp:coreProperties>
</file>