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sldIdLst>
    <p:sldId id="256" r:id="rId2"/>
    <p:sldId id="333" r:id="rId3"/>
    <p:sldId id="332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34" r:id="rId12"/>
    <p:sldId id="313" r:id="rId13"/>
    <p:sldId id="314" r:id="rId14"/>
    <p:sldId id="336" r:id="rId15"/>
    <p:sldId id="315" r:id="rId16"/>
    <p:sldId id="317" r:id="rId17"/>
    <p:sldId id="318" r:id="rId18"/>
    <p:sldId id="260" r:id="rId19"/>
    <p:sldId id="320" r:id="rId20"/>
    <p:sldId id="321" r:id="rId21"/>
    <p:sldId id="322" r:id="rId22"/>
    <p:sldId id="323" r:id="rId23"/>
    <p:sldId id="324" r:id="rId24"/>
    <p:sldId id="325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26" r:id="rId34"/>
    <p:sldId id="337" r:id="rId35"/>
    <p:sldId id="338" r:id="rId36"/>
    <p:sldId id="339" r:id="rId37"/>
    <p:sldId id="340" r:id="rId38"/>
    <p:sldId id="341" r:id="rId39"/>
    <p:sldId id="342" r:id="rId40"/>
    <p:sldId id="290" r:id="rId41"/>
    <p:sldId id="291" r:id="rId42"/>
    <p:sldId id="293" r:id="rId43"/>
    <p:sldId id="294" r:id="rId44"/>
    <p:sldId id="327" r:id="rId45"/>
    <p:sldId id="328" r:id="rId46"/>
    <p:sldId id="329" r:id="rId47"/>
    <p:sldId id="330" r:id="rId48"/>
    <p:sldId id="33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EE48A1-4521-4E67-AA8A-EDFD372EC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876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7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962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2DC165A-1E9E-42FA-8875-B3C44F164E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14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033950CA-1883-45A9-AE5D-D941C4432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02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609600"/>
            <a:ext cx="21145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61912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68116662-4378-4EF3-9F63-596803DE70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52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CD1FC1CB-DAB9-451B-8EE9-0621F2757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3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09A7D0E8-3C63-4BFB-8CD9-F4D2031B6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39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A4EF5D8C-F872-417E-862C-80EE9206B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B773649B-77E6-4CBC-AF9E-ED6243FF1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18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90CA2E05-2FBD-4D3D-9B6B-C8D39EA5D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591BEB24-BD21-4079-A22C-9479E1637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5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280D61D4-24BE-42A6-9C65-D5260E718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16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9B8958F3-8B9F-4CF3-8210-81CB7E14B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7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609600"/>
            <a:ext cx="7467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52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altLang="en-US"/>
              <a:t>9-</a:t>
            </a:r>
            <a:fld id="{4DA37149-2EA6-482F-A81A-0403BB2888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343400"/>
            <a:ext cx="36576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/>
              <a:t>Chapter 9</a:t>
            </a:r>
          </a:p>
          <a:p>
            <a:pPr eaLnBrk="1" hangingPunct="1">
              <a:defRPr/>
            </a:pPr>
            <a:r>
              <a:rPr lang="en-US" sz="2400" b="1" i="1"/>
              <a:t>Priority Queues, Heaps, Graphs, and Sets</a:t>
            </a:r>
            <a:br>
              <a:rPr lang="en-US" sz="2400" b="1" i="1"/>
            </a:br>
            <a:endParaRPr lang="en-US" sz="2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52400" y="762000"/>
            <a:ext cx="8915400" cy="53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52400" y="882650"/>
            <a:ext cx="90678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 HEAP SPECIFICATION</a:t>
            </a:r>
            <a:r>
              <a:rPr lang="en-US" sz="1200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</a:t>
            </a:r>
          </a:p>
          <a:p>
            <a:pPr eaLnBrk="0" hangingPunct="0">
              <a:defRPr/>
            </a:pPr>
            <a:endParaRPr lang="en-US" sz="1200" b="1" i="1" dirty="0">
              <a:solidFill>
                <a:srgbClr val="3333CC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 Assumes  </a:t>
            </a:r>
            <a:r>
              <a:rPr lang="en-US" sz="2000" b="1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ItemType</a:t>
            </a:r>
            <a:r>
              <a:rPr lang="en-US" sz="2000" b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 is either a built-in simple data 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type or a class with overloaded relational operators.</a:t>
            </a:r>
          </a:p>
          <a:p>
            <a:pPr eaLnBrk="0" hangingPunct="0">
              <a:defRPr/>
            </a:pPr>
            <a:endParaRPr lang="en-US" sz="20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template&lt; class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&gt;</a:t>
            </a:r>
          </a:p>
          <a:p>
            <a:pPr eaLnBrk="0" hangingPunct="0">
              <a:defRPr/>
            </a:pPr>
            <a:r>
              <a:rPr lang="en-US" sz="2000" b="1" dirty="0" err="1">
                <a:latin typeface="Courier New" charset="0"/>
                <a:ea typeface="ＭＳ Ｐゴシック" charset="0"/>
              </a:rPr>
              <a:t>struct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HeapType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{</a:t>
            </a:r>
            <a:r>
              <a:rPr lang="en-US" sz="2800" b="1" dirty="0">
                <a:latin typeface="Courier New" charset="0"/>
                <a:ea typeface="ＭＳ Ｐゴシック" charset="0"/>
              </a:rPr>
              <a:t>   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void 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ReheapDown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(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root ,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bottom ) ; </a:t>
            </a: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void 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ReheapUp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(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root,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bottom ) ;</a:t>
            </a:r>
            <a:r>
              <a:rPr lang="en-US" sz="2400" b="1" dirty="0">
                <a:latin typeface="Courier New" charset="0"/>
                <a:ea typeface="ＭＳ Ｐゴシック" charset="0"/>
              </a:rPr>
              <a:t>	</a:t>
            </a:r>
          </a:p>
          <a:p>
            <a:pPr eaLnBrk="0" hangingPunct="0">
              <a:defRPr/>
            </a:pPr>
            <a:endParaRPr lang="en-US" sz="800" b="1" i="1" dirty="0">
              <a:solidFill>
                <a:srgbClr val="A50021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800" b="1" dirty="0">
                <a:latin typeface="Courier New" charset="0"/>
                <a:ea typeface="ＭＳ Ｐゴシック" charset="0"/>
              </a:rPr>
              <a:t>	 	</a:t>
            </a:r>
            <a:endParaRPr lang="en-US" sz="24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sz="2000" b="1" dirty="0">
                <a:latin typeface="Courier New" charset="0"/>
                <a:ea typeface="ＭＳ Ｐゴシック" charset="0"/>
              </a:rPr>
              <a:t>* elements; </a:t>
            </a:r>
            <a:r>
              <a:rPr lang="en-US" sz="2000" b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//ARRAY to be allocated dynamically</a:t>
            </a:r>
          </a:p>
          <a:p>
            <a:pPr eaLnBrk="0" hangingPunct="0">
              <a:defRPr/>
            </a:pPr>
            <a:endParaRPr lang="en-US" sz="800" b="1" i="1" dirty="0">
              <a:solidFill>
                <a:srgbClr val="A50021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numElements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;</a:t>
            </a:r>
            <a:endParaRPr lang="en-US" sz="16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5938"/>
            <a:ext cx="6875463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9-</a:t>
            </a:r>
            <a:fld id="{93777A47-A9E3-4DAD-9610-EF1C3D1E9E1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ReheapDown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76200" y="1373188"/>
            <a:ext cx="9067800" cy="448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IMPLEMENTATION  OF RECURSIVE HEAP MEMBER FUNCTIONS</a:t>
            </a:r>
          </a:p>
          <a:p>
            <a:pPr eaLnBrk="0" hangingPunct="0">
              <a:defRPr/>
            </a:pPr>
            <a:endParaRPr lang="en-US" b="1" i="1" dirty="0">
              <a:solidFill>
                <a:srgbClr val="A50021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template&lt; class  </a:t>
            </a:r>
            <a:r>
              <a:rPr lang="en-US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b="1" dirty="0">
                <a:latin typeface="Courier New" charset="0"/>
                <a:ea typeface="ＭＳ Ｐゴシック" charset="0"/>
              </a:rPr>
              <a:t> &gt;</a:t>
            </a:r>
            <a:endParaRPr lang="en-US" b="1" i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void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HeapType</a:t>
            </a:r>
            <a:r>
              <a:rPr lang="en-US" b="1" dirty="0">
                <a:latin typeface="Courier New" charset="0"/>
                <a:ea typeface="ＭＳ Ｐゴシック" charset="0"/>
              </a:rPr>
              <a:t>&lt;</a:t>
            </a:r>
            <a:r>
              <a:rPr lang="en-US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b="1" dirty="0">
                <a:latin typeface="Courier New" charset="0"/>
                <a:ea typeface="ＭＳ Ｐゴシック" charset="0"/>
              </a:rPr>
              <a:t>&gt;::</a:t>
            </a:r>
            <a:r>
              <a:rPr lang="en-US" b="1" dirty="0" err="1">
                <a:latin typeface="Courier New" charset="0"/>
                <a:ea typeface="ＭＳ Ｐゴシック" charset="0"/>
              </a:rPr>
              <a:t>ReheapDown</a:t>
            </a:r>
            <a:r>
              <a:rPr lang="en-US" b="1" dirty="0">
                <a:latin typeface="Courier New" charset="0"/>
                <a:ea typeface="ＭＳ Ｐゴシック" charset="0"/>
              </a:rPr>
              <a:t> (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root,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 bottom )</a:t>
            </a:r>
          </a:p>
          <a:p>
            <a:pPr eaLnBrk="0" hangingPunct="0">
              <a:defRPr/>
            </a:pPr>
            <a:endParaRPr lang="en-US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Pre:  root is the index of the node that may violate the </a:t>
            </a:r>
          </a:p>
          <a:p>
            <a:pPr eaLnBrk="0" hangingPunct="0">
              <a:defRPr/>
            </a:pPr>
            <a:r>
              <a:rPr lang="en-US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heap order property</a:t>
            </a:r>
          </a:p>
          <a:p>
            <a:pPr eaLnBrk="0" hangingPunct="0">
              <a:defRPr/>
            </a:pPr>
            <a:r>
              <a:rPr lang="en-US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Post: Heap order property is restored between root and bottom</a:t>
            </a:r>
            <a:endParaRPr lang="en-US" b="1" dirty="0">
              <a:solidFill>
                <a:srgbClr val="3333CC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{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 </a:t>
            </a:r>
            <a:r>
              <a:rPr lang="en-US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b="1" dirty="0">
                <a:latin typeface="Courier New" charset="0"/>
                <a:ea typeface="ＭＳ Ｐゴシック" charset="0"/>
              </a:rPr>
              <a:t> 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latin typeface="Courier New" charset="0"/>
                <a:ea typeface="ＭＳ Ｐゴシック" charset="0"/>
              </a:rPr>
              <a:t> 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;</a:t>
            </a:r>
          </a:p>
          <a:p>
            <a:pPr eaLnBrk="0" hangingPunct="0">
              <a:defRPr/>
            </a:pPr>
            <a:endParaRPr lang="en-US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 =  root * 2 + 1 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b="1" dirty="0">
                <a:latin typeface="Courier New" charset="0"/>
                <a:ea typeface="ＭＳ Ｐゴシック" charset="0"/>
              </a:rPr>
              <a:t>  =  root * 2 + 2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ReheapDown (cont)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76200" y="685800"/>
            <a:ext cx="8915400" cy="541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8125" y="838200"/>
            <a:ext cx="8753475" cy="5078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if  (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 &lt;=  bottom ) </a:t>
            </a:r>
            <a:r>
              <a:rPr lang="en-US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i="1" dirty="0" err="1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ReheapDown</a:t>
            </a:r>
            <a:r>
              <a:rPr lang="en-US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 continued</a:t>
            </a:r>
            <a:endParaRPr lang="en-US" b="1" dirty="0">
              <a:solidFill>
                <a:srgbClr val="3333CC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{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if (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 == bottom )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 = 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leftChld</a:t>
            </a:r>
            <a:r>
              <a:rPr lang="en-US" b="1" dirty="0">
                <a:latin typeface="Courier New" charset="0"/>
                <a:ea typeface="ＭＳ Ｐゴシック" charset="0"/>
              </a:rPr>
              <a:t>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else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{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 if (elements [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 ] &lt;= elements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[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] )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	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 =  </a:t>
            </a:r>
            <a:r>
              <a:rPr lang="en-US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b="1" dirty="0">
                <a:latin typeface="Courier New" charset="0"/>
                <a:ea typeface="ＭＳ Ｐゴシック" charset="0"/>
              </a:rPr>
              <a:t>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 else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	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 =  </a:t>
            </a:r>
            <a:r>
              <a:rPr lang="en-US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b="1" dirty="0">
                <a:latin typeface="Courier New" charset="0"/>
                <a:ea typeface="ＭＳ Ｐゴシック" charset="0"/>
              </a:rPr>
              <a:t>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}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if  ( elements [ root ] &lt; elements [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] )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{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   Swap ( elements [ root ] , elements [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 ] );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ReheapDown</a:t>
            </a:r>
            <a:r>
              <a:rPr lang="en-US" b="1" dirty="0">
                <a:latin typeface="Courier New" charset="0"/>
                <a:ea typeface="ＭＳ Ｐゴシック" charset="0"/>
              </a:rPr>
              <a:t> ( </a:t>
            </a:r>
            <a:r>
              <a:rPr lang="en-US" b="1" dirty="0" err="1">
                <a:latin typeface="Courier New" charset="0"/>
                <a:ea typeface="ＭＳ Ｐゴシック" charset="0"/>
              </a:rPr>
              <a:t>maxChild</a:t>
            </a:r>
            <a:r>
              <a:rPr lang="en-US" b="1" dirty="0">
                <a:latin typeface="Courier New" charset="0"/>
                <a:ea typeface="ＭＳ Ｐゴシック" charset="0"/>
              </a:rPr>
              <a:t>, bottom ) ;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	}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}</a:t>
            </a:r>
          </a:p>
          <a:p>
            <a:pPr eaLnBrk="0" hangingPunct="0"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571500"/>
            <a:ext cx="63754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04800" y="304800"/>
            <a:ext cx="8604250" cy="5861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60375" y="381000"/>
            <a:ext cx="8455025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b="1" i="1" dirty="0">
                <a:solidFill>
                  <a:srgbClr val="3333CC"/>
                </a:solidFill>
                <a:latin typeface="Courier New" charset="0"/>
                <a:ea typeface="ＭＳ Ｐゴシック" charset="0"/>
              </a:rPr>
              <a:t>//  IMPLEMENTATION		continued</a:t>
            </a:r>
          </a:p>
          <a:p>
            <a:pPr eaLnBrk="0" hangingPunct="0">
              <a:defRPr/>
            </a:pPr>
            <a:endParaRPr lang="en-US" sz="1600" b="1" dirty="0">
              <a:solidFill>
                <a:srgbClr val="A50021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template&lt; class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&gt;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void 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HeapType</a:t>
            </a:r>
            <a:r>
              <a:rPr lang="en-US" sz="1600" b="1" dirty="0">
                <a:latin typeface="Courier New" charset="0"/>
                <a:ea typeface="ＭＳ Ｐゴシック" charset="0"/>
              </a:rPr>
              <a:t>&lt;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ItemType</a:t>
            </a:r>
            <a:r>
              <a:rPr lang="en-US" sz="1600" b="1" dirty="0">
                <a:latin typeface="Courier New" charset="0"/>
                <a:ea typeface="ＭＳ Ｐゴシック" charset="0"/>
              </a:rPr>
              <a:t>&gt;::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ReheapUp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(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 root,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 bottom )</a:t>
            </a:r>
          </a:p>
          <a:p>
            <a:pPr eaLnBrk="0" hangingPunct="0">
              <a:defRPr/>
            </a:pPr>
            <a:endParaRPr lang="en-US" sz="16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1600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Pre:  bottom is the index of the node that may violate the heap </a:t>
            </a:r>
          </a:p>
          <a:p>
            <a:pPr eaLnBrk="0" hangingPunct="0">
              <a:defRPr/>
            </a:pPr>
            <a:r>
              <a:rPr lang="en-US" sz="1600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order property.  The order property is satisfied from root to </a:t>
            </a:r>
          </a:p>
          <a:p>
            <a:pPr eaLnBrk="0" hangingPunct="0">
              <a:defRPr/>
            </a:pPr>
            <a:r>
              <a:rPr lang="en-US" sz="1600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next-to-last node.</a:t>
            </a:r>
          </a:p>
          <a:p>
            <a:pPr eaLnBrk="0" hangingPunct="0">
              <a:defRPr/>
            </a:pPr>
            <a:r>
              <a:rPr lang="en-US" sz="1600" b="1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//  Post:  Heap order property is restored between root and bottom</a:t>
            </a:r>
            <a:endParaRPr lang="en-US" sz="1600" b="1" dirty="0">
              <a:solidFill>
                <a:schemeClr val="accent2"/>
              </a:solidFill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16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{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 parent ;</a:t>
            </a:r>
          </a:p>
          <a:p>
            <a:pPr eaLnBrk="0" hangingPunct="0">
              <a:defRPr/>
            </a:pPr>
            <a:endParaRPr lang="en-US" sz="1600" b="1" dirty="0">
              <a:latin typeface="Courier New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if  ( bottom  &gt; root )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{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parent = ( bottom - 1 ) / 2;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if ( elements [ parent ]  &lt;  elements [ bottom ] )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{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   Swap ( elements [ parent ], elements [ bottom ] );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  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ReheapUp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( root, parent );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	}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latin typeface="Courier New" charset="0"/>
                <a:ea typeface="ＭＳ Ｐゴシック" charset="0"/>
              </a:rPr>
              <a:t>}</a:t>
            </a:r>
            <a:r>
              <a:rPr lang="en-US" sz="1600" b="1" dirty="0">
                <a:latin typeface="Arial" charset="0"/>
                <a:ea typeface="ＭＳ Ｐゴシック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Priority Queue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/>
              <a:t>A priority queue is an ADT with the property that </a:t>
            </a:r>
            <a:r>
              <a:rPr lang="en-US" sz="2800" b="1" dirty="0">
                <a:solidFill>
                  <a:srgbClr val="00B050"/>
                </a:solidFill>
              </a:rPr>
              <a:t>only the highest-priority element can be accessed </a:t>
            </a:r>
            <a:r>
              <a:rPr lang="en-US" sz="2800" b="1" dirty="0"/>
              <a:t>at any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8001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ADT Priority Queue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</a:rPr>
              <a:t>Transformers </a:t>
            </a:r>
          </a:p>
          <a:p>
            <a:pPr lvl="1" eaLnBrk="1" hangingPunct="1">
              <a:defRPr/>
            </a:pPr>
            <a:r>
              <a:rPr lang="en-US" sz="2400" b="1" dirty="0" err="1"/>
              <a:t>MakeEmpty</a:t>
            </a:r>
            <a:r>
              <a:rPr lang="en-US" sz="2400" b="1" dirty="0"/>
              <a:t> </a:t>
            </a:r>
          </a:p>
          <a:p>
            <a:pPr lvl="1" eaLnBrk="1" hangingPunct="1">
              <a:defRPr/>
            </a:pPr>
            <a:r>
              <a:rPr lang="en-US" sz="2400" b="1" dirty="0" err="1"/>
              <a:t>Enqueue</a:t>
            </a:r>
            <a:endParaRPr lang="en-US" sz="2400" b="1" dirty="0"/>
          </a:p>
          <a:p>
            <a:pPr lvl="1" eaLnBrk="1" hangingPunct="1">
              <a:defRPr/>
            </a:pPr>
            <a:r>
              <a:rPr lang="en-US" sz="2400" b="1" dirty="0" err="1"/>
              <a:t>Dequeue</a:t>
            </a:r>
            <a:endParaRPr lang="en-US" sz="2400" b="1" dirty="0"/>
          </a:p>
          <a:p>
            <a:pPr lvl="1"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</a:rPr>
              <a:t>Observers </a:t>
            </a:r>
          </a:p>
          <a:p>
            <a:pPr lvl="1" eaLnBrk="1" hangingPunct="1">
              <a:defRPr/>
            </a:pPr>
            <a:r>
              <a:rPr lang="en-US" sz="2400" b="1" dirty="0" err="1"/>
              <a:t>IsEmpty</a:t>
            </a:r>
            <a:endParaRPr lang="en-US" sz="2400" b="1" dirty="0"/>
          </a:p>
          <a:p>
            <a:pPr lvl="1" eaLnBrk="1" hangingPunct="1">
              <a:defRPr/>
            </a:pPr>
            <a:r>
              <a:rPr lang="en-US" sz="2400" b="1" dirty="0" err="1"/>
              <a:t>IsFull</a:t>
            </a:r>
            <a:r>
              <a:rPr lang="en-US" dirty="0"/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sz="800" dirty="0"/>
              <a:t>		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change state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16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observe state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endParaRPr lang="en-US" b="1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Implementation Level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There are many ways to implement a priority queue</a:t>
            </a:r>
          </a:p>
          <a:p>
            <a:pPr lvl="1" eaLnBrk="1" hangingPunct="1">
              <a:defRPr/>
            </a:pPr>
            <a:r>
              <a:rPr lang="en-US" sz="2400" b="1"/>
              <a:t>An unsorted List-</a:t>
            </a:r>
            <a:r>
              <a:rPr lang="en-US" sz="2400"/>
              <a:t> dequeuing would require searching through the entire list</a:t>
            </a:r>
          </a:p>
          <a:p>
            <a:pPr lvl="1" eaLnBrk="1" hangingPunct="1">
              <a:defRPr/>
            </a:pPr>
            <a:r>
              <a:rPr lang="en-US" sz="2400" b="1"/>
              <a:t>An Array-Based Sorted List-</a:t>
            </a:r>
            <a:r>
              <a:rPr lang="en-US" sz="2400"/>
              <a:t> Enqueuing is expensive</a:t>
            </a:r>
          </a:p>
          <a:p>
            <a:pPr lvl="1" eaLnBrk="1" hangingPunct="1">
              <a:defRPr/>
            </a:pPr>
            <a:r>
              <a:rPr lang="en-US" sz="2400" b="1"/>
              <a:t>A Reference-Based Sorted List-</a:t>
            </a:r>
            <a:r>
              <a:rPr lang="en-US" sz="2400"/>
              <a:t> Enqueuing again is 0(N)</a:t>
            </a:r>
          </a:p>
          <a:p>
            <a:pPr lvl="1" eaLnBrk="1" hangingPunct="1">
              <a:defRPr/>
            </a:pPr>
            <a:r>
              <a:rPr lang="en-US" sz="2400" b="1"/>
              <a:t>A Binary Search Tree-</a:t>
            </a:r>
            <a:r>
              <a:rPr lang="en-US" sz="2400"/>
              <a:t> On average, 0(log</a:t>
            </a:r>
            <a:r>
              <a:rPr lang="en-US" sz="2400" baseline="-25000"/>
              <a:t>2</a:t>
            </a:r>
            <a:r>
              <a:rPr lang="en-US" sz="2400"/>
              <a:t>N) steps for both enqueue and dequeue</a:t>
            </a:r>
          </a:p>
          <a:p>
            <a:pPr lvl="1" eaLnBrk="1" hangingPunct="1">
              <a:defRPr/>
            </a:pPr>
            <a:r>
              <a:rPr lang="en-US" sz="2400" b="1"/>
              <a:t>A Heap</a:t>
            </a:r>
            <a:r>
              <a:rPr lang="en-US" sz="2400"/>
              <a:t>- guarantees 0(log</a:t>
            </a:r>
            <a:r>
              <a:rPr lang="en-US" sz="2400" baseline="-25000"/>
              <a:t>2</a:t>
            </a:r>
            <a:r>
              <a:rPr lang="en-US" sz="2400"/>
              <a:t>N) steps, even in the worst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9225"/>
            <a:ext cx="6899275" cy="460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Class </a:t>
            </a:r>
            <a:r>
              <a:rPr lang="en-US" dirty="0" err="1"/>
              <a:t>PQType</a:t>
            </a:r>
            <a:r>
              <a:rPr lang="en-US" dirty="0"/>
              <a:t> Declaration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 FullPQ(){};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 EmptyPQ(){};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 PQType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PQType(int);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~PQType();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void MakeEmpty();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bool IsEmpty() const;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bool IsFull() const;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void Enqueue(ItemType newItem);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void Dequeue(ItemType&amp; 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private: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int length;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HeapType&lt;ItemType&gt; items;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int maxItems;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6962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Queue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800" dirty="0" err="1" smtClean="0"/>
              <a:t>Enque</a:t>
            </a:r>
            <a:r>
              <a:rPr lang="en-US" sz="2800" dirty="0" smtClean="0"/>
              <a:t> an item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Item returned has been in the queue 	the longest amount of time.</a:t>
            </a:r>
          </a:p>
          <a:p>
            <a:pPr marL="0" indent="0">
              <a:buFontTx/>
              <a:buNone/>
              <a:defRPr/>
            </a:pPr>
            <a:r>
              <a:rPr lang="en-US" b="1" dirty="0" smtClean="0"/>
              <a:t>Priority Queue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800" dirty="0" err="1" smtClean="0"/>
              <a:t>Enque</a:t>
            </a:r>
            <a:r>
              <a:rPr lang="en-US" sz="2800" dirty="0" smtClean="0"/>
              <a:t> a pair &lt;item, priority&gt;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Item returned has the highest priority.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229600" cy="8382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3600">
                <a:latin typeface="Helvetica" charset="0"/>
                <a:cs typeface="Times New Roman" charset="0"/>
              </a:rPr>
              <a:t>Class PQType Function Definitions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PQType&lt;ItemType&gt;::PQType(int max)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maxItems = max;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items.elements = new ItemType[max];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length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void PQType&lt;ItemType&gt;::MakeEmpty()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length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PQType&lt;ItemType&gt;::~PQType()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delete [] items.elements;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924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>
                <a:latin typeface="Helvetica" charset="0"/>
                <a:cs typeface="Times New Roman" charset="0"/>
              </a:rPr>
              <a:t>Class PQType Function Definitions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Dequeue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Set item to root element from queue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Move last leaf element into root position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Decrement length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items.ReheapDown(0, length-1)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Enqueue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Increment length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Put newItem in next available position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   items.ReheapUp(0, length-1)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for Dequeue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template&lt;class ItemType&gt;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void PQType&lt;ItemType&gt;::Dequeue(ItemType&amp; item)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if (length == 0)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throw EmptyPQ();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else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{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item = items.elements[0];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items.elements[0] = items.elements[length-1];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length--;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  items.ReheapDown(0, length-1);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  }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" charset="0"/>
                <a:cs typeface="Times New Roman" charset="0"/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for Enqueue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void PQType&lt;ItemType&gt;::Enqueue(ItemType newItem)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if (length == maxItems)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throw FullPQ();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length++;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items.elements[length-1] = newItem;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items.ReheapUp(0, length-1);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7391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/>
              <a:t>Comparison of Priority Queue Implementations</a:t>
            </a:r>
          </a:p>
        </p:txBody>
      </p:sp>
      <p:sp>
        <p:nvSpPr>
          <p:cNvPr id="24580" name="Rectangle 48"/>
          <p:cNvSpPr>
            <a:spLocks noChangeArrowheads="1"/>
          </p:cNvSpPr>
          <p:nvPr/>
        </p:nvSpPr>
        <p:spPr bwMode="auto">
          <a:xfrm>
            <a:off x="0" y="516890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20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 </a:t>
            </a:r>
            <a:endParaRPr lang="en-US" sz="1000"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  <a:p>
            <a:pPr eaLnBrk="0" hangingPunct="0">
              <a:defRPr/>
            </a:pPr>
            <a:endParaRPr lang="en-US">
              <a:ea typeface="ＭＳ Ｐゴシック" charset="-128"/>
            </a:endParaRPr>
          </a:p>
        </p:txBody>
      </p:sp>
      <p:grpSp>
        <p:nvGrpSpPr>
          <p:cNvPr id="26628" name="Group 157"/>
          <p:cNvGrpSpPr>
            <a:grpSpLocks/>
          </p:cNvGrpSpPr>
          <p:nvPr/>
        </p:nvGrpSpPr>
        <p:grpSpPr bwMode="auto">
          <a:xfrm>
            <a:off x="1752600" y="1703388"/>
            <a:ext cx="5715000" cy="3935412"/>
            <a:chOff x="32" y="0"/>
            <a:chExt cx="2592" cy="2191"/>
          </a:xfrm>
        </p:grpSpPr>
        <p:sp>
          <p:nvSpPr>
            <p:cNvPr id="24590" name="Rectangle 139"/>
            <p:cNvSpPr>
              <a:spLocks noChangeArrowheads="1"/>
            </p:cNvSpPr>
            <p:nvPr/>
          </p:nvSpPr>
          <p:spPr bwMode="auto">
            <a:xfrm>
              <a:off x="32" y="0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ea typeface="ＭＳ Ｐゴシック" charset="-128"/>
                </a:rPr>
                <a:t> 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ea typeface="ＭＳ Ｐゴシック" charset="-128"/>
              </a:endParaRPr>
            </a:p>
          </p:txBody>
        </p:sp>
        <p:sp>
          <p:nvSpPr>
            <p:cNvPr id="24591" name="Rectangle 140"/>
            <p:cNvSpPr>
              <a:spLocks noChangeArrowheads="1"/>
            </p:cNvSpPr>
            <p:nvPr/>
          </p:nvSpPr>
          <p:spPr bwMode="auto">
            <a:xfrm>
              <a:off x="896" y="0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Enqueue</a:t>
              </a:r>
              <a:endParaRPr lang="en-US" sz="2000" b="1">
                <a:latin typeface="Arial" charset="0"/>
                <a:ea typeface="ＭＳ Ｐゴシック" charset="0"/>
                <a:cs typeface="Times" charset="0"/>
              </a:endParaRP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2" name="Rectangle 141"/>
            <p:cNvSpPr>
              <a:spLocks noChangeArrowheads="1"/>
            </p:cNvSpPr>
            <p:nvPr/>
          </p:nvSpPr>
          <p:spPr bwMode="auto">
            <a:xfrm>
              <a:off x="1760" y="0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tabLst>
                  <a:tab pos="1143000" algn="l"/>
                </a:tabLst>
                <a:defRPr/>
              </a:pP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Dequeue</a:t>
              </a:r>
              <a:endParaRPr lang="en-US" sz="2000" b="1">
                <a:latin typeface="Arial" charset="0"/>
                <a:ea typeface="ＭＳ Ｐゴシック" charset="0"/>
                <a:cs typeface="Times" charset="0"/>
              </a:endParaRPr>
            </a:p>
            <a:p>
              <a:pPr algn="ctr"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3" name="Rectangle 142"/>
            <p:cNvSpPr>
              <a:spLocks noChangeArrowheads="1"/>
            </p:cNvSpPr>
            <p:nvPr/>
          </p:nvSpPr>
          <p:spPr bwMode="auto">
            <a:xfrm>
              <a:off x="32" y="346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Heap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4" name="Rectangle 143"/>
            <p:cNvSpPr>
              <a:spLocks noChangeArrowheads="1"/>
            </p:cNvSpPr>
            <p:nvPr/>
          </p:nvSpPr>
          <p:spPr bwMode="auto">
            <a:xfrm>
              <a:off x="896" y="346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O(log</a:t>
              </a:r>
              <a:r>
                <a:rPr lang="en-US" sz="2000" b="1" baseline="-25000">
                  <a:latin typeface="Arial" charset="0"/>
                  <a:ea typeface="ＭＳ Ｐゴシック" charset="0"/>
                  <a:cs typeface="Times" charset="0"/>
                </a:rPr>
                <a:t>2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5" name="Rectangle 144"/>
            <p:cNvSpPr>
              <a:spLocks noChangeArrowheads="1"/>
            </p:cNvSpPr>
            <p:nvPr/>
          </p:nvSpPr>
          <p:spPr bwMode="auto">
            <a:xfrm>
              <a:off x="1760" y="346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O(log</a:t>
              </a:r>
              <a:r>
                <a:rPr lang="en-US" sz="2000" b="1" baseline="-25000">
                  <a:latin typeface="Arial" charset="0"/>
                  <a:ea typeface="ＭＳ Ｐゴシック" charset="0"/>
                  <a:cs typeface="Times" charset="0"/>
                </a:rPr>
                <a:t>2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6" name="Rectangle 145"/>
            <p:cNvSpPr>
              <a:spLocks noChangeArrowheads="1"/>
            </p:cNvSpPr>
            <p:nvPr/>
          </p:nvSpPr>
          <p:spPr bwMode="auto">
            <a:xfrm>
              <a:off x="32" y="692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Linked List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7" name="Rectangle 146"/>
            <p:cNvSpPr>
              <a:spLocks noChangeArrowheads="1"/>
            </p:cNvSpPr>
            <p:nvPr/>
          </p:nvSpPr>
          <p:spPr bwMode="auto">
            <a:xfrm>
              <a:off x="896" y="692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598" name="Rectangle 147"/>
            <p:cNvSpPr>
              <a:spLocks noChangeArrowheads="1"/>
            </p:cNvSpPr>
            <p:nvPr/>
          </p:nvSpPr>
          <p:spPr bwMode="auto">
            <a:xfrm>
              <a:off x="1760" y="692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1"/>
                <a:t>O(</a:t>
              </a:r>
              <a:r>
                <a:rPr lang="en-US" altLang="en-US" sz="2000" b="1" i="1"/>
                <a:t>1</a:t>
              </a:r>
              <a:r>
                <a:rPr lang="en-US" altLang="en-US" sz="2000" b="1"/>
                <a:t>)</a:t>
              </a:r>
            </a:p>
            <a:p>
              <a:endParaRPr lang="en-US" altLang="en-US" sz="2000" b="1"/>
            </a:p>
          </p:txBody>
        </p:sp>
        <p:sp>
          <p:nvSpPr>
            <p:cNvPr id="24599" name="Rectangle 148"/>
            <p:cNvSpPr>
              <a:spLocks noChangeArrowheads="1"/>
            </p:cNvSpPr>
            <p:nvPr/>
          </p:nvSpPr>
          <p:spPr bwMode="auto">
            <a:xfrm>
              <a:off x="32" y="1038"/>
              <a:ext cx="8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Binary Search Tree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0" name="Rectangle 149"/>
            <p:cNvSpPr>
              <a:spLocks noChangeArrowheads="1"/>
            </p:cNvSpPr>
            <p:nvPr/>
          </p:nvSpPr>
          <p:spPr bwMode="auto">
            <a:xfrm>
              <a:off x="896" y="1038"/>
              <a:ext cx="8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ea typeface="ＭＳ Ｐゴシック" charset="-128"/>
                </a:rPr>
                <a:t> 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ea typeface="ＭＳ Ｐゴシック" charset="-128"/>
              </a:endParaRPr>
            </a:p>
          </p:txBody>
        </p:sp>
        <p:sp>
          <p:nvSpPr>
            <p:cNvPr id="24601" name="Rectangle 150"/>
            <p:cNvSpPr>
              <a:spLocks noChangeArrowheads="1"/>
            </p:cNvSpPr>
            <p:nvPr/>
          </p:nvSpPr>
          <p:spPr bwMode="auto">
            <a:xfrm>
              <a:off x="1760" y="1038"/>
              <a:ext cx="8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ea typeface="ＭＳ Ｐゴシック" charset="-128"/>
                </a:rPr>
                <a:t> 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ea typeface="ＭＳ Ｐゴシック" charset="-128"/>
              </a:endParaRPr>
            </a:p>
          </p:txBody>
        </p:sp>
        <p:sp>
          <p:nvSpPr>
            <p:cNvPr id="24602" name="Rectangle 151"/>
            <p:cNvSpPr>
              <a:spLocks noChangeArrowheads="1"/>
            </p:cNvSpPr>
            <p:nvPr/>
          </p:nvSpPr>
          <p:spPr bwMode="auto">
            <a:xfrm>
              <a:off x="32" y="1499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    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Balanced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3" name="Rectangle 152"/>
            <p:cNvSpPr>
              <a:spLocks noChangeArrowheads="1"/>
            </p:cNvSpPr>
            <p:nvPr/>
          </p:nvSpPr>
          <p:spPr bwMode="auto">
            <a:xfrm>
              <a:off x="896" y="1499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O(log</a:t>
              </a:r>
              <a:r>
                <a:rPr lang="en-US" sz="2000" b="1" baseline="-25000">
                  <a:latin typeface="Arial" charset="0"/>
                  <a:ea typeface="ＭＳ Ｐゴシック" charset="0"/>
                  <a:cs typeface="Times" charset="0"/>
                </a:rPr>
                <a:t>2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4" name="Rectangle 153"/>
            <p:cNvSpPr>
              <a:spLocks noChangeArrowheads="1"/>
            </p:cNvSpPr>
            <p:nvPr/>
          </p:nvSpPr>
          <p:spPr bwMode="auto">
            <a:xfrm>
              <a:off x="1760" y="1499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O(log</a:t>
              </a:r>
              <a:r>
                <a:rPr lang="en-US" sz="2000" b="1" baseline="-25000">
                  <a:latin typeface="Arial" charset="0"/>
                  <a:ea typeface="ＭＳ Ｐゴシック" charset="0"/>
                  <a:cs typeface="Times" charset="0"/>
                </a:rPr>
                <a:t>2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5" name="Rectangle 154"/>
            <p:cNvSpPr>
              <a:spLocks noChangeArrowheads="1"/>
            </p:cNvSpPr>
            <p:nvPr/>
          </p:nvSpPr>
          <p:spPr bwMode="auto">
            <a:xfrm>
              <a:off x="32" y="1845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    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Skewed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6" name="Rectangle 155"/>
            <p:cNvSpPr>
              <a:spLocks noChangeArrowheads="1"/>
            </p:cNvSpPr>
            <p:nvPr/>
          </p:nvSpPr>
          <p:spPr bwMode="auto">
            <a:xfrm>
              <a:off x="896" y="1845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07" name="Rectangle 156"/>
            <p:cNvSpPr>
              <a:spLocks noChangeArrowheads="1"/>
            </p:cNvSpPr>
            <p:nvPr/>
          </p:nvSpPr>
          <p:spPr bwMode="auto">
            <a:xfrm>
              <a:off x="1760" y="1845"/>
              <a:ext cx="86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1143000" algn="l"/>
                </a:tabLst>
                <a:defRPr/>
              </a:pP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O(</a:t>
              </a:r>
              <a:r>
                <a:rPr lang="en-US" sz="2000" b="1" i="1">
                  <a:latin typeface="Arial" charset="0"/>
                  <a:ea typeface="ＭＳ Ｐゴシック" charset="0"/>
                  <a:cs typeface="Times" charset="0"/>
                </a:rPr>
                <a:t>N</a:t>
              </a:r>
              <a:r>
                <a:rPr lang="en-US" sz="2000" b="1">
                  <a:latin typeface="Arial" charset="0"/>
                  <a:ea typeface="ＭＳ Ｐゴシック" charset="0"/>
                  <a:cs typeface="Times" charset="0"/>
                </a:rPr>
                <a:t>)</a:t>
              </a:r>
            </a:p>
            <a:p>
              <a:pPr eaLnBrk="0" hangingPunct="0">
                <a:tabLst>
                  <a:tab pos="1143000" algn="l"/>
                </a:tabLst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582" name="Rectangle 158"/>
          <p:cNvSpPr>
            <a:spLocks noChangeArrowheads="1"/>
          </p:cNvSpPr>
          <p:nvPr/>
        </p:nvSpPr>
        <p:spPr bwMode="auto">
          <a:xfrm>
            <a:off x="0" y="4802188"/>
            <a:ext cx="91440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20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 </a:t>
            </a:r>
            <a:endParaRPr lang="en-US" sz="1000"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  <a:p>
            <a:pPr algn="just" eaLnBrk="0" hangingPunct="0">
              <a:defRPr/>
            </a:pPr>
            <a:r>
              <a:rPr lang="en-US" sz="120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 </a:t>
            </a:r>
            <a:endParaRPr lang="en-US" sz="1000"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  <a:p>
            <a:pPr eaLnBrk="0" hangingPunct="0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24583" name="Line 159"/>
          <p:cNvSpPr>
            <a:spLocks noChangeShapeType="1"/>
          </p:cNvSpPr>
          <p:nvPr/>
        </p:nvSpPr>
        <p:spPr bwMode="auto">
          <a:xfrm>
            <a:off x="3657600" y="1676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4" name="Line 160"/>
          <p:cNvSpPr>
            <a:spLocks noChangeShapeType="1"/>
          </p:cNvSpPr>
          <p:nvPr/>
        </p:nvSpPr>
        <p:spPr bwMode="auto">
          <a:xfrm>
            <a:off x="5410200" y="1676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5" name="Line 161"/>
          <p:cNvSpPr>
            <a:spLocks noChangeShapeType="1"/>
          </p:cNvSpPr>
          <p:nvPr/>
        </p:nvSpPr>
        <p:spPr bwMode="auto">
          <a:xfrm flipH="1">
            <a:off x="1371600" y="2209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6" name="Line 162"/>
          <p:cNvSpPr>
            <a:spLocks noChangeShapeType="1"/>
          </p:cNvSpPr>
          <p:nvPr/>
        </p:nvSpPr>
        <p:spPr bwMode="auto">
          <a:xfrm flipH="1">
            <a:off x="1371600" y="2819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7" name="Line 163"/>
          <p:cNvSpPr>
            <a:spLocks noChangeShapeType="1"/>
          </p:cNvSpPr>
          <p:nvPr/>
        </p:nvSpPr>
        <p:spPr bwMode="auto">
          <a:xfrm flipH="1">
            <a:off x="1371600" y="3429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8" name="Line 164"/>
          <p:cNvSpPr>
            <a:spLocks noChangeShapeType="1"/>
          </p:cNvSpPr>
          <p:nvPr/>
        </p:nvSpPr>
        <p:spPr bwMode="auto">
          <a:xfrm flipH="1">
            <a:off x="1524000" y="5638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9" name="Line 165"/>
          <p:cNvSpPr>
            <a:spLocks noChangeShapeType="1"/>
          </p:cNvSpPr>
          <p:nvPr/>
        </p:nvSpPr>
        <p:spPr bwMode="auto">
          <a:xfrm flipH="1">
            <a:off x="1371600" y="1676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Definitions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Graph: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A data structure that consists of a set of models and a set of edges that relate the nodes to each other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Vertex:</a:t>
            </a:r>
            <a:r>
              <a:rPr lang="en-US" sz="2800" dirty="0"/>
              <a:t> A node in a graph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Edge (arc):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pair of vertices representing a connection between two nodes in a graph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Undirected graph: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graph in which the edges have no direction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Directed graph (digraph):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graph in which each edge is directed from one vertex to another (or the same)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Formally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a graph G is defined as follows:</a:t>
            </a:r>
          </a:p>
          <a:p>
            <a:pPr lvl="4"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</a:t>
            </a:r>
            <a:r>
              <a:rPr lang="en-US" sz="3200"/>
              <a:t>G = (V,E)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where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320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/>
              <a:t>	V(G) is a finite, nonempty set of vertices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/>
              <a:t>	E(G) is a set of edges (written as pairs of vertices)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 undirected graph</a:t>
            </a:r>
          </a:p>
        </p:txBody>
      </p:sp>
      <p:pic>
        <p:nvPicPr>
          <p:cNvPr id="29699" name="Picture 4" descr="631a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371600"/>
            <a:ext cx="4346575" cy="461010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directed graph</a:t>
            </a:r>
          </a:p>
        </p:txBody>
      </p:sp>
      <p:pic>
        <p:nvPicPr>
          <p:cNvPr id="30723" name="Picture 4" descr="631b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76400"/>
            <a:ext cx="4648200" cy="4332288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directed graph</a:t>
            </a:r>
          </a:p>
        </p:txBody>
      </p:sp>
      <p:pic>
        <p:nvPicPr>
          <p:cNvPr id="31747" name="Picture 4" descr="631c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524000"/>
            <a:ext cx="6019800" cy="4176713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06438"/>
            <a:ext cx="60198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More Definitions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Adjacent vertices: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Two vertices in a graph that are connected by an edge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Path:</a:t>
            </a:r>
            <a:r>
              <a:rPr lang="en-US" sz="2800" dirty="0"/>
              <a:t> A sequence of vertices that connects two nodes in a graph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Complete graph: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graph in which every vertex is directly connected to every other vertex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009973"/>
                </a:solidFill>
              </a:rPr>
              <a:t>Weighted graph:</a:t>
            </a:r>
            <a:r>
              <a:rPr lang="en-US" sz="2800" dirty="0">
                <a:solidFill>
                  <a:srgbClr val="009973"/>
                </a:solidFill>
              </a:rPr>
              <a:t> </a:t>
            </a:r>
            <a:r>
              <a:rPr lang="en-US" sz="2800" dirty="0"/>
              <a:t>A graph in which each edge carries a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Two complete graphs</a:t>
            </a:r>
          </a:p>
        </p:txBody>
      </p:sp>
      <p:pic>
        <p:nvPicPr>
          <p:cNvPr id="33795" name="Picture 4" descr="9_633a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136775"/>
            <a:ext cx="7772400" cy="365125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weighted graph</a:t>
            </a:r>
          </a:p>
        </p:txBody>
      </p:sp>
      <p:pic>
        <p:nvPicPr>
          <p:cNvPr id="34819" name="Picture 4" descr="9_633b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905000"/>
            <a:ext cx="6324600" cy="388620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Definitions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Depth-first search  algorithm</a:t>
            </a:r>
            <a:r>
              <a:rPr lang="en-US" sz="2400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:  </a:t>
            </a:r>
            <a:r>
              <a:rPr lang="en-US" sz="2400" smtClean="0">
                <a:ea typeface="ＭＳ Ｐゴシック" charset="-128"/>
                <a:cs typeface="Times New Roman" pitchFamily="18" charset="0"/>
              </a:rPr>
              <a:t>Visit all the nodes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ea typeface="ＭＳ Ｐゴシック" charset="-128"/>
                <a:cs typeface="Times New Roman" pitchFamily="18" charset="0"/>
              </a:rPr>
              <a:t>    in a branch to its deepest point before moving up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Breadth-first search algorithm</a:t>
            </a:r>
            <a:r>
              <a:rPr lang="en-US" sz="2400" smtClean="0">
                <a:ea typeface="ＭＳ Ｐゴシック" charset="-128"/>
                <a:cs typeface="Times New Roman" pitchFamily="18" charset="0"/>
              </a:rPr>
              <a:t>: Visit all the nodes on one level before going to the next level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Single-source shortest-path algorithm</a:t>
            </a:r>
            <a:r>
              <a:rPr lang="en-US" sz="2400" smtClean="0">
                <a:solidFill>
                  <a:srgbClr val="009973"/>
                </a:solidFill>
                <a:ea typeface="ＭＳ Ｐゴシック" charset="-128"/>
                <a:cs typeface="Times New Roman" pitchFamily="18" charset="0"/>
              </a:rPr>
              <a:t>: </a:t>
            </a:r>
            <a:r>
              <a:rPr lang="en-US" sz="2400" smtClean="0">
                <a:ea typeface="ＭＳ Ｐゴシック" charset="-128"/>
                <a:cs typeface="Times New Roman" pitchFamily="18" charset="0"/>
              </a:rPr>
              <a:t>An algorithm that displays the shortest path from a designated starting node to every other node in the graph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4582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Depth First Search: Follow Down</a:t>
            </a:r>
            <a:endParaRPr lang="en-US" dirty="0"/>
          </a:p>
        </p:txBody>
      </p:sp>
      <p:pic>
        <p:nvPicPr>
          <p:cNvPr id="3686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62175"/>
            <a:ext cx="73914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7630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Depth First Uses Stack</a:t>
            </a:r>
            <a:endParaRPr lang="en-US" dirty="0"/>
          </a:p>
        </p:txBody>
      </p:sp>
      <p:pic>
        <p:nvPicPr>
          <p:cNvPr id="378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8950"/>
            <a:ext cx="8104188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3820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Breadth First: Follow Across </a:t>
            </a:r>
            <a:endParaRPr lang="en-US" dirty="0"/>
          </a:p>
        </p:txBody>
      </p:sp>
      <p:pic>
        <p:nvPicPr>
          <p:cNvPr id="3891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133600"/>
            <a:ext cx="7721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Breadth First Uses Queue</a:t>
            </a:r>
            <a:endParaRPr lang="en-US" dirty="0"/>
          </a:p>
        </p:txBody>
      </p:sp>
      <p:pic>
        <p:nvPicPr>
          <p:cNvPr id="399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6769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534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Single Source Shortest Path</a:t>
            </a:r>
            <a:endParaRPr lang="en-US" dirty="0"/>
          </a:p>
        </p:txBody>
      </p:sp>
      <p:pic>
        <p:nvPicPr>
          <p:cNvPr id="4096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944688"/>
            <a:ext cx="6891337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534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Single Source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What does </a:t>
            </a:r>
            <a:r>
              <a:rPr lang="en-US" altLang="en-US" smtClean="0">
                <a:ea typeface="ＭＳ Ｐゴシック" charset="-128"/>
              </a:rPr>
              <a:t>“</a:t>
            </a:r>
            <a:r>
              <a:rPr lang="en-US" smtClean="0">
                <a:ea typeface="ＭＳ Ｐゴシック" charset="-128"/>
              </a:rPr>
              <a:t>shortest</a:t>
            </a:r>
            <a:r>
              <a:rPr lang="en-US" altLang="en-US" smtClean="0">
                <a:ea typeface="ＭＳ Ｐゴシック" charset="-128"/>
              </a:rPr>
              <a:t>”</a:t>
            </a:r>
            <a:r>
              <a:rPr lang="en-US" smtClean="0">
                <a:ea typeface="ＭＳ Ｐゴシック" charset="-128"/>
              </a:rPr>
              <a:t> mean?</a:t>
            </a:r>
          </a:p>
          <a:p>
            <a:pPr>
              <a:defRPr/>
            </a:pPr>
            <a:r>
              <a:rPr lang="en-US" smtClean="0">
                <a:ea typeface="ＭＳ Ｐゴシック" charset="-128"/>
              </a:rPr>
              <a:t>What data structure should you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a Heap?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dirty="0"/>
              <a:t>A heap is a binary tree that satisfies these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dirty="0"/>
              <a:t> special</a:t>
            </a:r>
            <a:r>
              <a:rPr lang="en-US" dirty="0">
                <a:solidFill>
                  <a:srgbClr val="00B050"/>
                </a:solidFill>
              </a:rPr>
              <a:t> SHAPE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ORDER</a:t>
            </a:r>
            <a:r>
              <a:rPr lang="en-US" dirty="0"/>
              <a:t> properties: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sz="1600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b="1" dirty="0"/>
              <a:t>Its shape must be a complete binary tree.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sz="1600" b="1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b="1" dirty="0"/>
              <a:t>For each node in the heap, the value stored in that node is greater than or equal to the value in each of its children.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Array-Based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9973"/>
                </a:solidFill>
              </a:rPr>
              <a:t>Adjacency Matrix:</a:t>
            </a:r>
            <a:r>
              <a:rPr lang="en-US" dirty="0">
                <a:solidFill>
                  <a:srgbClr val="009973"/>
                </a:solidFill>
              </a:rPr>
              <a:t> </a:t>
            </a:r>
            <a:r>
              <a:rPr lang="en-US" dirty="0"/>
              <a:t>for a graph with N nodes, and N by N table that shows the existence (and weights) of all edges in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467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Adjacency Matrix for Flight Connections</a:t>
            </a:r>
          </a:p>
        </p:txBody>
      </p:sp>
      <p:pic>
        <p:nvPicPr>
          <p:cNvPr id="44035" name="Picture 4" descr="9_64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066800"/>
            <a:ext cx="6629400" cy="4729163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Linked Implementation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9973"/>
                </a:solidFill>
              </a:rPr>
              <a:t>Adjacency List:</a:t>
            </a:r>
            <a:r>
              <a:rPr lang="en-US" dirty="0">
                <a:solidFill>
                  <a:srgbClr val="009973"/>
                </a:solidFill>
              </a:rPr>
              <a:t> </a:t>
            </a:r>
            <a:r>
              <a:rPr lang="en-US" dirty="0"/>
              <a:t>A linked list that identifies all the vertices to which a particular vertex is connected; each vertex has its own adjacency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Adjacency List Representation of Graphs</a:t>
            </a:r>
          </a:p>
        </p:txBody>
      </p:sp>
      <p:pic>
        <p:nvPicPr>
          <p:cNvPr id="46083" name="Picture 4" descr="9_65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76400"/>
            <a:ext cx="4876800" cy="4217988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ADT Set Definitions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400" b="1" i="1" smtClean="0">
              <a:solidFill>
                <a:schemeClr val="accent2"/>
              </a:solidFill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Base type: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type of the items in the set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Cardinality</a:t>
            </a:r>
            <a:r>
              <a:rPr lang="en-US" altLang="en-US" sz="2400" b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number of items in a set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Cardinality of the base type</a:t>
            </a:r>
            <a:r>
              <a:rPr lang="en-US" altLang="en-US" sz="2400" b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number of items in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base type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Union of two sets: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set made up of all the items in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either sets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Intersection of two sets</a:t>
            </a:r>
            <a:r>
              <a:rPr lang="en-US" altLang="en-US" sz="2400" b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set made up of all the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items in both sets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Difference of two sets</a:t>
            </a:r>
            <a:r>
              <a:rPr lang="en-US" altLang="en-US" sz="2400" b="1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altLang="en-US" sz="2400" smtClean="0">
                <a:solidFill>
                  <a:srgbClr val="00B05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set made up of all the items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in the first set that are not in the second set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Beware: At the Logical Level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Sets can not contain duplicates.  Storing an item that is already in the set does not change the set.</a:t>
            </a:r>
          </a:p>
          <a:p>
            <a:pPr eaLnBrk="1" hangingPunct="1"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If an item is not in a set, deleting that item from the set does not change the set.</a:t>
            </a:r>
          </a:p>
          <a:p>
            <a:pPr eaLnBrk="1" hangingPunct="1"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Sets are not ordered.</a:t>
            </a:r>
            <a:r>
              <a:rPr lang="en-US" sz="2800" smtClean="0"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Implementing Sets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Explicit implementation (Bit vector)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Each item in the base type has a representation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in each instance of a set.  The representation is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either true (item is in the set) or false (item is not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    in the set). </a:t>
            </a:r>
          </a:p>
          <a:p>
            <a:pPr eaLnBrk="1" hangingPunct="1">
              <a:lnSpc>
                <a:spcPct val="3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 Space is proportional to the cardinality of the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 base type.</a:t>
            </a:r>
          </a:p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    Algorithms use Boolean operations.</a:t>
            </a:r>
            <a:r>
              <a:rPr lang="en-US" sz="2800" smtClean="0"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Implementing Sets (cont.)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Implicit implementation (List)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The items in an instance of a set are on a list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that represents the set.  Those items that are not on the list are not in the set.</a:t>
            </a:r>
          </a:p>
          <a:p>
            <a:pPr algn="just" eaLnBrk="1" hangingPunct="1">
              <a:lnSpc>
                <a:spcPct val="6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Space is proportional to the cardinality of the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set instance.</a:t>
            </a:r>
          </a:p>
          <a:p>
            <a:pPr algn="just" eaLnBrk="1" hangingPunct="1">
              <a:lnSpc>
                <a:spcPct val="5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ea typeface="ＭＳ Ｐゴシック" charset="-128"/>
                <a:cs typeface="Times New Roman" pitchFamily="18" charset="0"/>
              </a:rPr>
              <a:t>	Algorithms use ADT List operations.</a:t>
            </a:r>
            <a:r>
              <a:rPr lang="en-US" sz="2800" smtClean="0"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Explain: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772400" cy="41148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i="1" dirty="0">
                <a:latin typeface="Palatino" charset="0"/>
                <a:cs typeface="Times New Roman" charset="0"/>
              </a:rPr>
              <a:t>If sets are not ordered, why is the </a:t>
            </a:r>
            <a:r>
              <a:rPr lang="en-US" i="1" dirty="0" err="1">
                <a:latin typeface="Palatino" charset="0"/>
                <a:cs typeface="Times New Roman" charset="0"/>
              </a:rPr>
              <a:t>SortedList</a:t>
            </a:r>
            <a:r>
              <a:rPr lang="en-US" i="1" dirty="0">
                <a:latin typeface="Palatino" charset="0"/>
                <a:cs typeface="Times New Roman" charset="0"/>
              </a:rPr>
              <a:t> ADT a better choice as the implementation structure for the implicit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i="1" dirty="0">
                <a:latin typeface="Palatino" charset="0"/>
                <a:cs typeface="Times" charset="0"/>
              </a:rPr>
              <a:t>representation?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Are these Both Heaps?</a:t>
            </a:r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822325" y="2011363"/>
            <a:ext cx="2654300" cy="2214562"/>
            <a:chOff x="518" y="1267"/>
            <a:chExt cx="1672" cy="1395"/>
          </a:xfrm>
        </p:grpSpPr>
        <p:sp>
          <p:nvSpPr>
            <p:cNvPr id="5140" name="Rectangle 5"/>
            <p:cNvSpPr>
              <a:spLocks noChangeArrowheads="1"/>
            </p:cNvSpPr>
            <p:nvPr/>
          </p:nvSpPr>
          <p:spPr bwMode="auto">
            <a:xfrm>
              <a:off x="1234" y="1673"/>
              <a:ext cx="539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1" name="Rectangle 6"/>
            <p:cNvSpPr>
              <a:spLocks noChangeArrowheads="1"/>
            </p:cNvSpPr>
            <p:nvPr/>
          </p:nvSpPr>
          <p:spPr bwMode="auto">
            <a:xfrm>
              <a:off x="748" y="2334"/>
              <a:ext cx="478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2" name="Rectangle 7"/>
            <p:cNvSpPr>
              <a:spLocks noChangeArrowheads="1"/>
            </p:cNvSpPr>
            <p:nvPr/>
          </p:nvSpPr>
          <p:spPr bwMode="auto">
            <a:xfrm>
              <a:off x="1700" y="2320"/>
              <a:ext cx="490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3" name="Line 8"/>
            <p:cNvSpPr>
              <a:spLocks noChangeShapeType="1"/>
            </p:cNvSpPr>
            <p:nvPr/>
          </p:nvSpPr>
          <p:spPr bwMode="auto">
            <a:xfrm flipH="1" flipV="1">
              <a:off x="1658" y="1905"/>
              <a:ext cx="307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4" name="Line 9"/>
            <p:cNvSpPr>
              <a:spLocks noChangeShapeType="1"/>
            </p:cNvSpPr>
            <p:nvPr/>
          </p:nvSpPr>
          <p:spPr bwMode="auto">
            <a:xfrm flipV="1">
              <a:off x="1045" y="1915"/>
              <a:ext cx="321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5" name="Line 10"/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477" cy="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6" name="Rectangle 11"/>
            <p:cNvSpPr>
              <a:spLocks noChangeArrowheads="1"/>
            </p:cNvSpPr>
            <p:nvPr/>
          </p:nvSpPr>
          <p:spPr bwMode="auto">
            <a:xfrm>
              <a:off x="1254" y="1677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  C</a:t>
              </a:r>
            </a:p>
          </p:txBody>
        </p:sp>
        <p:sp>
          <p:nvSpPr>
            <p:cNvPr id="5147" name="Rectangle 12"/>
            <p:cNvSpPr>
              <a:spLocks noChangeArrowheads="1"/>
            </p:cNvSpPr>
            <p:nvPr/>
          </p:nvSpPr>
          <p:spPr bwMode="auto">
            <a:xfrm>
              <a:off x="788" y="233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 A</a:t>
              </a:r>
            </a:p>
          </p:txBody>
        </p:sp>
        <p:sp>
          <p:nvSpPr>
            <p:cNvPr id="5148" name="Rectangle 13"/>
            <p:cNvSpPr>
              <a:spLocks noChangeArrowheads="1"/>
            </p:cNvSpPr>
            <p:nvPr/>
          </p:nvSpPr>
          <p:spPr bwMode="auto">
            <a:xfrm>
              <a:off x="1720" y="2335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  T</a:t>
              </a:r>
            </a:p>
          </p:txBody>
        </p:sp>
        <p:sp>
          <p:nvSpPr>
            <p:cNvPr id="5149" name="Rectangle 14"/>
            <p:cNvSpPr>
              <a:spLocks noChangeArrowheads="1"/>
            </p:cNvSpPr>
            <p:nvPr/>
          </p:nvSpPr>
          <p:spPr bwMode="auto">
            <a:xfrm>
              <a:off x="518" y="1267"/>
              <a:ext cx="6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treePtr</a:t>
              </a:r>
            </a:p>
          </p:txBody>
        </p: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4965700" y="2562225"/>
            <a:ext cx="2590800" cy="2662238"/>
            <a:chOff x="3128" y="1614"/>
            <a:chExt cx="1632" cy="1677"/>
          </a:xfrm>
        </p:grpSpPr>
        <p:sp>
          <p:nvSpPr>
            <p:cNvPr id="5126" name="Rectangle 16"/>
            <p:cNvSpPr>
              <a:spLocks noChangeArrowheads="1"/>
            </p:cNvSpPr>
            <p:nvPr/>
          </p:nvSpPr>
          <p:spPr bwMode="auto">
            <a:xfrm>
              <a:off x="3952" y="1619"/>
              <a:ext cx="414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27" name="Rectangle 17"/>
            <p:cNvSpPr>
              <a:spLocks noChangeArrowheads="1"/>
            </p:cNvSpPr>
            <p:nvPr/>
          </p:nvSpPr>
          <p:spPr bwMode="auto">
            <a:xfrm>
              <a:off x="3520" y="2285"/>
              <a:ext cx="424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28" name="Rectangle 18"/>
            <p:cNvSpPr>
              <a:spLocks noChangeArrowheads="1"/>
            </p:cNvSpPr>
            <p:nvPr/>
          </p:nvSpPr>
          <p:spPr bwMode="auto">
            <a:xfrm>
              <a:off x="4362" y="2280"/>
              <a:ext cx="398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29" name="Rectangle 19"/>
            <p:cNvSpPr>
              <a:spLocks noChangeArrowheads="1"/>
            </p:cNvSpPr>
            <p:nvPr/>
          </p:nvSpPr>
          <p:spPr bwMode="auto">
            <a:xfrm>
              <a:off x="3135" y="2946"/>
              <a:ext cx="377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0" name="Rectangle 20"/>
            <p:cNvSpPr>
              <a:spLocks noChangeArrowheads="1"/>
            </p:cNvSpPr>
            <p:nvPr/>
          </p:nvSpPr>
          <p:spPr bwMode="auto">
            <a:xfrm>
              <a:off x="3774" y="2932"/>
              <a:ext cx="386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1" name="Rectangle 21"/>
            <p:cNvSpPr>
              <a:spLocks noChangeArrowheads="1"/>
            </p:cNvSpPr>
            <p:nvPr/>
          </p:nvSpPr>
          <p:spPr bwMode="auto">
            <a:xfrm>
              <a:off x="3915" y="1614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 50</a:t>
              </a:r>
            </a:p>
          </p:txBody>
        </p:sp>
        <p:sp>
          <p:nvSpPr>
            <p:cNvPr id="5132" name="Line 22"/>
            <p:cNvSpPr>
              <a:spLocks noChangeShapeType="1"/>
            </p:cNvSpPr>
            <p:nvPr/>
          </p:nvSpPr>
          <p:spPr bwMode="auto">
            <a:xfrm flipH="1" flipV="1">
              <a:off x="4370" y="1875"/>
              <a:ext cx="311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3" name="Line 23"/>
            <p:cNvSpPr>
              <a:spLocks noChangeShapeType="1"/>
            </p:cNvSpPr>
            <p:nvPr/>
          </p:nvSpPr>
          <p:spPr bwMode="auto">
            <a:xfrm flipH="1" flipV="1">
              <a:off x="3854" y="2517"/>
              <a:ext cx="243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4" name="Line 24"/>
            <p:cNvSpPr>
              <a:spLocks noChangeShapeType="1"/>
            </p:cNvSpPr>
            <p:nvPr/>
          </p:nvSpPr>
          <p:spPr bwMode="auto">
            <a:xfrm flipV="1">
              <a:off x="3369" y="2527"/>
              <a:ext cx="25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5" name="Line 25"/>
            <p:cNvSpPr>
              <a:spLocks noChangeShapeType="1"/>
            </p:cNvSpPr>
            <p:nvPr/>
          </p:nvSpPr>
          <p:spPr bwMode="auto">
            <a:xfrm flipV="1">
              <a:off x="3793" y="1845"/>
              <a:ext cx="279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3506" y="2289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latin typeface="Arial" charset="0"/>
                  <a:ea typeface="ＭＳ Ｐゴシック" charset="0"/>
                </a:rPr>
                <a:t> </a:t>
              </a:r>
              <a:r>
                <a:rPr lang="en-US" sz="2800" b="1">
                  <a:latin typeface="Arial" charset="0"/>
                  <a:ea typeface="ＭＳ Ｐゴシック" charset="0"/>
                </a:rPr>
                <a:t>20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8" y="2964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18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373" y="2275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30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3789" y="2947"/>
              <a:ext cx="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latin typeface="Arial" charset="0"/>
                  <a:ea typeface="ＭＳ Ｐゴシック" charset="0"/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 this a Heap?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8198" name="Group 7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6169" name="Rectangle 8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0" name="Rectangle 9"/>
            <p:cNvSpPr>
              <a:spLocks noChangeArrowheads="1"/>
            </p:cNvSpPr>
            <p:nvPr/>
          </p:nvSpPr>
          <p:spPr bwMode="auto">
            <a:xfrm>
              <a:off x="2708" y="181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latin typeface="Arial" charset="0"/>
                  <a:ea typeface="ＭＳ Ｐゴシック" charset="0"/>
                </a:rPr>
                <a:t> 70</a:t>
              </a:r>
            </a:p>
          </p:txBody>
        </p:sp>
      </p:grpSp>
      <p:sp>
        <p:nvSpPr>
          <p:cNvPr id="6152" name="Line 10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60</a:t>
            </a:r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2" name="Rectangle 20"/>
          <p:cNvSpPr>
            <a:spLocks noChangeArrowheads="1"/>
          </p:cNvSpPr>
          <p:nvPr/>
        </p:nvSpPr>
        <p:spPr bwMode="auto">
          <a:xfrm>
            <a:off x="6305550" y="3660775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6163" name="Line 21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4" name="Line 22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5" name="Rectangle 23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 8</a:t>
            </a:r>
          </a:p>
        </p:txBody>
      </p:sp>
      <p:sp>
        <p:nvSpPr>
          <p:cNvPr id="6166" name="Rectangle 24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6167" name="Line 25"/>
          <p:cNvSpPr>
            <a:spLocks noChangeShapeType="1"/>
          </p:cNvSpPr>
          <p:nvPr/>
        </p:nvSpPr>
        <p:spPr bwMode="auto">
          <a:xfrm flipH="1" flipV="1">
            <a:off x="4343400" y="2209800"/>
            <a:ext cx="207963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68" name="Rectangle 26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Where is the Largest Element in a Heap Always Found?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35175" y="3676650"/>
            <a:ext cx="957263" cy="5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30288" y="4833938"/>
            <a:ext cx="846137" cy="5508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833688" y="4789488"/>
            <a:ext cx="865187" cy="595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9222" name="Group 7"/>
          <p:cNvGrpSpPr>
            <a:grpSpLocks/>
          </p:cNvGrpSpPr>
          <p:nvPr/>
        </p:nvGrpSpPr>
        <p:grpSpPr bwMode="auto">
          <a:xfrm>
            <a:off x="4162425" y="2411413"/>
            <a:ext cx="927100" cy="566737"/>
            <a:chOff x="2622" y="1615"/>
            <a:chExt cx="584" cy="357"/>
          </a:xfrm>
        </p:grpSpPr>
        <p:sp>
          <p:nvSpPr>
            <p:cNvPr id="7190" name="Rectangle 8"/>
            <p:cNvSpPr>
              <a:spLocks noChangeArrowheads="1"/>
            </p:cNvSpPr>
            <p:nvPr/>
          </p:nvSpPr>
          <p:spPr bwMode="auto">
            <a:xfrm>
              <a:off x="2622" y="1617"/>
              <a:ext cx="584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91" name="Rectangle 9"/>
            <p:cNvSpPr>
              <a:spLocks noChangeArrowheads="1"/>
            </p:cNvSpPr>
            <p:nvPr/>
          </p:nvSpPr>
          <p:spPr bwMode="auto">
            <a:xfrm>
              <a:off x="2708" y="1615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latin typeface="Arial" charset="0"/>
                  <a:ea typeface="ＭＳ Ｐゴシック" charset="0"/>
                </a:rPr>
                <a:t> 70</a:t>
              </a:r>
            </a:p>
          </p:txBody>
        </p:sp>
      </p:grpSp>
      <p:sp>
        <p:nvSpPr>
          <p:cNvPr id="7176" name="Line 10"/>
          <p:cNvSpPr>
            <a:spLocks noChangeShapeType="1"/>
          </p:cNvSpPr>
          <p:nvPr/>
        </p:nvSpPr>
        <p:spPr bwMode="auto">
          <a:xfrm flipH="1" flipV="1">
            <a:off x="5056188" y="2824163"/>
            <a:ext cx="1490662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 flipH="1" flipV="1">
            <a:off x="2786063" y="4075113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 flipV="1">
            <a:off x="1706563" y="4094163"/>
            <a:ext cx="568325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9" name="Line 13"/>
          <p:cNvSpPr>
            <a:spLocks noChangeShapeType="1"/>
          </p:cNvSpPr>
          <p:nvPr/>
        </p:nvSpPr>
        <p:spPr bwMode="auto">
          <a:xfrm flipV="1">
            <a:off x="2641600" y="2841625"/>
            <a:ext cx="1576388" cy="84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2151063" y="3665538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60</a:t>
            </a: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1217613" y="481965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82" name="Rectangle 16"/>
          <p:cNvSpPr>
            <a:spLocks noChangeArrowheads="1"/>
          </p:cNvSpPr>
          <p:nvPr/>
        </p:nvSpPr>
        <p:spPr bwMode="auto">
          <a:xfrm>
            <a:off x="3021013" y="48275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6132513" y="3687763"/>
            <a:ext cx="882650" cy="560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4" name="Rectangle 18"/>
          <p:cNvSpPr>
            <a:spLocks noChangeArrowheads="1"/>
          </p:cNvSpPr>
          <p:nvPr/>
        </p:nvSpPr>
        <p:spPr bwMode="auto">
          <a:xfrm>
            <a:off x="5226050" y="4811713"/>
            <a:ext cx="898525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5" name="Rectangle 19"/>
          <p:cNvSpPr>
            <a:spLocks noChangeArrowheads="1"/>
          </p:cNvSpPr>
          <p:nvPr/>
        </p:nvSpPr>
        <p:spPr bwMode="auto">
          <a:xfrm>
            <a:off x="6305550" y="3630613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7186" name="Line 20"/>
          <p:cNvSpPr>
            <a:spLocks noChangeShapeType="1"/>
          </p:cNvSpPr>
          <p:nvPr/>
        </p:nvSpPr>
        <p:spPr bwMode="auto">
          <a:xfrm flipV="1">
            <a:off x="5686425" y="4003675"/>
            <a:ext cx="593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7" name="Rectangle 21"/>
          <p:cNvSpPr>
            <a:spLocks noChangeArrowheads="1"/>
          </p:cNvSpPr>
          <p:nvPr/>
        </p:nvSpPr>
        <p:spPr bwMode="auto">
          <a:xfrm>
            <a:off x="5256213" y="4832350"/>
            <a:ext cx="69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  8</a:t>
            </a:r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 flipH="1" flipV="1">
            <a:off x="4267200" y="1828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9" name="Rectangle 23"/>
          <p:cNvSpPr>
            <a:spLocks noChangeArrowheads="1"/>
          </p:cNvSpPr>
          <p:nvPr/>
        </p:nvSpPr>
        <p:spPr bwMode="auto">
          <a:xfrm>
            <a:off x="3513138" y="1600200"/>
            <a:ext cx="74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7391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We Can Number the Nodes Left to Right by Level This Way</a:t>
            </a: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20713" y="1676400"/>
            <a:ext cx="7913687" cy="431165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  <a:defRPr/>
            </a:pPr>
            <a:endParaRPr lang="en-US" sz="800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800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2800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1800"/>
          </a:p>
          <a:p>
            <a:pPr eaLnBrk="1" hangingPunct="1">
              <a:buFontTx/>
              <a:buNone/>
              <a:defRPr/>
            </a:pPr>
            <a:endParaRPr lang="en-US" sz="2800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2800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sz="1800"/>
          </a:p>
          <a:p>
            <a:pPr eaLnBrk="1" hangingPunct="1">
              <a:buFontTx/>
              <a:buNone/>
              <a:defRPr/>
            </a:pPr>
            <a:r>
              <a:rPr lang="en-US" sz="2800" b="1">
                <a:latin typeface="Courier New" charset="0"/>
              </a:rPr>
              <a:t> </a:t>
            </a:r>
            <a:r>
              <a:rPr lang="en-US" sz="2800"/>
              <a:t> </a:t>
            </a:r>
          </a:p>
        </p:txBody>
      </p:sp>
      <p:sp>
        <p:nvSpPr>
          <p:cNvPr id="8197" name="Rectangle 1029"/>
          <p:cNvSpPr>
            <a:spLocks noChangeArrowheads="1"/>
          </p:cNvSpPr>
          <p:nvPr/>
        </p:nvSpPr>
        <p:spPr bwMode="auto">
          <a:xfrm>
            <a:off x="2035175" y="3870325"/>
            <a:ext cx="957263" cy="5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8" name="Rectangle 1030"/>
          <p:cNvSpPr>
            <a:spLocks noChangeArrowheads="1"/>
          </p:cNvSpPr>
          <p:nvPr/>
        </p:nvSpPr>
        <p:spPr bwMode="auto">
          <a:xfrm>
            <a:off x="1030288" y="5027613"/>
            <a:ext cx="846137" cy="5508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9" name="Rectangle 1031"/>
          <p:cNvSpPr>
            <a:spLocks noChangeArrowheads="1"/>
          </p:cNvSpPr>
          <p:nvPr/>
        </p:nvSpPr>
        <p:spPr bwMode="auto">
          <a:xfrm>
            <a:off x="2833688" y="4983163"/>
            <a:ext cx="865187" cy="595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0247" name="Group 1032"/>
          <p:cNvGrpSpPr>
            <a:grpSpLocks/>
          </p:cNvGrpSpPr>
          <p:nvPr/>
        </p:nvGrpSpPr>
        <p:grpSpPr bwMode="auto">
          <a:xfrm>
            <a:off x="4162425" y="2605088"/>
            <a:ext cx="927100" cy="1096962"/>
            <a:chOff x="2622" y="1615"/>
            <a:chExt cx="584" cy="691"/>
          </a:xfrm>
        </p:grpSpPr>
        <p:sp>
          <p:nvSpPr>
            <p:cNvPr id="8215" name="Rectangle 1033"/>
            <p:cNvSpPr>
              <a:spLocks noChangeArrowheads="1"/>
            </p:cNvSpPr>
            <p:nvPr/>
          </p:nvSpPr>
          <p:spPr bwMode="auto">
            <a:xfrm>
              <a:off x="2622" y="1617"/>
              <a:ext cx="584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6" name="Rectangle 1034"/>
            <p:cNvSpPr>
              <a:spLocks noChangeArrowheads="1"/>
            </p:cNvSpPr>
            <p:nvPr/>
          </p:nvSpPr>
          <p:spPr bwMode="auto">
            <a:xfrm>
              <a:off x="2708" y="1615"/>
              <a:ext cx="38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b="1">
                  <a:latin typeface="Arial" charset="0"/>
                  <a:ea typeface="ＭＳ Ｐゴシック" charset="0"/>
                </a:rPr>
                <a:t> 70</a:t>
              </a:r>
            </a:p>
            <a:p>
              <a:pPr eaLnBrk="0" hangingPunct="0">
                <a:defRPr/>
              </a:pPr>
              <a:endParaRPr lang="en-US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4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 0</a:t>
              </a:r>
            </a:p>
          </p:txBody>
        </p:sp>
      </p:grpSp>
      <p:sp>
        <p:nvSpPr>
          <p:cNvPr id="8201" name="Line 1035"/>
          <p:cNvSpPr>
            <a:spLocks noChangeShapeType="1"/>
          </p:cNvSpPr>
          <p:nvPr/>
        </p:nvSpPr>
        <p:spPr bwMode="auto">
          <a:xfrm flipH="1" flipV="1">
            <a:off x="5056188" y="3017838"/>
            <a:ext cx="1490662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2" name="Line 1036"/>
          <p:cNvSpPr>
            <a:spLocks noChangeShapeType="1"/>
          </p:cNvSpPr>
          <p:nvPr/>
        </p:nvSpPr>
        <p:spPr bwMode="auto">
          <a:xfrm flipH="1" flipV="1">
            <a:off x="2786063" y="4268788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3" name="Line 1037"/>
          <p:cNvSpPr>
            <a:spLocks noChangeShapeType="1"/>
          </p:cNvSpPr>
          <p:nvPr/>
        </p:nvSpPr>
        <p:spPr bwMode="auto">
          <a:xfrm flipV="1">
            <a:off x="1706563" y="4287838"/>
            <a:ext cx="568325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4" name="Line 1038"/>
          <p:cNvSpPr>
            <a:spLocks noChangeShapeType="1"/>
          </p:cNvSpPr>
          <p:nvPr/>
        </p:nvSpPr>
        <p:spPr bwMode="auto">
          <a:xfrm flipV="1">
            <a:off x="2641600" y="3065463"/>
            <a:ext cx="1576388" cy="842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5" name="Rectangle 1039"/>
          <p:cNvSpPr>
            <a:spLocks noChangeArrowheads="1"/>
          </p:cNvSpPr>
          <p:nvPr/>
        </p:nvSpPr>
        <p:spPr bwMode="auto">
          <a:xfrm>
            <a:off x="2151063" y="3859213"/>
            <a:ext cx="6445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60</a:t>
            </a:r>
          </a:p>
          <a:p>
            <a:pPr eaLnBrk="0" hangingPunct="0">
              <a:defRPr/>
            </a:pPr>
            <a:endParaRPr lang="en-US" b="1">
              <a:solidFill>
                <a:srgbClr val="CC0000"/>
              </a:solidFill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  1</a:t>
            </a:r>
          </a:p>
        </p:txBody>
      </p:sp>
      <p:sp>
        <p:nvSpPr>
          <p:cNvPr id="8206" name="Rectangle 1040"/>
          <p:cNvSpPr>
            <a:spLocks noChangeArrowheads="1"/>
          </p:cNvSpPr>
          <p:nvPr/>
        </p:nvSpPr>
        <p:spPr bwMode="auto">
          <a:xfrm>
            <a:off x="1217613" y="5013325"/>
            <a:ext cx="57626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40</a:t>
            </a:r>
          </a:p>
          <a:p>
            <a:pPr eaLnBrk="0" hangingPunct="0">
              <a:defRPr/>
            </a:pPr>
            <a:r>
              <a:rPr lang="en-US" b="1">
                <a:latin typeface="Arial" charset="0"/>
                <a:ea typeface="ＭＳ Ｐゴシック" charset="0"/>
              </a:rPr>
              <a:t> </a:t>
            </a:r>
          </a:p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3  </a:t>
            </a:r>
            <a:r>
              <a:rPr lang="en-US" sz="2400" b="1">
                <a:latin typeface="Arial" charset="0"/>
                <a:ea typeface="ＭＳ Ｐゴシック" charset="0"/>
              </a:rPr>
              <a:t>                </a:t>
            </a:r>
          </a:p>
        </p:txBody>
      </p:sp>
      <p:sp>
        <p:nvSpPr>
          <p:cNvPr id="8207" name="Rectangle 1041"/>
          <p:cNvSpPr>
            <a:spLocks noChangeArrowheads="1"/>
          </p:cNvSpPr>
          <p:nvPr/>
        </p:nvSpPr>
        <p:spPr bwMode="auto">
          <a:xfrm>
            <a:off x="3021013" y="5021263"/>
            <a:ext cx="57626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30</a:t>
            </a:r>
          </a:p>
          <a:p>
            <a:pPr eaLnBrk="0" hangingPunct="0">
              <a:defRPr/>
            </a:pPr>
            <a:endParaRPr lang="en-US" b="1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8208" name="Rectangle 1042"/>
          <p:cNvSpPr>
            <a:spLocks noChangeArrowheads="1"/>
          </p:cNvSpPr>
          <p:nvPr/>
        </p:nvSpPr>
        <p:spPr bwMode="auto">
          <a:xfrm>
            <a:off x="6132513" y="3881438"/>
            <a:ext cx="882650" cy="560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9" name="Rectangle 1043"/>
          <p:cNvSpPr>
            <a:spLocks noChangeArrowheads="1"/>
          </p:cNvSpPr>
          <p:nvPr/>
        </p:nvSpPr>
        <p:spPr bwMode="auto">
          <a:xfrm>
            <a:off x="5226050" y="5005388"/>
            <a:ext cx="898525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10" name="Rectangle 1044"/>
          <p:cNvSpPr>
            <a:spLocks noChangeArrowheads="1"/>
          </p:cNvSpPr>
          <p:nvPr/>
        </p:nvSpPr>
        <p:spPr bwMode="auto">
          <a:xfrm>
            <a:off x="6305550" y="3824288"/>
            <a:ext cx="5429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12</a:t>
            </a:r>
          </a:p>
          <a:p>
            <a:pPr eaLnBrk="0" hangingPunct="0">
              <a:defRPr/>
            </a:pPr>
            <a:endParaRPr lang="en-US" b="1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 </a:t>
            </a: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211" name="Line 1045"/>
          <p:cNvSpPr>
            <a:spLocks noChangeShapeType="1"/>
          </p:cNvSpPr>
          <p:nvPr/>
        </p:nvSpPr>
        <p:spPr bwMode="auto">
          <a:xfrm flipV="1">
            <a:off x="5686425" y="4197350"/>
            <a:ext cx="593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12" name="Rectangle 1046"/>
          <p:cNvSpPr>
            <a:spLocks noChangeArrowheads="1"/>
          </p:cNvSpPr>
          <p:nvPr/>
        </p:nvSpPr>
        <p:spPr bwMode="auto">
          <a:xfrm>
            <a:off x="5256213" y="5021263"/>
            <a:ext cx="69691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   8</a:t>
            </a:r>
          </a:p>
          <a:p>
            <a:pPr eaLnBrk="0" hangingPunct="0">
              <a:defRPr/>
            </a:pPr>
            <a:endParaRPr lang="en-US" b="1">
              <a:latin typeface="Arial" charset="0"/>
              <a:ea typeface="ＭＳ Ｐゴシック" charset="0"/>
            </a:endParaRPr>
          </a:p>
          <a:p>
            <a:pPr eaLnBrk="0" hangingPunct="0">
              <a:defRPr/>
            </a:pPr>
            <a:r>
              <a:rPr lang="en-US" sz="2400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   5</a:t>
            </a:r>
          </a:p>
        </p:txBody>
      </p:sp>
      <p:sp>
        <p:nvSpPr>
          <p:cNvPr id="8213" name="Line 1047"/>
          <p:cNvSpPr>
            <a:spLocks noChangeShapeType="1"/>
          </p:cNvSpPr>
          <p:nvPr/>
        </p:nvSpPr>
        <p:spPr bwMode="auto">
          <a:xfrm flipH="1" flipV="1">
            <a:off x="4267200" y="202247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14" name="Rectangle 1048"/>
          <p:cNvSpPr>
            <a:spLocks noChangeArrowheads="1"/>
          </p:cNvSpPr>
          <p:nvPr/>
        </p:nvSpPr>
        <p:spPr bwMode="auto">
          <a:xfrm>
            <a:off x="3513138" y="1927225"/>
            <a:ext cx="74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>
                <a:latin typeface="Arial" charset="0"/>
                <a:ea typeface="ＭＳ Ｐゴシック" charset="0"/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And use the Numbers as Array Indexes to Store the Trees</a:t>
            </a:r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3535363" y="1925638"/>
            <a:ext cx="4784725" cy="3449637"/>
            <a:chOff x="2227" y="1376"/>
            <a:chExt cx="3014" cy="2173"/>
          </a:xfrm>
        </p:grpSpPr>
        <p:sp>
          <p:nvSpPr>
            <p:cNvPr id="9233" name="Rectangle 5"/>
            <p:cNvSpPr>
              <a:spLocks noChangeArrowheads="1"/>
            </p:cNvSpPr>
            <p:nvPr/>
          </p:nvSpPr>
          <p:spPr bwMode="auto">
            <a:xfrm>
              <a:off x="2733" y="2423"/>
              <a:ext cx="481" cy="2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4" name="Rectangle 6"/>
            <p:cNvSpPr>
              <a:spLocks noChangeArrowheads="1"/>
            </p:cNvSpPr>
            <p:nvPr/>
          </p:nvSpPr>
          <p:spPr bwMode="auto">
            <a:xfrm>
              <a:off x="2227" y="3007"/>
              <a:ext cx="425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5" name="Rectangle 7"/>
            <p:cNvSpPr>
              <a:spLocks noChangeArrowheads="1"/>
            </p:cNvSpPr>
            <p:nvPr/>
          </p:nvSpPr>
          <p:spPr bwMode="auto">
            <a:xfrm>
              <a:off x="3136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283" name="Group 8"/>
            <p:cNvGrpSpPr>
              <a:grpSpLocks/>
            </p:cNvGrpSpPr>
            <p:nvPr/>
          </p:nvGrpSpPr>
          <p:grpSpPr bwMode="auto">
            <a:xfrm>
              <a:off x="3805" y="1785"/>
              <a:ext cx="466" cy="544"/>
              <a:chOff x="3805" y="1785"/>
              <a:chExt cx="466" cy="544"/>
            </a:xfrm>
          </p:grpSpPr>
          <p:sp>
            <p:nvSpPr>
              <p:cNvPr id="9251" name="Rectangle 9"/>
              <p:cNvSpPr>
                <a:spLocks noChangeArrowheads="1"/>
              </p:cNvSpPr>
              <p:nvPr/>
            </p:nvSpPr>
            <p:spPr bwMode="auto">
              <a:xfrm>
                <a:off x="3805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52" name="Rectangle 10"/>
              <p:cNvSpPr>
                <a:spLocks noChangeArrowheads="1"/>
              </p:cNvSpPr>
              <p:nvPr/>
            </p:nvSpPr>
            <p:spPr bwMode="auto">
              <a:xfrm>
                <a:off x="3873" y="1785"/>
                <a:ext cx="303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defRPr/>
                </a:pPr>
                <a:r>
                  <a:rPr lang="en-US" sz="1900" b="1">
                    <a:latin typeface="Arial" charset="0"/>
                    <a:ea typeface="ＭＳ Ｐゴシック" charset="0"/>
                  </a:rPr>
                  <a:t> 70</a:t>
                </a:r>
              </a:p>
              <a:p>
                <a:pPr defTabSz="585788" eaLnBrk="0" hangingPunct="0">
                  <a:defRPr/>
                </a:pPr>
                <a:endParaRPr lang="en-US" sz="1400" b="1">
                  <a:solidFill>
                    <a:srgbClr val="CC0000"/>
                  </a:solidFill>
                  <a:latin typeface="Arial" charset="0"/>
                  <a:ea typeface="ＭＳ Ｐゴシック" charset="0"/>
                </a:endParaRPr>
              </a:p>
              <a:p>
                <a:pPr defTabSz="585788" eaLnBrk="0" hangingPunct="0">
                  <a:defRPr/>
                </a:pPr>
                <a:r>
                  <a:rPr lang="en-US" sz="1900" b="1">
                    <a:solidFill>
                      <a:srgbClr val="CC0000"/>
                    </a:solidFill>
                    <a:latin typeface="Arial" charset="0"/>
                    <a:ea typeface="ＭＳ Ｐゴシック" charset="0"/>
                  </a:rPr>
                  <a:t> 0</a:t>
                </a:r>
              </a:p>
            </p:txBody>
          </p:sp>
        </p:grpSp>
        <p:sp>
          <p:nvSpPr>
            <p:cNvPr id="9237" name="Line 11"/>
            <p:cNvSpPr>
              <a:spLocks noChangeShapeType="1"/>
            </p:cNvSpPr>
            <p:nvPr/>
          </p:nvSpPr>
          <p:spPr bwMode="auto">
            <a:xfrm flipH="1" flipV="1">
              <a:off x="4255" y="1993"/>
              <a:ext cx="751" cy="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8" name="Line 12"/>
            <p:cNvSpPr>
              <a:spLocks noChangeShapeType="1"/>
            </p:cNvSpPr>
            <p:nvPr/>
          </p:nvSpPr>
          <p:spPr bwMode="auto">
            <a:xfrm flipH="1" flipV="1">
              <a:off x="3110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9" name="Line 13"/>
            <p:cNvSpPr>
              <a:spLocks noChangeShapeType="1"/>
            </p:cNvSpPr>
            <p:nvPr/>
          </p:nvSpPr>
          <p:spPr bwMode="auto">
            <a:xfrm flipV="1">
              <a:off x="2567" y="2633"/>
              <a:ext cx="286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0" name="Line 14"/>
            <p:cNvSpPr>
              <a:spLocks noChangeShapeType="1"/>
            </p:cNvSpPr>
            <p:nvPr/>
          </p:nvSpPr>
          <p:spPr bwMode="auto">
            <a:xfrm flipV="1">
              <a:off x="3038" y="2002"/>
              <a:ext cx="794" cy="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1" name="Rectangle 15"/>
            <p:cNvSpPr>
              <a:spLocks noChangeArrowheads="1"/>
            </p:cNvSpPr>
            <p:nvPr/>
          </p:nvSpPr>
          <p:spPr bwMode="auto">
            <a:xfrm>
              <a:off x="2791" y="2417"/>
              <a:ext cx="325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60</a:t>
              </a:r>
            </a:p>
            <a:p>
              <a:pPr defTabSz="585788" eaLnBrk="0" hangingPunct="0">
                <a:defRPr/>
              </a:pPr>
              <a:endParaRPr lang="en-US" sz="14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defTabSz="585788" eaLnBrk="0" hangingPunct="0">
                <a:defRPr/>
              </a:pP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  1</a:t>
              </a:r>
            </a:p>
          </p:txBody>
        </p:sp>
        <p:sp>
          <p:nvSpPr>
            <p:cNvPr id="9242" name="Rectangle 16"/>
            <p:cNvSpPr>
              <a:spLocks noChangeArrowheads="1"/>
            </p:cNvSpPr>
            <p:nvPr/>
          </p:nvSpPr>
          <p:spPr bwMode="auto">
            <a:xfrm>
              <a:off x="2321" y="2999"/>
              <a:ext cx="290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40</a:t>
              </a:r>
            </a:p>
            <a:p>
              <a:pPr defTabSz="585788" eaLnBrk="0" hangingPunct="0">
                <a:defRPr/>
              </a:pPr>
              <a:r>
                <a:rPr lang="en-US" sz="1400" b="1">
                  <a:latin typeface="Arial" charset="0"/>
                  <a:ea typeface="ＭＳ Ｐゴシック" charset="0"/>
                </a:rPr>
                <a:t> </a:t>
              </a:r>
            </a:p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</a:t>
              </a: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3 </a:t>
              </a:r>
              <a:r>
                <a:rPr lang="en-US" sz="1900" b="1">
                  <a:latin typeface="Arial" charset="0"/>
                  <a:ea typeface="ＭＳ Ｐゴシック" charset="0"/>
                </a:rPr>
                <a:t>                </a:t>
              </a:r>
            </a:p>
          </p:txBody>
        </p:sp>
        <p:sp>
          <p:nvSpPr>
            <p:cNvPr id="9243" name="Rectangle 17"/>
            <p:cNvSpPr>
              <a:spLocks noChangeArrowheads="1"/>
            </p:cNvSpPr>
            <p:nvPr/>
          </p:nvSpPr>
          <p:spPr bwMode="auto">
            <a:xfrm>
              <a:off x="3229" y="3003"/>
              <a:ext cx="291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30</a:t>
              </a:r>
            </a:p>
            <a:p>
              <a:pPr defTabSz="585788" eaLnBrk="0" hangingPunct="0">
                <a:defRPr/>
              </a:pPr>
              <a:endParaRPr lang="en-US" sz="1400" b="1">
                <a:latin typeface="Arial" charset="0"/>
                <a:ea typeface="ＭＳ Ｐゴシック" charset="0"/>
              </a:endParaRPr>
            </a:p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</a:t>
              </a: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9244" name="Rectangle 18"/>
            <p:cNvSpPr>
              <a:spLocks noChangeArrowheads="1"/>
            </p:cNvSpPr>
            <p:nvPr/>
          </p:nvSpPr>
          <p:spPr bwMode="auto">
            <a:xfrm>
              <a:off x="4798" y="2429"/>
              <a:ext cx="443" cy="2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5" name="Rectangle 19"/>
            <p:cNvSpPr>
              <a:spLocks noChangeArrowheads="1"/>
            </p:cNvSpPr>
            <p:nvPr/>
          </p:nvSpPr>
          <p:spPr bwMode="auto">
            <a:xfrm>
              <a:off x="4341" y="2995"/>
              <a:ext cx="451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6" name="Rectangle 20"/>
            <p:cNvSpPr>
              <a:spLocks noChangeArrowheads="1"/>
            </p:cNvSpPr>
            <p:nvPr/>
          </p:nvSpPr>
          <p:spPr bwMode="auto">
            <a:xfrm>
              <a:off x="4884" y="2399"/>
              <a:ext cx="274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12</a:t>
              </a:r>
            </a:p>
            <a:p>
              <a:pPr defTabSz="585788" eaLnBrk="0" hangingPunct="0">
                <a:defRPr/>
              </a:pPr>
              <a:endParaRPr lang="en-US" sz="1400" b="1">
                <a:latin typeface="Arial" charset="0"/>
                <a:ea typeface="ＭＳ Ｐゴシック" charset="0"/>
              </a:endParaRPr>
            </a:p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 </a:t>
              </a: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9247" name="Line 21"/>
            <p:cNvSpPr>
              <a:spLocks noChangeShapeType="1"/>
            </p:cNvSpPr>
            <p:nvPr/>
          </p:nvSpPr>
          <p:spPr bwMode="auto">
            <a:xfrm flipV="1">
              <a:off x="4572" y="2587"/>
              <a:ext cx="299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8" name="Rectangle 22"/>
            <p:cNvSpPr>
              <a:spLocks noChangeArrowheads="1"/>
            </p:cNvSpPr>
            <p:nvPr/>
          </p:nvSpPr>
          <p:spPr bwMode="auto">
            <a:xfrm>
              <a:off x="4356" y="3005"/>
              <a:ext cx="351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   8</a:t>
              </a:r>
            </a:p>
            <a:p>
              <a:pPr defTabSz="585788" eaLnBrk="0" hangingPunct="0">
                <a:defRPr/>
              </a:pPr>
              <a:endParaRPr lang="en-US" sz="1400" b="1">
                <a:latin typeface="Arial" charset="0"/>
                <a:ea typeface="ＭＳ Ｐゴシック" charset="0"/>
              </a:endParaRPr>
            </a:p>
            <a:p>
              <a:pPr defTabSz="585788" eaLnBrk="0" hangingPunct="0">
                <a:defRPr/>
              </a:pPr>
              <a:r>
                <a:rPr lang="en-US" sz="19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   5</a:t>
              </a:r>
            </a:p>
          </p:txBody>
        </p:sp>
        <p:sp>
          <p:nvSpPr>
            <p:cNvPr id="9249" name="Line 23"/>
            <p:cNvSpPr>
              <a:spLocks noChangeShapeType="1"/>
            </p:cNvSpPr>
            <p:nvPr/>
          </p:nvSpPr>
          <p:spPr bwMode="auto">
            <a:xfrm flipH="1" flipV="1">
              <a:off x="3857" y="1490"/>
              <a:ext cx="154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0" name="Rectangle 24"/>
            <p:cNvSpPr>
              <a:spLocks noChangeArrowheads="1"/>
            </p:cNvSpPr>
            <p:nvPr/>
          </p:nvSpPr>
          <p:spPr bwMode="auto">
            <a:xfrm>
              <a:off x="3477" y="1376"/>
              <a:ext cx="37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defTabSz="585788" eaLnBrk="0" hangingPunct="0">
                <a:defRPr/>
              </a:pPr>
              <a:r>
                <a:rPr lang="en-US" sz="1900" b="1">
                  <a:latin typeface="Arial" charset="0"/>
                  <a:ea typeface="ＭＳ Ｐゴシック" charset="0"/>
                </a:rPr>
                <a:t>tree</a:t>
              </a:r>
            </a:p>
          </p:txBody>
        </p:sp>
      </p:grpSp>
      <p:grpSp>
        <p:nvGrpSpPr>
          <p:cNvPr id="11268" name="Group 25"/>
          <p:cNvGrpSpPr>
            <a:grpSpLocks/>
          </p:cNvGrpSpPr>
          <p:nvPr/>
        </p:nvGrpSpPr>
        <p:grpSpPr bwMode="auto">
          <a:xfrm>
            <a:off x="517525" y="1954213"/>
            <a:ext cx="1495425" cy="4183062"/>
            <a:chOff x="326" y="1394"/>
            <a:chExt cx="942" cy="2635"/>
          </a:xfrm>
        </p:grpSpPr>
        <p:grpSp>
          <p:nvGrpSpPr>
            <p:cNvPr id="11270" name="Group 26"/>
            <p:cNvGrpSpPr>
              <a:grpSpLocks/>
            </p:cNvGrpSpPr>
            <p:nvPr/>
          </p:nvGrpSpPr>
          <p:grpSpPr bwMode="auto">
            <a:xfrm>
              <a:off x="748" y="1394"/>
              <a:ext cx="520" cy="2635"/>
              <a:chOff x="748" y="1394"/>
              <a:chExt cx="520" cy="2635"/>
            </a:xfrm>
          </p:grpSpPr>
          <p:sp>
            <p:nvSpPr>
              <p:cNvPr id="9226" name="Rectangle 27"/>
              <p:cNvSpPr>
                <a:spLocks noChangeArrowheads="1"/>
              </p:cNvSpPr>
              <p:nvPr/>
            </p:nvSpPr>
            <p:spPr bwMode="auto">
              <a:xfrm>
                <a:off x="752" y="1394"/>
                <a:ext cx="512" cy="263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7" name="Line 28"/>
              <p:cNvSpPr>
                <a:spLocks noChangeShapeType="1"/>
              </p:cNvSpPr>
              <p:nvPr/>
            </p:nvSpPr>
            <p:spPr bwMode="auto">
              <a:xfrm>
                <a:off x="748" y="173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8" name="Line 29"/>
              <p:cNvSpPr>
                <a:spLocks noChangeShapeType="1"/>
              </p:cNvSpPr>
              <p:nvPr/>
            </p:nvSpPr>
            <p:spPr bwMode="auto">
              <a:xfrm>
                <a:off x="748" y="212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9" name="Line 30"/>
              <p:cNvSpPr>
                <a:spLocks noChangeShapeType="1"/>
              </p:cNvSpPr>
              <p:nvPr/>
            </p:nvSpPr>
            <p:spPr bwMode="auto">
              <a:xfrm>
                <a:off x="748" y="251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0" name="Line 31"/>
              <p:cNvSpPr>
                <a:spLocks noChangeShapeType="1"/>
              </p:cNvSpPr>
              <p:nvPr/>
            </p:nvSpPr>
            <p:spPr bwMode="auto">
              <a:xfrm>
                <a:off x="748" y="290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1" name="Line 32"/>
              <p:cNvSpPr>
                <a:spLocks noChangeShapeType="1"/>
              </p:cNvSpPr>
              <p:nvPr/>
            </p:nvSpPr>
            <p:spPr bwMode="auto">
              <a:xfrm>
                <a:off x="748" y="329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2" name="Line 33"/>
              <p:cNvSpPr>
                <a:spLocks noChangeShapeType="1"/>
              </p:cNvSpPr>
              <p:nvPr/>
            </p:nvSpPr>
            <p:spPr bwMode="auto">
              <a:xfrm>
                <a:off x="748" y="368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224" name="Rectangle 34"/>
            <p:cNvSpPr>
              <a:spLocks noChangeArrowheads="1"/>
            </p:cNvSpPr>
            <p:nvPr/>
          </p:nvSpPr>
          <p:spPr bwMode="auto">
            <a:xfrm>
              <a:off x="326" y="1411"/>
              <a:ext cx="400" cy="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[ 0 ]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[ 1 ]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[ 2 ]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[ 3 ]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[ 4 ]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[ 5 ]</a:t>
              </a:r>
            </a:p>
            <a:p>
              <a:pPr eaLnBrk="0" hangingPunct="0">
                <a:defRPr/>
              </a:pPr>
              <a:endParaRPr lang="en-US" sz="2000" b="1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[ 6 ]</a:t>
              </a:r>
            </a:p>
          </p:txBody>
        </p:sp>
        <p:sp>
          <p:nvSpPr>
            <p:cNvPr id="9225" name="Rectangle 35"/>
            <p:cNvSpPr>
              <a:spLocks noChangeArrowheads="1"/>
            </p:cNvSpPr>
            <p:nvPr/>
          </p:nvSpPr>
          <p:spPr bwMode="auto">
            <a:xfrm>
              <a:off x="902" y="1459"/>
              <a:ext cx="294" cy="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70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60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12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40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30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r>
                <a:rPr lang="en-US" sz="2000" b="1">
                  <a:latin typeface="Arial" charset="0"/>
                  <a:ea typeface="ＭＳ Ｐゴシック" charset="0"/>
                </a:rPr>
                <a:t> 8</a:t>
              </a: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  <a:p>
              <a:pPr eaLnBrk="0" hangingPunct="0">
                <a:defRPr/>
              </a:pPr>
              <a:endParaRPr lang="en-US" sz="2000" b="1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222" name="Rectangle 36"/>
          <p:cNvSpPr>
            <a:spLocks noChangeArrowheads="1"/>
          </p:cNvSpPr>
          <p:nvPr/>
        </p:nvSpPr>
        <p:spPr bwMode="auto">
          <a:xfrm>
            <a:off x="593725" y="1524000"/>
            <a:ext cx="146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tree.nodes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1246</Words>
  <Application>Microsoft Office PowerPoint</Application>
  <PresentationFormat>On-screen Show (4:3)</PresentationFormat>
  <Paragraphs>402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ＭＳ Ｐゴシック</vt:lpstr>
      <vt:lpstr>Courier New</vt:lpstr>
      <vt:lpstr>Times New Roman</vt:lpstr>
      <vt:lpstr>Helvetica</vt:lpstr>
      <vt:lpstr>Courier</vt:lpstr>
      <vt:lpstr>Palatino</vt:lpstr>
      <vt:lpstr>1_Default Design</vt:lpstr>
      <vt:lpstr>PowerPoint Presentation</vt:lpstr>
      <vt:lpstr>Priority Queue</vt:lpstr>
      <vt:lpstr>PowerPoint Presentation</vt:lpstr>
      <vt:lpstr>What is a Heap?</vt:lpstr>
      <vt:lpstr>Are these Both Heaps?</vt:lpstr>
      <vt:lpstr>Is this a Heap?</vt:lpstr>
      <vt:lpstr>Where is the Largest Element in a Heap Always Found?</vt:lpstr>
      <vt:lpstr>We Can Number the Nodes Left to Right by Level This Way</vt:lpstr>
      <vt:lpstr>And use the Numbers as Array Indexes to Store the Trees</vt:lpstr>
      <vt:lpstr>PowerPoint Presentation</vt:lpstr>
      <vt:lpstr>PowerPoint Presentation</vt:lpstr>
      <vt:lpstr>ReheapDown</vt:lpstr>
      <vt:lpstr>ReheapDown (cont)</vt:lpstr>
      <vt:lpstr>PowerPoint Presentation</vt:lpstr>
      <vt:lpstr>PowerPoint Presentation</vt:lpstr>
      <vt:lpstr>Priority Queue</vt:lpstr>
      <vt:lpstr>ADT Priority Queue Operations</vt:lpstr>
      <vt:lpstr>Implementation Level</vt:lpstr>
      <vt:lpstr>Class PQType Declaration</vt:lpstr>
      <vt:lpstr>Class PQType Function Definitions</vt:lpstr>
      <vt:lpstr>Class PQType Function Definitions</vt:lpstr>
      <vt:lpstr>Code for Dequeue</vt:lpstr>
      <vt:lpstr>Code for Enqueue</vt:lpstr>
      <vt:lpstr>Comparison of Priority Queue Implementations</vt:lpstr>
      <vt:lpstr>Definitions</vt:lpstr>
      <vt:lpstr>Formally</vt:lpstr>
      <vt:lpstr>An undirected graph</vt:lpstr>
      <vt:lpstr>A directed graph</vt:lpstr>
      <vt:lpstr>A directed graph</vt:lpstr>
      <vt:lpstr> More Definitions</vt:lpstr>
      <vt:lpstr>Two complete graphs</vt:lpstr>
      <vt:lpstr>A weighted graph</vt:lpstr>
      <vt:lpstr>Definitions</vt:lpstr>
      <vt:lpstr>Depth First Search: Follow Down</vt:lpstr>
      <vt:lpstr>Depth First Uses Stack</vt:lpstr>
      <vt:lpstr>Breadth First: Follow Across </vt:lpstr>
      <vt:lpstr>Breadth First Uses Queue</vt:lpstr>
      <vt:lpstr>Single Source Shortest Path</vt:lpstr>
      <vt:lpstr>Single Source Shortest Path</vt:lpstr>
      <vt:lpstr>Array-Based Implementation</vt:lpstr>
      <vt:lpstr>Adjacency Matrix for Flight Connections</vt:lpstr>
      <vt:lpstr>Linked Implementation</vt:lpstr>
      <vt:lpstr>Adjacency List Representation of Graphs</vt:lpstr>
      <vt:lpstr>ADT Set Definitions</vt:lpstr>
      <vt:lpstr>Beware: At the Logical Level</vt:lpstr>
      <vt:lpstr>Implementing Sets</vt:lpstr>
      <vt:lpstr>Implementing Sets (cont.)</vt:lpstr>
      <vt:lpstr>Explain: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09</dc:title>
  <dc:creator>Paul Healey</dc:creator>
  <cp:lastModifiedBy>Mostofa Kamal Nasir</cp:lastModifiedBy>
  <cp:revision>74</cp:revision>
  <dcterms:created xsi:type="dcterms:W3CDTF">2002-03-04T02:17:02Z</dcterms:created>
  <dcterms:modified xsi:type="dcterms:W3CDTF">2020-03-31T12:57:28Z</dcterms:modified>
</cp:coreProperties>
</file>