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6.xml" ContentType="application/vnd.openxmlformats-officedocument.presentationml.notesSlide+xml"/>
  <Override PartName="/ppt/ink/ink1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6" r:id="rId3"/>
    <p:sldId id="261" r:id="rId4"/>
    <p:sldId id="262" r:id="rId5"/>
    <p:sldId id="263" r:id="rId6"/>
    <p:sldId id="30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5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An Introduction to 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EF584CF0-F1C0-492E-BC92-89937EC5B90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E22AE9FF-3A3D-4353-80CC-ACB154C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6:26.4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120-4 848 0,'0'0'180'0,"0"0"-128"16,0 0-39-16,0 0 2 16,0 0 238-16,0 0-65 15,0 0-65-15,-1 0 4 16,1 0-24-16,0 0 83 16,0 0-90-16,0 0-55 0,0 0-3 15,0 0-38 1,0 0 7-16,0 0-7 0,0 2-122 15,-7 4-45-15,-27 1-102 16,-1 1-59-16,-8-7-851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9:48.5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46 0,'0'0'0'0,"0"0"19"0,0 0-19 15,0 0-1-15,0 0 1 16,0 0-12-16,0 0-38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9:54.2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183 0 188 0,'0'0'83'0,"0"0"-83"15,0 0-53-15,0 0 7 16,0 0 21-16,-119 70 14 15,103-58 11-15,4-8 6 16,2-2-6-16,1-2 0 16,2 0-7-16,2 0-45 15,0-6-31-15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2:15.0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0 481 0,'0'0'54'0,"0"0"-54"0,0 0-170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2:22.9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93 363 0,'0'0'78'16,"0"0"-46"-16,0 0-32 15,0 0 0-15,0 0-22 16,0 0-1-16,0 0 7 15,22-15 7-15,-7 15 9 0,6 0 0 16,4 0 1 0,8-3-2-16,20-24-27 0,-8 4-13 15,-3-2-241-15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11.9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59FDD1-473B-4EBD-8EDC-9DC32F940006}" emma:medium="tactile" emma:mode="ink">
          <msink:context xmlns:msink="http://schemas.microsoft.com/ink/2010/main" type="inkDrawing"/>
        </emma:interpretation>
      </emma:emma>
    </inkml:annotationXML>
    <inkml:trace contextRef="#ctx0" brushRef="#br0">33 0 637 0,'0'0'171'15,"0"0"-37"-15,0 0-99 16,0 0-34-16,0 0-1 16,0 0-19-16,0 0-12 15,0 0-1-15,0 0 16 16,0 0 4-16,0 2 12 0,0-1-1 16,0 2 1-16,0-1-7 15,-4 1 6-15,2-2-13 16,-1 3 5-16,2-4 8 15,-2 1 1-15,3-1 0 16,-1 0 0-16,1 0 1 16,0 0 8-16,0 0-1 15,0 0-7-15,0 0 14 16,-3 0-14-16,3 0 11 16,0 0-12-16,0 0 8 15,0 0 23-15,0 0-31 16,0 0-12-16,0 0 11 15,0 0-8-15,0 0-1 0,0 0-3 16,0 0 8-16,0 0-6 16,0 0 6-16,0 0-29 15,-7 0-46-15,3 0-70 16,-2 0-433-16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12.33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C8B74B-92A0-466D-8875-4114DF5B7CF8}" emma:medium="tactile" emma:mode="ink">
          <msink:context xmlns:msink="http://schemas.microsoft.com/ink/2010/main" type="inkDrawing"/>
        </emma:interpretation>
      </emma:emma>
    </inkml:annotationXML>
    <inkml:trace contextRef="#ctx0" brushRef="#br0">0 0 274 0,'0'0'198'0,"0"0"-96"16,0 0-40-16,0 0-14 0,0 0 0 16,0 0-30-16,0 0-18 15,0 0-25-15,0 0-57 16,0 0 7-16,0 2-29 16,0 0-85-16,0-1-76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31.6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0C6538-F8AC-4B85-9C33-1E2CA7208BD6}" emma:medium="tactile" emma:mode="ink">
          <msink:context xmlns:msink="http://schemas.microsoft.com/ink/2010/main" type="inkDrawing"/>
        </emma:interpretation>
      </emma:emma>
    </inkml:annotationXML>
    <inkml:trace contextRef="#ctx0" brushRef="#br0">0 4 23 0,'0'0'101'0,"0"0"-68"16,0 0-15-16,0 0-18 0,0 0 13 16,0 0-13-16,3-4-9 15,1 4 8-15,0 0 1 16,1 0 0-16,-1 0 0 16,0 0-1-16,-1 0-5 15,-3 0 5-15,0 0 1 16,0 0 14-16,0 0 63 15,0 0 22-15,0 0-3 16,0 0-40-16,0 0-52 16,0 0-4-16,1 0-36 15,3 0-6-15,1 0-69 16,-1 0 12-16,0 0 8 16,-1 0-9-16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32.21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14DA9-A408-4D10-B7C9-5F555267A7C1}" emma:medium="tactile" emma:mode="ink">
          <msink:context xmlns:msink="http://schemas.microsoft.com/ink/2010/main" type="inkDrawing"/>
        </emma:interpretation>
      </emma:emma>
    </inkml:annotationXML>
    <inkml:trace contextRef="#ctx0" brushRef="#br0">0 0 140 0,'0'0'188'0,"0"0"-47"16,0 0-26-16,0 0 18 15,0 0-81-15,0 0 7 16,0 0 57-16,19 0-54 16,-19 0-16-16,2 0-15 15,-2 0-18-15,0 0 14 16,0 0-27-16,0 0-90 16,0 0-92-16,0 0-167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47.0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0FD1BB-94FD-4771-B36E-0F06E8CA1A32}" emma:medium="tactile" emma:mode="ink">
          <msink:context xmlns:msink="http://schemas.microsoft.com/ink/2010/main" type="inkDrawing"/>
        </emma:interpretation>
      </emma:emma>
    </inkml:annotationXML>
    <inkml:trace contextRef="#ctx0" brushRef="#br0">181 26 1060 0,'0'0'243'0,"0"0"-142"16,0 0-101-16,0 0-129 0,-144-27-166 15,107 27-430-15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50.2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469048-4FD8-4DF4-ADAC-EACFF18C0BFE}" emma:medium="tactile" emma:mode="ink">
          <msink:context xmlns:msink="http://schemas.microsoft.com/ink/2010/main" type="inkDrawing"/>
        </emma:interpretation>
      </emma:emma>
    </inkml:annotationXML>
    <inkml:trace contextRef="#ctx0" brushRef="#br0">0 0 439 0,'0'0'98'0,"0"0"-75"16,0 0-23-16,0 0-28 16,0 0-32-16,0 0-39 15,0 0-274-15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51.43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D3C97E-6C1E-4F08-ABD3-A81578C38AF5}" emma:medium="tactile" emma:mode="ink">
          <msink:context xmlns:msink="http://schemas.microsoft.com/ink/2010/main" type="inkDrawing"/>
        </emma:interpretation>
      </emma:emma>
    </inkml:annotationXML>
    <inkml:trace contextRef="#ctx0" brushRef="#br0">63 50 998 0,'0'0'211'16,"0"0"-46"-16,0 0-101 15,0 0 61-15,0 0-67 0,0 0-23 16,0 0-35 0,-62-53-33-16,62 53-69 0,0 11 16 15,0 3-183-15,0-4-378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9:44.83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4 325 0,'0'0'121'16,"0"0"-71"-16,0 0-42 16,0 0 6-16,0 0-14 15,0 0-9-15,55-6 9 16,-40 6-10-16,8 16 9 16,-3-1-84-16,-5-2-245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An Introduction to Huffman Coding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BEE63B47-3D70-4424-9287-21B2C664109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FC066E79-BE18-4159-8DFE-6C356DD38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160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 Introduction to Huffman Coding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E63B47-3D70-4424-9287-21B2C664109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066E79-BE18-4159-8DFE-6C356DD382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3386F7-7310-4B78-AE87-113E7B6798B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A1D9E-CB6F-4781-A86E-27CBAF1B6EBF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EF8EE-6BBB-4E41-9105-D1F26B7403B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73DB4-7C09-43AF-A41E-D8324A644522}" type="slidenum">
              <a:rPr lang="en-US"/>
              <a:pPr/>
              <a:t>12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0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E516F0-F006-4D36-8431-1A7E9B54EC8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2A308-7FF8-4413-9CAE-4B55E7BFA8E3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152297-041A-43E0-A1BC-062CEAB7E11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C38A5-249B-4431-9F8E-1F1788AD8DA1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DE0BE3-B4B2-498F-A582-644809EA215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9E8BE-7305-45AE-86D3-2D5F87B3EA28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F486B9-37C2-4CE9-BE37-4D36F100E934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19B08-9C8E-4C81-9009-6635FDD14048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D7CDA1-ED3D-4D4D-8429-B456987A23D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44254-DBF3-42C6-84A5-4B8FBFD9A549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19F786-F50B-49A6-B846-9AE6D4A1B36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92C1E-4B28-46D3-BEAB-B91ED9717B31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8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F15FFA-EB2D-4EA0-888E-B77AE533A78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00873-99D7-4BCB-9903-889142371316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62BE86-87E9-40E4-B42B-42FB3633377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69426-4AE2-4715-AA6A-2DC4092A6E99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D95A4B-5D3D-4A8B-B3EB-0F90029A73D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193F-BAED-4427-96C0-990F530C62CB}" type="slidenum">
              <a:rPr lang="en-US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312E24-295D-43BD-A9DB-CD6A239DEC4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50806-ED8B-4B40-8434-2E098514D4D0}" type="slidenum">
              <a:rPr lang="en-US"/>
              <a:pPr/>
              <a:t>21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D51B11-7629-472E-BDDA-37679CCD1306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F1DB0-5DB0-4AC1-AE11-EF3ADE458664}" type="slidenum">
              <a:rPr lang="en-US"/>
              <a:pPr/>
              <a:t>22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7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9C3EF1-411C-41C8-8FF2-792B074C4B6C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C81FA-E862-4C5E-9C8A-E2C0FA526D0A}" type="slidenum">
              <a:rPr lang="en-US"/>
              <a:pPr/>
              <a:t>23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FB2A0B-D182-4345-93EA-E64281D49FF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B021D-1C05-405F-B068-FA62321FA616}" type="slidenum">
              <a:rPr lang="en-US"/>
              <a:pPr/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73DE8E-A7FA-4BD4-AC73-D94818F20F5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FE28A-5244-4F1B-AFDF-105F4AF5EF0B}" type="slidenum">
              <a:rPr lang="en-US"/>
              <a:pPr/>
              <a:t>25</a:t>
            </a:fld>
            <a:endParaRPr lang="en-US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328DB7-7A91-4627-B82B-D9B718A9CC8D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1D78-3540-42B8-A445-C6015AC29A60}" type="slidenum">
              <a:rPr lang="en-US"/>
              <a:pPr/>
              <a:t>26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7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7A53F3-74A3-40BC-9FA5-A3302FFF7CD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7A533-53A7-4734-8FCE-3D2400496C0A}" type="slidenum">
              <a:rPr lang="en-US"/>
              <a:pPr/>
              <a:t>27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0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13B2F8-F272-4AA0-8788-ACC85F909C24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62293-9185-4D16-8E26-6665ADDC2F99}" type="slidenum">
              <a:rPr lang="en-US"/>
              <a:pPr/>
              <a:t>28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B985DF-6E74-455B-8893-638B41BC5D1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2F417-E2EE-42B5-86C7-96A0216A704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1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B52277-107C-4F11-BC17-574747F54130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03EF-A0B2-40A5-8862-1CBC7AF389E0}" type="slidenum">
              <a:rPr lang="en-US"/>
              <a:pPr/>
              <a:t>30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34EA20-6234-4337-AAD6-F684EC20063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45DEE-2456-4EDE-BF00-C3EDF23B2832}" type="slidenum">
              <a:rPr lang="en-US"/>
              <a:pPr/>
              <a:t>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4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631A54-54FB-41CD-94E2-1E2C1621EDA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0AEC2-A867-4D93-A0C9-B406E3E8DCB9}" type="slidenum">
              <a:rPr lang="en-US"/>
              <a:pPr/>
              <a:t>31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BC38A8-49DF-4718-9F86-7BF376E8F5E1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86F27-3FD4-4EC8-AE8D-AB807356964E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8ACCD9-1DF8-432F-9950-1AAB5C40C17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6B2AF-25D3-4ADE-85B5-41B4132C8E22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6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1028E6-C276-4B66-BA15-E1B3D9FFAC5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0E718-6114-4449-BFD1-BA07F60B0B28}" type="slidenum">
              <a:rPr lang="en-US"/>
              <a:pPr/>
              <a:t>34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6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FAFDEB-55F0-488B-956F-46618DCFF79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983BC-BB19-470F-A30A-02C57013A718}" type="slidenum">
              <a:rPr lang="en-US"/>
              <a:pPr/>
              <a:t>35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4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83DDD1-4EF6-47FC-86B6-3ED770464D1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EA836-8C26-4CFE-87C4-1AFCD6E02822}" type="slidenum">
              <a:rPr lang="en-US"/>
              <a:pPr/>
              <a:t>36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7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9E8A00-2968-4D59-ADC2-592798622F3D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2817E-C63B-49EF-92F4-418BF709B626}" type="slidenum">
              <a:rPr lang="en-US"/>
              <a:pPr/>
              <a:t>37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7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D726B1-D331-46DB-A0EC-1BB214CD36B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1A16D-F5C9-437D-AFB4-6702C21260B7}" type="slidenum">
              <a:rPr lang="en-US"/>
              <a:pPr/>
              <a:t>38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9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9DF250-11B9-4EC3-8098-08DE175E7D7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81C51-5CC6-405C-9395-77DB2AA8ACFC}" type="slidenum">
              <a:rPr lang="en-US"/>
              <a:pPr/>
              <a:t>39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2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CA99B4-DE3A-4484-BD5C-5C56BA8B531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002C9-D702-4132-97E1-257B7833692B}" type="slidenum">
              <a:rPr lang="en-US"/>
              <a:pPr/>
              <a:t>40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46DFC-C055-4419-8A8E-EE3387FEFD5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09902-2B75-41A0-8C9A-6EEEC3D9050B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AEFFACE-B6A5-43B6-9566-C00272267B5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E7C74-7F8B-4E88-BF8C-D52875BD6DD0}" type="slidenum">
              <a:rPr lang="en-US"/>
              <a:pPr/>
              <a:t>41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4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92DAA1-691C-4E95-A0AC-6889544167B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8B624-5B5D-43E1-9B6F-EF0F280EFA5E}" type="slidenum">
              <a:rPr lang="en-US"/>
              <a:pPr/>
              <a:t>42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7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AD2172-EF01-4DEB-BE75-616AF67841B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C0098-A424-41E9-82C7-3BCAB36877C7}" type="slidenum">
              <a:rPr lang="en-US"/>
              <a:pPr/>
              <a:t>43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6C2F29-0A11-4118-AC9F-6637381BB75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1EA775-FEBD-445E-8CE7-1BF74DD8D8B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BAC9-86AE-440B-BA34-AF3CE5BD47F2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E61AF7-AC6A-4AEE-A948-8F516C55A40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E8AD0-F9D8-4A15-9C6C-97E187A5CA5E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6A7B09-6DAD-457B-BD38-5C61085FF75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5F37C-14AB-4CF4-9197-C0CEF8CC946F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3E2746-AF79-4D60-B76B-E9B74AFF27C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1966-5185-4AB5-8413-98AC7D226A6B}" type="slidenum">
              <a:rPr lang="en-US"/>
              <a:pPr/>
              <a:t>10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43650"/>
            <a:ext cx="21701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51100" y="6343650"/>
            <a:ext cx="4783138" cy="457200"/>
          </a:xfrm>
        </p:spPr>
        <p:txBody>
          <a:bodyPr/>
          <a:lstStyle>
            <a:lvl1pPr>
              <a:defRPr/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86" Type="http://schemas.openxmlformats.org/officeDocument/2006/relationships/image" Target="../media/image5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emf"/><Relationship Id="rId3" Type="http://schemas.openxmlformats.org/officeDocument/2006/relationships/customXml" Target="../ink/ink2.xml"/><Relationship Id="rId76" Type="http://schemas.openxmlformats.org/officeDocument/2006/relationships/image" Target="../media/image102.emf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2.emf"/><Relationship Id="rId29" Type="http://schemas.openxmlformats.org/officeDocument/2006/relationships/customXml" Target="../ink/ink5.xml"/><Relationship Id="rId75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3" Type="http://schemas.openxmlformats.org/officeDocument/2006/relationships/customXml" Target="../ink/ink8.xml"/><Relationship Id="rId74" Type="http://schemas.openxmlformats.org/officeDocument/2006/relationships/image" Target="../media/image101.emf"/><Relationship Id="rId28" Type="http://schemas.openxmlformats.org/officeDocument/2006/relationships/image" Target="../media/image78.emf"/><Relationship Id="rId49" Type="http://schemas.openxmlformats.org/officeDocument/2006/relationships/customXml" Target="../ink/ink7.xml"/><Relationship Id="rId57" Type="http://schemas.openxmlformats.org/officeDocument/2006/relationships/customXml" Target="../ink/ink9.xml"/><Relationship Id="rId19" Type="http://schemas.openxmlformats.org/officeDocument/2006/relationships/customXml" Target="../ink/ink4.xml"/><Relationship Id="rId31" Type="http://schemas.openxmlformats.org/officeDocument/2006/relationships/customXml" Target="../ink/ink6.xml"/><Relationship Id="rId52" Type="http://schemas.openxmlformats.org/officeDocument/2006/relationships/image" Target="../media/image90.emf"/><Relationship Id="rId30" Type="http://schemas.openxmlformats.org/officeDocument/2006/relationships/image" Target="../media/image79.emf"/><Relationship Id="rId48" Type="http://schemas.openxmlformats.org/officeDocument/2006/relationships/image" Target="../media/image88.emf"/><Relationship Id="rId56" Type="http://schemas.openxmlformats.org/officeDocument/2006/relationships/image" Target="../media/image9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202" Type="http://schemas.openxmlformats.org/officeDocument/2006/relationships/image" Target="../media/image22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9" Type="http://schemas.openxmlformats.org/officeDocument/2006/relationships/customXml" Target="../ink/ink13.xml"/><Relationship Id="rId60" Type="http://schemas.openxmlformats.org/officeDocument/2006/relationships/image" Target="../media/image277.emf"/><Relationship Id="rId48" Type="http://schemas.openxmlformats.org/officeDocument/2006/relationships/image" Target="../media/image27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521059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Huffman Coding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Application of Binary Trees and Priority Queues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Scan the original 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43050"/>
            <a:ext cx="8401050" cy="685800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 sz="4000" dirty="0">
                <a:solidFill>
                  <a:srgbClr val="FF0000"/>
                </a:solidFill>
              </a:rPr>
              <a:t>Eerie eyes seen near lake.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frequency of each character in the text?</a:t>
            </a:r>
            <a:endParaRPr lang="en-US" sz="4000" dirty="0"/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103367" y="2667000"/>
            <a:ext cx="8821738" cy="2141538"/>
            <a:chOff x="168" y="2212"/>
            <a:chExt cx="5557" cy="1349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168" y="2212"/>
              <a:ext cx="5557" cy="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Char Freq.  Char Freq.  Char Freq.</a:t>
              </a:r>
              <a:endParaRPr lang="en-US" sz="4000" dirty="0">
                <a:solidFill>
                  <a:srgbClr val="0000FF"/>
                </a:solidFill>
              </a:endParaRP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1	  y		1	   k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8	  s 	2	   .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r 		2	  n 	2	   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</a:t>
              </a:r>
              <a:r>
                <a:rPr lang="en-US" sz="3200" dirty="0" err="1">
                  <a:solidFill>
                    <a:srgbClr val="0000FF"/>
                  </a:solidFill>
                </a:rPr>
                <a:t>i</a:t>
              </a:r>
              <a:r>
                <a:rPr lang="en-US" sz="3200" dirty="0">
                  <a:solidFill>
                    <a:srgbClr val="0000FF"/>
                  </a:solidFill>
                </a:rPr>
                <a:t> 		1	  a		2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space 	4	  l		1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68" y="2444"/>
              <a:ext cx="5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15" y="3317"/>
              <a:ext cx="1106" cy="243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847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692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055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Prioritize characters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7772400" cy="4114800"/>
          </a:xfrm>
        </p:spPr>
        <p:txBody>
          <a:bodyPr/>
          <a:lstStyle/>
          <a:p>
            <a:r>
              <a:rPr lang="en-US"/>
              <a:t>Create binary tree nodes with character and frequency of each character</a:t>
            </a:r>
          </a:p>
          <a:p>
            <a:r>
              <a:rPr lang="en-US"/>
              <a:t>Place nodes in a priority queue</a:t>
            </a:r>
          </a:p>
          <a:p>
            <a:pPr lvl="1"/>
            <a:r>
              <a:rPr lang="en-US"/>
              <a:t>The </a:t>
            </a:r>
            <a:r>
              <a:rPr lang="en-US" u="sng"/>
              <a:t>lower</a:t>
            </a:r>
            <a:r>
              <a:rPr lang="en-US"/>
              <a:t> the occurrence, the higher the priority in the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Prioritize characters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62100"/>
            <a:ext cx="8572500" cy="4114800"/>
          </a:xfrm>
        </p:spPr>
        <p:txBody>
          <a:bodyPr/>
          <a:lstStyle/>
          <a:p>
            <a:r>
              <a:rPr lang="en-US"/>
              <a:t>Uses binary tree nodes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public class HuffNode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{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char myChar;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int myFrequency;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HuffNode myLeft, myRight;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}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priorityQueue myQueue;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38300"/>
            <a:ext cx="8991600" cy="4114800"/>
          </a:xfrm>
        </p:spPr>
        <p:txBody>
          <a:bodyPr/>
          <a:lstStyle/>
          <a:p>
            <a:r>
              <a:rPr lang="en-US" sz="2800"/>
              <a:t>The queue after inserting all nodes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Null Pointers are not shown</a:t>
            </a:r>
            <a:endParaRPr lang="en-US"/>
          </a:p>
        </p:txBody>
      </p:sp>
      <p:grpSp>
        <p:nvGrpSpPr>
          <p:cNvPr id="20528" name="Group 48"/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0497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04950"/>
            <a:ext cx="9144000" cy="4114800"/>
          </a:xfrm>
        </p:spPr>
        <p:txBody>
          <a:bodyPr/>
          <a:lstStyle/>
          <a:p>
            <a:r>
              <a:rPr lang="en-US" dirty="0"/>
              <a:t>While priority queue contains two or more nodes</a:t>
            </a:r>
          </a:p>
          <a:p>
            <a:pPr lvl="1"/>
            <a:r>
              <a:rPr lang="en-US" dirty="0"/>
              <a:t>Create new node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node and make it left subtree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next node and make it right subtree</a:t>
            </a:r>
          </a:p>
          <a:p>
            <a:pPr lvl="1"/>
            <a:r>
              <a:rPr lang="en-US" dirty="0"/>
              <a:t>Frequency of new node equals sum of frequency of left and right children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new node back into queue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Line 17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 err="1"/>
                <a:t>i</a:t>
              </a:r>
              <a:endParaRPr lang="en-US" dirty="0"/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/>
              <p14:cNvContentPartPr/>
              <p14:nvPr/>
            </p14:nvContentPartPr>
            <p14:xfrm>
              <a:off x="7843707" y="3677298"/>
              <a:ext cx="42480" cy="61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38667" y="3661098"/>
                <a:ext cx="63360" cy="3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Compression of Data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Fax Machines</a:t>
            </a:r>
          </a:p>
          <a:p>
            <a:r>
              <a:rPr lang="en-US" dirty="0"/>
              <a:t>ASCII</a:t>
            </a:r>
          </a:p>
          <a:p>
            <a:r>
              <a:rPr lang="en-US" dirty="0"/>
              <a:t>Variations on ASCII</a:t>
            </a:r>
          </a:p>
          <a:p>
            <a:pPr lvl="1"/>
            <a:r>
              <a:rPr lang="en-US" dirty="0"/>
              <a:t>min number of bits needed</a:t>
            </a:r>
          </a:p>
          <a:p>
            <a:pPr lvl="1"/>
            <a:r>
              <a:rPr lang="en-US" dirty="0"/>
              <a:t>cost of savings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r>
              <a:rPr lang="en-US" dirty="0"/>
              <a:t>modifications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1790700"/>
            <a:ext cx="70104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200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0912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8675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48957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677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rot="2537517">
            <a:off x="4371975" y="29257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143375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61486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419600" y="25336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rot="19062483" flipH="1">
            <a:off x="4695825" y="29162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4591050" y="1990725"/>
            <a:ext cx="476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574357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343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324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315200" y="209708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rot="2537517">
            <a:off x="1749425" y="29352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62100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081213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086600" y="26400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8296275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rot="19062483" flipH="1">
            <a:off x="2098675" y="29622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47850" y="256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20621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rot="2537517">
            <a:off x="3071813" y="3173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843213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314700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119438" y="2781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rot="19062483" flipH="1">
            <a:off x="3395663" y="3163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004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8334375" y="211613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rot="2537517">
            <a:off x="5305425" y="32210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5105400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557838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5362575" y="2828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rot="19062483" flipH="1">
            <a:off x="5648325" y="32115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55626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2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4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7650" y="1790700"/>
            <a:ext cx="51816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2537517">
            <a:off x="3163888" y="3382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8765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343275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33663" y="5054600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781550" y="25828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rot="19062483" flipH="1">
            <a:off x="3451225" y="3394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2527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rot="2537517">
            <a:off x="4013200" y="3378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33813" y="3652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2862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9766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9062483" flipH="1">
            <a:off x="4308475" y="3402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rot="2537517">
            <a:off x="1966913" y="5421313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724025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176463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938338" y="5067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rot="19062483" flipH="1">
            <a:off x="2374900" y="5418138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rot="2537517">
            <a:off x="642938" y="28400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42913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895350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00088" y="2447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rot="19062483" flipH="1">
            <a:off x="985838" y="28305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rot="2537517">
            <a:off x="2000250" y="28479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800225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252663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057400" y="2455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rot="19062483" flipH="1">
            <a:off x="2343150" y="28384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709863" y="4948238"/>
            <a:ext cx="138112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89535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9339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22669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3600450" y="2414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rot="2537517">
            <a:off x="3589338" y="2779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rot="19062483" flipH="1">
            <a:off x="3994150" y="2770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3752850" y="18399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2352675" y="45624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 rot="2537517" flipH="1">
            <a:off x="2309813" y="4892675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403225" y="4897438"/>
            <a:ext cx="8159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What is happening to the characters with a low number of occurrences?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/>
              <a:t>Purpose of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8475"/>
            <a:ext cx="7772400" cy="4114800"/>
          </a:xfrm>
        </p:spPr>
        <p:txBody>
          <a:bodyPr/>
          <a:lstStyle/>
          <a:p>
            <a:r>
              <a:rPr lang="en-US" dirty="0"/>
              <a:t>Proposed by Dr. David A. Huffman in 1952</a:t>
            </a:r>
          </a:p>
          <a:p>
            <a:pPr lvl="1"/>
            <a:r>
              <a:rPr lang="en-US" i="1" dirty="0"/>
              <a:t>“A Method for the Construction of Minimum Redundancy Codes”</a:t>
            </a:r>
          </a:p>
          <a:p>
            <a:r>
              <a:rPr lang="en-US" dirty="0"/>
              <a:t>Applicable to many forms of data transmission</a:t>
            </a:r>
          </a:p>
          <a:p>
            <a:pPr lvl="1"/>
            <a:r>
              <a:rPr lang="en-US" dirty="0"/>
              <a:t>Our example: text files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8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2</a:t>
            </a:r>
            <a:endParaRPr lang="en-US" dirty="0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614067" y="4718004"/>
              <a:ext cx="12240" cy="6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9387" y="4709004"/>
                <a:ext cx="2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603627" y="4735284"/>
              <a:ext cx="360" cy="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5707" y="4727364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3339747" y="4339644"/>
              <a:ext cx="17640" cy="1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35067" y="4333164"/>
                <a:ext cx="262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/>
              <p14:cNvContentPartPr/>
              <p14:nvPr/>
            </p14:nvContentPartPr>
            <p14:xfrm>
              <a:off x="3218067" y="4301844"/>
              <a:ext cx="792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09067" y="4291764"/>
                <a:ext cx="27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5834187" y="3633324"/>
              <a:ext cx="655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29147" y="3624324"/>
                <a:ext cx="82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3720987" y="3807204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4147" y="380036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/>
              <p14:cNvContentPartPr/>
              <p14:nvPr/>
            </p14:nvContentPartPr>
            <p14:xfrm>
              <a:off x="5786307" y="3753564"/>
              <a:ext cx="23040" cy="18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773707" y="3740964"/>
                <a:ext cx="48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140" name="Ink 46139"/>
              <p14:cNvContentPartPr/>
              <p14:nvPr/>
            </p14:nvContentPartPr>
            <p14:xfrm>
              <a:off x="4343067" y="4436844"/>
              <a:ext cx="46440" cy="15480"/>
            </p14:xfrm>
          </p:contentPart>
        </mc:Choice>
        <mc:Fallback xmlns="">
          <p:pic>
            <p:nvPicPr>
              <p:cNvPr id="46140" name="Ink 4613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6587" y="4430364"/>
                <a:ext cx="57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6141" name="Ink 46140"/>
              <p14:cNvContentPartPr/>
              <p14:nvPr/>
            </p14:nvContentPartPr>
            <p14:xfrm>
              <a:off x="5727267" y="6060084"/>
              <a:ext cx="360" cy="360"/>
            </p14:xfrm>
          </p:contentPart>
        </mc:Choice>
        <mc:Fallback xmlns="">
          <p:pic>
            <p:nvPicPr>
              <p:cNvPr id="46141" name="Ink 4614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23307" y="6056124"/>
                <a:ext cx="8280" cy="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5500687" y="2179033"/>
            <a:ext cx="363696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 err="1" smtClean="0"/>
              <a:t>enqueueing</a:t>
            </a:r>
            <a:r>
              <a:rPr lang="en-US" sz="2400" dirty="0" smtClean="0"/>
              <a:t> </a:t>
            </a:r>
            <a:r>
              <a:rPr lang="en-US" sz="2400" dirty="0"/>
              <a:t>this node there is only one node left in priority queue.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191" name="Ink 47190"/>
              <p14:cNvContentPartPr/>
              <p14:nvPr/>
            </p14:nvContentPartPr>
            <p14:xfrm>
              <a:off x="3169827" y="2176764"/>
              <a:ext cx="66240" cy="32400"/>
            </p14:xfrm>
          </p:contentPart>
        </mc:Choice>
        <mc:Fallback xmlns="">
          <p:pic>
            <p:nvPicPr>
              <p:cNvPr id="47191" name="Ink 47190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166227" y="2171364"/>
                <a:ext cx="75240" cy="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dirty="0"/>
              <a:t>Building a Tree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492125" y="1658938"/>
            <a:ext cx="45561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300"/>
              <a:t>Dequeue the single node left in the queue.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This tree contains the new code words for each character.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Frequency of root node should equal number of characters in text.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48180" name="Group 52"/>
          <p:cNvGrpSpPr>
            <a:grpSpLocks/>
          </p:cNvGrpSpPr>
          <p:nvPr/>
        </p:nvGrpSpPr>
        <p:grpSpPr bwMode="auto">
          <a:xfrm>
            <a:off x="5067300" y="1801813"/>
            <a:ext cx="3643313" cy="3365500"/>
            <a:chOff x="3060" y="1471"/>
            <a:chExt cx="2295" cy="2120"/>
          </a:xfrm>
        </p:grpSpPr>
        <p:sp>
          <p:nvSpPr>
            <p:cNvPr id="48181" name="Line 53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3" name="Text Box 55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4" name="Text Box 56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185" name="Text Box 57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186" name="Line 58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Text Box 59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88" name="Line 60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0" name="Text Box 62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1" name="Text Box 63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Text Box 66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5" name="Text Box 67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6" name="Text Box 68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Text Box 71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0" name="Text Box 72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1" name="Text Box 73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2" name="Line 74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Line 75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Text Box 76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5" name="Text Box 77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6" name="Text Box 78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Line 82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Text Box 84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Line 86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Line 87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Text Box 88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8217" name="Line 89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Line 90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Text Box 91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220" name="Line 92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Text Box 93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Text Box 95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5" name="Text Box 97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76250" y="5522913"/>
            <a:ext cx="7512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b="0">
                <a:latin typeface="Times New Roman" pitchFamily="18" charset="0"/>
              </a:rPr>
              <a:t>Eerie eyes seen near lake.     </a:t>
            </a:r>
            <a:r>
              <a:rPr lang="en-US" sz="3200" b="0">
                <a:latin typeface="Times New Roman" pitchFamily="18" charset="0"/>
                <a:sym typeface="Monotype Sorts" pitchFamily="2" charset="2"/>
              </a:rPr>
              <a:t></a:t>
            </a:r>
            <a:r>
              <a:rPr lang="en-US" sz="3200" b="0">
                <a:latin typeface="Times New Roman" pitchFamily="18" charset="0"/>
              </a:rPr>
              <a:t> 26 characters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Encoding the File</a:t>
            </a:r>
            <a:br>
              <a:rPr lang="en-US"/>
            </a:br>
            <a:r>
              <a:rPr lang="en-US" sz="3200"/>
              <a:t>Traverse Tree for Codes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981200"/>
            <a:ext cx="4095750" cy="4114800"/>
          </a:xfrm>
        </p:spPr>
        <p:txBody>
          <a:bodyPr/>
          <a:lstStyle/>
          <a:p>
            <a:r>
              <a:rPr lang="en-US" sz="2400" dirty="0"/>
              <a:t>Perform a traversal of the tree to obtain new code words</a:t>
            </a:r>
          </a:p>
          <a:p>
            <a:r>
              <a:rPr lang="en-US" sz="2400" dirty="0"/>
              <a:t>Going left is a </a:t>
            </a:r>
            <a:r>
              <a:rPr lang="en-US" sz="4000" dirty="0"/>
              <a:t>0</a:t>
            </a:r>
            <a:r>
              <a:rPr lang="en-US" sz="2400" dirty="0"/>
              <a:t> going right is a </a:t>
            </a:r>
            <a:r>
              <a:rPr lang="en-US" sz="4000" dirty="0"/>
              <a:t>1</a:t>
            </a:r>
            <a:endParaRPr lang="en-US" sz="2400" dirty="0"/>
          </a:p>
          <a:p>
            <a:r>
              <a:rPr lang="en-US" sz="2400" dirty="0"/>
              <a:t>code word is only completed when a leaf node is reached </a:t>
            </a:r>
          </a:p>
        </p:txBody>
      </p: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dirty="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 dirty="0"/>
                <a:t>1</a:t>
              </a:r>
              <a:endParaRPr lang="en-US" dirty="0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9203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7723827" y="5850924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6987" y="584408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/>
              <p14:cNvContentPartPr/>
              <p14:nvPr/>
            </p14:nvContentPartPr>
            <p14:xfrm>
              <a:off x="5403987" y="3929604"/>
              <a:ext cx="92520" cy="338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97507" y="3925644"/>
                <a:ext cx="102960" cy="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The Basic Algorithm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695450"/>
            <a:ext cx="8648700" cy="4114800"/>
          </a:xfrm>
        </p:spPr>
        <p:txBody>
          <a:bodyPr/>
          <a:lstStyle/>
          <a:p>
            <a:r>
              <a:rPr lang="en-US" dirty="0"/>
              <a:t>Huffman coding is a form of statistical coding</a:t>
            </a:r>
          </a:p>
          <a:p>
            <a:r>
              <a:rPr lang="en-US" dirty="0"/>
              <a:t>Not all characters occur with the same frequency!</a:t>
            </a:r>
          </a:p>
          <a:p>
            <a:r>
              <a:rPr lang="en-US" dirty="0"/>
              <a:t>Yet all characters are allocated the same amount of space</a:t>
            </a:r>
          </a:p>
          <a:p>
            <a:pPr lvl="1"/>
            <a:r>
              <a:rPr lang="en-US" dirty="0"/>
              <a:t>1 char = 1 byte, be it </a:t>
            </a:r>
            <a:r>
              <a:rPr lang="en-US" sz="4000" dirty="0">
                <a:solidFill>
                  <a:srgbClr val="FF3300"/>
                </a:solidFill>
              </a:rPr>
              <a:t>e</a:t>
            </a:r>
            <a:r>
              <a:rPr lang="en-US" dirty="0"/>
              <a:t> or </a:t>
            </a:r>
            <a:r>
              <a:rPr lang="en-US" sz="4000" dirty="0">
                <a:solidFill>
                  <a:srgbClr val="0000FF"/>
                </a:solidFill>
              </a:rPr>
              <a:t>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File</a:t>
            </a:r>
            <a:br>
              <a:rPr lang="en-US" dirty="0"/>
            </a:br>
            <a:r>
              <a:rPr lang="en-US" sz="3200" dirty="0"/>
              <a:t>Traverse Tree for Codes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1050" y="1619250"/>
            <a:ext cx="381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Char		Code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E			0000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 err="1"/>
              <a:t>i</a:t>
            </a:r>
            <a:r>
              <a:rPr lang="en-US" sz="2800" dirty="0"/>
              <a:t>			0001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y			0010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l			0011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k			0100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.			0101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space	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e			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r			1100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s			1101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n			1110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a			1111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Encoding the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581150"/>
            <a:ext cx="4343400" cy="1581150"/>
          </a:xfrm>
        </p:spPr>
        <p:txBody>
          <a:bodyPr/>
          <a:lstStyle/>
          <a:p>
            <a:r>
              <a:rPr lang="en-US" sz="2400" dirty="0"/>
              <a:t>Rescan text and encode file using new code words</a:t>
            </a:r>
          </a:p>
          <a:p>
            <a:pPr>
              <a:buFont typeface="Symbol" pitchFamily="18" charset="2"/>
              <a:buNone/>
            </a:pPr>
            <a:r>
              <a:rPr lang="en-US" sz="2000" dirty="0"/>
              <a:t>Eerie eyes seen near lake.</a:t>
            </a:r>
          </a:p>
          <a:p>
            <a:pPr>
              <a:buFont typeface="Symbol" pitchFamily="18" charset="2"/>
              <a:buNone/>
            </a:pPr>
            <a:endParaRPr lang="en-US" sz="3600" dirty="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953000" y="1790700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 dirty="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a			1111</a:t>
            </a:r>
            <a:endParaRPr lang="en-US" dirty="0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0825" y="3221038"/>
            <a:ext cx="44354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0000101100000110011100010101101101001111101011111100011001111110100100101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47650" y="5067300"/>
            <a:ext cx="4343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Char char="·"/>
            </a:pPr>
            <a:r>
              <a:rPr lang="en-US" sz="2400"/>
              <a:t>Why is there no need for a separator character?</a:t>
            </a:r>
          </a:p>
          <a:p>
            <a:pPr marL="342900" indent="-342900">
              <a:buFont typeface="Symbol" pitchFamily="18" charset="2"/>
              <a:buNone/>
            </a:pPr>
            <a:r>
              <a:rPr lang="en-US" sz="2000"/>
              <a:t>.</a:t>
            </a:r>
          </a:p>
          <a:p>
            <a:pPr marL="342900" indent="-342900">
              <a:buFont typeface="Symbol" pitchFamily="18" charset="2"/>
              <a:buNone/>
            </a:pPr>
            <a:endParaRPr lang="en-US"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the File</a:t>
            </a:r>
            <a:br>
              <a:rPr lang="en-US" dirty="0"/>
            </a:br>
            <a:r>
              <a:rPr lang="en-US" sz="3200" dirty="0"/>
              <a:t>Results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600200"/>
            <a:ext cx="4343400" cy="4114800"/>
          </a:xfrm>
        </p:spPr>
        <p:txBody>
          <a:bodyPr/>
          <a:lstStyle/>
          <a:p>
            <a:r>
              <a:rPr lang="en-US" dirty="0"/>
              <a:t>Have we made things any better?</a:t>
            </a:r>
          </a:p>
          <a:p>
            <a:r>
              <a:rPr lang="en-US" dirty="0"/>
              <a:t>73 bits to encode the text</a:t>
            </a:r>
          </a:p>
          <a:p>
            <a:r>
              <a:rPr lang="en-US" dirty="0"/>
              <a:t>ASCII would take 8 * 26 = 208 bits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08000" y="4401659"/>
            <a:ext cx="7797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0000101100000110011100010101101101001111101011111100011001111110100100101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" y="5457826"/>
            <a:ext cx="837882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arlett" pitchFamily="2" charset="2"/>
              <a:buChar char="h"/>
            </a:pPr>
            <a:r>
              <a:rPr lang="en-US" dirty="0"/>
              <a:t>If modified code used 4 bits per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 dirty="0"/>
              <a:t>  character are needed.  Total bits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 dirty="0"/>
              <a:t>  4 * 26 = 104.  Savings not as great.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83954" y="-19588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 dirty="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a			1111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the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981200"/>
            <a:ext cx="8648700" cy="4114800"/>
          </a:xfrm>
        </p:spPr>
        <p:txBody>
          <a:bodyPr/>
          <a:lstStyle/>
          <a:p>
            <a:r>
              <a:rPr lang="en-US" sz="2400"/>
              <a:t>How does receiver know what the codes are?</a:t>
            </a:r>
          </a:p>
          <a:p>
            <a:r>
              <a:rPr lang="en-US" sz="2400"/>
              <a:t>Tree constructed for each text file.  </a:t>
            </a:r>
          </a:p>
          <a:p>
            <a:pPr lvl="1"/>
            <a:r>
              <a:rPr lang="en-US" sz="2000"/>
              <a:t>Considers frequency for each file</a:t>
            </a:r>
          </a:p>
          <a:p>
            <a:pPr lvl="1"/>
            <a:r>
              <a:rPr lang="en-US" sz="2000"/>
              <a:t>Big hit on compression, especially for smaller files</a:t>
            </a:r>
          </a:p>
          <a:p>
            <a:r>
              <a:rPr lang="en-US" sz="2400"/>
              <a:t>Tree predetermined</a:t>
            </a:r>
          </a:p>
          <a:p>
            <a:pPr lvl="1"/>
            <a:r>
              <a:rPr lang="en-US" sz="2000"/>
              <a:t>based on statistical analysis of text files or file types</a:t>
            </a:r>
          </a:p>
          <a:p>
            <a:r>
              <a:rPr lang="en-US" sz="2400"/>
              <a:t>Data transmission is bit based versus byte based</a:t>
            </a:r>
            <a:endParaRPr lang="en-US" sz="2000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Decoding the File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5300" y="1581150"/>
            <a:ext cx="4648200" cy="2457450"/>
          </a:xfrm>
        </p:spPr>
        <p:txBody>
          <a:bodyPr/>
          <a:lstStyle/>
          <a:p>
            <a:r>
              <a:rPr lang="en-US"/>
              <a:t>Once receiver has tree it scans incoming bit stream</a:t>
            </a:r>
          </a:p>
          <a:p>
            <a:r>
              <a:rPr lang="en-US"/>
              <a:t>0 </a:t>
            </a:r>
            <a:r>
              <a:rPr lang="en-US">
                <a:sym typeface="Symbol" pitchFamily="18" charset="2"/>
              </a:rPr>
              <a:t> go left</a:t>
            </a:r>
          </a:p>
          <a:p>
            <a:r>
              <a:rPr lang="en-US">
                <a:sym typeface="Symbol" pitchFamily="18" charset="2"/>
              </a:rPr>
              <a:t>1  go right</a:t>
            </a:r>
            <a:endParaRPr lang="en-US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334000" y="1630363"/>
            <a:ext cx="3643313" cy="3365500"/>
            <a:chOff x="3060" y="1471"/>
            <a:chExt cx="2295" cy="212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76250" y="4211638"/>
            <a:ext cx="44354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3000"/>
              <a:t>10100011011110111101111110000110101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Huffman coding is a technique used to compress files for transmission</a:t>
            </a:r>
          </a:p>
          <a:p>
            <a:r>
              <a:rPr lang="en-US" sz="2800"/>
              <a:t>Uses statistical coding</a:t>
            </a:r>
          </a:p>
          <a:p>
            <a:pPr lvl="1"/>
            <a:r>
              <a:rPr lang="en-US" sz="2400"/>
              <a:t>more frequently used symbols have shorter code words</a:t>
            </a:r>
          </a:p>
          <a:p>
            <a:r>
              <a:rPr lang="en-US" sz="2800"/>
              <a:t>Works well for text and fax transmissions</a:t>
            </a:r>
          </a:p>
          <a:p>
            <a:r>
              <a:rPr lang="en-US" sz="2800"/>
              <a:t>An application that uses several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Algorithm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847850"/>
            <a:ext cx="8172450" cy="4114800"/>
          </a:xfrm>
        </p:spPr>
        <p:txBody>
          <a:bodyPr/>
          <a:lstStyle/>
          <a:p>
            <a:r>
              <a:rPr lang="en-US" dirty="0"/>
              <a:t>Any savings in tailoring codes to frequency of character?</a:t>
            </a:r>
          </a:p>
          <a:p>
            <a:r>
              <a:rPr lang="en-US" dirty="0"/>
              <a:t>Code word lengths are no longer fixed like ASCII.</a:t>
            </a:r>
          </a:p>
          <a:p>
            <a:r>
              <a:rPr lang="en-US" dirty="0"/>
              <a:t>Code word lengths vary and will be shorter for the more frequently used characters.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continues until we have only 1 node left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The (Real) Basic Algorithm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524000"/>
            <a:ext cx="88201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1.	Scan text to be compressed and tally 		occurrence of all characters.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2.	Sort or prioritize characters based on 	number of occurrences in text.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3.	Build Huffman code tree based on 			prioritized list.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4.	Perform a traversal of tree to determine 	all code words.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5.	Scan text again and create new file 		using the Huffman codes.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a Tree</a:t>
            </a:r>
            <a:br>
              <a:rPr lang="en-US"/>
            </a:br>
            <a:r>
              <a:rPr lang="en-US" sz="3200"/>
              <a:t>Scan the original text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981200"/>
            <a:ext cx="8801100" cy="4114800"/>
          </a:xfrm>
        </p:spPr>
        <p:txBody>
          <a:bodyPr/>
          <a:lstStyle/>
          <a:p>
            <a:r>
              <a:rPr lang="en-US" dirty="0"/>
              <a:t>Consider the following short text:</a:t>
            </a:r>
          </a:p>
          <a:p>
            <a:pPr>
              <a:buFont typeface="Symbol" pitchFamily="18" charset="2"/>
              <a:buChar char=" "/>
            </a:pPr>
            <a:endParaRPr lang="en-US" dirty="0"/>
          </a:p>
          <a:p>
            <a:pPr>
              <a:buFont typeface="Symbol" pitchFamily="18" charset="2"/>
              <a:buChar char=" "/>
            </a:pPr>
            <a:r>
              <a:rPr lang="en-US" i="1" dirty="0">
                <a:solidFill>
                  <a:srgbClr val="FF0000"/>
                </a:solidFill>
              </a:rPr>
              <a:t>Eerie eyes seen near lake.</a:t>
            </a:r>
          </a:p>
          <a:p>
            <a:pPr>
              <a:buFont typeface="Symbol" pitchFamily="18" charset="2"/>
              <a:buChar char=" "/>
            </a:pPr>
            <a:endParaRPr lang="en-US" i="1" dirty="0"/>
          </a:p>
          <a:p>
            <a:r>
              <a:rPr lang="en-US" dirty="0"/>
              <a:t>Count up the occurrences of all characters in the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a Tree</a:t>
            </a:r>
            <a:br>
              <a:rPr lang="en-US"/>
            </a:br>
            <a:r>
              <a:rPr lang="en-US" sz="3200"/>
              <a:t>Scan the original text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5250" y="1790700"/>
            <a:ext cx="9163050" cy="819150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sz="4000" dirty="0" smtClean="0"/>
              <a:t>What </a:t>
            </a:r>
            <a:r>
              <a:rPr lang="en-US" sz="4000" dirty="0"/>
              <a:t>characters are present?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8186857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i="1" dirty="0"/>
              <a:t>Eerie eyes seen near lake.</a:t>
            </a:r>
          </a:p>
          <a:p>
            <a:pPr>
              <a:buFontTx/>
              <a:buNone/>
            </a:pP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  </a:t>
            </a:r>
            <a:r>
              <a:rPr lang="en-US" sz="4000" dirty="0" err="1">
                <a:solidFill>
                  <a:srgbClr val="0000FF"/>
                </a:solidFill>
              </a:rPr>
              <a:t>e</a:t>
            </a:r>
            <a:r>
              <a:rPr lang="en-US" sz="4000" dirty="0">
                <a:solidFill>
                  <a:srgbClr val="0000FF"/>
                </a:solidFill>
              </a:rPr>
              <a:t>  r  </a:t>
            </a:r>
            <a:r>
              <a:rPr lang="en-US" sz="4000" dirty="0" err="1">
                <a:solidFill>
                  <a:srgbClr val="0000FF"/>
                </a:solidFill>
              </a:rPr>
              <a:t>i</a:t>
            </a:r>
            <a:r>
              <a:rPr lang="en-US" sz="4000" dirty="0">
                <a:solidFill>
                  <a:srgbClr val="0000FF"/>
                </a:solidFill>
              </a:rPr>
              <a:t> space  </a:t>
            </a:r>
          </a:p>
          <a:p>
            <a:pPr>
              <a:buFontTx/>
              <a:buNone/>
            </a:pPr>
            <a:r>
              <a:rPr lang="en-US" sz="4000" dirty="0">
                <a:solidFill>
                  <a:srgbClr val="0000FF"/>
                </a:solidFill>
              </a:rPr>
              <a:t>y s n a r l k 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5039</TotalTime>
  <Words>1937</Words>
  <Application>Microsoft Office PowerPoint</Application>
  <PresentationFormat>On-screen Show (4:3)</PresentationFormat>
  <Paragraphs>1212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Constantia</vt:lpstr>
      <vt:lpstr>Courier New</vt:lpstr>
      <vt:lpstr>Marlett</vt:lpstr>
      <vt:lpstr>Monotype Sorts</vt:lpstr>
      <vt:lpstr>Symbol</vt:lpstr>
      <vt:lpstr>Times New Roman</vt:lpstr>
      <vt:lpstr>Wingdings 2</vt:lpstr>
      <vt:lpstr>Flow</vt:lpstr>
      <vt:lpstr>PowerPoint Presentation</vt:lpstr>
      <vt:lpstr>Encoding and Compression of Data</vt:lpstr>
      <vt:lpstr>Purpose of Huffman Coding</vt:lpstr>
      <vt:lpstr>The Basic Algorithm </vt:lpstr>
      <vt:lpstr>The Basic Algorithm </vt:lpstr>
      <vt:lpstr>Huffman Coding</vt:lpstr>
      <vt:lpstr>The (Real) Basic Algorithm</vt:lpstr>
      <vt:lpstr>Building a Tree Scan the original text</vt:lpstr>
      <vt:lpstr>Building a Tree Scan the original text</vt:lpstr>
      <vt:lpstr>Building a Tree Scan the original text</vt:lpstr>
      <vt:lpstr>Building a Tree Prioritize characters</vt:lpstr>
      <vt:lpstr>Building a Tree 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Encoding the File Traverse Tree for Codes</vt:lpstr>
      <vt:lpstr>Encoding the File Traverse Tree for Codes</vt:lpstr>
      <vt:lpstr>Encoding the File</vt:lpstr>
      <vt:lpstr>Encoding the File Results</vt:lpstr>
      <vt:lpstr>Decoding the File</vt:lpstr>
      <vt:lpstr>Decoding the File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Huffman Coding</dc:title>
  <dc:creator>Dr. Mostofa Kamal Nasir</dc:creator>
  <cp:lastModifiedBy>Mostofa Kamal Nasir</cp:lastModifiedBy>
  <cp:revision>76</cp:revision>
  <cp:lastPrinted>2000-03-20T23:22:40Z</cp:lastPrinted>
  <dcterms:created xsi:type="dcterms:W3CDTF">2000-03-20T17:39:06Z</dcterms:created>
  <dcterms:modified xsi:type="dcterms:W3CDTF">2021-04-08T03:40:28Z</dcterms:modified>
</cp:coreProperties>
</file>