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76A11-5CC6-41CF-94B2-52D72DA284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A7CE-EB48-4479-8C53-A6741C94A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DEB4-9156-4314-BD99-C2907E3BD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1663-749E-4593-B7E9-A202C9516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A5AC-342E-41F3-829F-C306D960E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803C-8F03-4947-AA9B-346D90ED4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71062-CCB0-42C6-80D8-5322708AD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A91-947D-4E66-A7AD-B4BCC8C3E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498C-9EA7-444C-BAF0-3302EB6EA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D055-F529-4E8D-9C72-DBCA0EEC4A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327AC3-5069-408A-9952-E7F1436A0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3A107C-3C4B-4E4A-A1CF-E4CEF161C70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6000" b="1"/>
              <a:t>Heaps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CS </a:t>
            </a:r>
            <a:r>
              <a:rPr lang="en-US" dirty="0"/>
              <a:t>–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>
                <a:ea typeface="MS Mincho" pitchFamily="49" charset="-128"/>
              </a:rPr>
              <a:t>Heap implementation using </a:t>
            </a:r>
            <a:br>
              <a:rPr lang="en-US" sz="3600">
                <a:ea typeface="MS Mincho" pitchFamily="49" charset="-128"/>
              </a:rPr>
            </a:br>
            <a:r>
              <a:rPr lang="en-US" sz="3600">
                <a:ea typeface="MS Mincho" pitchFamily="49" charset="-128"/>
              </a:rPr>
              <a:t>array representation</a:t>
            </a:r>
            <a:r>
              <a:rPr lang="en-US"/>
              <a:t>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752600"/>
            <a:ext cx="7772400" cy="4114800"/>
          </a:xfrm>
        </p:spPr>
        <p:txBody>
          <a:bodyPr/>
          <a:lstStyle/>
          <a:p>
            <a:r>
              <a:rPr lang="en-US" sz="2800">
                <a:ea typeface="MS Mincho" pitchFamily="49" charset="-128"/>
              </a:rPr>
              <a:t>A heap is a complete binary tree, so it is easy to be implemented using an array representation</a:t>
            </a:r>
            <a:r>
              <a:rPr lang="en-US" sz="4000"/>
              <a:t> </a:t>
            </a:r>
            <a:endParaRPr lang="en-US"/>
          </a:p>
          <a:p>
            <a:endParaRPr lang="en-US"/>
          </a:p>
        </p:txBody>
      </p:sp>
      <p:pic>
        <p:nvPicPr>
          <p:cNvPr id="12292" name="Picture 4" descr="C:\My Documents\308 PowerPoint\Figures\MACJOBS\JPEGS\CHAP09\P5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19400"/>
            <a:ext cx="6019800" cy="3684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Heap Specification</a:t>
            </a:r>
            <a:r>
              <a:rPr lang="en-US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981200"/>
            <a:ext cx="6019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template&lt;class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ItemType</a:t>
            </a:r>
            <a:r>
              <a:rPr lang="en-US" sz="2800" dirty="0">
                <a:latin typeface="Arial" charset="0"/>
                <a:cs typeface="Times New Roman" pitchFamily="18" charset="0"/>
              </a:rPr>
              <a:t>&gt;</a:t>
            </a:r>
            <a:endParaRPr lang="en-US" sz="2800" dirty="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 err="1">
                <a:latin typeface="Arial" charset="0"/>
                <a:cs typeface="Times New Roman" pitchFamily="18" charset="0"/>
              </a:rPr>
              <a:t>struct</a:t>
            </a:r>
            <a:r>
              <a:rPr lang="en-US" sz="2800" dirty="0">
                <a:latin typeface="Arial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9933"/>
                </a:solidFill>
                <a:latin typeface="Arial" charset="0"/>
                <a:cs typeface="Times New Roman" pitchFamily="18" charset="0"/>
              </a:rPr>
              <a:t>HeapType</a:t>
            </a:r>
            <a:r>
              <a:rPr lang="en-US" sz="2800" dirty="0">
                <a:latin typeface="Arial" charset="0"/>
                <a:cs typeface="Times New Roman" pitchFamily="18" charset="0"/>
              </a:rPr>
              <a:t> {</a:t>
            </a:r>
            <a:endParaRPr lang="en-US" sz="2800" dirty="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  void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ReheapDown</a:t>
            </a:r>
            <a:r>
              <a:rPr lang="en-US" sz="2800" dirty="0">
                <a:latin typeface="Arial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800" dirty="0">
                <a:latin typeface="Arial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800" dirty="0">
                <a:latin typeface="Arial" charset="0"/>
                <a:cs typeface="Times New Roman" pitchFamily="18" charset="0"/>
              </a:rPr>
              <a:t>);</a:t>
            </a:r>
            <a:endParaRPr lang="en-US" sz="2800" dirty="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  void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ReheapUp</a:t>
            </a:r>
            <a:r>
              <a:rPr lang="en-US" sz="2800" dirty="0">
                <a:latin typeface="Arial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800" dirty="0">
                <a:latin typeface="Arial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800" dirty="0">
                <a:latin typeface="Arial" charset="0"/>
                <a:cs typeface="Times New Roman" pitchFamily="18" charset="0"/>
              </a:rPr>
              <a:t>);</a:t>
            </a:r>
            <a:endParaRPr lang="en-US" sz="2800" dirty="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ItemType</a:t>
            </a:r>
            <a:r>
              <a:rPr lang="en-US" sz="2800" dirty="0">
                <a:latin typeface="Arial" charset="0"/>
                <a:cs typeface="Times New Roman" pitchFamily="18" charset="0"/>
              </a:rPr>
              <a:t> *elements;</a:t>
            </a:r>
            <a:endParaRPr lang="en-US" sz="2800" dirty="0"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800" dirty="0">
                <a:latin typeface="Arial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Arial" charset="0"/>
                <a:cs typeface="Times New Roman" pitchFamily="18" charset="0"/>
              </a:rPr>
              <a:t>numElements</a:t>
            </a:r>
            <a:r>
              <a:rPr lang="en-US" sz="2800" dirty="0">
                <a:latin typeface="Arial" charset="0"/>
                <a:cs typeface="Times New Roman" pitchFamily="18" charset="0"/>
              </a:rPr>
              <a:t>; // </a:t>
            </a:r>
            <a:r>
              <a:rPr lang="en-US" sz="2800" dirty="0">
                <a:solidFill>
                  <a:srgbClr val="FF9933"/>
                </a:solidFill>
                <a:latin typeface="Arial" charset="0"/>
                <a:cs typeface="Times New Roman" pitchFamily="18" charset="0"/>
              </a:rPr>
              <a:t>heap elements</a:t>
            </a:r>
            <a:endParaRPr lang="en-US" sz="2800" dirty="0">
              <a:solidFill>
                <a:srgbClr val="FF9933"/>
              </a:solidFill>
              <a:latin typeface="Arial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ea typeface="MS Mincho" pitchFamily="49" charset="-128"/>
              </a:rPr>
              <a:t>};</a:t>
            </a:r>
            <a:r>
              <a:rPr lang="en-US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>
            <a:noAutofit/>
          </a:bodyPr>
          <a:lstStyle/>
          <a:p>
            <a:r>
              <a:rPr lang="en-US" sz="4000" dirty="0">
                <a:ea typeface="MS Mincho" pitchFamily="49" charset="-128"/>
              </a:rPr>
              <a:t>The </a:t>
            </a:r>
            <a:r>
              <a:rPr lang="en-US" sz="4000" dirty="0" err="1">
                <a:ea typeface="MS Mincho" pitchFamily="49" charset="-128"/>
              </a:rPr>
              <a:t>ReheapDown</a:t>
            </a:r>
            <a:r>
              <a:rPr lang="en-US" sz="4000" dirty="0">
                <a:ea typeface="MS Mincho" pitchFamily="49" charset="-128"/>
              </a:rPr>
              <a:t> function</a:t>
            </a:r>
            <a:br>
              <a:rPr lang="en-US" sz="4000" dirty="0">
                <a:ea typeface="MS Mincho" pitchFamily="49" charset="-128"/>
              </a:rPr>
            </a:br>
            <a:r>
              <a:rPr lang="en-US" sz="4000" dirty="0">
                <a:ea typeface="MS Mincho" pitchFamily="49" charset="-128"/>
              </a:rPr>
              <a:t>(</a:t>
            </a:r>
            <a:r>
              <a:rPr lang="en-US" sz="2400" dirty="0">
                <a:ea typeface="MS Mincho" pitchFamily="49" charset="-128"/>
              </a:rPr>
              <a:t>used by </a:t>
            </a:r>
            <a:r>
              <a:rPr lang="en-US" sz="2400" dirty="0" err="1">
                <a:ea typeface="MS Mincho" pitchFamily="49" charset="-128"/>
              </a:rPr>
              <a:t>deleteItem</a:t>
            </a:r>
            <a:r>
              <a:rPr lang="en-US" sz="4000" dirty="0">
                <a:ea typeface="MS Mincho" pitchFamily="49" charset="-128"/>
              </a:rPr>
              <a:t>)</a:t>
            </a:r>
            <a:r>
              <a:rPr lang="en-US" sz="4000" dirty="0"/>
              <a:t> </a:t>
            </a:r>
          </a:p>
        </p:txBody>
      </p:sp>
      <p:pic>
        <p:nvPicPr>
          <p:cNvPr id="14339" name="Picture 3" descr="C:\My Documents\308 PowerPoint\Figures\MACJOBS\JPEGS\CHAP09\P540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533400" y="1676400"/>
            <a:ext cx="6019800" cy="4792663"/>
          </a:xfrm>
          <a:prstGeom prst="rect">
            <a:avLst/>
          </a:prstGeo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772275" y="3124200"/>
            <a:ext cx="23936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heap property is</a:t>
            </a:r>
          </a:p>
          <a:p>
            <a:r>
              <a:rPr lang="en-US" dirty="0"/>
              <a:t>violated at the </a:t>
            </a:r>
          </a:p>
          <a:p>
            <a:r>
              <a:rPr lang="en-US" dirty="0"/>
              <a:t>root of the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>
                <a:ea typeface="MS Mincho" pitchFamily="49" charset="-128"/>
              </a:rPr>
              <a:t>The </a:t>
            </a:r>
            <a:r>
              <a:rPr lang="en-US" sz="3600" dirty="0" err="1">
                <a:ea typeface="MS Mincho" pitchFamily="49" charset="-128"/>
              </a:rPr>
              <a:t>ReheapUp</a:t>
            </a:r>
            <a:r>
              <a:rPr lang="en-US" sz="3600" dirty="0">
                <a:ea typeface="MS Mincho" pitchFamily="49" charset="-128"/>
              </a:rPr>
              <a:t> function</a:t>
            </a:r>
            <a:br>
              <a:rPr lang="en-US" sz="3600" dirty="0">
                <a:ea typeface="MS Mincho" pitchFamily="49" charset="-128"/>
              </a:rPr>
            </a:br>
            <a:r>
              <a:rPr lang="en-US" sz="3600" dirty="0">
                <a:ea typeface="MS Mincho" pitchFamily="49" charset="-128"/>
              </a:rPr>
              <a:t>(</a:t>
            </a:r>
            <a:r>
              <a:rPr lang="en-US" sz="2000" dirty="0">
                <a:ea typeface="MS Mincho" pitchFamily="49" charset="-128"/>
              </a:rPr>
              <a:t>used by </a:t>
            </a:r>
            <a:r>
              <a:rPr lang="en-US" sz="2000" dirty="0" err="1">
                <a:ea typeface="MS Mincho" pitchFamily="49" charset="-128"/>
              </a:rPr>
              <a:t>insertItem</a:t>
            </a:r>
            <a:r>
              <a:rPr lang="en-US" sz="3600" dirty="0">
                <a:ea typeface="MS Mincho" pitchFamily="49" charset="-128"/>
              </a:rPr>
              <a:t>)</a:t>
            </a:r>
            <a:r>
              <a:rPr lang="en-US" sz="3600" dirty="0"/>
              <a:t> </a:t>
            </a:r>
          </a:p>
        </p:txBody>
      </p:sp>
      <p:pic>
        <p:nvPicPr>
          <p:cNvPr id="15363" name="Picture 3" descr="C:\My Documents\308 PowerPoint\Figures\MACJOBS\JPEGS\CHAP09\P542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381000" y="1447800"/>
            <a:ext cx="5791200" cy="5013325"/>
          </a:xfrm>
          <a:prstGeom prst="rect">
            <a:avLst/>
          </a:prstGeom>
          <a:noFill/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90800" y="3429000"/>
            <a:ext cx="806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rgbClr val="FF9933"/>
                </a:solidFill>
              </a:rPr>
              <a:t>bottom</a:t>
            </a:r>
            <a:endParaRPr lang="en-US">
              <a:solidFill>
                <a:srgbClr val="FF9933"/>
              </a:solidFill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 flipV="1">
            <a:off x="2133600" y="3429000"/>
            <a:ext cx="381000" cy="3810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477000" y="3429000"/>
            <a:ext cx="23936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heap property is</a:t>
            </a:r>
          </a:p>
          <a:p>
            <a:r>
              <a:rPr lang="en-US" dirty="0"/>
              <a:t>violated at the </a:t>
            </a:r>
          </a:p>
          <a:p>
            <a:r>
              <a:rPr lang="en-US" dirty="0"/>
              <a:t>rightmost node</a:t>
            </a:r>
          </a:p>
          <a:p>
            <a:r>
              <a:rPr lang="en-US" dirty="0"/>
              <a:t>at the last level</a:t>
            </a:r>
          </a:p>
          <a:p>
            <a:r>
              <a:rPr lang="en-US" dirty="0"/>
              <a:t>of the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MS Mincho" pitchFamily="49" charset="-128"/>
              </a:rPr>
              <a:t>ReheapDown function</a:t>
            </a:r>
            <a:r>
              <a:rPr lang="en-US" sz="40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template&lt;class ItemType&gt;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void HeapType&lt;ItemType&gt;::</a:t>
            </a:r>
            <a:r>
              <a:rPr lang="en-US" sz="1800">
                <a:solidFill>
                  <a:srgbClr val="FF9933"/>
                </a:solidFill>
                <a:latin typeface="Arial" charset="0"/>
                <a:cs typeface="Times New Roman" pitchFamily="18" charset="0"/>
              </a:rPr>
              <a:t>ReheapDown</a:t>
            </a:r>
            <a:r>
              <a:rPr lang="en-US" sz="1800">
                <a:latin typeface="Arial" charset="0"/>
                <a:cs typeface="Times New Roman" pitchFamily="18" charset="0"/>
              </a:rPr>
              <a:t>(int root, int bottom)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{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int maxChild, rightChild, leftChild;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 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leftChild = 2*root+1;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rightChild = 2*root+2;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 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if(leftChild &lt;= bottom) {  // </a:t>
            </a:r>
            <a:r>
              <a:rPr lang="en-US" sz="1800">
                <a:solidFill>
                  <a:srgbClr val="FF9933"/>
                </a:solidFill>
                <a:latin typeface="Arial" charset="0"/>
                <a:cs typeface="Times New Roman" pitchFamily="18" charset="0"/>
              </a:rPr>
              <a:t>left child is part of the heap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if(leftChild == bottom) // </a:t>
            </a:r>
            <a:r>
              <a:rPr lang="en-US" sz="1800">
                <a:solidFill>
                  <a:srgbClr val="FF9933"/>
                </a:solidFill>
                <a:latin typeface="Arial" charset="0"/>
                <a:cs typeface="Times New Roman" pitchFamily="18" charset="0"/>
              </a:rPr>
              <a:t>only one child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maxChild = leftChild;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else {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if(elements[leftChild] &lt;= elements[rightChild])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  maxChild = rightChild;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else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  maxChild = leftChild;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if(elements[root] &lt; elements[maxChild]) {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Swap(elements, root, maxChild);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ReheapDown(maxChild, bottom);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  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cs typeface="Times New Roman" pitchFamily="18" charset="0"/>
              </a:rPr>
              <a:t>  }</a:t>
            </a:r>
            <a:endParaRPr lang="en-US" sz="180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Arial" charset="0"/>
                <a:ea typeface="MS Mincho" pitchFamily="49" charset="-128"/>
              </a:rPr>
              <a:t>}</a:t>
            </a:r>
            <a:r>
              <a:rPr lang="en-US" sz="1200">
                <a:latin typeface="Arial" charset="0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15238" y="304800"/>
            <a:ext cx="1528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9933"/>
                </a:solidFill>
              </a:rPr>
              <a:t>rightmost node</a:t>
            </a:r>
          </a:p>
          <a:p>
            <a:r>
              <a:rPr lang="en-US" sz="1600">
                <a:solidFill>
                  <a:srgbClr val="FF9933"/>
                </a:solidFill>
              </a:rPr>
              <a:t>in the last level</a:t>
            </a:r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7162800" y="685800"/>
            <a:ext cx="457200" cy="4572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 err="1">
                <a:ea typeface="MS Mincho" pitchFamily="49" charset="-128"/>
              </a:rPr>
              <a:t>ReheapUp</a:t>
            </a:r>
            <a:r>
              <a:rPr lang="en-US" sz="4000" dirty="0">
                <a:ea typeface="MS Mincho" pitchFamily="49" charset="-128"/>
              </a:rPr>
              <a:t> function</a:t>
            </a:r>
            <a:r>
              <a:rPr lang="en-US" sz="4000" dirty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template&lt;class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ItemType</a:t>
            </a:r>
            <a:r>
              <a:rPr lang="en-US" sz="2400" dirty="0">
                <a:latin typeface="Arial" charset="0"/>
                <a:cs typeface="Times New Roman" pitchFamily="18" charset="0"/>
              </a:rPr>
              <a:t>&gt;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void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HeapType</a:t>
            </a:r>
            <a:r>
              <a:rPr lang="en-US" sz="2400" dirty="0">
                <a:latin typeface="Arial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ItemType</a:t>
            </a:r>
            <a:r>
              <a:rPr lang="en-US" sz="2400" dirty="0">
                <a:latin typeface="Arial" charset="0"/>
                <a:cs typeface="Times New Roman" pitchFamily="18" charset="0"/>
              </a:rPr>
              <a:t>&gt;::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ReheapUp</a:t>
            </a:r>
            <a:r>
              <a:rPr lang="en-US" sz="2400" dirty="0">
                <a:latin typeface="Arial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root,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bottom)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{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int</a:t>
            </a:r>
            <a:r>
              <a:rPr lang="en-US" sz="2400" dirty="0">
                <a:latin typeface="Arial" charset="0"/>
                <a:cs typeface="Times New Roman" pitchFamily="18" charset="0"/>
              </a:rPr>
              <a:t> parent;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 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if(bottom &gt; root) { // tree is not empty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parent = (bottom-1)/2;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if(elements[parent] &lt; elements[bottom]) {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  Swap(elements, parent, bottom);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  </a:t>
            </a:r>
            <a:r>
              <a:rPr lang="en-US" sz="2400" dirty="0" err="1">
                <a:latin typeface="Arial" charset="0"/>
                <a:cs typeface="Times New Roman" pitchFamily="18" charset="0"/>
              </a:rPr>
              <a:t>ReheapUp</a:t>
            </a:r>
            <a:r>
              <a:rPr lang="en-US" sz="2400" dirty="0">
                <a:latin typeface="Arial" charset="0"/>
                <a:cs typeface="Times New Roman" pitchFamily="18" charset="0"/>
              </a:rPr>
              <a:t>(root, parent);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  }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cs typeface="Times New Roman" pitchFamily="18" charset="0"/>
              </a:rPr>
              <a:t> }</a:t>
            </a:r>
            <a:endParaRPr lang="en-US" sz="2400" dirty="0">
              <a:latin typeface="Arial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dirty="0">
                <a:latin typeface="Arial" charset="0"/>
                <a:ea typeface="MS Mincho" pitchFamily="49" charset="-128"/>
              </a:rPr>
              <a:t>}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040563" y="814388"/>
            <a:ext cx="2216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Assumption:</a:t>
            </a:r>
          </a:p>
          <a:p>
            <a:r>
              <a:rPr lang="en-US" sz="1800" dirty="0"/>
              <a:t>heap property</a:t>
            </a:r>
          </a:p>
          <a:p>
            <a:r>
              <a:rPr lang="en-US" sz="1800" dirty="0"/>
              <a:t>is violated at bottom</a:t>
            </a:r>
            <a:endParaRPr lang="en-US" dirty="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7924800" y="1676400"/>
            <a:ext cx="457200" cy="60960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Removing the largest element from the heap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8077200" cy="3505200"/>
          </a:xfrm>
        </p:spPr>
        <p:txBody>
          <a:bodyPr/>
          <a:lstStyle/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Copy </a:t>
            </a:r>
            <a:r>
              <a:rPr lang="en-US" sz="2800" dirty="0">
                <a:cs typeface="Times New Roman" pitchFamily="18" charset="0"/>
              </a:rPr>
              <a:t>the bottom rightmost element to the root</a:t>
            </a: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endParaRPr lang="en-US" sz="2800" dirty="0">
              <a:cs typeface="Times New Roman" pitchFamily="18" charset="0"/>
            </a:endParaRP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Delete </a:t>
            </a:r>
            <a:r>
              <a:rPr lang="en-US" sz="2800" dirty="0">
                <a:cs typeface="Times New Roman" pitchFamily="18" charset="0"/>
              </a:rPr>
              <a:t>the bottom rightmost node</a:t>
            </a: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endParaRPr lang="en-US" sz="2800" dirty="0">
              <a:cs typeface="Times New Roman" pitchFamily="18" charset="0"/>
            </a:endParaRP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r>
              <a:rPr lang="en-US" sz="2800" dirty="0" smtClean="0">
                <a:cs typeface="Times New Roman" pitchFamily="18" charset="0"/>
              </a:rPr>
              <a:t>Fix </a:t>
            </a:r>
            <a:r>
              <a:rPr lang="en-US" sz="2800" dirty="0">
                <a:cs typeface="Times New Roman" pitchFamily="18" charset="0"/>
              </a:rPr>
              <a:t>the heap property by calling </a:t>
            </a:r>
            <a:r>
              <a:rPr lang="en-US" sz="2800" i="1" dirty="0" err="1">
                <a:cs typeface="Times New Roman" pitchFamily="18" charset="0"/>
              </a:rPr>
              <a:t>ReheapDown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MS Mincho" pitchFamily="49" charset="-128"/>
              </a:rPr>
              <a:t>Removing the largest element from the heap (cont.)</a:t>
            </a:r>
          </a:p>
        </p:txBody>
      </p:sp>
      <p:pic>
        <p:nvPicPr>
          <p:cNvPr id="19459" name="Picture 3" descr="C:\My Documents\308 PowerPoint\Figures\MACJOBS\JPEGS\CHAP09\P536.jpg"/>
          <p:cNvPicPr>
            <a:picLocks noChangeAspect="1" noChangeArrowheads="1"/>
          </p:cNvPicPr>
          <p:nvPr/>
        </p:nvPicPr>
        <p:blipFill>
          <a:blip r:embed="rId2" cstate="print"/>
          <a:srcRect b="64371"/>
          <a:stretch>
            <a:fillRect/>
          </a:stretch>
        </p:blipFill>
        <p:spPr bwMode="auto">
          <a:xfrm>
            <a:off x="457200" y="2362200"/>
            <a:ext cx="4114800" cy="3505200"/>
          </a:xfrm>
          <a:prstGeom prst="rect">
            <a:avLst/>
          </a:prstGeom>
          <a:noFill/>
        </p:spPr>
      </p:pic>
      <p:pic>
        <p:nvPicPr>
          <p:cNvPr id="19460" name="Picture 4" descr="C:\My Documents\308 PowerPoint\Figures\MACJOBS\JPEGS\CHAP09\P536.jpg"/>
          <p:cNvPicPr>
            <a:picLocks noChangeAspect="1" noChangeArrowheads="1"/>
          </p:cNvPicPr>
          <p:nvPr/>
        </p:nvPicPr>
        <p:blipFill>
          <a:blip r:embed="rId2" cstate="print"/>
          <a:srcRect t="35629" b="30101"/>
          <a:stretch>
            <a:fillRect/>
          </a:stretch>
        </p:blipFill>
        <p:spPr bwMode="auto">
          <a:xfrm>
            <a:off x="4876800" y="2362200"/>
            <a:ext cx="4038600" cy="3306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My Documents\308 PowerPoint\Figures\MACJOBS\JPEGS\CHAP09\P536.jpg"/>
          <p:cNvPicPr>
            <a:picLocks noChangeAspect="1" noChangeArrowheads="1"/>
          </p:cNvPicPr>
          <p:nvPr/>
        </p:nvPicPr>
        <p:blipFill>
          <a:blip r:embed="rId2" cstate="print"/>
          <a:srcRect t="69646" b="253"/>
          <a:stretch>
            <a:fillRect/>
          </a:stretch>
        </p:blipFill>
        <p:spPr bwMode="auto">
          <a:xfrm>
            <a:off x="2362200" y="2438400"/>
            <a:ext cx="4724400" cy="339725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ea typeface="MS Mincho" pitchFamily="49" charset="-128"/>
              </a:rPr>
              <a:t>Removing the largest element from the heap (cont.)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ea typeface="MS Mincho" pitchFamily="49" charset="-128"/>
              </a:rPr>
              <a:t>Inserting a new element </a:t>
            </a:r>
            <a:br>
              <a:rPr lang="en-US">
                <a:ea typeface="MS Mincho" pitchFamily="49" charset="-128"/>
              </a:rPr>
            </a:br>
            <a:r>
              <a:rPr lang="en-US">
                <a:ea typeface="MS Mincho" pitchFamily="49" charset="-128"/>
              </a:rPr>
              <a:t>into the heap</a:t>
            </a:r>
            <a:r>
              <a:rPr lang="en-US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895600"/>
            <a:ext cx="7772400" cy="2286000"/>
          </a:xfrm>
        </p:spPr>
        <p:txBody>
          <a:bodyPr/>
          <a:lstStyle/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Insert the new element in the next bottom </a:t>
            </a:r>
            <a:r>
              <a:rPr lang="en-US" dirty="0">
                <a:solidFill>
                  <a:srgbClr val="A50021"/>
                </a:solidFill>
                <a:cs typeface="Times New Roman" pitchFamily="18" charset="0"/>
              </a:rPr>
              <a:t>leftmost</a:t>
            </a:r>
            <a:r>
              <a:rPr lang="en-US" dirty="0">
                <a:cs typeface="Times New Roman" pitchFamily="18" charset="0"/>
              </a:rPr>
              <a:t> place</a:t>
            </a: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endParaRPr lang="en-US" dirty="0">
              <a:ea typeface="MS Mincho" pitchFamily="49" charset="-128"/>
            </a:endParaRPr>
          </a:p>
          <a:p>
            <a:pPr marL="609600" indent="-609600">
              <a:buClr>
                <a:srgbClr val="FF9933"/>
              </a:buClr>
              <a:buSzTx/>
              <a:buFontTx/>
              <a:buAutoNum type="arabicParenR"/>
            </a:pPr>
            <a:r>
              <a:rPr lang="en-US" smtClean="0">
                <a:ea typeface="MS Mincho" pitchFamily="49" charset="-128"/>
              </a:rPr>
              <a:t>Fix </a:t>
            </a:r>
            <a:r>
              <a:rPr lang="en-US" dirty="0">
                <a:ea typeface="MS Mincho" pitchFamily="49" charset="-128"/>
              </a:rPr>
              <a:t>the heap property by calling </a:t>
            </a:r>
            <a:r>
              <a:rPr lang="en-US" i="1" dirty="0" err="1">
                <a:ea typeface="MS Mincho" pitchFamily="49" charset="-128"/>
              </a:rPr>
              <a:t>ReheapUp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Full Binary Tree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391400" cy="13716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Every non-leaf node has two children </a:t>
            </a:r>
          </a:p>
          <a:p>
            <a:r>
              <a:rPr lang="en-US">
                <a:ea typeface="MS Mincho" pitchFamily="49" charset="-128"/>
              </a:rPr>
              <a:t>All the leaves are on the same level</a:t>
            </a:r>
            <a:endParaRPr lang="en-US">
              <a:latin typeface="Courier New" pitchFamily="49" charset="0"/>
              <a:cs typeface="Times New Roman" pitchFamily="18" charset="0"/>
            </a:endParaRPr>
          </a:p>
          <a:p>
            <a:endParaRPr lang="en-US">
              <a:ea typeface="MS Mincho" pitchFamily="49" charset="-128"/>
            </a:endParaRPr>
          </a:p>
        </p:txBody>
      </p:sp>
      <p:pic>
        <p:nvPicPr>
          <p:cNvPr id="4101" name="Picture 5" descr="C:\My Documents\308 PowerPoint\Figures\MACJOBS\JPEGS\CHAP09\Ait9-5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1752600" y="4114800"/>
            <a:ext cx="2286000" cy="1349375"/>
          </a:xfrm>
          <a:prstGeom prst="rect">
            <a:avLst/>
          </a:prstGeom>
          <a:noFill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676400" y="5715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Full Binary Tree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343400" y="5181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105" name="Picture 9" descr="C:\My Documents\308 PowerPoint\Figures\MACJOBS\JPEGS\CHAP09\P532.jpg"/>
          <p:cNvPicPr>
            <a:picLocks noChangeAspect="1" noChangeArrowheads="1"/>
          </p:cNvPicPr>
          <p:nvPr/>
        </p:nvPicPr>
        <p:blipFill>
          <a:blip r:embed="rId3" cstate="print">
            <a:lum bright="-18000"/>
          </a:blip>
          <a:srcRect t="42836" r="69118" b="9569"/>
          <a:stretch>
            <a:fillRect/>
          </a:stretch>
        </p:blipFill>
        <p:spPr bwMode="auto">
          <a:xfrm>
            <a:off x="5105400" y="3733800"/>
            <a:ext cx="25146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>
                <a:ea typeface="MS Mincho" pitchFamily="49" charset="-128"/>
              </a:rPr>
              <a:t>Inserting a new element </a:t>
            </a:r>
            <a:br>
              <a:rPr lang="en-US">
                <a:ea typeface="MS Mincho" pitchFamily="49" charset="-128"/>
              </a:rPr>
            </a:br>
            <a:r>
              <a:rPr lang="en-US">
                <a:ea typeface="MS Mincho" pitchFamily="49" charset="-128"/>
              </a:rPr>
              <a:t>into the heap</a:t>
            </a:r>
            <a:r>
              <a:rPr lang="en-US"/>
              <a:t> (cont.)</a:t>
            </a:r>
          </a:p>
        </p:txBody>
      </p:sp>
      <p:pic>
        <p:nvPicPr>
          <p:cNvPr id="22532" name="Picture 4" descr="C:\My Documents\308 PowerPoint\Figures\MACJOBS\JPEGS\CHAP09\P537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b="50000"/>
          <a:stretch>
            <a:fillRect/>
          </a:stretch>
        </p:blipFill>
        <p:spPr bwMode="auto">
          <a:xfrm>
            <a:off x="838200" y="2438400"/>
            <a:ext cx="3478213" cy="3505200"/>
          </a:xfrm>
          <a:prstGeom prst="rect">
            <a:avLst/>
          </a:prstGeom>
          <a:noFill/>
        </p:spPr>
      </p:pic>
      <p:pic>
        <p:nvPicPr>
          <p:cNvPr id="22534" name="Picture 6" descr="C:\My Documents\308 PowerPoint\Figures\MACJOBS\JPEGS\CHAP09\P537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t="49861"/>
          <a:stretch>
            <a:fillRect/>
          </a:stretch>
        </p:blipFill>
        <p:spPr bwMode="auto">
          <a:xfrm>
            <a:off x="5029200" y="2438400"/>
            <a:ext cx="3544888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MS Mincho" pitchFamily="49" charset="-128"/>
              </a:rPr>
              <a:t>Complete Binary Tree</a:t>
            </a:r>
            <a:endParaRPr lang="en-US" sz="4000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543800" cy="21336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A binary tree that is either full or full through the next-to-last level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ea typeface="MS Mincho" pitchFamily="49" charset="-128"/>
              </a:rPr>
              <a:t>The last level is full </a:t>
            </a:r>
            <a:r>
              <a:rPr 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from left to right</a:t>
            </a:r>
            <a:r>
              <a:rPr lang="en-US" sz="2800" dirty="0">
                <a:ea typeface="MS Mincho" pitchFamily="49" charset="-128"/>
              </a:rPr>
              <a:t> (i.e., leaves are as far to the left as possible)</a:t>
            </a:r>
            <a:endParaRPr lang="en-US" sz="2800" dirty="0"/>
          </a:p>
        </p:txBody>
      </p:sp>
      <p:pic>
        <p:nvPicPr>
          <p:cNvPr id="1028" name="Picture 4" descr="C:\My Documents\308 PowerPoint\Figures\MACJOBS\JPEGS\CHAP09\P532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/>
          <a:stretch>
            <a:fillRect/>
          </a:stretch>
        </p:blipFill>
        <p:spPr bwMode="auto">
          <a:xfrm>
            <a:off x="3505200" y="3200400"/>
            <a:ext cx="5257800" cy="3249613"/>
          </a:xfrm>
          <a:prstGeom prst="rect">
            <a:avLst/>
          </a:prstGeom>
          <a:noFill/>
        </p:spPr>
      </p:pic>
      <p:pic>
        <p:nvPicPr>
          <p:cNvPr id="1029" name="Picture 5" descr="C:\My Documents\308 PowerPoint\Figures\MACJOBS\JPEGS\CHAP09\Ait9-6.jpg"/>
          <p:cNvPicPr>
            <a:picLocks noChangeAspect="1" noChangeArrowheads="1"/>
          </p:cNvPicPr>
          <p:nvPr/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 bwMode="auto">
          <a:xfrm>
            <a:off x="838200" y="3657600"/>
            <a:ext cx="2133600" cy="13890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28600" y="5334000"/>
            <a:ext cx="315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Complete Binary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sz="3600" dirty="0">
                <a:ea typeface="MS Mincho" pitchFamily="49" charset="-128"/>
              </a:rPr>
              <a:t>Array-based representation of binary trees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3352800"/>
          </a:xfrm>
        </p:spPr>
        <p:txBody>
          <a:bodyPr/>
          <a:lstStyle/>
          <a:p>
            <a:r>
              <a:rPr lang="en-US" sz="2600">
                <a:cs typeface="Times New Roman" pitchFamily="18" charset="0"/>
              </a:rPr>
              <a:t>Memory space can be saved (no pointers are required)</a:t>
            </a:r>
            <a:endParaRPr lang="en-US" sz="2600">
              <a:latin typeface="Courier New" pitchFamily="49" charset="0"/>
              <a:cs typeface="Courier New" pitchFamily="49" charset="0"/>
            </a:endParaRPr>
          </a:p>
          <a:p>
            <a:r>
              <a:rPr lang="en-US" sz="2600">
                <a:ea typeface="MS Mincho" pitchFamily="49" charset="-128"/>
              </a:rPr>
              <a:t>Preserve parent-child relationships by storing the tree elements in the array </a:t>
            </a:r>
          </a:p>
          <a:p>
            <a:pPr>
              <a:buFontTx/>
              <a:buNone/>
            </a:pPr>
            <a:r>
              <a:rPr lang="en-US" sz="2600" i="1">
                <a:ea typeface="MS Mincho" pitchFamily="49" charset="-128"/>
              </a:rPr>
              <a:t>		(i)</a:t>
            </a:r>
            <a:r>
              <a:rPr lang="en-US" sz="2600">
                <a:ea typeface="MS Mincho" pitchFamily="49" charset="-128"/>
              </a:rPr>
              <a:t> level by level, and  </a:t>
            </a:r>
            <a:r>
              <a:rPr lang="en-US" sz="2600" i="1">
                <a:ea typeface="MS Mincho" pitchFamily="49" charset="-128"/>
              </a:rPr>
              <a:t>(ii)</a:t>
            </a:r>
            <a:r>
              <a:rPr lang="en-US" sz="2600">
                <a:ea typeface="MS Mincho" pitchFamily="49" charset="-128"/>
              </a:rPr>
              <a:t> left to right</a:t>
            </a:r>
            <a:endParaRPr lang="en-US"/>
          </a:p>
        </p:txBody>
      </p:sp>
      <p:pic>
        <p:nvPicPr>
          <p:cNvPr id="5125" name="Picture 5" descr="C:\My Documents\308 PowerPoint\Figures\MACJOBS\JPEGS\CHAP09\P530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</a:blip>
          <a:srcRect/>
          <a:stretch>
            <a:fillRect/>
          </a:stretch>
        </p:blipFill>
        <p:spPr bwMode="auto">
          <a:xfrm>
            <a:off x="1828800" y="3429000"/>
            <a:ext cx="5257800" cy="3429000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67163" y="3946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819400" y="4800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en-US" sz="20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814888" y="47736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700463" y="53070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en-US" sz="20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213360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en-US" sz="20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275138" y="5257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  <a:endParaRPr lang="en-US" sz="20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181600" y="53340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  <a:endParaRPr lang="en-US" sz="20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8288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  <a:endParaRPr lang="en-US" sz="20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743200" y="5867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  <a:endParaRPr lang="en-US" sz="2000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200400" y="6019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8686800" cy="1143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MS Mincho" pitchFamily="49" charset="-128"/>
              </a:rPr>
              <a:t>Array-based representation of 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binary trees (cont.)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305800" cy="37338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Parent-child relationships: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left child of </a:t>
            </a:r>
            <a:r>
              <a:rPr lang="en-US" sz="2400" i="1" dirty="0" err="1">
                <a:cs typeface="Times New Roman" pitchFamily="18" charset="0"/>
              </a:rPr>
              <a:t>tree.nodes</a:t>
            </a:r>
            <a:r>
              <a:rPr lang="en-US" sz="2400" i="1" dirty="0">
                <a:cs typeface="Times New Roman" pitchFamily="18" charset="0"/>
              </a:rPr>
              <a:t>[index] = </a:t>
            </a:r>
            <a:r>
              <a:rPr lang="en-US" sz="2400" i="1" dirty="0" err="1" smtClean="0">
                <a:cs typeface="Times New Roman" pitchFamily="18" charset="0"/>
              </a:rPr>
              <a:t>tree.nodes</a:t>
            </a:r>
            <a:r>
              <a:rPr lang="en-US" sz="2400" i="1" dirty="0" smtClean="0">
                <a:cs typeface="Times New Roman" pitchFamily="18" charset="0"/>
              </a:rPr>
              <a:t>[2*index]</a:t>
            </a:r>
            <a:endParaRPr lang="en-US" sz="2400" i="1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right child of </a:t>
            </a:r>
            <a:r>
              <a:rPr lang="en-US" sz="2400" i="1" dirty="0" err="1">
                <a:cs typeface="Times New Roman" pitchFamily="18" charset="0"/>
              </a:rPr>
              <a:t>tree.nodes</a:t>
            </a:r>
            <a:r>
              <a:rPr lang="en-US" sz="2400" i="1" dirty="0">
                <a:cs typeface="Times New Roman" pitchFamily="18" charset="0"/>
              </a:rPr>
              <a:t>[index] = </a:t>
            </a:r>
            <a:r>
              <a:rPr lang="en-US" sz="2400" i="1" dirty="0" err="1" smtClean="0">
                <a:cs typeface="Times New Roman" pitchFamily="18" charset="0"/>
              </a:rPr>
              <a:t>tree.nodes</a:t>
            </a:r>
            <a:r>
              <a:rPr lang="en-US" sz="2400" i="1" dirty="0" smtClean="0">
                <a:cs typeface="Times New Roman" pitchFamily="18" charset="0"/>
              </a:rPr>
              <a:t>[2*index+1]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parent node of </a:t>
            </a:r>
            <a:r>
              <a:rPr lang="en-US" sz="2400" i="1" dirty="0" err="1">
                <a:cs typeface="Times New Roman" pitchFamily="18" charset="0"/>
              </a:rPr>
              <a:t>tree.nodes</a:t>
            </a:r>
            <a:r>
              <a:rPr lang="en-US" sz="2400" i="1" dirty="0">
                <a:cs typeface="Times New Roman" pitchFamily="18" charset="0"/>
              </a:rPr>
              <a:t>[index] = </a:t>
            </a:r>
            <a:r>
              <a:rPr lang="en-US" sz="2400" i="1" dirty="0" err="1">
                <a:cs typeface="Times New Roman" pitchFamily="18" charset="0"/>
              </a:rPr>
              <a:t>tree.nodes</a:t>
            </a:r>
            <a:r>
              <a:rPr lang="en-US" sz="2400" i="1" dirty="0">
                <a:cs typeface="Times New Roman" pitchFamily="18" charset="0"/>
              </a:rPr>
              <a:t>[(index-1)/2]</a:t>
            </a:r>
            <a:r>
              <a:rPr lang="en-US" sz="2400" dirty="0">
                <a:cs typeface="Times New Roman" pitchFamily="18" charset="0"/>
              </a:rPr>
              <a:t>        					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int</a:t>
            </a:r>
            <a:r>
              <a:rPr lang="en-US" sz="2400" dirty="0">
                <a:cs typeface="Times New Roman" pitchFamily="18" charset="0"/>
              </a:rPr>
              <a:t> division-truncate) </a:t>
            </a:r>
          </a:p>
          <a:p>
            <a:r>
              <a:rPr lang="en-US" dirty="0">
                <a:cs typeface="Times New Roman" pitchFamily="18" charset="0"/>
              </a:rPr>
              <a:t>Leaf nodes: 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>
                <a:cs typeface="Times New Roman" pitchFamily="18" charset="0"/>
              </a:rPr>
              <a:t>tree.nodes</a:t>
            </a:r>
            <a:r>
              <a:rPr lang="en-US" sz="2000" i="1" dirty="0">
                <a:cs typeface="Times New Roman" pitchFamily="18" charset="0"/>
              </a:rPr>
              <a:t>[</a:t>
            </a:r>
            <a:r>
              <a:rPr lang="en-US" sz="2000" i="1" dirty="0" err="1">
                <a:cs typeface="Times New Roman" pitchFamily="18" charset="0"/>
              </a:rPr>
              <a:t>numElements</a:t>
            </a:r>
            <a:r>
              <a:rPr lang="en-US" sz="2000" i="1" dirty="0">
                <a:cs typeface="Times New Roman" pitchFamily="18" charset="0"/>
              </a:rPr>
              <a:t>/2]</a:t>
            </a:r>
            <a:r>
              <a:rPr lang="en-US" sz="2000" dirty="0">
                <a:cs typeface="Times New Roman" pitchFamily="18" charset="0"/>
              </a:rPr>
              <a:t> to </a:t>
            </a:r>
            <a:r>
              <a:rPr lang="en-US" sz="2000" i="1" dirty="0" err="1">
                <a:cs typeface="Times New Roman" pitchFamily="18" charset="0"/>
              </a:rPr>
              <a:t>tree.nodes</a:t>
            </a:r>
            <a:r>
              <a:rPr lang="en-US" sz="2000" i="1" dirty="0">
                <a:cs typeface="Times New Roman" pitchFamily="18" charset="0"/>
              </a:rPr>
              <a:t>[</a:t>
            </a:r>
            <a:r>
              <a:rPr lang="en-US" sz="2000" i="1" dirty="0" err="1">
                <a:cs typeface="Times New Roman" pitchFamily="18" charset="0"/>
              </a:rPr>
              <a:t>numElements</a:t>
            </a:r>
            <a:r>
              <a:rPr lang="en-US" sz="2000" i="1" dirty="0">
                <a:cs typeface="Times New Roman" pitchFamily="18" charset="0"/>
              </a:rPr>
              <a:t> - 1]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949450" y="6122988"/>
            <a:ext cx="284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division-truncate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000">
                <a:ea typeface="MS Mincho" pitchFamily="49" charset="-128"/>
              </a:rPr>
              <a:t>Array-based representation of </a:t>
            </a:r>
            <a:br>
              <a:rPr lang="en-US" sz="4000">
                <a:ea typeface="MS Mincho" pitchFamily="49" charset="-128"/>
              </a:rPr>
            </a:br>
            <a:r>
              <a:rPr lang="en-US" sz="4000">
                <a:ea typeface="MS Mincho" pitchFamily="49" charset="-128"/>
              </a:rPr>
              <a:t>binary trees (cont.)</a:t>
            </a:r>
            <a:endParaRPr lang="en-US"/>
          </a:p>
        </p:txBody>
      </p:sp>
      <p:sp>
        <p:nvSpPr>
          <p:cNvPr id="30723" name="Rectangle 2051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Full or complete trees can be implemented easily using an array-based representation (elements occupy contiguous array slots)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ea typeface="MS Mincho" pitchFamily="49" charset="-128"/>
              </a:rPr>
              <a:t>"Dummy nodes" are required for trees which are not full or complete</a:t>
            </a:r>
            <a:r>
              <a:rPr lang="en-US"/>
              <a:t> </a:t>
            </a:r>
          </a:p>
        </p:txBody>
      </p:sp>
      <p:pic>
        <p:nvPicPr>
          <p:cNvPr id="30725" name="Picture 2053" descr="\\ASPEN\bebis\p533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3276600" y="3429000"/>
            <a:ext cx="4191000" cy="3335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What is a heap?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It is a binary tree with the following properties: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cs typeface="Times New Roman" pitchFamily="18" charset="0"/>
              </a:rPr>
              <a:t>Property 1:</a:t>
            </a:r>
            <a:r>
              <a:rPr lang="en-US" dirty="0">
                <a:cs typeface="Times New Roman" pitchFamily="18" charset="0"/>
              </a:rPr>
              <a:t> it is a complete binary tree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>
                <a:ea typeface="MS Mincho" pitchFamily="49" charset="-128"/>
              </a:rPr>
              <a:t>Property 2:</a:t>
            </a:r>
            <a:r>
              <a:rPr lang="en-US" dirty="0">
                <a:ea typeface="MS Mincho" pitchFamily="49" charset="-128"/>
              </a:rPr>
              <a:t> the value stored at a node is greater or equal to the  values stored at the children 				(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heap property</a:t>
            </a:r>
            <a:r>
              <a:rPr lang="en-US" dirty="0">
                <a:ea typeface="MS Mincho" pitchFamily="49" charset="-128"/>
              </a:rPr>
              <a:t>)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2895600" cy="3657600"/>
          </a:xfrm>
          <a:noFill/>
          <a:ln/>
        </p:spPr>
        <p:txBody>
          <a:bodyPr/>
          <a:lstStyle/>
          <a:p>
            <a:r>
              <a:rPr lang="en-US">
                <a:ea typeface="MS Mincho" pitchFamily="49" charset="-128"/>
              </a:rPr>
              <a:t>What is a heap? (cont.)</a:t>
            </a:r>
            <a:endParaRPr lang="en-US"/>
          </a:p>
        </p:txBody>
      </p:sp>
      <p:pic>
        <p:nvPicPr>
          <p:cNvPr id="10244" name="Picture 4" descr="C:\My Documents\308 PowerPoint\Figures\MACJOBS\JPEGS\CHAP09\P534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4114800" y="609600"/>
            <a:ext cx="4462463" cy="56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Largest heap element</a:t>
            </a:r>
            <a:r>
              <a:rPr lang="en-US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From </a:t>
            </a:r>
            <a:r>
              <a:rPr lang="en-US" i="1">
                <a:ea typeface="MS Mincho" pitchFamily="49" charset="-128"/>
              </a:rPr>
              <a:t>Property 2</a:t>
            </a:r>
            <a:r>
              <a:rPr lang="en-US">
                <a:ea typeface="MS Mincho" pitchFamily="49" charset="-128"/>
              </a:rPr>
              <a:t>, the largest value of the heap is always stored at the root</a:t>
            </a:r>
            <a:r>
              <a:rPr lang="en-US"/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62000" y="3124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440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5800" y="44958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endParaRPr lang="en-US" sz="320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1271" name="Picture 7" descr="C:\My Documents\308 PowerPoint\Figures\MACJOBS\JPEGS\CHAP09\P5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95600"/>
            <a:ext cx="6019800" cy="3684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789</TotalTime>
  <Words>468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Constantia</vt:lpstr>
      <vt:lpstr>Courier New</vt:lpstr>
      <vt:lpstr>MS Mincho</vt:lpstr>
      <vt:lpstr>Times New Roman</vt:lpstr>
      <vt:lpstr>Wingdings 2</vt:lpstr>
      <vt:lpstr>Flow</vt:lpstr>
      <vt:lpstr>Heaps</vt:lpstr>
      <vt:lpstr>Full Binary Tree</vt:lpstr>
      <vt:lpstr>Complete Binary Tree</vt:lpstr>
      <vt:lpstr>Array-based representation of binary trees</vt:lpstr>
      <vt:lpstr>Array-based representation of  binary trees (cont.)</vt:lpstr>
      <vt:lpstr>Array-based representation of  binary trees (cont.)</vt:lpstr>
      <vt:lpstr>What is a heap?</vt:lpstr>
      <vt:lpstr>What is a heap? (cont.)</vt:lpstr>
      <vt:lpstr>Largest heap element </vt:lpstr>
      <vt:lpstr>Heap implementation using  array representation </vt:lpstr>
      <vt:lpstr>Heap Specification </vt:lpstr>
      <vt:lpstr>The ReheapDown function (used by deleteItem) </vt:lpstr>
      <vt:lpstr>The ReheapUp function (used by insertItem) </vt:lpstr>
      <vt:lpstr>ReheapDown function </vt:lpstr>
      <vt:lpstr>ReheapUp function </vt:lpstr>
      <vt:lpstr>Removing the largest element from the heap</vt:lpstr>
      <vt:lpstr>Removing the largest element from the heap (cont.)</vt:lpstr>
      <vt:lpstr>Removing the largest element from the heap (cont.)</vt:lpstr>
      <vt:lpstr>Inserting a new element  into the heap </vt:lpstr>
      <vt:lpstr>Inserting a new element  into the heap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Dr. Mostofa Kamal Nasir</dc:creator>
  <cp:lastModifiedBy>Mostofa Kamal Nasir</cp:lastModifiedBy>
  <cp:revision>48</cp:revision>
  <dcterms:created xsi:type="dcterms:W3CDTF">2001-03-05T18:46:05Z</dcterms:created>
  <dcterms:modified xsi:type="dcterms:W3CDTF">2020-09-08T16:24:39Z</dcterms:modified>
</cp:coreProperties>
</file>