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57"/>
  </p:notes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343"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44" r:id="rId52"/>
    <p:sldId id="340" r:id="rId53"/>
    <p:sldId id="341" r:id="rId54"/>
    <p:sldId id="345" r:id="rId55"/>
    <p:sldId id="342"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63C1"/>
    <a:srgbClr val="5F2C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1426"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FA3797-872C-47C4-85CC-A7A373325DBF}" type="datetimeFigureOut">
              <a:rPr lang="en-US" smtClean="0"/>
              <a:pPr/>
              <a:t>12/25/2020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36E7A3-2378-4B71-B4BC-0FE0947082EB}" type="slidenum">
              <a:rPr lang="en-US" smtClean="0"/>
              <a:pPr/>
              <a:t>‹#›</a:t>
            </a:fld>
            <a:endParaRPr lang="en-US"/>
          </a:p>
        </p:txBody>
      </p:sp>
    </p:spTree>
    <p:extLst>
      <p:ext uri="{BB962C8B-B14F-4D97-AF65-F5344CB8AC3E}">
        <p14:creationId xmlns:p14="http://schemas.microsoft.com/office/powerpoint/2010/main" val="2819678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F0EFFA2-600D-494C-ABE9-5EAC64BA1475}" type="datetimeFigureOut">
              <a:rPr lang="en-US" smtClean="0"/>
              <a:pPr/>
              <a:t>12/25/2020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2B7FB1F-0B1F-427A-8C2D-34012998026E}" type="slidenum">
              <a:rPr lang="en-US" smtClean="0"/>
              <a:pPr/>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5091112" y="-85725"/>
            <a:ext cx="3609975" cy="4038600"/>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F0EFFA2-600D-494C-ABE9-5EAC64BA1475}" type="datetimeFigureOut">
              <a:rPr lang="en-US" smtClean="0"/>
              <a:pPr/>
              <a:t>12/25/2020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7FB1F-0B1F-427A-8C2D-34012998026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F0EFFA2-600D-494C-ABE9-5EAC64BA1475}" type="datetimeFigureOut">
              <a:rPr lang="en-US" smtClean="0"/>
              <a:pPr/>
              <a:t>12/25/2020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7FB1F-0B1F-427A-8C2D-34012998026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nchor="t"/>
          <a:lstStyle/>
          <a:p>
            <a:r>
              <a:rPr lang="en-US" dirty="0" smtClean="0"/>
              <a:t>Click to edit Master title style</a:t>
            </a:r>
            <a:endParaRPr lang="en-US" dirty="0"/>
          </a:p>
        </p:txBody>
      </p:sp>
      <p:sp>
        <p:nvSpPr>
          <p:cNvPr id="3" name="Table Placeholder 2"/>
          <p:cNvSpPr>
            <a:spLocks noGrp="1"/>
          </p:cNvSpPr>
          <p:nvPr>
            <p:ph type="tbl" idx="1"/>
          </p:nvPr>
        </p:nvSpPr>
        <p:spPr>
          <a:xfrm>
            <a:off x="685800" y="1981200"/>
            <a:ext cx="7772400" cy="4114800"/>
          </a:xfrm>
        </p:spPr>
        <p:txBody>
          <a:bodyPr/>
          <a:lstStyle/>
          <a:p>
            <a:endParaRPr lang="en-US"/>
          </a:p>
        </p:txBody>
      </p:sp>
      <p:sp>
        <p:nvSpPr>
          <p:cNvPr id="4" name="Date Placeholder 3"/>
          <p:cNvSpPr>
            <a:spLocks noGrp="1"/>
          </p:cNvSpPr>
          <p:nvPr>
            <p:ph type="dt" sz="half" idx="10"/>
          </p:nvPr>
        </p:nvSpPr>
        <p:spPr>
          <a:xfrm>
            <a:off x="685800" y="6248400"/>
            <a:ext cx="1905000" cy="457200"/>
          </a:xfrm>
          <a:prstGeom prst="rect">
            <a:avLst/>
          </a:prstGeom>
        </p:spPr>
        <p:txBody>
          <a:bodyPr/>
          <a:lstStyle>
            <a:lvl1pPr>
              <a:defRPr/>
            </a:lvl1pPr>
          </a:lstStyle>
          <a:p>
            <a:fld id="{8EBF78E7-0CAE-4083-9A56-B869E2129735}" type="datetime1">
              <a:rPr lang="en-US" smtClean="0"/>
              <a:pPr/>
              <a:t>12/25/2020</a:t>
            </a:fld>
            <a:endParaRPr lang="en-US"/>
          </a:p>
        </p:txBody>
      </p:sp>
      <p:sp>
        <p:nvSpPr>
          <p:cNvPr id="5" name="Footer Placeholder 4"/>
          <p:cNvSpPr>
            <a:spLocks noGrp="1"/>
          </p:cNvSpPr>
          <p:nvPr>
            <p:ph type="ftr" sz="quarter" idx="11"/>
          </p:nvPr>
        </p:nvSpPr>
        <p:spPr>
          <a:xfrm>
            <a:off x="3124200" y="6248400"/>
            <a:ext cx="2895600" cy="457200"/>
          </a:xfrm>
          <a:prstGeom prst="rect">
            <a:avLst/>
          </a:prstGeom>
        </p:spPr>
        <p:txBody>
          <a:bodyPr/>
          <a:lstStyle>
            <a:lvl1pPr>
              <a:defRPr/>
            </a:lvl1pPr>
          </a:lstStyle>
          <a:p>
            <a:r>
              <a:rPr lang="en-US" smtClean="0"/>
              <a:t>             63     </a:t>
            </a:r>
            <a:endParaRPr lang="en-US"/>
          </a:p>
        </p:txBody>
      </p:sp>
      <p:sp>
        <p:nvSpPr>
          <p:cNvPr id="6" name="Slide Number Placeholder 5"/>
          <p:cNvSpPr>
            <a:spLocks noGrp="1"/>
          </p:cNvSpPr>
          <p:nvPr>
            <p:ph type="sldNum" sz="quarter" idx="12"/>
          </p:nvPr>
        </p:nvSpPr>
        <p:spPr>
          <a:xfrm>
            <a:off x="6553200" y="6248400"/>
            <a:ext cx="1905000" cy="457200"/>
          </a:xfrm>
          <a:prstGeom prst="rect">
            <a:avLst/>
          </a:prstGeom>
        </p:spPr>
        <p:txBody>
          <a:bodyPr/>
          <a:lstStyle>
            <a:lvl1pPr>
              <a:defRPr/>
            </a:lvl1pPr>
          </a:lstStyle>
          <a:p>
            <a:fld id="{388CD037-91C3-462F-897C-81DC1D27DDF1}" type="slidenum">
              <a:rPr lang="en-US"/>
              <a:pPr/>
              <a:t>‹#›</a:t>
            </a:fld>
            <a:endParaRPr lang="en-US"/>
          </a:p>
        </p:txBody>
      </p:sp>
    </p:spTree>
    <p:extLst>
      <p:ext uri="{BB962C8B-B14F-4D97-AF65-F5344CB8AC3E}">
        <p14:creationId xmlns:p14="http://schemas.microsoft.com/office/powerpoint/2010/main" val="199849555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F0EFFA2-600D-494C-ABE9-5EAC64BA1475}" type="datetimeFigureOut">
              <a:rPr lang="en-US" smtClean="0"/>
              <a:pPr/>
              <a:t>12/25/2020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7FB1F-0B1F-427A-8C2D-34012998026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F0EFFA2-600D-494C-ABE9-5EAC64BA1475}" type="datetimeFigureOut">
              <a:rPr lang="en-US" smtClean="0"/>
              <a:pPr/>
              <a:t>12/25/2020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7FB1F-0B1F-427A-8C2D-34012998026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F0EFFA2-600D-494C-ABE9-5EAC64BA1475}" type="datetimeFigureOut">
              <a:rPr lang="en-US" smtClean="0"/>
              <a:pPr/>
              <a:t>12/25/2020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B7FB1F-0B1F-427A-8C2D-34012998026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F0EFFA2-600D-494C-ABE9-5EAC64BA1475}" type="datetimeFigureOut">
              <a:rPr lang="en-US" smtClean="0"/>
              <a:pPr/>
              <a:t>12/25/2020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B7FB1F-0B1F-427A-8C2D-34012998026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F0EFFA2-600D-494C-ABE9-5EAC64BA1475}" type="datetimeFigureOut">
              <a:rPr lang="en-US" smtClean="0"/>
              <a:pPr/>
              <a:t>12/25/2020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B7FB1F-0B1F-427A-8C2D-34012998026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0EFFA2-600D-494C-ABE9-5EAC64BA1475}" type="datetimeFigureOut">
              <a:rPr lang="en-US" smtClean="0"/>
              <a:pPr/>
              <a:t>12/25/2020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B7FB1F-0B1F-427A-8C2D-34012998026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F0EFFA2-600D-494C-ABE9-5EAC64BA1475}" type="datetimeFigureOut">
              <a:rPr lang="en-US" smtClean="0"/>
              <a:pPr/>
              <a:t>12/25/2020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B7FB1F-0B1F-427A-8C2D-34012998026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F0EFFA2-600D-494C-ABE9-5EAC64BA1475}" type="datetimeFigureOut">
              <a:rPr lang="en-US" smtClean="0"/>
              <a:pPr/>
              <a:t>12/25/2020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2B7FB1F-0B1F-427A-8C2D-34012998026E}"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F0EFFA2-600D-494C-ABE9-5EAC64BA1475}" type="datetimeFigureOut">
              <a:rPr lang="en-US" smtClean="0"/>
              <a:pPr/>
              <a:t>12/25/2020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2B7FB1F-0B1F-427A-8C2D-34012998026E}"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0130" name="Rectangle 2"/>
          <p:cNvSpPr>
            <a:spLocks noGrp="1" noChangeArrowheads="1"/>
          </p:cNvSpPr>
          <p:nvPr>
            <p:ph type="title"/>
          </p:nvPr>
        </p:nvSpPr>
        <p:spPr>
          <a:xfrm>
            <a:off x="457200" y="420624"/>
            <a:ext cx="8229600" cy="877824"/>
          </a:xfrm>
        </p:spPr>
        <p:txBody>
          <a:bodyPr>
            <a:normAutofit/>
          </a:bodyPr>
          <a:lstStyle/>
          <a:p>
            <a:r>
              <a:rPr lang="en-US" dirty="0"/>
              <a:t>Depth-First Search</a:t>
            </a:r>
          </a:p>
        </p:txBody>
      </p:sp>
      <p:sp>
        <p:nvSpPr>
          <p:cNvPr id="1200131" name="Rectangle 3"/>
          <p:cNvSpPr>
            <a:spLocks noGrp="1" noChangeArrowheads="1"/>
          </p:cNvSpPr>
          <p:nvPr>
            <p:ph idx="1"/>
          </p:nvPr>
        </p:nvSpPr>
        <p:spPr/>
        <p:txBody>
          <a:bodyPr>
            <a:normAutofit/>
          </a:bodyPr>
          <a:lstStyle/>
          <a:p>
            <a:r>
              <a:rPr lang="en-US" sz="2400" b="1" i="1" dirty="0">
                <a:solidFill>
                  <a:schemeClr val="tx2"/>
                </a:solidFill>
              </a:rPr>
              <a:t>Depth-first search</a:t>
            </a:r>
            <a:r>
              <a:rPr lang="en-US" sz="2400" b="1" dirty="0"/>
              <a:t> </a:t>
            </a:r>
            <a:r>
              <a:rPr lang="en-US" sz="2400" dirty="0"/>
              <a:t>is </a:t>
            </a:r>
            <a:r>
              <a:rPr lang="en-US" sz="2400" dirty="0" smtClean="0"/>
              <a:t>a </a:t>
            </a:r>
            <a:r>
              <a:rPr lang="en-US" sz="2400" dirty="0"/>
              <a:t>strategy for exploring a </a:t>
            </a:r>
            <a:r>
              <a:rPr lang="en-US" sz="2400" dirty="0" smtClean="0"/>
              <a:t>graph and find path among vertices</a:t>
            </a:r>
            <a:endParaRPr lang="en-US" sz="2400" dirty="0"/>
          </a:p>
          <a:p>
            <a:pPr lvl="1"/>
            <a:r>
              <a:rPr lang="en-US" sz="2400" dirty="0"/>
              <a:t>Explore “deeper” in the graph whenever possible</a:t>
            </a:r>
          </a:p>
          <a:p>
            <a:pPr lvl="1"/>
            <a:r>
              <a:rPr lang="en-US" sz="2400" dirty="0"/>
              <a:t>Edges are explored out of the most recently discovered vertex </a:t>
            </a:r>
            <a:r>
              <a:rPr lang="en-US" sz="2400" b="1" i="1" dirty="0">
                <a:solidFill>
                  <a:srgbClr val="FF0000"/>
                </a:solidFill>
              </a:rPr>
              <a:t>v</a:t>
            </a:r>
            <a:r>
              <a:rPr lang="en-US" sz="2400" dirty="0"/>
              <a:t> that still has unexplored edges</a:t>
            </a:r>
          </a:p>
          <a:p>
            <a:pPr lvl="1"/>
            <a:r>
              <a:rPr lang="en-US" sz="2400" dirty="0"/>
              <a:t>When all of </a:t>
            </a:r>
            <a:r>
              <a:rPr lang="en-US" sz="2400" b="1" i="1" dirty="0">
                <a:solidFill>
                  <a:srgbClr val="FF0000"/>
                </a:solidFill>
              </a:rPr>
              <a:t>v</a:t>
            </a:r>
            <a:r>
              <a:rPr lang="en-US" sz="2400" dirty="0"/>
              <a:t>’s edges have been explored, backtrack to the vertex from which </a:t>
            </a:r>
            <a:r>
              <a:rPr lang="en-US" sz="2400" b="1" i="1" dirty="0">
                <a:solidFill>
                  <a:srgbClr val="FF0000"/>
                </a:solidFill>
              </a:rPr>
              <a:t>v</a:t>
            </a:r>
            <a:r>
              <a:rPr lang="en-US" sz="2400" dirty="0"/>
              <a:t> was discovered</a:t>
            </a:r>
          </a:p>
          <a:p>
            <a:pPr lvl="1">
              <a:buFont typeface="Times New Roman" panose="02020603050405020304" pitchFamily="18" charset="0"/>
              <a:buNone/>
            </a:pPr>
            <a:endParaRPr lang="en-US" sz="2000" dirty="0"/>
          </a:p>
        </p:txBody>
      </p:sp>
    </p:spTree>
    <p:extLst>
      <p:ext uri="{BB962C8B-B14F-4D97-AF65-F5344CB8AC3E}">
        <p14:creationId xmlns:p14="http://schemas.microsoft.com/office/powerpoint/2010/main" val="37217581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431666" y="5647100"/>
            <a:ext cx="8026534" cy="646331"/>
          </a:xfrm>
          <a:prstGeom prst="rect">
            <a:avLst/>
          </a:prstGeom>
          <a:noFill/>
        </p:spPr>
        <p:txBody>
          <a:bodyPr wrap="square" rtlCol="0">
            <a:spAutoFit/>
          </a:bodyPr>
          <a:lstStyle/>
          <a:p>
            <a:r>
              <a:rPr lang="en-US" b="1" dirty="0" smtClean="0"/>
              <a:t>Push all the vertices that are adjacent to D and unvisited (unmarked)  onto the stack (C, E and F are pushed).</a:t>
            </a:r>
          </a:p>
        </p:txBody>
      </p:sp>
      <p:sp>
        <p:nvSpPr>
          <p:cNvPr id="32" name="Line 34"/>
          <p:cNvSpPr>
            <a:spLocks noChangeShapeType="1"/>
          </p:cNvSpPr>
          <p:nvPr/>
        </p:nvSpPr>
        <p:spPr bwMode="auto">
          <a:xfrm flipH="1" flipV="1">
            <a:off x="2133600" y="2530372"/>
            <a:ext cx="12192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 name="Line 37"/>
          <p:cNvSpPr>
            <a:spLocks noChangeShapeType="1"/>
          </p:cNvSpPr>
          <p:nvPr/>
        </p:nvSpPr>
        <p:spPr bwMode="auto">
          <a:xfrm flipH="1">
            <a:off x="3200400" y="3673372"/>
            <a:ext cx="228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Line 21"/>
          <p:cNvSpPr>
            <a:spLocks noChangeShapeType="1"/>
          </p:cNvSpPr>
          <p:nvPr/>
        </p:nvSpPr>
        <p:spPr bwMode="auto">
          <a:xfrm flipV="1">
            <a:off x="914400" y="3444772"/>
            <a:ext cx="9906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Line 22"/>
          <p:cNvSpPr>
            <a:spLocks noChangeShapeType="1"/>
          </p:cNvSpPr>
          <p:nvPr/>
        </p:nvSpPr>
        <p:spPr bwMode="auto">
          <a:xfrm flipV="1">
            <a:off x="1828800" y="3597172"/>
            <a:ext cx="14478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Line 39"/>
          <p:cNvSpPr>
            <a:spLocks noChangeShapeType="1"/>
          </p:cNvSpPr>
          <p:nvPr/>
        </p:nvSpPr>
        <p:spPr bwMode="auto">
          <a:xfrm flipV="1">
            <a:off x="762000" y="3063772"/>
            <a:ext cx="76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26"/>
          <p:cNvSpPr>
            <a:spLocks noChangeShapeType="1"/>
          </p:cNvSpPr>
          <p:nvPr/>
        </p:nvSpPr>
        <p:spPr bwMode="auto">
          <a:xfrm>
            <a:off x="990600" y="2911372"/>
            <a:ext cx="914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29"/>
          <p:cNvSpPr>
            <a:spLocks noChangeShapeType="1"/>
          </p:cNvSpPr>
          <p:nvPr/>
        </p:nvSpPr>
        <p:spPr bwMode="auto">
          <a:xfrm flipH="1" flipV="1">
            <a:off x="3124200" y="2682772"/>
            <a:ext cx="292100" cy="508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Oval 2"/>
          <p:cNvSpPr>
            <a:spLocks noChangeArrowheads="1"/>
          </p:cNvSpPr>
          <p:nvPr/>
        </p:nvSpPr>
        <p:spPr bwMode="auto">
          <a:xfrm>
            <a:off x="533400" y="2758972"/>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Oval 3"/>
          <p:cNvSpPr>
            <a:spLocks noChangeArrowheads="1"/>
          </p:cNvSpPr>
          <p:nvPr/>
        </p:nvSpPr>
        <p:spPr bwMode="auto">
          <a:xfrm>
            <a:off x="685800" y="26065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A</a:t>
            </a:r>
          </a:p>
        </p:txBody>
      </p:sp>
      <p:sp>
        <p:nvSpPr>
          <p:cNvPr id="41" name="Oval 4"/>
          <p:cNvSpPr>
            <a:spLocks noChangeArrowheads="1"/>
          </p:cNvSpPr>
          <p:nvPr/>
        </p:nvSpPr>
        <p:spPr bwMode="auto">
          <a:xfrm>
            <a:off x="533400" y="35209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H</a:t>
            </a:r>
          </a:p>
        </p:txBody>
      </p:sp>
      <p:sp>
        <p:nvSpPr>
          <p:cNvPr id="42" name="Oval 5"/>
          <p:cNvSpPr>
            <a:spLocks noChangeArrowheads="1"/>
          </p:cNvSpPr>
          <p:nvPr/>
        </p:nvSpPr>
        <p:spPr bwMode="auto">
          <a:xfrm>
            <a:off x="1905000" y="31399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B</a:t>
            </a:r>
          </a:p>
        </p:txBody>
      </p:sp>
      <p:sp>
        <p:nvSpPr>
          <p:cNvPr id="43" name="Oval 6"/>
          <p:cNvSpPr>
            <a:spLocks noChangeArrowheads="1"/>
          </p:cNvSpPr>
          <p:nvPr/>
        </p:nvSpPr>
        <p:spPr bwMode="auto">
          <a:xfrm>
            <a:off x="1752600" y="21493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F</a:t>
            </a:r>
          </a:p>
        </p:txBody>
      </p:sp>
      <p:sp>
        <p:nvSpPr>
          <p:cNvPr id="44" name="Oval 7"/>
          <p:cNvSpPr>
            <a:spLocks noChangeArrowheads="1"/>
          </p:cNvSpPr>
          <p:nvPr/>
        </p:nvSpPr>
        <p:spPr bwMode="auto">
          <a:xfrm>
            <a:off x="2819400" y="41305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E</a:t>
            </a:r>
          </a:p>
        </p:txBody>
      </p:sp>
      <p:sp>
        <p:nvSpPr>
          <p:cNvPr id="45" name="Oval 8"/>
          <p:cNvSpPr>
            <a:spLocks noChangeArrowheads="1"/>
          </p:cNvSpPr>
          <p:nvPr/>
        </p:nvSpPr>
        <p:spPr bwMode="auto">
          <a:xfrm>
            <a:off x="3276600" y="3216172"/>
            <a:ext cx="457200" cy="457200"/>
          </a:xfrm>
          <a:prstGeom prst="ellipse">
            <a:avLst/>
          </a:prstGeom>
          <a:solidFill>
            <a:srgbClr val="FF0000"/>
          </a:solidFill>
          <a:ln w="9525">
            <a:solidFill>
              <a:schemeClr val="tx1"/>
            </a:solidFill>
            <a:round/>
            <a:headEnd/>
            <a:tailEnd/>
          </a:ln>
          <a:effectLst/>
          <a:extLst/>
        </p:spPr>
        <p:txBody>
          <a:bodyPr wrap="none" anchor="ctr"/>
          <a:lstStyle/>
          <a:p>
            <a:pPr>
              <a:buFontTx/>
              <a:buNone/>
            </a:pPr>
            <a:r>
              <a:rPr lang="en-US" b="1"/>
              <a:t>D</a:t>
            </a:r>
          </a:p>
        </p:txBody>
      </p:sp>
      <p:sp>
        <p:nvSpPr>
          <p:cNvPr id="46" name="Oval 9"/>
          <p:cNvSpPr>
            <a:spLocks noChangeArrowheads="1"/>
          </p:cNvSpPr>
          <p:nvPr/>
        </p:nvSpPr>
        <p:spPr bwMode="auto">
          <a:xfrm>
            <a:off x="2743200" y="22255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C</a:t>
            </a:r>
          </a:p>
        </p:txBody>
      </p:sp>
      <p:sp>
        <p:nvSpPr>
          <p:cNvPr id="47" name="Oval 10"/>
          <p:cNvSpPr>
            <a:spLocks noChangeArrowheads="1"/>
          </p:cNvSpPr>
          <p:nvPr/>
        </p:nvSpPr>
        <p:spPr bwMode="auto">
          <a:xfrm>
            <a:off x="1524000" y="41305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G</a:t>
            </a:r>
          </a:p>
        </p:txBody>
      </p:sp>
      <p:sp>
        <p:nvSpPr>
          <p:cNvPr id="48" name="Line 35"/>
          <p:cNvSpPr>
            <a:spLocks noChangeShapeType="1"/>
          </p:cNvSpPr>
          <p:nvPr/>
        </p:nvSpPr>
        <p:spPr bwMode="auto">
          <a:xfrm flipH="1">
            <a:off x="1981200" y="4435372"/>
            <a:ext cx="83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Line 36"/>
          <p:cNvSpPr>
            <a:spLocks noChangeShapeType="1"/>
          </p:cNvSpPr>
          <p:nvPr/>
        </p:nvSpPr>
        <p:spPr bwMode="auto">
          <a:xfrm flipH="1" flipV="1">
            <a:off x="914400" y="3901972"/>
            <a:ext cx="609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Text Box 60"/>
          <p:cNvSpPr txBox="1">
            <a:spLocks noChangeArrowheads="1"/>
          </p:cNvSpPr>
          <p:nvPr/>
        </p:nvSpPr>
        <p:spPr bwMode="auto">
          <a:xfrm>
            <a:off x="5520743" y="1828697"/>
            <a:ext cx="9294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marks</a:t>
            </a:r>
            <a:endParaRPr lang="en-US" sz="2000" dirty="0"/>
          </a:p>
        </p:txBody>
      </p:sp>
      <p:sp>
        <p:nvSpPr>
          <p:cNvPr id="51" name="Line 176"/>
          <p:cNvSpPr>
            <a:spLocks noChangeShapeType="1"/>
          </p:cNvSpPr>
          <p:nvPr/>
        </p:nvSpPr>
        <p:spPr bwMode="auto">
          <a:xfrm flipV="1">
            <a:off x="2209800" y="2416072"/>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 name="Text Box 181"/>
          <p:cNvSpPr txBox="1">
            <a:spLocks noChangeArrowheads="1"/>
          </p:cNvSpPr>
          <p:nvPr/>
        </p:nvSpPr>
        <p:spPr bwMode="auto">
          <a:xfrm>
            <a:off x="631825" y="1189177"/>
            <a:ext cx="79248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eaLnBrk="0" hangingPunct="0">
              <a:spcBef>
                <a:spcPct val="0"/>
              </a:spcBef>
              <a:defRPr sz="2400">
                <a:solidFill>
                  <a:schemeClr val="tx1"/>
                </a:solidFill>
                <a:latin typeface="Times New Roman" panose="02020603050405020304" pitchFamily="18" charset="0"/>
              </a:defRPr>
            </a:lvl1pPr>
            <a:lvl2pPr algn="l" eaLnBrk="0" hangingPunct="0">
              <a:spcBef>
                <a:spcPct val="0"/>
              </a:spcBef>
              <a:defRPr sz="2400">
                <a:solidFill>
                  <a:schemeClr val="tx1"/>
                </a:solidFill>
                <a:latin typeface="Times New Roman" panose="02020603050405020304" pitchFamily="18" charset="0"/>
              </a:defRPr>
            </a:lvl2pPr>
            <a:lvl3pPr algn="l" eaLnBrk="0" hangingPunct="0">
              <a:spcBef>
                <a:spcPct val="0"/>
              </a:spcBef>
              <a:defRPr sz="2400">
                <a:solidFill>
                  <a:schemeClr val="tx1"/>
                </a:solidFill>
                <a:latin typeface="Times New Roman" panose="02020603050405020304" pitchFamily="18" charset="0"/>
              </a:defRPr>
            </a:lvl3pPr>
            <a:lvl4pPr algn="l" eaLnBrk="0" hangingPunct="0">
              <a:spcBef>
                <a:spcPct val="0"/>
              </a:spcBef>
              <a:defRPr sz="2400">
                <a:solidFill>
                  <a:schemeClr val="tx1"/>
                </a:solidFill>
                <a:latin typeface="Times New Roman" panose="02020603050405020304" pitchFamily="18" charset="0"/>
              </a:defRPr>
            </a:lvl4pPr>
            <a:lvl5pPr algn="l" eaLnBrk="0" hangingPunct="0">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buFontTx/>
              <a:buNone/>
            </a:pPr>
            <a:r>
              <a:rPr lang="en-US" sz="2000" b="1" dirty="0">
                <a:solidFill>
                  <a:srgbClr val="FF0000"/>
                </a:solidFill>
                <a:latin typeface="Arial" panose="020B0604020202020204" pitchFamily="34" charset="0"/>
                <a:cs typeface="Arial" panose="020B0604020202020204" pitchFamily="34" charset="0"/>
              </a:rPr>
              <a:t>Example:</a:t>
            </a:r>
            <a:r>
              <a:rPr lang="en-US" sz="2000" b="1" dirty="0">
                <a:latin typeface="Arial" panose="020B0604020202020204" pitchFamily="34" charset="0"/>
                <a:cs typeface="Arial" panose="020B0604020202020204" pitchFamily="34" charset="0"/>
              </a:rPr>
              <a:t> Conduct a depth-first search in the graph starting from node D</a:t>
            </a:r>
            <a:endParaRPr lang="en-US" sz="2000" b="1" dirty="0">
              <a:solidFill>
                <a:srgbClr val="0070C0"/>
              </a:solidFill>
              <a:latin typeface="Arial" panose="020B0604020202020204" pitchFamily="34" charset="0"/>
              <a:cs typeface="Arial" panose="020B0604020202020204" pitchFamily="34" charset="0"/>
            </a:endParaRPr>
          </a:p>
        </p:txBody>
      </p:sp>
      <p:graphicFrame>
        <p:nvGraphicFramePr>
          <p:cNvPr id="53" name="Group 175"/>
          <p:cNvGraphicFramePr>
            <a:graphicFrameLocks/>
          </p:cNvGraphicFramePr>
          <p:nvPr>
            <p:extLst/>
          </p:nvPr>
        </p:nvGraphicFramePr>
        <p:xfrm>
          <a:off x="4267200" y="2301772"/>
          <a:ext cx="1019400" cy="3169920"/>
        </p:xfrm>
        <a:graphic>
          <a:graphicData uri="http://schemas.openxmlformats.org/drawingml/2006/table">
            <a:tbl>
              <a:tblPr/>
              <a:tblGrid>
                <a:gridCol w="509700"/>
                <a:gridCol w="509700"/>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[2]</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[3]</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[4]</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[5]</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[6]</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[7]</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4" name="Text Box 60"/>
          <p:cNvSpPr txBox="1">
            <a:spLocks noChangeArrowheads="1"/>
          </p:cNvSpPr>
          <p:nvPr/>
        </p:nvSpPr>
        <p:spPr bwMode="auto">
          <a:xfrm>
            <a:off x="4314423" y="1828697"/>
            <a:ext cx="1114022"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vertices</a:t>
            </a:r>
            <a:endParaRPr lang="en-US" sz="2000" dirty="0"/>
          </a:p>
        </p:txBody>
      </p:sp>
      <p:graphicFrame>
        <p:nvGraphicFramePr>
          <p:cNvPr id="55" name="Group 175"/>
          <p:cNvGraphicFramePr>
            <a:graphicFrameLocks/>
          </p:cNvGraphicFramePr>
          <p:nvPr>
            <p:extLst/>
          </p:nvPr>
        </p:nvGraphicFramePr>
        <p:xfrm>
          <a:off x="5381400" y="2301772"/>
          <a:ext cx="1019400" cy="3169920"/>
        </p:xfrm>
        <a:graphic>
          <a:graphicData uri="http://schemas.openxmlformats.org/drawingml/2006/table">
            <a:tbl>
              <a:tblPr/>
              <a:tblGrid>
                <a:gridCol w="509700"/>
                <a:gridCol w="509700"/>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[2]</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[3]</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[4]</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[5]</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[6]</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[7]</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 name="Group 175"/>
          <p:cNvGraphicFramePr>
            <a:graphicFrameLocks/>
          </p:cNvGraphicFramePr>
          <p:nvPr>
            <p:extLst/>
          </p:nvPr>
        </p:nvGraphicFramePr>
        <p:xfrm>
          <a:off x="6698268" y="2293615"/>
          <a:ext cx="509700" cy="3169920"/>
        </p:xfrm>
        <a:graphic>
          <a:graphicData uri="http://schemas.openxmlformats.org/drawingml/2006/table">
            <a:tbl>
              <a:tblPr/>
              <a:tblGrid>
                <a:gridCol w="509700"/>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7" name="Text Box 60"/>
          <p:cNvSpPr txBox="1">
            <a:spLocks noChangeArrowheads="1"/>
          </p:cNvSpPr>
          <p:nvPr/>
        </p:nvSpPr>
        <p:spPr bwMode="auto">
          <a:xfrm>
            <a:off x="6477000" y="1828696"/>
            <a:ext cx="9294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stack</a:t>
            </a:r>
            <a:endParaRPr lang="en-US" sz="2000" dirty="0"/>
          </a:p>
        </p:txBody>
      </p:sp>
      <p:sp>
        <p:nvSpPr>
          <p:cNvPr id="58" name="TextBox 57"/>
          <p:cNvSpPr txBox="1"/>
          <p:nvPr/>
        </p:nvSpPr>
        <p:spPr>
          <a:xfrm>
            <a:off x="431666" y="4916269"/>
            <a:ext cx="3606934" cy="646331"/>
          </a:xfrm>
          <a:prstGeom prst="rect">
            <a:avLst/>
          </a:prstGeom>
          <a:noFill/>
        </p:spPr>
        <p:txBody>
          <a:bodyPr wrap="square" rtlCol="0">
            <a:spAutoFit/>
          </a:bodyPr>
          <a:lstStyle/>
          <a:p>
            <a:r>
              <a:rPr lang="en-US" b="1" dirty="0" smtClean="0"/>
              <a:t>Visited nodes:</a:t>
            </a:r>
          </a:p>
          <a:p>
            <a:r>
              <a:rPr lang="en-US" dirty="0" smtClean="0"/>
              <a:t>D</a:t>
            </a:r>
            <a:endParaRPr lang="en-US" dirty="0"/>
          </a:p>
        </p:txBody>
      </p:sp>
      <p:graphicFrame>
        <p:nvGraphicFramePr>
          <p:cNvPr id="59" name="Group 175"/>
          <p:cNvGraphicFramePr>
            <a:graphicFrameLocks/>
          </p:cNvGraphicFramePr>
          <p:nvPr>
            <p:extLst/>
          </p:nvPr>
        </p:nvGraphicFramePr>
        <p:xfrm>
          <a:off x="7597643" y="2291254"/>
          <a:ext cx="768482" cy="396240"/>
        </p:xfrm>
        <a:graphic>
          <a:graphicData uri="http://schemas.openxmlformats.org/drawingml/2006/table">
            <a:tbl>
              <a:tblPr/>
              <a:tblGrid>
                <a:gridCol w="768482"/>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false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0" name="Text Box 60"/>
          <p:cNvSpPr txBox="1">
            <a:spLocks noChangeArrowheads="1"/>
          </p:cNvSpPr>
          <p:nvPr/>
        </p:nvSpPr>
        <p:spPr bwMode="auto">
          <a:xfrm>
            <a:off x="7498723" y="1824780"/>
            <a:ext cx="9294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found</a:t>
            </a:r>
            <a:endParaRPr lang="en-US" sz="2000" dirty="0"/>
          </a:p>
        </p:txBody>
      </p:sp>
      <p:sp>
        <p:nvSpPr>
          <p:cNvPr id="62" name="Rectangle 2"/>
          <p:cNvSpPr>
            <a:spLocks noGrp="1" noChangeArrowheads="1"/>
          </p:cNvSpPr>
          <p:nvPr>
            <p:ph type="title"/>
          </p:nvPr>
        </p:nvSpPr>
        <p:spPr>
          <a:xfrm>
            <a:off x="155575" y="161927"/>
            <a:ext cx="8797925" cy="676274"/>
          </a:xfrm>
        </p:spPr>
        <p:txBody>
          <a:bodyPr>
            <a:normAutofit fontScale="90000"/>
          </a:bodyPr>
          <a:lstStyle/>
          <a:p>
            <a:r>
              <a:rPr lang="en-US" dirty="0"/>
              <a:t>Depth-First Search</a:t>
            </a:r>
          </a:p>
        </p:txBody>
      </p:sp>
    </p:spTree>
    <p:extLst>
      <p:ext uri="{BB962C8B-B14F-4D97-AF65-F5344CB8AC3E}">
        <p14:creationId xmlns:p14="http://schemas.microsoft.com/office/powerpoint/2010/main" val="41035694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431666" y="5647100"/>
            <a:ext cx="8026534" cy="646331"/>
          </a:xfrm>
          <a:prstGeom prst="rect">
            <a:avLst/>
          </a:prstGeom>
          <a:noFill/>
        </p:spPr>
        <p:txBody>
          <a:bodyPr wrap="square" rtlCol="0">
            <a:spAutoFit/>
          </a:bodyPr>
          <a:lstStyle/>
          <a:p>
            <a:r>
              <a:rPr lang="en-US" b="1" dirty="0"/>
              <a:t>Pop from stack </a:t>
            </a:r>
            <a:r>
              <a:rPr lang="en-US" b="1" dirty="0" smtClean="0"/>
              <a:t>(F </a:t>
            </a:r>
            <a:r>
              <a:rPr lang="en-US" b="1" dirty="0"/>
              <a:t>is popped). </a:t>
            </a:r>
            <a:r>
              <a:rPr lang="en-US" b="1" dirty="0" smtClean="0"/>
              <a:t>F </a:t>
            </a:r>
            <a:r>
              <a:rPr lang="en-US" b="1" dirty="0"/>
              <a:t>is not visited </a:t>
            </a:r>
            <a:r>
              <a:rPr lang="en-US" b="1" dirty="0" smtClean="0"/>
              <a:t>yet (unmarked). </a:t>
            </a:r>
            <a:r>
              <a:rPr lang="en-US" b="1" dirty="0"/>
              <a:t>So, visit </a:t>
            </a:r>
            <a:r>
              <a:rPr lang="en-US" b="1" dirty="0" smtClean="0"/>
              <a:t>F </a:t>
            </a:r>
            <a:r>
              <a:rPr lang="en-US" b="1" dirty="0"/>
              <a:t>(set </a:t>
            </a:r>
            <a:r>
              <a:rPr lang="en-US" b="1" dirty="0" smtClean="0"/>
              <a:t>F </a:t>
            </a:r>
            <a:r>
              <a:rPr lang="en-US" b="1" dirty="0"/>
              <a:t>as marked).</a:t>
            </a:r>
          </a:p>
        </p:txBody>
      </p:sp>
      <p:sp>
        <p:nvSpPr>
          <p:cNvPr id="32" name="Line 34"/>
          <p:cNvSpPr>
            <a:spLocks noChangeShapeType="1"/>
          </p:cNvSpPr>
          <p:nvPr/>
        </p:nvSpPr>
        <p:spPr bwMode="auto">
          <a:xfrm flipH="1" flipV="1">
            <a:off x="2133600" y="2530372"/>
            <a:ext cx="12192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 name="Line 37"/>
          <p:cNvSpPr>
            <a:spLocks noChangeShapeType="1"/>
          </p:cNvSpPr>
          <p:nvPr/>
        </p:nvSpPr>
        <p:spPr bwMode="auto">
          <a:xfrm flipH="1">
            <a:off x="3200400" y="3673372"/>
            <a:ext cx="228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Line 21"/>
          <p:cNvSpPr>
            <a:spLocks noChangeShapeType="1"/>
          </p:cNvSpPr>
          <p:nvPr/>
        </p:nvSpPr>
        <p:spPr bwMode="auto">
          <a:xfrm flipV="1">
            <a:off x="914400" y="3444772"/>
            <a:ext cx="9906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Line 22"/>
          <p:cNvSpPr>
            <a:spLocks noChangeShapeType="1"/>
          </p:cNvSpPr>
          <p:nvPr/>
        </p:nvSpPr>
        <p:spPr bwMode="auto">
          <a:xfrm flipV="1">
            <a:off x="1828800" y="3597172"/>
            <a:ext cx="14478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Line 39"/>
          <p:cNvSpPr>
            <a:spLocks noChangeShapeType="1"/>
          </p:cNvSpPr>
          <p:nvPr/>
        </p:nvSpPr>
        <p:spPr bwMode="auto">
          <a:xfrm flipV="1">
            <a:off x="762000" y="3063772"/>
            <a:ext cx="76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26"/>
          <p:cNvSpPr>
            <a:spLocks noChangeShapeType="1"/>
          </p:cNvSpPr>
          <p:nvPr/>
        </p:nvSpPr>
        <p:spPr bwMode="auto">
          <a:xfrm>
            <a:off x="990600" y="2911372"/>
            <a:ext cx="914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29"/>
          <p:cNvSpPr>
            <a:spLocks noChangeShapeType="1"/>
          </p:cNvSpPr>
          <p:nvPr/>
        </p:nvSpPr>
        <p:spPr bwMode="auto">
          <a:xfrm flipH="1" flipV="1">
            <a:off x="3124200" y="2682772"/>
            <a:ext cx="292100" cy="508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Oval 2"/>
          <p:cNvSpPr>
            <a:spLocks noChangeArrowheads="1"/>
          </p:cNvSpPr>
          <p:nvPr/>
        </p:nvSpPr>
        <p:spPr bwMode="auto">
          <a:xfrm>
            <a:off x="533400" y="2758972"/>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Oval 3"/>
          <p:cNvSpPr>
            <a:spLocks noChangeArrowheads="1"/>
          </p:cNvSpPr>
          <p:nvPr/>
        </p:nvSpPr>
        <p:spPr bwMode="auto">
          <a:xfrm>
            <a:off x="685800" y="26065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A</a:t>
            </a:r>
          </a:p>
        </p:txBody>
      </p:sp>
      <p:sp>
        <p:nvSpPr>
          <p:cNvPr id="41" name="Oval 4"/>
          <p:cNvSpPr>
            <a:spLocks noChangeArrowheads="1"/>
          </p:cNvSpPr>
          <p:nvPr/>
        </p:nvSpPr>
        <p:spPr bwMode="auto">
          <a:xfrm>
            <a:off x="533400" y="35209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H</a:t>
            </a:r>
          </a:p>
        </p:txBody>
      </p:sp>
      <p:sp>
        <p:nvSpPr>
          <p:cNvPr id="42" name="Oval 5"/>
          <p:cNvSpPr>
            <a:spLocks noChangeArrowheads="1"/>
          </p:cNvSpPr>
          <p:nvPr/>
        </p:nvSpPr>
        <p:spPr bwMode="auto">
          <a:xfrm>
            <a:off x="1905000" y="31399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B</a:t>
            </a:r>
          </a:p>
        </p:txBody>
      </p:sp>
      <p:sp>
        <p:nvSpPr>
          <p:cNvPr id="43" name="Oval 6"/>
          <p:cNvSpPr>
            <a:spLocks noChangeArrowheads="1"/>
          </p:cNvSpPr>
          <p:nvPr/>
        </p:nvSpPr>
        <p:spPr bwMode="auto">
          <a:xfrm>
            <a:off x="1752600" y="21493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F</a:t>
            </a:r>
          </a:p>
        </p:txBody>
      </p:sp>
      <p:sp>
        <p:nvSpPr>
          <p:cNvPr id="44" name="Oval 7"/>
          <p:cNvSpPr>
            <a:spLocks noChangeArrowheads="1"/>
          </p:cNvSpPr>
          <p:nvPr/>
        </p:nvSpPr>
        <p:spPr bwMode="auto">
          <a:xfrm>
            <a:off x="2819400" y="41305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E</a:t>
            </a:r>
          </a:p>
        </p:txBody>
      </p:sp>
      <p:sp>
        <p:nvSpPr>
          <p:cNvPr id="45" name="Oval 8"/>
          <p:cNvSpPr>
            <a:spLocks noChangeArrowheads="1"/>
          </p:cNvSpPr>
          <p:nvPr/>
        </p:nvSpPr>
        <p:spPr bwMode="auto">
          <a:xfrm>
            <a:off x="3276600" y="3216172"/>
            <a:ext cx="457200" cy="457200"/>
          </a:xfrm>
          <a:prstGeom prst="ellipse">
            <a:avLst/>
          </a:prstGeom>
          <a:solidFill>
            <a:srgbClr val="FF0000"/>
          </a:solidFill>
          <a:ln w="9525">
            <a:solidFill>
              <a:schemeClr val="tx1"/>
            </a:solidFill>
            <a:round/>
            <a:headEnd/>
            <a:tailEnd/>
          </a:ln>
          <a:effectLst/>
          <a:extLst/>
        </p:spPr>
        <p:txBody>
          <a:bodyPr wrap="none" anchor="ctr"/>
          <a:lstStyle/>
          <a:p>
            <a:pPr>
              <a:buFontTx/>
              <a:buNone/>
            </a:pPr>
            <a:r>
              <a:rPr lang="en-US" b="1"/>
              <a:t>D</a:t>
            </a:r>
          </a:p>
        </p:txBody>
      </p:sp>
      <p:sp>
        <p:nvSpPr>
          <p:cNvPr id="46" name="Oval 9"/>
          <p:cNvSpPr>
            <a:spLocks noChangeArrowheads="1"/>
          </p:cNvSpPr>
          <p:nvPr/>
        </p:nvSpPr>
        <p:spPr bwMode="auto">
          <a:xfrm>
            <a:off x="2743200" y="22255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C</a:t>
            </a:r>
          </a:p>
        </p:txBody>
      </p:sp>
      <p:sp>
        <p:nvSpPr>
          <p:cNvPr id="47" name="Oval 10"/>
          <p:cNvSpPr>
            <a:spLocks noChangeArrowheads="1"/>
          </p:cNvSpPr>
          <p:nvPr/>
        </p:nvSpPr>
        <p:spPr bwMode="auto">
          <a:xfrm>
            <a:off x="1524000" y="41305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G</a:t>
            </a:r>
          </a:p>
        </p:txBody>
      </p:sp>
      <p:sp>
        <p:nvSpPr>
          <p:cNvPr id="48" name="Line 35"/>
          <p:cNvSpPr>
            <a:spLocks noChangeShapeType="1"/>
          </p:cNvSpPr>
          <p:nvPr/>
        </p:nvSpPr>
        <p:spPr bwMode="auto">
          <a:xfrm flipH="1">
            <a:off x="1981200" y="4435372"/>
            <a:ext cx="83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Line 36"/>
          <p:cNvSpPr>
            <a:spLocks noChangeShapeType="1"/>
          </p:cNvSpPr>
          <p:nvPr/>
        </p:nvSpPr>
        <p:spPr bwMode="auto">
          <a:xfrm flipH="1" flipV="1">
            <a:off x="914400" y="3901972"/>
            <a:ext cx="609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Text Box 60"/>
          <p:cNvSpPr txBox="1">
            <a:spLocks noChangeArrowheads="1"/>
          </p:cNvSpPr>
          <p:nvPr/>
        </p:nvSpPr>
        <p:spPr bwMode="auto">
          <a:xfrm>
            <a:off x="5520743" y="1828697"/>
            <a:ext cx="9294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marks</a:t>
            </a:r>
            <a:endParaRPr lang="en-US" sz="2000" dirty="0"/>
          </a:p>
        </p:txBody>
      </p:sp>
      <p:sp>
        <p:nvSpPr>
          <p:cNvPr id="51" name="Line 176"/>
          <p:cNvSpPr>
            <a:spLocks noChangeShapeType="1"/>
          </p:cNvSpPr>
          <p:nvPr/>
        </p:nvSpPr>
        <p:spPr bwMode="auto">
          <a:xfrm flipV="1">
            <a:off x="2209800" y="2416072"/>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 name="Text Box 181"/>
          <p:cNvSpPr txBox="1">
            <a:spLocks noChangeArrowheads="1"/>
          </p:cNvSpPr>
          <p:nvPr/>
        </p:nvSpPr>
        <p:spPr bwMode="auto">
          <a:xfrm>
            <a:off x="631825" y="1189177"/>
            <a:ext cx="79248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eaLnBrk="0" hangingPunct="0">
              <a:spcBef>
                <a:spcPct val="0"/>
              </a:spcBef>
              <a:defRPr sz="2400">
                <a:solidFill>
                  <a:schemeClr val="tx1"/>
                </a:solidFill>
                <a:latin typeface="Times New Roman" panose="02020603050405020304" pitchFamily="18" charset="0"/>
              </a:defRPr>
            </a:lvl1pPr>
            <a:lvl2pPr algn="l" eaLnBrk="0" hangingPunct="0">
              <a:spcBef>
                <a:spcPct val="0"/>
              </a:spcBef>
              <a:defRPr sz="2400">
                <a:solidFill>
                  <a:schemeClr val="tx1"/>
                </a:solidFill>
                <a:latin typeface="Times New Roman" panose="02020603050405020304" pitchFamily="18" charset="0"/>
              </a:defRPr>
            </a:lvl2pPr>
            <a:lvl3pPr algn="l" eaLnBrk="0" hangingPunct="0">
              <a:spcBef>
                <a:spcPct val="0"/>
              </a:spcBef>
              <a:defRPr sz="2400">
                <a:solidFill>
                  <a:schemeClr val="tx1"/>
                </a:solidFill>
                <a:latin typeface="Times New Roman" panose="02020603050405020304" pitchFamily="18" charset="0"/>
              </a:defRPr>
            </a:lvl3pPr>
            <a:lvl4pPr algn="l" eaLnBrk="0" hangingPunct="0">
              <a:spcBef>
                <a:spcPct val="0"/>
              </a:spcBef>
              <a:defRPr sz="2400">
                <a:solidFill>
                  <a:schemeClr val="tx1"/>
                </a:solidFill>
                <a:latin typeface="Times New Roman" panose="02020603050405020304" pitchFamily="18" charset="0"/>
              </a:defRPr>
            </a:lvl4pPr>
            <a:lvl5pPr algn="l" eaLnBrk="0" hangingPunct="0">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buFontTx/>
              <a:buNone/>
            </a:pPr>
            <a:r>
              <a:rPr lang="en-US" sz="2000" b="1" dirty="0">
                <a:solidFill>
                  <a:srgbClr val="FF0000"/>
                </a:solidFill>
                <a:latin typeface="Arial" panose="020B0604020202020204" pitchFamily="34" charset="0"/>
                <a:cs typeface="Arial" panose="020B0604020202020204" pitchFamily="34" charset="0"/>
              </a:rPr>
              <a:t>Example:</a:t>
            </a:r>
            <a:r>
              <a:rPr lang="en-US" sz="2000" b="1" dirty="0">
                <a:latin typeface="Arial" panose="020B0604020202020204" pitchFamily="34" charset="0"/>
                <a:cs typeface="Arial" panose="020B0604020202020204" pitchFamily="34" charset="0"/>
              </a:rPr>
              <a:t> Conduct a depth-first search in the graph starting from node </a:t>
            </a:r>
            <a:r>
              <a:rPr lang="en-US" sz="2000" b="1" dirty="0" smtClean="0">
                <a:latin typeface="Arial" panose="020B0604020202020204" pitchFamily="34" charset="0"/>
                <a:cs typeface="Arial" panose="020B0604020202020204" pitchFamily="34" charset="0"/>
              </a:rPr>
              <a:t>D to node B</a:t>
            </a:r>
            <a:endParaRPr lang="en-US" sz="2000" b="1" dirty="0">
              <a:solidFill>
                <a:srgbClr val="0070C0"/>
              </a:solidFill>
              <a:latin typeface="Arial" panose="020B0604020202020204" pitchFamily="34" charset="0"/>
              <a:cs typeface="Arial" panose="020B0604020202020204" pitchFamily="34" charset="0"/>
            </a:endParaRPr>
          </a:p>
        </p:txBody>
      </p:sp>
      <p:graphicFrame>
        <p:nvGraphicFramePr>
          <p:cNvPr id="53" name="Group 175"/>
          <p:cNvGraphicFramePr>
            <a:graphicFrameLocks/>
          </p:cNvGraphicFramePr>
          <p:nvPr>
            <p:extLst/>
          </p:nvPr>
        </p:nvGraphicFramePr>
        <p:xfrm>
          <a:off x="4267200" y="2301772"/>
          <a:ext cx="1019400" cy="3169920"/>
        </p:xfrm>
        <a:graphic>
          <a:graphicData uri="http://schemas.openxmlformats.org/drawingml/2006/table">
            <a:tbl>
              <a:tblPr/>
              <a:tblGrid>
                <a:gridCol w="509700"/>
                <a:gridCol w="509700"/>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[2]</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[3]</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[4]</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[5]</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[6]</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[7]</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4" name="Text Box 60"/>
          <p:cNvSpPr txBox="1">
            <a:spLocks noChangeArrowheads="1"/>
          </p:cNvSpPr>
          <p:nvPr/>
        </p:nvSpPr>
        <p:spPr bwMode="auto">
          <a:xfrm>
            <a:off x="4314423" y="1828697"/>
            <a:ext cx="1114022"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vertices</a:t>
            </a:r>
            <a:endParaRPr lang="en-US" sz="2000" dirty="0"/>
          </a:p>
        </p:txBody>
      </p:sp>
      <p:graphicFrame>
        <p:nvGraphicFramePr>
          <p:cNvPr id="55" name="Group 175"/>
          <p:cNvGraphicFramePr>
            <a:graphicFrameLocks/>
          </p:cNvGraphicFramePr>
          <p:nvPr>
            <p:extLst/>
          </p:nvPr>
        </p:nvGraphicFramePr>
        <p:xfrm>
          <a:off x="5381400" y="2301772"/>
          <a:ext cx="1019400" cy="3169920"/>
        </p:xfrm>
        <a:graphic>
          <a:graphicData uri="http://schemas.openxmlformats.org/drawingml/2006/table">
            <a:tbl>
              <a:tblPr/>
              <a:tblGrid>
                <a:gridCol w="509700"/>
                <a:gridCol w="509700"/>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[2]</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[3]</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[4]</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[5]</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[6]</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[7]</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 name="Group 175"/>
          <p:cNvGraphicFramePr>
            <a:graphicFrameLocks/>
          </p:cNvGraphicFramePr>
          <p:nvPr>
            <p:extLst/>
          </p:nvPr>
        </p:nvGraphicFramePr>
        <p:xfrm>
          <a:off x="6698268" y="2293615"/>
          <a:ext cx="509700" cy="3169920"/>
        </p:xfrm>
        <a:graphic>
          <a:graphicData uri="http://schemas.openxmlformats.org/drawingml/2006/table">
            <a:tbl>
              <a:tblPr/>
              <a:tblGrid>
                <a:gridCol w="509700"/>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7" name="Text Box 60"/>
          <p:cNvSpPr txBox="1">
            <a:spLocks noChangeArrowheads="1"/>
          </p:cNvSpPr>
          <p:nvPr/>
        </p:nvSpPr>
        <p:spPr bwMode="auto">
          <a:xfrm>
            <a:off x="6477000" y="1828696"/>
            <a:ext cx="9294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stack</a:t>
            </a:r>
            <a:endParaRPr lang="en-US" sz="2000" dirty="0"/>
          </a:p>
        </p:txBody>
      </p:sp>
      <p:sp>
        <p:nvSpPr>
          <p:cNvPr id="58" name="TextBox 57"/>
          <p:cNvSpPr txBox="1"/>
          <p:nvPr/>
        </p:nvSpPr>
        <p:spPr>
          <a:xfrm>
            <a:off x="431666" y="4916269"/>
            <a:ext cx="3606934" cy="646331"/>
          </a:xfrm>
          <a:prstGeom prst="rect">
            <a:avLst/>
          </a:prstGeom>
          <a:noFill/>
        </p:spPr>
        <p:txBody>
          <a:bodyPr wrap="square" rtlCol="0">
            <a:spAutoFit/>
          </a:bodyPr>
          <a:lstStyle/>
          <a:p>
            <a:r>
              <a:rPr lang="en-US" b="1" dirty="0" smtClean="0"/>
              <a:t>Visited nodes:</a:t>
            </a:r>
          </a:p>
          <a:p>
            <a:r>
              <a:rPr lang="en-US" dirty="0" smtClean="0"/>
              <a:t>D</a:t>
            </a:r>
            <a:endParaRPr lang="en-US" dirty="0"/>
          </a:p>
        </p:txBody>
      </p:sp>
      <p:graphicFrame>
        <p:nvGraphicFramePr>
          <p:cNvPr id="59" name="Group 175"/>
          <p:cNvGraphicFramePr>
            <a:graphicFrameLocks/>
          </p:cNvGraphicFramePr>
          <p:nvPr>
            <p:extLst/>
          </p:nvPr>
        </p:nvGraphicFramePr>
        <p:xfrm>
          <a:off x="7597643" y="2291254"/>
          <a:ext cx="768482" cy="396240"/>
        </p:xfrm>
        <a:graphic>
          <a:graphicData uri="http://schemas.openxmlformats.org/drawingml/2006/table">
            <a:tbl>
              <a:tblPr/>
              <a:tblGrid>
                <a:gridCol w="768482"/>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false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0" name="Text Box 60"/>
          <p:cNvSpPr txBox="1">
            <a:spLocks noChangeArrowheads="1"/>
          </p:cNvSpPr>
          <p:nvPr/>
        </p:nvSpPr>
        <p:spPr bwMode="auto">
          <a:xfrm>
            <a:off x="7498723" y="1824780"/>
            <a:ext cx="9294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found</a:t>
            </a:r>
            <a:endParaRPr lang="en-US" sz="2000" dirty="0"/>
          </a:p>
        </p:txBody>
      </p:sp>
      <p:sp>
        <p:nvSpPr>
          <p:cNvPr id="62" name="Rectangle 2"/>
          <p:cNvSpPr>
            <a:spLocks noGrp="1" noChangeArrowheads="1"/>
          </p:cNvSpPr>
          <p:nvPr>
            <p:ph type="title"/>
          </p:nvPr>
        </p:nvSpPr>
        <p:spPr>
          <a:xfrm>
            <a:off x="155575" y="161927"/>
            <a:ext cx="8797925" cy="676274"/>
          </a:xfrm>
        </p:spPr>
        <p:txBody>
          <a:bodyPr>
            <a:normAutofit fontScale="90000"/>
          </a:bodyPr>
          <a:lstStyle/>
          <a:p>
            <a:r>
              <a:rPr lang="en-US" dirty="0"/>
              <a:t>Depth-First Search</a:t>
            </a:r>
          </a:p>
        </p:txBody>
      </p:sp>
    </p:spTree>
    <p:extLst>
      <p:ext uri="{BB962C8B-B14F-4D97-AF65-F5344CB8AC3E}">
        <p14:creationId xmlns:p14="http://schemas.microsoft.com/office/powerpoint/2010/main" val="23935741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431666" y="5647100"/>
            <a:ext cx="8026534" cy="646331"/>
          </a:xfrm>
          <a:prstGeom prst="rect">
            <a:avLst/>
          </a:prstGeom>
          <a:noFill/>
        </p:spPr>
        <p:txBody>
          <a:bodyPr wrap="square" rtlCol="0">
            <a:spAutoFit/>
          </a:bodyPr>
          <a:lstStyle/>
          <a:p>
            <a:r>
              <a:rPr lang="en-US" b="1" dirty="0"/>
              <a:t>Pop from stack </a:t>
            </a:r>
            <a:r>
              <a:rPr lang="en-US" b="1" dirty="0" smtClean="0"/>
              <a:t>(F </a:t>
            </a:r>
            <a:r>
              <a:rPr lang="en-US" b="1" dirty="0"/>
              <a:t>is popped). </a:t>
            </a:r>
            <a:r>
              <a:rPr lang="en-US" b="1" dirty="0" smtClean="0"/>
              <a:t>F </a:t>
            </a:r>
            <a:r>
              <a:rPr lang="en-US" b="1" dirty="0"/>
              <a:t>is not visited </a:t>
            </a:r>
            <a:r>
              <a:rPr lang="en-US" b="1" dirty="0" smtClean="0"/>
              <a:t>yet (unmarked). </a:t>
            </a:r>
            <a:r>
              <a:rPr lang="en-US" b="1" dirty="0"/>
              <a:t>So, visit </a:t>
            </a:r>
            <a:r>
              <a:rPr lang="en-US" b="1" dirty="0" smtClean="0"/>
              <a:t>F </a:t>
            </a:r>
            <a:r>
              <a:rPr lang="en-US" b="1" dirty="0"/>
              <a:t>(set </a:t>
            </a:r>
            <a:r>
              <a:rPr lang="en-US" b="1" dirty="0" smtClean="0"/>
              <a:t>F </a:t>
            </a:r>
            <a:r>
              <a:rPr lang="en-US" b="1" dirty="0"/>
              <a:t>as marked).</a:t>
            </a:r>
          </a:p>
        </p:txBody>
      </p:sp>
      <p:sp>
        <p:nvSpPr>
          <p:cNvPr id="32" name="Line 34"/>
          <p:cNvSpPr>
            <a:spLocks noChangeShapeType="1"/>
          </p:cNvSpPr>
          <p:nvPr/>
        </p:nvSpPr>
        <p:spPr bwMode="auto">
          <a:xfrm flipH="1" flipV="1">
            <a:off x="2133600" y="2530372"/>
            <a:ext cx="1219200" cy="8382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 name="Line 37"/>
          <p:cNvSpPr>
            <a:spLocks noChangeShapeType="1"/>
          </p:cNvSpPr>
          <p:nvPr/>
        </p:nvSpPr>
        <p:spPr bwMode="auto">
          <a:xfrm flipH="1">
            <a:off x="3200400" y="3673372"/>
            <a:ext cx="228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Line 21"/>
          <p:cNvSpPr>
            <a:spLocks noChangeShapeType="1"/>
          </p:cNvSpPr>
          <p:nvPr/>
        </p:nvSpPr>
        <p:spPr bwMode="auto">
          <a:xfrm flipV="1">
            <a:off x="914400" y="3444772"/>
            <a:ext cx="9906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Line 22"/>
          <p:cNvSpPr>
            <a:spLocks noChangeShapeType="1"/>
          </p:cNvSpPr>
          <p:nvPr/>
        </p:nvSpPr>
        <p:spPr bwMode="auto">
          <a:xfrm flipV="1">
            <a:off x="1828800" y="3597172"/>
            <a:ext cx="14478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Line 39"/>
          <p:cNvSpPr>
            <a:spLocks noChangeShapeType="1"/>
          </p:cNvSpPr>
          <p:nvPr/>
        </p:nvSpPr>
        <p:spPr bwMode="auto">
          <a:xfrm flipV="1">
            <a:off x="762000" y="3063772"/>
            <a:ext cx="76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26"/>
          <p:cNvSpPr>
            <a:spLocks noChangeShapeType="1"/>
          </p:cNvSpPr>
          <p:nvPr/>
        </p:nvSpPr>
        <p:spPr bwMode="auto">
          <a:xfrm>
            <a:off x="990600" y="2911372"/>
            <a:ext cx="914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29"/>
          <p:cNvSpPr>
            <a:spLocks noChangeShapeType="1"/>
          </p:cNvSpPr>
          <p:nvPr/>
        </p:nvSpPr>
        <p:spPr bwMode="auto">
          <a:xfrm flipH="1" flipV="1">
            <a:off x="3124200" y="2682772"/>
            <a:ext cx="292100" cy="508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Oval 2"/>
          <p:cNvSpPr>
            <a:spLocks noChangeArrowheads="1"/>
          </p:cNvSpPr>
          <p:nvPr/>
        </p:nvSpPr>
        <p:spPr bwMode="auto">
          <a:xfrm>
            <a:off x="533400" y="2758972"/>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Oval 3"/>
          <p:cNvSpPr>
            <a:spLocks noChangeArrowheads="1"/>
          </p:cNvSpPr>
          <p:nvPr/>
        </p:nvSpPr>
        <p:spPr bwMode="auto">
          <a:xfrm>
            <a:off x="685800" y="26065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A</a:t>
            </a:r>
          </a:p>
        </p:txBody>
      </p:sp>
      <p:sp>
        <p:nvSpPr>
          <p:cNvPr id="41" name="Oval 4"/>
          <p:cNvSpPr>
            <a:spLocks noChangeArrowheads="1"/>
          </p:cNvSpPr>
          <p:nvPr/>
        </p:nvSpPr>
        <p:spPr bwMode="auto">
          <a:xfrm>
            <a:off x="533400" y="35209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H</a:t>
            </a:r>
          </a:p>
        </p:txBody>
      </p:sp>
      <p:sp>
        <p:nvSpPr>
          <p:cNvPr id="42" name="Oval 5"/>
          <p:cNvSpPr>
            <a:spLocks noChangeArrowheads="1"/>
          </p:cNvSpPr>
          <p:nvPr/>
        </p:nvSpPr>
        <p:spPr bwMode="auto">
          <a:xfrm>
            <a:off x="1905000" y="31399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B</a:t>
            </a:r>
          </a:p>
        </p:txBody>
      </p:sp>
      <p:sp>
        <p:nvSpPr>
          <p:cNvPr id="43" name="Oval 6"/>
          <p:cNvSpPr>
            <a:spLocks noChangeArrowheads="1"/>
          </p:cNvSpPr>
          <p:nvPr/>
        </p:nvSpPr>
        <p:spPr bwMode="auto">
          <a:xfrm>
            <a:off x="1752600" y="2149372"/>
            <a:ext cx="457200" cy="457200"/>
          </a:xfrm>
          <a:prstGeom prst="ellipse">
            <a:avLst/>
          </a:prstGeom>
          <a:solidFill>
            <a:srgbClr val="FF0000"/>
          </a:solidFill>
          <a:ln w="9525">
            <a:solidFill>
              <a:schemeClr val="tx1"/>
            </a:solidFill>
            <a:round/>
            <a:headEnd/>
            <a:tailEnd/>
          </a:ln>
          <a:effectLst/>
          <a:extLst/>
        </p:spPr>
        <p:txBody>
          <a:bodyPr wrap="none" anchor="ctr"/>
          <a:lstStyle/>
          <a:p>
            <a:pPr>
              <a:buFontTx/>
              <a:buNone/>
            </a:pPr>
            <a:r>
              <a:rPr lang="en-US" b="1"/>
              <a:t>F</a:t>
            </a:r>
          </a:p>
        </p:txBody>
      </p:sp>
      <p:sp>
        <p:nvSpPr>
          <p:cNvPr id="44" name="Oval 7"/>
          <p:cNvSpPr>
            <a:spLocks noChangeArrowheads="1"/>
          </p:cNvSpPr>
          <p:nvPr/>
        </p:nvSpPr>
        <p:spPr bwMode="auto">
          <a:xfrm>
            <a:off x="2819400" y="41305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E</a:t>
            </a:r>
          </a:p>
        </p:txBody>
      </p:sp>
      <p:sp>
        <p:nvSpPr>
          <p:cNvPr id="45" name="Oval 8"/>
          <p:cNvSpPr>
            <a:spLocks noChangeArrowheads="1"/>
          </p:cNvSpPr>
          <p:nvPr/>
        </p:nvSpPr>
        <p:spPr bwMode="auto">
          <a:xfrm>
            <a:off x="3276600" y="3216172"/>
            <a:ext cx="457200" cy="457200"/>
          </a:xfrm>
          <a:prstGeom prst="ellipse">
            <a:avLst/>
          </a:prstGeom>
          <a:solidFill>
            <a:srgbClr val="FF0000"/>
          </a:solidFill>
          <a:ln w="9525">
            <a:solidFill>
              <a:schemeClr val="tx1"/>
            </a:solidFill>
            <a:round/>
            <a:headEnd/>
            <a:tailEnd/>
          </a:ln>
          <a:effectLst/>
          <a:extLst/>
        </p:spPr>
        <p:txBody>
          <a:bodyPr wrap="none" anchor="ctr"/>
          <a:lstStyle/>
          <a:p>
            <a:pPr>
              <a:buFontTx/>
              <a:buNone/>
            </a:pPr>
            <a:r>
              <a:rPr lang="en-US" b="1"/>
              <a:t>D</a:t>
            </a:r>
          </a:p>
        </p:txBody>
      </p:sp>
      <p:sp>
        <p:nvSpPr>
          <p:cNvPr id="46" name="Oval 9"/>
          <p:cNvSpPr>
            <a:spLocks noChangeArrowheads="1"/>
          </p:cNvSpPr>
          <p:nvPr/>
        </p:nvSpPr>
        <p:spPr bwMode="auto">
          <a:xfrm>
            <a:off x="2743200" y="22255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C</a:t>
            </a:r>
          </a:p>
        </p:txBody>
      </p:sp>
      <p:sp>
        <p:nvSpPr>
          <p:cNvPr id="47" name="Oval 10"/>
          <p:cNvSpPr>
            <a:spLocks noChangeArrowheads="1"/>
          </p:cNvSpPr>
          <p:nvPr/>
        </p:nvSpPr>
        <p:spPr bwMode="auto">
          <a:xfrm>
            <a:off x="1524000" y="41305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G</a:t>
            </a:r>
          </a:p>
        </p:txBody>
      </p:sp>
      <p:sp>
        <p:nvSpPr>
          <p:cNvPr id="48" name="Line 35"/>
          <p:cNvSpPr>
            <a:spLocks noChangeShapeType="1"/>
          </p:cNvSpPr>
          <p:nvPr/>
        </p:nvSpPr>
        <p:spPr bwMode="auto">
          <a:xfrm flipH="1">
            <a:off x="1981200" y="4435372"/>
            <a:ext cx="83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Line 36"/>
          <p:cNvSpPr>
            <a:spLocks noChangeShapeType="1"/>
          </p:cNvSpPr>
          <p:nvPr/>
        </p:nvSpPr>
        <p:spPr bwMode="auto">
          <a:xfrm flipH="1" flipV="1">
            <a:off x="914400" y="3901972"/>
            <a:ext cx="609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Text Box 60"/>
          <p:cNvSpPr txBox="1">
            <a:spLocks noChangeArrowheads="1"/>
          </p:cNvSpPr>
          <p:nvPr/>
        </p:nvSpPr>
        <p:spPr bwMode="auto">
          <a:xfrm>
            <a:off x="5520743" y="1828697"/>
            <a:ext cx="9294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marks</a:t>
            </a:r>
            <a:endParaRPr lang="en-US" sz="2000" dirty="0"/>
          </a:p>
        </p:txBody>
      </p:sp>
      <p:sp>
        <p:nvSpPr>
          <p:cNvPr id="51" name="Line 176"/>
          <p:cNvSpPr>
            <a:spLocks noChangeShapeType="1"/>
          </p:cNvSpPr>
          <p:nvPr/>
        </p:nvSpPr>
        <p:spPr bwMode="auto">
          <a:xfrm flipV="1">
            <a:off x="2209800" y="2416072"/>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 name="Text Box 181"/>
          <p:cNvSpPr txBox="1">
            <a:spLocks noChangeArrowheads="1"/>
          </p:cNvSpPr>
          <p:nvPr/>
        </p:nvSpPr>
        <p:spPr bwMode="auto">
          <a:xfrm>
            <a:off x="631825" y="1189177"/>
            <a:ext cx="79248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eaLnBrk="0" hangingPunct="0">
              <a:spcBef>
                <a:spcPct val="0"/>
              </a:spcBef>
              <a:defRPr sz="2400">
                <a:solidFill>
                  <a:schemeClr val="tx1"/>
                </a:solidFill>
                <a:latin typeface="Times New Roman" panose="02020603050405020304" pitchFamily="18" charset="0"/>
              </a:defRPr>
            </a:lvl1pPr>
            <a:lvl2pPr algn="l" eaLnBrk="0" hangingPunct="0">
              <a:spcBef>
                <a:spcPct val="0"/>
              </a:spcBef>
              <a:defRPr sz="2400">
                <a:solidFill>
                  <a:schemeClr val="tx1"/>
                </a:solidFill>
                <a:latin typeface="Times New Roman" panose="02020603050405020304" pitchFamily="18" charset="0"/>
              </a:defRPr>
            </a:lvl2pPr>
            <a:lvl3pPr algn="l" eaLnBrk="0" hangingPunct="0">
              <a:spcBef>
                <a:spcPct val="0"/>
              </a:spcBef>
              <a:defRPr sz="2400">
                <a:solidFill>
                  <a:schemeClr val="tx1"/>
                </a:solidFill>
                <a:latin typeface="Times New Roman" panose="02020603050405020304" pitchFamily="18" charset="0"/>
              </a:defRPr>
            </a:lvl3pPr>
            <a:lvl4pPr algn="l" eaLnBrk="0" hangingPunct="0">
              <a:spcBef>
                <a:spcPct val="0"/>
              </a:spcBef>
              <a:defRPr sz="2400">
                <a:solidFill>
                  <a:schemeClr val="tx1"/>
                </a:solidFill>
                <a:latin typeface="Times New Roman" panose="02020603050405020304" pitchFamily="18" charset="0"/>
              </a:defRPr>
            </a:lvl4pPr>
            <a:lvl5pPr algn="l" eaLnBrk="0" hangingPunct="0">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buFontTx/>
              <a:buNone/>
            </a:pPr>
            <a:r>
              <a:rPr lang="en-US" sz="2000" b="1" dirty="0">
                <a:solidFill>
                  <a:srgbClr val="FF0000"/>
                </a:solidFill>
                <a:latin typeface="Arial" panose="020B0604020202020204" pitchFamily="34" charset="0"/>
                <a:cs typeface="Arial" panose="020B0604020202020204" pitchFamily="34" charset="0"/>
              </a:rPr>
              <a:t>Example:</a:t>
            </a:r>
            <a:r>
              <a:rPr lang="en-US" sz="2000" b="1" dirty="0">
                <a:latin typeface="Arial" panose="020B0604020202020204" pitchFamily="34" charset="0"/>
                <a:cs typeface="Arial" panose="020B0604020202020204" pitchFamily="34" charset="0"/>
              </a:rPr>
              <a:t> Conduct a depth-first search in the graph starting from node D</a:t>
            </a:r>
            <a:endParaRPr lang="en-US" sz="2000" b="1" dirty="0">
              <a:solidFill>
                <a:srgbClr val="0070C0"/>
              </a:solidFill>
              <a:latin typeface="Arial" panose="020B0604020202020204" pitchFamily="34" charset="0"/>
              <a:cs typeface="Arial" panose="020B0604020202020204" pitchFamily="34" charset="0"/>
            </a:endParaRPr>
          </a:p>
        </p:txBody>
      </p:sp>
      <p:graphicFrame>
        <p:nvGraphicFramePr>
          <p:cNvPr id="53" name="Group 175"/>
          <p:cNvGraphicFramePr>
            <a:graphicFrameLocks/>
          </p:cNvGraphicFramePr>
          <p:nvPr>
            <p:extLst/>
          </p:nvPr>
        </p:nvGraphicFramePr>
        <p:xfrm>
          <a:off x="4267200" y="2301772"/>
          <a:ext cx="1019400" cy="3169920"/>
        </p:xfrm>
        <a:graphic>
          <a:graphicData uri="http://schemas.openxmlformats.org/drawingml/2006/table">
            <a:tbl>
              <a:tblPr/>
              <a:tblGrid>
                <a:gridCol w="509700"/>
                <a:gridCol w="509700"/>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[2]</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[3]</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[4]</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[5]</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[6]</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[7]</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4" name="Text Box 60"/>
          <p:cNvSpPr txBox="1">
            <a:spLocks noChangeArrowheads="1"/>
          </p:cNvSpPr>
          <p:nvPr/>
        </p:nvSpPr>
        <p:spPr bwMode="auto">
          <a:xfrm>
            <a:off x="4314423" y="1828697"/>
            <a:ext cx="1114022"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vertices</a:t>
            </a:r>
            <a:endParaRPr lang="en-US" sz="2000" dirty="0"/>
          </a:p>
        </p:txBody>
      </p:sp>
      <p:graphicFrame>
        <p:nvGraphicFramePr>
          <p:cNvPr id="55" name="Group 175"/>
          <p:cNvGraphicFramePr>
            <a:graphicFrameLocks/>
          </p:cNvGraphicFramePr>
          <p:nvPr>
            <p:extLst/>
          </p:nvPr>
        </p:nvGraphicFramePr>
        <p:xfrm>
          <a:off x="5381400" y="2301772"/>
          <a:ext cx="1019400" cy="3169920"/>
        </p:xfrm>
        <a:graphic>
          <a:graphicData uri="http://schemas.openxmlformats.org/drawingml/2006/table">
            <a:tbl>
              <a:tblPr/>
              <a:tblGrid>
                <a:gridCol w="509700"/>
                <a:gridCol w="509700"/>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[2]</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[3]</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[4]</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[5]</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[6]</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[7]</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 name="Group 175"/>
          <p:cNvGraphicFramePr>
            <a:graphicFrameLocks/>
          </p:cNvGraphicFramePr>
          <p:nvPr>
            <p:extLst/>
          </p:nvPr>
        </p:nvGraphicFramePr>
        <p:xfrm>
          <a:off x="6698268" y="2293615"/>
          <a:ext cx="509700" cy="3169920"/>
        </p:xfrm>
        <a:graphic>
          <a:graphicData uri="http://schemas.openxmlformats.org/drawingml/2006/table">
            <a:tbl>
              <a:tblPr/>
              <a:tblGrid>
                <a:gridCol w="509700"/>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7" name="Text Box 60"/>
          <p:cNvSpPr txBox="1">
            <a:spLocks noChangeArrowheads="1"/>
          </p:cNvSpPr>
          <p:nvPr/>
        </p:nvSpPr>
        <p:spPr bwMode="auto">
          <a:xfrm>
            <a:off x="6477000" y="1828696"/>
            <a:ext cx="9294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stack</a:t>
            </a:r>
            <a:endParaRPr lang="en-US" sz="2000" dirty="0"/>
          </a:p>
        </p:txBody>
      </p:sp>
      <p:sp>
        <p:nvSpPr>
          <p:cNvPr id="58" name="TextBox 57"/>
          <p:cNvSpPr txBox="1"/>
          <p:nvPr/>
        </p:nvSpPr>
        <p:spPr>
          <a:xfrm>
            <a:off x="431666" y="4916269"/>
            <a:ext cx="3606934" cy="646331"/>
          </a:xfrm>
          <a:prstGeom prst="rect">
            <a:avLst/>
          </a:prstGeom>
          <a:noFill/>
        </p:spPr>
        <p:txBody>
          <a:bodyPr wrap="square" rtlCol="0">
            <a:spAutoFit/>
          </a:bodyPr>
          <a:lstStyle/>
          <a:p>
            <a:r>
              <a:rPr lang="en-US" b="1" dirty="0" smtClean="0"/>
              <a:t>Visited nodes:</a:t>
            </a:r>
          </a:p>
          <a:p>
            <a:r>
              <a:rPr lang="en-US" dirty="0" smtClean="0"/>
              <a:t>D  F</a:t>
            </a:r>
            <a:endParaRPr lang="en-US" dirty="0"/>
          </a:p>
        </p:txBody>
      </p:sp>
      <p:graphicFrame>
        <p:nvGraphicFramePr>
          <p:cNvPr id="59" name="Group 175"/>
          <p:cNvGraphicFramePr>
            <a:graphicFrameLocks/>
          </p:cNvGraphicFramePr>
          <p:nvPr>
            <p:extLst/>
          </p:nvPr>
        </p:nvGraphicFramePr>
        <p:xfrm>
          <a:off x="7597643" y="2291254"/>
          <a:ext cx="768482" cy="396240"/>
        </p:xfrm>
        <a:graphic>
          <a:graphicData uri="http://schemas.openxmlformats.org/drawingml/2006/table">
            <a:tbl>
              <a:tblPr/>
              <a:tblGrid>
                <a:gridCol w="768482"/>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false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0" name="Text Box 60"/>
          <p:cNvSpPr txBox="1">
            <a:spLocks noChangeArrowheads="1"/>
          </p:cNvSpPr>
          <p:nvPr/>
        </p:nvSpPr>
        <p:spPr bwMode="auto">
          <a:xfrm>
            <a:off x="7498723" y="1824780"/>
            <a:ext cx="9294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found</a:t>
            </a:r>
            <a:endParaRPr lang="en-US" sz="2000" dirty="0"/>
          </a:p>
        </p:txBody>
      </p:sp>
      <p:sp>
        <p:nvSpPr>
          <p:cNvPr id="62" name="Rectangle 2"/>
          <p:cNvSpPr>
            <a:spLocks noGrp="1" noChangeArrowheads="1"/>
          </p:cNvSpPr>
          <p:nvPr>
            <p:ph type="title"/>
          </p:nvPr>
        </p:nvSpPr>
        <p:spPr>
          <a:xfrm>
            <a:off x="155575" y="161927"/>
            <a:ext cx="8797925" cy="676274"/>
          </a:xfrm>
        </p:spPr>
        <p:txBody>
          <a:bodyPr>
            <a:normAutofit fontScale="90000"/>
          </a:bodyPr>
          <a:lstStyle/>
          <a:p>
            <a:r>
              <a:rPr lang="en-US" dirty="0"/>
              <a:t>Depth-First Search</a:t>
            </a:r>
          </a:p>
        </p:txBody>
      </p:sp>
    </p:spTree>
    <p:extLst>
      <p:ext uri="{BB962C8B-B14F-4D97-AF65-F5344CB8AC3E}">
        <p14:creationId xmlns:p14="http://schemas.microsoft.com/office/powerpoint/2010/main" val="37930167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431666" y="5647100"/>
            <a:ext cx="8026534" cy="646331"/>
          </a:xfrm>
          <a:prstGeom prst="rect">
            <a:avLst/>
          </a:prstGeom>
          <a:noFill/>
        </p:spPr>
        <p:txBody>
          <a:bodyPr wrap="square" rtlCol="0">
            <a:spAutoFit/>
          </a:bodyPr>
          <a:lstStyle/>
          <a:p>
            <a:r>
              <a:rPr lang="en-US" b="1" dirty="0"/>
              <a:t>Push all the vertices that are adjacent to </a:t>
            </a:r>
            <a:r>
              <a:rPr lang="en-US" b="1" dirty="0" smtClean="0"/>
              <a:t>F </a:t>
            </a:r>
            <a:r>
              <a:rPr lang="en-US" b="1" dirty="0"/>
              <a:t>and unvisited (unmarked)  onto the stack (</a:t>
            </a:r>
            <a:r>
              <a:rPr lang="en-US" b="1" dirty="0" smtClean="0"/>
              <a:t>C is </a:t>
            </a:r>
            <a:r>
              <a:rPr lang="en-US" b="1" dirty="0"/>
              <a:t>pushed).</a:t>
            </a:r>
          </a:p>
        </p:txBody>
      </p:sp>
      <p:sp>
        <p:nvSpPr>
          <p:cNvPr id="32" name="Line 34"/>
          <p:cNvSpPr>
            <a:spLocks noChangeShapeType="1"/>
          </p:cNvSpPr>
          <p:nvPr/>
        </p:nvSpPr>
        <p:spPr bwMode="auto">
          <a:xfrm flipH="1" flipV="1">
            <a:off x="2133600" y="2530372"/>
            <a:ext cx="1219200" cy="8382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 name="Line 37"/>
          <p:cNvSpPr>
            <a:spLocks noChangeShapeType="1"/>
          </p:cNvSpPr>
          <p:nvPr/>
        </p:nvSpPr>
        <p:spPr bwMode="auto">
          <a:xfrm flipH="1">
            <a:off x="3200400" y="3673372"/>
            <a:ext cx="228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Line 21"/>
          <p:cNvSpPr>
            <a:spLocks noChangeShapeType="1"/>
          </p:cNvSpPr>
          <p:nvPr/>
        </p:nvSpPr>
        <p:spPr bwMode="auto">
          <a:xfrm flipV="1">
            <a:off x="914400" y="3444772"/>
            <a:ext cx="9906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Line 22"/>
          <p:cNvSpPr>
            <a:spLocks noChangeShapeType="1"/>
          </p:cNvSpPr>
          <p:nvPr/>
        </p:nvSpPr>
        <p:spPr bwMode="auto">
          <a:xfrm flipV="1">
            <a:off x="1828800" y="3597172"/>
            <a:ext cx="14478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Line 39"/>
          <p:cNvSpPr>
            <a:spLocks noChangeShapeType="1"/>
          </p:cNvSpPr>
          <p:nvPr/>
        </p:nvSpPr>
        <p:spPr bwMode="auto">
          <a:xfrm flipV="1">
            <a:off x="762000" y="3063772"/>
            <a:ext cx="76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26"/>
          <p:cNvSpPr>
            <a:spLocks noChangeShapeType="1"/>
          </p:cNvSpPr>
          <p:nvPr/>
        </p:nvSpPr>
        <p:spPr bwMode="auto">
          <a:xfrm>
            <a:off x="990600" y="2911372"/>
            <a:ext cx="914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29"/>
          <p:cNvSpPr>
            <a:spLocks noChangeShapeType="1"/>
          </p:cNvSpPr>
          <p:nvPr/>
        </p:nvSpPr>
        <p:spPr bwMode="auto">
          <a:xfrm flipH="1" flipV="1">
            <a:off x="3124200" y="2682772"/>
            <a:ext cx="292100" cy="508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Oval 2"/>
          <p:cNvSpPr>
            <a:spLocks noChangeArrowheads="1"/>
          </p:cNvSpPr>
          <p:nvPr/>
        </p:nvSpPr>
        <p:spPr bwMode="auto">
          <a:xfrm>
            <a:off x="533400" y="2758972"/>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Oval 3"/>
          <p:cNvSpPr>
            <a:spLocks noChangeArrowheads="1"/>
          </p:cNvSpPr>
          <p:nvPr/>
        </p:nvSpPr>
        <p:spPr bwMode="auto">
          <a:xfrm>
            <a:off x="685800" y="26065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A</a:t>
            </a:r>
          </a:p>
        </p:txBody>
      </p:sp>
      <p:sp>
        <p:nvSpPr>
          <p:cNvPr id="41" name="Oval 4"/>
          <p:cNvSpPr>
            <a:spLocks noChangeArrowheads="1"/>
          </p:cNvSpPr>
          <p:nvPr/>
        </p:nvSpPr>
        <p:spPr bwMode="auto">
          <a:xfrm>
            <a:off x="533400" y="35209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H</a:t>
            </a:r>
          </a:p>
        </p:txBody>
      </p:sp>
      <p:sp>
        <p:nvSpPr>
          <p:cNvPr id="42" name="Oval 5"/>
          <p:cNvSpPr>
            <a:spLocks noChangeArrowheads="1"/>
          </p:cNvSpPr>
          <p:nvPr/>
        </p:nvSpPr>
        <p:spPr bwMode="auto">
          <a:xfrm>
            <a:off x="1905000" y="31399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B</a:t>
            </a:r>
          </a:p>
        </p:txBody>
      </p:sp>
      <p:sp>
        <p:nvSpPr>
          <p:cNvPr id="43" name="Oval 6"/>
          <p:cNvSpPr>
            <a:spLocks noChangeArrowheads="1"/>
          </p:cNvSpPr>
          <p:nvPr/>
        </p:nvSpPr>
        <p:spPr bwMode="auto">
          <a:xfrm>
            <a:off x="1752600" y="2149372"/>
            <a:ext cx="457200" cy="457200"/>
          </a:xfrm>
          <a:prstGeom prst="ellipse">
            <a:avLst/>
          </a:prstGeom>
          <a:solidFill>
            <a:srgbClr val="FF0000"/>
          </a:solidFill>
          <a:ln w="9525">
            <a:solidFill>
              <a:schemeClr val="tx1"/>
            </a:solidFill>
            <a:round/>
            <a:headEnd/>
            <a:tailEnd/>
          </a:ln>
          <a:effectLst/>
          <a:extLst/>
        </p:spPr>
        <p:txBody>
          <a:bodyPr wrap="none" anchor="ctr"/>
          <a:lstStyle/>
          <a:p>
            <a:pPr>
              <a:buFontTx/>
              <a:buNone/>
            </a:pPr>
            <a:r>
              <a:rPr lang="en-US" b="1"/>
              <a:t>F</a:t>
            </a:r>
          </a:p>
        </p:txBody>
      </p:sp>
      <p:sp>
        <p:nvSpPr>
          <p:cNvPr id="44" name="Oval 7"/>
          <p:cNvSpPr>
            <a:spLocks noChangeArrowheads="1"/>
          </p:cNvSpPr>
          <p:nvPr/>
        </p:nvSpPr>
        <p:spPr bwMode="auto">
          <a:xfrm>
            <a:off x="2819400" y="41305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E</a:t>
            </a:r>
          </a:p>
        </p:txBody>
      </p:sp>
      <p:sp>
        <p:nvSpPr>
          <p:cNvPr id="45" name="Oval 8"/>
          <p:cNvSpPr>
            <a:spLocks noChangeArrowheads="1"/>
          </p:cNvSpPr>
          <p:nvPr/>
        </p:nvSpPr>
        <p:spPr bwMode="auto">
          <a:xfrm>
            <a:off x="3276600" y="3216172"/>
            <a:ext cx="457200" cy="457200"/>
          </a:xfrm>
          <a:prstGeom prst="ellipse">
            <a:avLst/>
          </a:prstGeom>
          <a:solidFill>
            <a:srgbClr val="FF0000"/>
          </a:solidFill>
          <a:ln w="9525">
            <a:solidFill>
              <a:schemeClr val="tx1"/>
            </a:solidFill>
            <a:round/>
            <a:headEnd/>
            <a:tailEnd/>
          </a:ln>
          <a:effectLst/>
          <a:extLst/>
        </p:spPr>
        <p:txBody>
          <a:bodyPr wrap="none" anchor="ctr"/>
          <a:lstStyle/>
          <a:p>
            <a:pPr>
              <a:buFontTx/>
              <a:buNone/>
            </a:pPr>
            <a:r>
              <a:rPr lang="en-US" b="1"/>
              <a:t>D</a:t>
            </a:r>
          </a:p>
        </p:txBody>
      </p:sp>
      <p:sp>
        <p:nvSpPr>
          <p:cNvPr id="46" name="Oval 9"/>
          <p:cNvSpPr>
            <a:spLocks noChangeArrowheads="1"/>
          </p:cNvSpPr>
          <p:nvPr/>
        </p:nvSpPr>
        <p:spPr bwMode="auto">
          <a:xfrm>
            <a:off x="2743200" y="22255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C</a:t>
            </a:r>
          </a:p>
        </p:txBody>
      </p:sp>
      <p:sp>
        <p:nvSpPr>
          <p:cNvPr id="47" name="Oval 10"/>
          <p:cNvSpPr>
            <a:spLocks noChangeArrowheads="1"/>
          </p:cNvSpPr>
          <p:nvPr/>
        </p:nvSpPr>
        <p:spPr bwMode="auto">
          <a:xfrm>
            <a:off x="1524000" y="41305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G</a:t>
            </a:r>
          </a:p>
        </p:txBody>
      </p:sp>
      <p:sp>
        <p:nvSpPr>
          <p:cNvPr id="48" name="Line 35"/>
          <p:cNvSpPr>
            <a:spLocks noChangeShapeType="1"/>
          </p:cNvSpPr>
          <p:nvPr/>
        </p:nvSpPr>
        <p:spPr bwMode="auto">
          <a:xfrm flipH="1">
            <a:off x="1981200" y="4435372"/>
            <a:ext cx="83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Line 36"/>
          <p:cNvSpPr>
            <a:spLocks noChangeShapeType="1"/>
          </p:cNvSpPr>
          <p:nvPr/>
        </p:nvSpPr>
        <p:spPr bwMode="auto">
          <a:xfrm flipH="1" flipV="1">
            <a:off x="914400" y="3901972"/>
            <a:ext cx="609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Text Box 60"/>
          <p:cNvSpPr txBox="1">
            <a:spLocks noChangeArrowheads="1"/>
          </p:cNvSpPr>
          <p:nvPr/>
        </p:nvSpPr>
        <p:spPr bwMode="auto">
          <a:xfrm>
            <a:off x="5520743" y="1828697"/>
            <a:ext cx="9294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marks</a:t>
            </a:r>
            <a:endParaRPr lang="en-US" sz="2000" dirty="0"/>
          </a:p>
        </p:txBody>
      </p:sp>
      <p:sp>
        <p:nvSpPr>
          <p:cNvPr id="51" name="Line 176"/>
          <p:cNvSpPr>
            <a:spLocks noChangeShapeType="1"/>
          </p:cNvSpPr>
          <p:nvPr/>
        </p:nvSpPr>
        <p:spPr bwMode="auto">
          <a:xfrm flipV="1">
            <a:off x="2209800" y="2416072"/>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 name="Text Box 181"/>
          <p:cNvSpPr txBox="1">
            <a:spLocks noChangeArrowheads="1"/>
          </p:cNvSpPr>
          <p:nvPr/>
        </p:nvSpPr>
        <p:spPr bwMode="auto">
          <a:xfrm>
            <a:off x="631825" y="1189177"/>
            <a:ext cx="79248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eaLnBrk="0" hangingPunct="0">
              <a:spcBef>
                <a:spcPct val="0"/>
              </a:spcBef>
              <a:defRPr sz="2400">
                <a:solidFill>
                  <a:schemeClr val="tx1"/>
                </a:solidFill>
                <a:latin typeface="Times New Roman" panose="02020603050405020304" pitchFamily="18" charset="0"/>
              </a:defRPr>
            </a:lvl1pPr>
            <a:lvl2pPr algn="l" eaLnBrk="0" hangingPunct="0">
              <a:spcBef>
                <a:spcPct val="0"/>
              </a:spcBef>
              <a:defRPr sz="2400">
                <a:solidFill>
                  <a:schemeClr val="tx1"/>
                </a:solidFill>
                <a:latin typeface="Times New Roman" panose="02020603050405020304" pitchFamily="18" charset="0"/>
              </a:defRPr>
            </a:lvl2pPr>
            <a:lvl3pPr algn="l" eaLnBrk="0" hangingPunct="0">
              <a:spcBef>
                <a:spcPct val="0"/>
              </a:spcBef>
              <a:defRPr sz="2400">
                <a:solidFill>
                  <a:schemeClr val="tx1"/>
                </a:solidFill>
                <a:latin typeface="Times New Roman" panose="02020603050405020304" pitchFamily="18" charset="0"/>
              </a:defRPr>
            </a:lvl3pPr>
            <a:lvl4pPr algn="l" eaLnBrk="0" hangingPunct="0">
              <a:spcBef>
                <a:spcPct val="0"/>
              </a:spcBef>
              <a:defRPr sz="2400">
                <a:solidFill>
                  <a:schemeClr val="tx1"/>
                </a:solidFill>
                <a:latin typeface="Times New Roman" panose="02020603050405020304" pitchFamily="18" charset="0"/>
              </a:defRPr>
            </a:lvl4pPr>
            <a:lvl5pPr algn="l" eaLnBrk="0" hangingPunct="0">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buFontTx/>
              <a:buNone/>
            </a:pPr>
            <a:r>
              <a:rPr lang="en-US" sz="2000" b="1" dirty="0">
                <a:solidFill>
                  <a:srgbClr val="FF0000"/>
                </a:solidFill>
                <a:latin typeface="Arial" panose="020B0604020202020204" pitchFamily="34" charset="0"/>
                <a:cs typeface="Arial" panose="020B0604020202020204" pitchFamily="34" charset="0"/>
              </a:rPr>
              <a:t>Example:</a:t>
            </a:r>
            <a:r>
              <a:rPr lang="en-US" sz="2000" b="1" dirty="0">
                <a:latin typeface="Arial" panose="020B0604020202020204" pitchFamily="34" charset="0"/>
                <a:cs typeface="Arial" panose="020B0604020202020204" pitchFamily="34" charset="0"/>
              </a:rPr>
              <a:t> Conduct a depth-first search in the graph starting from node D</a:t>
            </a:r>
            <a:endParaRPr lang="en-US" sz="2000" b="1" dirty="0">
              <a:solidFill>
                <a:srgbClr val="0070C0"/>
              </a:solidFill>
              <a:latin typeface="Arial" panose="020B0604020202020204" pitchFamily="34" charset="0"/>
              <a:cs typeface="Arial" panose="020B0604020202020204" pitchFamily="34" charset="0"/>
            </a:endParaRPr>
          </a:p>
        </p:txBody>
      </p:sp>
      <p:graphicFrame>
        <p:nvGraphicFramePr>
          <p:cNvPr id="53" name="Group 175"/>
          <p:cNvGraphicFramePr>
            <a:graphicFrameLocks/>
          </p:cNvGraphicFramePr>
          <p:nvPr>
            <p:extLst/>
          </p:nvPr>
        </p:nvGraphicFramePr>
        <p:xfrm>
          <a:off x="4267200" y="2301772"/>
          <a:ext cx="1019400" cy="3169920"/>
        </p:xfrm>
        <a:graphic>
          <a:graphicData uri="http://schemas.openxmlformats.org/drawingml/2006/table">
            <a:tbl>
              <a:tblPr/>
              <a:tblGrid>
                <a:gridCol w="509700"/>
                <a:gridCol w="509700"/>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[2]</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[3]</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[4]</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[5]</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[6]</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[7]</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4" name="Text Box 60"/>
          <p:cNvSpPr txBox="1">
            <a:spLocks noChangeArrowheads="1"/>
          </p:cNvSpPr>
          <p:nvPr/>
        </p:nvSpPr>
        <p:spPr bwMode="auto">
          <a:xfrm>
            <a:off x="4314423" y="1828697"/>
            <a:ext cx="1114022"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vertices</a:t>
            </a:r>
            <a:endParaRPr lang="en-US" sz="2000" dirty="0"/>
          </a:p>
        </p:txBody>
      </p:sp>
      <p:graphicFrame>
        <p:nvGraphicFramePr>
          <p:cNvPr id="55" name="Group 175"/>
          <p:cNvGraphicFramePr>
            <a:graphicFrameLocks/>
          </p:cNvGraphicFramePr>
          <p:nvPr>
            <p:extLst/>
          </p:nvPr>
        </p:nvGraphicFramePr>
        <p:xfrm>
          <a:off x="5381400" y="2301772"/>
          <a:ext cx="1019400" cy="3169920"/>
        </p:xfrm>
        <a:graphic>
          <a:graphicData uri="http://schemas.openxmlformats.org/drawingml/2006/table">
            <a:tbl>
              <a:tblPr/>
              <a:tblGrid>
                <a:gridCol w="509700"/>
                <a:gridCol w="509700"/>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[2]</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[3]</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[4]</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[5]</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[6]</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[7]</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 name="Group 175"/>
          <p:cNvGraphicFramePr>
            <a:graphicFrameLocks/>
          </p:cNvGraphicFramePr>
          <p:nvPr>
            <p:extLst/>
          </p:nvPr>
        </p:nvGraphicFramePr>
        <p:xfrm>
          <a:off x="6698268" y="2293615"/>
          <a:ext cx="509700" cy="3169920"/>
        </p:xfrm>
        <a:graphic>
          <a:graphicData uri="http://schemas.openxmlformats.org/drawingml/2006/table">
            <a:tbl>
              <a:tblPr/>
              <a:tblGrid>
                <a:gridCol w="509700"/>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7" name="Text Box 60"/>
          <p:cNvSpPr txBox="1">
            <a:spLocks noChangeArrowheads="1"/>
          </p:cNvSpPr>
          <p:nvPr/>
        </p:nvSpPr>
        <p:spPr bwMode="auto">
          <a:xfrm>
            <a:off x="6477000" y="1828696"/>
            <a:ext cx="9294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stack</a:t>
            </a:r>
            <a:endParaRPr lang="en-US" sz="2000" dirty="0"/>
          </a:p>
        </p:txBody>
      </p:sp>
      <p:sp>
        <p:nvSpPr>
          <p:cNvPr id="58" name="TextBox 57"/>
          <p:cNvSpPr txBox="1"/>
          <p:nvPr/>
        </p:nvSpPr>
        <p:spPr>
          <a:xfrm>
            <a:off x="431666" y="4916269"/>
            <a:ext cx="3606934" cy="646331"/>
          </a:xfrm>
          <a:prstGeom prst="rect">
            <a:avLst/>
          </a:prstGeom>
          <a:noFill/>
        </p:spPr>
        <p:txBody>
          <a:bodyPr wrap="square" rtlCol="0">
            <a:spAutoFit/>
          </a:bodyPr>
          <a:lstStyle/>
          <a:p>
            <a:r>
              <a:rPr lang="en-US" b="1" dirty="0" smtClean="0"/>
              <a:t>Visited nodes:</a:t>
            </a:r>
          </a:p>
          <a:p>
            <a:r>
              <a:rPr lang="en-US" dirty="0"/>
              <a:t>D  </a:t>
            </a:r>
            <a:r>
              <a:rPr lang="en-US" dirty="0" smtClean="0"/>
              <a:t>F</a:t>
            </a:r>
            <a:endParaRPr lang="en-US" dirty="0"/>
          </a:p>
        </p:txBody>
      </p:sp>
      <p:graphicFrame>
        <p:nvGraphicFramePr>
          <p:cNvPr id="59" name="Group 175"/>
          <p:cNvGraphicFramePr>
            <a:graphicFrameLocks/>
          </p:cNvGraphicFramePr>
          <p:nvPr>
            <p:extLst/>
          </p:nvPr>
        </p:nvGraphicFramePr>
        <p:xfrm>
          <a:off x="7597643" y="2291254"/>
          <a:ext cx="768482" cy="396240"/>
        </p:xfrm>
        <a:graphic>
          <a:graphicData uri="http://schemas.openxmlformats.org/drawingml/2006/table">
            <a:tbl>
              <a:tblPr/>
              <a:tblGrid>
                <a:gridCol w="768482"/>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false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0" name="Text Box 60"/>
          <p:cNvSpPr txBox="1">
            <a:spLocks noChangeArrowheads="1"/>
          </p:cNvSpPr>
          <p:nvPr/>
        </p:nvSpPr>
        <p:spPr bwMode="auto">
          <a:xfrm>
            <a:off x="7498723" y="1824780"/>
            <a:ext cx="9294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found</a:t>
            </a:r>
            <a:endParaRPr lang="en-US" sz="2000" dirty="0"/>
          </a:p>
        </p:txBody>
      </p:sp>
      <p:sp>
        <p:nvSpPr>
          <p:cNvPr id="62" name="Rectangle 2"/>
          <p:cNvSpPr>
            <a:spLocks noGrp="1" noChangeArrowheads="1"/>
          </p:cNvSpPr>
          <p:nvPr>
            <p:ph type="title"/>
          </p:nvPr>
        </p:nvSpPr>
        <p:spPr>
          <a:xfrm>
            <a:off x="155575" y="161927"/>
            <a:ext cx="8797925" cy="676274"/>
          </a:xfrm>
        </p:spPr>
        <p:txBody>
          <a:bodyPr>
            <a:normAutofit fontScale="90000"/>
          </a:bodyPr>
          <a:lstStyle/>
          <a:p>
            <a:r>
              <a:rPr lang="en-US" dirty="0"/>
              <a:t>Depth-First Search</a:t>
            </a:r>
          </a:p>
        </p:txBody>
      </p:sp>
    </p:spTree>
    <p:extLst>
      <p:ext uri="{BB962C8B-B14F-4D97-AF65-F5344CB8AC3E}">
        <p14:creationId xmlns:p14="http://schemas.microsoft.com/office/powerpoint/2010/main" val="35702925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431666" y="5647100"/>
            <a:ext cx="8026534" cy="646331"/>
          </a:xfrm>
          <a:prstGeom prst="rect">
            <a:avLst/>
          </a:prstGeom>
          <a:noFill/>
        </p:spPr>
        <p:txBody>
          <a:bodyPr wrap="square" rtlCol="0">
            <a:spAutoFit/>
          </a:bodyPr>
          <a:lstStyle/>
          <a:p>
            <a:r>
              <a:rPr lang="en-US" b="1" dirty="0"/>
              <a:t>Push all the vertices that are adjacent to </a:t>
            </a:r>
            <a:r>
              <a:rPr lang="en-US" b="1" dirty="0" smtClean="0"/>
              <a:t>F </a:t>
            </a:r>
            <a:r>
              <a:rPr lang="en-US" b="1" dirty="0"/>
              <a:t>and unvisited (unmarked)  onto the stack (</a:t>
            </a:r>
            <a:r>
              <a:rPr lang="en-US" b="1" dirty="0" smtClean="0"/>
              <a:t>C is </a:t>
            </a:r>
            <a:r>
              <a:rPr lang="en-US" b="1" dirty="0"/>
              <a:t>pushed).</a:t>
            </a:r>
          </a:p>
        </p:txBody>
      </p:sp>
      <p:sp>
        <p:nvSpPr>
          <p:cNvPr id="32" name="Line 34"/>
          <p:cNvSpPr>
            <a:spLocks noChangeShapeType="1"/>
          </p:cNvSpPr>
          <p:nvPr/>
        </p:nvSpPr>
        <p:spPr bwMode="auto">
          <a:xfrm flipH="1" flipV="1">
            <a:off x="2133600" y="2530372"/>
            <a:ext cx="1219200" cy="8382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 name="Line 37"/>
          <p:cNvSpPr>
            <a:spLocks noChangeShapeType="1"/>
          </p:cNvSpPr>
          <p:nvPr/>
        </p:nvSpPr>
        <p:spPr bwMode="auto">
          <a:xfrm flipH="1">
            <a:off x="3200400" y="3673372"/>
            <a:ext cx="228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Line 21"/>
          <p:cNvSpPr>
            <a:spLocks noChangeShapeType="1"/>
          </p:cNvSpPr>
          <p:nvPr/>
        </p:nvSpPr>
        <p:spPr bwMode="auto">
          <a:xfrm flipV="1">
            <a:off x="914400" y="3444772"/>
            <a:ext cx="9906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Line 22"/>
          <p:cNvSpPr>
            <a:spLocks noChangeShapeType="1"/>
          </p:cNvSpPr>
          <p:nvPr/>
        </p:nvSpPr>
        <p:spPr bwMode="auto">
          <a:xfrm flipV="1">
            <a:off x="1828800" y="3597172"/>
            <a:ext cx="14478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Line 39"/>
          <p:cNvSpPr>
            <a:spLocks noChangeShapeType="1"/>
          </p:cNvSpPr>
          <p:nvPr/>
        </p:nvSpPr>
        <p:spPr bwMode="auto">
          <a:xfrm flipV="1">
            <a:off x="762000" y="3063772"/>
            <a:ext cx="76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26"/>
          <p:cNvSpPr>
            <a:spLocks noChangeShapeType="1"/>
          </p:cNvSpPr>
          <p:nvPr/>
        </p:nvSpPr>
        <p:spPr bwMode="auto">
          <a:xfrm>
            <a:off x="990600" y="2911372"/>
            <a:ext cx="914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29"/>
          <p:cNvSpPr>
            <a:spLocks noChangeShapeType="1"/>
          </p:cNvSpPr>
          <p:nvPr/>
        </p:nvSpPr>
        <p:spPr bwMode="auto">
          <a:xfrm flipH="1" flipV="1">
            <a:off x="3124200" y="2682772"/>
            <a:ext cx="292100" cy="508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Oval 2"/>
          <p:cNvSpPr>
            <a:spLocks noChangeArrowheads="1"/>
          </p:cNvSpPr>
          <p:nvPr/>
        </p:nvSpPr>
        <p:spPr bwMode="auto">
          <a:xfrm>
            <a:off x="533400" y="2758972"/>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Oval 3"/>
          <p:cNvSpPr>
            <a:spLocks noChangeArrowheads="1"/>
          </p:cNvSpPr>
          <p:nvPr/>
        </p:nvSpPr>
        <p:spPr bwMode="auto">
          <a:xfrm>
            <a:off x="685800" y="26065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A</a:t>
            </a:r>
          </a:p>
        </p:txBody>
      </p:sp>
      <p:sp>
        <p:nvSpPr>
          <p:cNvPr id="41" name="Oval 4"/>
          <p:cNvSpPr>
            <a:spLocks noChangeArrowheads="1"/>
          </p:cNvSpPr>
          <p:nvPr/>
        </p:nvSpPr>
        <p:spPr bwMode="auto">
          <a:xfrm>
            <a:off x="533400" y="35209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H</a:t>
            </a:r>
          </a:p>
        </p:txBody>
      </p:sp>
      <p:sp>
        <p:nvSpPr>
          <p:cNvPr id="42" name="Oval 5"/>
          <p:cNvSpPr>
            <a:spLocks noChangeArrowheads="1"/>
          </p:cNvSpPr>
          <p:nvPr/>
        </p:nvSpPr>
        <p:spPr bwMode="auto">
          <a:xfrm>
            <a:off x="1905000" y="31399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B</a:t>
            </a:r>
          </a:p>
        </p:txBody>
      </p:sp>
      <p:sp>
        <p:nvSpPr>
          <p:cNvPr id="43" name="Oval 6"/>
          <p:cNvSpPr>
            <a:spLocks noChangeArrowheads="1"/>
          </p:cNvSpPr>
          <p:nvPr/>
        </p:nvSpPr>
        <p:spPr bwMode="auto">
          <a:xfrm>
            <a:off x="1752600" y="2149372"/>
            <a:ext cx="457200" cy="457200"/>
          </a:xfrm>
          <a:prstGeom prst="ellipse">
            <a:avLst/>
          </a:prstGeom>
          <a:solidFill>
            <a:srgbClr val="FF0000"/>
          </a:solidFill>
          <a:ln w="9525">
            <a:solidFill>
              <a:schemeClr val="tx1"/>
            </a:solidFill>
            <a:round/>
            <a:headEnd/>
            <a:tailEnd/>
          </a:ln>
          <a:effectLst/>
          <a:extLst/>
        </p:spPr>
        <p:txBody>
          <a:bodyPr wrap="none" anchor="ctr"/>
          <a:lstStyle/>
          <a:p>
            <a:pPr>
              <a:buFontTx/>
              <a:buNone/>
            </a:pPr>
            <a:r>
              <a:rPr lang="en-US" b="1"/>
              <a:t>F</a:t>
            </a:r>
          </a:p>
        </p:txBody>
      </p:sp>
      <p:sp>
        <p:nvSpPr>
          <p:cNvPr id="44" name="Oval 7"/>
          <p:cNvSpPr>
            <a:spLocks noChangeArrowheads="1"/>
          </p:cNvSpPr>
          <p:nvPr/>
        </p:nvSpPr>
        <p:spPr bwMode="auto">
          <a:xfrm>
            <a:off x="2819400" y="41305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E</a:t>
            </a:r>
          </a:p>
        </p:txBody>
      </p:sp>
      <p:sp>
        <p:nvSpPr>
          <p:cNvPr id="45" name="Oval 8"/>
          <p:cNvSpPr>
            <a:spLocks noChangeArrowheads="1"/>
          </p:cNvSpPr>
          <p:nvPr/>
        </p:nvSpPr>
        <p:spPr bwMode="auto">
          <a:xfrm>
            <a:off x="3276600" y="3216172"/>
            <a:ext cx="457200" cy="457200"/>
          </a:xfrm>
          <a:prstGeom prst="ellipse">
            <a:avLst/>
          </a:prstGeom>
          <a:solidFill>
            <a:srgbClr val="FF0000"/>
          </a:solidFill>
          <a:ln w="9525">
            <a:solidFill>
              <a:schemeClr val="tx1"/>
            </a:solidFill>
            <a:round/>
            <a:headEnd/>
            <a:tailEnd/>
          </a:ln>
          <a:effectLst/>
          <a:extLst/>
        </p:spPr>
        <p:txBody>
          <a:bodyPr wrap="none" anchor="ctr"/>
          <a:lstStyle/>
          <a:p>
            <a:pPr>
              <a:buFontTx/>
              <a:buNone/>
            </a:pPr>
            <a:r>
              <a:rPr lang="en-US" b="1"/>
              <a:t>D</a:t>
            </a:r>
          </a:p>
        </p:txBody>
      </p:sp>
      <p:sp>
        <p:nvSpPr>
          <p:cNvPr id="46" name="Oval 9"/>
          <p:cNvSpPr>
            <a:spLocks noChangeArrowheads="1"/>
          </p:cNvSpPr>
          <p:nvPr/>
        </p:nvSpPr>
        <p:spPr bwMode="auto">
          <a:xfrm>
            <a:off x="2743200" y="22255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C</a:t>
            </a:r>
          </a:p>
        </p:txBody>
      </p:sp>
      <p:sp>
        <p:nvSpPr>
          <p:cNvPr id="47" name="Oval 10"/>
          <p:cNvSpPr>
            <a:spLocks noChangeArrowheads="1"/>
          </p:cNvSpPr>
          <p:nvPr/>
        </p:nvSpPr>
        <p:spPr bwMode="auto">
          <a:xfrm>
            <a:off x="1524000" y="41305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G</a:t>
            </a:r>
          </a:p>
        </p:txBody>
      </p:sp>
      <p:sp>
        <p:nvSpPr>
          <p:cNvPr id="48" name="Line 35"/>
          <p:cNvSpPr>
            <a:spLocks noChangeShapeType="1"/>
          </p:cNvSpPr>
          <p:nvPr/>
        </p:nvSpPr>
        <p:spPr bwMode="auto">
          <a:xfrm flipH="1">
            <a:off x="1981200" y="4435372"/>
            <a:ext cx="83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Line 36"/>
          <p:cNvSpPr>
            <a:spLocks noChangeShapeType="1"/>
          </p:cNvSpPr>
          <p:nvPr/>
        </p:nvSpPr>
        <p:spPr bwMode="auto">
          <a:xfrm flipH="1" flipV="1">
            <a:off x="914400" y="3901972"/>
            <a:ext cx="609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Text Box 60"/>
          <p:cNvSpPr txBox="1">
            <a:spLocks noChangeArrowheads="1"/>
          </p:cNvSpPr>
          <p:nvPr/>
        </p:nvSpPr>
        <p:spPr bwMode="auto">
          <a:xfrm>
            <a:off x="5520743" y="1828697"/>
            <a:ext cx="9294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marks</a:t>
            </a:r>
            <a:endParaRPr lang="en-US" sz="2000" dirty="0"/>
          </a:p>
        </p:txBody>
      </p:sp>
      <p:sp>
        <p:nvSpPr>
          <p:cNvPr id="51" name="Line 176"/>
          <p:cNvSpPr>
            <a:spLocks noChangeShapeType="1"/>
          </p:cNvSpPr>
          <p:nvPr/>
        </p:nvSpPr>
        <p:spPr bwMode="auto">
          <a:xfrm flipV="1">
            <a:off x="2209800" y="2416072"/>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 name="Text Box 181"/>
          <p:cNvSpPr txBox="1">
            <a:spLocks noChangeArrowheads="1"/>
          </p:cNvSpPr>
          <p:nvPr/>
        </p:nvSpPr>
        <p:spPr bwMode="auto">
          <a:xfrm>
            <a:off x="631825" y="1189177"/>
            <a:ext cx="79248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eaLnBrk="0" hangingPunct="0">
              <a:spcBef>
                <a:spcPct val="0"/>
              </a:spcBef>
              <a:defRPr sz="2400">
                <a:solidFill>
                  <a:schemeClr val="tx1"/>
                </a:solidFill>
                <a:latin typeface="Times New Roman" panose="02020603050405020304" pitchFamily="18" charset="0"/>
              </a:defRPr>
            </a:lvl1pPr>
            <a:lvl2pPr algn="l" eaLnBrk="0" hangingPunct="0">
              <a:spcBef>
                <a:spcPct val="0"/>
              </a:spcBef>
              <a:defRPr sz="2400">
                <a:solidFill>
                  <a:schemeClr val="tx1"/>
                </a:solidFill>
                <a:latin typeface="Times New Roman" panose="02020603050405020304" pitchFamily="18" charset="0"/>
              </a:defRPr>
            </a:lvl2pPr>
            <a:lvl3pPr algn="l" eaLnBrk="0" hangingPunct="0">
              <a:spcBef>
                <a:spcPct val="0"/>
              </a:spcBef>
              <a:defRPr sz="2400">
                <a:solidFill>
                  <a:schemeClr val="tx1"/>
                </a:solidFill>
                <a:latin typeface="Times New Roman" panose="02020603050405020304" pitchFamily="18" charset="0"/>
              </a:defRPr>
            </a:lvl3pPr>
            <a:lvl4pPr algn="l" eaLnBrk="0" hangingPunct="0">
              <a:spcBef>
                <a:spcPct val="0"/>
              </a:spcBef>
              <a:defRPr sz="2400">
                <a:solidFill>
                  <a:schemeClr val="tx1"/>
                </a:solidFill>
                <a:latin typeface="Times New Roman" panose="02020603050405020304" pitchFamily="18" charset="0"/>
              </a:defRPr>
            </a:lvl4pPr>
            <a:lvl5pPr algn="l" eaLnBrk="0" hangingPunct="0">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buFontTx/>
              <a:buNone/>
            </a:pPr>
            <a:r>
              <a:rPr lang="en-US" sz="2000" b="1" dirty="0">
                <a:solidFill>
                  <a:srgbClr val="FF0000"/>
                </a:solidFill>
                <a:latin typeface="Arial" panose="020B0604020202020204" pitchFamily="34" charset="0"/>
                <a:cs typeface="Arial" panose="020B0604020202020204" pitchFamily="34" charset="0"/>
              </a:rPr>
              <a:t>Example:</a:t>
            </a:r>
            <a:r>
              <a:rPr lang="en-US" sz="2000" b="1" dirty="0">
                <a:latin typeface="Arial" panose="020B0604020202020204" pitchFamily="34" charset="0"/>
                <a:cs typeface="Arial" panose="020B0604020202020204" pitchFamily="34" charset="0"/>
              </a:rPr>
              <a:t> Conduct a depth-first search in the graph starting from node D</a:t>
            </a:r>
            <a:endParaRPr lang="en-US" sz="2000" b="1" dirty="0">
              <a:solidFill>
                <a:srgbClr val="0070C0"/>
              </a:solidFill>
              <a:latin typeface="Arial" panose="020B0604020202020204" pitchFamily="34" charset="0"/>
              <a:cs typeface="Arial" panose="020B0604020202020204" pitchFamily="34" charset="0"/>
            </a:endParaRPr>
          </a:p>
        </p:txBody>
      </p:sp>
      <p:graphicFrame>
        <p:nvGraphicFramePr>
          <p:cNvPr id="53" name="Group 175"/>
          <p:cNvGraphicFramePr>
            <a:graphicFrameLocks/>
          </p:cNvGraphicFramePr>
          <p:nvPr>
            <p:extLst/>
          </p:nvPr>
        </p:nvGraphicFramePr>
        <p:xfrm>
          <a:off x="4267200" y="2301772"/>
          <a:ext cx="1019400" cy="3169920"/>
        </p:xfrm>
        <a:graphic>
          <a:graphicData uri="http://schemas.openxmlformats.org/drawingml/2006/table">
            <a:tbl>
              <a:tblPr/>
              <a:tblGrid>
                <a:gridCol w="509700"/>
                <a:gridCol w="509700"/>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[2]</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[3]</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[4]</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[5]</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[6]</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[7]</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4" name="Text Box 60"/>
          <p:cNvSpPr txBox="1">
            <a:spLocks noChangeArrowheads="1"/>
          </p:cNvSpPr>
          <p:nvPr/>
        </p:nvSpPr>
        <p:spPr bwMode="auto">
          <a:xfrm>
            <a:off x="4314423" y="1828697"/>
            <a:ext cx="1114022"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vertices</a:t>
            </a:r>
            <a:endParaRPr lang="en-US" sz="2000" dirty="0"/>
          </a:p>
        </p:txBody>
      </p:sp>
      <p:graphicFrame>
        <p:nvGraphicFramePr>
          <p:cNvPr id="55" name="Group 175"/>
          <p:cNvGraphicFramePr>
            <a:graphicFrameLocks/>
          </p:cNvGraphicFramePr>
          <p:nvPr>
            <p:extLst/>
          </p:nvPr>
        </p:nvGraphicFramePr>
        <p:xfrm>
          <a:off x="5381400" y="2301772"/>
          <a:ext cx="1019400" cy="3169920"/>
        </p:xfrm>
        <a:graphic>
          <a:graphicData uri="http://schemas.openxmlformats.org/drawingml/2006/table">
            <a:tbl>
              <a:tblPr/>
              <a:tblGrid>
                <a:gridCol w="509700"/>
                <a:gridCol w="509700"/>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[2]</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[3]</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[4]</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[5]</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[6]</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[7]</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 name="Group 175"/>
          <p:cNvGraphicFramePr>
            <a:graphicFrameLocks/>
          </p:cNvGraphicFramePr>
          <p:nvPr>
            <p:extLst/>
          </p:nvPr>
        </p:nvGraphicFramePr>
        <p:xfrm>
          <a:off x="6698268" y="2293615"/>
          <a:ext cx="509700" cy="3169920"/>
        </p:xfrm>
        <a:graphic>
          <a:graphicData uri="http://schemas.openxmlformats.org/drawingml/2006/table">
            <a:tbl>
              <a:tblPr/>
              <a:tblGrid>
                <a:gridCol w="509700"/>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7" name="Text Box 60"/>
          <p:cNvSpPr txBox="1">
            <a:spLocks noChangeArrowheads="1"/>
          </p:cNvSpPr>
          <p:nvPr/>
        </p:nvSpPr>
        <p:spPr bwMode="auto">
          <a:xfrm>
            <a:off x="6477000" y="1828696"/>
            <a:ext cx="9294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stack</a:t>
            </a:r>
            <a:endParaRPr lang="en-US" sz="2000" dirty="0"/>
          </a:p>
        </p:txBody>
      </p:sp>
      <p:sp>
        <p:nvSpPr>
          <p:cNvPr id="58" name="TextBox 57"/>
          <p:cNvSpPr txBox="1"/>
          <p:nvPr/>
        </p:nvSpPr>
        <p:spPr>
          <a:xfrm>
            <a:off x="431666" y="4916269"/>
            <a:ext cx="3606934" cy="646331"/>
          </a:xfrm>
          <a:prstGeom prst="rect">
            <a:avLst/>
          </a:prstGeom>
          <a:noFill/>
        </p:spPr>
        <p:txBody>
          <a:bodyPr wrap="square" rtlCol="0">
            <a:spAutoFit/>
          </a:bodyPr>
          <a:lstStyle/>
          <a:p>
            <a:r>
              <a:rPr lang="en-US" b="1" dirty="0" smtClean="0"/>
              <a:t>Visited nodes:</a:t>
            </a:r>
          </a:p>
          <a:p>
            <a:r>
              <a:rPr lang="en-US" dirty="0"/>
              <a:t>D  </a:t>
            </a:r>
            <a:r>
              <a:rPr lang="en-US" dirty="0" smtClean="0"/>
              <a:t>F</a:t>
            </a:r>
            <a:endParaRPr lang="en-US" dirty="0"/>
          </a:p>
        </p:txBody>
      </p:sp>
      <p:graphicFrame>
        <p:nvGraphicFramePr>
          <p:cNvPr id="59" name="Group 175"/>
          <p:cNvGraphicFramePr>
            <a:graphicFrameLocks/>
          </p:cNvGraphicFramePr>
          <p:nvPr>
            <p:extLst/>
          </p:nvPr>
        </p:nvGraphicFramePr>
        <p:xfrm>
          <a:off x="7597643" y="2291254"/>
          <a:ext cx="768482" cy="396240"/>
        </p:xfrm>
        <a:graphic>
          <a:graphicData uri="http://schemas.openxmlformats.org/drawingml/2006/table">
            <a:tbl>
              <a:tblPr/>
              <a:tblGrid>
                <a:gridCol w="768482"/>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false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0" name="Text Box 60"/>
          <p:cNvSpPr txBox="1">
            <a:spLocks noChangeArrowheads="1"/>
          </p:cNvSpPr>
          <p:nvPr/>
        </p:nvSpPr>
        <p:spPr bwMode="auto">
          <a:xfrm>
            <a:off x="7498723" y="1824780"/>
            <a:ext cx="9294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found</a:t>
            </a:r>
            <a:endParaRPr lang="en-US" sz="2000" dirty="0"/>
          </a:p>
        </p:txBody>
      </p:sp>
      <p:sp>
        <p:nvSpPr>
          <p:cNvPr id="62" name="Rectangle 2"/>
          <p:cNvSpPr>
            <a:spLocks noGrp="1" noChangeArrowheads="1"/>
          </p:cNvSpPr>
          <p:nvPr>
            <p:ph type="title"/>
          </p:nvPr>
        </p:nvSpPr>
        <p:spPr>
          <a:xfrm>
            <a:off x="155575" y="161927"/>
            <a:ext cx="8797925" cy="676274"/>
          </a:xfrm>
        </p:spPr>
        <p:txBody>
          <a:bodyPr>
            <a:normAutofit fontScale="90000"/>
          </a:bodyPr>
          <a:lstStyle/>
          <a:p>
            <a:r>
              <a:rPr lang="en-US" dirty="0"/>
              <a:t>Depth-First Search</a:t>
            </a:r>
          </a:p>
        </p:txBody>
      </p:sp>
    </p:spTree>
    <p:extLst>
      <p:ext uri="{BB962C8B-B14F-4D97-AF65-F5344CB8AC3E}">
        <p14:creationId xmlns:p14="http://schemas.microsoft.com/office/powerpoint/2010/main" val="27197123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431666" y="5647100"/>
            <a:ext cx="8026534" cy="646331"/>
          </a:xfrm>
          <a:prstGeom prst="rect">
            <a:avLst/>
          </a:prstGeom>
          <a:noFill/>
        </p:spPr>
        <p:txBody>
          <a:bodyPr wrap="square" rtlCol="0">
            <a:spAutoFit/>
          </a:bodyPr>
          <a:lstStyle/>
          <a:p>
            <a:r>
              <a:rPr lang="en-US" b="1" dirty="0"/>
              <a:t>Pop from stack </a:t>
            </a:r>
            <a:r>
              <a:rPr lang="en-US" b="1" dirty="0" smtClean="0"/>
              <a:t>(C </a:t>
            </a:r>
            <a:r>
              <a:rPr lang="en-US" b="1" dirty="0"/>
              <a:t>is popped). </a:t>
            </a:r>
            <a:r>
              <a:rPr lang="en-US" b="1" dirty="0" smtClean="0"/>
              <a:t>C </a:t>
            </a:r>
            <a:r>
              <a:rPr lang="en-US" b="1" dirty="0"/>
              <a:t>is not visited yet (unmarked). So, visit </a:t>
            </a:r>
            <a:r>
              <a:rPr lang="en-US" b="1" dirty="0" smtClean="0"/>
              <a:t>C </a:t>
            </a:r>
            <a:r>
              <a:rPr lang="en-US" b="1" dirty="0"/>
              <a:t>(set </a:t>
            </a:r>
            <a:r>
              <a:rPr lang="en-US" b="1" dirty="0" smtClean="0"/>
              <a:t>C </a:t>
            </a:r>
            <a:r>
              <a:rPr lang="en-US" b="1" dirty="0"/>
              <a:t>as marked).</a:t>
            </a:r>
          </a:p>
        </p:txBody>
      </p:sp>
      <p:sp>
        <p:nvSpPr>
          <p:cNvPr id="32" name="Line 34"/>
          <p:cNvSpPr>
            <a:spLocks noChangeShapeType="1"/>
          </p:cNvSpPr>
          <p:nvPr/>
        </p:nvSpPr>
        <p:spPr bwMode="auto">
          <a:xfrm flipH="1" flipV="1">
            <a:off x="2133600" y="2530372"/>
            <a:ext cx="1219200" cy="8382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 name="Line 37"/>
          <p:cNvSpPr>
            <a:spLocks noChangeShapeType="1"/>
          </p:cNvSpPr>
          <p:nvPr/>
        </p:nvSpPr>
        <p:spPr bwMode="auto">
          <a:xfrm flipH="1">
            <a:off x="3200400" y="3673372"/>
            <a:ext cx="228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Line 21"/>
          <p:cNvSpPr>
            <a:spLocks noChangeShapeType="1"/>
          </p:cNvSpPr>
          <p:nvPr/>
        </p:nvSpPr>
        <p:spPr bwMode="auto">
          <a:xfrm flipV="1">
            <a:off x="914400" y="3444772"/>
            <a:ext cx="9906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Line 22"/>
          <p:cNvSpPr>
            <a:spLocks noChangeShapeType="1"/>
          </p:cNvSpPr>
          <p:nvPr/>
        </p:nvSpPr>
        <p:spPr bwMode="auto">
          <a:xfrm flipV="1">
            <a:off x="1828800" y="3597172"/>
            <a:ext cx="14478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Line 39"/>
          <p:cNvSpPr>
            <a:spLocks noChangeShapeType="1"/>
          </p:cNvSpPr>
          <p:nvPr/>
        </p:nvSpPr>
        <p:spPr bwMode="auto">
          <a:xfrm flipV="1">
            <a:off x="762000" y="3063772"/>
            <a:ext cx="76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26"/>
          <p:cNvSpPr>
            <a:spLocks noChangeShapeType="1"/>
          </p:cNvSpPr>
          <p:nvPr/>
        </p:nvSpPr>
        <p:spPr bwMode="auto">
          <a:xfrm>
            <a:off x="990600" y="2911372"/>
            <a:ext cx="914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29"/>
          <p:cNvSpPr>
            <a:spLocks noChangeShapeType="1"/>
          </p:cNvSpPr>
          <p:nvPr/>
        </p:nvSpPr>
        <p:spPr bwMode="auto">
          <a:xfrm flipH="1" flipV="1">
            <a:off x="3124200" y="2682772"/>
            <a:ext cx="292100" cy="508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Oval 2"/>
          <p:cNvSpPr>
            <a:spLocks noChangeArrowheads="1"/>
          </p:cNvSpPr>
          <p:nvPr/>
        </p:nvSpPr>
        <p:spPr bwMode="auto">
          <a:xfrm>
            <a:off x="533400" y="2758972"/>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Oval 3"/>
          <p:cNvSpPr>
            <a:spLocks noChangeArrowheads="1"/>
          </p:cNvSpPr>
          <p:nvPr/>
        </p:nvSpPr>
        <p:spPr bwMode="auto">
          <a:xfrm>
            <a:off x="685800" y="26065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A</a:t>
            </a:r>
          </a:p>
        </p:txBody>
      </p:sp>
      <p:sp>
        <p:nvSpPr>
          <p:cNvPr id="41" name="Oval 4"/>
          <p:cNvSpPr>
            <a:spLocks noChangeArrowheads="1"/>
          </p:cNvSpPr>
          <p:nvPr/>
        </p:nvSpPr>
        <p:spPr bwMode="auto">
          <a:xfrm>
            <a:off x="533400" y="35209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H</a:t>
            </a:r>
          </a:p>
        </p:txBody>
      </p:sp>
      <p:sp>
        <p:nvSpPr>
          <p:cNvPr id="42" name="Oval 5"/>
          <p:cNvSpPr>
            <a:spLocks noChangeArrowheads="1"/>
          </p:cNvSpPr>
          <p:nvPr/>
        </p:nvSpPr>
        <p:spPr bwMode="auto">
          <a:xfrm>
            <a:off x="1905000" y="31399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B</a:t>
            </a:r>
          </a:p>
        </p:txBody>
      </p:sp>
      <p:sp>
        <p:nvSpPr>
          <p:cNvPr id="43" name="Oval 6"/>
          <p:cNvSpPr>
            <a:spLocks noChangeArrowheads="1"/>
          </p:cNvSpPr>
          <p:nvPr/>
        </p:nvSpPr>
        <p:spPr bwMode="auto">
          <a:xfrm>
            <a:off x="1752600" y="2149372"/>
            <a:ext cx="457200" cy="457200"/>
          </a:xfrm>
          <a:prstGeom prst="ellipse">
            <a:avLst/>
          </a:prstGeom>
          <a:solidFill>
            <a:srgbClr val="FF0000"/>
          </a:solidFill>
          <a:ln w="9525">
            <a:solidFill>
              <a:schemeClr val="tx1"/>
            </a:solidFill>
            <a:round/>
            <a:headEnd/>
            <a:tailEnd/>
          </a:ln>
          <a:effectLst/>
          <a:extLst/>
        </p:spPr>
        <p:txBody>
          <a:bodyPr wrap="none" anchor="ctr"/>
          <a:lstStyle/>
          <a:p>
            <a:pPr>
              <a:buFontTx/>
              <a:buNone/>
            </a:pPr>
            <a:r>
              <a:rPr lang="en-US" b="1"/>
              <a:t>F</a:t>
            </a:r>
          </a:p>
        </p:txBody>
      </p:sp>
      <p:sp>
        <p:nvSpPr>
          <p:cNvPr id="44" name="Oval 7"/>
          <p:cNvSpPr>
            <a:spLocks noChangeArrowheads="1"/>
          </p:cNvSpPr>
          <p:nvPr/>
        </p:nvSpPr>
        <p:spPr bwMode="auto">
          <a:xfrm>
            <a:off x="2819400" y="41305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E</a:t>
            </a:r>
          </a:p>
        </p:txBody>
      </p:sp>
      <p:sp>
        <p:nvSpPr>
          <p:cNvPr id="45" name="Oval 8"/>
          <p:cNvSpPr>
            <a:spLocks noChangeArrowheads="1"/>
          </p:cNvSpPr>
          <p:nvPr/>
        </p:nvSpPr>
        <p:spPr bwMode="auto">
          <a:xfrm>
            <a:off x="3276600" y="3216172"/>
            <a:ext cx="457200" cy="457200"/>
          </a:xfrm>
          <a:prstGeom prst="ellipse">
            <a:avLst/>
          </a:prstGeom>
          <a:solidFill>
            <a:srgbClr val="FF0000"/>
          </a:solidFill>
          <a:ln w="9525">
            <a:solidFill>
              <a:schemeClr val="tx1"/>
            </a:solidFill>
            <a:round/>
            <a:headEnd/>
            <a:tailEnd/>
          </a:ln>
          <a:effectLst/>
          <a:extLst/>
        </p:spPr>
        <p:txBody>
          <a:bodyPr wrap="none" anchor="ctr"/>
          <a:lstStyle/>
          <a:p>
            <a:pPr>
              <a:buFontTx/>
              <a:buNone/>
            </a:pPr>
            <a:r>
              <a:rPr lang="en-US" b="1"/>
              <a:t>D</a:t>
            </a:r>
          </a:p>
        </p:txBody>
      </p:sp>
      <p:sp>
        <p:nvSpPr>
          <p:cNvPr id="46" name="Oval 9"/>
          <p:cNvSpPr>
            <a:spLocks noChangeArrowheads="1"/>
          </p:cNvSpPr>
          <p:nvPr/>
        </p:nvSpPr>
        <p:spPr bwMode="auto">
          <a:xfrm>
            <a:off x="2743200" y="22255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C</a:t>
            </a:r>
          </a:p>
        </p:txBody>
      </p:sp>
      <p:sp>
        <p:nvSpPr>
          <p:cNvPr id="47" name="Oval 10"/>
          <p:cNvSpPr>
            <a:spLocks noChangeArrowheads="1"/>
          </p:cNvSpPr>
          <p:nvPr/>
        </p:nvSpPr>
        <p:spPr bwMode="auto">
          <a:xfrm>
            <a:off x="1524000" y="41305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G</a:t>
            </a:r>
          </a:p>
        </p:txBody>
      </p:sp>
      <p:sp>
        <p:nvSpPr>
          <p:cNvPr id="48" name="Line 35"/>
          <p:cNvSpPr>
            <a:spLocks noChangeShapeType="1"/>
          </p:cNvSpPr>
          <p:nvPr/>
        </p:nvSpPr>
        <p:spPr bwMode="auto">
          <a:xfrm flipH="1">
            <a:off x="1981200" y="4435372"/>
            <a:ext cx="83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Line 36"/>
          <p:cNvSpPr>
            <a:spLocks noChangeShapeType="1"/>
          </p:cNvSpPr>
          <p:nvPr/>
        </p:nvSpPr>
        <p:spPr bwMode="auto">
          <a:xfrm flipH="1" flipV="1">
            <a:off x="914400" y="3901972"/>
            <a:ext cx="609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Text Box 60"/>
          <p:cNvSpPr txBox="1">
            <a:spLocks noChangeArrowheads="1"/>
          </p:cNvSpPr>
          <p:nvPr/>
        </p:nvSpPr>
        <p:spPr bwMode="auto">
          <a:xfrm>
            <a:off x="5520743" y="1828697"/>
            <a:ext cx="9294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marks</a:t>
            </a:r>
            <a:endParaRPr lang="en-US" sz="2000" dirty="0"/>
          </a:p>
        </p:txBody>
      </p:sp>
      <p:sp>
        <p:nvSpPr>
          <p:cNvPr id="51" name="Line 176"/>
          <p:cNvSpPr>
            <a:spLocks noChangeShapeType="1"/>
          </p:cNvSpPr>
          <p:nvPr/>
        </p:nvSpPr>
        <p:spPr bwMode="auto">
          <a:xfrm flipV="1">
            <a:off x="2209800" y="2416072"/>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 name="Text Box 181"/>
          <p:cNvSpPr txBox="1">
            <a:spLocks noChangeArrowheads="1"/>
          </p:cNvSpPr>
          <p:nvPr/>
        </p:nvSpPr>
        <p:spPr bwMode="auto">
          <a:xfrm>
            <a:off x="631825" y="1189177"/>
            <a:ext cx="79248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eaLnBrk="0" hangingPunct="0">
              <a:spcBef>
                <a:spcPct val="0"/>
              </a:spcBef>
              <a:defRPr sz="2400">
                <a:solidFill>
                  <a:schemeClr val="tx1"/>
                </a:solidFill>
                <a:latin typeface="Times New Roman" panose="02020603050405020304" pitchFamily="18" charset="0"/>
              </a:defRPr>
            </a:lvl1pPr>
            <a:lvl2pPr algn="l" eaLnBrk="0" hangingPunct="0">
              <a:spcBef>
                <a:spcPct val="0"/>
              </a:spcBef>
              <a:defRPr sz="2400">
                <a:solidFill>
                  <a:schemeClr val="tx1"/>
                </a:solidFill>
                <a:latin typeface="Times New Roman" panose="02020603050405020304" pitchFamily="18" charset="0"/>
              </a:defRPr>
            </a:lvl2pPr>
            <a:lvl3pPr algn="l" eaLnBrk="0" hangingPunct="0">
              <a:spcBef>
                <a:spcPct val="0"/>
              </a:spcBef>
              <a:defRPr sz="2400">
                <a:solidFill>
                  <a:schemeClr val="tx1"/>
                </a:solidFill>
                <a:latin typeface="Times New Roman" panose="02020603050405020304" pitchFamily="18" charset="0"/>
              </a:defRPr>
            </a:lvl3pPr>
            <a:lvl4pPr algn="l" eaLnBrk="0" hangingPunct="0">
              <a:spcBef>
                <a:spcPct val="0"/>
              </a:spcBef>
              <a:defRPr sz="2400">
                <a:solidFill>
                  <a:schemeClr val="tx1"/>
                </a:solidFill>
                <a:latin typeface="Times New Roman" panose="02020603050405020304" pitchFamily="18" charset="0"/>
              </a:defRPr>
            </a:lvl4pPr>
            <a:lvl5pPr algn="l" eaLnBrk="0" hangingPunct="0">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buFontTx/>
              <a:buNone/>
            </a:pPr>
            <a:r>
              <a:rPr lang="en-US" sz="2000" b="1">
                <a:solidFill>
                  <a:srgbClr val="FF0000"/>
                </a:solidFill>
                <a:latin typeface="Arial" panose="020B0604020202020204" pitchFamily="34" charset="0"/>
                <a:cs typeface="Arial" panose="020B0604020202020204" pitchFamily="34" charset="0"/>
              </a:rPr>
              <a:t>Example:</a:t>
            </a:r>
            <a:r>
              <a:rPr lang="en-US" sz="2000" b="1">
                <a:latin typeface="Arial" panose="020B0604020202020204" pitchFamily="34" charset="0"/>
                <a:cs typeface="Arial" panose="020B0604020202020204" pitchFamily="34" charset="0"/>
              </a:rPr>
              <a:t> Conduct a depth-first search in the graph starting from node D</a:t>
            </a:r>
            <a:endParaRPr lang="en-US" sz="2000" b="1" dirty="0">
              <a:solidFill>
                <a:srgbClr val="0070C0"/>
              </a:solidFill>
              <a:latin typeface="Arial" panose="020B0604020202020204" pitchFamily="34" charset="0"/>
              <a:cs typeface="Arial" panose="020B0604020202020204" pitchFamily="34" charset="0"/>
            </a:endParaRPr>
          </a:p>
        </p:txBody>
      </p:sp>
      <p:graphicFrame>
        <p:nvGraphicFramePr>
          <p:cNvPr id="53" name="Group 175"/>
          <p:cNvGraphicFramePr>
            <a:graphicFrameLocks/>
          </p:cNvGraphicFramePr>
          <p:nvPr>
            <p:extLst/>
          </p:nvPr>
        </p:nvGraphicFramePr>
        <p:xfrm>
          <a:off x="4267200" y="2301772"/>
          <a:ext cx="1019400" cy="3169920"/>
        </p:xfrm>
        <a:graphic>
          <a:graphicData uri="http://schemas.openxmlformats.org/drawingml/2006/table">
            <a:tbl>
              <a:tblPr/>
              <a:tblGrid>
                <a:gridCol w="509700"/>
                <a:gridCol w="509700"/>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[2]</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[3]</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[4]</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[5]</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[6]</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[7]</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4" name="Text Box 60"/>
          <p:cNvSpPr txBox="1">
            <a:spLocks noChangeArrowheads="1"/>
          </p:cNvSpPr>
          <p:nvPr/>
        </p:nvSpPr>
        <p:spPr bwMode="auto">
          <a:xfrm>
            <a:off x="4314423" y="1828697"/>
            <a:ext cx="1114022"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vertices</a:t>
            </a:r>
            <a:endParaRPr lang="en-US" sz="2000" dirty="0"/>
          </a:p>
        </p:txBody>
      </p:sp>
      <p:graphicFrame>
        <p:nvGraphicFramePr>
          <p:cNvPr id="55" name="Group 175"/>
          <p:cNvGraphicFramePr>
            <a:graphicFrameLocks/>
          </p:cNvGraphicFramePr>
          <p:nvPr>
            <p:extLst/>
          </p:nvPr>
        </p:nvGraphicFramePr>
        <p:xfrm>
          <a:off x="5381400" y="2301772"/>
          <a:ext cx="1019400" cy="3169920"/>
        </p:xfrm>
        <a:graphic>
          <a:graphicData uri="http://schemas.openxmlformats.org/drawingml/2006/table">
            <a:tbl>
              <a:tblPr/>
              <a:tblGrid>
                <a:gridCol w="509700"/>
                <a:gridCol w="509700"/>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[2]</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[3]</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[4]</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[5]</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[6]</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[7]</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 name="Group 175"/>
          <p:cNvGraphicFramePr>
            <a:graphicFrameLocks/>
          </p:cNvGraphicFramePr>
          <p:nvPr>
            <p:extLst/>
          </p:nvPr>
        </p:nvGraphicFramePr>
        <p:xfrm>
          <a:off x="6698268" y="2293615"/>
          <a:ext cx="509700" cy="3169920"/>
        </p:xfrm>
        <a:graphic>
          <a:graphicData uri="http://schemas.openxmlformats.org/drawingml/2006/table">
            <a:tbl>
              <a:tblPr/>
              <a:tblGrid>
                <a:gridCol w="509700"/>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7" name="Text Box 60"/>
          <p:cNvSpPr txBox="1">
            <a:spLocks noChangeArrowheads="1"/>
          </p:cNvSpPr>
          <p:nvPr/>
        </p:nvSpPr>
        <p:spPr bwMode="auto">
          <a:xfrm>
            <a:off x="6477000" y="1828696"/>
            <a:ext cx="9294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stack</a:t>
            </a:r>
            <a:endParaRPr lang="en-US" sz="2000" dirty="0"/>
          </a:p>
        </p:txBody>
      </p:sp>
      <p:sp>
        <p:nvSpPr>
          <p:cNvPr id="58" name="TextBox 57"/>
          <p:cNvSpPr txBox="1"/>
          <p:nvPr/>
        </p:nvSpPr>
        <p:spPr>
          <a:xfrm>
            <a:off x="431666" y="4916269"/>
            <a:ext cx="3606934" cy="646331"/>
          </a:xfrm>
          <a:prstGeom prst="rect">
            <a:avLst/>
          </a:prstGeom>
          <a:noFill/>
        </p:spPr>
        <p:txBody>
          <a:bodyPr wrap="square" rtlCol="0">
            <a:spAutoFit/>
          </a:bodyPr>
          <a:lstStyle/>
          <a:p>
            <a:r>
              <a:rPr lang="en-US" b="1" dirty="0" smtClean="0"/>
              <a:t>Visited nodes:</a:t>
            </a:r>
          </a:p>
          <a:p>
            <a:r>
              <a:rPr lang="en-US" dirty="0"/>
              <a:t>D  </a:t>
            </a:r>
            <a:r>
              <a:rPr lang="en-US" dirty="0" smtClean="0"/>
              <a:t>F</a:t>
            </a:r>
            <a:endParaRPr lang="en-US" dirty="0"/>
          </a:p>
        </p:txBody>
      </p:sp>
      <p:graphicFrame>
        <p:nvGraphicFramePr>
          <p:cNvPr id="59" name="Group 175"/>
          <p:cNvGraphicFramePr>
            <a:graphicFrameLocks/>
          </p:cNvGraphicFramePr>
          <p:nvPr>
            <p:extLst/>
          </p:nvPr>
        </p:nvGraphicFramePr>
        <p:xfrm>
          <a:off x="7597643" y="2291254"/>
          <a:ext cx="768482" cy="396240"/>
        </p:xfrm>
        <a:graphic>
          <a:graphicData uri="http://schemas.openxmlformats.org/drawingml/2006/table">
            <a:tbl>
              <a:tblPr/>
              <a:tblGrid>
                <a:gridCol w="768482"/>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false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0" name="Text Box 60"/>
          <p:cNvSpPr txBox="1">
            <a:spLocks noChangeArrowheads="1"/>
          </p:cNvSpPr>
          <p:nvPr/>
        </p:nvSpPr>
        <p:spPr bwMode="auto">
          <a:xfrm>
            <a:off x="7498723" y="1824780"/>
            <a:ext cx="9294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found</a:t>
            </a:r>
            <a:endParaRPr lang="en-US" sz="2000" dirty="0"/>
          </a:p>
        </p:txBody>
      </p:sp>
      <p:sp>
        <p:nvSpPr>
          <p:cNvPr id="62" name="Rectangle 2"/>
          <p:cNvSpPr>
            <a:spLocks noGrp="1" noChangeArrowheads="1"/>
          </p:cNvSpPr>
          <p:nvPr>
            <p:ph type="title"/>
          </p:nvPr>
        </p:nvSpPr>
        <p:spPr>
          <a:xfrm>
            <a:off x="155575" y="161927"/>
            <a:ext cx="8797925" cy="676274"/>
          </a:xfrm>
        </p:spPr>
        <p:txBody>
          <a:bodyPr>
            <a:normAutofit fontScale="90000"/>
          </a:bodyPr>
          <a:lstStyle/>
          <a:p>
            <a:r>
              <a:rPr lang="en-US" dirty="0"/>
              <a:t>Depth-First Search</a:t>
            </a:r>
          </a:p>
        </p:txBody>
      </p:sp>
    </p:spTree>
    <p:extLst>
      <p:ext uri="{BB962C8B-B14F-4D97-AF65-F5344CB8AC3E}">
        <p14:creationId xmlns:p14="http://schemas.microsoft.com/office/powerpoint/2010/main" val="14422777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431666" y="5647100"/>
            <a:ext cx="8026534" cy="646331"/>
          </a:xfrm>
          <a:prstGeom prst="rect">
            <a:avLst/>
          </a:prstGeom>
          <a:noFill/>
        </p:spPr>
        <p:txBody>
          <a:bodyPr wrap="square" rtlCol="0">
            <a:spAutoFit/>
          </a:bodyPr>
          <a:lstStyle/>
          <a:p>
            <a:r>
              <a:rPr lang="en-US" b="1" dirty="0"/>
              <a:t>Pop from stack </a:t>
            </a:r>
            <a:r>
              <a:rPr lang="en-US" b="1" dirty="0" smtClean="0"/>
              <a:t>(C </a:t>
            </a:r>
            <a:r>
              <a:rPr lang="en-US" b="1" dirty="0"/>
              <a:t>is popped). </a:t>
            </a:r>
            <a:r>
              <a:rPr lang="en-US" b="1" dirty="0" smtClean="0"/>
              <a:t>C </a:t>
            </a:r>
            <a:r>
              <a:rPr lang="en-US" b="1" dirty="0"/>
              <a:t>is not visited yet (unmarked). So, visit </a:t>
            </a:r>
            <a:r>
              <a:rPr lang="en-US" b="1" dirty="0" smtClean="0"/>
              <a:t>C </a:t>
            </a:r>
            <a:r>
              <a:rPr lang="en-US" b="1" dirty="0"/>
              <a:t>(set </a:t>
            </a:r>
            <a:r>
              <a:rPr lang="en-US" b="1" dirty="0" smtClean="0"/>
              <a:t>C </a:t>
            </a:r>
            <a:r>
              <a:rPr lang="en-US" b="1" dirty="0"/>
              <a:t>as marked).</a:t>
            </a:r>
          </a:p>
        </p:txBody>
      </p:sp>
      <p:sp>
        <p:nvSpPr>
          <p:cNvPr id="32" name="Line 34"/>
          <p:cNvSpPr>
            <a:spLocks noChangeShapeType="1"/>
          </p:cNvSpPr>
          <p:nvPr/>
        </p:nvSpPr>
        <p:spPr bwMode="auto">
          <a:xfrm flipH="1" flipV="1">
            <a:off x="2133600" y="2530372"/>
            <a:ext cx="1219200" cy="8382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 name="Line 37"/>
          <p:cNvSpPr>
            <a:spLocks noChangeShapeType="1"/>
          </p:cNvSpPr>
          <p:nvPr/>
        </p:nvSpPr>
        <p:spPr bwMode="auto">
          <a:xfrm flipH="1">
            <a:off x="3200400" y="3673372"/>
            <a:ext cx="228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Line 21"/>
          <p:cNvSpPr>
            <a:spLocks noChangeShapeType="1"/>
          </p:cNvSpPr>
          <p:nvPr/>
        </p:nvSpPr>
        <p:spPr bwMode="auto">
          <a:xfrm flipV="1">
            <a:off x="914400" y="3444772"/>
            <a:ext cx="9906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Line 22"/>
          <p:cNvSpPr>
            <a:spLocks noChangeShapeType="1"/>
          </p:cNvSpPr>
          <p:nvPr/>
        </p:nvSpPr>
        <p:spPr bwMode="auto">
          <a:xfrm flipV="1">
            <a:off x="1828800" y="3597172"/>
            <a:ext cx="14478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Line 39"/>
          <p:cNvSpPr>
            <a:spLocks noChangeShapeType="1"/>
          </p:cNvSpPr>
          <p:nvPr/>
        </p:nvSpPr>
        <p:spPr bwMode="auto">
          <a:xfrm flipV="1">
            <a:off x="762000" y="3063772"/>
            <a:ext cx="76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26"/>
          <p:cNvSpPr>
            <a:spLocks noChangeShapeType="1"/>
          </p:cNvSpPr>
          <p:nvPr/>
        </p:nvSpPr>
        <p:spPr bwMode="auto">
          <a:xfrm>
            <a:off x="990600" y="2911372"/>
            <a:ext cx="914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29"/>
          <p:cNvSpPr>
            <a:spLocks noChangeShapeType="1"/>
          </p:cNvSpPr>
          <p:nvPr/>
        </p:nvSpPr>
        <p:spPr bwMode="auto">
          <a:xfrm flipH="1" flipV="1">
            <a:off x="3124200" y="2682772"/>
            <a:ext cx="292100" cy="508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Oval 2"/>
          <p:cNvSpPr>
            <a:spLocks noChangeArrowheads="1"/>
          </p:cNvSpPr>
          <p:nvPr/>
        </p:nvSpPr>
        <p:spPr bwMode="auto">
          <a:xfrm>
            <a:off x="533400" y="2758972"/>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Oval 3"/>
          <p:cNvSpPr>
            <a:spLocks noChangeArrowheads="1"/>
          </p:cNvSpPr>
          <p:nvPr/>
        </p:nvSpPr>
        <p:spPr bwMode="auto">
          <a:xfrm>
            <a:off x="685800" y="26065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A</a:t>
            </a:r>
          </a:p>
        </p:txBody>
      </p:sp>
      <p:sp>
        <p:nvSpPr>
          <p:cNvPr id="41" name="Oval 4"/>
          <p:cNvSpPr>
            <a:spLocks noChangeArrowheads="1"/>
          </p:cNvSpPr>
          <p:nvPr/>
        </p:nvSpPr>
        <p:spPr bwMode="auto">
          <a:xfrm>
            <a:off x="533400" y="35209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H</a:t>
            </a:r>
          </a:p>
        </p:txBody>
      </p:sp>
      <p:sp>
        <p:nvSpPr>
          <p:cNvPr id="42" name="Oval 5"/>
          <p:cNvSpPr>
            <a:spLocks noChangeArrowheads="1"/>
          </p:cNvSpPr>
          <p:nvPr/>
        </p:nvSpPr>
        <p:spPr bwMode="auto">
          <a:xfrm>
            <a:off x="1905000" y="31399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B</a:t>
            </a:r>
          </a:p>
        </p:txBody>
      </p:sp>
      <p:sp>
        <p:nvSpPr>
          <p:cNvPr id="43" name="Oval 6"/>
          <p:cNvSpPr>
            <a:spLocks noChangeArrowheads="1"/>
          </p:cNvSpPr>
          <p:nvPr/>
        </p:nvSpPr>
        <p:spPr bwMode="auto">
          <a:xfrm>
            <a:off x="1752600" y="2149372"/>
            <a:ext cx="457200" cy="457200"/>
          </a:xfrm>
          <a:prstGeom prst="ellipse">
            <a:avLst/>
          </a:prstGeom>
          <a:solidFill>
            <a:srgbClr val="FF0000"/>
          </a:solidFill>
          <a:ln w="9525">
            <a:solidFill>
              <a:schemeClr val="tx1"/>
            </a:solidFill>
            <a:round/>
            <a:headEnd/>
            <a:tailEnd/>
          </a:ln>
          <a:effectLst/>
          <a:extLst/>
        </p:spPr>
        <p:txBody>
          <a:bodyPr wrap="none" anchor="ctr"/>
          <a:lstStyle/>
          <a:p>
            <a:pPr>
              <a:buFontTx/>
              <a:buNone/>
            </a:pPr>
            <a:r>
              <a:rPr lang="en-US" b="1"/>
              <a:t>F</a:t>
            </a:r>
          </a:p>
        </p:txBody>
      </p:sp>
      <p:sp>
        <p:nvSpPr>
          <p:cNvPr id="44" name="Oval 7"/>
          <p:cNvSpPr>
            <a:spLocks noChangeArrowheads="1"/>
          </p:cNvSpPr>
          <p:nvPr/>
        </p:nvSpPr>
        <p:spPr bwMode="auto">
          <a:xfrm>
            <a:off x="2819400" y="41305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E</a:t>
            </a:r>
          </a:p>
        </p:txBody>
      </p:sp>
      <p:sp>
        <p:nvSpPr>
          <p:cNvPr id="45" name="Oval 8"/>
          <p:cNvSpPr>
            <a:spLocks noChangeArrowheads="1"/>
          </p:cNvSpPr>
          <p:nvPr/>
        </p:nvSpPr>
        <p:spPr bwMode="auto">
          <a:xfrm>
            <a:off x="3276600" y="3216172"/>
            <a:ext cx="457200" cy="457200"/>
          </a:xfrm>
          <a:prstGeom prst="ellipse">
            <a:avLst/>
          </a:prstGeom>
          <a:solidFill>
            <a:srgbClr val="FF0000"/>
          </a:solidFill>
          <a:ln w="9525">
            <a:solidFill>
              <a:schemeClr val="tx1"/>
            </a:solidFill>
            <a:round/>
            <a:headEnd/>
            <a:tailEnd/>
          </a:ln>
          <a:effectLst/>
          <a:extLst/>
        </p:spPr>
        <p:txBody>
          <a:bodyPr wrap="none" anchor="ctr"/>
          <a:lstStyle/>
          <a:p>
            <a:pPr>
              <a:buFontTx/>
              <a:buNone/>
            </a:pPr>
            <a:r>
              <a:rPr lang="en-US" b="1"/>
              <a:t>D</a:t>
            </a:r>
          </a:p>
        </p:txBody>
      </p:sp>
      <p:sp>
        <p:nvSpPr>
          <p:cNvPr id="46" name="Oval 9"/>
          <p:cNvSpPr>
            <a:spLocks noChangeArrowheads="1"/>
          </p:cNvSpPr>
          <p:nvPr/>
        </p:nvSpPr>
        <p:spPr bwMode="auto">
          <a:xfrm>
            <a:off x="2743200" y="2225572"/>
            <a:ext cx="457200" cy="457200"/>
          </a:xfrm>
          <a:prstGeom prst="ellipse">
            <a:avLst/>
          </a:prstGeom>
          <a:solidFill>
            <a:srgbClr val="FF0000"/>
          </a:solidFill>
          <a:ln w="9525">
            <a:solidFill>
              <a:schemeClr val="tx1"/>
            </a:solidFill>
            <a:round/>
            <a:headEnd/>
            <a:tailEnd/>
          </a:ln>
          <a:effectLst/>
          <a:extLst/>
        </p:spPr>
        <p:txBody>
          <a:bodyPr wrap="none" anchor="ctr"/>
          <a:lstStyle/>
          <a:p>
            <a:pPr>
              <a:buFontTx/>
              <a:buNone/>
            </a:pPr>
            <a:r>
              <a:rPr lang="en-US" b="1"/>
              <a:t>C</a:t>
            </a:r>
          </a:p>
        </p:txBody>
      </p:sp>
      <p:sp>
        <p:nvSpPr>
          <p:cNvPr id="47" name="Oval 10"/>
          <p:cNvSpPr>
            <a:spLocks noChangeArrowheads="1"/>
          </p:cNvSpPr>
          <p:nvPr/>
        </p:nvSpPr>
        <p:spPr bwMode="auto">
          <a:xfrm>
            <a:off x="1524000" y="41305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G</a:t>
            </a:r>
          </a:p>
        </p:txBody>
      </p:sp>
      <p:sp>
        <p:nvSpPr>
          <p:cNvPr id="48" name="Line 35"/>
          <p:cNvSpPr>
            <a:spLocks noChangeShapeType="1"/>
          </p:cNvSpPr>
          <p:nvPr/>
        </p:nvSpPr>
        <p:spPr bwMode="auto">
          <a:xfrm flipH="1">
            <a:off x="1981200" y="4435372"/>
            <a:ext cx="83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Line 36"/>
          <p:cNvSpPr>
            <a:spLocks noChangeShapeType="1"/>
          </p:cNvSpPr>
          <p:nvPr/>
        </p:nvSpPr>
        <p:spPr bwMode="auto">
          <a:xfrm flipH="1" flipV="1">
            <a:off x="914400" y="3901972"/>
            <a:ext cx="609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Text Box 60"/>
          <p:cNvSpPr txBox="1">
            <a:spLocks noChangeArrowheads="1"/>
          </p:cNvSpPr>
          <p:nvPr/>
        </p:nvSpPr>
        <p:spPr bwMode="auto">
          <a:xfrm>
            <a:off x="5520743" y="1828697"/>
            <a:ext cx="9294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marks</a:t>
            </a:r>
            <a:endParaRPr lang="en-US" sz="2000" dirty="0"/>
          </a:p>
        </p:txBody>
      </p:sp>
      <p:sp>
        <p:nvSpPr>
          <p:cNvPr id="51" name="Line 176"/>
          <p:cNvSpPr>
            <a:spLocks noChangeShapeType="1"/>
          </p:cNvSpPr>
          <p:nvPr/>
        </p:nvSpPr>
        <p:spPr bwMode="auto">
          <a:xfrm flipV="1">
            <a:off x="2209800" y="2416072"/>
            <a:ext cx="5334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 name="Text Box 181"/>
          <p:cNvSpPr txBox="1">
            <a:spLocks noChangeArrowheads="1"/>
          </p:cNvSpPr>
          <p:nvPr/>
        </p:nvSpPr>
        <p:spPr bwMode="auto">
          <a:xfrm>
            <a:off x="631825" y="1189177"/>
            <a:ext cx="79248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eaLnBrk="0" hangingPunct="0">
              <a:spcBef>
                <a:spcPct val="0"/>
              </a:spcBef>
              <a:defRPr sz="2400">
                <a:solidFill>
                  <a:schemeClr val="tx1"/>
                </a:solidFill>
                <a:latin typeface="Times New Roman" panose="02020603050405020304" pitchFamily="18" charset="0"/>
              </a:defRPr>
            </a:lvl1pPr>
            <a:lvl2pPr algn="l" eaLnBrk="0" hangingPunct="0">
              <a:spcBef>
                <a:spcPct val="0"/>
              </a:spcBef>
              <a:defRPr sz="2400">
                <a:solidFill>
                  <a:schemeClr val="tx1"/>
                </a:solidFill>
                <a:latin typeface="Times New Roman" panose="02020603050405020304" pitchFamily="18" charset="0"/>
              </a:defRPr>
            </a:lvl2pPr>
            <a:lvl3pPr algn="l" eaLnBrk="0" hangingPunct="0">
              <a:spcBef>
                <a:spcPct val="0"/>
              </a:spcBef>
              <a:defRPr sz="2400">
                <a:solidFill>
                  <a:schemeClr val="tx1"/>
                </a:solidFill>
                <a:latin typeface="Times New Roman" panose="02020603050405020304" pitchFamily="18" charset="0"/>
              </a:defRPr>
            </a:lvl3pPr>
            <a:lvl4pPr algn="l" eaLnBrk="0" hangingPunct="0">
              <a:spcBef>
                <a:spcPct val="0"/>
              </a:spcBef>
              <a:defRPr sz="2400">
                <a:solidFill>
                  <a:schemeClr val="tx1"/>
                </a:solidFill>
                <a:latin typeface="Times New Roman" panose="02020603050405020304" pitchFamily="18" charset="0"/>
              </a:defRPr>
            </a:lvl4pPr>
            <a:lvl5pPr algn="l" eaLnBrk="0" hangingPunct="0">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buFontTx/>
              <a:buNone/>
            </a:pPr>
            <a:r>
              <a:rPr lang="en-US" sz="2000" b="1" dirty="0">
                <a:solidFill>
                  <a:srgbClr val="FF0000"/>
                </a:solidFill>
                <a:latin typeface="Arial" panose="020B0604020202020204" pitchFamily="34" charset="0"/>
                <a:cs typeface="Arial" panose="020B0604020202020204" pitchFamily="34" charset="0"/>
              </a:rPr>
              <a:t>Example:</a:t>
            </a:r>
            <a:r>
              <a:rPr lang="en-US" sz="2000" b="1" dirty="0">
                <a:latin typeface="Arial" panose="020B0604020202020204" pitchFamily="34" charset="0"/>
                <a:cs typeface="Arial" panose="020B0604020202020204" pitchFamily="34" charset="0"/>
              </a:rPr>
              <a:t> Conduct a depth-first search in the graph starting from node D</a:t>
            </a:r>
            <a:endParaRPr lang="en-US" sz="2000" b="1" dirty="0">
              <a:solidFill>
                <a:srgbClr val="0070C0"/>
              </a:solidFill>
              <a:latin typeface="Arial" panose="020B0604020202020204" pitchFamily="34" charset="0"/>
              <a:cs typeface="Arial" panose="020B0604020202020204" pitchFamily="34" charset="0"/>
            </a:endParaRPr>
          </a:p>
        </p:txBody>
      </p:sp>
      <p:graphicFrame>
        <p:nvGraphicFramePr>
          <p:cNvPr id="53" name="Group 175"/>
          <p:cNvGraphicFramePr>
            <a:graphicFrameLocks/>
          </p:cNvGraphicFramePr>
          <p:nvPr>
            <p:extLst/>
          </p:nvPr>
        </p:nvGraphicFramePr>
        <p:xfrm>
          <a:off x="4267200" y="2301772"/>
          <a:ext cx="1019400" cy="3169920"/>
        </p:xfrm>
        <a:graphic>
          <a:graphicData uri="http://schemas.openxmlformats.org/drawingml/2006/table">
            <a:tbl>
              <a:tblPr/>
              <a:tblGrid>
                <a:gridCol w="509700"/>
                <a:gridCol w="509700"/>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[2]</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[3]</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[4]</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[5]</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[6]</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[7]</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4" name="Text Box 60"/>
          <p:cNvSpPr txBox="1">
            <a:spLocks noChangeArrowheads="1"/>
          </p:cNvSpPr>
          <p:nvPr/>
        </p:nvSpPr>
        <p:spPr bwMode="auto">
          <a:xfrm>
            <a:off x="4314423" y="1828697"/>
            <a:ext cx="1114022"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vertices</a:t>
            </a:r>
            <a:endParaRPr lang="en-US" sz="2000" dirty="0"/>
          </a:p>
        </p:txBody>
      </p:sp>
      <p:graphicFrame>
        <p:nvGraphicFramePr>
          <p:cNvPr id="55" name="Group 175"/>
          <p:cNvGraphicFramePr>
            <a:graphicFrameLocks/>
          </p:cNvGraphicFramePr>
          <p:nvPr>
            <p:extLst/>
          </p:nvPr>
        </p:nvGraphicFramePr>
        <p:xfrm>
          <a:off x="5381400" y="2301772"/>
          <a:ext cx="1019400" cy="3169920"/>
        </p:xfrm>
        <a:graphic>
          <a:graphicData uri="http://schemas.openxmlformats.org/drawingml/2006/table">
            <a:tbl>
              <a:tblPr/>
              <a:tblGrid>
                <a:gridCol w="509700"/>
                <a:gridCol w="509700"/>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[2]</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[3]</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[4]</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[5]</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[6]</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[7]</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 name="Group 175"/>
          <p:cNvGraphicFramePr>
            <a:graphicFrameLocks/>
          </p:cNvGraphicFramePr>
          <p:nvPr>
            <p:extLst/>
          </p:nvPr>
        </p:nvGraphicFramePr>
        <p:xfrm>
          <a:off x="6698268" y="2293615"/>
          <a:ext cx="509700" cy="3169920"/>
        </p:xfrm>
        <a:graphic>
          <a:graphicData uri="http://schemas.openxmlformats.org/drawingml/2006/table">
            <a:tbl>
              <a:tblPr/>
              <a:tblGrid>
                <a:gridCol w="509700"/>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7" name="Text Box 60"/>
          <p:cNvSpPr txBox="1">
            <a:spLocks noChangeArrowheads="1"/>
          </p:cNvSpPr>
          <p:nvPr/>
        </p:nvSpPr>
        <p:spPr bwMode="auto">
          <a:xfrm>
            <a:off x="6477000" y="1828696"/>
            <a:ext cx="9294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stack</a:t>
            </a:r>
            <a:endParaRPr lang="en-US" sz="2000" dirty="0"/>
          </a:p>
        </p:txBody>
      </p:sp>
      <p:sp>
        <p:nvSpPr>
          <p:cNvPr id="58" name="TextBox 57"/>
          <p:cNvSpPr txBox="1"/>
          <p:nvPr/>
        </p:nvSpPr>
        <p:spPr>
          <a:xfrm>
            <a:off x="431666" y="4916269"/>
            <a:ext cx="3606934" cy="646331"/>
          </a:xfrm>
          <a:prstGeom prst="rect">
            <a:avLst/>
          </a:prstGeom>
          <a:noFill/>
        </p:spPr>
        <p:txBody>
          <a:bodyPr wrap="square" rtlCol="0">
            <a:spAutoFit/>
          </a:bodyPr>
          <a:lstStyle/>
          <a:p>
            <a:r>
              <a:rPr lang="en-US" b="1" dirty="0" smtClean="0"/>
              <a:t>Visited nodes:</a:t>
            </a:r>
          </a:p>
          <a:p>
            <a:r>
              <a:rPr lang="en-US" dirty="0"/>
              <a:t>D  </a:t>
            </a:r>
            <a:r>
              <a:rPr lang="en-US" dirty="0" smtClean="0"/>
              <a:t>F  C</a:t>
            </a:r>
            <a:endParaRPr lang="en-US" dirty="0"/>
          </a:p>
        </p:txBody>
      </p:sp>
      <p:graphicFrame>
        <p:nvGraphicFramePr>
          <p:cNvPr id="59" name="Group 175"/>
          <p:cNvGraphicFramePr>
            <a:graphicFrameLocks/>
          </p:cNvGraphicFramePr>
          <p:nvPr>
            <p:extLst/>
          </p:nvPr>
        </p:nvGraphicFramePr>
        <p:xfrm>
          <a:off x="7597643" y="2291254"/>
          <a:ext cx="768482" cy="396240"/>
        </p:xfrm>
        <a:graphic>
          <a:graphicData uri="http://schemas.openxmlformats.org/drawingml/2006/table">
            <a:tbl>
              <a:tblPr/>
              <a:tblGrid>
                <a:gridCol w="768482"/>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false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0" name="Text Box 60"/>
          <p:cNvSpPr txBox="1">
            <a:spLocks noChangeArrowheads="1"/>
          </p:cNvSpPr>
          <p:nvPr/>
        </p:nvSpPr>
        <p:spPr bwMode="auto">
          <a:xfrm>
            <a:off x="7498723" y="1824780"/>
            <a:ext cx="9294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found</a:t>
            </a:r>
            <a:endParaRPr lang="en-US" sz="2000" dirty="0"/>
          </a:p>
        </p:txBody>
      </p:sp>
      <p:sp>
        <p:nvSpPr>
          <p:cNvPr id="62" name="Rectangle 2"/>
          <p:cNvSpPr>
            <a:spLocks noGrp="1" noChangeArrowheads="1"/>
          </p:cNvSpPr>
          <p:nvPr>
            <p:ph type="title"/>
          </p:nvPr>
        </p:nvSpPr>
        <p:spPr>
          <a:xfrm>
            <a:off x="155575" y="161927"/>
            <a:ext cx="8797925" cy="676274"/>
          </a:xfrm>
        </p:spPr>
        <p:txBody>
          <a:bodyPr>
            <a:normAutofit fontScale="90000"/>
          </a:bodyPr>
          <a:lstStyle/>
          <a:p>
            <a:r>
              <a:rPr lang="en-US" dirty="0"/>
              <a:t>Depth-First Search</a:t>
            </a:r>
          </a:p>
        </p:txBody>
      </p:sp>
    </p:spTree>
    <p:extLst>
      <p:ext uri="{BB962C8B-B14F-4D97-AF65-F5344CB8AC3E}">
        <p14:creationId xmlns:p14="http://schemas.microsoft.com/office/powerpoint/2010/main" val="38265310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431666" y="5647100"/>
            <a:ext cx="8026534" cy="646331"/>
          </a:xfrm>
          <a:prstGeom prst="rect">
            <a:avLst/>
          </a:prstGeom>
          <a:noFill/>
        </p:spPr>
        <p:txBody>
          <a:bodyPr wrap="square" rtlCol="0">
            <a:spAutoFit/>
          </a:bodyPr>
          <a:lstStyle/>
          <a:p>
            <a:r>
              <a:rPr lang="en-US" b="1" dirty="0"/>
              <a:t>Push all the vertices that are adjacent to </a:t>
            </a:r>
            <a:r>
              <a:rPr lang="en-US" b="1" dirty="0" smtClean="0"/>
              <a:t>C </a:t>
            </a:r>
            <a:r>
              <a:rPr lang="en-US" b="1" dirty="0"/>
              <a:t>and unvisited (unmarked)  onto the stack </a:t>
            </a:r>
            <a:r>
              <a:rPr lang="en-US" b="1" dirty="0" smtClean="0"/>
              <a:t>(nothing </a:t>
            </a:r>
            <a:r>
              <a:rPr lang="en-US" b="1" dirty="0"/>
              <a:t>is pushed).</a:t>
            </a:r>
          </a:p>
        </p:txBody>
      </p:sp>
      <p:sp>
        <p:nvSpPr>
          <p:cNvPr id="32" name="Line 34"/>
          <p:cNvSpPr>
            <a:spLocks noChangeShapeType="1"/>
          </p:cNvSpPr>
          <p:nvPr/>
        </p:nvSpPr>
        <p:spPr bwMode="auto">
          <a:xfrm flipH="1" flipV="1">
            <a:off x="2133600" y="2530372"/>
            <a:ext cx="1219200" cy="8382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 name="Line 37"/>
          <p:cNvSpPr>
            <a:spLocks noChangeShapeType="1"/>
          </p:cNvSpPr>
          <p:nvPr/>
        </p:nvSpPr>
        <p:spPr bwMode="auto">
          <a:xfrm flipH="1">
            <a:off x="3200400" y="3673372"/>
            <a:ext cx="228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Line 21"/>
          <p:cNvSpPr>
            <a:spLocks noChangeShapeType="1"/>
          </p:cNvSpPr>
          <p:nvPr/>
        </p:nvSpPr>
        <p:spPr bwMode="auto">
          <a:xfrm flipV="1">
            <a:off x="914400" y="3444772"/>
            <a:ext cx="9906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Line 22"/>
          <p:cNvSpPr>
            <a:spLocks noChangeShapeType="1"/>
          </p:cNvSpPr>
          <p:nvPr/>
        </p:nvSpPr>
        <p:spPr bwMode="auto">
          <a:xfrm flipV="1">
            <a:off x="1828800" y="3597172"/>
            <a:ext cx="14478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Line 39"/>
          <p:cNvSpPr>
            <a:spLocks noChangeShapeType="1"/>
          </p:cNvSpPr>
          <p:nvPr/>
        </p:nvSpPr>
        <p:spPr bwMode="auto">
          <a:xfrm flipV="1">
            <a:off x="762000" y="3063772"/>
            <a:ext cx="76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26"/>
          <p:cNvSpPr>
            <a:spLocks noChangeShapeType="1"/>
          </p:cNvSpPr>
          <p:nvPr/>
        </p:nvSpPr>
        <p:spPr bwMode="auto">
          <a:xfrm>
            <a:off x="990600" y="2911372"/>
            <a:ext cx="914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29"/>
          <p:cNvSpPr>
            <a:spLocks noChangeShapeType="1"/>
          </p:cNvSpPr>
          <p:nvPr/>
        </p:nvSpPr>
        <p:spPr bwMode="auto">
          <a:xfrm flipH="1" flipV="1">
            <a:off x="3124200" y="2682772"/>
            <a:ext cx="292100" cy="508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Oval 2"/>
          <p:cNvSpPr>
            <a:spLocks noChangeArrowheads="1"/>
          </p:cNvSpPr>
          <p:nvPr/>
        </p:nvSpPr>
        <p:spPr bwMode="auto">
          <a:xfrm>
            <a:off x="533400" y="2758972"/>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Oval 3"/>
          <p:cNvSpPr>
            <a:spLocks noChangeArrowheads="1"/>
          </p:cNvSpPr>
          <p:nvPr/>
        </p:nvSpPr>
        <p:spPr bwMode="auto">
          <a:xfrm>
            <a:off x="685800" y="26065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A</a:t>
            </a:r>
          </a:p>
        </p:txBody>
      </p:sp>
      <p:sp>
        <p:nvSpPr>
          <p:cNvPr id="41" name="Oval 4"/>
          <p:cNvSpPr>
            <a:spLocks noChangeArrowheads="1"/>
          </p:cNvSpPr>
          <p:nvPr/>
        </p:nvSpPr>
        <p:spPr bwMode="auto">
          <a:xfrm>
            <a:off x="533400" y="35209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H</a:t>
            </a:r>
          </a:p>
        </p:txBody>
      </p:sp>
      <p:sp>
        <p:nvSpPr>
          <p:cNvPr id="42" name="Oval 5"/>
          <p:cNvSpPr>
            <a:spLocks noChangeArrowheads="1"/>
          </p:cNvSpPr>
          <p:nvPr/>
        </p:nvSpPr>
        <p:spPr bwMode="auto">
          <a:xfrm>
            <a:off x="1905000" y="31399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B</a:t>
            </a:r>
          </a:p>
        </p:txBody>
      </p:sp>
      <p:sp>
        <p:nvSpPr>
          <p:cNvPr id="43" name="Oval 6"/>
          <p:cNvSpPr>
            <a:spLocks noChangeArrowheads="1"/>
          </p:cNvSpPr>
          <p:nvPr/>
        </p:nvSpPr>
        <p:spPr bwMode="auto">
          <a:xfrm>
            <a:off x="1752600" y="2149372"/>
            <a:ext cx="457200" cy="457200"/>
          </a:xfrm>
          <a:prstGeom prst="ellipse">
            <a:avLst/>
          </a:prstGeom>
          <a:solidFill>
            <a:srgbClr val="FF0000"/>
          </a:solidFill>
          <a:ln w="9525">
            <a:solidFill>
              <a:schemeClr val="tx1"/>
            </a:solidFill>
            <a:round/>
            <a:headEnd/>
            <a:tailEnd/>
          </a:ln>
          <a:effectLst/>
          <a:extLst/>
        </p:spPr>
        <p:txBody>
          <a:bodyPr wrap="none" anchor="ctr"/>
          <a:lstStyle/>
          <a:p>
            <a:pPr>
              <a:buFontTx/>
              <a:buNone/>
            </a:pPr>
            <a:r>
              <a:rPr lang="en-US" b="1"/>
              <a:t>F</a:t>
            </a:r>
          </a:p>
        </p:txBody>
      </p:sp>
      <p:sp>
        <p:nvSpPr>
          <p:cNvPr id="44" name="Oval 7"/>
          <p:cNvSpPr>
            <a:spLocks noChangeArrowheads="1"/>
          </p:cNvSpPr>
          <p:nvPr/>
        </p:nvSpPr>
        <p:spPr bwMode="auto">
          <a:xfrm>
            <a:off x="2819400" y="41305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E</a:t>
            </a:r>
          </a:p>
        </p:txBody>
      </p:sp>
      <p:sp>
        <p:nvSpPr>
          <p:cNvPr id="45" name="Oval 8"/>
          <p:cNvSpPr>
            <a:spLocks noChangeArrowheads="1"/>
          </p:cNvSpPr>
          <p:nvPr/>
        </p:nvSpPr>
        <p:spPr bwMode="auto">
          <a:xfrm>
            <a:off x="3276600" y="3216172"/>
            <a:ext cx="457200" cy="457200"/>
          </a:xfrm>
          <a:prstGeom prst="ellipse">
            <a:avLst/>
          </a:prstGeom>
          <a:solidFill>
            <a:srgbClr val="FF0000"/>
          </a:solidFill>
          <a:ln w="9525">
            <a:solidFill>
              <a:schemeClr val="tx1"/>
            </a:solidFill>
            <a:round/>
            <a:headEnd/>
            <a:tailEnd/>
          </a:ln>
          <a:effectLst/>
          <a:extLst/>
        </p:spPr>
        <p:txBody>
          <a:bodyPr wrap="none" anchor="ctr"/>
          <a:lstStyle/>
          <a:p>
            <a:pPr>
              <a:buFontTx/>
              <a:buNone/>
            </a:pPr>
            <a:r>
              <a:rPr lang="en-US" b="1"/>
              <a:t>D</a:t>
            </a:r>
          </a:p>
        </p:txBody>
      </p:sp>
      <p:sp>
        <p:nvSpPr>
          <p:cNvPr id="46" name="Oval 9"/>
          <p:cNvSpPr>
            <a:spLocks noChangeArrowheads="1"/>
          </p:cNvSpPr>
          <p:nvPr/>
        </p:nvSpPr>
        <p:spPr bwMode="auto">
          <a:xfrm>
            <a:off x="2743200" y="2225572"/>
            <a:ext cx="457200" cy="457200"/>
          </a:xfrm>
          <a:prstGeom prst="ellipse">
            <a:avLst/>
          </a:prstGeom>
          <a:solidFill>
            <a:srgbClr val="FF0000"/>
          </a:solidFill>
          <a:ln w="9525">
            <a:solidFill>
              <a:schemeClr val="tx1"/>
            </a:solidFill>
            <a:round/>
            <a:headEnd/>
            <a:tailEnd/>
          </a:ln>
          <a:effectLst/>
          <a:extLst/>
        </p:spPr>
        <p:txBody>
          <a:bodyPr wrap="none" anchor="ctr"/>
          <a:lstStyle/>
          <a:p>
            <a:pPr>
              <a:buFontTx/>
              <a:buNone/>
            </a:pPr>
            <a:r>
              <a:rPr lang="en-US" b="1"/>
              <a:t>C</a:t>
            </a:r>
          </a:p>
        </p:txBody>
      </p:sp>
      <p:sp>
        <p:nvSpPr>
          <p:cNvPr id="47" name="Oval 10"/>
          <p:cNvSpPr>
            <a:spLocks noChangeArrowheads="1"/>
          </p:cNvSpPr>
          <p:nvPr/>
        </p:nvSpPr>
        <p:spPr bwMode="auto">
          <a:xfrm>
            <a:off x="1524000" y="41305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G</a:t>
            </a:r>
          </a:p>
        </p:txBody>
      </p:sp>
      <p:sp>
        <p:nvSpPr>
          <p:cNvPr id="48" name="Line 35"/>
          <p:cNvSpPr>
            <a:spLocks noChangeShapeType="1"/>
          </p:cNvSpPr>
          <p:nvPr/>
        </p:nvSpPr>
        <p:spPr bwMode="auto">
          <a:xfrm flipH="1">
            <a:off x="1981200" y="4435372"/>
            <a:ext cx="83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Line 36"/>
          <p:cNvSpPr>
            <a:spLocks noChangeShapeType="1"/>
          </p:cNvSpPr>
          <p:nvPr/>
        </p:nvSpPr>
        <p:spPr bwMode="auto">
          <a:xfrm flipH="1" flipV="1">
            <a:off x="914400" y="3901972"/>
            <a:ext cx="609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Text Box 60"/>
          <p:cNvSpPr txBox="1">
            <a:spLocks noChangeArrowheads="1"/>
          </p:cNvSpPr>
          <p:nvPr/>
        </p:nvSpPr>
        <p:spPr bwMode="auto">
          <a:xfrm>
            <a:off x="5520743" y="1828697"/>
            <a:ext cx="9294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marks</a:t>
            </a:r>
            <a:endParaRPr lang="en-US" sz="2000" dirty="0"/>
          </a:p>
        </p:txBody>
      </p:sp>
      <p:sp>
        <p:nvSpPr>
          <p:cNvPr id="51" name="Line 176"/>
          <p:cNvSpPr>
            <a:spLocks noChangeShapeType="1"/>
          </p:cNvSpPr>
          <p:nvPr/>
        </p:nvSpPr>
        <p:spPr bwMode="auto">
          <a:xfrm flipV="1">
            <a:off x="2209800" y="2416072"/>
            <a:ext cx="5334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 name="Text Box 181"/>
          <p:cNvSpPr txBox="1">
            <a:spLocks noChangeArrowheads="1"/>
          </p:cNvSpPr>
          <p:nvPr/>
        </p:nvSpPr>
        <p:spPr bwMode="auto">
          <a:xfrm>
            <a:off x="631825" y="1189177"/>
            <a:ext cx="79248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eaLnBrk="0" hangingPunct="0">
              <a:spcBef>
                <a:spcPct val="0"/>
              </a:spcBef>
              <a:defRPr sz="2400">
                <a:solidFill>
                  <a:schemeClr val="tx1"/>
                </a:solidFill>
                <a:latin typeface="Times New Roman" panose="02020603050405020304" pitchFamily="18" charset="0"/>
              </a:defRPr>
            </a:lvl1pPr>
            <a:lvl2pPr algn="l" eaLnBrk="0" hangingPunct="0">
              <a:spcBef>
                <a:spcPct val="0"/>
              </a:spcBef>
              <a:defRPr sz="2400">
                <a:solidFill>
                  <a:schemeClr val="tx1"/>
                </a:solidFill>
                <a:latin typeface="Times New Roman" panose="02020603050405020304" pitchFamily="18" charset="0"/>
              </a:defRPr>
            </a:lvl2pPr>
            <a:lvl3pPr algn="l" eaLnBrk="0" hangingPunct="0">
              <a:spcBef>
                <a:spcPct val="0"/>
              </a:spcBef>
              <a:defRPr sz="2400">
                <a:solidFill>
                  <a:schemeClr val="tx1"/>
                </a:solidFill>
                <a:latin typeface="Times New Roman" panose="02020603050405020304" pitchFamily="18" charset="0"/>
              </a:defRPr>
            </a:lvl3pPr>
            <a:lvl4pPr algn="l" eaLnBrk="0" hangingPunct="0">
              <a:spcBef>
                <a:spcPct val="0"/>
              </a:spcBef>
              <a:defRPr sz="2400">
                <a:solidFill>
                  <a:schemeClr val="tx1"/>
                </a:solidFill>
                <a:latin typeface="Times New Roman" panose="02020603050405020304" pitchFamily="18" charset="0"/>
              </a:defRPr>
            </a:lvl4pPr>
            <a:lvl5pPr algn="l" eaLnBrk="0" hangingPunct="0">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buFontTx/>
              <a:buNone/>
            </a:pPr>
            <a:r>
              <a:rPr lang="en-US" sz="2000" b="1" dirty="0">
                <a:solidFill>
                  <a:srgbClr val="FF0000"/>
                </a:solidFill>
                <a:latin typeface="Arial" panose="020B0604020202020204" pitchFamily="34" charset="0"/>
                <a:cs typeface="Arial" panose="020B0604020202020204" pitchFamily="34" charset="0"/>
              </a:rPr>
              <a:t>Example:</a:t>
            </a:r>
            <a:r>
              <a:rPr lang="en-US" sz="2000" b="1" dirty="0">
                <a:latin typeface="Arial" panose="020B0604020202020204" pitchFamily="34" charset="0"/>
                <a:cs typeface="Arial" panose="020B0604020202020204" pitchFamily="34" charset="0"/>
              </a:rPr>
              <a:t> Conduct a depth-first search in the graph starting from node D</a:t>
            </a:r>
            <a:endParaRPr lang="en-US" sz="2000" b="1" dirty="0">
              <a:solidFill>
                <a:srgbClr val="0070C0"/>
              </a:solidFill>
              <a:latin typeface="Arial" panose="020B0604020202020204" pitchFamily="34" charset="0"/>
              <a:cs typeface="Arial" panose="020B0604020202020204" pitchFamily="34" charset="0"/>
            </a:endParaRPr>
          </a:p>
        </p:txBody>
      </p:sp>
      <p:graphicFrame>
        <p:nvGraphicFramePr>
          <p:cNvPr id="53" name="Group 175"/>
          <p:cNvGraphicFramePr>
            <a:graphicFrameLocks/>
          </p:cNvGraphicFramePr>
          <p:nvPr>
            <p:extLst/>
          </p:nvPr>
        </p:nvGraphicFramePr>
        <p:xfrm>
          <a:off x="4267200" y="2301772"/>
          <a:ext cx="1019400" cy="3169920"/>
        </p:xfrm>
        <a:graphic>
          <a:graphicData uri="http://schemas.openxmlformats.org/drawingml/2006/table">
            <a:tbl>
              <a:tblPr/>
              <a:tblGrid>
                <a:gridCol w="509700"/>
                <a:gridCol w="509700"/>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[2]</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[3]</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[4]</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[5]</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[6]</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[7]</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4" name="Text Box 60"/>
          <p:cNvSpPr txBox="1">
            <a:spLocks noChangeArrowheads="1"/>
          </p:cNvSpPr>
          <p:nvPr/>
        </p:nvSpPr>
        <p:spPr bwMode="auto">
          <a:xfrm>
            <a:off x="4314423" y="1828697"/>
            <a:ext cx="1114022"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vertices</a:t>
            </a:r>
            <a:endParaRPr lang="en-US" sz="2000" dirty="0"/>
          </a:p>
        </p:txBody>
      </p:sp>
      <p:graphicFrame>
        <p:nvGraphicFramePr>
          <p:cNvPr id="55" name="Group 175"/>
          <p:cNvGraphicFramePr>
            <a:graphicFrameLocks/>
          </p:cNvGraphicFramePr>
          <p:nvPr>
            <p:extLst/>
          </p:nvPr>
        </p:nvGraphicFramePr>
        <p:xfrm>
          <a:off x="5381400" y="2301772"/>
          <a:ext cx="1019400" cy="3169920"/>
        </p:xfrm>
        <a:graphic>
          <a:graphicData uri="http://schemas.openxmlformats.org/drawingml/2006/table">
            <a:tbl>
              <a:tblPr/>
              <a:tblGrid>
                <a:gridCol w="509700"/>
                <a:gridCol w="509700"/>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[2]</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[3]</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[4]</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[5]</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[6]</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[7]</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 name="Group 175"/>
          <p:cNvGraphicFramePr>
            <a:graphicFrameLocks/>
          </p:cNvGraphicFramePr>
          <p:nvPr>
            <p:extLst/>
          </p:nvPr>
        </p:nvGraphicFramePr>
        <p:xfrm>
          <a:off x="6698268" y="2293615"/>
          <a:ext cx="509700" cy="3169920"/>
        </p:xfrm>
        <a:graphic>
          <a:graphicData uri="http://schemas.openxmlformats.org/drawingml/2006/table">
            <a:tbl>
              <a:tblPr/>
              <a:tblGrid>
                <a:gridCol w="509700"/>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7" name="Text Box 60"/>
          <p:cNvSpPr txBox="1">
            <a:spLocks noChangeArrowheads="1"/>
          </p:cNvSpPr>
          <p:nvPr/>
        </p:nvSpPr>
        <p:spPr bwMode="auto">
          <a:xfrm>
            <a:off x="6477000" y="1828696"/>
            <a:ext cx="9294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stack</a:t>
            </a:r>
            <a:endParaRPr lang="en-US" sz="2000" dirty="0"/>
          </a:p>
        </p:txBody>
      </p:sp>
      <p:sp>
        <p:nvSpPr>
          <p:cNvPr id="58" name="TextBox 57"/>
          <p:cNvSpPr txBox="1"/>
          <p:nvPr/>
        </p:nvSpPr>
        <p:spPr>
          <a:xfrm>
            <a:off x="431666" y="4916269"/>
            <a:ext cx="3606934" cy="646331"/>
          </a:xfrm>
          <a:prstGeom prst="rect">
            <a:avLst/>
          </a:prstGeom>
          <a:noFill/>
        </p:spPr>
        <p:txBody>
          <a:bodyPr wrap="square" rtlCol="0">
            <a:spAutoFit/>
          </a:bodyPr>
          <a:lstStyle/>
          <a:p>
            <a:r>
              <a:rPr lang="en-US" b="1" dirty="0" smtClean="0"/>
              <a:t>Visited nodes:</a:t>
            </a:r>
          </a:p>
          <a:p>
            <a:r>
              <a:rPr lang="en-US" dirty="0"/>
              <a:t>D  </a:t>
            </a:r>
            <a:r>
              <a:rPr lang="en-US" dirty="0" smtClean="0"/>
              <a:t>F  C</a:t>
            </a:r>
            <a:endParaRPr lang="en-US" dirty="0"/>
          </a:p>
        </p:txBody>
      </p:sp>
      <p:graphicFrame>
        <p:nvGraphicFramePr>
          <p:cNvPr id="59" name="Group 175"/>
          <p:cNvGraphicFramePr>
            <a:graphicFrameLocks/>
          </p:cNvGraphicFramePr>
          <p:nvPr>
            <p:extLst/>
          </p:nvPr>
        </p:nvGraphicFramePr>
        <p:xfrm>
          <a:off x="7597643" y="2291254"/>
          <a:ext cx="768482" cy="396240"/>
        </p:xfrm>
        <a:graphic>
          <a:graphicData uri="http://schemas.openxmlformats.org/drawingml/2006/table">
            <a:tbl>
              <a:tblPr/>
              <a:tblGrid>
                <a:gridCol w="768482"/>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false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0" name="Text Box 60"/>
          <p:cNvSpPr txBox="1">
            <a:spLocks noChangeArrowheads="1"/>
          </p:cNvSpPr>
          <p:nvPr/>
        </p:nvSpPr>
        <p:spPr bwMode="auto">
          <a:xfrm>
            <a:off x="7498723" y="1824780"/>
            <a:ext cx="9294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found</a:t>
            </a:r>
            <a:endParaRPr lang="en-US" sz="2000" dirty="0"/>
          </a:p>
        </p:txBody>
      </p:sp>
      <p:sp>
        <p:nvSpPr>
          <p:cNvPr id="62" name="Rectangle 2"/>
          <p:cNvSpPr>
            <a:spLocks noGrp="1" noChangeArrowheads="1"/>
          </p:cNvSpPr>
          <p:nvPr>
            <p:ph type="title"/>
          </p:nvPr>
        </p:nvSpPr>
        <p:spPr>
          <a:xfrm>
            <a:off x="155575" y="161927"/>
            <a:ext cx="8797925" cy="676274"/>
          </a:xfrm>
        </p:spPr>
        <p:txBody>
          <a:bodyPr>
            <a:normAutofit fontScale="90000"/>
          </a:bodyPr>
          <a:lstStyle/>
          <a:p>
            <a:r>
              <a:rPr lang="en-US" dirty="0"/>
              <a:t>Depth-First Search</a:t>
            </a:r>
          </a:p>
        </p:txBody>
      </p:sp>
    </p:spTree>
    <p:extLst>
      <p:ext uri="{BB962C8B-B14F-4D97-AF65-F5344CB8AC3E}">
        <p14:creationId xmlns:p14="http://schemas.microsoft.com/office/powerpoint/2010/main" val="20503791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431666" y="5647100"/>
            <a:ext cx="8026534" cy="646331"/>
          </a:xfrm>
          <a:prstGeom prst="rect">
            <a:avLst/>
          </a:prstGeom>
          <a:noFill/>
        </p:spPr>
        <p:txBody>
          <a:bodyPr wrap="square" rtlCol="0">
            <a:spAutoFit/>
          </a:bodyPr>
          <a:lstStyle/>
          <a:p>
            <a:r>
              <a:rPr lang="en-US" b="1" dirty="0"/>
              <a:t>Pop from stack </a:t>
            </a:r>
            <a:r>
              <a:rPr lang="en-US" b="1" dirty="0" smtClean="0"/>
              <a:t>(E </a:t>
            </a:r>
            <a:r>
              <a:rPr lang="en-US" b="1" dirty="0"/>
              <a:t>is popped). </a:t>
            </a:r>
            <a:r>
              <a:rPr lang="en-US" b="1" dirty="0" smtClean="0"/>
              <a:t>E </a:t>
            </a:r>
            <a:r>
              <a:rPr lang="en-US" b="1" dirty="0"/>
              <a:t>is not visited yet (unmarked). So, visit </a:t>
            </a:r>
            <a:r>
              <a:rPr lang="en-US" b="1" dirty="0" smtClean="0"/>
              <a:t>E </a:t>
            </a:r>
            <a:r>
              <a:rPr lang="en-US" b="1" dirty="0"/>
              <a:t>(set </a:t>
            </a:r>
            <a:r>
              <a:rPr lang="en-US" b="1" dirty="0" smtClean="0"/>
              <a:t>E </a:t>
            </a:r>
            <a:r>
              <a:rPr lang="en-US" b="1" dirty="0"/>
              <a:t>as marked).</a:t>
            </a:r>
          </a:p>
        </p:txBody>
      </p:sp>
      <p:sp>
        <p:nvSpPr>
          <p:cNvPr id="32" name="Line 34"/>
          <p:cNvSpPr>
            <a:spLocks noChangeShapeType="1"/>
          </p:cNvSpPr>
          <p:nvPr/>
        </p:nvSpPr>
        <p:spPr bwMode="auto">
          <a:xfrm flipH="1" flipV="1">
            <a:off x="2133600" y="2530372"/>
            <a:ext cx="1219200" cy="8382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 name="Line 37"/>
          <p:cNvSpPr>
            <a:spLocks noChangeShapeType="1"/>
          </p:cNvSpPr>
          <p:nvPr/>
        </p:nvSpPr>
        <p:spPr bwMode="auto">
          <a:xfrm flipH="1">
            <a:off x="3200400" y="3673372"/>
            <a:ext cx="228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Line 21"/>
          <p:cNvSpPr>
            <a:spLocks noChangeShapeType="1"/>
          </p:cNvSpPr>
          <p:nvPr/>
        </p:nvSpPr>
        <p:spPr bwMode="auto">
          <a:xfrm flipV="1">
            <a:off x="914400" y="3444772"/>
            <a:ext cx="9906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Line 22"/>
          <p:cNvSpPr>
            <a:spLocks noChangeShapeType="1"/>
          </p:cNvSpPr>
          <p:nvPr/>
        </p:nvSpPr>
        <p:spPr bwMode="auto">
          <a:xfrm flipV="1">
            <a:off x="1828800" y="3597172"/>
            <a:ext cx="14478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Line 39"/>
          <p:cNvSpPr>
            <a:spLocks noChangeShapeType="1"/>
          </p:cNvSpPr>
          <p:nvPr/>
        </p:nvSpPr>
        <p:spPr bwMode="auto">
          <a:xfrm flipV="1">
            <a:off x="762000" y="3063772"/>
            <a:ext cx="76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26"/>
          <p:cNvSpPr>
            <a:spLocks noChangeShapeType="1"/>
          </p:cNvSpPr>
          <p:nvPr/>
        </p:nvSpPr>
        <p:spPr bwMode="auto">
          <a:xfrm>
            <a:off x="990600" y="2911372"/>
            <a:ext cx="914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29"/>
          <p:cNvSpPr>
            <a:spLocks noChangeShapeType="1"/>
          </p:cNvSpPr>
          <p:nvPr/>
        </p:nvSpPr>
        <p:spPr bwMode="auto">
          <a:xfrm flipH="1" flipV="1">
            <a:off x="3124200" y="2682772"/>
            <a:ext cx="292100" cy="508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Oval 2"/>
          <p:cNvSpPr>
            <a:spLocks noChangeArrowheads="1"/>
          </p:cNvSpPr>
          <p:nvPr/>
        </p:nvSpPr>
        <p:spPr bwMode="auto">
          <a:xfrm>
            <a:off x="533400" y="2758972"/>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Oval 3"/>
          <p:cNvSpPr>
            <a:spLocks noChangeArrowheads="1"/>
          </p:cNvSpPr>
          <p:nvPr/>
        </p:nvSpPr>
        <p:spPr bwMode="auto">
          <a:xfrm>
            <a:off x="685800" y="26065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A</a:t>
            </a:r>
          </a:p>
        </p:txBody>
      </p:sp>
      <p:sp>
        <p:nvSpPr>
          <p:cNvPr id="41" name="Oval 4"/>
          <p:cNvSpPr>
            <a:spLocks noChangeArrowheads="1"/>
          </p:cNvSpPr>
          <p:nvPr/>
        </p:nvSpPr>
        <p:spPr bwMode="auto">
          <a:xfrm>
            <a:off x="533400" y="35209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H</a:t>
            </a:r>
          </a:p>
        </p:txBody>
      </p:sp>
      <p:sp>
        <p:nvSpPr>
          <p:cNvPr id="42" name="Oval 5"/>
          <p:cNvSpPr>
            <a:spLocks noChangeArrowheads="1"/>
          </p:cNvSpPr>
          <p:nvPr/>
        </p:nvSpPr>
        <p:spPr bwMode="auto">
          <a:xfrm>
            <a:off x="1905000" y="31399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B</a:t>
            </a:r>
          </a:p>
        </p:txBody>
      </p:sp>
      <p:sp>
        <p:nvSpPr>
          <p:cNvPr id="43" name="Oval 6"/>
          <p:cNvSpPr>
            <a:spLocks noChangeArrowheads="1"/>
          </p:cNvSpPr>
          <p:nvPr/>
        </p:nvSpPr>
        <p:spPr bwMode="auto">
          <a:xfrm>
            <a:off x="1752600" y="2149372"/>
            <a:ext cx="457200" cy="457200"/>
          </a:xfrm>
          <a:prstGeom prst="ellipse">
            <a:avLst/>
          </a:prstGeom>
          <a:solidFill>
            <a:srgbClr val="FF0000"/>
          </a:solidFill>
          <a:ln w="9525">
            <a:solidFill>
              <a:schemeClr val="tx1"/>
            </a:solidFill>
            <a:round/>
            <a:headEnd/>
            <a:tailEnd/>
          </a:ln>
          <a:effectLst/>
          <a:extLst/>
        </p:spPr>
        <p:txBody>
          <a:bodyPr wrap="none" anchor="ctr"/>
          <a:lstStyle/>
          <a:p>
            <a:pPr>
              <a:buFontTx/>
              <a:buNone/>
            </a:pPr>
            <a:r>
              <a:rPr lang="en-US" b="1"/>
              <a:t>F</a:t>
            </a:r>
          </a:p>
        </p:txBody>
      </p:sp>
      <p:sp>
        <p:nvSpPr>
          <p:cNvPr id="44" name="Oval 7"/>
          <p:cNvSpPr>
            <a:spLocks noChangeArrowheads="1"/>
          </p:cNvSpPr>
          <p:nvPr/>
        </p:nvSpPr>
        <p:spPr bwMode="auto">
          <a:xfrm>
            <a:off x="2819400" y="41305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E</a:t>
            </a:r>
          </a:p>
        </p:txBody>
      </p:sp>
      <p:sp>
        <p:nvSpPr>
          <p:cNvPr id="45" name="Oval 8"/>
          <p:cNvSpPr>
            <a:spLocks noChangeArrowheads="1"/>
          </p:cNvSpPr>
          <p:nvPr/>
        </p:nvSpPr>
        <p:spPr bwMode="auto">
          <a:xfrm>
            <a:off x="3276600" y="3216172"/>
            <a:ext cx="457200" cy="457200"/>
          </a:xfrm>
          <a:prstGeom prst="ellipse">
            <a:avLst/>
          </a:prstGeom>
          <a:solidFill>
            <a:srgbClr val="FF0000"/>
          </a:solidFill>
          <a:ln w="9525">
            <a:solidFill>
              <a:schemeClr val="tx1"/>
            </a:solidFill>
            <a:round/>
            <a:headEnd/>
            <a:tailEnd/>
          </a:ln>
          <a:effectLst/>
          <a:extLst/>
        </p:spPr>
        <p:txBody>
          <a:bodyPr wrap="none" anchor="ctr"/>
          <a:lstStyle/>
          <a:p>
            <a:pPr>
              <a:buFontTx/>
              <a:buNone/>
            </a:pPr>
            <a:r>
              <a:rPr lang="en-US" b="1"/>
              <a:t>D</a:t>
            </a:r>
          </a:p>
        </p:txBody>
      </p:sp>
      <p:sp>
        <p:nvSpPr>
          <p:cNvPr id="46" name="Oval 9"/>
          <p:cNvSpPr>
            <a:spLocks noChangeArrowheads="1"/>
          </p:cNvSpPr>
          <p:nvPr/>
        </p:nvSpPr>
        <p:spPr bwMode="auto">
          <a:xfrm>
            <a:off x="2743200" y="2225572"/>
            <a:ext cx="457200" cy="457200"/>
          </a:xfrm>
          <a:prstGeom prst="ellipse">
            <a:avLst/>
          </a:prstGeom>
          <a:solidFill>
            <a:srgbClr val="FF0000"/>
          </a:solidFill>
          <a:ln w="9525">
            <a:solidFill>
              <a:schemeClr val="tx1"/>
            </a:solidFill>
            <a:round/>
            <a:headEnd/>
            <a:tailEnd/>
          </a:ln>
          <a:effectLst/>
          <a:extLst/>
        </p:spPr>
        <p:txBody>
          <a:bodyPr wrap="none" anchor="ctr"/>
          <a:lstStyle/>
          <a:p>
            <a:pPr>
              <a:buFontTx/>
              <a:buNone/>
            </a:pPr>
            <a:r>
              <a:rPr lang="en-US" b="1"/>
              <a:t>C</a:t>
            </a:r>
          </a:p>
        </p:txBody>
      </p:sp>
      <p:sp>
        <p:nvSpPr>
          <p:cNvPr id="47" name="Oval 10"/>
          <p:cNvSpPr>
            <a:spLocks noChangeArrowheads="1"/>
          </p:cNvSpPr>
          <p:nvPr/>
        </p:nvSpPr>
        <p:spPr bwMode="auto">
          <a:xfrm>
            <a:off x="1524000" y="41305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G</a:t>
            </a:r>
          </a:p>
        </p:txBody>
      </p:sp>
      <p:sp>
        <p:nvSpPr>
          <p:cNvPr id="48" name="Line 35"/>
          <p:cNvSpPr>
            <a:spLocks noChangeShapeType="1"/>
          </p:cNvSpPr>
          <p:nvPr/>
        </p:nvSpPr>
        <p:spPr bwMode="auto">
          <a:xfrm flipH="1">
            <a:off x="1981200" y="4435372"/>
            <a:ext cx="83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Line 36"/>
          <p:cNvSpPr>
            <a:spLocks noChangeShapeType="1"/>
          </p:cNvSpPr>
          <p:nvPr/>
        </p:nvSpPr>
        <p:spPr bwMode="auto">
          <a:xfrm flipH="1" flipV="1">
            <a:off x="914400" y="3901972"/>
            <a:ext cx="609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Text Box 60"/>
          <p:cNvSpPr txBox="1">
            <a:spLocks noChangeArrowheads="1"/>
          </p:cNvSpPr>
          <p:nvPr/>
        </p:nvSpPr>
        <p:spPr bwMode="auto">
          <a:xfrm>
            <a:off x="5520743" y="1828697"/>
            <a:ext cx="9294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marks</a:t>
            </a:r>
            <a:endParaRPr lang="en-US" sz="2000" dirty="0"/>
          </a:p>
        </p:txBody>
      </p:sp>
      <p:sp>
        <p:nvSpPr>
          <p:cNvPr id="51" name="Line 176"/>
          <p:cNvSpPr>
            <a:spLocks noChangeShapeType="1"/>
          </p:cNvSpPr>
          <p:nvPr/>
        </p:nvSpPr>
        <p:spPr bwMode="auto">
          <a:xfrm flipV="1">
            <a:off x="2209800" y="2416072"/>
            <a:ext cx="5334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 name="Text Box 181"/>
          <p:cNvSpPr txBox="1">
            <a:spLocks noChangeArrowheads="1"/>
          </p:cNvSpPr>
          <p:nvPr/>
        </p:nvSpPr>
        <p:spPr bwMode="auto">
          <a:xfrm>
            <a:off x="631825" y="1189177"/>
            <a:ext cx="79248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eaLnBrk="0" hangingPunct="0">
              <a:spcBef>
                <a:spcPct val="0"/>
              </a:spcBef>
              <a:defRPr sz="2400">
                <a:solidFill>
                  <a:schemeClr val="tx1"/>
                </a:solidFill>
                <a:latin typeface="Times New Roman" panose="02020603050405020304" pitchFamily="18" charset="0"/>
              </a:defRPr>
            </a:lvl1pPr>
            <a:lvl2pPr algn="l" eaLnBrk="0" hangingPunct="0">
              <a:spcBef>
                <a:spcPct val="0"/>
              </a:spcBef>
              <a:defRPr sz="2400">
                <a:solidFill>
                  <a:schemeClr val="tx1"/>
                </a:solidFill>
                <a:latin typeface="Times New Roman" panose="02020603050405020304" pitchFamily="18" charset="0"/>
              </a:defRPr>
            </a:lvl2pPr>
            <a:lvl3pPr algn="l" eaLnBrk="0" hangingPunct="0">
              <a:spcBef>
                <a:spcPct val="0"/>
              </a:spcBef>
              <a:defRPr sz="2400">
                <a:solidFill>
                  <a:schemeClr val="tx1"/>
                </a:solidFill>
                <a:latin typeface="Times New Roman" panose="02020603050405020304" pitchFamily="18" charset="0"/>
              </a:defRPr>
            </a:lvl3pPr>
            <a:lvl4pPr algn="l" eaLnBrk="0" hangingPunct="0">
              <a:spcBef>
                <a:spcPct val="0"/>
              </a:spcBef>
              <a:defRPr sz="2400">
                <a:solidFill>
                  <a:schemeClr val="tx1"/>
                </a:solidFill>
                <a:latin typeface="Times New Roman" panose="02020603050405020304" pitchFamily="18" charset="0"/>
              </a:defRPr>
            </a:lvl4pPr>
            <a:lvl5pPr algn="l" eaLnBrk="0" hangingPunct="0">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buFontTx/>
              <a:buNone/>
            </a:pPr>
            <a:r>
              <a:rPr lang="en-US" sz="2000" b="1" dirty="0">
                <a:solidFill>
                  <a:srgbClr val="FF0000"/>
                </a:solidFill>
                <a:latin typeface="Arial" panose="020B0604020202020204" pitchFamily="34" charset="0"/>
                <a:cs typeface="Arial" panose="020B0604020202020204" pitchFamily="34" charset="0"/>
              </a:rPr>
              <a:t>Example:</a:t>
            </a:r>
            <a:r>
              <a:rPr lang="en-US" sz="2000" b="1" dirty="0">
                <a:latin typeface="Arial" panose="020B0604020202020204" pitchFamily="34" charset="0"/>
                <a:cs typeface="Arial" panose="020B0604020202020204" pitchFamily="34" charset="0"/>
              </a:rPr>
              <a:t> Conduct a depth-first search in the graph starting from node D</a:t>
            </a:r>
            <a:endParaRPr lang="en-US" sz="2000" b="1" dirty="0">
              <a:solidFill>
                <a:srgbClr val="0070C0"/>
              </a:solidFill>
              <a:latin typeface="Arial" panose="020B0604020202020204" pitchFamily="34" charset="0"/>
              <a:cs typeface="Arial" panose="020B0604020202020204" pitchFamily="34" charset="0"/>
            </a:endParaRPr>
          </a:p>
        </p:txBody>
      </p:sp>
      <p:graphicFrame>
        <p:nvGraphicFramePr>
          <p:cNvPr id="53" name="Group 175"/>
          <p:cNvGraphicFramePr>
            <a:graphicFrameLocks/>
          </p:cNvGraphicFramePr>
          <p:nvPr>
            <p:extLst/>
          </p:nvPr>
        </p:nvGraphicFramePr>
        <p:xfrm>
          <a:off x="4267200" y="2301772"/>
          <a:ext cx="1019400" cy="3169920"/>
        </p:xfrm>
        <a:graphic>
          <a:graphicData uri="http://schemas.openxmlformats.org/drawingml/2006/table">
            <a:tbl>
              <a:tblPr/>
              <a:tblGrid>
                <a:gridCol w="509700"/>
                <a:gridCol w="509700"/>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[2]</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[3]</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[4]</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[5]</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[6]</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[7]</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4" name="Text Box 60"/>
          <p:cNvSpPr txBox="1">
            <a:spLocks noChangeArrowheads="1"/>
          </p:cNvSpPr>
          <p:nvPr/>
        </p:nvSpPr>
        <p:spPr bwMode="auto">
          <a:xfrm>
            <a:off x="4314423" y="1828697"/>
            <a:ext cx="1114022"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vertices</a:t>
            </a:r>
            <a:endParaRPr lang="en-US" sz="2000" dirty="0"/>
          </a:p>
        </p:txBody>
      </p:sp>
      <p:graphicFrame>
        <p:nvGraphicFramePr>
          <p:cNvPr id="55" name="Group 175"/>
          <p:cNvGraphicFramePr>
            <a:graphicFrameLocks/>
          </p:cNvGraphicFramePr>
          <p:nvPr>
            <p:extLst/>
          </p:nvPr>
        </p:nvGraphicFramePr>
        <p:xfrm>
          <a:off x="5381400" y="2301772"/>
          <a:ext cx="1019400" cy="3169920"/>
        </p:xfrm>
        <a:graphic>
          <a:graphicData uri="http://schemas.openxmlformats.org/drawingml/2006/table">
            <a:tbl>
              <a:tblPr/>
              <a:tblGrid>
                <a:gridCol w="509700"/>
                <a:gridCol w="509700"/>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[2]</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[3]</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[4]</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[5]</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[6]</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[7]</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 name="Group 175"/>
          <p:cNvGraphicFramePr>
            <a:graphicFrameLocks/>
          </p:cNvGraphicFramePr>
          <p:nvPr>
            <p:extLst/>
          </p:nvPr>
        </p:nvGraphicFramePr>
        <p:xfrm>
          <a:off x="6698268" y="2293615"/>
          <a:ext cx="509700" cy="3169920"/>
        </p:xfrm>
        <a:graphic>
          <a:graphicData uri="http://schemas.openxmlformats.org/drawingml/2006/table">
            <a:tbl>
              <a:tblPr/>
              <a:tblGrid>
                <a:gridCol w="509700"/>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7" name="Text Box 60"/>
          <p:cNvSpPr txBox="1">
            <a:spLocks noChangeArrowheads="1"/>
          </p:cNvSpPr>
          <p:nvPr/>
        </p:nvSpPr>
        <p:spPr bwMode="auto">
          <a:xfrm>
            <a:off x="6477000" y="1828696"/>
            <a:ext cx="9294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stack</a:t>
            </a:r>
            <a:endParaRPr lang="en-US" sz="2000" dirty="0"/>
          </a:p>
        </p:txBody>
      </p:sp>
      <p:sp>
        <p:nvSpPr>
          <p:cNvPr id="58" name="TextBox 57"/>
          <p:cNvSpPr txBox="1"/>
          <p:nvPr/>
        </p:nvSpPr>
        <p:spPr>
          <a:xfrm>
            <a:off x="431666" y="4916269"/>
            <a:ext cx="3606934" cy="646331"/>
          </a:xfrm>
          <a:prstGeom prst="rect">
            <a:avLst/>
          </a:prstGeom>
          <a:noFill/>
        </p:spPr>
        <p:txBody>
          <a:bodyPr wrap="square" rtlCol="0">
            <a:spAutoFit/>
          </a:bodyPr>
          <a:lstStyle/>
          <a:p>
            <a:r>
              <a:rPr lang="en-US" b="1" dirty="0" smtClean="0"/>
              <a:t>Visited nodes:</a:t>
            </a:r>
          </a:p>
          <a:p>
            <a:r>
              <a:rPr lang="en-US" dirty="0"/>
              <a:t>D  </a:t>
            </a:r>
            <a:r>
              <a:rPr lang="en-US" dirty="0" smtClean="0"/>
              <a:t>F  C</a:t>
            </a:r>
            <a:endParaRPr lang="en-US" dirty="0"/>
          </a:p>
        </p:txBody>
      </p:sp>
      <p:graphicFrame>
        <p:nvGraphicFramePr>
          <p:cNvPr id="59" name="Group 175"/>
          <p:cNvGraphicFramePr>
            <a:graphicFrameLocks/>
          </p:cNvGraphicFramePr>
          <p:nvPr>
            <p:extLst/>
          </p:nvPr>
        </p:nvGraphicFramePr>
        <p:xfrm>
          <a:off x="7597643" y="2291254"/>
          <a:ext cx="768482" cy="396240"/>
        </p:xfrm>
        <a:graphic>
          <a:graphicData uri="http://schemas.openxmlformats.org/drawingml/2006/table">
            <a:tbl>
              <a:tblPr/>
              <a:tblGrid>
                <a:gridCol w="768482"/>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false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0" name="Text Box 60"/>
          <p:cNvSpPr txBox="1">
            <a:spLocks noChangeArrowheads="1"/>
          </p:cNvSpPr>
          <p:nvPr/>
        </p:nvSpPr>
        <p:spPr bwMode="auto">
          <a:xfrm>
            <a:off x="7498723" y="1824780"/>
            <a:ext cx="9294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found</a:t>
            </a:r>
            <a:endParaRPr lang="en-US" sz="2000" dirty="0"/>
          </a:p>
        </p:txBody>
      </p:sp>
      <p:sp>
        <p:nvSpPr>
          <p:cNvPr id="62" name="Rectangle 2"/>
          <p:cNvSpPr>
            <a:spLocks noGrp="1" noChangeArrowheads="1"/>
          </p:cNvSpPr>
          <p:nvPr>
            <p:ph type="title"/>
          </p:nvPr>
        </p:nvSpPr>
        <p:spPr>
          <a:xfrm>
            <a:off x="155575" y="161927"/>
            <a:ext cx="8797925" cy="676274"/>
          </a:xfrm>
        </p:spPr>
        <p:txBody>
          <a:bodyPr>
            <a:normAutofit fontScale="90000"/>
          </a:bodyPr>
          <a:lstStyle/>
          <a:p>
            <a:r>
              <a:rPr lang="en-US" dirty="0"/>
              <a:t>Depth-First Search</a:t>
            </a:r>
          </a:p>
        </p:txBody>
      </p:sp>
    </p:spTree>
    <p:extLst>
      <p:ext uri="{BB962C8B-B14F-4D97-AF65-F5344CB8AC3E}">
        <p14:creationId xmlns:p14="http://schemas.microsoft.com/office/powerpoint/2010/main" val="37618659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431666" y="5647100"/>
            <a:ext cx="8026534" cy="646331"/>
          </a:xfrm>
          <a:prstGeom prst="rect">
            <a:avLst/>
          </a:prstGeom>
          <a:noFill/>
        </p:spPr>
        <p:txBody>
          <a:bodyPr wrap="square" rtlCol="0">
            <a:spAutoFit/>
          </a:bodyPr>
          <a:lstStyle/>
          <a:p>
            <a:r>
              <a:rPr lang="en-US" b="1" dirty="0"/>
              <a:t>Pop from stack </a:t>
            </a:r>
            <a:r>
              <a:rPr lang="en-US" b="1" dirty="0" smtClean="0"/>
              <a:t>(E </a:t>
            </a:r>
            <a:r>
              <a:rPr lang="en-US" b="1" dirty="0"/>
              <a:t>is popped). </a:t>
            </a:r>
            <a:r>
              <a:rPr lang="en-US" b="1" dirty="0" smtClean="0"/>
              <a:t>E </a:t>
            </a:r>
            <a:r>
              <a:rPr lang="en-US" b="1" dirty="0"/>
              <a:t>is not visited yet (unmarked). So, visit </a:t>
            </a:r>
            <a:r>
              <a:rPr lang="en-US" b="1" dirty="0" smtClean="0"/>
              <a:t>E </a:t>
            </a:r>
            <a:r>
              <a:rPr lang="en-US" b="1" dirty="0"/>
              <a:t>(set </a:t>
            </a:r>
            <a:r>
              <a:rPr lang="en-US" b="1" dirty="0" smtClean="0"/>
              <a:t>E </a:t>
            </a:r>
            <a:r>
              <a:rPr lang="en-US" b="1" dirty="0"/>
              <a:t>as marked).</a:t>
            </a:r>
          </a:p>
        </p:txBody>
      </p:sp>
      <p:sp>
        <p:nvSpPr>
          <p:cNvPr id="32" name="Line 34"/>
          <p:cNvSpPr>
            <a:spLocks noChangeShapeType="1"/>
          </p:cNvSpPr>
          <p:nvPr/>
        </p:nvSpPr>
        <p:spPr bwMode="auto">
          <a:xfrm flipH="1" flipV="1">
            <a:off x="2133600" y="2530372"/>
            <a:ext cx="1219200" cy="8382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 name="Line 37"/>
          <p:cNvSpPr>
            <a:spLocks noChangeShapeType="1"/>
          </p:cNvSpPr>
          <p:nvPr/>
        </p:nvSpPr>
        <p:spPr bwMode="auto">
          <a:xfrm flipH="1">
            <a:off x="3200400" y="3673372"/>
            <a:ext cx="228600" cy="533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Line 21"/>
          <p:cNvSpPr>
            <a:spLocks noChangeShapeType="1"/>
          </p:cNvSpPr>
          <p:nvPr/>
        </p:nvSpPr>
        <p:spPr bwMode="auto">
          <a:xfrm flipV="1">
            <a:off x="914400" y="3444772"/>
            <a:ext cx="9906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Line 22"/>
          <p:cNvSpPr>
            <a:spLocks noChangeShapeType="1"/>
          </p:cNvSpPr>
          <p:nvPr/>
        </p:nvSpPr>
        <p:spPr bwMode="auto">
          <a:xfrm flipV="1">
            <a:off x="1828800" y="3597172"/>
            <a:ext cx="14478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Line 39"/>
          <p:cNvSpPr>
            <a:spLocks noChangeShapeType="1"/>
          </p:cNvSpPr>
          <p:nvPr/>
        </p:nvSpPr>
        <p:spPr bwMode="auto">
          <a:xfrm flipV="1">
            <a:off x="762000" y="3063772"/>
            <a:ext cx="76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26"/>
          <p:cNvSpPr>
            <a:spLocks noChangeShapeType="1"/>
          </p:cNvSpPr>
          <p:nvPr/>
        </p:nvSpPr>
        <p:spPr bwMode="auto">
          <a:xfrm>
            <a:off x="990600" y="2911372"/>
            <a:ext cx="914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29"/>
          <p:cNvSpPr>
            <a:spLocks noChangeShapeType="1"/>
          </p:cNvSpPr>
          <p:nvPr/>
        </p:nvSpPr>
        <p:spPr bwMode="auto">
          <a:xfrm flipH="1" flipV="1">
            <a:off x="3124200" y="2682772"/>
            <a:ext cx="292100" cy="508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Oval 2"/>
          <p:cNvSpPr>
            <a:spLocks noChangeArrowheads="1"/>
          </p:cNvSpPr>
          <p:nvPr/>
        </p:nvSpPr>
        <p:spPr bwMode="auto">
          <a:xfrm>
            <a:off x="533400" y="2758972"/>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Oval 3"/>
          <p:cNvSpPr>
            <a:spLocks noChangeArrowheads="1"/>
          </p:cNvSpPr>
          <p:nvPr/>
        </p:nvSpPr>
        <p:spPr bwMode="auto">
          <a:xfrm>
            <a:off x="685800" y="26065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A</a:t>
            </a:r>
          </a:p>
        </p:txBody>
      </p:sp>
      <p:sp>
        <p:nvSpPr>
          <p:cNvPr id="41" name="Oval 4"/>
          <p:cNvSpPr>
            <a:spLocks noChangeArrowheads="1"/>
          </p:cNvSpPr>
          <p:nvPr/>
        </p:nvSpPr>
        <p:spPr bwMode="auto">
          <a:xfrm>
            <a:off x="533400" y="35209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H</a:t>
            </a:r>
          </a:p>
        </p:txBody>
      </p:sp>
      <p:sp>
        <p:nvSpPr>
          <p:cNvPr id="42" name="Oval 5"/>
          <p:cNvSpPr>
            <a:spLocks noChangeArrowheads="1"/>
          </p:cNvSpPr>
          <p:nvPr/>
        </p:nvSpPr>
        <p:spPr bwMode="auto">
          <a:xfrm>
            <a:off x="1905000" y="31399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B</a:t>
            </a:r>
          </a:p>
        </p:txBody>
      </p:sp>
      <p:sp>
        <p:nvSpPr>
          <p:cNvPr id="43" name="Oval 6"/>
          <p:cNvSpPr>
            <a:spLocks noChangeArrowheads="1"/>
          </p:cNvSpPr>
          <p:nvPr/>
        </p:nvSpPr>
        <p:spPr bwMode="auto">
          <a:xfrm>
            <a:off x="1752600" y="2149372"/>
            <a:ext cx="457200" cy="457200"/>
          </a:xfrm>
          <a:prstGeom prst="ellipse">
            <a:avLst/>
          </a:prstGeom>
          <a:solidFill>
            <a:srgbClr val="FF0000"/>
          </a:solidFill>
          <a:ln w="9525">
            <a:solidFill>
              <a:schemeClr val="tx1"/>
            </a:solidFill>
            <a:round/>
            <a:headEnd/>
            <a:tailEnd/>
          </a:ln>
          <a:effectLst/>
          <a:extLst/>
        </p:spPr>
        <p:txBody>
          <a:bodyPr wrap="none" anchor="ctr"/>
          <a:lstStyle/>
          <a:p>
            <a:pPr>
              <a:buFontTx/>
              <a:buNone/>
            </a:pPr>
            <a:r>
              <a:rPr lang="en-US" b="1"/>
              <a:t>F</a:t>
            </a:r>
          </a:p>
        </p:txBody>
      </p:sp>
      <p:sp>
        <p:nvSpPr>
          <p:cNvPr id="44" name="Oval 7"/>
          <p:cNvSpPr>
            <a:spLocks noChangeArrowheads="1"/>
          </p:cNvSpPr>
          <p:nvPr/>
        </p:nvSpPr>
        <p:spPr bwMode="auto">
          <a:xfrm>
            <a:off x="2819400" y="4130572"/>
            <a:ext cx="457200" cy="457200"/>
          </a:xfrm>
          <a:prstGeom prst="ellipse">
            <a:avLst/>
          </a:prstGeom>
          <a:solidFill>
            <a:srgbClr val="FF0000"/>
          </a:solidFill>
          <a:ln w="9525">
            <a:solidFill>
              <a:schemeClr val="tx1"/>
            </a:solidFill>
            <a:round/>
            <a:headEnd/>
            <a:tailEnd/>
          </a:ln>
          <a:effectLst/>
          <a:extLst/>
        </p:spPr>
        <p:txBody>
          <a:bodyPr wrap="none" anchor="ctr"/>
          <a:lstStyle/>
          <a:p>
            <a:pPr>
              <a:buFontTx/>
              <a:buNone/>
            </a:pPr>
            <a:r>
              <a:rPr lang="en-US" b="1" dirty="0"/>
              <a:t>E</a:t>
            </a:r>
          </a:p>
        </p:txBody>
      </p:sp>
      <p:sp>
        <p:nvSpPr>
          <p:cNvPr id="45" name="Oval 8"/>
          <p:cNvSpPr>
            <a:spLocks noChangeArrowheads="1"/>
          </p:cNvSpPr>
          <p:nvPr/>
        </p:nvSpPr>
        <p:spPr bwMode="auto">
          <a:xfrm>
            <a:off x="3276600" y="3216172"/>
            <a:ext cx="457200" cy="457200"/>
          </a:xfrm>
          <a:prstGeom prst="ellipse">
            <a:avLst/>
          </a:prstGeom>
          <a:solidFill>
            <a:srgbClr val="FF0000"/>
          </a:solidFill>
          <a:ln w="9525">
            <a:solidFill>
              <a:schemeClr val="tx1"/>
            </a:solidFill>
            <a:round/>
            <a:headEnd/>
            <a:tailEnd/>
          </a:ln>
          <a:effectLst/>
          <a:extLst/>
        </p:spPr>
        <p:txBody>
          <a:bodyPr wrap="none" anchor="ctr"/>
          <a:lstStyle/>
          <a:p>
            <a:pPr>
              <a:buFontTx/>
              <a:buNone/>
            </a:pPr>
            <a:r>
              <a:rPr lang="en-US" b="1"/>
              <a:t>D</a:t>
            </a:r>
          </a:p>
        </p:txBody>
      </p:sp>
      <p:sp>
        <p:nvSpPr>
          <p:cNvPr id="46" name="Oval 9"/>
          <p:cNvSpPr>
            <a:spLocks noChangeArrowheads="1"/>
          </p:cNvSpPr>
          <p:nvPr/>
        </p:nvSpPr>
        <p:spPr bwMode="auto">
          <a:xfrm>
            <a:off x="2743200" y="2225572"/>
            <a:ext cx="457200" cy="457200"/>
          </a:xfrm>
          <a:prstGeom prst="ellipse">
            <a:avLst/>
          </a:prstGeom>
          <a:solidFill>
            <a:srgbClr val="FF0000"/>
          </a:solidFill>
          <a:ln w="9525">
            <a:solidFill>
              <a:schemeClr val="tx1"/>
            </a:solidFill>
            <a:round/>
            <a:headEnd/>
            <a:tailEnd/>
          </a:ln>
          <a:effectLst/>
          <a:extLst/>
        </p:spPr>
        <p:txBody>
          <a:bodyPr wrap="none" anchor="ctr"/>
          <a:lstStyle/>
          <a:p>
            <a:pPr>
              <a:buFontTx/>
              <a:buNone/>
            </a:pPr>
            <a:r>
              <a:rPr lang="en-US" b="1"/>
              <a:t>C</a:t>
            </a:r>
          </a:p>
        </p:txBody>
      </p:sp>
      <p:sp>
        <p:nvSpPr>
          <p:cNvPr id="47" name="Oval 10"/>
          <p:cNvSpPr>
            <a:spLocks noChangeArrowheads="1"/>
          </p:cNvSpPr>
          <p:nvPr/>
        </p:nvSpPr>
        <p:spPr bwMode="auto">
          <a:xfrm>
            <a:off x="1524000" y="41305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dirty="0"/>
              <a:t>G</a:t>
            </a:r>
          </a:p>
        </p:txBody>
      </p:sp>
      <p:sp>
        <p:nvSpPr>
          <p:cNvPr id="48" name="Line 35"/>
          <p:cNvSpPr>
            <a:spLocks noChangeShapeType="1"/>
          </p:cNvSpPr>
          <p:nvPr/>
        </p:nvSpPr>
        <p:spPr bwMode="auto">
          <a:xfrm flipH="1">
            <a:off x="1981200" y="4435372"/>
            <a:ext cx="83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Line 36"/>
          <p:cNvSpPr>
            <a:spLocks noChangeShapeType="1"/>
          </p:cNvSpPr>
          <p:nvPr/>
        </p:nvSpPr>
        <p:spPr bwMode="auto">
          <a:xfrm flipH="1" flipV="1">
            <a:off x="914400" y="3901972"/>
            <a:ext cx="609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Text Box 60"/>
          <p:cNvSpPr txBox="1">
            <a:spLocks noChangeArrowheads="1"/>
          </p:cNvSpPr>
          <p:nvPr/>
        </p:nvSpPr>
        <p:spPr bwMode="auto">
          <a:xfrm>
            <a:off x="5520743" y="1828697"/>
            <a:ext cx="9294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marks</a:t>
            </a:r>
            <a:endParaRPr lang="en-US" sz="2000" dirty="0"/>
          </a:p>
        </p:txBody>
      </p:sp>
      <p:sp>
        <p:nvSpPr>
          <p:cNvPr id="51" name="Line 176"/>
          <p:cNvSpPr>
            <a:spLocks noChangeShapeType="1"/>
          </p:cNvSpPr>
          <p:nvPr/>
        </p:nvSpPr>
        <p:spPr bwMode="auto">
          <a:xfrm flipV="1">
            <a:off x="2209800" y="2416072"/>
            <a:ext cx="5334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 name="Text Box 181"/>
          <p:cNvSpPr txBox="1">
            <a:spLocks noChangeArrowheads="1"/>
          </p:cNvSpPr>
          <p:nvPr/>
        </p:nvSpPr>
        <p:spPr bwMode="auto">
          <a:xfrm>
            <a:off x="631825" y="1189177"/>
            <a:ext cx="79248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eaLnBrk="0" hangingPunct="0">
              <a:spcBef>
                <a:spcPct val="0"/>
              </a:spcBef>
              <a:defRPr sz="2400">
                <a:solidFill>
                  <a:schemeClr val="tx1"/>
                </a:solidFill>
                <a:latin typeface="Times New Roman" panose="02020603050405020304" pitchFamily="18" charset="0"/>
              </a:defRPr>
            </a:lvl1pPr>
            <a:lvl2pPr algn="l" eaLnBrk="0" hangingPunct="0">
              <a:spcBef>
                <a:spcPct val="0"/>
              </a:spcBef>
              <a:defRPr sz="2400">
                <a:solidFill>
                  <a:schemeClr val="tx1"/>
                </a:solidFill>
                <a:latin typeface="Times New Roman" panose="02020603050405020304" pitchFamily="18" charset="0"/>
              </a:defRPr>
            </a:lvl2pPr>
            <a:lvl3pPr algn="l" eaLnBrk="0" hangingPunct="0">
              <a:spcBef>
                <a:spcPct val="0"/>
              </a:spcBef>
              <a:defRPr sz="2400">
                <a:solidFill>
                  <a:schemeClr val="tx1"/>
                </a:solidFill>
                <a:latin typeface="Times New Roman" panose="02020603050405020304" pitchFamily="18" charset="0"/>
              </a:defRPr>
            </a:lvl3pPr>
            <a:lvl4pPr algn="l" eaLnBrk="0" hangingPunct="0">
              <a:spcBef>
                <a:spcPct val="0"/>
              </a:spcBef>
              <a:defRPr sz="2400">
                <a:solidFill>
                  <a:schemeClr val="tx1"/>
                </a:solidFill>
                <a:latin typeface="Times New Roman" panose="02020603050405020304" pitchFamily="18" charset="0"/>
              </a:defRPr>
            </a:lvl4pPr>
            <a:lvl5pPr algn="l" eaLnBrk="0" hangingPunct="0">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buFontTx/>
              <a:buNone/>
            </a:pPr>
            <a:r>
              <a:rPr lang="en-US" sz="2000" b="1" dirty="0">
                <a:solidFill>
                  <a:srgbClr val="FF0000"/>
                </a:solidFill>
                <a:latin typeface="Arial" panose="020B0604020202020204" pitchFamily="34" charset="0"/>
                <a:cs typeface="Arial" panose="020B0604020202020204" pitchFamily="34" charset="0"/>
              </a:rPr>
              <a:t>Example:</a:t>
            </a:r>
            <a:r>
              <a:rPr lang="en-US" sz="2000" b="1" dirty="0">
                <a:latin typeface="Arial" panose="020B0604020202020204" pitchFamily="34" charset="0"/>
                <a:cs typeface="Arial" panose="020B0604020202020204" pitchFamily="34" charset="0"/>
              </a:rPr>
              <a:t> Conduct a depth-first search in the graph starting from node D</a:t>
            </a:r>
            <a:endParaRPr lang="en-US" sz="2000" b="1" dirty="0">
              <a:solidFill>
                <a:srgbClr val="0070C0"/>
              </a:solidFill>
              <a:latin typeface="Arial" panose="020B0604020202020204" pitchFamily="34" charset="0"/>
              <a:cs typeface="Arial" panose="020B0604020202020204" pitchFamily="34" charset="0"/>
            </a:endParaRPr>
          </a:p>
        </p:txBody>
      </p:sp>
      <p:graphicFrame>
        <p:nvGraphicFramePr>
          <p:cNvPr id="53" name="Group 175"/>
          <p:cNvGraphicFramePr>
            <a:graphicFrameLocks/>
          </p:cNvGraphicFramePr>
          <p:nvPr>
            <p:extLst/>
          </p:nvPr>
        </p:nvGraphicFramePr>
        <p:xfrm>
          <a:off x="4267200" y="2301772"/>
          <a:ext cx="1019400" cy="3169920"/>
        </p:xfrm>
        <a:graphic>
          <a:graphicData uri="http://schemas.openxmlformats.org/drawingml/2006/table">
            <a:tbl>
              <a:tblPr/>
              <a:tblGrid>
                <a:gridCol w="509700"/>
                <a:gridCol w="509700"/>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[2]</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[3]</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[4]</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[5]</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[6]</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[7]</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4" name="Text Box 60"/>
          <p:cNvSpPr txBox="1">
            <a:spLocks noChangeArrowheads="1"/>
          </p:cNvSpPr>
          <p:nvPr/>
        </p:nvSpPr>
        <p:spPr bwMode="auto">
          <a:xfrm>
            <a:off x="4314423" y="1828697"/>
            <a:ext cx="1114022"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vertices</a:t>
            </a:r>
            <a:endParaRPr lang="en-US" sz="2000" dirty="0"/>
          </a:p>
        </p:txBody>
      </p:sp>
      <p:graphicFrame>
        <p:nvGraphicFramePr>
          <p:cNvPr id="55" name="Group 175"/>
          <p:cNvGraphicFramePr>
            <a:graphicFrameLocks/>
          </p:cNvGraphicFramePr>
          <p:nvPr>
            <p:extLst/>
          </p:nvPr>
        </p:nvGraphicFramePr>
        <p:xfrm>
          <a:off x="5381400" y="2301772"/>
          <a:ext cx="1019400" cy="3169920"/>
        </p:xfrm>
        <a:graphic>
          <a:graphicData uri="http://schemas.openxmlformats.org/drawingml/2006/table">
            <a:tbl>
              <a:tblPr/>
              <a:tblGrid>
                <a:gridCol w="509700"/>
                <a:gridCol w="509700"/>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[2]</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[3]</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[4]</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[5]</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[6]</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[7]</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 name="Group 175"/>
          <p:cNvGraphicFramePr>
            <a:graphicFrameLocks/>
          </p:cNvGraphicFramePr>
          <p:nvPr>
            <p:extLst/>
          </p:nvPr>
        </p:nvGraphicFramePr>
        <p:xfrm>
          <a:off x="6698268" y="2293615"/>
          <a:ext cx="509700" cy="3169920"/>
        </p:xfrm>
        <a:graphic>
          <a:graphicData uri="http://schemas.openxmlformats.org/drawingml/2006/table">
            <a:tbl>
              <a:tblPr/>
              <a:tblGrid>
                <a:gridCol w="509700"/>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7" name="Text Box 60"/>
          <p:cNvSpPr txBox="1">
            <a:spLocks noChangeArrowheads="1"/>
          </p:cNvSpPr>
          <p:nvPr/>
        </p:nvSpPr>
        <p:spPr bwMode="auto">
          <a:xfrm>
            <a:off x="6477000" y="1828696"/>
            <a:ext cx="9294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stack</a:t>
            </a:r>
            <a:endParaRPr lang="en-US" sz="2000" dirty="0"/>
          </a:p>
        </p:txBody>
      </p:sp>
      <p:sp>
        <p:nvSpPr>
          <p:cNvPr id="58" name="TextBox 57"/>
          <p:cNvSpPr txBox="1"/>
          <p:nvPr/>
        </p:nvSpPr>
        <p:spPr>
          <a:xfrm>
            <a:off x="431666" y="4916269"/>
            <a:ext cx="3606934" cy="646331"/>
          </a:xfrm>
          <a:prstGeom prst="rect">
            <a:avLst/>
          </a:prstGeom>
          <a:noFill/>
        </p:spPr>
        <p:txBody>
          <a:bodyPr wrap="square" rtlCol="0">
            <a:spAutoFit/>
          </a:bodyPr>
          <a:lstStyle/>
          <a:p>
            <a:r>
              <a:rPr lang="en-US" b="1" dirty="0" smtClean="0"/>
              <a:t>Visited nodes:</a:t>
            </a:r>
          </a:p>
          <a:p>
            <a:r>
              <a:rPr lang="en-US" dirty="0"/>
              <a:t>D  </a:t>
            </a:r>
            <a:r>
              <a:rPr lang="en-US" dirty="0" smtClean="0"/>
              <a:t>F  C  E</a:t>
            </a:r>
            <a:endParaRPr lang="en-US" dirty="0"/>
          </a:p>
        </p:txBody>
      </p:sp>
      <p:graphicFrame>
        <p:nvGraphicFramePr>
          <p:cNvPr id="59" name="Group 175"/>
          <p:cNvGraphicFramePr>
            <a:graphicFrameLocks/>
          </p:cNvGraphicFramePr>
          <p:nvPr>
            <p:extLst/>
          </p:nvPr>
        </p:nvGraphicFramePr>
        <p:xfrm>
          <a:off x="7597643" y="2291254"/>
          <a:ext cx="768482" cy="396240"/>
        </p:xfrm>
        <a:graphic>
          <a:graphicData uri="http://schemas.openxmlformats.org/drawingml/2006/table">
            <a:tbl>
              <a:tblPr/>
              <a:tblGrid>
                <a:gridCol w="768482"/>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false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0" name="Text Box 60"/>
          <p:cNvSpPr txBox="1">
            <a:spLocks noChangeArrowheads="1"/>
          </p:cNvSpPr>
          <p:nvPr/>
        </p:nvSpPr>
        <p:spPr bwMode="auto">
          <a:xfrm>
            <a:off x="7498723" y="1824780"/>
            <a:ext cx="9294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found</a:t>
            </a:r>
            <a:endParaRPr lang="en-US" sz="2000" dirty="0"/>
          </a:p>
        </p:txBody>
      </p:sp>
      <p:sp>
        <p:nvSpPr>
          <p:cNvPr id="62" name="Rectangle 2"/>
          <p:cNvSpPr>
            <a:spLocks noGrp="1" noChangeArrowheads="1"/>
          </p:cNvSpPr>
          <p:nvPr>
            <p:ph type="title"/>
          </p:nvPr>
        </p:nvSpPr>
        <p:spPr>
          <a:xfrm>
            <a:off x="155575" y="161927"/>
            <a:ext cx="8797925" cy="676274"/>
          </a:xfrm>
        </p:spPr>
        <p:txBody>
          <a:bodyPr>
            <a:normAutofit fontScale="90000"/>
          </a:bodyPr>
          <a:lstStyle/>
          <a:p>
            <a:r>
              <a:rPr lang="en-US" dirty="0"/>
              <a:t>Depth-First Search</a:t>
            </a:r>
          </a:p>
        </p:txBody>
      </p:sp>
    </p:spTree>
    <p:extLst>
      <p:ext uri="{BB962C8B-B14F-4D97-AF65-F5344CB8AC3E}">
        <p14:creationId xmlns:p14="http://schemas.microsoft.com/office/powerpoint/2010/main" val="16732937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0130" name="Rectangle 2"/>
          <p:cNvSpPr>
            <a:spLocks noGrp="1" noChangeArrowheads="1"/>
          </p:cNvSpPr>
          <p:nvPr>
            <p:ph type="title"/>
          </p:nvPr>
        </p:nvSpPr>
        <p:spPr>
          <a:xfrm>
            <a:off x="457200" y="0"/>
            <a:ext cx="8229600" cy="786384"/>
          </a:xfrm>
        </p:spPr>
        <p:txBody>
          <a:bodyPr>
            <a:normAutofit fontScale="90000"/>
          </a:bodyPr>
          <a:lstStyle/>
          <a:p>
            <a:r>
              <a:rPr lang="en-US" dirty="0"/>
              <a:t>Depth-First Search</a:t>
            </a:r>
          </a:p>
        </p:txBody>
      </p:sp>
      <p:sp>
        <p:nvSpPr>
          <p:cNvPr id="1200131" name="Rectangle 3"/>
          <p:cNvSpPr>
            <a:spLocks noGrp="1" noChangeArrowheads="1"/>
          </p:cNvSpPr>
          <p:nvPr>
            <p:ph idx="1"/>
          </p:nvPr>
        </p:nvSpPr>
        <p:spPr>
          <a:xfrm>
            <a:off x="676656" y="999744"/>
            <a:ext cx="7543800" cy="4022725"/>
          </a:xfrm>
        </p:spPr>
        <p:txBody>
          <a:bodyPr>
            <a:noAutofit/>
          </a:bodyPr>
          <a:lstStyle/>
          <a:p>
            <a:pPr lvl="1">
              <a:buFont typeface="Times New Roman" panose="02020603050405020304" pitchFamily="18" charset="0"/>
              <a:buNone/>
            </a:pPr>
            <a:r>
              <a:rPr lang="en-US" sz="2400" dirty="0"/>
              <a:t>Set found to false</a:t>
            </a:r>
          </a:p>
          <a:p>
            <a:pPr lvl="1">
              <a:buFont typeface="Times New Roman" panose="02020603050405020304" pitchFamily="18" charset="0"/>
              <a:buNone/>
            </a:pPr>
            <a:r>
              <a:rPr lang="en-US" sz="2400" dirty="0" err="1"/>
              <a:t>stack.Push</a:t>
            </a:r>
            <a:r>
              <a:rPr lang="en-US" sz="2400" dirty="0"/>
              <a:t>(</a:t>
            </a:r>
            <a:r>
              <a:rPr lang="en-US" sz="2400" dirty="0" err="1"/>
              <a:t>startVertex</a:t>
            </a:r>
            <a:r>
              <a:rPr lang="en-US" sz="2400" dirty="0"/>
              <a:t>)</a:t>
            </a:r>
          </a:p>
          <a:p>
            <a:pPr lvl="1">
              <a:buFont typeface="Times New Roman" panose="02020603050405020304" pitchFamily="18" charset="0"/>
              <a:buNone/>
            </a:pPr>
            <a:r>
              <a:rPr lang="en-US" sz="2400" b="1" dirty="0">
                <a:solidFill>
                  <a:schemeClr val="tx2"/>
                </a:solidFill>
              </a:rPr>
              <a:t>do</a:t>
            </a:r>
          </a:p>
          <a:p>
            <a:pPr lvl="1">
              <a:buFont typeface="Times New Roman" panose="02020603050405020304" pitchFamily="18" charset="0"/>
              <a:buNone/>
            </a:pPr>
            <a:r>
              <a:rPr lang="en-US" sz="2400" dirty="0"/>
              <a:t>    </a:t>
            </a:r>
            <a:r>
              <a:rPr lang="en-US" sz="2400" dirty="0" err="1"/>
              <a:t>stack.Pop</a:t>
            </a:r>
            <a:r>
              <a:rPr lang="en-US" sz="2400" dirty="0"/>
              <a:t>(vertex)</a:t>
            </a:r>
          </a:p>
          <a:p>
            <a:pPr lvl="1">
              <a:buFont typeface="Times New Roman" panose="02020603050405020304" pitchFamily="18" charset="0"/>
              <a:buNone/>
            </a:pPr>
            <a:r>
              <a:rPr lang="en-US" sz="2400" dirty="0"/>
              <a:t>    </a:t>
            </a:r>
            <a:r>
              <a:rPr lang="en-US" sz="2400" b="1" dirty="0">
                <a:solidFill>
                  <a:schemeClr val="tx2"/>
                </a:solidFill>
              </a:rPr>
              <a:t>if</a:t>
            </a:r>
            <a:r>
              <a:rPr lang="en-US" sz="2400" dirty="0"/>
              <a:t> vertex = </a:t>
            </a:r>
            <a:r>
              <a:rPr lang="en-US" sz="2400" dirty="0" err="1"/>
              <a:t>endVertex</a:t>
            </a:r>
            <a:endParaRPr lang="en-US" sz="2400" dirty="0"/>
          </a:p>
          <a:p>
            <a:pPr lvl="1">
              <a:buFont typeface="Times New Roman" panose="02020603050405020304" pitchFamily="18" charset="0"/>
              <a:buNone/>
            </a:pPr>
            <a:r>
              <a:rPr lang="en-US" sz="2400" dirty="0"/>
              <a:t>        Write final vertex</a:t>
            </a:r>
          </a:p>
          <a:p>
            <a:pPr lvl="1">
              <a:buFont typeface="Times New Roman" panose="02020603050405020304" pitchFamily="18" charset="0"/>
              <a:buNone/>
            </a:pPr>
            <a:r>
              <a:rPr lang="en-US" sz="2400" dirty="0"/>
              <a:t>        Set found to true</a:t>
            </a:r>
          </a:p>
          <a:p>
            <a:pPr lvl="1">
              <a:buFont typeface="Times New Roman" panose="02020603050405020304" pitchFamily="18" charset="0"/>
              <a:buNone/>
            </a:pPr>
            <a:r>
              <a:rPr lang="en-US" sz="2400" dirty="0"/>
              <a:t>    </a:t>
            </a:r>
            <a:r>
              <a:rPr lang="en-US" sz="2400" b="1" dirty="0">
                <a:solidFill>
                  <a:schemeClr val="tx2"/>
                </a:solidFill>
              </a:rPr>
              <a:t>else</a:t>
            </a:r>
          </a:p>
          <a:p>
            <a:pPr lvl="1">
              <a:buFont typeface="Times New Roman" panose="02020603050405020304" pitchFamily="18" charset="0"/>
              <a:buNone/>
            </a:pPr>
            <a:r>
              <a:rPr lang="en-US" sz="2400" dirty="0"/>
              <a:t>        Write this vertex</a:t>
            </a:r>
          </a:p>
          <a:p>
            <a:pPr lvl="1">
              <a:buFont typeface="Times New Roman" panose="02020603050405020304" pitchFamily="18" charset="0"/>
              <a:buNone/>
            </a:pPr>
            <a:r>
              <a:rPr lang="en-US" sz="2400" dirty="0"/>
              <a:t>        Push all adjacent vertices onto stack</a:t>
            </a:r>
          </a:p>
          <a:p>
            <a:pPr lvl="1">
              <a:buFont typeface="Times New Roman" panose="02020603050405020304" pitchFamily="18" charset="0"/>
              <a:buNone/>
            </a:pPr>
            <a:r>
              <a:rPr lang="en-US" sz="2400" b="1" dirty="0">
                <a:solidFill>
                  <a:schemeClr val="tx2"/>
                </a:solidFill>
              </a:rPr>
              <a:t>while</a:t>
            </a:r>
            <a:r>
              <a:rPr lang="en-US" sz="2400" dirty="0"/>
              <a:t> !</a:t>
            </a:r>
            <a:r>
              <a:rPr lang="en-US" sz="2400" dirty="0" err="1"/>
              <a:t>stack.IsEmpty</a:t>
            </a:r>
            <a:r>
              <a:rPr lang="en-US" sz="2400" dirty="0"/>
              <a:t>() AND !found</a:t>
            </a:r>
          </a:p>
          <a:p>
            <a:pPr lvl="1">
              <a:buFont typeface="Times New Roman" panose="02020603050405020304" pitchFamily="18" charset="0"/>
              <a:buNone/>
            </a:pPr>
            <a:r>
              <a:rPr lang="en-US" sz="2400" b="1" dirty="0">
                <a:solidFill>
                  <a:schemeClr val="tx2"/>
                </a:solidFill>
              </a:rPr>
              <a:t>if</a:t>
            </a:r>
            <a:r>
              <a:rPr lang="en-US" sz="2400" dirty="0"/>
              <a:t>(!found)</a:t>
            </a:r>
          </a:p>
          <a:p>
            <a:pPr lvl="1">
              <a:buFont typeface="Times New Roman" panose="02020603050405020304" pitchFamily="18" charset="0"/>
              <a:buNone/>
            </a:pPr>
            <a:r>
              <a:rPr lang="en-US" sz="2400" dirty="0"/>
              <a:t>   </a:t>
            </a:r>
            <a:r>
              <a:rPr lang="en-US" sz="2400" dirty="0" smtClean="0"/>
              <a:t>     </a:t>
            </a:r>
            <a:r>
              <a:rPr lang="en-US" sz="2400" dirty="0"/>
              <a:t>Write "Path does not exist"</a:t>
            </a:r>
          </a:p>
        </p:txBody>
      </p:sp>
    </p:spTree>
    <p:extLst>
      <p:ext uri="{BB962C8B-B14F-4D97-AF65-F5344CB8AC3E}">
        <p14:creationId xmlns:p14="http://schemas.microsoft.com/office/powerpoint/2010/main" val="41431192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431666" y="5647100"/>
            <a:ext cx="8026534" cy="646331"/>
          </a:xfrm>
          <a:prstGeom prst="rect">
            <a:avLst/>
          </a:prstGeom>
          <a:noFill/>
        </p:spPr>
        <p:txBody>
          <a:bodyPr wrap="square" rtlCol="0">
            <a:spAutoFit/>
          </a:bodyPr>
          <a:lstStyle/>
          <a:p>
            <a:r>
              <a:rPr lang="en-US" b="1" dirty="0"/>
              <a:t>Push all the vertices that are adjacent to </a:t>
            </a:r>
            <a:r>
              <a:rPr lang="en-US" b="1" dirty="0" smtClean="0"/>
              <a:t>E </a:t>
            </a:r>
            <a:r>
              <a:rPr lang="en-US" b="1" dirty="0"/>
              <a:t>and unvisited (unmarked)  onto the stack </a:t>
            </a:r>
            <a:r>
              <a:rPr lang="en-US" b="1" dirty="0" smtClean="0"/>
              <a:t>(G </a:t>
            </a:r>
            <a:r>
              <a:rPr lang="en-US" b="1" dirty="0"/>
              <a:t>is pushed).</a:t>
            </a:r>
          </a:p>
        </p:txBody>
      </p:sp>
      <p:sp>
        <p:nvSpPr>
          <p:cNvPr id="32" name="Line 34"/>
          <p:cNvSpPr>
            <a:spLocks noChangeShapeType="1"/>
          </p:cNvSpPr>
          <p:nvPr/>
        </p:nvSpPr>
        <p:spPr bwMode="auto">
          <a:xfrm flipH="1" flipV="1">
            <a:off x="2133600" y="2530372"/>
            <a:ext cx="1219200" cy="8382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 name="Line 37"/>
          <p:cNvSpPr>
            <a:spLocks noChangeShapeType="1"/>
          </p:cNvSpPr>
          <p:nvPr/>
        </p:nvSpPr>
        <p:spPr bwMode="auto">
          <a:xfrm flipH="1">
            <a:off x="3200400" y="3673372"/>
            <a:ext cx="228600" cy="533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Line 21"/>
          <p:cNvSpPr>
            <a:spLocks noChangeShapeType="1"/>
          </p:cNvSpPr>
          <p:nvPr/>
        </p:nvSpPr>
        <p:spPr bwMode="auto">
          <a:xfrm flipV="1">
            <a:off x="914400" y="3444772"/>
            <a:ext cx="9906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Line 22"/>
          <p:cNvSpPr>
            <a:spLocks noChangeShapeType="1"/>
          </p:cNvSpPr>
          <p:nvPr/>
        </p:nvSpPr>
        <p:spPr bwMode="auto">
          <a:xfrm flipV="1">
            <a:off x="1828800" y="3597172"/>
            <a:ext cx="14478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Line 39"/>
          <p:cNvSpPr>
            <a:spLocks noChangeShapeType="1"/>
          </p:cNvSpPr>
          <p:nvPr/>
        </p:nvSpPr>
        <p:spPr bwMode="auto">
          <a:xfrm flipV="1">
            <a:off x="762000" y="3063772"/>
            <a:ext cx="76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26"/>
          <p:cNvSpPr>
            <a:spLocks noChangeShapeType="1"/>
          </p:cNvSpPr>
          <p:nvPr/>
        </p:nvSpPr>
        <p:spPr bwMode="auto">
          <a:xfrm>
            <a:off x="990600" y="2911372"/>
            <a:ext cx="914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29"/>
          <p:cNvSpPr>
            <a:spLocks noChangeShapeType="1"/>
          </p:cNvSpPr>
          <p:nvPr/>
        </p:nvSpPr>
        <p:spPr bwMode="auto">
          <a:xfrm flipH="1" flipV="1">
            <a:off x="3124200" y="2682772"/>
            <a:ext cx="292100" cy="508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Oval 2"/>
          <p:cNvSpPr>
            <a:spLocks noChangeArrowheads="1"/>
          </p:cNvSpPr>
          <p:nvPr/>
        </p:nvSpPr>
        <p:spPr bwMode="auto">
          <a:xfrm>
            <a:off x="533400" y="2758972"/>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Oval 3"/>
          <p:cNvSpPr>
            <a:spLocks noChangeArrowheads="1"/>
          </p:cNvSpPr>
          <p:nvPr/>
        </p:nvSpPr>
        <p:spPr bwMode="auto">
          <a:xfrm>
            <a:off x="685800" y="26065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A</a:t>
            </a:r>
          </a:p>
        </p:txBody>
      </p:sp>
      <p:sp>
        <p:nvSpPr>
          <p:cNvPr id="41" name="Oval 4"/>
          <p:cNvSpPr>
            <a:spLocks noChangeArrowheads="1"/>
          </p:cNvSpPr>
          <p:nvPr/>
        </p:nvSpPr>
        <p:spPr bwMode="auto">
          <a:xfrm>
            <a:off x="533400" y="35209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H</a:t>
            </a:r>
          </a:p>
        </p:txBody>
      </p:sp>
      <p:sp>
        <p:nvSpPr>
          <p:cNvPr id="42" name="Oval 5"/>
          <p:cNvSpPr>
            <a:spLocks noChangeArrowheads="1"/>
          </p:cNvSpPr>
          <p:nvPr/>
        </p:nvSpPr>
        <p:spPr bwMode="auto">
          <a:xfrm>
            <a:off x="1905000" y="31399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B</a:t>
            </a:r>
          </a:p>
        </p:txBody>
      </p:sp>
      <p:sp>
        <p:nvSpPr>
          <p:cNvPr id="43" name="Oval 6"/>
          <p:cNvSpPr>
            <a:spLocks noChangeArrowheads="1"/>
          </p:cNvSpPr>
          <p:nvPr/>
        </p:nvSpPr>
        <p:spPr bwMode="auto">
          <a:xfrm>
            <a:off x="1752600" y="2149372"/>
            <a:ext cx="457200" cy="457200"/>
          </a:xfrm>
          <a:prstGeom prst="ellipse">
            <a:avLst/>
          </a:prstGeom>
          <a:solidFill>
            <a:srgbClr val="FF0000"/>
          </a:solidFill>
          <a:ln w="9525">
            <a:solidFill>
              <a:schemeClr val="tx1"/>
            </a:solidFill>
            <a:round/>
            <a:headEnd/>
            <a:tailEnd/>
          </a:ln>
          <a:effectLst/>
          <a:extLst/>
        </p:spPr>
        <p:txBody>
          <a:bodyPr wrap="none" anchor="ctr"/>
          <a:lstStyle/>
          <a:p>
            <a:pPr>
              <a:buFontTx/>
              <a:buNone/>
            </a:pPr>
            <a:r>
              <a:rPr lang="en-US" b="1"/>
              <a:t>F</a:t>
            </a:r>
          </a:p>
        </p:txBody>
      </p:sp>
      <p:sp>
        <p:nvSpPr>
          <p:cNvPr id="44" name="Oval 7"/>
          <p:cNvSpPr>
            <a:spLocks noChangeArrowheads="1"/>
          </p:cNvSpPr>
          <p:nvPr/>
        </p:nvSpPr>
        <p:spPr bwMode="auto">
          <a:xfrm>
            <a:off x="2819400" y="4130572"/>
            <a:ext cx="457200" cy="457200"/>
          </a:xfrm>
          <a:prstGeom prst="ellipse">
            <a:avLst/>
          </a:prstGeom>
          <a:solidFill>
            <a:srgbClr val="FF0000"/>
          </a:solidFill>
          <a:ln w="9525">
            <a:solidFill>
              <a:schemeClr val="tx1"/>
            </a:solidFill>
            <a:round/>
            <a:headEnd/>
            <a:tailEnd/>
          </a:ln>
          <a:effectLst/>
          <a:extLst/>
        </p:spPr>
        <p:txBody>
          <a:bodyPr wrap="none" anchor="ctr"/>
          <a:lstStyle/>
          <a:p>
            <a:pPr>
              <a:buFontTx/>
              <a:buNone/>
            </a:pPr>
            <a:r>
              <a:rPr lang="en-US" b="1"/>
              <a:t>E</a:t>
            </a:r>
          </a:p>
        </p:txBody>
      </p:sp>
      <p:sp>
        <p:nvSpPr>
          <p:cNvPr id="45" name="Oval 8"/>
          <p:cNvSpPr>
            <a:spLocks noChangeArrowheads="1"/>
          </p:cNvSpPr>
          <p:nvPr/>
        </p:nvSpPr>
        <p:spPr bwMode="auto">
          <a:xfrm>
            <a:off x="3276600" y="3216172"/>
            <a:ext cx="457200" cy="457200"/>
          </a:xfrm>
          <a:prstGeom prst="ellipse">
            <a:avLst/>
          </a:prstGeom>
          <a:solidFill>
            <a:srgbClr val="FF0000"/>
          </a:solidFill>
          <a:ln w="9525">
            <a:solidFill>
              <a:schemeClr val="tx1"/>
            </a:solidFill>
            <a:round/>
            <a:headEnd/>
            <a:tailEnd/>
          </a:ln>
          <a:effectLst/>
          <a:extLst/>
        </p:spPr>
        <p:txBody>
          <a:bodyPr wrap="none" anchor="ctr"/>
          <a:lstStyle/>
          <a:p>
            <a:pPr>
              <a:buFontTx/>
              <a:buNone/>
            </a:pPr>
            <a:r>
              <a:rPr lang="en-US" b="1"/>
              <a:t>D</a:t>
            </a:r>
          </a:p>
        </p:txBody>
      </p:sp>
      <p:sp>
        <p:nvSpPr>
          <p:cNvPr id="46" name="Oval 9"/>
          <p:cNvSpPr>
            <a:spLocks noChangeArrowheads="1"/>
          </p:cNvSpPr>
          <p:nvPr/>
        </p:nvSpPr>
        <p:spPr bwMode="auto">
          <a:xfrm>
            <a:off x="2743200" y="2225572"/>
            <a:ext cx="457200" cy="457200"/>
          </a:xfrm>
          <a:prstGeom prst="ellipse">
            <a:avLst/>
          </a:prstGeom>
          <a:solidFill>
            <a:srgbClr val="FF0000"/>
          </a:solidFill>
          <a:ln w="9525">
            <a:solidFill>
              <a:schemeClr val="tx1"/>
            </a:solidFill>
            <a:round/>
            <a:headEnd/>
            <a:tailEnd/>
          </a:ln>
          <a:effectLst/>
          <a:extLst/>
        </p:spPr>
        <p:txBody>
          <a:bodyPr wrap="none" anchor="ctr"/>
          <a:lstStyle/>
          <a:p>
            <a:pPr>
              <a:buFontTx/>
              <a:buNone/>
            </a:pPr>
            <a:r>
              <a:rPr lang="en-US" b="1"/>
              <a:t>C</a:t>
            </a:r>
          </a:p>
        </p:txBody>
      </p:sp>
      <p:sp>
        <p:nvSpPr>
          <p:cNvPr id="47" name="Oval 10"/>
          <p:cNvSpPr>
            <a:spLocks noChangeArrowheads="1"/>
          </p:cNvSpPr>
          <p:nvPr/>
        </p:nvSpPr>
        <p:spPr bwMode="auto">
          <a:xfrm>
            <a:off x="1524000" y="41305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G</a:t>
            </a:r>
          </a:p>
        </p:txBody>
      </p:sp>
      <p:sp>
        <p:nvSpPr>
          <p:cNvPr id="48" name="Line 35"/>
          <p:cNvSpPr>
            <a:spLocks noChangeShapeType="1"/>
          </p:cNvSpPr>
          <p:nvPr/>
        </p:nvSpPr>
        <p:spPr bwMode="auto">
          <a:xfrm flipH="1">
            <a:off x="1981200" y="4435372"/>
            <a:ext cx="83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Line 36"/>
          <p:cNvSpPr>
            <a:spLocks noChangeShapeType="1"/>
          </p:cNvSpPr>
          <p:nvPr/>
        </p:nvSpPr>
        <p:spPr bwMode="auto">
          <a:xfrm flipH="1" flipV="1">
            <a:off x="914400" y="3901972"/>
            <a:ext cx="609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Text Box 60"/>
          <p:cNvSpPr txBox="1">
            <a:spLocks noChangeArrowheads="1"/>
          </p:cNvSpPr>
          <p:nvPr/>
        </p:nvSpPr>
        <p:spPr bwMode="auto">
          <a:xfrm>
            <a:off x="5520743" y="1828697"/>
            <a:ext cx="9294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marks</a:t>
            </a:r>
            <a:endParaRPr lang="en-US" sz="2000" dirty="0"/>
          </a:p>
        </p:txBody>
      </p:sp>
      <p:sp>
        <p:nvSpPr>
          <p:cNvPr id="51" name="Line 176"/>
          <p:cNvSpPr>
            <a:spLocks noChangeShapeType="1"/>
          </p:cNvSpPr>
          <p:nvPr/>
        </p:nvSpPr>
        <p:spPr bwMode="auto">
          <a:xfrm flipV="1">
            <a:off x="2209800" y="2416072"/>
            <a:ext cx="5334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 name="Text Box 181"/>
          <p:cNvSpPr txBox="1">
            <a:spLocks noChangeArrowheads="1"/>
          </p:cNvSpPr>
          <p:nvPr/>
        </p:nvSpPr>
        <p:spPr bwMode="auto">
          <a:xfrm>
            <a:off x="631825" y="1189177"/>
            <a:ext cx="79248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eaLnBrk="0" hangingPunct="0">
              <a:spcBef>
                <a:spcPct val="0"/>
              </a:spcBef>
              <a:defRPr sz="2400">
                <a:solidFill>
                  <a:schemeClr val="tx1"/>
                </a:solidFill>
                <a:latin typeface="Times New Roman" panose="02020603050405020304" pitchFamily="18" charset="0"/>
              </a:defRPr>
            </a:lvl1pPr>
            <a:lvl2pPr algn="l" eaLnBrk="0" hangingPunct="0">
              <a:spcBef>
                <a:spcPct val="0"/>
              </a:spcBef>
              <a:defRPr sz="2400">
                <a:solidFill>
                  <a:schemeClr val="tx1"/>
                </a:solidFill>
                <a:latin typeface="Times New Roman" panose="02020603050405020304" pitchFamily="18" charset="0"/>
              </a:defRPr>
            </a:lvl2pPr>
            <a:lvl3pPr algn="l" eaLnBrk="0" hangingPunct="0">
              <a:spcBef>
                <a:spcPct val="0"/>
              </a:spcBef>
              <a:defRPr sz="2400">
                <a:solidFill>
                  <a:schemeClr val="tx1"/>
                </a:solidFill>
                <a:latin typeface="Times New Roman" panose="02020603050405020304" pitchFamily="18" charset="0"/>
              </a:defRPr>
            </a:lvl3pPr>
            <a:lvl4pPr algn="l" eaLnBrk="0" hangingPunct="0">
              <a:spcBef>
                <a:spcPct val="0"/>
              </a:spcBef>
              <a:defRPr sz="2400">
                <a:solidFill>
                  <a:schemeClr val="tx1"/>
                </a:solidFill>
                <a:latin typeface="Times New Roman" panose="02020603050405020304" pitchFamily="18" charset="0"/>
              </a:defRPr>
            </a:lvl4pPr>
            <a:lvl5pPr algn="l" eaLnBrk="0" hangingPunct="0">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buFontTx/>
              <a:buNone/>
            </a:pPr>
            <a:r>
              <a:rPr lang="en-US" sz="2000" b="1" dirty="0">
                <a:solidFill>
                  <a:srgbClr val="FF0000"/>
                </a:solidFill>
                <a:latin typeface="Arial" panose="020B0604020202020204" pitchFamily="34" charset="0"/>
                <a:cs typeface="Arial" panose="020B0604020202020204" pitchFamily="34" charset="0"/>
              </a:rPr>
              <a:t>Example:</a:t>
            </a:r>
            <a:r>
              <a:rPr lang="en-US" sz="2000" b="1" dirty="0">
                <a:latin typeface="Arial" panose="020B0604020202020204" pitchFamily="34" charset="0"/>
                <a:cs typeface="Arial" panose="020B0604020202020204" pitchFamily="34" charset="0"/>
              </a:rPr>
              <a:t> Conduct a depth-first search in the graph starting from node D</a:t>
            </a:r>
            <a:endParaRPr lang="en-US" sz="2000" b="1" dirty="0">
              <a:solidFill>
                <a:srgbClr val="0070C0"/>
              </a:solidFill>
              <a:latin typeface="Arial" panose="020B0604020202020204" pitchFamily="34" charset="0"/>
              <a:cs typeface="Arial" panose="020B0604020202020204" pitchFamily="34" charset="0"/>
            </a:endParaRPr>
          </a:p>
        </p:txBody>
      </p:sp>
      <p:graphicFrame>
        <p:nvGraphicFramePr>
          <p:cNvPr id="53" name="Group 175"/>
          <p:cNvGraphicFramePr>
            <a:graphicFrameLocks/>
          </p:cNvGraphicFramePr>
          <p:nvPr>
            <p:extLst/>
          </p:nvPr>
        </p:nvGraphicFramePr>
        <p:xfrm>
          <a:off x="4267200" y="2301772"/>
          <a:ext cx="1019400" cy="3169920"/>
        </p:xfrm>
        <a:graphic>
          <a:graphicData uri="http://schemas.openxmlformats.org/drawingml/2006/table">
            <a:tbl>
              <a:tblPr/>
              <a:tblGrid>
                <a:gridCol w="509700"/>
                <a:gridCol w="509700"/>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[2]</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[3]</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[4]</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[5]</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[6]</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[7]</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4" name="Text Box 60"/>
          <p:cNvSpPr txBox="1">
            <a:spLocks noChangeArrowheads="1"/>
          </p:cNvSpPr>
          <p:nvPr/>
        </p:nvSpPr>
        <p:spPr bwMode="auto">
          <a:xfrm>
            <a:off x="4314423" y="1828697"/>
            <a:ext cx="1114022"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vertices</a:t>
            </a:r>
            <a:endParaRPr lang="en-US" sz="2000" dirty="0"/>
          </a:p>
        </p:txBody>
      </p:sp>
      <p:graphicFrame>
        <p:nvGraphicFramePr>
          <p:cNvPr id="55" name="Group 175"/>
          <p:cNvGraphicFramePr>
            <a:graphicFrameLocks/>
          </p:cNvGraphicFramePr>
          <p:nvPr>
            <p:extLst/>
          </p:nvPr>
        </p:nvGraphicFramePr>
        <p:xfrm>
          <a:off x="5381400" y="2301772"/>
          <a:ext cx="1019400" cy="3169920"/>
        </p:xfrm>
        <a:graphic>
          <a:graphicData uri="http://schemas.openxmlformats.org/drawingml/2006/table">
            <a:tbl>
              <a:tblPr/>
              <a:tblGrid>
                <a:gridCol w="509700"/>
                <a:gridCol w="509700"/>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[2]</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[3]</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[4]</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[5]</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[6]</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[7]</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 name="Group 175"/>
          <p:cNvGraphicFramePr>
            <a:graphicFrameLocks/>
          </p:cNvGraphicFramePr>
          <p:nvPr>
            <p:extLst/>
          </p:nvPr>
        </p:nvGraphicFramePr>
        <p:xfrm>
          <a:off x="6698268" y="2293615"/>
          <a:ext cx="509700" cy="3169920"/>
        </p:xfrm>
        <a:graphic>
          <a:graphicData uri="http://schemas.openxmlformats.org/drawingml/2006/table">
            <a:tbl>
              <a:tblPr/>
              <a:tblGrid>
                <a:gridCol w="509700"/>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7" name="Text Box 60"/>
          <p:cNvSpPr txBox="1">
            <a:spLocks noChangeArrowheads="1"/>
          </p:cNvSpPr>
          <p:nvPr/>
        </p:nvSpPr>
        <p:spPr bwMode="auto">
          <a:xfrm>
            <a:off x="6477000" y="1828696"/>
            <a:ext cx="9294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stack</a:t>
            </a:r>
            <a:endParaRPr lang="en-US" sz="2000" dirty="0"/>
          </a:p>
        </p:txBody>
      </p:sp>
      <p:sp>
        <p:nvSpPr>
          <p:cNvPr id="58" name="TextBox 57"/>
          <p:cNvSpPr txBox="1"/>
          <p:nvPr/>
        </p:nvSpPr>
        <p:spPr>
          <a:xfrm>
            <a:off x="431666" y="4916269"/>
            <a:ext cx="3606934" cy="646331"/>
          </a:xfrm>
          <a:prstGeom prst="rect">
            <a:avLst/>
          </a:prstGeom>
          <a:noFill/>
        </p:spPr>
        <p:txBody>
          <a:bodyPr wrap="square" rtlCol="0">
            <a:spAutoFit/>
          </a:bodyPr>
          <a:lstStyle/>
          <a:p>
            <a:r>
              <a:rPr lang="en-US" b="1" dirty="0" smtClean="0"/>
              <a:t>Visited nodes:</a:t>
            </a:r>
          </a:p>
          <a:p>
            <a:r>
              <a:rPr lang="en-US" dirty="0"/>
              <a:t>D  </a:t>
            </a:r>
            <a:r>
              <a:rPr lang="en-US" dirty="0" smtClean="0"/>
              <a:t>F  C  E</a:t>
            </a:r>
            <a:endParaRPr lang="en-US" dirty="0"/>
          </a:p>
        </p:txBody>
      </p:sp>
      <p:graphicFrame>
        <p:nvGraphicFramePr>
          <p:cNvPr id="59" name="Group 175"/>
          <p:cNvGraphicFramePr>
            <a:graphicFrameLocks/>
          </p:cNvGraphicFramePr>
          <p:nvPr>
            <p:extLst/>
          </p:nvPr>
        </p:nvGraphicFramePr>
        <p:xfrm>
          <a:off x="7597643" y="2291254"/>
          <a:ext cx="768482" cy="396240"/>
        </p:xfrm>
        <a:graphic>
          <a:graphicData uri="http://schemas.openxmlformats.org/drawingml/2006/table">
            <a:tbl>
              <a:tblPr/>
              <a:tblGrid>
                <a:gridCol w="768482"/>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false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0" name="Text Box 60"/>
          <p:cNvSpPr txBox="1">
            <a:spLocks noChangeArrowheads="1"/>
          </p:cNvSpPr>
          <p:nvPr/>
        </p:nvSpPr>
        <p:spPr bwMode="auto">
          <a:xfrm>
            <a:off x="7498723" y="1824780"/>
            <a:ext cx="9294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found</a:t>
            </a:r>
            <a:endParaRPr lang="en-US" sz="2000" dirty="0"/>
          </a:p>
        </p:txBody>
      </p:sp>
      <p:sp>
        <p:nvSpPr>
          <p:cNvPr id="62" name="Rectangle 2"/>
          <p:cNvSpPr>
            <a:spLocks noGrp="1" noChangeArrowheads="1"/>
          </p:cNvSpPr>
          <p:nvPr>
            <p:ph type="title"/>
          </p:nvPr>
        </p:nvSpPr>
        <p:spPr>
          <a:xfrm>
            <a:off x="155575" y="161927"/>
            <a:ext cx="8797925" cy="676274"/>
          </a:xfrm>
        </p:spPr>
        <p:txBody>
          <a:bodyPr>
            <a:normAutofit fontScale="90000"/>
          </a:bodyPr>
          <a:lstStyle/>
          <a:p>
            <a:r>
              <a:rPr lang="en-US" dirty="0"/>
              <a:t>Depth-First Search</a:t>
            </a:r>
          </a:p>
        </p:txBody>
      </p:sp>
    </p:spTree>
    <p:extLst>
      <p:ext uri="{BB962C8B-B14F-4D97-AF65-F5344CB8AC3E}">
        <p14:creationId xmlns:p14="http://schemas.microsoft.com/office/powerpoint/2010/main" val="1536447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431666" y="5647100"/>
            <a:ext cx="8026534" cy="646331"/>
          </a:xfrm>
          <a:prstGeom prst="rect">
            <a:avLst/>
          </a:prstGeom>
          <a:noFill/>
        </p:spPr>
        <p:txBody>
          <a:bodyPr wrap="square" rtlCol="0">
            <a:spAutoFit/>
          </a:bodyPr>
          <a:lstStyle/>
          <a:p>
            <a:r>
              <a:rPr lang="en-US" b="1" dirty="0"/>
              <a:t>Push all the vertices that are adjacent to </a:t>
            </a:r>
            <a:r>
              <a:rPr lang="en-US" b="1" dirty="0" smtClean="0"/>
              <a:t>E </a:t>
            </a:r>
            <a:r>
              <a:rPr lang="en-US" b="1" dirty="0"/>
              <a:t>and unvisited (unmarked)  onto the stack </a:t>
            </a:r>
            <a:r>
              <a:rPr lang="en-US" b="1" dirty="0" smtClean="0"/>
              <a:t>(G </a:t>
            </a:r>
            <a:r>
              <a:rPr lang="en-US" b="1" dirty="0"/>
              <a:t>is pushed).</a:t>
            </a:r>
          </a:p>
        </p:txBody>
      </p:sp>
      <p:sp>
        <p:nvSpPr>
          <p:cNvPr id="32" name="Line 34"/>
          <p:cNvSpPr>
            <a:spLocks noChangeShapeType="1"/>
          </p:cNvSpPr>
          <p:nvPr/>
        </p:nvSpPr>
        <p:spPr bwMode="auto">
          <a:xfrm flipH="1" flipV="1">
            <a:off x="2133600" y="2530372"/>
            <a:ext cx="1219200" cy="8382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 name="Line 37"/>
          <p:cNvSpPr>
            <a:spLocks noChangeShapeType="1"/>
          </p:cNvSpPr>
          <p:nvPr/>
        </p:nvSpPr>
        <p:spPr bwMode="auto">
          <a:xfrm flipH="1">
            <a:off x="3200400" y="3673372"/>
            <a:ext cx="228600" cy="533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Line 21"/>
          <p:cNvSpPr>
            <a:spLocks noChangeShapeType="1"/>
          </p:cNvSpPr>
          <p:nvPr/>
        </p:nvSpPr>
        <p:spPr bwMode="auto">
          <a:xfrm flipV="1">
            <a:off x="914400" y="3444772"/>
            <a:ext cx="9906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Line 22"/>
          <p:cNvSpPr>
            <a:spLocks noChangeShapeType="1"/>
          </p:cNvSpPr>
          <p:nvPr/>
        </p:nvSpPr>
        <p:spPr bwMode="auto">
          <a:xfrm flipV="1">
            <a:off x="1828800" y="3597172"/>
            <a:ext cx="14478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Line 39"/>
          <p:cNvSpPr>
            <a:spLocks noChangeShapeType="1"/>
          </p:cNvSpPr>
          <p:nvPr/>
        </p:nvSpPr>
        <p:spPr bwMode="auto">
          <a:xfrm flipV="1">
            <a:off x="762000" y="3063772"/>
            <a:ext cx="76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26"/>
          <p:cNvSpPr>
            <a:spLocks noChangeShapeType="1"/>
          </p:cNvSpPr>
          <p:nvPr/>
        </p:nvSpPr>
        <p:spPr bwMode="auto">
          <a:xfrm>
            <a:off x="990600" y="2911372"/>
            <a:ext cx="914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29"/>
          <p:cNvSpPr>
            <a:spLocks noChangeShapeType="1"/>
          </p:cNvSpPr>
          <p:nvPr/>
        </p:nvSpPr>
        <p:spPr bwMode="auto">
          <a:xfrm flipH="1" flipV="1">
            <a:off x="3124200" y="2682772"/>
            <a:ext cx="292100" cy="508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Oval 2"/>
          <p:cNvSpPr>
            <a:spLocks noChangeArrowheads="1"/>
          </p:cNvSpPr>
          <p:nvPr/>
        </p:nvSpPr>
        <p:spPr bwMode="auto">
          <a:xfrm>
            <a:off x="533400" y="2758972"/>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Oval 3"/>
          <p:cNvSpPr>
            <a:spLocks noChangeArrowheads="1"/>
          </p:cNvSpPr>
          <p:nvPr/>
        </p:nvSpPr>
        <p:spPr bwMode="auto">
          <a:xfrm>
            <a:off x="685800" y="26065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A</a:t>
            </a:r>
          </a:p>
        </p:txBody>
      </p:sp>
      <p:sp>
        <p:nvSpPr>
          <p:cNvPr id="41" name="Oval 4"/>
          <p:cNvSpPr>
            <a:spLocks noChangeArrowheads="1"/>
          </p:cNvSpPr>
          <p:nvPr/>
        </p:nvSpPr>
        <p:spPr bwMode="auto">
          <a:xfrm>
            <a:off x="533400" y="35209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H</a:t>
            </a:r>
          </a:p>
        </p:txBody>
      </p:sp>
      <p:sp>
        <p:nvSpPr>
          <p:cNvPr id="42" name="Oval 5"/>
          <p:cNvSpPr>
            <a:spLocks noChangeArrowheads="1"/>
          </p:cNvSpPr>
          <p:nvPr/>
        </p:nvSpPr>
        <p:spPr bwMode="auto">
          <a:xfrm>
            <a:off x="1905000" y="31399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B</a:t>
            </a:r>
          </a:p>
        </p:txBody>
      </p:sp>
      <p:sp>
        <p:nvSpPr>
          <p:cNvPr id="43" name="Oval 6"/>
          <p:cNvSpPr>
            <a:spLocks noChangeArrowheads="1"/>
          </p:cNvSpPr>
          <p:nvPr/>
        </p:nvSpPr>
        <p:spPr bwMode="auto">
          <a:xfrm>
            <a:off x="1752600" y="2149372"/>
            <a:ext cx="457200" cy="457200"/>
          </a:xfrm>
          <a:prstGeom prst="ellipse">
            <a:avLst/>
          </a:prstGeom>
          <a:solidFill>
            <a:srgbClr val="FF0000"/>
          </a:solidFill>
          <a:ln w="9525">
            <a:solidFill>
              <a:schemeClr val="tx1"/>
            </a:solidFill>
            <a:round/>
            <a:headEnd/>
            <a:tailEnd/>
          </a:ln>
          <a:effectLst/>
          <a:extLst/>
        </p:spPr>
        <p:txBody>
          <a:bodyPr wrap="none" anchor="ctr"/>
          <a:lstStyle/>
          <a:p>
            <a:pPr>
              <a:buFontTx/>
              <a:buNone/>
            </a:pPr>
            <a:r>
              <a:rPr lang="en-US" b="1"/>
              <a:t>F</a:t>
            </a:r>
          </a:p>
        </p:txBody>
      </p:sp>
      <p:sp>
        <p:nvSpPr>
          <p:cNvPr id="44" name="Oval 7"/>
          <p:cNvSpPr>
            <a:spLocks noChangeArrowheads="1"/>
          </p:cNvSpPr>
          <p:nvPr/>
        </p:nvSpPr>
        <p:spPr bwMode="auto">
          <a:xfrm>
            <a:off x="2819400" y="4130572"/>
            <a:ext cx="457200" cy="457200"/>
          </a:xfrm>
          <a:prstGeom prst="ellipse">
            <a:avLst/>
          </a:prstGeom>
          <a:solidFill>
            <a:srgbClr val="FF0000"/>
          </a:solidFill>
          <a:ln w="9525">
            <a:solidFill>
              <a:schemeClr val="tx1"/>
            </a:solidFill>
            <a:round/>
            <a:headEnd/>
            <a:tailEnd/>
          </a:ln>
          <a:effectLst/>
          <a:extLst/>
        </p:spPr>
        <p:txBody>
          <a:bodyPr wrap="none" anchor="ctr"/>
          <a:lstStyle/>
          <a:p>
            <a:pPr>
              <a:buFontTx/>
              <a:buNone/>
            </a:pPr>
            <a:r>
              <a:rPr lang="en-US" b="1"/>
              <a:t>E</a:t>
            </a:r>
          </a:p>
        </p:txBody>
      </p:sp>
      <p:sp>
        <p:nvSpPr>
          <p:cNvPr id="45" name="Oval 8"/>
          <p:cNvSpPr>
            <a:spLocks noChangeArrowheads="1"/>
          </p:cNvSpPr>
          <p:nvPr/>
        </p:nvSpPr>
        <p:spPr bwMode="auto">
          <a:xfrm>
            <a:off x="3276600" y="3216172"/>
            <a:ext cx="457200" cy="457200"/>
          </a:xfrm>
          <a:prstGeom prst="ellipse">
            <a:avLst/>
          </a:prstGeom>
          <a:solidFill>
            <a:srgbClr val="FF0000"/>
          </a:solidFill>
          <a:ln w="9525">
            <a:solidFill>
              <a:schemeClr val="tx1"/>
            </a:solidFill>
            <a:round/>
            <a:headEnd/>
            <a:tailEnd/>
          </a:ln>
          <a:effectLst/>
          <a:extLst/>
        </p:spPr>
        <p:txBody>
          <a:bodyPr wrap="none" anchor="ctr"/>
          <a:lstStyle/>
          <a:p>
            <a:pPr>
              <a:buFontTx/>
              <a:buNone/>
            </a:pPr>
            <a:r>
              <a:rPr lang="en-US" b="1"/>
              <a:t>D</a:t>
            </a:r>
          </a:p>
        </p:txBody>
      </p:sp>
      <p:sp>
        <p:nvSpPr>
          <p:cNvPr id="46" name="Oval 9"/>
          <p:cNvSpPr>
            <a:spLocks noChangeArrowheads="1"/>
          </p:cNvSpPr>
          <p:nvPr/>
        </p:nvSpPr>
        <p:spPr bwMode="auto">
          <a:xfrm>
            <a:off x="2743200" y="2225572"/>
            <a:ext cx="457200" cy="457200"/>
          </a:xfrm>
          <a:prstGeom prst="ellipse">
            <a:avLst/>
          </a:prstGeom>
          <a:solidFill>
            <a:srgbClr val="FF0000"/>
          </a:solidFill>
          <a:ln w="9525">
            <a:solidFill>
              <a:schemeClr val="tx1"/>
            </a:solidFill>
            <a:round/>
            <a:headEnd/>
            <a:tailEnd/>
          </a:ln>
          <a:effectLst/>
          <a:extLst/>
        </p:spPr>
        <p:txBody>
          <a:bodyPr wrap="none" anchor="ctr"/>
          <a:lstStyle/>
          <a:p>
            <a:pPr>
              <a:buFontTx/>
              <a:buNone/>
            </a:pPr>
            <a:r>
              <a:rPr lang="en-US" b="1"/>
              <a:t>C</a:t>
            </a:r>
          </a:p>
        </p:txBody>
      </p:sp>
      <p:sp>
        <p:nvSpPr>
          <p:cNvPr id="47" name="Oval 10"/>
          <p:cNvSpPr>
            <a:spLocks noChangeArrowheads="1"/>
          </p:cNvSpPr>
          <p:nvPr/>
        </p:nvSpPr>
        <p:spPr bwMode="auto">
          <a:xfrm>
            <a:off x="1524000" y="41305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G</a:t>
            </a:r>
          </a:p>
        </p:txBody>
      </p:sp>
      <p:sp>
        <p:nvSpPr>
          <p:cNvPr id="48" name="Line 35"/>
          <p:cNvSpPr>
            <a:spLocks noChangeShapeType="1"/>
          </p:cNvSpPr>
          <p:nvPr/>
        </p:nvSpPr>
        <p:spPr bwMode="auto">
          <a:xfrm flipH="1">
            <a:off x="1981200" y="4435372"/>
            <a:ext cx="83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Line 36"/>
          <p:cNvSpPr>
            <a:spLocks noChangeShapeType="1"/>
          </p:cNvSpPr>
          <p:nvPr/>
        </p:nvSpPr>
        <p:spPr bwMode="auto">
          <a:xfrm flipH="1" flipV="1">
            <a:off x="914400" y="3901972"/>
            <a:ext cx="609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Text Box 60"/>
          <p:cNvSpPr txBox="1">
            <a:spLocks noChangeArrowheads="1"/>
          </p:cNvSpPr>
          <p:nvPr/>
        </p:nvSpPr>
        <p:spPr bwMode="auto">
          <a:xfrm>
            <a:off x="5520743" y="1828697"/>
            <a:ext cx="9294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marks</a:t>
            </a:r>
            <a:endParaRPr lang="en-US" sz="2000" dirty="0"/>
          </a:p>
        </p:txBody>
      </p:sp>
      <p:sp>
        <p:nvSpPr>
          <p:cNvPr id="51" name="Line 176"/>
          <p:cNvSpPr>
            <a:spLocks noChangeShapeType="1"/>
          </p:cNvSpPr>
          <p:nvPr/>
        </p:nvSpPr>
        <p:spPr bwMode="auto">
          <a:xfrm flipV="1">
            <a:off x="2209800" y="2416072"/>
            <a:ext cx="5334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 name="Text Box 181"/>
          <p:cNvSpPr txBox="1">
            <a:spLocks noChangeArrowheads="1"/>
          </p:cNvSpPr>
          <p:nvPr/>
        </p:nvSpPr>
        <p:spPr bwMode="auto">
          <a:xfrm>
            <a:off x="631825" y="1189177"/>
            <a:ext cx="79248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eaLnBrk="0" hangingPunct="0">
              <a:spcBef>
                <a:spcPct val="0"/>
              </a:spcBef>
              <a:defRPr sz="2400">
                <a:solidFill>
                  <a:schemeClr val="tx1"/>
                </a:solidFill>
                <a:latin typeface="Times New Roman" panose="02020603050405020304" pitchFamily="18" charset="0"/>
              </a:defRPr>
            </a:lvl1pPr>
            <a:lvl2pPr algn="l" eaLnBrk="0" hangingPunct="0">
              <a:spcBef>
                <a:spcPct val="0"/>
              </a:spcBef>
              <a:defRPr sz="2400">
                <a:solidFill>
                  <a:schemeClr val="tx1"/>
                </a:solidFill>
                <a:latin typeface="Times New Roman" panose="02020603050405020304" pitchFamily="18" charset="0"/>
              </a:defRPr>
            </a:lvl2pPr>
            <a:lvl3pPr algn="l" eaLnBrk="0" hangingPunct="0">
              <a:spcBef>
                <a:spcPct val="0"/>
              </a:spcBef>
              <a:defRPr sz="2400">
                <a:solidFill>
                  <a:schemeClr val="tx1"/>
                </a:solidFill>
                <a:latin typeface="Times New Roman" panose="02020603050405020304" pitchFamily="18" charset="0"/>
              </a:defRPr>
            </a:lvl3pPr>
            <a:lvl4pPr algn="l" eaLnBrk="0" hangingPunct="0">
              <a:spcBef>
                <a:spcPct val="0"/>
              </a:spcBef>
              <a:defRPr sz="2400">
                <a:solidFill>
                  <a:schemeClr val="tx1"/>
                </a:solidFill>
                <a:latin typeface="Times New Roman" panose="02020603050405020304" pitchFamily="18" charset="0"/>
              </a:defRPr>
            </a:lvl4pPr>
            <a:lvl5pPr algn="l" eaLnBrk="0" hangingPunct="0">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buFontTx/>
              <a:buNone/>
            </a:pPr>
            <a:r>
              <a:rPr lang="en-US" sz="2000" b="1" dirty="0">
                <a:solidFill>
                  <a:srgbClr val="FF0000"/>
                </a:solidFill>
                <a:latin typeface="Arial" panose="020B0604020202020204" pitchFamily="34" charset="0"/>
                <a:cs typeface="Arial" panose="020B0604020202020204" pitchFamily="34" charset="0"/>
              </a:rPr>
              <a:t>Example:</a:t>
            </a:r>
            <a:r>
              <a:rPr lang="en-US" sz="2000" b="1" dirty="0">
                <a:latin typeface="Arial" panose="020B0604020202020204" pitchFamily="34" charset="0"/>
                <a:cs typeface="Arial" panose="020B0604020202020204" pitchFamily="34" charset="0"/>
              </a:rPr>
              <a:t> Conduct a depth-first search in the graph starting from node D</a:t>
            </a:r>
            <a:endParaRPr lang="en-US" sz="2000" b="1" dirty="0">
              <a:solidFill>
                <a:srgbClr val="0070C0"/>
              </a:solidFill>
              <a:latin typeface="Arial" panose="020B0604020202020204" pitchFamily="34" charset="0"/>
              <a:cs typeface="Arial" panose="020B0604020202020204" pitchFamily="34" charset="0"/>
            </a:endParaRPr>
          </a:p>
        </p:txBody>
      </p:sp>
      <p:graphicFrame>
        <p:nvGraphicFramePr>
          <p:cNvPr id="53" name="Group 175"/>
          <p:cNvGraphicFramePr>
            <a:graphicFrameLocks/>
          </p:cNvGraphicFramePr>
          <p:nvPr>
            <p:extLst/>
          </p:nvPr>
        </p:nvGraphicFramePr>
        <p:xfrm>
          <a:off x="4267200" y="2301772"/>
          <a:ext cx="1019400" cy="3169920"/>
        </p:xfrm>
        <a:graphic>
          <a:graphicData uri="http://schemas.openxmlformats.org/drawingml/2006/table">
            <a:tbl>
              <a:tblPr/>
              <a:tblGrid>
                <a:gridCol w="509700"/>
                <a:gridCol w="509700"/>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[2]</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[3]</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[4]</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[5]</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[6]</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[7]</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4" name="Text Box 60"/>
          <p:cNvSpPr txBox="1">
            <a:spLocks noChangeArrowheads="1"/>
          </p:cNvSpPr>
          <p:nvPr/>
        </p:nvSpPr>
        <p:spPr bwMode="auto">
          <a:xfrm>
            <a:off x="4314423" y="1828697"/>
            <a:ext cx="1114022"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vertices</a:t>
            </a:r>
            <a:endParaRPr lang="en-US" sz="2000" dirty="0"/>
          </a:p>
        </p:txBody>
      </p:sp>
      <p:graphicFrame>
        <p:nvGraphicFramePr>
          <p:cNvPr id="55" name="Group 175"/>
          <p:cNvGraphicFramePr>
            <a:graphicFrameLocks/>
          </p:cNvGraphicFramePr>
          <p:nvPr>
            <p:extLst/>
          </p:nvPr>
        </p:nvGraphicFramePr>
        <p:xfrm>
          <a:off x="5381400" y="2301772"/>
          <a:ext cx="1019400" cy="3169920"/>
        </p:xfrm>
        <a:graphic>
          <a:graphicData uri="http://schemas.openxmlformats.org/drawingml/2006/table">
            <a:tbl>
              <a:tblPr/>
              <a:tblGrid>
                <a:gridCol w="509700"/>
                <a:gridCol w="509700"/>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[2]</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[3]</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[4]</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[5]</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[6]</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[7]</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 name="Group 175"/>
          <p:cNvGraphicFramePr>
            <a:graphicFrameLocks/>
          </p:cNvGraphicFramePr>
          <p:nvPr>
            <p:extLst/>
          </p:nvPr>
        </p:nvGraphicFramePr>
        <p:xfrm>
          <a:off x="6698268" y="2293615"/>
          <a:ext cx="509700" cy="3169920"/>
        </p:xfrm>
        <a:graphic>
          <a:graphicData uri="http://schemas.openxmlformats.org/drawingml/2006/table">
            <a:tbl>
              <a:tblPr/>
              <a:tblGrid>
                <a:gridCol w="509700"/>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7" name="Text Box 60"/>
          <p:cNvSpPr txBox="1">
            <a:spLocks noChangeArrowheads="1"/>
          </p:cNvSpPr>
          <p:nvPr/>
        </p:nvSpPr>
        <p:spPr bwMode="auto">
          <a:xfrm>
            <a:off x="6477000" y="1828696"/>
            <a:ext cx="9294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stack</a:t>
            </a:r>
            <a:endParaRPr lang="en-US" sz="2000" dirty="0"/>
          </a:p>
        </p:txBody>
      </p:sp>
      <p:sp>
        <p:nvSpPr>
          <p:cNvPr id="58" name="TextBox 57"/>
          <p:cNvSpPr txBox="1"/>
          <p:nvPr/>
        </p:nvSpPr>
        <p:spPr>
          <a:xfrm>
            <a:off x="431666" y="4916269"/>
            <a:ext cx="3606934" cy="646331"/>
          </a:xfrm>
          <a:prstGeom prst="rect">
            <a:avLst/>
          </a:prstGeom>
          <a:noFill/>
        </p:spPr>
        <p:txBody>
          <a:bodyPr wrap="square" rtlCol="0">
            <a:spAutoFit/>
          </a:bodyPr>
          <a:lstStyle/>
          <a:p>
            <a:r>
              <a:rPr lang="en-US" b="1" dirty="0" smtClean="0"/>
              <a:t>Visited nodes:</a:t>
            </a:r>
          </a:p>
          <a:p>
            <a:r>
              <a:rPr lang="en-US" dirty="0"/>
              <a:t>D  </a:t>
            </a:r>
            <a:r>
              <a:rPr lang="en-US" dirty="0" smtClean="0"/>
              <a:t>F  C  E</a:t>
            </a:r>
            <a:endParaRPr lang="en-US" dirty="0"/>
          </a:p>
        </p:txBody>
      </p:sp>
      <p:graphicFrame>
        <p:nvGraphicFramePr>
          <p:cNvPr id="59" name="Group 175"/>
          <p:cNvGraphicFramePr>
            <a:graphicFrameLocks/>
          </p:cNvGraphicFramePr>
          <p:nvPr>
            <p:extLst/>
          </p:nvPr>
        </p:nvGraphicFramePr>
        <p:xfrm>
          <a:off x="7597643" y="2291254"/>
          <a:ext cx="768482" cy="396240"/>
        </p:xfrm>
        <a:graphic>
          <a:graphicData uri="http://schemas.openxmlformats.org/drawingml/2006/table">
            <a:tbl>
              <a:tblPr/>
              <a:tblGrid>
                <a:gridCol w="768482"/>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false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0" name="Text Box 60"/>
          <p:cNvSpPr txBox="1">
            <a:spLocks noChangeArrowheads="1"/>
          </p:cNvSpPr>
          <p:nvPr/>
        </p:nvSpPr>
        <p:spPr bwMode="auto">
          <a:xfrm>
            <a:off x="7498723" y="1824780"/>
            <a:ext cx="9294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found</a:t>
            </a:r>
            <a:endParaRPr lang="en-US" sz="2000" dirty="0"/>
          </a:p>
        </p:txBody>
      </p:sp>
      <p:sp>
        <p:nvSpPr>
          <p:cNvPr id="62" name="Rectangle 2"/>
          <p:cNvSpPr>
            <a:spLocks noGrp="1" noChangeArrowheads="1"/>
          </p:cNvSpPr>
          <p:nvPr>
            <p:ph type="title"/>
          </p:nvPr>
        </p:nvSpPr>
        <p:spPr>
          <a:xfrm>
            <a:off x="155575" y="161927"/>
            <a:ext cx="8797925" cy="676274"/>
          </a:xfrm>
        </p:spPr>
        <p:txBody>
          <a:bodyPr>
            <a:normAutofit fontScale="90000"/>
          </a:bodyPr>
          <a:lstStyle/>
          <a:p>
            <a:r>
              <a:rPr lang="en-US" dirty="0"/>
              <a:t>Depth-First Search</a:t>
            </a:r>
          </a:p>
        </p:txBody>
      </p:sp>
    </p:spTree>
    <p:extLst>
      <p:ext uri="{BB962C8B-B14F-4D97-AF65-F5344CB8AC3E}">
        <p14:creationId xmlns:p14="http://schemas.microsoft.com/office/powerpoint/2010/main" val="24403507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431666" y="5647100"/>
            <a:ext cx="8026534" cy="646331"/>
          </a:xfrm>
          <a:prstGeom prst="rect">
            <a:avLst/>
          </a:prstGeom>
          <a:noFill/>
        </p:spPr>
        <p:txBody>
          <a:bodyPr wrap="square" rtlCol="0">
            <a:spAutoFit/>
          </a:bodyPr>
          <a:lstStyle/>
          <a:p>
            <a:r>
              <a:rPr lang="en-US" b="1" dirty="0"/>
              <a:t>Pop from stack </a:t>
            </a:r>
            <a:r>
              <a:rPr lang="en-US" b="1" dirty="0" smtClean="0"/>
              <a:t>(G </a:t>
            </a:r>
            <a:r>
              <a:rPr lang="en-US" b="1" dirty="0"/>
              <a:t>is popped). </a:t>
            </a:r>
            <a:r>
              <a:rPr lang="en-US" b="1" dirty="0" smtClean="0"/>
              <a:t>G </a:t>
            </a:r>
            <a:r>
              <a:rPr lang="en-US" b="1" dirty="0"/>
              <a:t>is not visited yet (unmarked). So, visit </a:t>
            </a:r>
            <a:r>
              <a:rPr lang="en-US" b="1" dirty="0" smtClean="0"/>
              <a:t>G </a:t>
            </a:r>
            <a:r>
              <a:rPr lang="en-US" b="1" dirty="0"/>
              <a:t>(set </a:t>
            </a:r>
            <a:r>
              <a:rPr lang="en-US" b="1" dirty="0" smtClean="0"/>
              <a:t>G </a:t>
            </a:r>
            <a:r>
              <a:rPr lang="en-US" b="1" dirty="0"/>
              <a:t>as marked).</a:t>
            </a:r>
          </a:p>
        </p:txBody>
      </p:sp>
      <p:sp>
        <p:nvSpPr>
          <p:cNvPr id="32" name="Line 34"/>
          <p:cNvSpPr>
            <a:spLocks noChangeShapeType="1"/>
          </p:cNvSpPr>
          <p:nvPr/>
        </p:nvSpPr>
        <p:spPr bwMode="auto">
          <a:xfrm flipH="1" flipV="1">
            <a:off x="2133600" y="2530372"/>
            <a:ext cx="1219200" cy="8382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 name="Line 37"/>
          <p:cNvSpPr>
            <a:spLocks noChangeShapeType="1"/>
          </p:cNvSpPr>
          <p:nvPr/>
        </p:nvSpPr>
        <p:spPr bwMode="auto">
          <a:xfrm flipH="1">
            <a:off x="3200400" y="3673372"/>
            <a:ext cx="228600" cy="533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Line 21"/>
          <p:cNvSpPr>
            <a:spLocks noChangeShapeType="1"/>
          </p:cNvSpPr>
          <p:nvPr/>
        </p:nvSpPr>
        <p:spPr bwMode="auto">
          <a:xfrm flipV="1">
            <a:off x="914400" y="3444772"/>
            <a:ext cx="9906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Line 22"/>
          <p:cNvSpPr>
            <a:spLocks noChangeShapeType="1"/>
          </p:cNvSpPr>
          <p:nvPr/>
        </p:nvSpPr>
        <p:spPr bwMode="auto">
          <a:xfrm flipV="1">
            <a:off x="1828800" y="3597172"/>
            <a:ext cx="14478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Line 39"/>
          <p:cNvSpPr>
            <a:spLocks noChangeShapeType="1"/>
          </p:cNvSpPr>
          <p:nvPr/>
        </p:nvSpPr>
        <p:spPr bwMode="auto">
          <a:xfrm flipV="1">
            <a:off x="762000" y="3063772"/>
            <a:ext cx="76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26"/>
          <p:cNvSpPr>
            <a:spLocks noChangeShapeType="1"/>
          </p:cNvSpPr>
          <p:nvPr/>
        </p:nvSpPr>
        <p:spPr bwMode="auto">
          <a:xfrm>
            <a:off x="990600" y="2911372"/>
            <a:ext cx="914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29"/>
          <p:cNvSpPr>
            <a:spLocks noChangeShapeType="1"/>
          </p:cNvSpPr>
          <p:nvPr/>
        </p:nvSpPr>
        <p:spPr bwMode="auto">
          <a:xfrm flipH="1" flipV="1">
            <a:off x="3124200" y="2682772"/>
            <a:ext cx="292100" cy="508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Oval 2"/>
          <p:cNvSpPr>
            <a:spLocks noChangeArrowheads="1"/>
          </p:cNvSpPr>
          <p:nvPr/>
        </p:nvSpPr>
        <p:spPr bwMode="auto">
          <a:xfrm>
            <a:off x="533400" y="2758972"/>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Oval 3"/>
          <p:cNvSpPr>
            <a:spLocks noChangeArrowheads="1"/>
          </p:cNvSpPr>
          <p:nvPr/>
        </p:nvSpPr>
        <p:spPr bwMode="auto">
          <a:xfrm>
            <a:off x="685800" y="26065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A</a:t>
            </a:r>
          </a:p>
        </p:txBody>
      </p:sp>
      <p:sp>
        <p:nvSpPr>
          <p:cNvPr id="41" name="Oval 4"/>
          <p:cNvSpPr>
            <a:spLocks noChangeArrowheads="1"/>
          </p:cNvSpPr>
          <p:nvPr/>
        </p:nvSpPr>
        <p:spPr bwMode="auto">
          <a:xfrm>
            <a:off x="533400" y="35209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H</a:t>
            </a:r>
          </a:p>
        </p:txBody>
      </p:sp>
      <p:sp>
        <p:nvSpPr>
          <p:cNvPr id="42" name="Oval 5"/>
          <p:cNvSpPr>
            <a:spLocks noChangeArrowheads="1"/>
          </p:cNvSpPr>
          <p:nvPr/>
        </p:nvSpPr>
        <p:spPr bwMode="auto">
          <a:xfrm>
            <a:off x="1905000" y="31399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B</a:t>
            </a:r>
          </a:p>
        </p:txBody>
      </p:sp>
      <p:sp>
        <p:nvSpPr>
          <p:cNvPr id="43" name="Oval 6"/>
          <p:cNvSpPr>
            <a:spLocks noChangeArrowheads="1"/>
          </p:cNvSpPr>
          <p:nvPr/>
        </p:nvSpPr>
        <p:spPr bwMode="auto">
          <a:xfrm>
            <a:off x="1752600" y="2149372"/>
            <a:ext cx="457200" cy="457200"/>
          </a:xfrm>
          <a:prstGeom prst="ellipse">
            <a:avLst/>
          </a:prstGeom>
          <a:solidFill>
            <a:srgbClr val="FF0000"/>
          </a:solidFill>
          <a:ln w="9525">
            <a:solidFill>
              <a:schemeClr val="tx1"/>
            </a:solidFill>
            <a:round/>
            <a:headEnd/>
            <a:tailEnd/>
          </a:ln>
          <a:effectLst/>
          <a:extLst/>
        </p:spPr>
        <p:txBody>
          <a:bodyPr wrap="none" anchor="ctr"/>
          <a:lstStyle/>
          <a:p>
            <a:pPr>
              <a:buFontTx/>
              <a:buNone/>
            </a:pPr>
            <a:r>
              <a:rPr lang="en-US" b="1"/>
              <a:t>F</a:t>
            </a:r>
          </a:p>
        </p:txBody>
      </p:sp>
      <p:sp>
        <p:nvSpPr>
          <p:cNvPr id="44" name="Oval 7"/>
          <p:cNvSpPr>
            <a:spLocks noChangeArrowheads="1"/>
          </p:cNvSpPr>
          <p:nvPr/>
        </p:nvSpPr>
        <p:spPr bwMode="auto">
          <a:xfrm>
            <a:off x="2819400" y="4130572"/>
            <a:ext cx="457200" cy="457200"/>
          </a:xfrm>
          <a:prstGeom prst="ellipse">
            <a:avLst/>
          </a:prstGeom>
          <a:solidFill>
            <a:srgbClr val="FF0000"/>
          </a:solidFill>
          <a:ln w="9525">
            <a:solidFill>
              <a:schemeClr val="tx1"/>
            </a:solidFill>
            <a:round/>
            <a:headEnd/>
            <a:tailEnd/>
          </a:ln>
          <a:effectLst/>
          <a:extLst/>
        </p:spPr>
        <p:txBody>
          <a:bodyPr wrap="none" anchor="ctr"/>
          <a:lstStyle/>
          <a:p>
            <a:pPr>
              <a:buFontTx/>
              <a:buNone/>
            </a:pPr>
            <a:r>
              <a:rPr lang="en-US" b="1"/>
              <a:t>E</a:t>
            </a:r>
          </a:p>
        </p:txBody>
      </p:sp>
      <p:sp>
        <p:nvSpPr>
          <p:cNvPr id="45" name="Oval 8"/>
          <p:cNvSpPr>
            <a:spLocks noChangeArrowheads="1"/>
          </p:cNvSpPr>
          <p:nvPr/>
        </p:nvSpPr>
        <p:spPr bwMode="auto">
          <a:xfrm>
            <a:off x="3276600" y="3216172"/>
            <a:ext cx="457200" cy="457200"/>
          </a:xfrm>
          <a:prstGeom prst="ellipse">
            <a:avLst/>
          </a:prstGeom>
          <a:solidFill>
            <a:srgbClr val="FF0000"/>
          </a:solidFill>
          <a:ln w="9525">
            <a:solidFill>
              <a:schemeClr val="tx1"/>
            </a:solidFill>
            <a:round/>
            <a:headEnd/>
            <a:tailEnd/>
          </a:ln>
          <a:effectLst/>
          <a:extLst/>
        </p:spPr>
        <p:txBody>
          <a:bodyPr wrap="none" anchor="ctr"/>
          <a:lstStyle/>
          <a:p>
            <a:pPr>
              <a:buFontTx/>
              <a:buNone/>
            </a:pPr>
            <a:r>
              <a:rPr lang="en-US" b="1"/>
              <a:t>D</a:t>
            </a:r>
          </a:p>
        </p:txBody>
      </p:sp>
      <p:sp>
        <p:nvSpPr>
          <p:cNvPr id="46" name="Oval 9"/>
          <p:cNvSpPr>
            <a:spLocks noChangeArrowheads="1"/>
          </p:cNvSpPr>
          <p:nvPr/>
        </p:nvSpPr>
        <p:spPr bwMode="auto">
          <a:xfrm>
            <a:off x="2743200" y="2225572"/>
            <a:ext cx="457200" cy="457200"/>
          </a:xfrm>
          <a:prstGeom prst="ellipse">
            <a:avLst/>
          </a:prstGeom>
          <a:solidFill>
            <a:srgbClr val="FF0000"/>
          </a:solidFill>
          <a:ln w="9525">
            <a:solidFill>
              <a:schemeClr val="tx1"/>
            </a:solidFill>
            <a:round/>
            <a:headEnd/>
            <a:tailEnd/>
          </a:ln>
          <a:effectLst/>
          <a:extLst/>
        </p:spPr>
        <p:txBody>
          <a:bodyPr wrap="none" anchor="ctr"/>
          <a:lstStyle/>
          <a:p>
            <a:pPr>
              <a:buFontTx/>
              <a:buNone/>
            </a:pPr>
            <a:r>
              <a:rPr lang="en-US" b="1"/>
              <a:t>C</a:t>
            </a:r>
          </a:p>
        </p:txBody>
      </p:sp>
      <p:sp>
        <p:nvSpPr>
          <p:cNvPr id="47" name="Oval 10"/>
          <p:cNvSpPr>
            <a:spLocks noChangeArrowheads="1"/>
          </p:cNvSpPr>
          <p:nvPr/>
        </p:nvSpPr>
        <p:spPr bwMode="auto">
          <a:xfrm>
            <a:off x="1524000" y="41305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G</a:t>
            </a:r>
          </a:p>
        </p:txBody>
      </p:sp>
      <p:sp>
        <p:nvSpPr>
          <p:cNvPr id="48" name="Line 35"/>
          <p:cNvSpPr>
            <a:spLocks noChangeShapeType="1"/>
          </p:cNvSpPr>
          <p:nvPr/>
        </p:nvSpPr>
        <p:spPr bwMode="auto">
          <a:xfrm flipH="1">
            <a:off x="1981200" y="4435372"/>
            <a:ext cx="83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Line 36"/>
          <p:cNvSpPr>
            <a:spLocks noChangeShapeType="1"/>
          </p:cNvSpPr>
          <p:nvPr/>
        </p:nvSpPr>
        <p:spPr bwMode="auto">
          <a:xfrm flipH="1" flipV="1">
            <a:off x="914400" y="3901972"/>
            <a:ext cx="609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Text Box 60"/>
          <p:cNvSpPr txBox="1">
            <a:spLocks noChangeArrowheads="1"/>
          </p:cNvSpPr>
          <p:nvPr/>
        </p:nvSpPr>
        <p:spPr bwMode="auto">
          <a:xfrm>
            <a:off x="5520743" y="1828697"/>
            <a:ext cx="9294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marks</a:t>
            </a:r>
            <a:endParaRPr lang="en-US" sz="2000" dirty="0"/>
          </a:p>
        </p:txBody>
      </p:sp>
      <p:sp>
        <p:nvSpPr>
          <p:cNvPr id="51" name="Line 176"/>
          <p:cNvSpPr>
            <a:spLocks noChangeShapeType="1"/>
          </p:cNvSpPr>
          <p:nvPr/>
        </p:nvSpPr>
        <p:spPr bwMode="auto">
          <a:xfrm flipV="1">
            <a:off x="2209800" y="2416072"/>
            <a:ext cx="5334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 name="Text Box 181"/>
          <p:cNvSpPr txBox="1">
            <a:spLocks noChangeArrowheads="1"/>
          </p:cNvSpPr>
          <p:nvPr/>
        </p:nvSpPr>
        <p:spPr bwMode="auto">
          <a:xfrm>
            <a:off x="631825" y="1189177"/>
            <a:ext cx="79248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eaLnBrk="0" hangingPunct="0">
              <a:spcBef>
                <a:spcPct val="0"/>
              </a:spcBef>
              <a:defRPr sz="2400">
                <a:solidFill>
                  <a:schemeClr val="tx1"/>
                </a:solidFill>
                <a:latin typeface="Times New Roman" panose="02020603050405020304" pitchFamily="18" charset="0"/>
              </a:defRPr>
            </a:lvl1pPr>
            <a:lvl2pPr algn="l" eaLnBrk="0" hangingPunct="0">
              <a:spcBef>
                <a:spcPct val="0"/>
              </a:spcBef>
              <a:defRPr sz="2400">
                <a:solidFill>
                  <a:schemeClr val="tx1"/>
                </a:solidFill>
                <a:latin typeface="Times New Roman" panose="02020603050405020304" pitchFamily="18" charset="0"/>
              </a:defRPr>
            </a:lvl2pPr>
            <a:lvl3pPr algn="l" eaLnBrk="0" hangingPunct="0">
              <a:spcBef>
                <a:spcPct val="0"/>
              </a:spcBef>
              <a:defRPr sz="2400">
                <a:solidFill>
                  <a:schemeClr val="tx1"/>
                </a:solidFill>
                <a:latin typeface="Times New Roman" panose="02020603050405020304" pitchFamily="18" charset="0"/>
              </a:defRPr>
            </a:lvl3pPr>
            <a:lvl4pPr algn="l" eaLnBrk="0" hangingPunct="0">
              <a:spcBef>
                <a:spcPct val="0"/>
              </a:spcBef>
              <a:defRPr sz="2400">
                <a:solidFill>
                  <a:schemeClr val="tx1"/>
                </a:solidFill>
                <a:latin typeface="Times New Roman" panose="02020603050405020304" pitchFamily="18" charset="0"/>
              </a:defRPr>
            </a:lvl4pPr>
            <a:lvl5pPr algn="l" eaLnBrk="0" hangingPunct="0">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buFontTx/>
              <a:buNone/>
            </a:pPr>
            <a:r>
              <a:rPr lang="en-US" sz="2000" b="1" dirty="0">
                <a:solidFill>
                  <a:srgbClr val="FF0000"/>
                </a:solidFill>
                <a:latin typeface="Arial" panose="020B0604020202020204" pitchFamily="34" charset="0"/>
                <a:cs typeface="Arial" panose="020B0604020202020204" pitchFamily="34" charset="0"/>
              </a:rPr>
              <a:t>Example:</a:t>
            </a:r>
            <a:r>
              <a:rPr lang="en-US" sz="2000" b="1" dirty="0">
                <a:latin typeface="Arial" panose="020B0604020202020204" pitchFamily="34" charset="0"/>
                <a:cs typeface="Arial" panose="020B0604020202020204" pitchFamily="34" charset="0"/>
              </a:rPr>
              <a:t> Conduct a depth-first search in the graph starting from node D</a:t>
            </a:r>
            <a:endParaRPr lang="en-US" sz="2000" b="1" dirty="0">
              <a:solidFill>
                <a:srgbClr val="0070C0"/>
              </a:solidFill>
              <a:latin typeface="Arial" panose="020B0604020202020204" pitchFamily="34" charset="0"/>
              <a:cs typeface="Arial" panose="020B0604020202020204" pitchFamily="34" charset="0"/>
            </a:endParaRPr>
          </a:p>
        </p:txBody>
      </p:sp>
      <p:graphicFrame>
        <p:nvGraphicFramePr>
          <p:cNvPr id="53" name="Group 175"/>
          <p:cNvGraphicFramePr>
            <a:graphicFrameLocks/>
          </p:cNvGraphicFramePr>
          <p:nvPr>
            <p:extLst/>
          </p:nvPr>
        </p:nvGraphicFramePr>
        <p:xfrm>
          <a:off x="4267200" y="2301772"/>
          <a:ext cx="1019400" cy="3169920"/>
        </p:xfrm>
        <a:graphic>
          <a:graphicData uri="http://schemas.openxmlformats.org/drawingml/2006/table">
            <a:tbl>
              <a:tblPr/>
              <a:tblGrid>
                <a:gridCol w="509700"/>
                <a:gridCol w="509700"/>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[2]</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[3]</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[4]</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[5]</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[6]</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[7]</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4" name="Text Box 60"/>
          <p:cNvSpPr txBox="1">
            <a:spLocks noChangeArrowheads="1"/>
          </p:cNvSpPr>
          <p:nvPr/>
        </p:nvSpPr>
        <p:spPr bwMode="auto">
          <a:xfrm>
            <a:off x="4314423" y="1828697"/>
            <a:ext cx="1114022"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vertices</a:t>
            </a:r>
            <a:endParaRPr lang="en-US" sz="2000" dirty="0"/>
          </a:p>
        </p:txBody>
      </p:sp>
      <p:graphicFrame>
        <p:nvGraphicFramePr>
          <p:cNvPr id="55" name="Group 175"/>
          <p:cNvGraphicFramePr>
            <a:graphicFrameLocks/>
          </p:cNvGraphicFramePr>
          <p:nvPr>
            <p:extLst/>
          </p:nvPr>
        </p:nvGraphicFramePr>
        <p:xfrm>
          <a:off x="5381400" y="2301772"/>
          <a:ext cx="1019400" cy="3169920"/>
        </p:xfrm>
        <a:graphic>
          <a:graphicData uri="http://schemas.openxmlformats.org/drawingml/2006/table">
            <a:tbl>
              <a:tblPr/>
              <a:tblGrid>
                <a:gridCol w="509700"/>
                <a:gridCol w="509700"/>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[2]</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[3]</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[4]</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[5]</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[6]</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[7]</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 name="Group 175"/>
          <p:cNvGraphicFramePr>
            <a:graphicFrameLocks/>
          </p:cNvGraphicFramePr>
          <p:nvPr>
            <p:extLst/>
          </p:nvPr>
        </p:nvGraphicFramePr>
        <p:xfrm>
          <a:off x="6698268" y="2293615"/>
          <a:ext cx="509700" cy="3169920"/>
        </p:xfrm>
        <a:graphic>
          <a:graphicData uri="http://schemas.openxmlformats.org/drawingml/2006/table">
            <a:tbl>
              <a:tblPr/>
              <a:tblGrid>
                <a:gridCol w="509700"/>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7" name="Text Box 60"/>
          <p:cNvSpPr txBox="1">
            <a:spLocks noChangeArrowheads="1"/>
          </p:cNvSpPr>
          <p:nvPr/>
        </p:nvSpPr>
        <p:spPr bwMode="auto">
          <a:xfrm>
            <a:off x="6477000" y="1828696"/>
            <a:ext cx="9294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stack</a:t>
            </a:r>
            <a:endParaRPr lang="en-US" sz="2000" dirty="0"/>
          </a:p>
        </p:txBody>
      </p:sp>
      <p:sp>
        <p:nvSpPr>
          <p:cNvPr id="58" name="TextBox 57"/>
          <p:cNvSpPr txBox="1"/>
          <p:nvPr/>
        </p:nvSpPr>
        <p:spPr>
          <a:xfrm>
            <a:off x="431666" y="4916269"/>
            <a:ext cx="3606934" cy="646331"/>
          </a:xfrm>
          <a:prstGeom prst="rect">
            <a:avLst/>
          </a:prstGeom>
          <a:noFill/>
        </p:spPr>
        <p:txBody>
          <a:bodyPr wrap="square" rtlCol="0">
            <a:spAutoFit/>
          </a:bodyPr>
          <a:lstStyle/>
          <a:p>
            <a:r>
              <a:rPr lang="en-US" b="1" dirty="0" smtClean="0"/>
              <a:t>Visited nodes:</a:t>
            </a:r>
          </a:p>
          <a:p>
            <a:r>
              <a:rPr lang="en-US" dirty="0"/>
              <a:t>D  </a:t>
            </a:r>
            <a:r>
              <a:rPr lang="en-US" dirty="0" smtClean="0"/>
              <a:t>F  C  E</a:t>
            </a:r>
            <a:endParaRPr lang="en-US" dirty="0"/>
          </a:p>
        </p:txBody>
      </p:sp>
      <p:graphicFrame>
        <p:nvGraphicFramePr>
          <p:cNvPr id="59" name="Group 175"/>
          <p:cNvGraphicFramePr>
            <a:graphicFrameLocks/>
          </p:cNvGraphicFramePr>
          <p:nvPr>
            <p:extLst/>
          </p:nvPr>
        </p:nvGraphicFramePr>
        <p:xfrm>
          <a:off x="7597643" y="2291254"/>
          <a:ext cx="768482" cy="396240"/>
        </p:xfrm>
        <a:graphic>
          <a:graphicData uri="http://schemas.openxmlformats.org/drawingml/2006/table">
            <a:tbl>
              <a:tblPr/>
              <a:tblGrid>
                <a:gridCol w="768482"/>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false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0" name="Text Box 60"/>
          <p:cNvSpPr txBox="1">
            <a:spLocks noChangeArrowheads="1"/>
          </p:cNvSpPr>
          <p:nvPr/>
        </p:nvSpPr>
        <p:spPr bwMode="auto">
          <a:xfrm>
            <a:off x="7498723" y="1824780"/>
            <a:ext cx="9294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found</a:t>
            </a:r>
            <a:endParaRPr lang="en-US" sz="2000" dirty="0"/>
          </a:p>
        </p:txBody>
      </p:sp>
      <p:sp>
        <p:nvSpPr>
          <p:cNvPr id="62" name="Rectangle 2"/>
          <p:cNvSpPr>
            <a:spLocks noGrp="1" noChangeArrowheads="1"/>
          </p:cNvSpPr>
          <p:nvPr>
            <p:ph type="title"/>
          </p:nvPr>
        </p:nvSpPr>
        <p:spPr>
          <a:xfrm>
            <a:off x="155575" y="161927"/>
            <a:ext cx="8797925" cy="676274"/>
          </a:xfrm>
        </p:spPr>
        <p:txBody>
          <a:bodyPr>
            <a:normAutofit fontScale="90000"/>
          </a:bodyPr>
          <a:lstStyle/>
          <a:p>
            <a:r>
              <a:rPr lang="en-US" dirty="0"/>
              <a:t>Depth-First Search</a:t>
            </a:r>
          </a:p>
        </p:txBody>
      </p:sp>
    </p:spTree>
    <p:extLst>
      <p:ext uri="{BB962C8B-B14F-4D97-AF65-F5344CB8AC3E}">
        <p14:creationId xmlns:p14="http://schemas.microsoft.com/office/powerpoint/2010/main" val="41587151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431666" y="5647100"/>
            <a:ext cx="8026534" cy="646331"/>
          </a:xfrm>
          <a:prstGeom prst="rect">
            <a:avLst/>
          </a:prstGeom>
          <a:noFill/>
        </p:spPr>
        <p:txBody>
          <a:bodyPr wrap="square" rtlCol="0">
            <a:spAutoFit/>
          </a:bodyPr>
          <a:lstStyle/>
          <a:p>
            <a:r>
              <a:rPr lang="en-US" b="1" dirty="0"/>
              <a:t>Pop from stack </a:t>
            </a:r>
            <a:r>
              <a:rPr lang="en-US" b="1" dirty="0" smtClean="0"/>
              <a:t>(G </a:t>
            </a:r>
            <a:r>
              <a:rPr lang="en-US" b="1" dirty="0"/>
              <a:t>is popped). </a:t>
            </a:r>
            <a:r>
              <a:rPr lang="en-US" b="1" dirty="0" smtClean="0"/>
              <a:t>G </a:t>
            </a:r>
            <a:r>
              <a:rPr lang="en-US" b="1" dirty="0"/>
              <a:t>is not visited yet (unmarked). So, visit </a:t>
            </a:r>
            <a:r>
              <a:rPr lang="en-US" b="1" dirty="0" smtClean="0"/>
              <a:t>G </a:t>
            </a:r>
            <a:r>
              <a:rPr lang="en-US" b="1" dirty="0"/>
              <a:t>(set </a:t>
            </a:r>
            <a:r>
              <a:rPr lang="en-US" b="1" dirty="0" smtClean="0"/>
              <a:t>G </a:t>
            </a:r>
            <a:r>
              <a:rPr lang="en-US" b="1" dirty="0"/>
              <a:t>as marked).</a:t>
            </a:r>
          </a:p>
        </p:txBody>
      </p:sp>
      <p:sp>
        <p:nvSpPr>
          <p:cNvPr id="32" name="Line 34"/>
          <p:cNvSpPr>
            <a:spLocks noChangeShapeType="1"/>
          </p:cNvSpPr>
          <p:nvPr/>
        </p:nvSpPr>
        <p:spPr bwMode="auto">
          <a:xfrm flipH="1" flipV="1">
            <a:off x="2133600" y="2530372"/>
            <a:ext cx="1219200" cy="8382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 name="Line 37"/>
          <p:cNvSpPr>
            <a:spLocks noChangeShapeType="1"/>
          </p:cNvSpPr>
          <p:nvPr/>
        </p:nvSpPr>
        <p:spPr bwMode="auto">
          <a:xfrm flipH="1">
            <a:off x="3200400" y="3673372"/>
            <a:ext cx="228600" cy="533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Line 21"/>
          <p:cNvSpPr>
            <a:spLocks noChangeShapeType="1"/>
          </p:cNvSpPr>
          <p:nvPr/>
        </p:nvSpPr>
        <p:spPr bwMode="auto">
          <a:xfrm flipV="1">
            <a:off x="914400" y="3444772"/>
            <a:ext cx="9906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Line 22"/>
          <p:cNvSpPr>
            <a:spLocks noChangeShapeType="1"/>
          </p:cNvSpPr>
          <p:nvPr/>
        </p:nvSpPr>
        <p:spPr bwMode="auto">
          <a:xfrm flipV="1">
            <a:off x="1828800" y="3597172"/>
            <a:ext cx="14478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Line 39"/>
          <p:cNvSpPr>
            <a:spLocks noChangeShapeType="1"/>
          </p:cNvSpPr>
          <p:nvPr/>
        </p:nvSpPr>
        <p:spPr bwMode="auto">
          <a:xfrm flipV="1">
            <a:off x="762000" y="3063772"/>
            <a:ext cx="76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26"/>
          <p:cNvSpPr>
            <a:spLocks noChangeShapeType="1"/>
          </p:cNvSpPr>
          <p:nvPr/>
        </p:nvSpPr>
        <p:spPr bwMode="auto">
          <a:xfrm>
            <a:off x="990600" y="2911372"/>
            <a:ext cx="914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29"/>
          <p:cNvSpPr>
            <a:spLocks noChangeShapeType="1"/>
          </p:cNvSpPr>
          <p:nvPr/>
        </p:nvSpPr>
        <p:spPr bwMode="auto">
          <a:xfrm flipH="1" flipV="1">
            <a:off x="3124200" y="2682772"/>
            <a:ext cx="292100" cy="508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Oval 2"/>
          <p:cNvSpPr>
            <a:spLocks noChangeArrowheads="1"/>
          </p:cNvSpPr>
          <p:nvPr/>
        </p:nvSpPr>
        <p:spPr bwMode="auto">
          <a:xfrm>
            <a:off x="533400" y="2758972"/>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Oval 3"/>
          <p:cNvSpPr>
            <a:spLocks noChangeArrowheads="1"/>
          </p:cNvSpPr>
          <p:nvPr/>
        </p:nvSpPr>
        <p:spPr bwMode="auto">
          <a:xfrm>
            <a:off x="685800" y="26065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A</a:t>
            </a:r>
          </a:p>
        </p:txBody>
      </p:sp>
      <p:sp>
        <p:nvSpPr>
          <p:cNvPr id="41" name="Oval 4"/>
          <p:cNvSpPr>
            <a:spLocks noChangeArrowheads="1"/>
          </p:cNvSpPr>
          <p:nvPr/>
        </p:nvSpPr>
        <p:spPr bwMode="auto">
          <a:xfrm>
            <a:off x="533400" y="35209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H</a:t>
            </a:r>
          </a:p>
        </p:txBody>
      </p:sp>
      <p:sp>
        <p:nvSpPr>
          <p:cNvPr id="42" name="Oval 5"/>
          <p:cNvSpPr>
            <a:spLocks noChangeArrowheads="1"/>
          </p:cNvSpPr>
          <p:nvPr/>
        </p:nvSpPr>
        <p:spPr bwMode="auto">
          <a:xfrm>
            <a:off x="1905000" y="31399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B</a:t>
            </a:r>
          </a:p>
        </p:txBody>
      </p:sp>
      <p:sp>
        <p:nvSpPr>
          <p:cNvPr id="43" name="Oval 6"/>
          <p:cNvSpPr>
            <a:spLocks noChangeArrowheads="1"/>
          </p:cNvSpPr>
          <p:nvPr/>
        </p:nvSpPr>
        <p:spPr bwMode="auto">
          <a:xfrm>
            <a:off x="1752600" y="2149372"/>
            <a:ext cx="457200" cy="457200"/>
          </a:xfrm>
          <a:prstGeom prst="ellipse">
            <a:avLst/>
          </a:prstGeom>
          <a:solidFill>
            <a:srgbClr val="FF0000"/>
          </a:solidFill>
          <a:ln w="9525">
            <a:solidFill>
              <a:schemeClr val="tx1"/>
            </a:solidFill>
            <a:round/>
            <a:headEnd/>
            <a:tailEnd/>
          </a:ln>
          <a:effectLst/>
          <a:extLst/>
        </p:spPr>
        <p:txBody>
          <a:bodyPr wrap="none" anchor="ctr"/>
          <a:lstStyle/>
          <a:p>
            <a:pPr>
              <a:buFontTx/>
              <a:buNone/>
            </a:pPr>
            <a:r>
              <a:rPr lang="en-US" b="1"/>
              <a:t>F</a:t>
            </a:r>
          </a:p>
        </p:txBody>
      </p:sp>
      <p:sp>
        <p:nvSpPr>
          <p:cNvPr id="44" name="Oval 7"/>
          <p:cNvSpPr>
            <a:spLocks noChangeArrowheads="1"/>
          </p:cNvSpPr>
          <p:nvPr/>
        </p:nvSpPr>
        <p:spPr bwMode="auto">
          <a:xfrm>
            <a:off x="2819400" y="4130572"/>
            <a:ext cx="457200" cy="457200"/>
          </a:xfrm>
          <a:prstGeom prst="ellipse">
            <a:avLst/>
          </a:prstGeom>
          <a:solidFill>
            <a:srgbClr val="FF0000"/>
          </a:solidFill>
          <a:ln w="9525">
            <a:solidFill>
              <a:schemeClr val="tx1"/>
            </a:solidFill>
            <a:round/>
            <a:headEnd/>
            <a:tailEnd/>
          </a:ln>
          <a:effectLst/>
          <a:extLst/>
        </p:spPr>
        <p:txBody>
          <a:bodyPr wrap="none" anchor="ctr"/>
          <a:lstStyle/>
          <a:p>
            <a:pPr>
              <a:buFontTx/>
              <a:buNone/>
            </a:pPr>
            <a:r>
              <a:rPr lang="en-US" b="1"/>
              <a:t>E</a:t>
            </a:r>
          </a:p>
        </p:txBody>
      </p:sp>
      <p:sp>
        <p:nvSpPr>
          <p:cNvPr id="45" name="Oval 8"/>
          <p:cNvSpPr>
            <a:spLocks noChangeArrowheads="1"/>
          </p:cNvSpPr>
          <p:nvPr/>
        </p:nvSpPr>
        <p:spPr bwMode="auto">
          <a:xfrm>
            <a:off x="3276600" y="3216172"/>
            <a:ext cx="457200" cy="457200"/>
          </a:xfrm>
          <a:prstGeom prst="ellipse">
            <a:avLst/>
          </a:prstGeom>
          <a:solidFill>
            <a:srgbClr val="FF0000"/>
          </a:solidFill>
          <a:ln w="9525">
            <a:solidFill>
              <a:schemeClr val="tx1"/>
            </a:solidFill>
            <a:round/>
            <a:headEnd/>
            <a:tailEnd/>
          </a:ln>
          <a:effectLst/>
          <a:extLst/>
        </p:spPr>
        <p:txBody>
          <a:bodyPr wrap="none" anchor="ctr"/>
          <a:lstStyle/>
          <a:p>
            <a:pPr>
              <a:buFontTx/>
              <a:buNone/>
            </a:pPr>
            <a:r>
              <a:rPr lang="en-US" b="1"/>
              <a:t>D</a:t>
            </a:r>
          </a:p>
        </p:txBody>
      </p:sp>
      <p:sp>
        <p:nvSpPr>
          <p:cNvPr id="46" name="Oval 9"/>
          <p:cNvSpPr>
            <a:spLocks noChangeArrowheads="1"/>
          </p:cNvSpPr>
          <p:nvPr/>
        </p:nvSpPr>
        <p:spPr bwMode="auto">
          <a:xfrm>
            <a:off x="2743200" y="2225572"/>
            <a:ext cx="457200" cy="457200"/>
          </a:xfrm>
          <a:prstGeom prst="ellipse">
            <a:avLst/>
          </a:prstGeom>
          <a:solidFill>
            <a:srgbClr val="FF0000"/>
          </a:solidFill>
          <a:ln w="9525">
            <a:solidFill>
              <a:schemeClr val="tx1"/>
            </a:solidFill>
            <a:round/>
            <a:headEnd/>
            <a:tailEnd/>
          </a:ln>
          <a:effectLst/>
          <a:extLst/>
        </p:spPr>
        <p:txBody>
          <a:bodyPr wrap="none" anchor="ctr"/>
          <a:lstStyle/>
          <a:p>
            <a:pPr>
              <a:buFontTx/>
              <a:buNone/>
            </a:pPr>
            <a:r>
              <a:rPr lang="en-US" b="1"/>
              <a:t>C</a:t>
            </a:r>
          </a:p>
        </p:txBody>
      </p:sp>
      <p:sp>
        <p:nvSpPr>
          <p:cNvPr id="47" name="Oval 10"/>
          <p:cNvSpPr>
            <a:spLocks noChangeArrowheads="1"/>
          </p:cNvSpPr>
          <p:nvPr/>
        </p:nvSpPr>
        <p:spPr bwMode="auto">
          <a:xfrm>
            <a:off x="1524000" y="4130572"/>
            <a:ext cx="457200" cy="457200"/>
          </a:xfrm>
          <a:prstGeom prst="ellipse">
            <a:avLst/>
          </a:prstGeom>
          <a:solidFill>
            <a:srgbClr val="FF0000"/>
          </a:solidFill>
          <a:ln w="9525">
            <a:solidFill>
              <a:schemeClr val="tx1"/>
            </a:solidFill>
            <a:round/>
            <a:headEnd/>
            <a:tailEnd/>
          </a:ln>
          <a:effectLst/>
          <a:extLst/>
        </p:spPr>
        <p:txBody>
          <a:bodyPr wrap="none" anchor="ctr"/>
          <a:lstStyle/>
          <a:p>
            <a:pPr>
              <a:buFontTx/>
              <a:buNone/>
            </a:pPr>
            <a:r>
              <a:rPr lang="en-US" b="1"/>
              <a:t>G</a:t>
            </a:r>
          </a:p>
        </p:txBody>
      </p:sp>
      <p:sp>
        <p:nvSpPr>
          <p:cNvPr id="48" name="Line 35"/>
          <p:cNvSpPr>
            <a:spLocks noChangeShapeType="1"/>
          </p:cNvSpPr>
          <p:nvPr/>
        </p:nvSpPr>
        <p:spPr bwMode="auto">
          <a:xfrm flipH="1">
            <a:off x="1981200" y="4435372"/>
            <a:ext cx="8382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Line 36"/>
          <p:cNvSpPr>
            <a:spLocks noChangeShapeType="1"/>
          </p:cNvSpPr>
          <p:nvPr/>
        </p:nvSpPr>
        <p:spPr bwMode="auto">
          <a:xfrm flipH="1" flipV="1">
            <a:off x="914400" y="3901972"/>
            <a:ext cx="609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Text Box 60"/>
          <p:cNvSpPr txBox="1">
            <a:spLocks noChangeArrowheads="1"/>
          </p:cNvSpPr>
          <p:nvPr/>
        </p:nvSpPr>
        <p:spPr bwMode="auto">
          <a:xfrm>
            <a:off x="5520743" y="1828697"/>
            <a:ext cx="9294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marks</a:t>
            </a:r>
            <a:endParaRPr lang="en-US" sz="2000" dirty="0"/>
          </a:p>
        </p:txBody>
      </p:sp>
      <p:sp>
        <p:nvSpPr>
          <p:cNvPr id="51" name="Line 176"/>
          <p:cNvSpPr>
            <a:spLocks noChangeShapeType="1"/>
          </p:cNvSpPr>
          <p:nvPr/>
        </p:nvSpPr>
        <p:spPr bwMode="auto">
          <a:xfrm flipV="1">
            <a:off x="2209800" y="2416072"/>
            <a:ext cx="5334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 name="Text Box 181"/>
          <p:cNvSpPr txBox="1">
            <a:spLocks noChangeArrowheads="1"/>
          </p:cNvSpPr>
          <p:nvPr/>
        </p:nvSpPr>
        <p:spPr bwMode="auto">
          <a:xfrm>
            <a:off x="631825" y="1189177"/>
            <a:ext cx="79248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eaLnBrk="0" hangingPunct="0">
              <a:spcBef>
                <a:spcPct val="0"/>
              </a:spcBef>
              <a:defRPr sz="2400">
                <a:solidFill>
                  <a:schemeClr val="tx1"/>
                </a:solidFill>
                <a:latin typeface="Times New Roman" panose="02020603050405020304" pitchFamily="18" charset="0"/>
              </a:defRPr>
            </a:lvl1pPr>
            <a:lvl2pPr algn="l" eaLnBrk="0" hangingPunct="0">
              <a:spcBef>
                <a:spcPct val="0"/>
              </a:spcBef>
              <a:defRPr sz="2400">
                <a:solidFill>
                  <a:schemeClr val="tx1"/>
                </a:solidFill>
                <a:latin typeface="Times New Roman" panose="02020603050405020304" pitchFamily="18" charset="0"/>
              </a:defRPr>
            </a:lvl2pPr>
            <a:lvl3pPr algn="l" eaLnBrk="0" hangingPunct="0">
              <a:spcBef>
                <a:spcPct val="0"/>
              </a:spcBef>
              <a:defRPr sz="2400">
                <a:solidFill>
                  <a:schemeClr val="tx1"/>
                </a:solidFill>
                <a:latin typeface="Times New Roman" panose="02020603050405020304" pitchFamily="18" charset="0"/>
              </a:defRPr>
            </a:lvl3pPr>
            <a:lvl4pPr algn="l" eaLnBrk="0" hangingPunct="0">
              <a:spcBef>
                <a:spcPct val="0"/>
              </a:spcBef>
              <a:defRPr sz="2400">
                <a:solidFill>
                  <a:schemeClr val="tx1"/>
                </a:solidFill>
                <a:latin typeface="Times New Roman" panose="02020603050405020304" pitchFamily="18" charset="0"/>
              </a:defRPr>
            </a:lvl4pPr>
            <a:lvl5pPr algn="l" eaLnBrk="0" hangingPunct="0">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buFontTx/>
              <a:buNone/>
            </a:pPr>
            <a:r>
              <a:rPr lang="en-US" sz="2000" b="1" dirty="0">
                <a:solidFill>
                  <a:srgbClr val="FF0000"/>
                </a:solidFill>
                <a:latin typeface="Arial" panose="020B0604020202020204" pitchFamily="34" charset="0"/>
                <a:cs typeface="Arial" panose="020B0604020202020204" pitchFamily="34" charset="0"/>
              </a:rPr>
              <a:t>Example:</a:t>
            </a:r>
            <a:r>
              <a:rPr lang="en-US" sz="2000" b="1" dirty="0">
                <a:latin typeface="Arial" panose="020B0604020202020204" pitchFamily="34" charset="0"/>
                <a:cs typeface="Arial" panose="020B0604020202020204" pitchFamily="34" charset="0"/>
              </a:rPr>
              <a:t> Conduct a depth-first search in the graph starting from node D</a:t>
            </a:r>
            <a:endParaRPr lang="en-US" sz="2000" b="1" dirty="0">
              <a:solidFill>
                <a:srgbClr val="0070C0"/>
              </a:solidFill>
              <a:latin typeface="Arial" panose="020B0604020202020204" pitchFamily="34" charset="0"/>
              <a:cs typeface="Arial" panose="020B0604020202020204" pitchFamily="34" charset="0"/>
            </a:endParaRPr>
          </a:p>
        </p:txBody>
      </p:sp>
      <p:graphicFrame>
        <p:nvGraphicFramePr>
          <p:cNvPr id="53" name="Group 175"/>
          <p:cNvGraphicFramePr>
            <a:graphicFrameLocks/>
          </p:cNvGraphicFramePr>
          <p:nvPr>
            <p:extLst/>
          </p:nvPr>
        </p:nvGraphicFramePr>
        <p:xfrm>
          <a:off x="4267200" y="2301772"/>
          <a:ext cx="1019400" cy="3169920"/>
        </p:xfrm>
        <a:graphic>
          <a:graphicData uri="http://schemas.openxmlformats.org/drawingml/2006/table">
            <a:tbl>
              <a:tblPr/>
              <a:tblGrid>
                <a:gridCol w="509700"/>
                <a:gridCol w="509700"/>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[2]</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[3]</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[4]</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[5]</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[6]</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[7]</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4" name="Text Box 60"/>
          <p:cNvSpPr txBox="1">
            <a:spLocks noChangeArrowheads="1"/>
          </p:cNvSpPr>
          <p:nvPr/>
        </p:nvSpPr>
        <p:spPr bwMode="auto">
          <a:xfrm>
            <a:off x="4314423" y="1828697"/>
            <a:ext cx="1114022"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vertices</a:t>
            </a:r>
            <a:endParaRPr lang="en-US" sz="2000" dirty="0"/>
          </a:p>
        </p:txBody>
      </p:sp>
      <p:graphicFrame>
        <p:nvGraphicFramePr>
          <p:cNvPr id="55" name="Group 175"/>
          <p:cNvGraphicFramePr>
            <a:graphicFrameLocks/>
          </p:cNvGraphicFramePr>
          <p:nvPr>
            <p:extLst/>
          </p:nvPr>
        </p:nvGraphicFramePr>
        <p:xfrm>
          <a:off x="5381400" y="2301772"/>
          <a:ext cx="1019400" cy="3169920"/>
        </p:xfrm>
        <a:graphic>
          <a:graphicData uri="http://schemas.openxmlformats.org/drawingml/2006/table">
            <a:tbl>
              <a:tblPr/>
              <a:tblGrid>
                <a:gridCol w="509700"/>
                <a:gridCol w="509700"/>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[2]</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[3]</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[4]</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[5]</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[6]</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[7]</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 name="Group 175"/>
          <p:cNvGraphicFramePr>
            <a:graphicFrameLocks/>
          </p:cNvGraphicFramePr>
          <p:nvPr>
            <p:extLst/>
          </p:nvPr>
        </p:nvGraphicFramePr>
        <p:xfrm>
          <a:off x="6698268" y="2293615"/>
          <a:ext cx="509700" cy="3169920"/>
        </p:xfrm>
        <a:graphic>
          <a:graphicData uri="http://schemas.openxmlformats.org/drawingml/2006/table">
            <a:tbl>
              <a:tblPr/>
              <a:tblGrid>
                <a:gridCol w="509700"/>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7" name="Text Box 60"/>
          <p:cNvSpPr txBox="1">
            <a:spLocks noChangeArrowheads="1"/>
          </p:cNvSpPr>
          <p:nvPr/>
        </p:nvSpPr>
        <p:spPr bwMode="auto">
          <a:xfrm>
            <a:off x="6477000" y="1828696"/>
            <a:ext cx="9294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stack</a:t>
            </a:r>
            <a:endParaRPr lang="en-US" sz="2000" dirty="0"/>
          </a:p>
        </p:txBody>
      </p:sp>
      <p:sp>
        <p:nvSpPr>
          <p:cNvPr id="58" name="TextBox 57"/>
          <p:cNvSpPr txBox="1"/>
          <p:nvPr/>
        </p:nvSpPr>
        <p:spPr>
          <a:xfrm>
            <a:off x="431666" y="4916269"/>
            <a:ext cx="3606934" cy="646331"/>
          </a:xfrm>
          <a:prstGeom prst="rect">
            <a:avLst/>
          </a:prstGeom>
          <a:noFill/>
        </p:spPr>
        <p:txBody>
          <a:bodyPr wrap="square" rtlCol="0">
            <a:spAutoFit/>
          </a:bodyPr>
          <a:lstStyle/>
          <a:p>
            <a:r>
              <a:rPr lang="en-US" b="1" dirty="0" smtClean="0"/>
              <a:t>Visited nodes:</a:t>
            </a:r>
          </a:p>
          <a:p>
            <a:r>
              <a:rPr lang="en-US" dirty="0"/>
              <a:t>D  </a:t>
            </a:r>
            <a:r>
              <a:rPr lang="en-US" dirty="0" smtClean="0"/>
              <a:t>F  C  E  G</a:t>
            </a:r>
            <a:endParaRPr lang="en-US" dirty="0"/>
          </a:p>
        </p:txBody>
      </p:sp>
      <p:graphicFrame>
        <p:nvGraphicFramePr>
          <p:cNvPr id="59" name="Group 175"/>
          <p:cNvGraphicFramePr>
            <a:graphicFrameLocks/>
          </p:cNvGraphicFramePr>
          <p:nvPr>
            <p:extLst/>
          </p:nvPr>
        </p:nvGraphicFramePr>
        <p:xfrm>
          <a:off x="7597643" y="2291254"/>
          <a:ext cx="768482" cy="396240"/>
        </p:xfrm>
        <a:graphic>
          <a:graphicData uri="http://schemas.openxmlformats.org/drawingml/2006/table">
            <a:tbl>
              <a:tblPr/>
              <a:tblGrid>
                <a:gridCol w="768482"/>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false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0" name="Text Box 60"/>
          <p:cNvSpPr txBox="1">
            <a:spLocks noChangeArrowheads="1"/>
          </p:cNvSpPr>
          <p:nvPr/>
        </p:nvSpPr>
        <p:spPr bwMode="auto">
          <a:xfrm>
            <a:off x="7498723" y="1824780"/>
            <a:ext cx="9294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found</a:t>
            </a:r>
            <a:endParaRPr lang="en-US" sz="2000" dirty="0"/>
          </a:p>
        </p:txBody>
      </p:sp>
      <p:sp>
        <p:nvSpPr>
          <p:cNvPr id="62" name="Rectangle 2"/>
          <p:cNvSpPr>
            <a:spLocks noGrp="1" noChangeArrowheads="1"/>
          </p:cNvSpPr>
          <p:nvPr>
            <p:ph type="title"/>
          </p:nvPr>
        </p:nvSpPr>
        <p:spPr>
          <a:xfrm>
            <a:off x="155575" y="161927"/>
            <a:ext cx="8797925" cy="676274"/>
          </a:xfrm>
        </p:spPr>
        <p:txBody>
          <a:bodyPr>
            <a:normAutofit fontScale="90000"/>
          </a:bodyPr>
          <a:lstStyle/>
          <a:p>
            <a:r>
              <a:rPr lang="en-US" dirty="0"/>
              <a:t>Depth-First Search</a:t>
            </a:r>
          </a:p>
        </p:txBody>
      </p:sp>
    </p:spTree>
    <p:extLst>
      <p:ext uri="{BB962C8B-B14F-4D97-AF65-F5344CB8AC3E}">
        <p14:creationId xmlns:p14="http://schemas.microsoft.com/office/powerpoint/2010/main" val="26551831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431666" y="5647100"/>
            <a:ext cx="8026534" cy="646331"/>
          </a:xfrm>
          <a:prstGeom prst="rect">
            <a:avLst/>
          </a:prstGeom>
          <a:noFill/>
        </p:spPr>
        <p:txBody>
          <a:bodyPr wrap="square" rtlCol="0">
            <a:spAutoFit/>
          </a:bodyPr>
          <a:lstStyle/>
          <a:p>
            <a:r>
              <a:rPr lang="en-US" b="1" dirty="0"/>
              <a:t>Push all the vertices that are adjacent to </a:t>
            </a:r>
            <a:r>
              <a:rPr lang="en-US" b="1" dirty="0" smtClean="0"/>
              <a:t>G </a:t>
            </a:r>
            <a:r>
              <a:rPr lang="en-US" b="1" dirty="0"/>
              <a:t>and unvisited (unmarked)  onto the stack </a:t>
            </a:r>
            <a:r>
              <a:rPr lang="en-US" b="1" dirty="0" smtClean="0"/>
              <a:t>(H </a:t>
            </a:r>
            <a:r>
              <a:rPr lang="en-US" b="1" dirty="0"/>
              <a:t>is pushed).</a:t>
            </a:r>
          </a:p>
        </p:txBody>
      </p:sp>
      <p:sp>
        <p:nvSpPr>
          <p:cNvPr id="32" name="Line 34"/>
          <p:cNvSpPr>
            <a:spLocks noChangeShapeType="1"/>
          </p:cNvSpPr>
          <p:nvPr/>
        </p:nvSpPr>
        <p:spPr bwMode="auto">
          <a:xfrm flipH="1" flipV="1">
            <a:off x="2133600" y="2530372"/>
            <a:ext cx="1219200" cy="8382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 name="Line 37"/>
          <p:cNvSpPr>
            <a:spLocks noChangeShapeType="1"/>
          </p:cNvSpPr>
          <p:nvPr/>
        </p:nvSpPr>
        <p:spPr bwMode="auto">
          <a:xfrm flipH="1">
            <a:off x="3200400" y="3673372"/>
            <a:ext cx="228600" cy="533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Line 21"/>
          <p:cNvSpPr>
            <a:spLocks noChangeShapeType="1"/>
          </p:cNvSpPr>
          <p:nvPr/>
        </p:nvSpPr>
        <p:spPr bwMode="auto">
          <a:xfrm flipV="1">
            <a:off x="914400" y="3444772"/>
            <a:ext cx="9906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Line 22"/>
          <p:cNvSpPr>
            <a:spLocks noChangeShapeType="1"/>
          </p:cNvSpPr>
          <p:nvPr/>
        </p:nvSpPr>
        <p:spPr bwMode="auto">
          <a:xfrm flipV="1">
            <a:off x="1828800" y="3597172"/>
            <a:ext cx="14478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Line 39"/>
          <p:cNvSpPr>
            <a:spLocks noChangeShapeType="1"/>
          </p:cNvSpPr>
          <p:nvPr/>
        </p:nvSpPr>
        <p:spPr bwMode="auto">
          <a:xfrm flipV="1">
            <a:off x="762000" y="3063772"/>
            <a:ext cx="76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26"/>
          <p:cNvSpPr>
            <a:spLocks noChangeShapeType="1"/>
          </p:cNvSpPr>
          <p:nvPr/>
        </p:nvSpPr>
        <p:spPr bwMode="auto">
          <a:xfrm>
            <a:off x="990600" y="2911372"/>
            <a:ext cx="914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29"/>
          <p:cNvSpPr>
            <a:spLocks noChangeShapeType="1"/>
          </p:cNvSpPr>
          <p:nvPr/>
        </p:nvSpPr>
        <p:spPr bwMode="auto">
          <a:xfrm flipH="1" flipV="1">
            <a:off x="3124200" y="2682772"/>
            <a:ext cx="292100" cy="508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Oval 2"/>
          <p:cNvSpPr>
            <a:spLocks noChangeArrowheads="1"/>
          </p:cNvSpPr>
          <p:nvPr/>
        </p:nvSpPr>
        <p:spPr bwMode="auto">
          <a:xfrm>
            <a:off x="533400" y="2758972"/>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Oval 3"/>
          <p:cNvSpPr>
            <a:spLocks noChangeArrowheads="1"/>
          </p:cNvSpPr>
          <p:nvPr/>
        </p:nvSpPr>
        <p:spPr bwMode="auto">
          <a:xfrm>
            <a:off x="685800" y="26065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A</a:t>
            </a:r>
          </a:p>
        </p:txBody>
      </p:sp>
      <p:sp>
        <p:nvSpPr>
          <p:cNvPr id="41" name="Oval 4"/>
          <p:cNvSpPr>
            <a:spLocks noChangeArrowheads="1"/>
          </p:cNvSpPr>
          <p:nvPr/>
        </p:nvSpPr>
        <p:spPr bwMode="auto">
          <a:xfrm>
            <a:off x="533400" y="35209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H</a:t>
            </a:r>
          </a:p>
        </p:txBody>
      </p:sp>
      <p:sp>
        <p:nvSpPr>
          <p:cNvPr id="42" name="Oval 5"/>
          <p:cNvSpPr>
            <a:spLocks noChangeArrowheads="1"/>
          </p:cNvSpPr>
          <p:nvPr/>
        </p:nvSpPr>
        <p:spPr bwMode="auto">
          <a:xfrm>
            <a:off x="1905000" y="31399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B</a:t>
            </a:r>
          </a:p>
        </p:txBody>
      </p:sp>
      <p:sp>
        <p:nvSpPr>
          <p:cNvPr id="43" name="Oval 6"/>
          <p:cNvSpPr>
            <a:spLocks noChangeArrowheads="1"/>
          </p:cNvSpPr>
          <p:nvPr/>
        </p:nvSpPr>
        <p:spPr bwMode="auto">
          <a:xfrm>
            <a:off x="1752600" y="2149372"/>
            <a:ext cx="457200" cy="457200"/>
          </a:xfrm>
          <a:prstGeom prst="ellipse">
            <a:avLst/>
          </a:prstGeom>
          <a:solidFill>
            <a:srgbClr val="FF0000"/>
          </a:solidFill>
          <a:ln w="9525">
            <a:solidFill>
              <a:schemeClr val="tx1"/>
            </a:solidFill>
            <a:round/>
            <a:headEnd/>
            <a:tailEnd/>
          </a:ln>
          <a:effectLst/>
          <a:extLst/>
        </p:spPr>
        <p:txBody>
          <a:bodyPr wrap="none" anchor="ctr"/>
          <a:lstStyle/>
          <a:p>
            <a:pPr>
              <a:buFontTx/>
              <a:buNone/>
            </a:pPr>
            <a:r>
              <a:rPr lang="en-US" b="1"/>
              <a:t>F</a:t>
            </a:r>
          </a:p>
        </p:txBody>
      </p:sp>
      <p:sp>
        <p:nvSpPr>
          <p:cNvPr id="44" name="Oval 7"/>
          <p:cNvSpPr>
            <a:spLocks noChangeArrowheads="1"/>
          </p:cNvSpPr>
          <p:nvPr/>
        </p:nvSpPr>
        <p:spPr bwMode="auto">
          <a:xfrm>
            <a:off x="2819400" y="4130572"/>
            <a:ext cx="457200" cy="457200"/>
          </a:xfrm>
          <a:prstGeom prst="ellipse">
            <a:avLst/>
          </a:prstGeom>
          <a:solidFill>
            <a:srgbClr val="FF0000"/>
          </a:solidFill>
          <a:ln w="9525">
            <a:solidFill>
              <a:schemeClr val="tx1"/>
            </a:solidFill>
            <a:round/>
            <a:headEnd/>
            <a:tailEnd/>
          </a:ln>
          <a:effectLst/>
          <a:extLst/>
        </p:spPr>
        <p:txBody>
          <a:bodyPr wrap="none" anchor="ctr"/>
          <a:lstStyle/>
          <a:p>
            <a:pPr>
              <a:buFontTx/>
              <a:buNone/>
            </a:pPr>
            <a:r>
              <a:rPr lang="en-US" b="1"/>
              <a:t>E</a:t>
            </a:r>
          </a:p>
        </p:txBody>
      </p:sp>
      <p:sp>
        <p:nvSpPr>
          <p:cNvPr id="45" name="Oval 8"/>
          <p:cNvSpPr>
            <a:spLocks noChangeArrowheads="1"/>
          </p:cNvSpPr>
          <p:nvPr/>
        </p:nvSpPr>
        <p:spPr bwMode="auto">
          <a:xfrm>
            <a:off x="3276600" y="3216172"/>
            <a:ext cx="457200" cy="457200"/>
          </a:xfrm>
          <a:prstGeom prst="ellipse">
            <a:avLst/>
          </a:prstGeom>
          <a:solidFill>
            <a:srgbClr val="FF0000"/>
          </a:solidFill>
          <a:ln w="9525">
            <a:solidFill>
              <a:schemeClr val="tx1"/>
            </a:solidFill>
            <a:round/>
            <a:headEnd/>
            <a:tailEnd/>
          </a:ln>
          <a:effectLst/>
          <a:extLst/>
        </p:spPr>
        <p:txBody>
          <a:bodyPr wrap="none" anchor="ctr"/>
          <a:lstStyle/>
          <a:p>
            <a:pPr>
              <a:buFontTx/>
              <a:buNone/>
            </a:pPr>
            <a:r>
              <a:rPr lang="en-US" b="1"/>
              <a:t>D</a:t>
            </a:r>
          </a:p>
        </p:txBody>
      </p:sp>
      <p:sp>
        <p:nvSpPr>
          <p:cNvPr id="46" name="Oval 9"/>
          <p:cNvSpPr>
            <a:spLocks noChangeArrowheads="1"/>
          </p:cNvSpPr>
          <p:nvPr/>
        </p:nvSpPr>
        <p:spPr bwMode="auto">
          <a:xfrm>
            <a:off x="2743200" y="2225572"/>
            <a:ext cx="457200" cy="457200"/>
          </a:xfrm>
          <a:prstGeom prst="ellipse">
            <a:avLst/>
          </a:prstGeom>
          <a:solidFill>
            <a:srgbClr val="FF0000"/>
          </a:solidFill>
          <a:ln w="9525">
            <a:solidFill>
              <a:schemeClr val="tx1"/>
            </a:solidFill>
            <a:round/>
            <a:headEnd/>
            <a:tailEnd/>
          </a:ln>
          <a:effectLst/>
          <a:extLst/>
        </p:spPr>
        <p:txBody>
          <a:bodyPr wrap="none" anchor="ctr"/>
          <a:lstStyle/>
          <a:p>
            <a:pPr>
              <a:buFontTx/>
              <a:buNone/>
            </a:pPr>
            <a:r>
              <a:rPr lang="en-US" b="1"/>
              <a:t>C</a:t>
            </a:r>
          </a:p>
        </p:txBody>
      </p:sp>
      <p:sp>
        <p:nvSpPr>
          <p:cNvPr id="47" name="Oval 10"/>
          <p:cNvSpPr>
            <a:spLocks noChangeArrowheads="1"/>
          </p:cNvSpPr>
          <p:nvPr/>
        </p:nvSpPr>
        <p:spPr bwMode="auto">
          <a:xfrm>
            <a:off x="1524000" y="4130572"/>
            <a:ext cx="457200" cy="457200"/>
          </a:xfrm>
          <a:prstGeom prst="ellipse">
            <a:avLst/>
          </a:prstGeom>
          <a:solidFill>
            <a:srgbClr val="FF0000"/>
          </a:solidFill>
          <a:ln w="9525">
            <a:solidFill>
              <a:schemeClr val="tx1"/>
            </a:solidFill>
            <a:round/>
            <a:headEnd/>
            <a:tailEnd/>
          </a:ln>
          <a:effectLst/>
          <a:extLst/>
        </p:spPr>
        <p:txBody>
          <a:bodyPr wrap="none" anchor="ctr"/>
          <a:lstStyle/>
          <a:p>
            <a:pPr>
              <a:buFontTx/>
              <a:buNone/>
            </a:pPr>
            <a:r>
              <a:rPr lang="en-US" b="1"/>
              <a:t>G</a:t>
            </a:r>
          </a:p>
        </p:txBody>
      </p:sp>
      <p:sp>
        <p:nvSpPr>
          <p:cNvPr id="48" name="Line 35"/>
          <p:cNvSpPr>
            <a:spLocks noChangeShapeType="1"/>
          </p:cNvSpPr>
          <p:nvPr/>
        </p:nvSpPr>
        <p:spPr bwMode="auto">
          <a:xfrm flipH="1">
            <a:off x="1981200" y="4435372"/>
            <a:ext cx="8382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Line 36"/>
          <p:cNvSpPr>
            <a:spLocks noChangeShapeType="1"/>
          </p:cNvSpPr>
          <p:nvPr/>
        </p:nvSpPr>
        <p:spPr bwMode="auto">
          <a:xfrm flipH="1" flipV="1">
            <a:off x="914400" y="3901972"/>
            <a:ext cx="609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Text Box 60"/>
          <p:cNvSpPr txBox="1">
            <a:spLocks noChangeArrowheads="1"/>
          </p:cNvSpPr>
          <p:nvPr/>
        </p:nvSpPr>
        <p:spPr bwMode="auto">
          <a:xfrm>
            <a:off x="5520743" y="1828697"/>
            <a:ext cx="9294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marks</a:t>
            </a:r>
            <a:endParaRPr lang="en-US" sz="2000" dirty="0"/>
          </a:p>
        </p:txBody>
      </p:sp>
      <p:sp>
        <p:nvSpPr>
          <p:cNvPr id="51" name="Line 176"/>
          <p:cNvSpPr>
            <a:spLocks noChangeShapeType="1"/>
          </p:cNvSpPr>
          <p:nvPr/>
        </p:nvSpPr>
        <p:spPr bwMode="auto">
          <a:xfrm flipV="1">
            <a:off x="2209800" y="2416072"/>
            <a:ext cx="5334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 name="Text Box 181"/>
          <p:cNvSpPr txBox="1">
            <a:spLocks noChangeArrowheads="1"/>
          </p:cNvSpPr>
          <p:nvPr/>
        </p:nvSpPr>
        <p:spPr bwMode="auto">
          <a:xfrm>
            <a:off x="631825" y="1189177"/>
            <a:ext cx="79248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eaLnBrk="0" hangingPunct="0">
              <a:spcBef>
                <a:spcPct val="0"/>
              </a:spcBef>
              <a:defRPr sz="2400">
                <a:solidFill>
                  <a:schemeClr val="tx1"/>
                </a:solidFill>
                <a:latin typeface="Times New Roman" panose="02020603050405020304" pitchFamily="18" charset="0"/>
              </a:defRPr>
            </a:lvl1pPr>
            <a:lvl2pPr algn="l" eaLnBrk="0" hangingPunct="0">
              <a:spcBef>
                <a:spcPct val="0"/>
              </a:spcBef>
              <a:defRPr sz="2400">
                <a:solidFill>
                  <a:schemeClr val="tx1"/>
                </a:solidFill>
                <a:latin typeface="Times New Roman" panose="02020603050405020304" pitchFamily="18" charset="0"/>
              </a:defRPr>
            </a:lvl2pPr>
            <a:lvl3pPr algn="l" eaLnBrk="0" hangingPunct="0">
              <a:spcBef>
                <a:spcPct val="0"/>
              </a:spcBef>
              <a:defRPr sz="2400">
                <a:solidFill>
                  <a:schemeClr val="tx1"/>
                </a:solidFill>
                <a:latin typeface="Times New Roman" panose="02020603050405020304" pitchFamily="18" charset="0"/>
              </a:defRPr>
            </a:lvl3pPr>
            <a:lvl4pPr algn="l" eaLnBrk="0" hangingPunct="0">
              <a:spcBef>
                <a:spcPct val="0"/>
              </a:spcBef>
              <a:defRPr sz="2400">
                <a:solidFill>
                  <a:schemeClr val="tx1"/>
                </a:solidFill>
                <a:latin typeface="Times New Roman" panose="02020603050405020304" pitchFamily="18" charset="0"/>
              </a:defRPr>
            </a:lvl4pPr>
            <a:lvl5pPr algn="l" eaLnBrk="0" hangingPunct="0">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buFontTx/>
              <a:buNone/>
            </a:pPr>
            <a:r>
              <a:rPr lang="en-US" sz="2000" b="1" dirty="0">
                <a:solidFill>
                  <a:srgbClr val="FF0000"/>
                </a:solidFill>
                <a:latin typeface="Arial" panose="020B0604020202020204" pitchFamily="34" charset="0"/>
                <a:cs typeface="Arial" panose="020B0604020202020204" pitchFamily="34" charset="0"/>
              </a:rPr>
              <a:t>Example:</a:t>
            </a:r>
            <a:r>
              <a:rPr lang="en-US" sz="2000" b="1" dirty="0">
                <a:latin typeface="Arial" panose="020B0604020202020204" pitchFamily="34" charset="0"/>
                <a:cs typeface="Arial" panose="020B0604020202020204" pitchFamily="34" charset="0"/>
              </a:rPr>
              <a:t> Conduct a depth-first search in the graph starting from node D</a:t>
            </a:r>
            <a:endParaRPr lang="en-US" sz="2000" b="1" dirty="0">
              <a:solidFill>
                <a:srgbClr val="0070C0"/>
              </a:solidFill>
              <a:latin typeface="Arial" panose="020B0604020202020204" pitchFamily="34" charset="0"/>
              <a:cs typeface="Arial" panose="020B0604020202020204" pitchFamily="34" charset="0"/>
            </a:endParaRPr>
          </a:p>
        </p:txBody>
      </p:sp>
      <p:graphicFrame>
        <p:nvGraphicFramePr>
          <p:cNvPr id="53" name="Group 175"/>
          <p:cNvGraphicFramePr>
            <a:graphicFrameLocks/>
          </p:cNvGraphicFramePr>
          <p:nvPr>
            <p:extLst/>
          </p:nvPr>
        </p:nvGraphicFramePr>
        <p:xfrm>
          <a:off x="4267200" y="2301772"/>
          <a:ext cx="1019400" cy="3169920"/>
        </p:xfrm>
        <a:graphic>
          <a:graphicData uri="http://schemas.openxmlformats.org/drawingml/2006/table">
            <a:tbl>
              <a:tblPr/>
              <a:tblGrid>
                <a:gridCol w="509700"/>
                <a:gridCol w="509700"/>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[2]</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[3]</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[4]</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[5]</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[6]</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[7]</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4" name="Text Box 60"/>
          <p:cNvSpPr txBox="1">
            <a:spLocks noChangeArrowheads="1"/>
          </p:cNvSpPr>
          <p:nvPr/>
        </p:nvSpPr>
        <p:spPr bwMode="auto">
          <a:xfrm>
            <a:off x="4314423" y="1828697"/>
            <a:ext cx="1114022"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vertices</a:t>
            </a:r>
            <a:endParaRPr lang="en-US" sz="2000" dirty="0"/>
          </a:p>
        </p:txBody>
      </p:sp>
      <p:graphicFrame>
        <p:nvGraphicFramePr>
          <p:cNvPr id="55" name="Group 175"/>
          <p:cNvGraphicFramePr>
            <a:graphicFrameLocks/>
          </p:cNvGraphicFramePr>
          <p:nvPr>
            <p:extLst/>
          </p:nvPr>
        </p:nvGraphicFramePr>
        <p:xfrm>
          <a:off x="5381400" y="2301772"/>
          <a:ext cx="1019400" cy="3169920"/>
        </p:xfrm>
        <a:graphic>
          <a:graphicData uri="http://schemas.openxmlformats.org/drawingml/2006/table">
            <a:tbl>
              <a:tblPr/>
              <a:tblGrid>
                <a:gridCol w="509700"/>
                <a:gridCol w="509700"/>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[2]</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[3]</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[4]</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[5]</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[6]</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[7]</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 name="Group 175"/>
          <p:cNvGraphicFramePr>
            <a:graphicFrameLocks/>
          </p:cNvGraphicFramePr>
          <p:nvPr>
            <p:extLst/>
          </p:nvPr>
        </p:nvGraphicFramePr>
        <p:xfrm>
          <a:off x="6698268" y="2293615"/>
          <a:ext cx="509700" cy="3169920"/>
        </p:xfrm>
        <a:graphic>
          <a:graphicData uri="http://schemas.openxmlformats.org/drawingml/2006/table">
            <a:tbl>
              <a:tblPr/>
              <a:tblGrid>
                <a:gridCol w="509700"/>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7" name="Text Box 60"/>
          <p:cNvSpPr txBox="1">
            <a:spLocks noChangeArrowheads="1"/>
          </p:cNvSpPr>
          <p:nvPr/>
        </p:nvSpPr>
        <p:spPr bwMode="auto">
          <a:xfrm>
            <a:off x="6477000" y="1828696"/>
            <a:ext cx="9294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stack</a:t>
            </a:r>
            <a:endParaRPr lang="en-US" sz="2000" dirty="0"/>
          </a:p>
        </p:txBody>
      </p:sp>
      <p:sp>
        <p:nvSpPr>
          <p:cNvPr id="58" name="TextBox 57"/>
          <p:cNvSpPr txBox="1"/>
          <p:nvPr/>
        </p:nvSpPr>
        <p:spPr>
          <a:xfrm>
            <a:off x="431666" y="4916269"/>
            <a:ext cx="3606934" cy="646331"/>
          </a:xfrm>
          <a:prstGeom prst="rect">
            <a:avLst/>
          </a:prstGeom>
          <a:noFill/>
        </p:spPr>
        <p:txBody>
          <a:bodyPr wrap="square" rtlCol="0">
            <a:spAutoFit/>
          </a:bodyPr>
          <a:lstStyle/>
          <a:p>
            <a:r>
              <a:rPr lang="en-US" b="1" dirty="0" smtClean="0"/>
              <a:t>Visited nodes:</a:t>
            </a:r>
          </a:p>
          <a:p>
            <a:r>
              <a:rPr lang="en-US" dirty="0"/>
              <a:t>D  </a:t>
            </a:r>
            <a:r>
              <a:rPr lang="en-US" dirty="0" smtClean="0"/>
              <a:t>F  C  E  G</a:t>
            </a:r>
            <a:endParaRPr lang="en-US" dirty="0"/>
          </a:p>
        </p:txBody>
      </p:sp>
      <p:graphicFrame>
        <p:nvGraphicFramePr>
          <p:cNvPr id="59" name="Group 175"/>
          <p:cNvGraphicFramePr>
            <a:graphicFrameLocks/>
          </p:cNvGraphicFramePr>
          <p:nvPr>
            <p:extLst/>
          </p:nvPr>
        </p:nvGraphicFramePr>
        <p:xfrm>
          <a:off x="7597643" y="2291254"/>
          <a:ext cx="768482" cy="396240"/>
        </p:xfrm>
        <a:graphic>
          <a:graphicData uri="http://schemas.openxmlformats.org/drawingml/2006/table">
            <a:tbl>
              <a:tblPr/>
              <a:tblGrid>
                <a:gridCol w="768482"/>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false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0" name="Text Box 60"/>
          <p:cNvSpPr txBox="1">
            <a:spLocks noChangeArrowheads="1"/>
          </p:cNvSpPr>
          <p:nvPr/>
        </p:nvSpPr>
        <p:spPr bwMode="auto">
          <a:xfrm>
            <a:off x="7498723" y="1824780"/>
            <a:ext cx="9294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found</a:t>
            </a:r>
            <a:endParaRPr lang="en-US" sz="2000" dirty="0"/>
          </a:p>
        </p:txBody>
      </p:sp>
      <p:sp>
        <p:nvSpPr>
          <p:cNvPr id="62" name="Rectangle 2"/>
          <p:cNvSpPr>
            <a:spLocks noGrp="1" noChangeArrowheads="1"/>
          </p:cNvSpPr>
          <p:nvPr>
            <p:ph type="title"/>
          </p:nvPr>
        </p:nvSpPr>
        <p:spPr>
          <a:xfrm>
            <a:off x="155575" y="161927"/>
            <a:ext cx="8797925" cy="676274"/>
          </a:xfrm>
        </p:spPr>
        <p:txBody>
          <a:bodyPr>
            <a:normAutofit fontScale="90000"/>
          </a:bodyPr>
          <a:lstStyle/>
          <a:p>
            <a:r>
              <a:rPr lang="en-US" dirty="0"/>
              <a:t>Depth-First Search</a:t>
            </a:r>
          </a:p>
        </p:txBody>
      </p:sp>
    </p:spTree>
    <p:extLst>
      <p:ext uri="{BB962C8B-B14F-4D97-AF65-F5344CB8AC3E}">
        <p14:creationId xmlns:p14="http://schemas.microsoft.com/office/powerpoint/2010/main" val="34415405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431666" y="5647100"/>
            <a:ext cx="8026534" cy="646331"/>
          </a:xfrm>
          <a:prstGeom prst="rect">
            <a:avLst/>
          </a:prstGeom>
          <a:noFill/>
        </p:spPr>
        <p:txBody>
          <a:bodyPr wrap="square" rtlCol="0">
            <a:spAutoFit/>
          </a:bodyPr>
          <a:lstStyle/>
          <a:p>
            <a:r>
              <a:rPr lang="en-US" b="1" dirty="0"/>
              <a:t>Push all the vertices that are adjacent to </a:t>
            </a:r>
            <a:r>
              <a:rPr lang="en-US" b="1" dirty="0" smtClean="0"/>
              <a:t>G </a:t>
            </a:r>
            <a:r>
              <a:rPr lang="en-US" b="1" dirty="0"/>
              <a:t>and unvisited (unmarked)  onto the stack </a:t>
            </a:r>
            <a:r>
              <a:rPr lang="en-US" b="1" dirty="0" smtClean="0"/>
              <a:t>(H </a:t>
            </a:r>
            <a:r>
              <a:rPr lang="en-US" b="1" dirty="0"/>
              <a:t>is pushed).</a:t>
            </a:r>
          </a:p>
        </p:txBody>
      </p:sp>
      <p:sp>
        <p:nvSpPr>
          <p:cNvPr id="32" name="Line 34"/>
          <p:cNvSpPr>
            <a:spLocks noChangeShapeType="1"/>
          </p:cNvSpPr>
          <p:nvPr/>
        </p:nvSpPr>
        <p:spPr bwMode="auto">
          <a:xfrm flipH="1" flipV="1">
            <a:off x="2133600" y="2530372"/>
            <a:ext cx="1219200" cy="8382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 name="Line 37"/>
          <p:cNvSpPr>
            <a:spLocks noChangeShapeType="1"/>
          </p:cNvSpPr>
          <p:nvPr/>
        </p:nvSpPr>
        <p:spPr bwMode="auto">
          <a:xfrm flipH="1">
            <a:off x="3200400" y="3673372"/>
            <a:ext cx="228600" cy="533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Line 21"/>
          <p:cNvSpPr>
            <a:spLocks noChangeShapeType="1"/>
          </p:cNvSpPr>
          <p:nvPr/>
        </p:nvSpPr>
        <p:spPr bwMode="auto">
          <a:xfrm flipV="1">
            <a:off x="914400" y="3444772"/>
            <a:ext cx="9906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Line 22"/>
          <p:cNvSpPr>
            <a:spLocks noChangeShapeType="1"/>
          </p:cNvSpPr>
          <p:nvPr/>
        </p:nvSpPr>
        <p:spPr bwMode="auto">
          <a:xfrm flipV="1">
            <a:off x="1828800" y="3597172"/>
            <a:ext cx="14478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Line 39"/>
          <p:cNvSpPr>
            <a:spLocks noChangeShapeType="1"/>
          </p:cNvSpPr>
          <p:nvPr/>
        </p:nvSpPr>
        <p:spPr bwMode="auto">
          <a:xfrm flipV="1">
            <a:off x="762000" y="3063772"/>
            <a:ext cx="76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26"/>
          <p:cNvSpPr>
            <a:spLocks noChangeShapeType="1"/>
          </p:cNvSpPr>
          <p:nvPr/>
        </p:nvSpPr>
        <p:spPr bwMode="auto">
          <a:xfrm>
            <a:off x="990600" y="2911372"/>
            <a:ext cx="914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29"/>
          <p:cNvSpPr>
            <a:spLocks noChangeShapeType="1"/>
          </p:cNvSpPr>
          <p:nvPr/>
        </p:nvSpPr>
        <p:spPr bwMode="auto">
          <a:xfrm flipH="1" flipV="1">
            <a:off x="3124200" y="2682772"/>
            <a:ext cx="292100" cy="508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Oval 2"/>
          <p:cNvSpPr>
            <a:spLocks noChangeArrowheads="1"/>
          </p:cNvSpPr>
          <p:nvPr/>
        </p:nvSpPr>
        <p:spPr bwMode="auto">
          <a:xfrm>
            <a:off x="533400" y="2758972"/>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Oval 3"/>
          <p:cNvSpPr>
            <a:spLocks noChangeArrowheads="1"/>
          </p:cNvSpPr>
          <p:nvPr/>
        </p:nvSpPr>
        <p:spPr bwMode="auto">
          <a:xfrm>
            <a:off x="685800" y="26065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A</a:t>
            </a:r>
          </a:p>
        </p:txBody>
      </p:sp>
      <p:sp>
        <p:nvSpPr>
          <p:cNvPr id="41" name="Oval 4"/>
          <p:cNvSpPr>
            <a:spLocks noChangeArrowheads="1"/>
          </p:cNvSpPr>
          <p:nvPr/>
        </p:nvSpPr>
        <p:spPr bwMode="auto">
          <a:xfrm>
            <a:off x="533400" y="35209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dirty="0"/>
              <a:t>H</a:t>
            </a:r>
          </a:p>
        </p:txBody>
      </p:sp>
      <p:sp>
        <p:nvSpPr>
          <p:cNvPr id="42" name="Oval 5"/>
          <p:cNvSpPr>
            <a:spLocks noChangeArrowheads="1"/>
          </p:cNvSpPr>
          <p:nvPr/>
        </p:nvSpPr>
        <p:spPr bwMode="auto">
          <a:xfrm>
            <a:off x="1905000" y="31399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B</a:t>
            </a:r>
          </a:p>
        </p:txBody>
      </p:sp>
      <p:sp>
        <p:nvSpPr>
          <p:cNvPr id="43" name="Oval 6"/>
          <p:cNvSpPr>
            <a:spLocks noChangeArrowheads="1"/>
          </p:cNvSpPr>
          <p:nvPr/>
        </p:nvSpPr>
        <p:spPr bwMode="auto">
          <a:xfrm>
            <a:off x="1752600" y="2149372"/>
            <a:ext cx="457200" cy="457200"/>
          </a:xfrm>
          <a:prstGeom prst="ellipse">
            <a:avLst/>
          </a:prstGeom>
          <a:solidFill>
            <a:srgbClr val="FF0000"/>
          </a:solidFill>
          <a:ln w="9525">
            <a:solidFill>
              <a:schemeClr val="tx1"/>
            </a:solidFill>
            <a:round/>
            <a:headEnd/>
            <a:tailEnd/>
          </a:ln>
          <a:effectLst/>
          <a:extLst/>
        </p:spPr>
        <p:txBody>
          <a:bodyPr wrap="none" anchor="ctr"/>
          <a:lstStyle/>
          <a:p>
            <a:pPr>
              <a:buFontTx/>
              <a:buNone/>
            </a:pPr>
            <a:r>
              <a:rPr lang="en-US" b="1"/>
              <a:t>F</a:t>
            </a:r>
          </a:p>
        </p:txBody>
      </p:sp>
      <p:sp>
        <p:nvSpPr>
          <p:cNvPr id="44" name="Oval 7"/>
          <p:cNvSpPr>
            <a:spLocks noChangeArrowheads="1"/>
          </p:cNvSpPr>
          <p:nvPr/>
        </p:nvSpPr>
        <p:spPr bwMode="auto">
          <a:xfrm>
            <a:off x="2819400" y="4130572"/>
            <a:ext cx="457200" cy="457200"/>
          </a:xfrm>
          <a:prstGeom prst="ellipse">
            <a:avLst/>
          </a:prstGeom>
          <a:solidFill>
            <a:srgbClr val="FF0000"/>
          </a:solidFill>
          <a:ln w="9525">
            <a:solidFill>
              <a:schemeClr val="tx1"/>
            </a:solidFill>
            <a:round/>
            <a:headEnd/>
            <a:tailEnd/>
          </a:ln>
          <a:effectLst/>
          <a:extLst/>
        </p:spPr>
        <p:txBody>
          <a:bodyPr wrap="none" anchor="ctr"/>
          <a:lstStyle/>
          <a:p>
            <a:pPr>
              <a:buFontTx/>
              <a:buNone/>
            </a:pPr>
            <a:r>
              <a:rPr lang="en-US" b="1"/>
              <a:t>E</a:t>
            </a:r>
          </a:p>
        </p:txBody>
      </p:sp>
      <p:sp>
        <p:nvSpPr>
          <p:cNvPr id="45" name="Oval 8"/>
          <p:cNvSpPr>
            <a:spLocks noChangeArrowheads="1"/>
          </p:cNvSpPr>
          <p:nvPr/>
        </p:nvSpPr>
        <p:spPr bwMode="auto">
          <a:xfrm>
            <a:off x="3276600" y="3216172"/>
            <a:ext cx="457200" cy="457200"/>
          </a:xfrm>
          <a:prstGeom prst="ellipse">
            <a:avLst/>
          </a:prstGeom>
          <a:solidFill>
            <a:srgbClr val="FF0000"/>
          </a:solidFill>
          <a:ln w="9525">
            <a:solidFill>
              <a:schemeClr val="tx1"/>
            </a:solidFill>
            <a:round/>
            <a:headEnd/>
            <a:tailEnd/>
          </a:ln>
          <a:effectLst/>
          <a:extLst/>
        </p:spPr>
        <p:txBody>
          <a:bodyPr wrap="none" anchor="ctr"/>
          <a:lstStyle/>
          <a:p>
            <a:pPr>
              <a:buFontTx/>
              <a:buNone/>
            </a:pPr>
            <a:r>
              <a:rPr lang="en-US" b="1"/>
              <a:t>D</a:t>
            </a:r>
          </a:p>
        </p:txBody>
      </p:sp>
      <p:sp>
        <p:nvSpPr>
          <p:cNvPr id="46" name="Oval 9"/>
          <p:cNvSpPr>
            <a:spLocks noChangeArrowheads="1"/>
          </p:cNvSpPr>
          <p:nvPr/>
        </p:nvSpPr>
        <p:spPr bwMode="auto">
          <a:xfrm>
            <a:off x="2743200" y="2225572"/>
            <a:ext cx="457200" cy="457200"/>
          </a:xfrm>
          <a:prstGeom prst="ellipse">
            <a:avLst/>
          </a:prstGeom>
          <a:solidFill>
            <a:srgbClr val="FF0000"/>
          </a:solidFill>
          <a:ln w="9525">
            <a:solidFill>
              <a:schemeClr val="tx1"/>
            </a:solidFill>
            <a:round/>
            <a:headEnd/>
            <a:tailEnd/>
          </a:ln>
          <a:effectLst/>
          <a:extLst/>
        </p:spPr>
        <p:txBody>
          <a:bodyPr wrap="none" anchor="ctr"/>
          <a:lstStyle/>
          <a:p>
            <a:pPr>
              <a:buFontTx/>
              <a:buNone/>
            </a:pPr>
            <a:r>
              <a:rPr lang="en-US" b="1"/>
              <a:t>C</a:t>
            </a:r>
          </a:p>
        </p:txBody>
      </p:sp>
      <p:sp>
        <p:nvSpPr>
          <p:cNvPr id="47" name="Oval 10"/>
          <p:cNvSpPr>
            <a:spLocks noChangeArrowheads="1"/>
          </p:cNvSpPr>
          <p:nvPr/>
        </p:nvSpPr>
        <p:spPr bwMode="auto">
          <a:xfrm>
            <a:off x="1524000" y="4130572"/>
            <a:ext cx="457200" cy="457200"/>
          </a:xfrm>
          <a:prstGeom prst="ellipse">
            <a:avLst/>
          </a:prstGeom>
          <a:solidFill>
            <a:srgbClr val="FF0000"/>
          </a:solidFill>
          <a:ln w="9525">
            <a:solidFill>
              <a:schemeClr val="tx1"/>
            </a:solidFill>
            <a:round/>
            <a:headEnd/>
            <a:tailEnd/>
          </a:ln>
          <a:effectLst/>
          <a:extLst/>
        </p:spPr>
        <p:txBody>
          <a:bodyPr wrap="none" anchor="ctr"/>
          <a:lstStyle/>
          <a:p>
            <a:pPr>
              <a:buFontTx/>
              <a:buNone/>
            </a:pPr>
            <a:r>
              <a:rPr lang="en-US" b="1"/>
              <a:t>G</a:t>
            </a:r>
          </a:p>
        </p:txBody>
      </p:sp>
      <p:sp>
        <p:nvSpPr>
          <p:cNvPr id="48" name="Line 35"/>
          <p:cNvSpPr>
            <a:spLocks noChangeShapeType="1"/>
          </p:cNvSpPr>
          <p:nvPr/>
        </p:nvSpPr>
        <p:spPr bwMode="auto">
          <a:xfrm flipH="1">
            <a:off x="1981200" y="4435372"/>
            <a:ext cx="8382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Line 36"/>
          <p:cNvSpPr>
            <a:spLocks noChangeShapeType="1"/>
          </p:cNvSpPr>
          <p:nvPr/>
        </p:nvSpPr>
        <p:spPr bwMode="auto">
          <a:xfrm flipH="1" flipV="1">
            <a:off x="914400" y="3901972"/>
            <a:ext cx="609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Text Box 60"/>
          <p:cNvSpPr txBox="1">
            <a:spLocks noChangeArrowheads="1"/>
          </p:cNvSpPr>
          <p:nvPr/>
        </p:nvSpPr>
        <p:spPr bwMode="auto">
          <a:xfrm>
            <a:off x="5520743" y="1828697"/>
            <a:ext cx="9294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marks</a:t>
            </a:r>
            <a:endParaRPr lang="en-US" sz="2000" dirty="0"/>
          </a:p>
        </p:txBody>
      </p:sp>
      <p:sp>
        <p:nvSpPr>
          <p:cNvPr id="51" name="Line 176"/>
          <p:cNvSpPr>
            <a:spLocks noChangeShapeType="1"/>
          </p:cNvSpPr>
          <p:nvPr/>
        </p:nvSpPr>
        <p:spPr bwMode="auto">
          <a:xfrm flipV="1">
            <a:off x="2209800" y="2416072"/>
            <a:ext cx="5334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 name="Text Box 181"/>
          <p:cNvSpPr txBox="1">
            <a:spLocks noChangeArrowheads="1"/>
          </p:cNvSpPr>
          <p:nvPr/>
        </p:nvSpPr>
        <p:spPr bwMode="auto">
          <a:xfrm>
            <a:off x="631825" y="1189177"/>
            <a:ext cx="79248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eaLnBrk="0" hangingPunct="0">
              <a:spcBef>
                <a:spcPct val="0"/>
              </a:spcBef>
              <a:defRPr sz="2400">
                <a:solidFill>
                  <a:schemeClr val="tx1"/>
                </a:solidFill>
                <a:latin typeface="Times New Roman" panose="02020603050405020304" pitchFamily="18" charset="0"/>
              </a:defRPr>
            </a:lvl1pPr>
            <a:lvl2pPr algn="l" eaLnBrk="0" hangingPunct="0">
              <a:spcBef>
                <a:spcPct val="0"/>
              </a:spcBef>
              <a:defRPr sz="2400">
                <a:solidFill>
                  <a:schemeClr val="tx1"/>
                </a:solidFill>
                <a:latin typeface="Times New Roman" panose="02020603050405020304" pitchFamily="18" charset="0"/>
              </a:defRPr>
            </a:lvl2pPr>
            <a:lvl3pPr algn="l" eaLnBrk="0" hangingPunct="0">
              <a:spcBef>
                <a:spcPct val="0"/>
              </a:spcBef>
              <a:defRPr sz="2400">
                <a:solidFill>
                  <a:schemeClr val="tx1"/>
                </a:solidFill>
                <a:latin typeface="Times New Roman" panose="02020603050405020304" pitchFamily="18" charset="0"/>
              </a:defRPr>
            </a:lvl3pPr>
            <a:lvl4pPr algn="l" eaLnBrk="0" hangingPunct="0">
              <a:spcBef>
                <a:spcPct val="0"/>
              </a:spcBef>
              <a:defRPr sz="2400">
                <a:solidFill>
                  <a:schemeClr val="tx1"/>
                </a:solidFill>
                <a:latin typeface="Times New Roman" panose="02020603050405020304" pitchFamily="18" charset="0"/>
              </a:defRPr>
            </a:lvl4pPr>
            <a:lvl5pPr algn="l" eaLnBrk="0" hangingPunct="0">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buFontTx/>
              <a:buNone/>
            </a:pPr>
            <a:r>
              <a:rPr lang="en-US" sz="2000" b="1" dirty="0">
                <a:solidFill>
                  <a:srgbClr val="FF0000"/>
                </a:solidFill>
                <a:latin typeface="Arial" panose="020B0604020202020204" pitchFamily="34" charset="0"/>
                <a:cs typeface="Arial" panose="020B0604020202020204" pitchFamily="34" charset="0"/>
              </a:rPr>
              <a:t>Example:</a:t>
            </a:r>
            <a:r>
              <a:rPr lang="en-US" sz="2000" b="1" dirty="0">
                <a:latin typeface="Arial" panose="020B0604020202020204" pitchFamily="34" charset="0"/>
                <a:cs typeface="Arial" panose="020B0604020202020204" pitchFamily="34" charset="0"/>
              </a:rPr>
              <a:t> Conduct a depth-first search in the graph starting from node D</a:t>
            </a:r>
            <a:endParaRPr lang="en-US" sz="2000" b="1" dirty="0">
              <a:solidFill>
                <a:srgbClr val="0070C0"/>
              </a:solidFill>
              <a:latin typeface="Arial" panose="020B0604020202020204" pitchFamily="34" charset="0"/>
              <a:cs typeface="Arial" panose="020B0604020202020204" pitchFamily="34" charset="0"/>
            </a:endParaRPr>
          </a:p>
        </p:txBody>
      </p:sp>
      <p:graphicFrame>
        <p:nvGraphicFramePr>
          <p:cNvPr id="53" name="Group 175"/>
          <p:cNvGraphicFramePr>
            <a:graphicFrameLocks/>
          </p:cNvGraphicFramePr>
          <p:nvPr>
            <p:extLst/>
          </p:nvPr>
        </p:nvGraphicFramePr>
        <p:xfrm>
          <a:off x="4267200" y="2301772"/>
          <a:ext cx="1019400" cy="3169920"/>
        </p:xfrm>
        <a:graphic>
          <a:graphicData uri="http://schemas.openxmlformats.org/drawingml/2006/table">
            <a:tbl>
              <a:tblPr/>
              <a:tblGrid>
                <a:gridCol w="509700"/>
                <a:gridCol w="509700"/>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[2]</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[3]</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[4]</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[5]</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[6]</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[7]</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4" name="Text Box 60"/>
          <p:cNvSpPr txBox="1">
            <a:spLocks noChangeArrowheads="1"/>
          </p:cNvSpPr>
          <p:nvPr/>
        </p:nvSpPr>
        <p:spPr bwMode="auto">
          <a:xfrm>
            <a:off x="4314423" y="1828697"/>
            <a:ext cx="1114022"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vertices</a:t>
            </a:r>
            <a:endParaRPr lang="en-US" sz="2000" dirty="0"/>
          </a:p>
        </p:txBody>
      </p:sp>
      <p:graphicFrame>
        <p:nvGraphicFramePr>
          <p:cNvPr id="55" name="Group 175"/>
          <p:cNvGraphicFramePr>
            <a:graphicFrameLocks/>
          </p:cNvGraphicFramePr>
          <p:nvPr>
            <p:extLst/>
          </p:nvPr>
        </p:nvGraphicFramePr>
        <p:xfrm>
          <a:off x="5381400" y="2301772"/>
          <a:ext cx="1019400" cy="3169920"/>
        </p:xfrm>
        <a:graphic>
          <a:graphicData uri="http://schemas.openxmlformats.org/drawingml/2006/table">
            <a:tbl>
              <a:tblPr/>
              <a:tblGrid>
                <a:gridCol w="509700"/>
                <a:gridCol w="509700"/>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[2]</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[3]</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[4]</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[5]</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[6]</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[7]</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 name="Group 175"/>
          <p:cNvGraphicFramePr>
            <a:graphicFrameLocks/>
          </p:cNvGraphicFramePr>
          <p:nvPr>
            <p:extLst/>
          </p:nvPr>
        </p:nvGraphicFramePr>
        <p:xfrm>
          <a:off x="6698268" y="2293615"/>
          <a:ext cx="509700" cy="3169920"/>
        </p:xfrm>
        <a:graphic>
          <a:graphicData uri="http://schemas.openxmlformats.org/drawingml/2006/table">
            <a:tbl>
              <a:tblPr/>
              <a:tblGrid>
                <a:gridCol w="509700"/>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7" name="Text Box 60"/>
          <p:cNvSpPr txBox="1">
            <a:spLocks noChangeArrowheads="1"/>
          </p:cNvSpPr>
          <p:nvPr/>
        </p:nvSpPr>
        <p:spPr bwMode="auto">
          <a:xfrm>
            <a:off x="6477000" y="1828696"/>
            <a:ext cx="9294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stack</a:t>
            </a:r>
            <a:endParaRPr lang="en-US" sz="2000" dirty="0"/>
          </a:p>
        </p:txBody>
      </p:sp>
      <p:sp>
        <p:nvSpPr>
          <p:cNvPr id="58" name="TextBox 57"/>
          <p:cNvSpPr txBox="1"/>
          <p:nvPr/>
        </p:nvSpPr>
        <p:spPr>
          <a:xfrm>
            <a:off x="431666" y="4916269"/>
            <a:ext cx="3606934" cy="646331"/>
          </a:xfrm>
          <a:prstGeom prst="rect">
            <a:avLst/>
          </a:prstGeom>
          <a:noFill/>
        </p:spPr>
        <p:txBody>
          <a:bodyPr wrap="square" rtlCol="0">
            <a:spAutoFit/>
          </a:bodyPr>
          <a:lstStyle/>
          <a:p>
            <a:r>
              <a:rPr lang="en-US" b="1" dirty="0" smtClean="0"/>
              <a:t>Visited nodes:</a:t>
            </a:r>
          </a:p>
          <a:p>
            <a:r>
              <a:rPr lang="en-US" dirty="0"/>
              <a:t>D  </a:t>
            </a:r>
            <a:r>
              <a:rPr lang="en-US" dirty="0" smtClean="0"/>
              <a:t>F  C  E  G</a:t>
            </a:r>
            <a:endParaRPr lang="en-US" dirty="0"/>
          </a:p>
        </p:txBody>
      </p:sp>
      <p:graphicFrame>
        <p:nvGraphicFramePr>
          <p:cNvPr id="59" name="Group 175"/>
          <p:cNvGraphicFramePr>
            <a:graphicFrameLocks/>
          </p:cNvGraphicFramePr>
          <p:nvPr>
            <p:extLst/>
          </p:nvPr>
        </p:nvGraphicFramePr>
        <p:xfrm>
          <a:off x="7597643" y="2291254"/>
          <a:ext cx="768482" cy="396240"/>
        </p:xfrm>
        <a:graphic>
          <a:graphicData uri="http://schemas.openxmlformats.org/drawingml/2006/table">
            <a:tbl>
              <a:tblPr/>
              <a:tblGrid>
                <a:gridCol w="768482"/>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false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0" name="Text Box 60"/>
          <p:cNvSpPr txBox="1">
            <a:spLocks noChangeArrowheads="1"/>
          </p:cNvSpPr>
          <p:nvPr/>
        </p:nvSpPr>
        <p:spPr bwMode="auto">
          <a:xfrm>
            <a:off x="7498723" y="1824780"/>
            <a:ext cx="9294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found</a:t>
            </a:r>
            <a:endParaRPr lang="en-US" sz="2000" dirty="0"/>
          </a:p>
        </p:txBody>
      </p:sp>
      <p:sp>
        <p:nvSpPr>
          <p:cNvPr id="62" name="Rectangle 2"/>
          <p:cNvSpPr>
            <a:spLocks noGrp="1" noChangeArrowheads="1"/>
          </p:cNvSpPr>
          <p:nvPr>
            <p:ph type="title"/>
          </p:nvPr>
        </p:nvSpPr>
        <p:spPr>
          <a:xfrm>
            <a:off x="155575" y="161927"/>
            <a:ext cx="8797925" cy="676274"/>
          </a:xfrm>
        </p:spPr>
        <p:txBody>
          <a:bodyPr>
            <a:normAutofit fontScale="90000"/>
          </a:bodyPr>
          <a:lstStyle/>
          <a:p>
            <a:r>
              <a:rPr lang="en-US" dirty="0"/>
              <a:t>Depth-First Search</a:t>
            </a:r>
          </a:p>
        </p:txBody>
      </p:sp>
    </p:spTree>
    <p:extLst>
      <p:ext uri="{BB962C8B-B14F-4D97-AF65-F5344CB8AC3E}">
        <p14:creationId xmlns:p14="http://schemas.microsoft.com/office/powerpoint/2010/main" val="22878401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431666" y="5647100"/>
            <a:ext cx="8026534" cy="646331"/>
          </a:xfrm>
          <a:prstGeom prst="rect">
            <a:avLst/>
          </a:prstGeom>
          <a:noFill/>
        </p:spPr>
        <p:txBody>
          <a:bodyPr wrap="square" rtlCol="0">
            <a:spAutoFit/>
          </a:bodyPr>
          <a:lstStyle/>
          <a:p>
            <a:r>
              <a:rPr lang="en-US" b="1" dirty="0"/>
              <a:t>Pop from stack </a:t>
            </a:r>
            <a:r>
              <a:rPr lang="en-US" b="1" dirty="0" smtClean="0"/>
              <a:t>(H </a:t>
            </a:r>
            <a:r>
              <a:rPr lang="en-US" b="1" dirty="0"/>
              <a:t>is popped). </a:t>
            </a:r>
            <a:r>
              <a:rPr lang="en-US" b="1" dirty="0" smtClean="0"/>
              <a:t>H </a:t>
            </a:r>
            <a:r>
              <a:rPr lang="en-US" b="1" dirty="0"/>
              <a:t>is not visited yet (unmarked). So, visit </a:t>
            </a:r>
            <a:r>
              <a:rPr lang="en-US" b="1" dirty="0" smtClean="0"/>
              <a:t>H </a:t>
            </a:r>
            <a:r>
              <a:rPr lang="en-US" b="1" dirty="0"/>
              <a:t>(set </a:t>
            </a:r>
            <a:r>
              <a:rPr lang="en-US" b="1" dirty="0" smtClean="0"/>
              <a:t>H </a:t>
            </a:r>
            <a:r>
              <a:rPr lang="en-US" b="1" dirty="0"/>
              <a:t>as marked).</a:t>
            </a:r>
          </a:p>
        </p:txBody>
      </p:sp>
      <p:sp>
        <p:nvSpPr>
          <p:cNvPr id="32" name="Line 34"/>
          <p:cNvSpPr>
            <a:spLocks noChangeShapeType="1"/>
          </p:cNvSpPr>
          <p:nvPr/>
        </p:nvSpPr>
        <p:spPr bwMode="auto">
          <a:xfrm flipH="1" flipV="1">
            <a:off x="2133600" y="2530372"/>
            <a:ext cx="1219200" cy="8382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 name="Line 37"/>
          <p:cNvSpPr>
            <a:spLocks noChangeShapeType="1"/>
          </p:cNvSpPr>
          <p:nvPr/>
        </p:nvSpPr>
        <p:spPr bwMode="auto">
          <a:xfrm flipH="1">
            <a:off x="3200400" y="3673372"/>
            <a:ext cx="228600" cy="533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Line 21"/>
          <p:cNvSpPr>
            <a:spLocks noChangeShapeType="1"/>
          </p:cNvSpPr>
          <p:nvPr/>
        </p:nvSpPr>
        <p:spPr bwMode="auto">
          <a:xfrm flipV="1">
            <a:off x="914400" y="3444772"/>
            <a:ext cx="9906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Line 22"/>
          <p:cNvSpPr>
            <a:spLocks noChangeShapeType="1"/>
          </p:cNvSpPr>
          <p:nvPr/>
        </p:nvSpPr>
        <p:spPr bwMode="auto">
          <a:xfrm flipV="1">
            <a:off x="1828800" y="3597172"/>
            <a:ext cx="14478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Line 39"/>
          <p:cNvSpPr>
            <a:spLocks noChangeShapeType="1"/>
          </p:cNvSpPr>
          <p:nvPr/>
        </p:nvSpPr>
        <p:spPr bwMode="auto">
          <a:xfrm flipV="1">
            <a:off x="762000" y="3063772"/>
            <a:ext cx="76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26"/>
          <p:cNvSpPr>
            <a:spLocks noChangeShapeType="1"/>
          </p:cNvSpPr>
          <p:nvPr/>
        </p:nvSpPr>
        <p:spPr bwMode="auto">
          <a:xfrm>
            <a:off x="990600" y="2911372"/>
            <a:ext cx="914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29"/>
          <p:cNvSpPr>
            <a:spLocks noChangeShapeType="1"/>
          </p:cNvSpPr>
          <p:nvPr/>
        </p:nvSpPr>
        <p:spPr bwMode="auto">
          <a:xfrm flipH="1" flipV="1">
            <a:off x="3124200" y="2682772"/>
            <a:ext cx="292100" cy="508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Oval 2"/>
          <p:cNvSpPr>
            <a:spLocks noChangeArrowheads="1"/>
          </p:cNvSpPr>
          <p:nvPr/>
        </p:nvSpPr>
        <p:spPr bwMode="auto">
          <a:xfrm>
            <a:off x="533400" y="2758972"/>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Oval 3"/>
          <p:cNvSpPr>
            <a:spLocks noChangeArrowheads="1"/>
          </p:cNvSpPr>
          <p:nvPr/>
        </p:nvSpPr>
        <p:spPr bwMode="auto">
          <a:xfrm>
            <a:off x="685800" y="26065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A</a:t>
            </a:r>
          </a:p>
        </p:txBody>
      </p:sp>
      <p:sp>
        <p:nvSpPr>
          <p:cNvPr id="41" name="Oval 4"/>
          <p:cNvSpPr>
            <a:spLocks noChangeArrowheads="1"/>
          </p:cNvSpPr>
          <p:nvPr/>
        </p:nvSpPr>
        <p:spPr bwMode="auto">
          <a:xfrm>
            <a:off x="533400" y="35209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H</a:t>
            </a:r>
          </a:p>
        </p:txBody>
      </p:sp>
      <p:sp>
        <p:nvSpPr>
          <p:cNvPr id="42" name="Oval 5"/>
          <p:cNvSpPr>
            <a:spLocks noChangeArrowheads="1"/>
          </p:cNvSpPr>
          <p:nvPr/>
        </p:nvSpPr>
        <p:spPr bwMode="auto">
          <a:xfrm>
            <a:off x="1905000" y="31399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B</a:t>
            </a:r>
          </a:p>
        </p:txBody>
      </p:sp>
      <p:sp>
        <p:nvSpPr>
          <p:cNvPr id="43" name="Oval 6"/>
          <p:cNvSpPr>
            <a:spLocks noChangeArrowheads="1"/>
          </p:cNvSpPr>
          <p:nvPr/>
        </p:nvSpPr>
        <p:spPr bwMode="auto">
          <a:xfrm>
            <a:off x="1752600" y="2149372"/>
            <a:ext cx="457200" cy="457200"/>
          </a:xfrm>
          <a:prstGeom prst="ellipse">
            <a:avLst/>
          </a:prstGeom>
          <a:solidFill>
            <a:srgbClr val="FF0000"/>
          </a:solidFill>
          <a:ln w="9525">
            <a:solidFill>
              <a:schemeClr val="tx1"/>
            </a:solidFill>
            <a:round/>
            <a:headEnd/>
            <a:tailEnd/>
          </a:ln>
          <a:effectLst/>
          <a:extLst/>
        </p:spPr>
        <p:txBody>
          <a:bodyPr wrap="none" anchor="ctr"/>
          <a:lstStyle/>
          <a:p>
            <a:pPr>
              <a:buFontTx/>
              <a:buNone/>
            </a:pPr>
            <a:r>
              <a:rPr lang="en-US" b="1"/>
              <a:t>F</a:t>
            </a:r>
          </a:p>
        </p:txBody>
      </p:sp>
      <p:sp>
        <p:nvSpPr>
          <p:cNvPr id="44" name="Oval 7"/>
          <p:cNvSpPr>
            <a:spLocks noChangeArrowheads="1"/>
          </p:cNvSpPr>
          <p:nvPr/>
        </p:nvSpPr>
        <p:spPr bwMode="auto">
          <a:xfrm>
            <a:off x="2819400" y="4130572"/>
            <a:ext cx="457200" cy="457200"/>
          </a:xfrm>
          <a:prstGeom prst="ellipse">
            <a:avLst/>
          </a:prstGeom>
          <a:solidFill>
            <a:srgbClr val="FF0000"/>
          </a:solidFill>
          <a:ln w="9525">
            <a:solidFill>
              <a:schemeClr val="tx1"/>
            </a:solidFill>
            <a:round/>
            <a:headEnd/>
            <a:tailEnd/>
          </a:ln>
          <a:effectLst/>
          <a:extLst/>
        </p:spPr>
        <p:txBody>
          <a:bodyPr wrap="none" anchor="ctr"/>
          <a:lstStyle/>
          <a:p>
            <a:pPr>
              <a:buFontTx/>
              <a:buNone/>
            </a:pPr>
            <a:r>
              <a:rPr lang="en-US" b="1"/>
              <a:t>E</a:t>
            </a:r>
          </a:p>
        </p:txBody>
      </p:sp>
      <p:sp>
        <p:nvSpPr>
          <p:cNvPr id="45" name="Oval 8"/>
          <p:cNvSpPr>
            <a:spLocks noChangeArrowheads="1"/>
          </p:cNvSpPr>
          <p:nvPr/>
        </p:nvSpPr>
        <p:spPr bwMode="auto">
          <a:xfrm>
            <a:off x="3276600" y="3216172"/>
            <a:ext cx="457200" cy="457200"/>
          </a:xfrm>
          <a:prstGeom prst="ellipse">
            <a:avLst/>
          </a:prstGeom>
          <a:solidFill>
            <a:srgbClr val="FF0000"/>
          </a:solidFill>
          <a:ln w="9525">
            <a:solidFill>
              <a:schemeClr val="tx1"/>
            </a:solidFill>
            <a:round/>
            <a:headEnd/>
            <a:tailEnd/>
          </a:ln>
          <a:effectLst/>
          <a:extLst/>
        </p:spPr>
        <p:txBody>
          <a:bodyPr wrap="none" anchor="ctr"/>
          <a:lstStyle/>
          <a:p>
            <a:pPr>
              <a:buFontTx/>
              <a:buNone/>
            </a:pPr>
            <a:r>
              <a:rPr lang="en-US" b="1"/>
              <a:t>D</a:t>
            </a:r>
          </a:p>
        </p:txBody>
      </p:sp>
      <p:sp>
        <p:nvSpPr>
          <p:cNvPr id="46" name="Oval 9"/>
          <p:cNvSpPr>
            <a:spLocks noChangeArrowheads="1"/>
          </p:cNvSpPr>
          <p:nvPr/>
        </p:nvSpPr>
        <p:spPr bwMode="auto">
          <a:xfrm>
            <a:off x="2743200" y="2225572"/>
            <a:ext cx="457200" cy="457200"/>
          </a:xfrm>
          <a:prstGeom prst="ellipse">
            <a:avLst/>
          </a:prstGeom>
          <a:solidFill>
            <a:srgbClr val="FF0000"/>
          </a:solidFill>
          <a:ln w="9525">
            <a:solidFill>
              <a:schemeClr val="tx1"/>
            </a:solidFill>
            <a:round/>
            <a:headEnd/>
            <a:tailEnd/>
          </a:ln>
          <a:effectLst/>
          <a:extLst/>
        </p:spPr>
        <p:txBody>
          <a:bodyPr wrap="none" anchor="ctr"/>
          <a:lstStyle/>
          <a:p>
            <a:pPr>
              <a:buFontTx/>
              <a:buNone/>
            </a:pPr>
            <a:r>
              <a:rPr lang="en-US" b="1"/>
              <a:t>C</a:t>
            </a:r>
          </a:p>
        </p:txBody>
      </p:sp>
      <p:sp>
        <p:nvSpPr>
          <p:cNvPr id="47" name="Oval 10"/>
          <p:cNvSpPr>
            <a:spLocks noChangeArrowheads="1"/>
          </p:cNvSpPr>
          <p:nvPr/>
        </p:nvSpPr>
        <p:spPr bwMode="auto">
          <a:xfrm>
            <a:off x="1524000" y="4130572"/>
            <a:ext cx="457200" cy="457200"/>
          </a:xfrm>
          <a:prstGeom prst="ellipse">
            <a:avLst/>
          </a:prstGeom>
          <a:solidFill>
            <a:srgbClr val="FF0000"/>
          </a:solidFill>
          <a:ln w="9525">
            <a:solidFill>
              <a:schemeClr val="tx1"/>
            </a:solidFill>
            <a:round/>
            <a:headEnd/>
            <a:tailEnd/>
          </a:ln>
          <a:effectLst/>
          <a:extLst/>
        </p:spPr>
        <p:txBody>
          <a:bodyPr wrap="none" anchor="ctr"/>
          <a:lstStyle/>
          <a:p>
            <a:pPr>
              <a:buFontTx/>
              <a:buNone/>
            </a:pPr>
            <a:r>
              <a:rPr lang="en-US" b="1"/>
              <a:t>G</a:t>
            </a:r>
          </a:p>
        </p:txBody>
      </p:sp>
      <p:sp>
        <p:nvSpPr>
          <p:cNvPr id="48" name="Line 35"/>
          <p:cNvSpPr>
            <a:spLocks noChangeShapeType="1"/>
          </p:cNvSpPr>
          <p:nvPr/>
        </p:nvSpPr>
        <p:spPr bwMode="auto">
          <a:xfrm flipH="1">
            <a:off x="1981200" y="4435372"/>
            <a:ext cx="8382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Line 36"/>
          <p:cNvSpPr>
            <a:spLocks noChangeShapeType="1"/>
          </p:cNvSpPr>
          <p:nvPr/>
        </p:nvSpPr>
        <p:spPr bwMode="auto">
          <a:xfrm flipH="1" flipV="1">
            <a:off x="914400" y="3901972"/>
            <a:ext cx="609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Text Box 60"/>
          <p:cNvSpPr txBox="1">
            <a:spLocks noChangeArrowheads="1"/>
          </p:cNvSpPr>
          <p:nvPr/>
        </p:nvSpPr>
        <p:spPr bwMode="auto">
          <a:xfrm>
            <a:off x="5520743" y="1828697"/>
            <a:ext cx="9294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marks</a:t>
            </a:r>
            <a:endParaRPr lang="en-US" sz="2000" dirty="0"/>
          </a:p>
        </p:txBody>
      </p:sp>
      <p:sp>
        <p:nvSpPr>
          <p:cNvPr id="51" name="Line 176"/>
          <p:cNvSpPr>
            <a:spLocks noChangeShapeType="1"/>
          </p:cNvSpPr>
          <p:nvPr/>
        </p:nvSpPr>
        <p:spPr bwMode="auto">
          <a:xfrm flipV="1">
            <a:off x="2209800" y="2416072"/>
            <a:ext cx="5334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 name="Text Box 181"/>
          <p:cNvSpPr txBox="1">
            <a:spLocks noChangeArrowheads="1"/>
          </p:cNvSpPr>
          <p:nvPr/>
        </p:nvSpPr>
        <p:spPr bwMode="auto">
          <a:xfrm>
            <a:off x="631825" y="1189177"/>
            <a:ext cx="79248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eaLnBrk="0" hangingPunct="0">
              <a:spcBef>
                <a:spcPct val="0"/>
              </a:spcBef>
              <a:defRPr sz="2400">
                <a:solidFill>
                  <a:schemeClr val="tx1"/>
                </a:solidFill>
                <a:latin typeface="Times New Roman" panose="02020603050405020304" pitchFamily="18" charset="0"/>
              </a:defRPr>
            </a:lvl1pPr>
            <a:lvl2pPr algn="l" eaLnBrk="0" hangingPunct="0">
              <a:spcBef>
                <a:spcPct val="0"/>
              </a:spcBef>
              <a:defRPr sz="2400">
                <a:solidFill>
                  <a:schemeClr val="tx1"/>
                </a:solidFill>
                <a:latin typeface="Times New Roman" panose="02020603050405020304" pitchFamily="18" charset="0"/>
              </a:defRPr>
            </a:lvl2pPr>
            <a:lvl3pPr algn="l" eaLnBrk="0" hangingPunct="0">
              <a:spcBef>
                <a:spcPct val="0"/>
              </a:spcBef>
              <a:defRPr sz="2400">
                <a:solidFill>
                  <a:schemeClr val="tx1"/>
                </a:solidFill>
                <a:latin typeface="Times New Roman" panose="02020603050405020304" pitchFamily="18" charset="0"/>
              </a:defRPr>
            </a:lvl3pPr>
            <a:lvl4pPr algn="l" eaLnBrk="0" hangingPunct="0">
              <a:spcBef>
                <a:spcPct val="0"/>
              </a:spcBef>
              <a:defRPr sz="2400">
                <a:solidFill>
                  <a:schemeClr val="tx1"/>
                </a:solidFill>
                <a:latin typeface="Times New Roman" panose="02020603050405020304" pitchFamily="18" charset="0"/>
              </a:defRPr>
            </a:lvl4pPr>
            <a:lvl5pPr algn="l" eaLnBrk="0" hangingPunct="0">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buFontTx/>
              <a:buNone/>
            </a:pPr>
            <a:r>
              <a:rPr lang="en-US" sz="2000" b="1" dirty="0">
                <a:solidFill>
                  <a:srgbClr val="FF0000"/>
                </a:solidFill>
                <a:latin typeface="Arial" panose="020B0604020202020204" pitchFamily="34" charset="0"/>
                <a:cs typeface="Arial" panose="020B0604020202020204" pitchFamily="34" charset="0"/>
              </a:rPr>
              <a:t>Example:</a:t>
            </a:r>
            <a:r>
              <a:rPr lang="en-US" sz="2000" b="1" dirty="0">
                <a:latin typeface="Arial" panose="020B0604020202020204" pitchFamily="34" charset="0"/>
                <a:cs typeface="Arial" panose="020B0604020202020204" pitchFamily="34" charset="0"/>
              </a:rPr>
              <a:t> Conduct a depth-first search in the graph starting from node D</a:t>
            </a:r>
            <a:endParaRPr lang="en-US" sz="2000" b="1" dirty="0">
              <a:solidFill>
                <a:srgbClr val="0070C0"/>
              </a:solidFill>
              <a:latin typeface="Arial" panose="020B0604020202020204" pitchFamily="34" charset="0"/>
              <a:cs typeface="Arial" panose="020B0604020202020204" pitchFamily="34" charset="0"/>
            </a:endParaRPr>
          </a:p>
        </p:txBody>
      </p:sp>
      <p:graphicFrame>
        <p:nvGraphicFramePr>
          <p:cNvPr id="53" name="Group 175"/>
          <p:cNvGraphicFramePr>
            <a:graphicFrameLocks/>
          </p:cNvGraphicFramePr>
          <p:nvPr>
            <p:extLst/>
          </p:nvPr>
        </p:nvGraphicFramePr>
        <p:xfrm>
          <a:off x="4267200" y="2301772"/>
          <a:ext cx="1019400" cy="3169920"/>
        </p:xfrm>
        <a:graphic>
          <a:graphicData uri="http://schemas.openxmlformats.org/drawingml/2006/table">
            <a:tbl>
              <a:tblPr/>
              <a:tblGrid>
                <a:gridCol w="509700"/>
                <a:gridCol w="509700"/>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[2]</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[3]</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[4]</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[5]</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[6]</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[7]</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4" name="Text Box 60"/>
          <p:cNvSpPr txBox="1">
            <a:spLocks noChangeArrowheads="1"/>
          </p:cNvSpPr>
          <p:nvPr/>
        </p:nvSpPr>
        <p:spPr bwMode="auto">
          <a:xfrm>
            <a:off x="4314423" y="1828697"/>
            <a:ext cx="1114022"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vertices</a:t>
            </a:r>
            <a:endParaRPr lang="en-US" sz="2000" dirty="0"/>
          </a:p>
        </p:txBody>
      </p:sp>
      <p:graphicFrame>
        <p:nvGraphicFramePr>
          <p:cNvPr id="55" name="Group 175"/>
          <p:cNvGraphicFramePr>
            <a:graphicFrameLocks/>
          </p:cNvGraphicFramePr>
          <p:nvPr>
            <p:extLst/>
          </p:nvPr>
        </p:nvGraphicFramePr>
        <p:xfrm>
          <a:off x="5381400" y="2301772"/>
          <a:ext cx="1019400" cy="3169920"/>
        </p:xfrm>
        <a:graphic>
          <a:graphicData uri="http://schemas.openxmlformats.org/drawingml/2006/table">
            <a:tbl>
              <a:tblPr/>
              <a:tblGrid>
                <a:gridCol w="509700"/>
                <a:gridCol w="509700"/>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[2]</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[3]</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[4]</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[5]</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[6]</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[7]</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 name="Group 175"/>
          <p:cNvGraphicFramePr>
            <a:graphicFrameLocks/>
          </p:cNvGraphicFramePr>
          <p:nvPr>
            <p:extLst/>
          </p:nvPr>
        </p:nvGraphicFramePr>
        <p:xfrm>
          <a:off x="6698268" y="2293615"/>
          <a:ext cx="509700" cy="3169920"/>
        </p:xfrm>
        <a:graphic>
          <a:graphicData uri="http://schemas.openxmlformats.org/drawingml/2006/table">
            <a:tbl>
              <a:tblPr/>
              <a:tblGrid>
                <a:gridCol w="509700"/>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7" name="Text Box 60"/>
          <p:cNvSpPr txBox="1">
            <a:spLocks noChangeArrowheads="1"/>
          </p:cNvSpPr>
          <p:nvPr/>
        </p:nvSpPr>
        <p:spPr bwMode="auto">
          <a:xfrm>
            <a:off x="6477000" y="1828696"/>
            <a:ext cx="9294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stack</a:t>
            </a:r>
            <a:endParaRPr lang="en-US" sz="2000" dirty="0"/>
          </a:p>
        </p:txBody>
      </p:sp>
      <p:sp>
        <p:nvSpPr>
          <p:cNvPr id="58" name="TextBox 57"/>
          <p:cNvSpPr txBox="1"/>
          <p:nvPr/>
        </p:nvSpPr>
        <p:spPr>
          <a:xfrm>
            <a:off x="431666" y="4916269"/>
            <a:ext cx="3606934" cy="646331"/>
          </a:xfrm>
          <a:prstGeom prst="rect">
            <a:avLst/>
          </a:prstGeom>
          <a:noFill/>
        </p:spPr>
        <p:txBody>
          <a:bodyPr wrap="square" rtlCol="0">
            <a:spAutoFit/>
          </a:bodyPr>
          <a:lstStyle/>
          <a:p>
            <a:r>
              <a:rPr lang="en-US" b="1" dirty="0" smtClean="0"/>
              <a:t>Visited nodes:</a:t>
            </a:r>
          </a:p>
          <a:p>
            <a:r>
              <a:rPr lang="en-US" dirty="0"/>
              <a:t>D  </a:t>
            </a:r>
            <a:r>
              <a:rPr lang="en-US" dirty="0" smtClean="0"/>
              <a:t>F  C  E  G</a:t>
            </a:r>
            <a:endParaRPr lang="en-US" dirty="0"/>
          </a:p>
        </p:txBody>
      </p:sp>
      <p:graphicFrame>
        <p:nvGraphicFramePr>
          <p:cNvPr id="59" name="Group 175"/>
          <p:cNvGraphicFramePr>
            <a:graphicFrameLocks/>
          </p:cNvGraphicFramePr>
          <p:nvPr>
            <p:extLst/>
          </p:nvPr>
        </p:nvGraphicFramePr>
        <p:xfrm>
          <a:off x="7597643" y="2291254"/>
          <a:ext cx="768482" cy="396240"/>
        </p:xfrm>
        <a:graphic>
          <a:graphicData uri="http://schemas.openxmlformats.org/drawingml/2006/table">
            <a:tbl>
              <a:tblPr/>
              <a:tblGrid>
                <a:gridCol w="768482"/>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false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0" name="Text Box 60"/>
          <p:cNvSpPr txBox="1">
            <a:spLocks noChangeArrowheads="1"/>
          </p:cNvSpPr>
          <p:nvPr/>
        </p:nvSpPr>
        <p:spPr bwMode="auto">
          <a:xfrm>
            <a:off x="7498723" y="1824780"/>
            <a:ext cx="9294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found</a:t>
            </a:r>
            <a:endParaRPr lang="en-US" sz="2000" dirty="0"/>
          </a:p>
        </p:txBody>
      </p:sp>
      <p:sp>
        <p:nvSpPr>
          <p:cNvPr id="62" name="Rectangle 2"/>
          <p:cNvSpPr>
            <a:spLocks noGrp="1" noChangeArrowheads="1"/>
          </p:cNvSpPr>
          <p:nvPr>
            <p:ph type="title"/>
          </p:nvPr>
        </p:nvSpPr>
        <p:spPr>
          <a:xfrm>
            <a:off x="155575" y="161927"/>
            <a:ext cx="8797925" cy="676274"/>
          </a:xfrm>
        </p:spPr>
        <p:txBody>
          <a:bodyPr>
            <a:normAutofit fontScale="90000"/>
          </a:bodyPr>
          <a:lstStyle/>
          <a:p>
            <a:r>
              <a:rPr lang="en-US" dirty="0"/>
              <a:t>Depth-First Search</a:t>
            </a:r>
          </a:p>
        </p:txBody>
      </p:sp>
    </p:spTree>
    <p:extLst>
      <p:ext uri="{BB962C8B-B14F-4D97-AF65-F5344CB8AC3E}">
        <p14:creationId xmlns:p14="http://schemas.microsoft.com/office/powerpoint/2010/main" val="42176677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431666" y="5647100"/>
            <a:ext cx="8026534" cy="646331"/>
          </a:xfrm>
          <a:prstGeom prst="rect">
            <a:avLst/>
          </a:prstGeom>
          <a:noFill/>
        </p:spPr>
        <p:txBody>
          <a:bodyPr wrap="square" rtlCol="0">
            <a:spAutoFit/>
          </a:bodyPr>
          <a:lstStyle/>
          <a:p>
            <a:r>
              <a:rPr lang="en-US" b="1" dirty="0"/>
              <a:t>Pop from stack </a:t>
            </a:r>
            <a:r>
              <a:rPr lang="en-US" b="1" dirty="0" smtClean="0"/>
              <a:t>(H </a:t>
            </a:r>
            <a:r>
              <a:rPr lang="en-US" b="1" dirty="0"/>
              <a:t>is popped). </a:t>
            </a:r>
            <a:r>
              <a:rPr lang="en-US" b="1" dirty="0" smtClean="0"/>
              <a:t>H </a:t>
            </a:r>
            <a:r>
              <a:rPr lang="en-US" b="1" dirty="0"/>
              <a:t>is not visited yet (unmarked). So, visit </a:t>
            </a:r>
            <a:r>
              <a:rPr lang="en-US" b="1" dirty="0" smtClean="0"/>
              <a:t>H </a:t>
            </a:r>
            <a:r>
              <a:rPr lang="en-US" b="1" dirty="0"/>
              <a:t>(set </a:t>
            </a:r>
            <a:r>
              <a:rPr lang="en-US" b="1" dirty="0" smtClean="0"/>
              <a:t>H </a:t>
            </a:r>
            <a:r>
              <a:rPr lang="en-US" b="1" dirty="0"/>
              <a:t>as marked).</a:t>
            </a:r>
          </a:p>
        </p:txBody>
      </p:sp>
      <p:sp>
        <p:nvSpPr>
          <p:cNvPr id="32" name="Line 34"/>
          <p:cNvSpPr>
            <a:spLocks noChangeShapeType="1"/>
          </p:cNvSpPr>
          <p:nvPr/>
        </p:nvSpPr>
        <p:spPr bwMode="auto">
          <a:xfrm flipH="1" flipV="1">
            <a:off x="2133600" y="2530372"/>
            <a:ext cx="1219200" cy="8382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 name="Line 37"/>
          <p:cNvSpPr>
            <a:spLocks noChangeShapeType="1"/>
          </p:cNvSpPr>
          <p:nvPr/>
        </p:nvSpPr>
        <p:spPr bwMode="auto">
          <a:xfrm flipH="1">
            <a:off x="3200400" y="3673372"/>
            <a:ext cx="228600" cy="533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Line 21"/>
          <p:cNvSpPr>
            <a:spLocks noChangeShapeType="1"/>
          </p:cNvSpPr>
          <p:nvPr/>
        </p:nvSpPr>
        <p:spPr bwMode="auto">
          <a:xfrm flipV="1">
            <a:off x="914400" y="3444772"/>
            <a:ext cx="9906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Line 22"/>
          <p:cNvSpPr>
            <a:spLocks noChangeShapeType="1"/>
          </p:cNvSpPr>
          <p:nvPr/>
        </p:nvSpPr>
        <p:spPr bwMode="auto">
          <a:xfrm flipV="1">
            <a:off x="1828800" y="3597172"/>
            <a:ext cx="14478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Line 39"/>
          <p:cNvSpPr>
            <a:spLocks noChangeShapeType="1"/>
          </p:cNvSpPr>
          <p:nvPr/>
        </p:nvSpPr>
        <p:spPr bwMode="auto">
          <a:xfrm flipV="1">
            <a:off x="762000" y="3063772"/>
            <a:ext cx="76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26"/>
          <p:cNvSpPr>
            <a:spLocks noChangeShapeType="1"/>
          </p:cNvSpPr>
          <p:nvPr/>
        </p:nvSpPr>
        <p:spPr bwMode="auto">
          <a:xfrm>
            <a:off x="990600" y="2911372"/>
            <a:ext cx="914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29"/>
          <p:cNvSpPr>
            <a:spLocks noChangeShapeType="1"/>
          </p:cNvSpPr>
          <p:nvPr/>
        </p:nvSpPr>
        <p:spPr bwMode="auto">
          <a:xfrm flipH="1" flipV="1">
            <a:off x="3124200" y="2682772"/>
            <a:ext cx="292100" cy="508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Oval 2"/>
          <p:cNvSpPr>
            <a:spLocks noChangeArrowheads="1"/>
          </p:cNvSpPr>
          <p:nvPr/>
        </p:nvSpPr>
        <p:spPr bwMode="auto">
          <a:xfrm>
            <a:off x="533400" y="2758972"/>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Oval 3"/>
          <p:cNvSpPr>
            <a:spLocks noChangeArrowheads="1"/>
          </p:cNvSpPr>
          <p:nvPr/>
        </p:nvSpPr>
        <p:spPr bwMode="auto">
          <a:xfrm>
            <a:off x="685800" y="26065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A</a:t>
            </a:r>
          </a:p>
        </p:txBody>
      </p:sp>
      <p:sp>
        <p:nvSpPr>
          <p:cNvPr id="41" name="Oval 4"/>
          <p:cNvSpPr>
            <a:spLocks noChangeArrowheads="1"/>
          </p:cNvSpPr>
          <p:nvPr/>
        </p:nvSpPr>
        <p:spPr bwMode="auto">
          <a:xfrm>
            <a:off x="533400" y="3520972"/>
            <a:ext cx="457200" cy="457200"/>
          </a:xfrm>
          <a:prstGeom prst="ellipse">
            <a:avLst/>
          </a:prstGeom>
          <a:solidFill>
            <a:srgbClr val="FF0000"/>
          </a:solidFill>
          <a:ln w="9525">
            <a:solidFill>
              <a:schemeClr val="tx1"/>
            </a:solidFill>
            <a:round/>
            <a:headEnd/>
            <a:tailEnd/>
          </a:ln>
          <a:effectLst/>
          <a:extLst/>
        </p:spPr>
        <p:txBody>
          <a:bodyPr wrap="none" anchor="ctr"/>
          <a:lstStyle/>
          <a:p>
            <a:pPr>
              <a:buFontTx/>
              <a:buNone/>
            </a:pPr>
            <a:r>
              <a:rPr lang="en-US" b="1"/>
              <a:t>H</a:t>
            </a:r>
          </a:p>
        </p:txBody>
      </p:sp>
      <p:sp>
        <p:nvSpPr>
          <p:cNvPr id="42" name="Oval 5"/>
          <p:cNvSpPr>
            <a:spLocks noChangeArrowheads="1"/>
          </p:cNvSpPr>
          <p:nvPr/>
        </p:nvSpPr>
        <p:spPr bwMode="auto">
          <a:xfrm>
            <a:off x="1905000" y="31399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B</a:t>
            </a:r>
          </a:p>
        </p:txBody>
      </p:sp>
      <p:sp>
        <p:nvSpPr>
          <p:cNvPr id="43" name="Oval 6"/>
          <p:cNvSpPr>
            <a:spLocks noChangeArrowheads="1"/>
          </p:cNvSpPr>
          <p:nvPr/>
        </p:nvSpPr>
        <p:spPr bwMode="auto">
          <a:xfrm>
            <a:off x="1752600" y="2149372"/>
            <a:ext cx="457200" cy="457200"/>
          </a:xfrm>
          <a:prstGeom prst="ellipse">
            <a:avLst/>
          </a:prstGeom>
          <a:solidFill>
            <a:srgbClr val="FF0000"/>
          </a:solidFill>
          <a:ln w="9525">
            <a:solidFill>
              <a:schemeClr val="tx1"/>
            </a:solidFill>
            <a:round/>
            <a:headEnd/>
            <a:tailEnd/>
          </a:ln>
          <a:effectLst/>
          <a:extLst/>
        </p:spPr>
        <p:txBody>
          <a:bodyPr wrap="none" anchor="ctr"/>
          <a:lstStyle/>
          <a:p>
            <a:pPr>
              <a:buFontTx/>
              <a:buNone/>
            </a:pPr>
            <a:r>
              <a:rPr lang="en-US" b="1"/>
              <a:t>F</a:t>
            </a:r>
          </a:p>
        </p:txBody>
      </p:sp>
      <p:sp>
        <p:nvSpPr>
          <p:cNvPr id="44" name="Oval 7"/>
          <p:cNvSpPr>
            <a:spLocks noChangeArrowheads="1"/>
          </p:cNvSpPr>
          <p:nvPr/>
        </p:nvSpPr>
        <p:spPr bwMode="auto">
          <a:xfrm>
            <a:off x="2819400" y="4130572"/>
            <a:ext cx="457200" cy="457200"/>
          </a:xfrm>
          <a:prstGeom prst="ellipse">
            <a:avLst/>
          </a:prstGeom>
          <a:solidFill>
            <a:srgbClr val="FF0000"/>
          </a:solidFill>
          <a:ln w="9525">
            <a:solidFill>
              <a:schemeClr val="tx1"/>
            </a:solidFill>
            <a:round/>
            <a:headEnd/>
            <a:tailEnd/>
          </a:ln>
          <a:effectLst/>
          <a:extLst/>
        </p:spPr>
        <p:txBody>
          <a:bodyPr wrap="none" anchor="ctr"/>
          <a:lstStyle/>
          <a:p>
            <a:pPr>
              <a:buFontTx/>
              <a:buNone/>
            </a:pPr>
            <a:r>
              <a:rPr lang="en-US" b="1"/>
              <a:t>E</a:t>
            </a:r>
          </a:p>
        </p:txBody>
      </p:sp>
      <p:sp>
        <p:nvSpPr>
          <p:cNvPr id="45" name="Oval 8"/>
          <p:cNvSpPr>
            <a:spLocks noChangeArrowheads="1"/>
          </p:cNvSpPr>
          <p:nvPr/>
        </p:nvSpPr>
        <p:spPr bwMode="auto">
          <a:xfrm>
            <a:off x="3276600" y="3216172"/>
            <a:ext cx="457200" cy="457200"/>
          </a:xfrm>
          <a:prstGeom prst="ellipse">
            <a:avLst/>
          </a:prstGeom>
          <a:solidFill>
            <a:srgbClr val="FF0000"/>
          </a:solidFill>
          <a:ln w="9525">
            <a:solidFill>
              <a:schemeClr val="tx1"/>
            </a:solidFill>
            <a:round/>
            <a:headEnd/>
            <a:tailEnd/>
          </a:ln>
          <a:effectLst/>
          <a:extLst/>
        </p:spPr>
        <p:txBody>
          <a:bodyPr wrap="none" anchor="ctr"/>
          <a:lstStyle/>
          <a:p>
            <a:pPr>
              <a:buFontTx/>
              <a:buNone/>
            </a:pPr>
            <a:r>
              <a:rPr lang="en-US" b="1"/>
              <a:t>D</a:t>
            </a:r>
          </a:p>
        </p:txBody>
      </p:sp>
      <p:sp>
        <p:nvSpPr>
          <p:cNvPr id="46" name="Oval 9"/>
          <p:cNvSpPr>
            <a:spLocks noChangeArrowheads="1"/>
          </p:cNvSpPr>
          <p:nvPr/>
        </p:nvSpPr>
        <p:spPr bwMode="auto">
          <a:xfrm>
            <a:off x="2743200" y="2225572"/>
            <a:ext cx="457200" cy="457200"/>
          </a:xfrm>
          <a:prstGeom prst="ellipse">
            <a:avLst/>
          </a:prstGeom>
          <a:solidFill>
            <a:srgbClr val="FF0000"/>
          </a:solidFill>
          <a:ln w="9525">
            <a:solidFill>
              <a:schemeClr val="tx1"/>
            </a:solidFill>
            <a:round/>
            <a:headEnd/>
            <a:tailEnd/>
          </a:ln>
          <a:effectLst/>
          <a:extLst/>
        </p:spPr>
        <p:txBody>
          <a:bodyPr wrap="none" anchor="ctr"/>
          <a:lstStyle/>
          <a:p>
            <a:pPr>
              <a:buFontTx/>
              <a:buNone/>
            </a:pPr>
            <a:r>
              <a:rPr lang="en-US" b="1"/>
              <a:t>C</a:t>
            </a:r>
          </a:p>
        </p:txBody>
      </p:sp>
      <p:sp>
        <p:nvSpPr>
          <p:cNvPr id="47" name="Oval 10"/>
          <p:cNvSpPr>
            <a:spLocks noChangeArrowheads="1"/>
          </p:cNvSpPr>
          <p:nvPr/>
        </p:nvSpPr>
        <p:spPr bwMode="auto">
          <a:xfrm>
            <a:off x="1524000" y="4130572"/>
            <a:ext cx="457200" cy="457200"/>
          </a:xfrm>
          <a:prstGeom prst="ellipse">
            <a:avLst/>
          </a:prstGeom>
          <a:solidFill>
            <a:srgbClr val="FF0000"/>
          </a:solidFill>
          <a:ln w="9525">
            <a:solidFill>
              <a:schemeClr val="tx1"/>
            </a:solidFill>
            <a:round/>
            <a:headEnd/>
            <a:tailEnd/>
          </a:ln>
          <a:effectLst/>
          <a:extLst/>
        </p:spPr>
        <p:txBody>
          <a:bodyPr wrap="none" anchor="ctr"/>
          <a:lstStyle/>
          <a:p>
            <a:pPr>
              <a:buFontTx/>
              <a:buNone/>
            </a:pPr>
            <a:r>
              <a:rPr lang="en-US" b="1"/>
              <a:t>G</a:t>
            </a:r>
          </a:p>
        </p:txBody>
      </p:sp>
      <p:sp>
        <p:nvSpPr>
          <p:cNvPr id="48" name="Line 35"/>
          <p:cNvSpPr>
            <a:spLocks noChangeShapeType="1"/>
          </p:cNvSpPr>
          <p:nvPr/>
        </p:nvSpPr>
        <p:spPr bwMode="auto">
          <a:xfrm flipH="1">
            <a:off x="1981200" y="4435372"/>
            <a:ext cx="8382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Line 36"/>
          <p:cNvSpPr>
            <a:spLocks noChangeShapeType="1"/>
          </p:cNvSpPr>
          <p:nvPr/>
        </p:nvSpPr>
        <p:spPr bwMode="auto">
          <a:xfrm flipH="1" flipV="1">
            <a:off x="914400" y="3901972"/>
            <a:ext cx="609600" cy="3810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Text Box 60"/>
          <p:cNvSpPr txBox="1">
            <a:spLocks noChangeArrowheads="1"/>
          </p:cNvSpPr>
          <p:nvPr/>
        </p:nvSpPr>
        <p:spPr bwMode="auto">
          <a:xfrm>
            <a:off x="5520743" y="1828697"/>
            <a:ext cx="9294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marks</a:t>
            </a:r>
            <a:endParaRPr lang="en-US" sz="2000" dirty="0"/>
          </a:p>
        </p:txBody>
      </p:sp>
      <p:sp>
        <p:nvSpPr>
          <p:cNvPr id="51" name="Line 176"/>
          <p:cNvSpPr>
            <a:spLocks noChangeShapeType="1"/>
          </p:cNvSpPr>
          <p:nvPr/>
        </p:nvSpPr>
        <p:spPr bwMode="auto">
          <a:xfrm flipV="1">
            <a:off x="2209800" y="2416072"/>
            <a:ext cx="5334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 name="Text Box 181"/>
          <p:cNvSpPr txBox="1">
            <a:spLocks noChangeArrowheads="1"/>
          </p:cNvSpPr>
          <p:nvPr/>
        </p:nvSpPr>
        <p:spPr bwMode="auto">
          <a:xfrm>
            <a:off x="631825" y="1189177"/>
            <a:ext cx="79248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eaLnBrk="0" hangingPunct="0">
              <a:spcBef>
                <a:spcPct val="0"/>
              </a:spcBef>
              <a:defRPr sz="2400">
                <a:solidFill>
                  <a:schemeClr val="tx1"/>
                </a:solidFill>
                <a:latin typeface="Times New Roman" panose="02020603050405020304" pitchFamily="18" charset="0"/>
              </a:defRPr>
            </a:lvl1pPr>
            <a:lvl2pPr algn="l" eaLnBrk="0" hangingPunct="0">
              <a:spcBef>
                <a:spcPct val="0"/>
              </a:spcBef>
              <a:defRPr sz="2400">
                <a:solidFill>
                  <a:schemeClr val="tx1"/>
                </a:solidFill>
                <a:latin typeface="Times New Roman" panose="02020603050405020304" pitchFamily="18" charset="0"/>
              </a:defRPr>
            </a:lvl2pPr>
            <a:lvl3pPr algn="l" eaLnBrk="0" hangingPunct="0">
              <a:spcBef>
                <a:spcPct val="0"/>
              </a:spcBef>
              <a:defRPr sz="2400">
                <a:solidFill>
                  <a:schemeClr val="tx1"/>
                </a:solidFill>
                <a:latin typeface="Times New Roman" panose="02020603050405020304" pitchFamily="18" charset="0"/>
              </a:defRPr>
            </a:lvl3pPr>
            <a:lvl4pPr algn="l" eaLnBrk="0" hangingPunct="0">
              <a:spcBef>
                <a:spcPct val="0"/>
              </a:spcBef>
              <a:defRPr sz="2400">
                <a:solidFill>
                  <a:schemeClr val="tx1"/>
                </a:solidFill>
                <a:latin typeface="Times New Roman" panose="02020603050405020304" pitchFamily="18" charset="0"/>
              </a:defRPr>
            </a:lvl4pPr>
            <a:lvl5pPr algn="l" eaLnBrk="0" hangingPunct="0">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buFontTx/>
              <a:buNone/>
            </a:pPr>
            <a:r>
              <a:rPr lang="en-US" sz="2000" b="1" dirty="0">
                <a:solidFill>
                  <a:srgbClr val="FF0000"/>
                </a:solidFill>
                <a:latin typeface="Arial" panose="020B0604020202020204" pitchFamily="34" charset="0"/>
                <a:cs typeface="Arial" panose="020B0604020202020204" pitchFamily="34" charset="0"/>
              </a:rPr>
              <a:t>Example:</a:t>
            </a:r>
            <a:r>
              <a:rPr lang="en-US" sz="2000" b="1" dirty="0">
                <a:latin typeface="Arial" panose="020B0604020202020204" pitchFamily="34" charset="0"/>
                <a:cs typeface="Arial" panose="020B0604020202020204" pitchFamily="34" charset="0"/>
              </a:rPr>
              <a:t> Conduct a depth-first search in the graph starting from node D</a:t>
            </a:r>
            <a:endParaRPr lang="en-US" sz="2000" b="1" dirty="0">
              <a:solidFill>
                <a:srgbClr val="0070C0"/>
              </a:solidFill>
              <a:latin typeface="Arial" panose="020B0604020202020204" pitchFamily="34" charset="0"/>
              <a:cs typeface="Arial" panose="020B0604020202020204" pitchFamily="34" charset="0"/>
            </a:endParaRPr>
          </a:p>
        </p:txBody>
      </p:sp>
      <p:graphicFrame>
        <p:nvGraphicFramePr>
          <p:cNvPr id="53" name="Group 175"/>
          <p:cNvGraphicFramePr>
            <a:graphicFrameLocks/>
          </p:cNvGraphicFramePr>
          <p:nvPr>
            <p:extLst/>
          </p:nvPr>
        </p:nvGraphicFramePr>
        <p:xfrm>
          <a:off x="4267200" y="2301772"/>
          <a:ext cx="1019400" cy="3169920"/>
        </p:xfrm>
        <a:graphic>
          <a:graphicData uri="http://schemas.openxmlformats.org/drawingml/2006/table">
            <a:tbl>
              <a:tblPr/>
              <a:tblGrid>
                <a:gridCol w="509700"/>
                <a:gridCol w="509700"/>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[2]</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[3]</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[4]</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[5]</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[6]</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[7]</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4" name="Text Box 60"/>
          <p:cNvSpPr txBox="1">
            <a:spLocks noChangeArrowheads="1"/>
          </p:cNvSpPr>
          <p:nvPr/>
        </p:nvSpPr>
        <p:spPr bwMode="auto">
          <a:xfrm>
            <a:off x="4314423" y="1828697"/>
            <a:ext cx="1114022"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vertices</a:t>
            </a:r>
            <a:endParaRPr lang="en-US" sz="2000" dirty="0"/>
          </a:p>
        </p:txBody>
      </p:sp>
      <p:graphicFrame>
        <p:nvGraphicFramePr>
          <p:cNvPr id="55" name="Group 175"/>
          <p:cNvGraphicFramePr>
            <a:graphicFrameLocks/>
          </p:cNvGraphicFramePr>
          <p:nvPr>
            <p:extLst/>
          </p:nvPr>
        </p:nvGraphicFramePr>
        <p:xfrm>
          <a:off x="5381400" y="2301772"/>
          <a:ext cx="1019400" cy="3169920"/>
        </p:xfrm>
        <a:graphic>
          <a:graphicData uri="http://schemas.openxmlformats.org/drawingml/2006/table">
            <a:tbl>
              <a:tblPr/>
              <a:tblGrid>
                <a:gridCol w="509700"/>
                <a:gridCol w="509700"/>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[2]</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[3]</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[4]</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[5]</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[6]</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[7]</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 name="Group 175"/>
          <p:cNvGraphicFramePr>
            <a:graphicFrameLocks/>
          </p:cNvGraphicFramePr>
          <p:nvPr>
            <p:extLst/>
          </p:nvPr>
        </p:nvGraphicFramePr>
        <p:xfrm>
          <a:off x="6698268" y="2293615"/>
          <a:ext cx="509700" cy="3169920"/>
        </p:xfrm>
        <a:graphic>
          <a:graphicData uri="http://schemas.openxmlformats.org/drawingml/2006/table">
            <a:tbl>
              <a:tblPr/>
              <a:tblGrid>
                <a:gridCol w="509700"/>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7" name="Text Box 60"/>
          <p:cNvSpPr txBox="1">
            <a:spLocks noChangeArrowheads="1"/>
          </p:cNvSpPr>
          <p:nvPr/>
        </p:nvSpPr>
        <p:spPr bwMode="auto">
          <a:xfrm>
            <a:off x="6477000" y="1828696"/>
            <a:ext cx="9294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stack</a:t>
            </a:r>
            <a:endParaRPr lang="en-US" sz="2000" dirty="0"/>
          </a:p>
        </p:txBody>
      </p:sp>
      <p:sp>
        <p:nvSpPr>
          <p:cNvPr id="58" name="TextBox 57"/>
          <p:cNvSpPr txBox="1"/>
          <p:nvPr/>
        </p:nvSpPr>
        <p:spPr>
          <a:xfrm>
            <a:off x="431666" y="4916269"/>
            <a:ext cx="3606934" cy="646331"/>
          </a:xfrm>
          <a:prstGeom prst="rect">
            <a:avLst/>
          </a:prstGeom>
          <a:noFill/>
        </p:spPr>
        <p:txBody>
          <a:bodyPr wrap="square" rtlCol="0">
            <a:spAutoFit/>
          </a:bodyPr>
          <a:lstStyle/>
          <a:p>
            <a:r>
              <a:rPr lang="en-US" b="1" dirty="0" smtClean="0"/>
              <a:t>Visited nodes:</a:t>
            </a:r>
          </a:p>
          <a:p>
            <a:r>
              <a:rPr lang="en-US" dirty="0"/>
              <a:t>D  </a:t>
            </a:r>
            <a:r>
              <a:rPr lang="en-US" dirty="0" smtClean="0"/>
              <a:t>F  C  E  G  H</a:t>
            </a:r>
            <a:endParaRPr lang="en-US" dirty="0"/>
          </a:p>
        </p:txBody>
      </p:sp>
      <p:graphicFrame>
        <p:nvGraphicFramePr>
          <p:cNvPr id="59" name="Group 175"/>
          <p:cNvGraphicFramePr>
            <a:graphicFrameLocks/>
          </p:cNvGraphicFramePr>
          <p:nvPr>
            <p:extLst/>
          </p:nvPr>
        </p:nvGraphicFramePr>
        <p:xfrm>
          <a:off x="7597643" y="2291254"/>
          <a:ext cx="768482" cy="396240"/>
        </p:xfrm>
        <a:graphic>
          <a:graphicData uri="http://schemas.openxmlformats.org/drawingml/2006/table">
            <a:tbl>
              <a:tblPr/>
              <a:tblGrid>
                <a:gridCol w="768482"/>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false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0" name="Text Box 60"/>
          <p:cNvSpPr txBox="1">
            <a:spLocks noChangeArrowheads="1"/>
          </p:cNvSpPr>
          <p:nvPr/>
        </p:nvSpPr>
        <p:spPr bwMode="auto">
          <a:xfrm>
            <a:off x="7498723" y="1824780"/>
            <a:ext cx="9294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found</a:t>
            </a:r>
            <a:endParaRPr lang="en-US" sz="2000" dirty="0"/>
          </a:p>
        </p:txBody>
      </p:sp>
      <p:sp>
        <p:nvSpPr>
          <p:cNvPr id="62" name="Rectangle 2"/>
          <p:cNvSpPr>
            <a:spLocks noGrp="1" noChangeArrowheads="1"/>
          </p:cNvSpPr>
          <p:nvPr>
            <p:ph type="title"/>
          </p:nvPr>
        </p:nvSpPr>
        <p:spPr>
          <a:xfrm>
            <a:off x="155575" y="161927"/>
            <a:ext cx="8797925" cy="676274"/>
          </a:xfrm>
        </p:spPr>
        <p:txBody>
          <a:bodyPr>
            <a:normAutofit fontScale="90000"/>
          </a:bodyPr>
          <a:lstStyle/>
          <a:p>
            <a:r>
              <a:rPr lang="en-US" dirty="0"/>
              <a:t>Depth-First Search</a:t>
            </a:r>
          </a:p>
        </p:txBody>
      </p:sp>
    </p:spTree>
    <p:extLst>
      <p:ext uri="{BB962C8B-B14F-4D97-AF65-F5344CB8AC3E}">
        <p14:creationId xmlns:p14="http://schemas.microsoft.com/office/powerpoint/2010/main" val="32447503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431666" y="5647100"/>
            <a:ext cx="8026534" cy="646331"/>
          </a:xfrm>
          <a:prstGeom prst="rect">
            <a:avLst/>
          </a:prstGeom>
          <a:noFill/>
        </p:spPr>
        <p:txBody>
          <a:bodyPr wrap="square" rtlCol="0">
            <a:spAutoFit/>
          </a:bodyPr>
          <a:lstStyle/>
          <a:p>
            <a:r>
              <a:rPr lang="en-US" b="1" dirty="0"/>
              <a:t>Push all the vertices that are adjacent to </a:t>
            </a:r>
            <a:r>
              <a:rPr lang="en-US" b="1" dirty="0" smtClean="0"/>
              <a:t>H </a:t>
            </a:r>
            <a:r>
              <a:rPr lang="en-US" b="1" dirty="0"/>
              <a:t>and unvisited (unmarked)  onto the stack </a:t>
            </a:r>
            <a:r>
              <a:rPr lang="en-US" b="1" dirty="0" smtClean="0"/>
              <a:t>(A and B are </a:t>
            </a:r>
            <a:r>
              <a:rPr lang="en-US" b="1" dirty="0"/>
              <a:t>pushed).</a:t>
            </a:r>
          </a:p>
        </p:txBody>
      </p:sp>
      <p:sp>
        <p:nvSpPr>
          <p:cNvPr id="34" name="Line 21"/>
          <p:cNvSpPr>
            <a:spLocks noChangeShapeType="1"/>
          </p:cNvSpPr>
          <p:nvPr/>
        </p:nvSpPr>
        <p:spPr bwMode="auto">
          <a:xfrm flipV="1">
            <a:off x="914400" y="3444772"/>
            <a:ext cx="9906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Line 22"/>
          <p:cNvSpPr>
            <a:spLocks noChangeShapeType="1"/>
          </p:cNvSpPr>
          <p:nvPr/>
        </p:nvSpPr>
        <p:spPr bwMode="auto">
          <a:xfrm flipV="1">
            <a:off x="1828800" y="3597172"/>
            <a:ext cx="14478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Line 39"/>
          <p:cNvSpPr>
            <a:spLocks noChangeShapeType="1"/>
          </p:cNvSpPr>
          <p:nvPr/>
        </p:nvSpPr>
        <p:spPr bwMode="auto">
          <a:xfrm flipV="1">
            <a:off x="762000" y="3063772"/>
            <a:ext cx="76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26"/>
          <p:cNvSpPr>
            <a:spLocks noChangeShapeType="1"/>
          </p:cNvSpPr>
          <p:nvPr/>
        </p:nvSpPr>
        <p:spPr bwMode="auto">
          <a:xfrm>
            <a:off x="990600" y="2911372"/>
            <a:ext cx="914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29"/>
          <p:cNvSpPr>
            <a:spLocks noChangeShapeType="1"/>
          </p:cNvSpPr>
          <p:nvPr/>
        </p:nvSpPr>
        <p:spPr bwMode="auto">
          <a:xfrm flipH="1" flipV="1">
            <a:off x="3124200" y="2682772"/>
            <a:ext cx="292100" cy="508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Oval 2"/>
          <p:cNvSpPr>
            <a:spLocks noChangeArrowheads="1"/>
          </p:cNvSpPr>
          <p:nvPr/>
        </p:nvSpPr>
        <p:spPr bwMode="auto">
          <a:xfrm>
            <a:off x="533400" y="2758972"/>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Oval 3"/>
          <p:cNvSpPr>
            <a:spLocks noChangeArrowheads="1"/>
          </p:cNvSpPr>
          <p:nvPr/>
        </p:nvSpPr>
        <p:spPr bwMode="auto">
          <a:xfrm>
            <a:off x="685800" y="26065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A</a:t>
            </a:r>
          </a:p>
        </p:txBody>
      </p:sp>
      <p:sp>
        <p:nvSpPr>
          <p:cNvPr id="41" name="Oval 4"/>
          <p:cNvSpPr>
            <a:spLocks noChangeArrowheads="1"/>
          </p:cNvSpPr>
          <p:nvPr/>
        </p:nvSpPr>
        <p:spPr bwMode="auto">
          <a:xfrm>
            <a:off x="533400" y="3520972"/>
            <a:ext cx="457200" cy="457200"/>
          </a:xfrm>
          <a:prstGeom prst="ellipse">
            <a:avLst/>
          </a:prstGeom>
          <a:solidFill>
            <a:srgbClr val="FF0000"/>
          </a:solidFill>
          <a:ln w="9525">
            <a:solidFill>
              <a:schemeClr val="tx1"/>
            </a:solidFill>
            <a:round/>
            <a:headEnd/>
            <a:tailEnd/>
          </a:ln>
          <a:effectLst/>
          <a:extLst/>
        </p:spPr>
        <p:txBody>
          <a:bodyPr wrap="none" anchor="ctr"/>
          <a:lstStyle/>
          <a:p>
            <a:pPr>
              <a:buFontTx/>
              <a:buNone/>
            </a:pPr>
            <a:r>
              <a:rPr lang="en-US" b="1"/>
              <a:t>H</a:t>
            </a:r>
          </a:p>
        </p:txBody>
      </p:sp>
      <p:sp>
        <p:nvSpPr>
          <p:cNvPr id="42" name="Oval 5"/>
          <p:cNvSpPr>
            <a:spLocks noChangeArrowheads="1"/>
          </p:cNvSpPr>
          <p:nvPr/>
        </p:nvSpPr>
        <p:spPr bwMode="auto">
          <a:xfrm>
            <a:off x="1905000" y="31399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B</a:t>
            </a:r>
          </a:p>
        </p:txBody>
      </p:sp>
      <p:sp>
        <p:nvSpPr>
          <p:cNvPr id="43" name="Oval 6"/>
          <p:cNvSpPr>
            <a:spLocks noChangeArrowheads="1"/>
          </p:cNvSpPr>
          <p:nvPr/>
        </p:nvSpPr>
        <p:spPr bwMode="auto">
          <a:xfrm>
            <a:off x="1752600" y="2149372"/>
            <a:ext cx="457200" cy="457200"/>
          </a:xfrm>
          <a:prstGeom prst="ellipse">
            <a:avLst/>
          </a:prstGeom>
          <a:solidFill>
            <a:srgbClr val="FF0000"/>
          </a:solidFill>
          <a:ln w="9525">
            <a:solidFill>
              <a:schemeClr val="tx1"/>
            </a:solidFill>
            <a:round/>
            <a:headEnd/>
            <a:tailEnd/>
          </a:ln>
          <a:effectLst/>
          <a:extLst/>
        </p:spPr>
        <p:txBody>
          <a:bodyPr wrap="none" anchor="ctr"/>
          <a:lstStyle/>
          <a:p>
            <a:pPr>
              <a:buFontTx/>
              <a:buNone/>
            </a:pPr>
            <a:r>
              <a:rPr lang="en-US" b="1"/>
              <a:t>F</a:t>
            </a:r>
          </a:p>
        </p:txBody>
      </p:sp>
      <p:sp>
        <p:nvSpPr>
          <p:cNvPr id="44" name="Oval 7"/>
          <p:cNvSpPr>
            <a:spLocks noChangeArrowheads="1"/>
          </p:cNvSpPr>
          <p:nvPr/>
        </p:nvSpPr>
        <p:spPr bwMode="auto">
          <a:xfrm>
            <a:off x="2819400" y="4130572"/>
            <a:ext cx="457200" cy="457200"/>
          </a:xfrm>
          <a:prstGeom prst="ellipse">
            <a:avLst/>
          </a:prstGeom>
          <a:solidFill>
            <a:srgbClr val="FF0000"/>
          </a:solidFill>
          <a:ln w="9525">
            <a:solidFill>
              <a:schemeClr val="tx1"/>
            </a:solidFill>
            <a:round/>
            <a:headEnd/>
            <a:tailEnd/>
          </a:ln>
          <a:effectLst/>
          <a:extLst/>
        </p:spPr>
        <p:txBody>
          <a:bodyPr wrap="none" anchor="ctr"/>
          <a:lstStyle/>
          <a:p>
            <a:pPr>
              <a:buFontTx/>
              <a:buNone/>
            </a:pPr>
            <a:r>
              <a:rPr lang="en-US" b="1"/>
              <a:t>E</a:t>
            </a:r>
          </a:p>
        </p:txBody>
      </p:sp>
      <p:sp>
        <p:nvSpPr>
          <p:cNvPr id="45" name="Oval 8"/>
          <p:cNvSpPr>
            <a:spLocks noChangeArrowheads="1"/>
          </p:cNvSpPr>
          <p:nvPr/>
        </p:nvSpPr>
        <p:spPr bwMode="auto">
          <a:xfrm>
            <a:off x="3276600" y="3216172"/>
            <a:ext cx="457200" cy="457200"/>
          </a:xfrm>
          <a:prstGeom prst="ellipse">
            <a:avLst/>
          </a:prstGeom>
          <a:solidFill>
            <a:srgbClr val="FF0000"/>
          </a:solidFill>
          <a:ln w="9525">
            <a:solidFill>
              <a:schemeClr val="tx1"/>
            </a:solidFill>
            <a:round/>
            <a:headEnd/>
            <a:tailEnd/>
          </a:ln>
          <a:effectLst/>
          <a:extLst/>
        </p:spPr>
        <p:txBody>
          <a:bodyPr wrap="none" anchor="ctr"/>
          <a:lstStyle/>
          <a:p>
            <a:pPr>
              <a:buFontTx/>
              <a:buNone/>
            </a:pPr>
            <a:r>
              <a:rPr lang="en-US" b="1"/>
              <a:t>D</a:t>
            </a:r>
          </a:p>
        </p:txBody>
      </p:sp>
      <p:sp>
        <p:nvSpPr>
          <p:cNvPr id="46" name="Oval 9"/>
          <p:cNvSpPr>
            <a:spLocks noChangeArrowheads="1"/>
          </p:cNvSpPr>
          <p:nvPr/>
        </p:nvSpPr>
        <p:spPr bwMode="auto">
          <a:xfrm>
            <a:off x="2743200" y="2225572"/>
            <a:ext cx="457200" cy="457200"/>
          </a:xfrm>
          <a:prstGeom prst="ellipse">
            <a:avLst/>
          </a:prstGeom>
          <a:solidFill>
            <a:srgbClr val="FF0000"/>
          </a:solidFill>
          <a:ln w="9525">
            <a:solidFill>
              <a:schemeClr val="tx1"/>
            </a:solidFill>
            <a:round/>
            <a:headEnd/>
            <a:tailEnd/>
          </a:ln>
          <a:effectLst/>
          <a:extLst/>
        </p:spPr>
        <p:txBody>
          <a:bodyPr wrap="none" anchor="ctr"/>
          <a:lstStyle/>
          <a:p>
            <a:pPr>
              <a:buFontTx/>
              <a:buNone/>
            </a:pPr>
            <a:r>
              <a:rPr lang="en-US" b="1"/>
              <a:t>C</a:t>
            </a:r>
          </a:p>
        </p:txBody>
      </p:sp>
      <p:sp>
        <p:nvSpPr>
          <p:cNvPr id="47" name="Oval 10"/>
          <p:cNvSpPr>
            <a:spLocks noChangeArrowheads="1"/>
          </p:cNvSpPr>
          <p:nvPr/>
        </p:nvSpPr>
        <p:spPr bwMode="auto">
          <a:xfrm>
            <a:off x="1524000" y="4130572"/>
            <a:ext cx="457200" cy="457200"/>
          </a:xfrm>
          <a:prstGeom prst="ellipse">
            <a:avLst/>
          </a:prstGeom>
          <a:solidFill>
            <a:srgbClr val="FF0000"/>
          </a:solidFill>
          <a:ln w="9525">
            <a:solidFill>
              <a:schemeClr val="tx1"/>
            </a:solidFill>
            <a:round/>
            <a:headEnd/>
            <a:tailEnd/>
          </a:ln>
          <a:effectLst/>
          <a:extLst/>
        </p:spPr>
        <p:txBody>
          <a:bodyPr wrap="none" anchor="ctr"/>
          <a:lstStyle/>
          <a:p>
            <a:pPr>
              <a:buFontTx/>
              <a:buNone/>
            </a:pPr>
            <a:r>
              <a:rPr lang="en-US" b="1"/>
              <a:t>G</a:t>
            </a:r>
          </a:p>
        </p:txBody>
      </p:sp>
      <p:sp>
        <p:nvSpPr>
          <p:cNvPr id="50" name="Text Box 60"/>
          <p:cNvSpPr txBox="1">
            <a:spLocks noChangeArrowheads="1"/>
          </p:cNvSpPr>
          <p:nvPr/>
        </p:nvSpPr>
        <p:spPr bwMode="auto">
          <a:xfrm>
            <a:off x="5520743" y="1828697"/>
            <a:ext cx="9294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marks</a:t>
            </a:r>
            <a:endParaRPr lang="en-US" sz="2000" dirty="0"/>
          </a:p>
        </p:txBody>
      </p:sp>
      <p:sp>
        <p:nvSpPr>
          <p:cNvPr id="52" name="Text Box 181"/>
          <p:cNvSpPr txBox="1">
            <a:spLocks noChangeArrowheads="1"/>
          </p:cNvSpPr>
          <p:nvPr/>
        </p:nvSpPr>
        <p:spPr bwMode="auto">
          <a:xfrm>
            <a:off x="631825" y="1189177"/>
            <a:ext cx="79248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eaLnBrk="0" hangingPunct="0">
              <a:spcBef>
                <a:spcPct val="0"/>
              </a:spcBef>
              <a:defRPr sz="2400">
                <a:solidFill>
                  <a:schemeClr val="tx1"/>
                </a:solidFill>
                <a:latin typeface="Times New Roman" panose="02020603050405020304" pitchFamily="18" charset="0"/>
              </a:defRPr>
            </a:lvl1pPr>
            <a:lvl2pPr algn="l" eaLnBrk="0" hangingPunct="0">
              <a:spcBef>
                <a:spcPct val="0"/>
              </a:spcBef>
              <a:defRPr sz="2400">
                <a:solidFill>
                  <a:schemeClr val="tx1"/>
                </a:solidFill>
                <a:latin typeface="Times New Roman" panose="02020603050405020304" pitchFamily="18" charset="0"/>
              </a:defRPr>
            </a:lvl2pPr>
            <a:lvl3pPr algn="l" eaLnBrk="0" hangingPunct="0">
              <a:spcBef>
                <a:spcPct val="0"/>
              </a:spcBef>
              <a:defRPr sz="2400">
                <a:solidFill>
                  <a:schemeClr val="tx1"/>
                </a:solidFill>
                <a:latin typeface="Times New Roman" panose="02020603050405020304" pitchFamily="18" charset="0"/>
              </a:defRPr>
            </a:lvl3pPr>
            <a:lvl4pPr algn="l" eaLnBrk="0" hangingPunct="0">
              <a:spcBef>
                <a:spcPct val="0"/>
              </a:spcBef>
              <a:defRPr sz="2400">
                <a:solidFill>
                  <a:schemeClr val="tx1"/>
                </a:solidFill>
                <a:latin typeface="Times New Roman" panose="02020603050405020304" pitchFamily="18" charset="0"/>
              </a:defRPr>
            </a:lvl4pPr>
            <a:lvl5pPr algn="l" eaLnBrk="0" hangingPunct="0">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buFontTx/>
              <a:buNone/>
            </a:pPr>
            <a:r>
              <a:rPr lang="en-US" sz="2000" b="1" dirty="0" smtClean="0">
                <a:solidFill>
                  <a:srgbClr val="FF0000"/>
                </a:solidFill>
                <a:latin typeface="Arial" panose="020B0604020202020204" pitchFamily="34" charset="0"/>
                <a:cs typeface="Arial" panose="020B0604020202020204" pitchFamily="34" charset="0"/>
              </a:rPr>
              <a:t>Example:</a:t>
            </a:r>
            <a:r>
              <a:rPr lang="en-US" sz="2000" b="1" dirty="0" smtClean="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Conduct a depth-first search </a:t>
            </a:r>
            <a:r>
              <a:rPr lang="en-US" sz="2000" b="1" dirty="0" smtClean="0">
                <a:latin typeface="Arial" panose="020B0604020202020204" pitchFamily="34" charset="0"/>
                <a:cs typeface="Arial" panose="020B0604020202020204" pitchFamily="34" charset="0"/>
              </a:rPr>
              <a:t>in </a:t>
            </a:r>
            <a:r>
              <a:rPr lang="en-US" sz="2000" b="1" dirty="0">
                <a:latin typeface="Arial" panose="020B0604020202020204" pitchFamily="34" charset="0"/>
                <a:cs typeface="Arial" panose="020B0604020202020204" pitchFamily="34" charset="0"/>
              </a:rPr>
              <a:t>the graph </a:t>
            </a:r>
            <a:r>
              <a:rPr lang="en-US" sz="2000" b="1" dirty="0" smtClean="0">
                <a:latin typeface="Arial" panose="020B0604020202020204" pitchFamily="34" charset="0"/>
                <a:cs typeface="Arial" panose="020B0604020202020204" pitchFamily="34" charset="0"/>
              </a:rPr>
              <a:t>and find if there is a path from </a:t>
            </a:r>
            <a:r>
              <a:rPr lang="en-US" sz="2000" b="1" dirty="0" smtClean="0">
                <a:solidFill>
                  <a:srgbClr val="0070C0"/>
                </a:solidFill>
                <a:latin typeface="Arial" panose="020B0604020202020204" pitchFamily="34" charset="0"/>
                <a:cs typeface="Arial" panose="020B0604020202020204" pitchFamily="34" charset="0"/>
              </a:rPr>
              <a:t>D</a:t>
            </a:r>
            <a:r>
              <a:rPr lang="en-US" sz="2000" b="1" dirty="0" smtClean="0">
                <a:latin typeface="Arial" panose="020B0604020202020204" pitchFamily="34" charset="0"/>
                <a:cs typeface="Arial" panose="020B0604020202020204" pitchFamily="34" charset="0"/>
              </a:rPr>
              <a:t> to </a:t>
            </a:r>
            <a:r>
              <a:rPr lang="en-US" sz="2000" b="1" dirty="0" smtClean="0">
                <a:solidFill>
                  <a:srgbClr val="0070C0"/>
                </a:solidFill>
                <a:latin typeface="Arial" panose="020B0604020202020204" pitchFamily="34" charset="0"/>
                <a:cs typeface="Arial" panose="020B0604020202020204" pitchFamily="34" charset="0"/>
              </a:rPr>
              <a:t>B</a:t>
            </a:r>
            <a:endParaRPr lang="en-US" sz="2000" b="1" dirty="0">
              <a:solidFill>
                <a:srgbClr val="0070C0"/>
              </a:solidFill>
              <a:latin typeface="Arial" panose="020B0604020202020204" pitchFamily="34" charset="0"/>
              <a:cs typeface="Arial" panose="020B0604020202020204" pitchFamily="34" charset="0"/>
            </a:endParaRPr>
          </a:p>
        </p:txBody>
      </p:sp>
      <p:graphicFrame>
        <p:nvGraphicFramePr>
          <p:cNvPr id="53" name="Group 175"/>
          <p:cNvGraphicFramePr>
            <a:graphicFrameLocks/>
          </p:cNvGraphicFramePr>
          <p:nvPr>
            <p:extLst/>
          </p:nvPr>
        </p:nvGraphicFramePr>
        <p:xfrm>
          <a:off x="4267200" y="2301772"/>
          <a:ext cx="1019400" cy="3169920"/>
        </p:xfrm>
        <a:graphic>
          <a:graphicData uri="http://schemas.openxmlformats.org/drawingml/2006/table">
            <a:tbl>
              <a:tblPr/>
              <a:tblGrid>
                <a:gridCol w="509700"/>
                <a:gridCol w="509700"/>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[2]</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[3]</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[4]</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[5]</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[6]</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[7]</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4" name="Text Box 60"/>
          <p:cNvSpPr txBox="1">
            <a:spLocks noChangeArrowheads="1"/>
          </p:cNvSpPr>
          <p:nvPr/>
        </p:nvSpPr>
        <p:spPr bwMode="auto">
          <a:xfrm>
            <a:off x="4314423" y="1828697"/>
            <a:ext cx="1114022"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vertices</a:t>
            </a:r>
            <a:endParaRPr lang="en-US" sz="2000" dirty="0"/>
          </a:p>
        </p:txBody>
      </p:sp>
      <p:graphicFrame>
        <p:nvGraphicFramePr>
          <p:cNvPr id="55" name="Group 175"/>
          <p:cNvGraphicFramePr>
            <a:graphicFrameLocks/>
          </p:cNvGraphicFramePr>
          <p:nvPr>
            <p:extLst/>
          </p:nvPr>
        </p:nvGraphicFramePr>
        <p:xfrm>
          <a:off x="5381400" y="2301772"/>
          <a:ext cx="1019400" cy="3169920"/>
        </p:xfrm>
        <a:graphic>
          <a:graphicData uri="http://schemas.openxmlformats.org/drawingml/2006/table">
            <a:tbl>
              <a:tblPr/>
              <a:tblGrid>
                <a:gridCol w="509700"/>
                <a:gridCol w="509700"/>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[2]</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[3]</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[4]</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[5]</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[6]</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[7]</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 name="Group 175"/>
          <p:cNvGraphicFramePr>
            <a:graphicFrameLocks/>
          </p:cNvGraphicFramePr>
          <p:nvPr>
            <p:extLst/>
          </p:nvPr>
        </p:nvGraphicFramePr>
        <p:xfrm>
          <a:off x="6698268" y="2293615"/>
          <a:ext cx="509700" cy="3169920"/>
        </p:xfrm>
        <a:graphic>
          <a:graphicData uri="http://schemas.openxmlformats.org/drawingml/2006/table">
            <a:tbl>
              <a:tblPr/>
              <a:tblGrid>
                <a:gridCol w="509700"/>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7" name="Text Box 60"/>
          <p:cNvSpPr txBox="1">
            <a:spLocks noChangeArrowheads="1"/>
          </p:cNvSpPr>
          <p:nvPr/>
        </p:nvSpPr>
        <p:spPr bwMode="auto">
          <a:xfrm>
            <a:off x="6477000" y="1828696"/>
            <a:ext cx="9294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stack</a:t>
            </a:r>
            <a:endParaRPr lang="en-US" sz="2000" dirty="0"/>
          </a:p>
        </p:txBody>
      </p:sp>
      <p:sp>
        <p:nvSpPr>
          <p:cNvPr id="58" name="TextBox 57"/>
          <p:cNvSpPr txBox="1"/>
          <p:nvPr/>
        </p:nvSpPr>
        <p:spPr>
          <a:xfrm>
            <a:off x="431666" y="4916269"/>
            <a:ext cx="3606934" cy="646331"/>
          </a:xfrm>
          <a:prstGeom prst="rect">
            <a:avLst/>
          </a:prstGeom>
          <a:noFill/>
        </p:spPr>
        <p:txBody>
          <a:bodyPr wrap="square" rtlCol="0">
            <a:spAutoFit/>
          </a:bodyPr>
          <a:lstStyle/>
          <a:p>
            <a:r>
              <a:rPr lang="en-US" b="1" dirty="0" smtClean="0"/>
              <a:t>Visited nodes:</a:t>
            </a:r>
          </a:p>
          <a:p>
            <a:r>
              <a:rPr lang="en-US" dirty="0"/>
              <a:t>D  </a:t>
            </a:r>
            <a:r>
              <a:rPr lang="en-US" dirty="0" smtClean="0"/>
              <a:t>F  C  E  G  H</a:t>
            </a:r>
            <a:endParaRPr lang="en-US" dirty="0"/>
          </a:p>
        </p:txBody>
      </p:sp>
      <p:graphicFrame>
        <p:nvGraphicFramePr>
          <p:cNvPr id="59" name="Group 175"/>
          <p:cNvGraphicFramePr>
            <a:graphicFrameLocks/>
          </p:cNvGraphicFramePr>
          <p:nvPr>
            <p:extLst/>
          </p:nvPr>
        </p:nvGraphicFramePr>
        <p:xfrm>
          <a:off x="7597643" y="2291254"/>
          <a:ext cx="768482" cy="396240"/>
        </p:xfrm>
        <a:graphic>
          <a:graphicData uri="http://schemas.openxmlformats.org/drawingml/2006/table">
            <a:tbl>
              <a:tblPr/>
              <a:tblGrid>
                <a:gridCol w="768482"/>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false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0" name="Text Box 60"/>
          <p:cNvSpPr txBox="1">
            <a:spLocks noChangeArrowheads="1"/>
          </p:cNvSpPr>
          <p:nvPr/>
        </p:nvSpPr>
        <p:spPr bwMode="auto">
          <a:xfrm>
            <a:off x="7498723" y="1824780"/>
            <a:ext cx="9294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found</a:t>
            </a:r>
            <a:endParaRPr lang="en-US" sz="2000" dirty="0"/>
          </a:p>
        </p:txBody>
      </p:sp>
      <p:sp>
        <p:nvSpPr>
          <p:cNvPr id="62" name="Rectangle 2"/>
          <p:cNvSpPr>
            <a:spLocks noGrp="1" noChangeArrowheads="1"/>
          </p:cNvSpPr>
          <p:nvPr>
            <p:ph type="title"/>
          </p:nvPr>
        </p:nvSpPr>
        <p:spPr>
          <a:xfrm>
            <a:off x="155575" y="161927"/>
            <a:ext cx="8797925" cy="676274"/>
          </a:xfrm>
        </p:spPr>
        <p:txBody>
          <a:bodyPr>
            <a:normAutofit fontScale="90000"/>
          </a:bodyPr>
          <a:lstStyle/>
          <a:p>
            <a:r>
              <a:rPr lang="en-US" dirty="0"/>
              <a:t>Depth-First Search</a:t>
            </a:r>
          </a:p>
        </p:txBody>
      </p:sp>
      <p:sp>
        <p:nvSpPr>
          <p:cNvPr id="63" name="Line 34"/>
          <p:cNvSpPr>
            <a:spLocks noChangeShapeType="1"/>
          </p:cNvSpPr>
          <p:nvPr/>
        </p:nvSpPr>
        <p:spPr bwMode="auto">
          <a:xfrm flipH="1" flipV="1">
            <a:off x="2133600" y="2530372"/>
            <a:ext cx="1219200" cy="8382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 name="Line 37"/>
          <p:cNvSpPr>
            <a:spLocks noChangeShapeType="1"/>
          </p:cNvSpPr>
          <p:nvPr/>
        </p:nvSpPr>
        <p:spPr bwMode="auto">
          <a:xfrm flipH="1">
            <a:off x="3200400" y="3673372"/>
            <a:ext cx="228600" cy="533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 name="Line 35"/>
          <p:cNvSpPr>
            <a:spLocks noChangeShapeType="1"/>
          </p:cNvSpPr>
          <p:nvPr/>
        </p:nvSpPr>
        <p:spPr bwMode="auto">
          <a:xfrm flipH="1">
            <a:off x="1981200" y="4435372"/>
            <a:ext cx="8382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 name="Line 36"/>
          <p:cNvSpPr>
            <a:spLocks noChangeShapeType="1"/>
          </p:cNvSpPr>
          <p:nvPr/>
        </p:nvSpPr>
        <p:spPr bwMode="auto">
          <a:xfrm flipH="1" flipV="1">
            <a:off x="914400" y="3901972"/>
            <a:ext cx="609600" cy="3810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 name="Line 176"/>
          <p:cNvSpPr>
            <a:spLocks noChangeShapeType="1"/>
          </p:cNvSpPr>
          <p:nvPr/>
        </p:nvSpPr>
        <p:spPr bwMode="auto">
          <a:xfrm flipV="1">
            <a:off x="2209800" y="2416072"/>
            <a:ext cx="5334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013148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431666" y="5647100"/>
            <a:ext cx="8026534" cy="646331"/>
          </a:xfrm>
          <a:prstGeom prst="rect">
            <a:avLst/>
          </a:prstGeom>
          <a:noFill/>
        </p:spPr>
        <p:txBody>
          <a:bodyPr wrap="square" rtlCol="0">
            <a:spAutoFit/>
          </a:bodyPr>
          <a:lstStyle/>
          <a:p>
            <a:r>
              <a:rPr lang="en-US" b="1" dirty="0"/>
              <a:t>Push all the vertices that are adjacent to </a:t>
            </a:r>
            <a:r>
              <a:rPr lang="en-US" b="1" dirty="0" smtClean="0"/>
              <a:t>H </a:t>
            </a:r>
            <a:r>
              <a:rPr lang="en-US" b="1" dirty="0"/>
              <a:t>and unvisited (unmarked)  onto the stack </a:t>
            </a:r>
            <a:r>
              <a:rPr lang="en-US" b="1" dirty="0" smtClean="0"/>
              <a:t>(A and B are </a:t>
            </a:r>
            <a:r>
              <a:rPr lang="en-US" b="1" dirty="0"/>
              <a:t>pushed).</a:t>
            </a:r>
          </a:p>
        </p:txBody>
      </p:sp>
      <p:sp>
        <p:nvSpPr>
          <p:cNvPr id="34" name="Line 21"/>
          <p:cNvSpPr>
            <a:spLocks noChangeShapeType="1"/>
          </p:cNvSpPr>
          <p:nvPr/>
        </p:nvSpPr>
        <p:spPr bwMode="auto">
          <a:xfrm flipV="1">
            <a:off x="914400" y="3444772"/>
            <a:ext cx="9906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Line 22"/>
          <p:cNvSpPr>
            <a:spLocks noChangeShapeType="1"/>
          </p:cNvSpPr>
          <p:nvPr/>
        </p:nvSpPr>
        <p:spPr bwMode="auto">
          <a:xfrm flipV="1">
            <a:off x="1828800" y="3597172"/>
            <a:ext cx="14478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Line 39"/>
          <p:cNvSpPr>
            <a:spLocks noChangeShapeType="1"/>
          </p:cNvSpPr>
          <p:nvPr/>
        </p:nvSpPr>
        <p:spPr bwMode="auto">
          <a:xfrm flipV="1">
            <a:off x="762000" y="3063772"/>
            <a:ext cx="76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26"/>
          <p:cNvSpPr>
            <a:spLocks noChangeShapeType="1"/>
          </p:cNvSpPr>
          <p:nvPr/>
        </p:nvSpPr>
        <p:spPr bwMode="auto">
          <a:xfrm>
            <a:off x="990600" y="2911372"/>
            <a:ext cx="914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29"/>
          <p:cNvSpPr>
            <a:spLocks noChangeShapeType="1"/>
          </p:cNvSpPr>
          <p:nvPr/>
        </p:nvSpPr>
        <p:spPr bwMode="auto">
          <a:xfrm flipH="1" flipV="1">
            <a:off x="3124200" y="2682772"/>
            <a:ext cx="292100" cy="508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Oval 2"/>
          <p:cNvSpPr>
            <a:spLocks noChangeArrowheads="1"/>
          </p:cNvSpPr>
          <p:nvPr/>
        </p:nvSpPr>
        <p:spPr bwMode="auto">
          <a:xfrm>
            <a:off x="533400" y="2758972"/>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Oval 3"/>
          <p:cNvSpPr>
            <a:spLocks noChangeArrowheads="1"/>
          </p:cNvSpPr>
          <p:nvPr/>
        </p:nvSpPr>
        <p:spPr bwMode="auto">
          <a:xfrm>
            <a:off x="685800" y="26065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A</a:t>
            </a:r>
          </a:p>
        </p:txBody>
      </p:sp>
      <p:sp>
        <p:nvSpPr>
          <p:cNvPr id="41" name="Oval 4"/>
          <p:cNvSpPr>
            <a:spLocks noChangeArrowheads="1"/>
          </p:cNvSpPr>
          <p:nvPr/>
        </p:nvSpPr>
        <p:spPr bwMode="auto">
          <a:xfrm>
            <a:off x="533400" y="3520972"/>
            <a:ext cx="457200" cy="457200"/>
          </a:xfrm>
          <a:prstGeom prst="ellipse">
            <a:avLst/>
          </a:prstGeom>
          <a:solidFill>
            <a:srgbClr val="FF0000"/>
          </a:solidFill>
          <a:ln w="9525">
            <a:solidFill>
              <a:schemeClr val="tx1"/>
            </a:solidFill>
            <a:round/>
            <a:headEnd/>
            <a:tailEnd/>
          </a:ln>
          <a:effectLst/>
          <a:extLst/>
        </p:spPr>
        <p:txBody>
          <a:bodyPr wrap="none" anchor="ctr"/>
          <a:lstStyle/>
          <a:p>
            <a:pPr>
              <a:buFontTx/>
              <a:buNone/>
            </a:pPr>
            <a:r>
              <a:rPr lang="en-US" b="1"/>
              <a:t>H</a:t>
            </a:r>
          </a:p>
        </p:txBody>
      </p:sp>
      <p:sp>
        <p:nvSpPr>
          <p:cNvPr id="42" name="Oval 5"/>
          <p:cNvSpPr>
            <a:spLocks noChangeArrowheads="1"/>
          </p:cNvSpPr>
          <p:nvPr/>
        </p:nvSpPr>
        <p:spPr bwMode="auto">
          <a:xfrm>
            <a:off x="1905000" y="31399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B</a:t>
            </a:r>
          </a:p>
        </p:txBody>
      </p:sp>
      <p:sp>
        <p:nvSpPr>
          <p:cNvPr id="43" name="Oval 6"/>
          <p:cNvSpPr>
            <a:spLocks noChangeArrowheads="1"/>
          </p:cNvSpPr>
          <p:nvPr/>
        </p:nvSpPr>
        <p:spPr bwMode="auto">
          <a:xfrm>
            <a:off x="1752600" y="2149372"/>
            <a:ext cx="457200" cy="457200"/>
          </a:xfrm>
          <a:prstGeom prst="ellipse">
            <a:avLst/>
          </a:prstGeom>
          <a:solidFill>
            <a:srgbClr val="FF0000"/>
          </a:solidFill>
          <a:ln w="9525">
            <a:solidFill>
              <a:schemeClr val="tx1"/>
            </a:solidFill>
            <a:round/>
            <a:headEnd/>
            <a:tailEnd/>
          </a:ln>
          <a:effectLst/>
          <a:extLst/>
        </p:spPr>
        <p:txBody>
          <a:bodyPr wrap="none" anchor="ctr"/>
          <a:lstStyle/>
          <a:p>
            <a:pPr>
              <a:buFontTx/>
              <a:buNone/>
            </a:pPr>
            <a:r>
              <a:rPr lang="en-US" b="1"/>
              <a:t>F</a:t>
            </a:r>
          </a:p>
        </p:txBody>
      </p:sp>
      <p:sp>
        <p:nvSpPr>
          <p:cNvPr id="44" name="Oval 7"/>
          <p:cNvSpPr>
            <a:spLocks noChangeArrowheads="1"/>
          </p:cNvSpPr>
          <p:nvPr/>
        </p:nvSpPr>
        <p:spPr bwMode="auto">
          <a:xfrm>
            <a:off x="2819400" y="4130572"/>
            <a:ext cx="457200" cy="457200"/>
          </a:xfrm>
          <a:prstGeom prst="ellipse">
            <a:avLst/>
          </a:prstGeom>
          <a:solidFill>
            <a:srgbClr val="FF0000"/>
          </a:solidFill>
          <a:ln w="9525">
            <a:solidFill>
              <a:schemeClr val="tx1"/>
            </a:solidFill>
            <a:round/>
            <a:headEnd/>
            <a:tailEnd/>
          </a:ln>
          <a:effectLst/>
          <a:extLst/>
        </p:spPr>
        <p:txBody>
          <a:bodyPr wrap="none" anchor="ctr"/>
          <a:lstStyle/>
          <a:p>
            <a:pPr>
              <a:buFontTx/>
              <a:buNone/>
            </a:pPr>
            <a:r>
              <a:rPr lang="en-US" b="1"/>
              <a:t>E</a:t>
            </a:r>
          </a:p>
        </p:txBody>
      </p:sp>
      <p:sp>
        <p:nvSpPr>
          <p:cNvPr id="45" name="Oval 8"/>
          <p:cNvSpPr>
            <a:spLocks noChangeArrowheads="1"/>
          </p:cNvSpPr>
          <p:nvPr/>
        </p:nvSpPr>
        <p:spPr bwMode="auto">
          <a:xfrm>
            <a:off x="3276600" y="3216172"/>
            <a:ext cx="457200" cy="457200"/>
          </a:xfrm>
          <a:prstGeom prst="ellipse">
            <a:avLst/>
          </a:prstGeom>
          <a:solidFill>
            <a:srgbClr val="FF0000"/>
          </a:solidFill>
          <a:ln w="9525">
            <a:solidFill>
              <a:schemeClr val="tx1"/>
            </a:solidFill>
            <a:round/>
            <a:headEnd/>
            <a:tailEnd/>
          </a:ln>
          <a:effectLst/>
          <a:extLst/>
        </p:spPr>
        <p:txBody>
          <a:bodyPr wrap="none" anchor="ctr"/>
          <a:lstStyle/>
          <a:p>
            <a:pPr>
              <a:buFontTx/>
              <a:buNone/>
            </a:pPr>
            <a:r>
              <a:rPr lang="en-US" b="1"/>
              <a:t>D</a:t>
            </a:r>
          </a:p>
        </p:txBody>
      </p:sp>
      <p:sp>
        <p:nvSpPr>
          <p:cNvPr id="46" name="Oval 9"/>
          <p:cNvSpPr>
            <a:spLocks noChangeArrowheads="1"/>
          </p:cNvSpPr>
          <p:nvPr/>
        </p:nvSpPr>
        <p:spPr bwMode="auto">
          <a:xfrm>
            <a:off x="2743200" y="2225572"/>
            <a:ext cx="457200" cy="457200"/>
          </a:xfrm>
          <a:prstGeom prst="ellipse">
            <a:avLst/>
          </a:prstGeom>
          <a:solidFill>
            <a:srgbClr val="FF0000"/>
          </a:solidFill>
          <a:ln w="9525">
            <a:solidFill>
              <a:schemeClr val="tx1"/>
            </a:solidFill>
            <a:round/>
            <a:headEnd/>
            <a:tailEnd/>
          </a:ln>
          <a:effectLst/>
          <a:extLst/>
        </p:spPr>
        <p:txBody>
          <a:bodyPr wrap="none" anchor="ctr"/>
          <a:lstStyle/>
          <a:p>
            <a:pPr>
              <a:buFontTx/>
              <a:buNone/>
            </a:pPr>
            <a:r>
              <a:rPr lang="en-US" b="1"/>
              <a:t>C</a:t>
            </a:r>
          </a:p>
        </p:txBody>
      </p:sp>
      <p:sp>
        <p:nvSpPr>
          <p:cNvPr id="47" name="Oval 10"/>
          <p:cNvSpPr>
            <a:spLocks noChangeArrowheads="1"/>
          </p:cNvSpPr>
          <p:nvPr/>
        </p:nvSpPr>
        <p:spPr bwMode="auto">
          <a:xfrm>
            <a:off x="1524000" y="4130572"/>
            <a:ext cx="457200" cy="457200"/>
          </a:xfrm>
          <a:prstGeom prst="ellipse">
            <a:avLst/>
          </a:prstGeom>
          <a:solidFill>
            <a:srgbClr val="FF0000"/>
          </a:solidFill>
          <a:ln w="9525">
            <a:solidFill>
              <a:schemeClr val="tx1"/>
            </a:solidFill>
            <a:round/>
            <a:headEnd/>
            <a:tailEnd/>
          </a:ln>
          <a:effectLst/>
          <a:extLst/>
        </p:spPr>
        <p:txBody>
          <a:bodyPr wrap="none" anchor="ctr"/>
          <a:lstStyle/>
          <a:p>
            <a:pPr>
              <a:buFontTx/>
              <a:buNone/>
            </a:pPr>
            <a:r>
              <a:rPr lang="en-US" b="1"/>
              <a:t>G</a:t>
            </a:r>
          </a:p>
        </p:txBody>
      </p:sp>
      <p:sp>
        <p:nvSpPr>
          <p:cNvPr id="50" name="Text Box 60"/>
          <p:cNvSpPr txBox="1">
            <a:spLocks noChangeArrowheads="1"/>
          </p:cNvSpPr>
          <p:nvPr/>
        </p:nvSpPr>
        <p:spPr bwMode="auto">
          <a:xfrm>
            <a:off x="5520743" y="1828697"/>
            <a:ext cx="9294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marks</a:t>
            </a:r>
            <a:endParaRPr lang="en-US" sz="2000" dirty="0"/>
          </a:p>
        </p:txBody>
      </p:sp>
      <p:sp>
        <p:nvSpPr>
          <p:cNvPr id="52" name="Text Box 181"/>
          <p:cNvSpPr txBox="1">
            <a:spLocks noChangeArrowheads="1"/>
          </p:cNvSpPr>
          <p:nvPr/>
        </p:nvSpPr>
        <p:spPr bwMode="auto">
          <a:xfrm>
            <a:off x="631825" y="1189177"/>
            <a:ext cx="79248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eaLnBrk="0" hangingPunct="0">
              <a:spcBef>
                <a:spcPct val="0"/>
              </a:spcBef>
              <a:defRPr sz="2400">
                <a:solidFill>
                  <a:schemeClr val="tx1"/>
                </a:solidFill>
                <a:latin typeface="Times New Roman" panose="02020603050405020304" pitchFamily="18" charset="0"/>
              </a:defRPr>
            </a:lvl1pPr>
            <a:lvl2pPr algn="l" eaLnBrk="0" hangingPunct="0">
              <a:spcBef>
                <a:spcPct val="0"/>
              </a:spcBef>
              <a:defRPr sz="2400">
                <a:solidFill>
                  <a:schemeClr val="tx1"/>
                </a:solidFill>
                <a:latin typeface="Times New Roman" panose="02020603050405020304" pitchFamily="18" charset="0"/>
              </a:defRPr>
            </a:lvl2pPr>
            <a:lvl3pPr algn="l" eaLnBrk="0" hangingPunct="0">
              <a:spcBef>
                <a:spcPct val="0"/>
              </a:spcBef>
              <a:defRPr sz="2400">
                <a:solidFill>
                  <a:schemeClr val="tx1"/>
                </a:solidFill>
                <a:latin typeface="Times New Roman" panose="02020603050405020304" pitchFamily="18" charset="0"/>
              </a:defRPr>
            </a:lvl3pPr>
            <a:lvl4pPr algn="l" eaLnBrk="0" hangingPunct="0">
              <a:spcBef>
                <a:spcPct val="0"/>
              </a:spcBef>
              <a:defRPr sz="2400">
                <a:solidFill>
                  <a:schemeClr val="tx1"/>
                </a:solidFill>
                <a:latin typeface="Times New Roman" panose="02020603050405020304" pitchFamily="18" charset="0"/>
              </a:defRPr>
            </a:lvl4pPr>
            <a:lvl5pPr algn="l" eaLnBrk="0" hangingPunct="0">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buFontTx/>
              <a:buNone/>
            </a:pPr>
            <a:r>
              <a:rPr lang="en-US" sz="2000" b="1" dirty="0">
                <a:solidFill>
                  <a:srgbClr val="FF0000"/>
                </a:solidFill>
                <a:latin typeface="Arial" panose="020B0604020202020204" pitchFamily="34" charset="0"/>
                <a:cs typeface="Arial" panose="020B0604020202020204" pitchFamily="34" charset="0"/>
              </a:rPr>
              <a:t>Example:</a:t>
            </a:r>
            <a:r>
              <a:rPr lang="en-US" sz="2000" b="1" dirty="0">
                <a:latin typeface="Arial" panose="020B0604020202020204" pitchFamily="34" charset="0"/>
                <a:cs typeface="Arial" panose="020B0604020202020204" pitchFamily="34" charset="0"/>
              </a:rPr>
              <a:t> Conduct a depth-first search in the graph starting from node D</a:t>
            </a:r>
            <a:endParaRPr lang="en-US" sz="2000" b="1" dirty="0">
              <a:solidFill>
                <a:srgbClr val="0070C0"/>
              </a:solidFill>
              <a:latin typeface="Arial" panose="020B0604020202020204" pitchFamily="34" charset="0"/>
              <a:cs typeface="Arial" panose="020B0604020202020204" pitchFamily="34" charset="0"/>
            </a:endParaRPr>
          </a:p>
        </p:txBody>
      </p:sp>
      <p:graphicFrame>
        <p:nvGraphicFramePr>
          <p:cNvPr id="53" name="Group 175"/>
          <p:cNvGraphicFramePr>
            <a:graphicFrameLocks/>
          </p:cNvGraphicFramePr>
          <p:nvPr>
            <p:extLst/>
          </p:nvPr>
        </p:nvGraphicFramePr>
        <p:xfrm>
          <a:off x="4267200" y="2301772"/>
          <a:ext cx="1019400" cy="3169920"/>
        </p:xfrm>
        <a:graphic>
          <a:graphicData uri="http://schemas.openxmlformats.org/drawingml/2006/table">
            <a:tbl>
              <a:tblPr/>
              <a:tblGrid>
                <a:gridCol w="509700"/>
                <a:gridCol w="509700"/>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[2]</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[3]</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[4]</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[5]</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[6]</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[7]</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4" name="Text Box 60"/>
          <p:cNvSpPr txBox="1">
            <a:spLocks noChangeArrowheads="1"/>
          </p:cNvSpPr>
          <p:nvPr/>
        </p:nvSpPr>
        <p:spPr bwMode="auto">
          <a:xfrm>
            <a:off x="4314423" y="1828697"/>
            <a:ext cx="1114022"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vertices</a:t>
            </a:r>
            <a:endParaRPr lang="en-US" sz="2000" dirty="0"/>
          </a:p>
        </p:txBody>
      </p:sp>
      <p:graphicFrame>
        <p:nvGraphicFramePr>
          <p:cNvPr id="55" name="Group 175"/>
          <p:cNvGraphicFramePr>
            <a:graphicFrameLocks/>
          </p:cNvGraphicFramePr>
          <p:nvPr>
            <p:extLst/>
          </p:nvPr>
        </p:nvGraphicFramePr>
        <p:xfrm>
          <a:off x="5381400" y="2301772"/>
          <a:ext cx="1019400" cy="3169920"/>
        </p:xfrm>
        <a:graphic>
          <a:graphicData uri="http://schemas.openxmlformats.org/drawingml/2006/table">
            <a:tbl>
              <a:tblPr/>
              <a:tblGrid>
                <a:gridCol w="509700"/>
                <a:gridCol w="509700"/>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[2]</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[3]</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[4]</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[5]</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[6]</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[7]</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 name="Group 175"/>
          <p:cNvGraphicFramePr>
            <a:graphicFrameLocks/>
          </p:cNvGraphicFramePr>
          <p:nvPr>
            <p:extLst/>
          </p:nvPr>
        </p:nvGraphicFramePr>
        <p:xfrm>
          <a:off x="6698268" y="2293615"/>
          <a:ext cx="509700" cy="3169920"/>
        </p:xfrm>
        <a:graphic>
          <a:graphicData uri="http://schemas.openxmlformats.org/drawingml/2006/table">
            <a:tbl>
              <a:tblPr/>
              <a:tblGrid>
                <a:gridCol w="509700"/>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7" name="Text Box 60"/>
          <p:cNvSpPr txBox="1">
            <a:spLocks noChangeArrowheads="1"/>
          </p:cNvSpPr>
          <p:nvPr/>
        </p:nvSpPr>
        <p:spPr bwMode="auto">
          <a:xfrm>
            <a:off x="6477000" y="1828696"/>
            <a:ext cx="9294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stack</a:t>
            </a:r>
            <a:endParaRPr lang="en-US" sz="2000" dirty="0"/>
          </a:p>
        </p:txBody>
      </p:sp>
      <p:sp>
        <p:nvSpPr>
          <p:cNvPr id="58" name="TextBox 57"/>
          <p:cNvSpPr txBox="1"/>
          <p:nvPr/>
        </p:nvSpPr>
        <p:spPr>
          <a:xfrm>
            <a:off x="431666" y="4916269"/>
            <a:ext cx="3606934" cy="646331"/>
          </a:xfrm>
          <a:prstGeom prst="rect">
            <a:avLst/>
          </a:prstGeom>
          <a:noFill/>
        </p:spPr>
        <p:txBody>
          <a:bodyPr wrap="square" rtlCol="0">
            <a:spAutoFit/>
          </a:bodyPr>
          <a:lstStyle/>
          <a:p>
            <a:r>
              <a:rPr lang="en-US" b="1" dirty="0" smtClean="0"/>
              <a:t>Visited nodes:</a:t>
            </a:r>
          </a:p>
          <a:p>
            <a:r>
              <a:rPr lang="en-US" dirty="0"/>
              <a:t>D  </a:t>
            </a:r>
            <a:r>
              <a:rPr lang="en-US" dirty="0" smtClean="0"/>
              <a:t>F  C  E  G  H</a:t>
            </a:r>
            <a:endParaRPr lang="en-US" dirty="0"/>
          </a:p>
        </p:txBody>
      </p:sp>
      <p:graphicFrame>
        <p:nvGraphicFramePr>
          <p:cNvPr id="59" name="Group 175"/>
          <p:cNvGraphicFramePr>
            <a:graphicFrameLocks/>
          </p:cNvGraphicFramePr>
          <p:nvPr>
            <p:extLst/>
          </p:nvPr>
        </p:nvGraphicFramePr>
        <p:xfrm>
          <a:off x="7597643" y="2291254"/>
          <a:ext cx="768482" cy="396240"/>
        </p:xfrm>
        <a:graphic>
          <a:graphicData uri="http://schemas.openxmlformats.org/drawingml/2006/table">
            <a:tbl>
              <a:tblPr/>
              <a:tblGrid>
                <a:gridCol w="768482"/>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false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0" name="Text Box 60"/>
          <p:cNvSpPr txBox="1">
            <a:spLocks noChangeArrowheads="1"/>
          </p:cNvSpPr>
          <p:nvPr/>
        </p:nvSpPr>
        <p:spPr bwMode="auto">
          <a:xfrm>
            <a:off x="7498723" y="1824780"/>
            <a:ext cx="9294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found</a:t>
            </a:r>
            <a:endParaRPr lang="en-US" sz="2000" dirty="0"/>
          </a:p>
        </p:txBody>
      </p:sp>
      <p:sp>
        <p:nvSpPr>
          <p:cNvPr id="62" name="Rectangle 2"/>
          <p:cNvSpPr>
            <a:spLocks noGrp="1" noChangeArrowheads="1"/>
          </p:cNvSpPr>
          <p:nvPr>
            <p:ph type="title"/>
          </p:nvPr>
        </p:nvSpPr>
        <p:spPr>
          <a:xfrm>
            <a:off x="155575" y="161927"/>
            <a:ext cx="8797925" cy="676274"/>
          </a:xfrm>
        </p:spPr>
        <p:txBody>
          <a:bodyPr>
            <a:normAutofit fontScale="90000"/>
          </a:bodyPr>
          <a:lstStyle/>
          <a:p>
            <a:r>
              <a:rPr lang="en-US" dirty="0"/>
              <a:t>Depth-First Search</a:t>
            </a:r>
          </a:p>
        </p:txBody>
      </p:sp>
      <p:sp>
        <p:nvSpPr>
          <p:cNvPr id="63" name="Line 34"/>
          <p:cNvSpPr>
            <a:spLocks noChangeShapeType="1"/>
          </p:cNvSpPr>
          <p:nvPr/>
        </p:nvSpPr>
        <p:spPr bwMode="auto">
          <a:xfrm flipH="1" flipV="1">
            <a:off x="2133600" y="2530372"/>
            <a:ext cx="1219200" cy="8382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 name="Line 37"/>
          <p:cNvSpPr>
            <a:spLocks noChangeShapeType="1"/>
          </p:cNvSpPr>
          <p:nvPr/>
        </p:nvSpPr>
        <p:spPr bwMode="auto">
          <a:xfrm flipH="1">
            <a:off x="3200400" y="3673372"/>
            <a:ext cx="228600" cy="533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 name="Line 35"/>
          <p:cNvSpPr>
            <a:spLocks noChangeShapeType="1"/>
          </p:cNvSpPr>
          <p:nvPr/>
        </p:nvSpPr>
        <p:spPr bwMode="auto">
          <a:xfrm flipH="1">
            <a:off x="1981200" y="4435372"/>
            <a:ext cx="8382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 name="Line 36"/>
          <p:cNvSpPr>
            <a:spLocks noChangeShapeType="1"/>
          </p:cNvSpPr>
          <p:nvPr/>
        </p:nvSpPr>
        <p:spPr bwMode="auto">
          <a:xfrm flipH="1" flipV="1">
            <a:off x="914400" y="3901972"/>
            <a:ext cx="609600" cy="3810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 name="Line 176"/>
          <p:cNvSpPr>
            <a:spLocks noChangeShapeType="1"/>
          </p:cNvSpPr>
          <p:nvPr/>
        </p:nvSpPr>
        <p:spPr bwMode="auto">
          <a:xfrm flipV="1">
            <a:off x="2209800" y="2416072"/>
            <a:ext cx="5334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3860764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4" name="Line 34"/>
          <p:cNvSpPr>
            <a:spLocks noChangeShapeType="1"/>
          </p:cNvSpPr>
          <p:nvPr/>
        </p:nvSpPr>
        <p:spPr bwMode="auto">
          <a:xfrm flipH="1" flipV="1">
            <a:off x="2133600" y="2530372"/>
            <a:ext cx="12192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637" name="Line 37"/>
          <p:cNvSpPr>
            <a:spLocks noChangeShapeType="1"/>
          </p:cNvSpPr>
          <p:nvPr/>
        </p:nvSpPr>
        <p:spPr bwMode="auto">
          <a:xfrm flipH="1">
            <a:off x="3200400" y="3673372"/>
            <a:ext cx="228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621" name="Line 21"/>
          <p:cNvSpPr>
            <a:spLocks noChangeShapeType="1"/>
          </p:cNvSpPr>
          <p:nvPr/>
        </p:nvSpPr>
        <p:spPr bwMode="auto">
          <a:xfrm flipV="1">
            <a:off x="914400" y="3444772"/>
            <a:ext cx="9906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622" name="Line 22"/>
          <p:cNvSpPr>
            <a:spLocks noChangeShapeType="1"/>
          </p:cNvSpPr>
          <p:nvPr/>
        </p:nvSpPr>
        <p:spPr bwMode="auto">
          <a:xfrm flipV="1">
            <a:off x="1828800" y="3597172"/>
            <a:ext cx="14478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639" name="Line 39"/>
          <p:cNvSpPr>
            <a:spLocks noChangeShapeType="1"/>
          </p:cNvSpPr>
          <p:nvPr/>
        </p:nvSpPr>
        <p:spPr bwMode="auto">
          <a:xfrm flipV="1">
            <a:off x="762000" y="3063772"/>
            <a:ext cx="76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626" name="Line 26"/>
          <p:cNvSpPr>
            <a:spLocks noChangeShapeType="1"/>
          </p:cNvSpPr>
          <p:nvPr/>
        </p:nvSpPr>
        <p:spPr bwMode="auto">
          <a:xfrm>
            <a:off x="990600" y="2911372"/>
            <a:ext cx="914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629" name="Line 29"/>
          <p:cNvSpPr>
            <a:spLocks noChangeShapeType="1"/>
          </p:cNvSpPr>
          <p:nvPr/>
        </p:nvSpPr>
        <p:spPr bwMode="auto">
          <a:xfrm flipH="1" flipV="1">
            <a:off x="3124200" y="2682772"/>
            <a:ext cx="292100" cy="508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602" name="Oval 2"/>
          <p:cNvSpPr>
            <a:spLocks noChangeArrowheads="1"/>
          </p:cNvSpPr>
          <p:nvPr/>
        </p:nvSpPr>
        <p:spPr bwMode="auto">
          <a:xfrm>
            <a:off x="533400" y="2758972"/>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03" name="Oval 3"/>
          <p:cNvSpPr>
            <a:spLocks noChangeArrowheads="1"/>
          </p:cNvSpPr>
          <p:nvPr/>
        </p:nvSpPr>
        <p:spPr bwMode="auto">
          <a:xfrm>
            <a:off x="685800" y="26065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A</a:t>
            </a:r>
          </a:p>
        </p:txBody>
      </p:sp>
      <p:sp>
        <p:nvSpPr>
          <p:cNvPr id="409604" name="Oval 4"/>
          <p:cNvSpPr>
            <a:spLocks noChangeArrowheads="1"/>
          </p:cNvSpPr>
          <p:nvPr/>
        </p:nvSpPr>
        <p:spPr bwMode="auto">
          <a:xfrm>
            <a:off x="533400" y="35209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H</a:t>
            </a:r>
          </a:p>
        </p:txBody>
      </p:sp>
      <p:sp>
        <p:nvSpPr>
          <p:cNvPr id="409605" name="Oval 5"/>
          <p:cNvSpPr>
            <a:spLocks noChangeArrowheads="1"/>
          </p:cNvSpPr>
          <p:nvPr/>
        </p:nvSpPr>
        <p:spPr bwMode="auto">
          <a:xfrm>
            <a:off x="1905000" y="31399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B</a:t>
            </a:r>
          </a:p>
        </p:txBody>
      </p:sp>
      <p:sp>
        <p:nvSpPr>
          <p:cNvPr id="409606" name="Oval 6"/>
          <p:cNvSpPr>
            <a:spLocks noChangeArrowheads="1"/>
          </p:cNvSpPr>
          <p:nvPr/>
        </p:nvSpPr>
        <p:spPr bwMode="auto">
          <a:xfrm>
            <a:off x="1752600" y="21493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F</a:t>
            </a:r>
          </a:p>
        </p:txBody>
      </p:sp>
      <p:sp>
        <p:nvSpPr>
          <p:cNvPr id="409607" name="Oval 7"/>
          <p:cNvSpPr>
            <a:spLocks noChangeArrowheads="1"/>
          </p:cNvSpPr>
          <p:nvPr/>
        </p:nvSpPr>
        <p:spPr bwMode="auto">
          <a:xfrm>
            <a:off x="2819400" y="41305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E</a:t>
            </a:r>
          </a:p>
        </p:txBody>
      </p:sp>
      <p:sp>
        <p:nvSpPr>
          <p:cNvPr id="409608" name="Oval 8"/>
          <p:cNvSpPr>
            <a:spLocks noChangeArrowheads="1"/>
          </p:cNvSpPr>
          <p:nvPr/>
        </p:nvSpPr>
        <p:spPr bwMode="auto">
          <a:xfrm>
            <a:off x="3276600" y="32161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dirty="0"/>
              <a:t>D</a:t>
            </a:r>
          </a:p>
        </p:txBody>
      </p:sp>
      <p:sp>
        <p:nvSpPr>
          <p:cNvPr id="409609" name="Oval 9"/>
          <p:cNvSpPr>
            <a:spLocks noChangeArrowheads="1"/>
          </p:cNvSpPr>
          <p:nvPr/>
        </p:nvSpPr>
        <p:spPr bwMode="auto">
          <a:xfrm>
            <a:off x="2743200" y="22255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C</a:t>
            </a:r>
          </a:p>
        </p:txBody>
      </p:sp>
      <p:sp>
        <p:nvSpPr>
          <p:cNvPr id="409610" name="Oval 10"/>
          <p:cNvSpPr>
            <a:spLocks noChangeArrowheads="1"/>
          </p:cNvSpPr>
          <p:nvPr/>
        </p:nvSpPr>
        <p:spPr bwMode="auto">
          <a:xfrm>
            <a:off x="1524000" y="41305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G</a:t>
            </a:r>
          </a:p>
        </p:txBody>
      </p:sp>
      <p:sp>
        <p:nvSpPr>
          <p:cNvPr id="409635" name="Line 35"/>
          <p:cNvSpPr>
            <a:spLocks noChangeShapeType="1"/>
          </p:cNvSpPr>
          <p:nvPr/>
        </p:nvSpPr>
        <p:spPr bwMode="auto">
          <a:xfrm flipH="1">
            <a:off x="1981200" y="4435372"/>
            <a:ext cx="83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636" name="Line 36"/>
          <p:cNvSpPr>
            <a:spLocks noChangeShapeType="1"/>
          </p:cNvSpPr>
          <p:nvPr/>
        </p:nvSpPr>
        <p:spPr bwMode="auto">
          <a:xfrm flipH="1" flipV="1">
            <a:off x="914400" y="3901972"/>
            <a:ext cx="609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776" name="Line 176"/>
          <p:cNvSpPr>
            <a:spLocks noChangeShapeType="1"/>
          </p:cNvSpPr>
          <p:nvPr/>
        </p:nvSpPr>
        <p:spPr bwMode="auto">
          <a:xfrm flipV="1">
            <a:off x="2209800" y="2416072"/>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781" name="Text Box 181"/>
          <p:cNvSpPr txBox="1">
            <a:spLocks noChangeArrowheads="1"/>
          </p:cNvSpPr>
          <p:nvPr/>
        </p:nvSpPr>
        <p:spPr bwMode="auto">
          <a:xfrm>
            <a:off x="631825" y="1189177"/>
            <a:ext cx="79248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eaLnBrk="0" hangingPunct="0">
              <a:spcBef>
                <a:spcPct val="0"/>
              </a:spcBef>
              <a:defRPr sz="2400">
                <a:solidFill>
                  <a:schemeClr val="tx1"/>
                </a:solidFill>
                <a:latin typeface="Times New Roman" panose="02020603050405020304" pitchFamily="18" charset="0"/>
              </a:defRPr>
            </a:lvl1pPr>
            <a:lvl2pPr algn="l" eaLnBrk="0" hangingPunct="0">
              <a:spcBef>
                <a:spcPct val="0"/>
              </a:spcBef>
              <a:defRPr sz="2400">
                <a:solidFill>
                  <a:schemeClr val="tx1"/>
                </a:solidFill>
                <a:latin typeface="Times New Roman" panose="02020603050405020304" pitchFamily="18" charset="0"/>
              </a:defRPr>
            </a:lvl2pPr>
            <a:lvl3pPr algn="l" eaLnBrk="0" hangingPunct="0">
              <a:spcBef>
                <a:spcPct val="0"/>
              </a:spcBef>
              <a:defRPr sz="2400">
                <a:solidFill>
                  <a:schemeClr val="tx1"/>
                </a:solidFill>
                <a:latin typeface="Times New Roman" panose="02020603050405020304" pitchFamily="18" charset="0"/>
              </a:defRPr>
            </a:lvl3pPr>
            <a:lvl4pPr algn="l" eaLnBrk="0" hangingPunct="0">
              <a:spcBef>
                <a:spcPct val="0"/>
              </a:spcBef>
              <a:defRPr sz="2400">
                <a:solidFill>
                  <a:schemeClr val="tx1"/>
                </a:solidFill>
                <a:latin typeface="Times New Roman" panose="02020603050405020304" pitchFamily="18" charset="0"/>
              </a:defRPr>
            </a:lvl4pPr>
            <a:lvl5pPr algn="l" eaLnBrk="0" hangingPunct="0">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buFontTx/>
              <a:buNone/>
            </a:pPr>
            <a:r>
              <a:rPr lang="en-US" sz="2000" b="1" dirty="0">
                <a:solidFill>
                  <a:srgbClr val="FF0000"/>
                </a:solidFill>
                <a:latin typeface="Arial" panose="020B0604020202020204" pitchFamily="34" charset="0"/>
                <a:cs typeface="Arial" panose="020B0604020202020204" pitchFamily="34" charset="0"/>
              </a:rPr>
              <a:t>Example:</a:t>
            </a:r>
            <a:r>
              <a:rPr lang="en-US" sz="2000" b="1" dirty="0">
                <a:latin typeface="Arial" panose="020B0604020202020204" pitchFamily="34" charset="0"/>
                <a:cs typeface="Arial" panose="020B0604020202020204" pitchFamily="34" charset="0"/>
              </a:rPr>
              <a:t> Conduct a depth-first search in the graph starting from node </a:t>
            </a:r>
            <a:r>
              <a:rPr lang="en-US" sz="2000" b="1" dirty="0" smtClean="0">
                <a:latin typeface="Arial" panose="020B0604020202020204" pitchFamily="34" charset="0"/>
                <a:cs typeface="Arial" panose="020B0604020202020204" pitchFamily="34" charset="0"/>
              </a:rPr>
              <a:t>D to node B</a:t>
            </a:r>
            <a:endParaRPr lang="en-US" sz="2000" b="1" dirty="0">
              <a:solidFill>
                <a:srgbClr val="0070C0"/>
              </a:solidFill>
              <a:latin typeface="Arial" panose="020B0604020202020204" pitchFamily="34" charset="0"/>
              <a:cs typeface="Arial" panose="020B0604020202020204" pitchFamily="34" charset="0"/>
            </a:endParaRPr>
          </a:p>
        </p:txBody>
      </p:sp>
      <p:sp>
        <p:nvSpPr>
          <p:cNvPr id="24" name="Rectangle 2"/>
          <p:cNvSpPr>
            <a:spLocks noGrp="1" noChangeArrowheads="1"/>
          </p:cNvSpPr>
          <p:nvPr>
            <p:ph type="title"/>
          </p:nvPr>
        </p:nvSpPr>
        <p:spPr>
          <a:xfrm>
            <a:off x="155575" y="161927"/>
            <a:ext cx="8797925" cy="676274"/>
          </a:xfrm>
        </p:spPr>
        <p:txBody>
          <a:bodyPr>
            <a:normAutofit fontScale="90000"/>
          </a:bodyPr>
          <a:lstStyle/>
          <a:p>
            <a:r>
              <a:rPr lang="en-US" dirty="0"/>
              <a:t>Depth-First Search</a:t>
            </a:r>
          </a:p>
        </p:txBody>
      </p:sp>
    </p:spTree>
    <p:extLst>
      <p:ext uri="{BB962C8B-B14F-4D97-AF65-F5344CB8AC3E}">
        <p14:creationId xmlns:p14="http://schemas.microsoft.com/office/powerpoint/2010/main" val="4678476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431666" y="5647100"/>
            <a:ext cx="8026534" cy="646331"/>
          </a:xfrm>
          <a:prstGeom prst="rect">
            <a:avLst/>
          </a:prstGeom>
          <a:noFill/>
        </p:spPr>
        <p:txBody>
          <a:bodyPr wrap="square" rtlCol="0">
            <a:spAutoFit/>
          </a:bodyPr>
          <a:lstStyle/>
          <a:p>
            <a:r>
              <a:rPr lang="en-US" b="1" dirty="0"/>
              <a:t>Pop from stack </a:t>
            </a:r>
            <a:r>
              <a:rPr lang="en-US" b="1" dirty="0" smtClean="0"/>
              <a:t>(B </a:t>
            </a:r>
            <a:r>
              <a:rPr lang="en-US" b="1" dirty="0"/>
              <a:t>is popped). </a:t>
            </a:r>
            <a:r>
              <a:rPr lang="en-US" b="1" dirty="0" smtClean="0"/>
              <a:t>B </a:t>
            </a:r>
            <a:r>
              <a:rPr lang="en-US" b="1" dirty="0"/>
              <a:t>is not visited yet (unmarked). So, visit </a:t>
            </a:r>
            <a:r>
              <a:rPr lang="en-US" b="1" dirty="0" smtClean="0"/>
              <a:t>B </a:t>
            </a:r>
            <a:r>
              <a:rPr lang="en-US" b="1" dirty="0"/>
              <a:t>(set </a:t>
            </a:r>
            <a:r>
              <a:rPr lang="en-US" b="1" dirty="0" smtClean="0"/>
              <a:t>B </a:t>
            </a:r>
            <a:r>
              <a:rPr lang="en-US" b="1" dirty="0"/>
              <a:t>as marked).</a:t>
            </a:r>
          </a:p>
        </p:txBody>
      </p:sp>
      <p:sp>
        <p:nvSpPr>
          <p:cNvPr id="34" name="Line 21"/>
          <p:cNvSpPr>
            <a:spLocks noChangeShapeType="1"/>
          </p:cNvSpPr>
          <p:nvPr/>
        </p:nvSpPr>
        <p:spPr bwMode="auto">
          <a:xfrm flipV="1">
            <a:off x="914400" y="3444772"/>
            <a:ext cx="9906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Line 22"/>
          <p:cNvSpPr>
            <a:spLocks noChangeShapeType="1"/>
          </p:cNvSpPr>
          <p:nvPr/>
        </p:nvSpPr>
        <p:spPr bwMode="auto">
          <a:xfrm flipV="1">
            <a:off x="1828800" y="3597172"/>
            <a:ext cx="14478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Line 39"/>
          <p:cNvSpPr>
            <a:spLocks noChangeShapeType="1"/>
          </p:cNvSpPr>
          <p:nvPr/>
        </p:nvSpPr>
        <p:spPr bwMode="auto">
          <a:xfrm flipV="1">
            <a:off x="762000" y="3063772"/>
            <a:ext cx="76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26"/>
          <p:cNvSpPr>
            <a:spLocks noChangeShapeType="1"/>
          </p:cNvSpPr>
          <p:nvPr/>
        </p:nvSpPr>
        <p:spPr bwMode="auto">
          <a:xfrm>
            <a:off x="990600" y="2911372"/>
            <a:ext cx="914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29"/>
          <p:cNvSpPr>
            <a:spLocks noChangeShapeType="1"/>
          </p:cNvSpPr>
          <p:nvPr/>
        </p:nvSpPr>
        <p:spPr bwMode="auto">
          <a:xfrm flipH="1" flipV="1">
            <a:off x="3124200" y="2682772"/>
            <a:ext cx="292100" cy="508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Oval 2"/>
          <p:cNvSpPr>
            <a:spLocks noChangeArrowheads="1"/>
          </p:cNvSpPr>
          <p:nvPr/>
        </p:nvSpPr>
        <p:spPr bwMode="auto">
          <a:xfrm>
            <a:off x="533400" y="2758972"/>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Oval 3"/>
          <p:cNvSpPr>
            <a:spLocks noChangeArrowheads="1"/>
          </p:cNvSpPr>
          <p:nvPr/>
        </p:nvSpPr>
        <p:spPr bwMode="auto">
          <a:xfrm>
            <a:off x="685800" y="26065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A</a:t>
            </a:r>
          </a:p>
        </p:txBody>
      </p:sp>
      <p:sp>
        <p:nvSpPr>
          <p:cNvPr id="41" name="Oval 4"/>
          <p:cNvSpPr>
            <a:spLocks noChangeArrowheads="1"/>
          </p:cNvSpPr>
          <p:nvPr/>
        </p:nvSpPr>
        <p:spPr bwMode="auto">
          <a:xfrm>
            <a:off x="533400" y="3520972"/>
            <a:ext cx="457200" cy="457200"/>
          </a:xfrm>
          <a:prstGeom prst="ellipse">
            <a:avLst/>
          </a:prstGeom>
          <a:solidFill>
            <a:srgbClr val="FF0000"/>
          </a:solidFill>
          <a:ln w="9525">
            <a:solidFill>
              <a:schemeClr val="tx1"/>
            </a:solidFill>
            <a:round/>
            <a:headEnd/>
            <a:tailEnd/>
          </a:ln>
          <a:effectLst/>
          <a:extLst/>
        </p:spPr>
        <p:txBody>
          <a:bodyPr wrap="none" anchor="ctr"/>
          <a:lstStyle/>
          <a:p>
            <a:pPr>
              <a:buFontTx/>
              <a:buNone/>
            </a:pPr>
            <a:r>
              <a:rPr lang="en-US" b="1"/>
              <a:t>H</a:t>
            </a:r>
          </a:p>
        </p:txBody>
      </p:sp>
      <p:sp>
        <p:nvSpPr>
          <p:cNvPr id="42" name="Oval 5"/>
          <p:cNvSpPr>
            <a:spLocks noChangeArrowheads="1"/>
          </p:cNvSpPr>
          <p:nvPr/>
        </p:nvSpPr>
        <p:spPr bwMode="auto">
          <a:xfrm>
            <a:off x="1905000" y="31399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B</a:t>
            </a:r>
          </a:p>
        </p:txBody>
      </p:sp>
      <p:sp>
        <p:nvSpPr>
          <p:cNvPr id="43" name="Oval 6"/>
          <p:cNvSpPr>
            <a:spLocks noChangeArrowheads="1"/>
          </p:cNvSpPr>
          <p:nvPr/>
        </p:nvSpPr>
        <p:spPr bwMode="auto">
          <a:xfrm>
            <a:off x="1752600" y="2149372"/>
            <a:ext cx="457200" cy="457200"/>
          </a:xfrm>
          <a:prstGeom prst="ellipse">
            <a:avLst/>
          </a:prstGeom>
          <a:solidFill>
            <a:srgbClr val="FF0000"/>
          </a:solidFill>
          <a:ln w="9525">
            <a:solidFill>
              <a:schemeClr val="tx1"/>
            </a:solidFill>
            <a:round/>
            <a:headEnd/>
            <a:tailEnd/>
          </a:ln>
          <a:effectLst/>
          <a:extLst/>
        </p:spPr>
        <p:txBody>
          <a:bodyPr wrap="none" anchor="ctr"/>
          <a:lstStyle/>
          <a:p>
            <a:pPr>
              <a:buFontTx/>
              <a:buNone/>
            </a:pPr>
            <a:r>
              <a:rPr lang="en-US" b="1"/>
              <a:t>F</a:t>
            </a:r>
          </a:p>
        </p:txBody>
      </p:sp>
      <p:sp>
        <p:nvSpPr>
          <p:cNvPr id="44" name="Oval 7"/>
          <p:cNvSpPr>
            <a:spLocks noChangeArrowheads="1"/>
          </p:cNvSpPr>
          <p:nvPr/>
        </p:nvSpPr>
        <p:spPr bwMode="auto">
          <a:xfrm>
            <a:off x="2819400" y="4130572"/>
            <a:ext cx="457200" cy="457200"/>
          </a:xfrm>
          <a:prstGeom prst="ellipse">
            <a:avLst/>
          </a:prstGeom>
          <a:solidFill>
            <a:srgbClr val="FF0000"/>
          </a:solidFill>
          <a:ln w="9525">
            <a:solidFill>
              <a:schemeClr val="tx1"/>
            </a:solidFill>
            <a:round/>
            <a:headEnd/>
            <a:tailEnd/>
          </a:ln>
          <a:effectLst/>
          <a:extLst/>
        </p:spPr>
        <p:txBody>
          <a:bodyPr wrap="none" anchor="ctr"/>
          <a:lstStyle/>
          <a:p>
            <a:pPr>
              <a:buFontTx/>
              <a:buNone/>
            </a:pPr>
            <a:r>
              <a:rPr lang="en-US" b="1"/>
              <a:t>E</a:t>
            </a:r>
          </a:p>
        </p:txBody>
      </p:sp>
      <p:sp>
        <p:nvSpPr>
          <p:cNvPr id="45" name="Oval 8"/>
          <p:cNvSpPr>
            <a:spLocks noChangeArrowheads="1"/>
          </p:cNvSpPr>
          <p:nvPr/>
        </p:nvSpPr>
        <p:spPr bwMode="auto">
          <a:xfrm>
            <a:off x="3276600" y="3216172"/>
            <a:ext cx="457200" cy="457200"/>
          </a:xfrm>
          <a:prstGeom prst="ellipse">
            <a:avLst/>
          </a:prstGeom>
          <a:solidFill>
            <a:srgbClr val="FF0000"/>
          </a:solidFill>
          <a:ln w="9525">
            <a:solidFill>
              <a:schemeClr val="tx1"/>
            </a:solidFill>
            <a:round/>
            <a:headEnd/>
            <a:tailEnd/>
          </a:ln>
          <a:effectLst/>
          <a:extLst/>
        </p:spPr>
        <p:txBody>
          <a:bodyPr wrap="none" anchor="ctr"/>
          <a:lstStyle/>
          <a:p>
            <a:pPr>
              <a:buFontTx/>
              <a:buNone/>
            </a:pPr>
            <a:r>
              <a:rPr lang="en-US" b="1"/>
              <a:t>D</a:t>
            </a:r>
          </a:p>
        </p:txBody>
      </p:sp>
      <p:sp>
        <p:nvSpPr>
          <p:cNvPr id="46" name="Oval 9"/>
          <p:cNvSpPr>
            <a:spLocks noChangeArrowheads="1"/>
          </p:cNvSpPr>
          <p:nvPr/>
        </p:nvSpPr>
        <p:spPr bwMode="auto">
          <a:xfrm>
            <a:off x="2743200" y="2225572"/>
            <a:ext cx="457200" cy="457200"/>
          </a:xfrm>
          <a:prstGeom prst="ellipse">
            <a:avLst/>
          </a:prstGeom>
          <a:solidFill>
            <a:srgbClr val="FF0000"/>
          </a:solidFill>
          <a:ln w="9525">
            <a:solidFill>
              <a:schemeClr val="tx1"/>
            </a:solidFill>
            <a:round/>
            <a:headEnd/>
            <a:tailEnd/>
          </a:ln>
          <a:effectLst/>
          <a:extLst/>
        </p:spPr>
        <p:txBody>
          <a:bodyPr wrap="none" anchor="ctr"/>
          <a:lstStyle/>
          <a:p>
            <a:pPr>
              <a:buFontTx/>
              <a:buNone/>
            </a:pPr>
            <a:r>
              <a:rPr lang="en-US" b="1"/>
              <a:t>C</a:t>
            </a:r>
          </a:p>
        </p:txBody>
      </p:sp>
      <p:sp>
        <p:nvSpPr>
          <p:cNvPr id="47" name="Oval 10"/>
          <p:cNvSpPr>
            <a:spLocks noChangeArrowheads="1"/>
          </p:cNvSpPr>
          <p:nvPr/>
        </p:nvSpPr>
        <p:spPr bwMode="auto">
          <a:xfrm>
            <a:off x="1524000" y="4130572"/>
            <a:ext cx="457200" cy="457200"/>
          </a:xfrm>
          <a:prstGeom prst="ellipse">
            <a:avLst/>
          </a:prstGeom>
          <a:solidFill>
            <a:srgbClr val="FF0000"/>
          </a:solidFill>
          <a:ln w="9525">
            <a:solidFill>
              <a:schemeClr val="tx1"/>
            </a:solidFill>
            <a:round/>
            <a:headEnd/>
            <a:tailEnd/>
          </a:ln>
          <a:effectLst/>
          <a:extLst/>
        </p:spPr>
        <p:txBody>
          <a:bodyPr wrap="none" anchor="ctr"/>
          <a:lstStyle/>
          <a:p>
            <a:pPr>
              <a:buFontTx/>
              <a:buNone/>
            </a:pPr>
            <a:r>
              <a:rPr lang="en-US" b="1"/>
              <a:t>G</a:t>
            </a:r>
          </a:p>
        </p:txBody>
      </p:sp>
      <p:sp>
        <p:nvSpPr>
          <p:cNvPr id="50" name="Text Box 60"/>
          <p:cNvSpPr txBox="1">
            <a:spLocks noChangeArrowheads="1"/>
          </p:cNvSpPr>
          <p:nvPr/>
        </p:nvSpPr>
        <p:spPr bwMode="auto">
          <a:xfrm>
            <a:off x="5520743" y="1828697"/>
            <a:ext cx="9294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marks</a:t>
            </a:r>
            <a:endParaRPr lang="en-US" sz="2000" dirty="0"/>
          </a:p>
        </p:txBody>
      </p:sp>
      <p:sp>
        <p:nvSpPr>
          <p:cNvPr id="52" name="Text Box 181"/>
          <p:cNvSpPr txBox="1">
            <a:spLocks noChangeArrowheads="1"/>
          </p:cNvSpPr>
          <p:nvPr/>
        </p:nvSpPr>
        <p:spPr bwMode="auto">
          <a:xfrm>
            <a:off x="631825" y="1189177"/>
            <a:ext cx="79248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eaLnBrk="0" hangingPunct="0">
              <a:spcBef>
                <a:spcPct val="0"/>
              </a:spcBef>
              <a:defRPr sz="2400">
                <a:solidFill>
                  <a:schemeClr val="tx1"/>
                </a:solidFill>
                <a:latin typeface="Times New Roman" panose="02020603050405020304" pitchFamily="18" charset="0"/>
              </a:defRPr>
            </a:lvl1pPr>
            <a:lvl2pPr algn="l" eaLnBrk="0" hangingPunct="0">
              <a:spcBef>
                <a:spcPct val="0"/>
              </a:spcBef>
              <a:defRPr sz="2400">
                <a:solidFill>
                  <a:schemeClr val="tx1"/>
                </a:solidFill>
                <a:latin typeface="Times New Roman" panose="02020603050405020304" pitchFamily="18" charset="0"/>
              </a:defRPr>
            </a:lvl2pPr>
            <a:lvl3pPr algn="l" eaLnBrk="0" hangingPunct="0">
              <a:spcBef>
                <a:spcPct val="0"/>
              </a:spcBef>
              <a:defRPr sz="2400">
                <a:solidFill>
                  <a:schemeClr val="tx1"/>
                </a:solidFill>
                <a:latin typeface="Times New Roman" panose="02020603050405020304" pitchFamily="18" charset="0"/>
              </a:defRPr>
            </a:lvl3pPr>
            <a:lvl4pPr algn="l" eaLnBrk="0" hangingPunct="0">
              <a:spcBef>
                <a:spcPct val="0"/>
              </a:spcBef>
              <a:defRPr sz="2400">
                <a:solidFill>
                  <a:schemeClr val="tx1"/>
                </a:solidFill>
                <a:latin typeface="Times New Roman" panose="02020603050405020304" pitchFamily="18" charset="0"/>
              </a:defRPr>
            </a:lvl4pPr>
            <a:lvl5pPr algn="l" eaLnBrk="0" hangingPunct="0">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buFontTx/>
              <a:buNone/>
            </a:pPr>
            <a:r>
              <a:rPr lang="en-US" sz="2000" b="1" dirty="0">
                <a:solidFill>
                  <a:srgbClr val="FF0000"/>
                </a:solidFill>
                <a:latin typeface="Arial" panose="020B0604020202020204" pitchFamily="34" charset="0"/>
                <a:cs typeface="Arial" panose="020B0604020202020204" pitchFamily="34" charset="0"/>
              </a:rPr>
              <a:t>Example:</a:t>
            </a:r>
            <a:r>
              <a:rPr lang="en-US" sz="2000" b="1" dirty="0">
                <a:latin typeface="Arial" panose="020B0604020202020204" pitchFamily="34" charset="0"/>
                <a:cs typeface="Arial" panose="020B0604020202020204" pitchFamily="34" charset="0"/>
              </a:rPr>
              <a:t> Conduct a depth-first search in the graph starting from node D</a:t>
            </a:r>
            <a:endParaRPr lang="en-US" sz="2000" b="1" dirty="0">
              <a:solidFill>
                <a:srgbClr val="0070C0"/>
              </a:solidFill>
              <a:latin typeface="Arial" panose="020B0604020202020204" pitchFamily="34" charset="0"/>
              <a:cs typeface="Arial" panose="020B0604020202020204" pitchFamily="34" charset="0"/>
            </a:endParaRPr>
          </a:p>
        </p:txBody>
      </p:sp>
      <p:graphicFrame>
        <p:nvGraphicFramePr>
          <p:cNvPr id="53" name="Group 175"/>
          <p:cNvGraphicFramePr>
            <a:graphicFrameLocks/>
          </p:cNvGraphicFramePr>
          <p:nvPr>
            <p:extLst/>
          </p:nvPr>
        </p:nvGraphicFramePr>
        <p:xfrm>
          <a:off x="4267200" y="2301772"/>
          <a:ext cx="1019400" cy="3169920"/>
        </p:xfrm>
        <a:graphic>
          <a:graphicData uri="http://schemas.openxmlformats.org/drawingml/2006/table">
            <a:tbl>
              <a:tblPr/>
              <a:tblGrid>
                <a:gridCol w="509700"/>
                <a:gridCol w="509700"/>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[2]</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[3]</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[4]</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[5]</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[6]</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[7]</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4" name="Text Box 60"/>
          <p:cNvSpPr txBox="1">
            <a:spLocks noChangeArrowheads="1"/>
          </p:cNvSpPr>
          <p:nvPr/>
        </p:nvSpPr>
        <p:spPr bwMode="auto">
          <a:xfrm>
            <a:off x="4314423" y="1828697"/>
            <a:ext cx="1114022"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vertices</a:t>
            </a:r>
            <a:endParaRPr lang="en-US" sz="2000" dirty="0"/>
          </a:p>
        </p:txBody>
      </p:sp>
      <p:graphicFrame>
        <p:nvGraphicFramePr>
          <p:cNvPr id="55" name="Group 175"/>
          <p:cNvGraphicFramePr>
            <a:graphicFrameLocks/>
          </p:cNvGraphicFramePr>
          <p:nvPr>
            <p:extLst/>
          </p:nvPr>
        </p:nvGraphicFramePr>
        <p:xfrm>
          <a:off x="5381400" y="2301772"/>
          <a:ext cx="1019400" cy="3169920"/>
        </p:xfrm>
        <a:graphic>
          <a:graphicData uri="http://schemas.openxmlformats.org/drawingml/2006/table">
            <a:tbl>
              <a:tblPr/>
              <a:tblGrid>
                <a:gridCol w="509700"/>
                <a:gridCol w="509700"/>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[2]</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[3]</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[4]</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[5]</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[6]</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[7]</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 name="Group 175"/>
          <p:cNvGraphicFramePr>
            <a:graphicFrameLocks/>
          </p:cNvGraphicFramePr>
          <p:nvPr>
            <p:extLst/>
          </p:nvPr>
        </p:nvGraphicFramePr>
        <p:xfrm>
          <a:off x="6698268" y="2293615"/>
          <a:ext cx="509700" cy="3169920"/>
        </p:xfrm>
        <a:graphic>
          <a:graphicData uri="http://schemas.openxmlformats.org/drawingml/2006/table">
            <a:tbl>
              <a:tblPr/>
              <a:tblGrid>
                <a:gridCol w="509700"/>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7" name="Text Box 60"/>
          <p:cNvSpPr txBox="1">
            <a:spLocks noChangeArrowheads="1"/>
          </p:cNvSpPr>
          <p:nvPr/>
        </p:nvSpPr>
        <p:spPr bwMode="auto">
          <a:xfrm>
            <a:off x="6477000" y="1828696"/>
            <a:ext cx="9294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stack</a:t>
            </a:r>
            <a:endParaRPr lang="en-US" sz="2000" dirty="0"/>
          </a:p>
        </p:txBody>
      </p:sp>
      <p:sp>
        <p:nvSpPr>
          <p:cNvPr id="58" name="TextBox 57"/>
          <p:cNvSpPr txBox="1"/>
          <p:nvPr/>
        </p:nvSpPr>
        <p:spPr>
          <a:xfrm>
            <a:off x="431666" y="4916269"/>
            <a:ext cx="3606934" cy="646331"/>
          </a:xfrm>
          <a:prstGeom prst="rect">
            <a:avLst/>
          </a:prstGeom>
          <a:noFill/>
        </p:spPr>
        <p:txBody>
          <a:bodyPr wrap="square" rtlCol="0">
            <a:spAutoFit/>
          </a:bodyPr>
          <a:lstStyle/>
          <a:p>
            <a:r>
              <a:rPr lang="en-US" b="1" dirty="0" smtClean="0"/>
              <a:t>Visited nodes:</a:t>
            </a:r>
          </a:p>
          <a:p>
            <a:r>
              <a:rPr lang="en-US" dirty="0"/>
              <a:t>D  </a:t>
            </a:r>
            <a:r>
              <a:rPr lang="en-US" dirty="0" smtClean="0"/>
              <a:t>F  C  E  G  H</a:t>
            </a:r>
            <a:endParaRPr lang="en-US" dirty="0"/>
          </a:p>
        </p:txBody>
      </p:sp>
      <p:graphicFrame>
        <p:nvGraphicFramePr>
          <p:cNvPr id="59" name="Group 175"/>
          <p:cNvGraphicFramePr>
            <a:graphicFrameLocks/>
          </p:cNvGraphicFramePr>
          <p:nvPr>
            <p:extLst/>
          </p:nvPr>
        </p:nvGraphicFramePr>
        <p:xfrm>
          <a:off x="7597643" y="2291254"/>
          <a:ext cx="768482" cy="396240"/>
        </p:xfrm>
        <a:graphic>
          <a:graphicData uri="http://schemas.openxmlformats.org/drawingml/2006/table">
            <a:tbl>
              <a:tblPr/>
              <a:tblGrid>
                <a:gridCol w="768482"/>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false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0" name="Text Box 60"/>
          <p:cNvSpPr txBox="1">
            <a:spLocks noChangeArrowheads="1"/>
          </p:cNvSpPr>
          <p:nvPr/>
        </p:nvSpPr>
        <p:spPr bwMode="auto">
          <a:xfrm>
            <a:off x="7498723" y="1824780"/>
            <a:ext cx="9294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found</a:t>
            </a:r>
            <a:endParaRPr lang="en-US" sz="2000" dirty="0"/>
          </a:p>
        </p:txBody>
      </p:sp>
      <p:sp>
        <p:nvSpPr>
          <p:cNvPr id="62" name="Rectangle 2"/>
          <p:cNvSpPr>
            <a:spLocks noGrp="1" noChangeArrowheads="1"/>
          </p:cNvSpPr>
          <p:nvPr>
            <p:ph type="title"/>
          </p:nvPr>
        </p:nvSpPr>
        <p:spPr>
          <a:xfrm>
            <a:off x="155575" y="161927"/>
            <a:ext cx="8797925" cy="676274"/>
          </a:xfrm>
        </p:spPr>
        <p:txBody>
          <a:bodyPr>
            <a:normAutofit fontScale="90000"/>
          </a:bodyPr>
          <a:lstStyle/>
          <a:p>
            <a:r>
              <a:rPr lang="en-US" dirty="0"/>
              <a:t>Depth-First Search</a:t>
            </a:r>
          </a:p>
        </p:txBody>
      </p:sp>
      <p:sp>
        <p:nvSpPr>
          <p:cNvPr id="63" name="Line 34"/>
          <p:cNvSpPr>
            <a:spLocks noChangeShapeType="1"/>
          </p:cNvSpPr>
          <p:nvPr/>
        </p:nvSpPr>
        <p:spPr bwMode="auto">
          <a:xfrm flipH="1" flipV="1">
            <a:off x="2133600" y="2530372"/>
            <a:ext cx="1219200" cy="8382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 name="Line 37"/>
          <p:cNvSpPr>
            <a:spLocks noChangeShapeType="1"/>
          </p:cNvSpPr>
          <p:nvPr/>
        </p:nvSpPr>
        <p:spPr bwMode="auto">
          <a:xfrm flipH="1">
            <a:off x="3200400" y="3673372"/>
            <a:ext cx="228600" cy="533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 name="Line 35"/>
          <p:cNvSpPr>
            <a:spLocks noChangeShapeType="1"/>
          </p:cNvSpPr>
          <p:nvPr/>
        </p:nvSpPr>
        <p:spPr bwMode="auto">
          <a:xfrm flipH="1">
            <a:off x="1981200" y="4435372"/>
            <a:ext cx="8382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 name="Line 36"/>
          <p:cNvSpPr>
            <a:spLocks noChangeShapeType="1"/>
          </p:cNvSpPr>
          <p:nvPr/>
        </p:nvSpPr>
        <p:spPr bwMode="auto">
          <a:xfrm flipH="1" flipV="1">
            <a:off x="914400" y="3901972"/>
            <a:ext cx="609600" cy="3810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 name="Line 176"/>
          <p:cNvSpPr>
            <a:spLocks noChangeShapeType="1"/>
          </p:cNvSpPr>
          <p:nvPr/>
        </p:nvSpPr>
        <p:spPr bwMode="auto">
          <a:xfrm flipV="1">
            <a:off x="2209800" y="2416072"/>
            <a:ext cx="5334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8970440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431666" y="5647100"/>
            <a:ext cx="8026534" cy="646331"/>
          </a:xfrm>
          <a:prstGeom prst="rect">
            <a:avLst/>
          </a:prstGeom>
          <a:noFill/>
        </p:spPr>
        <p:txBody>
          <a:bodyPr wrap="square" rtlCol="0">
            <a:spAutoFit/>
          </a:bodyPr>
          <a:lstStyle/>
          <a:p>
            <a:r>
              <a:rPr lang="en-US" b="1" dirty="0"/>
              <a:t>Pop from stack </a:t>
            </a:r>
            <a:r>
              <a:rPr lang="en-US" b="1" dirty="0" smtClean="0"/>
              <a:t>(B </a:t>
            </a:r>
            <a:r>
              <a:rPr lang="en-US" b="1" dirty="0"/>
              <a:t>is popped). </a:t>
            </a:r>
            <a:r>
              <a:rPr lang="en-US" b="1" dirty="0" smtClean="0"/>
              <a:t>B </a:t>
            </a:r>
            <a:r>
              <a:rPr lang="en-US" b="1" dirty="0"/>
              <a:t>is not visited yet (unmarked). So, visit </a:t>
            </a:r>
            <a:r>
              <a:rPr lang="en-US" b="1" dirty="0" smtClean="0"/>
              <a:t>B </a:t>
            </a:r>
            <a:r>
              <a:rPr lang="en-US" b="1" dirty="0"/>
              <a:t>(set </a:t>
            </a:r>
            <a:r>
              <a:rPr lang="en-US" b="1" dirty="0" smtClean="0"/>
              <a:t>B </a:t>
            </a:r>
            <a:r>
              <a:rPr lang="en-US" b="1" dirty="0"/>
              <a:t>as marked).</a:t>
            </a:r>
          </a:p>
        </p:txBody>
      </p:sp>
      <p:sp>
        <p:nvSpPr>
          <p:cNvPr id="32" name="Line 34"/>
          <p:cNvSpPr>
            <a:spLocks noChangeShapeType="1"/>
          </p:cNvSpPr>
          <p:nvPr/>
        </p:nvSpPr>
        <p:spPr bwMode="auto">
          <a:xfrm flipH="1" flipV="1">
            <a:off x="2133600" y="2530372"/>
            <a:ext cx="1219200" cy="8382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 name="Line 37"/>
          <p:cNvSpPr>
            <a:spLocks noChangeShapeType="1"/>
          </p:cNvSpPr>
          <p:nvPr/>
        </p:nvSpPr>
        <p:spPr bwMode="auto">
          <a:xfrm flipH="1">
            <a:off x="3200400" y="3673372"/>
            <a:ext cx="228600" cy="533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Line 21"/>
          <p:cNvSpPr>
            <a:spLocks noChangeShapeType="1"/>
          </p:cNvSpPr>
          <p:nvPr/>
        </p:nvSpPr>
        <p:spPr bwMode="auto">
          <a:xfrm flipV="1">
            <a:off x="914400" y="3444772"/>
            <a:ext cx="990600" cy="3048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Line 22"/>
          <p:cNvSpPr>
            <a:spLocks noChangeShapeType="1"/>
          </p:cNvSpPr>
          <p:nvPr/>
        </p:nvSpPr>
        <p:spPr bwMode="auto">
          <a:xfrm flipV="1">
            <a:off x="1828800" y="3597172"/>
            <a:ext cx="14478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Line 39"/>
          <p:cNvSpPr>
            <a:spLocks noChangeShapeType="1"/>
          </p:cNvSpPr>
          <p:nvPr/>
        </p:nvSpPr>
        <p:spPr bwMode="auto">
          <a:xfrm flipV="1">
            <a:off x="762000" y="3063772"/>
            <a:ext cx="76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26"/>
          <p:cNvSpPr>
            <a:spLocks noChangeShapeType="1"/>
          </p:cNvSpPr>
          <p:nvPr/>
        </p:nvSpPr>
        <p:spPr bwMode="auto">
          <a:xfrm>
            <a:off x="990600" y="2911372"/>
            <a:ext cx="914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29"/>
          <p:cNvSpPr>
            <a:spLocks noChangeShapeType="1"/>
          </p:cNvSpPr>
          <p:nvPr/>
        </p:nvSpPr>
        <p:spPr bwMode="auto">
          <a:xfrm flipH="1" flipV="1">
            <a:off x="3124200" y="2682772"/>
            <a:ext cx="292100" cy="508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Oval 2"/>
          <p:cNvSpPr>
            <a:spLocks noChangeArrowheads="1"/>
          </p:cNvSpPr>
          <p:nvPr/>
        </p:nvSpPr>
        <p:spPr bwMode="auto">
          <a:xfrm>
            <a:off x="533400" y="2758972"/>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Oval 3"/>
          <p:cNvSpPr>
            <a:spLocks noChangeArrowheads="1"/>
          </p:cNvSpPr>
          <p:nvPr/>
        </p:nvSpPr>
        <p:spPr bwMode="auto">
          <a:xfrm>
            <a:off x="685800" y="26065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A</a:t>
            </a:r>
          </a:p>
        </p:txBody>
      </p:sp>
      <p:sp>
        <p:nvSpPr>
          <p:cNvPr id="41" name="Oval 4"/>
          <p:cNvSpPr>
            <a:spLocks noChangeArrowheads="1"/>
          </p:cNvSpPr>
          <p:nvPr/>
        </p:nvSpPr>
        <p:spPr bwMode="auto">
          <a:xfrm>
            <a:off x="533400" y="3520972"/>
            <a:ext cx="457200" cy="457200"/>
          </a:xfrm>
          <a:prstGeom prst="ellipse">
            <a:avLst/>
          </a:prstGeom>
          <a:solidFill>
            <a:srgbClr val="FF0000"/>
          </a:solidFill>
          <a:ln w="9525">
            <a:solidFill>
              <a:schemeClr val="tx1"/>
            </a:solidFill>
            <a:round/>
            <a:headEnd/>
            <a:tailEnd/>
          </a:ln>
          <a:effectLst/>
          <a:extLst/>
        </p:spPr>
        <p:txBody>
          <a:bodyPr wrap="none" anchor="ctr"/>
          <a:lstStyle/>
          <a:p>
            <a:pPr>
              <a:buFontTx/>
              <a:buNone/>
            </a:pPr>
            <a:r>
              <a:rPr lang="en-US" b="1"/>
              <a:t>H</a:t>
            </a:r>
          </a:p>
        </p:txBody>
      </p:sp>
      <p:sp>
        <p:nvSpPr>
          <p:cNvPr id="42" name="Oval 5"/>
          <p:cNvSpPr>
            <a:spLocks noChangeArrowheads="1"/>
          </p:cNvSpPr>
          <p:nvPr/>
        </p:nvSpPr>
        <p:spPr bwMode="auto">
          <a:xfrm>
            <a:off x="1905000" y="3139972"/>
            <a:ext cx="457200" cy="457200"/>
          </a:xfrm>
          <a:prstGeom prst="ellipse">
            <a:avLst/>
          </a:prstGeom>
          <a:solidFill>
            <a:srgbClr val="FF0000"/>
          </a:solidFill>
          <a:ln w="9525">
            <a:solidFill>
              <a:schemeClr val="tx1"/>
            </a:solidFill>
            <a:round/>
            <a:headEnd/>
            <a:tailEnd/>
          </a:ln>
          <a:effectLst/>
          <a:extLst/>
        </p:spPr>
        <p:txBody>
          <a:bodyPr wrap="none" anchor="ctr"/>
          <a:lstStyle/>
          <a:p>
            <a:pPr>
              <a:buFontTx/>
              <a:buNone/>
            </a:pPr>
            <a:r>
              <a:rPr lang="en-US" b="1"/>
              <a:t>B</a:t>
            </a:r>
          </a:p>
        </p:txBody>
      </p:sp>
      <p:sp>
        <p:nvSpPr>
          <p:cNvPr id="43" name="Oval 6"/>
          <p:cNvSpPr>
            <a:spLocks noChangeArrowheads="1"/>
          </p:cNvSpPr>
          <p:nvPr/>
        </p:nvSpPr>
        <p:spPr bwMode="auto">
          <a:xfrm>
            <a:off x="1752600" y="2149372"/>
            <a:ext cx="457200" cy="457200"/>
          </a:xfrm>
          <a:prstGeom prst="ellipse">
            <a:avLst/>
          </a:prstGeom>
          <a:solidFill>
            <a:srgbClr val="FF0000"/>
          </a:solidFill>
          <a:ln w="9525">
            <a:solidFill>
              <a:schemeClr val="tx1"/>
            </a:solidFill>
            <a:round/>
            <a:headEnd/>
            <a:tailEnd/>
          </a:ln>
          <a:effectLst/>
          <a:extLst/>
        </p:spPr>
        <p:txBody>
          <a:bodyPr wrap="none" anchor="ctr"/>
          <a:lstStyle/>
          <a:p>
            <a:pPr>
              <a:buFontTx/>
              <a:buNone/>
            </a:pPr>
            <a:r>
              <a:rPr lang="en-US" b="1"/>
              <a:t>F</a:t>
            </a:r>
          </a:p>
        </p:txBody>
      </p:sp>
      <p:sp>
        <p:nvSpPr>
          <p:cNvPr id="44" name="Oval 7"/>
          <p:cNvSpPr>
            <a:spLocks noChangeArrowheads="1"/>
          </p:cNvSpPr>
          <p:nvPr/>
        </p:nvSpPr>
        <p:spPr bwMode="auto">
          <a:xfrm>
            <a:off x="2819400" y="4130572"/>
            <a:ext cx="457200" cy="457200"/>
          </a:xfrm>
          <a:prstGeom prst="ellipse">
            <a:avLst/>
          </a:prstGeom>
          <a:solidFill>
            <a:srgbClr val="FF0000"/>
          </a:solidFill>
          <a:ln w="9525">
            <a:solidFill>
              <a:schemeClr val="tx1"/>
            </a:solidFill>
            <a:round/>
            <a:headEnd/>
            <a:tailEnd/>
          </a:ln>
          <a:effectLst/>
          <a:extLst/>
        </p:spPr>
        <p:txBody>
          <a:bodyPr wrap="none" anchor="ctr"/>
          <a:lstStyle/>
          <a:p>
            <a:pPr>
              <a:buFontTx/>
              <a:buNone/>
            </a:pPr>
            <a:r>
              <a:rPr lang="en-US" b="1"/>
              <a:t>E</a:t>
            </a:r>
          </a:p>
        </p:txBody>
      </p:sp>
      <p:sp>
        <p:nvSpPr>
          <p:cNvPr id="45" name="Oval 8"/>
          <p:cNvSpPr>
            <a:spLocks noChangeArrowheads="1"/>
          </p:cNvSpPr>
          <p:nvPr/>
        </p:nvSpPr>
        <p:spPr bwMode="auto">
          <a:xfrm>
            <a:off x="3276600" y="3216172"/>
            <a:ext cx="457200" cy="457200"/>
          </a:xfrm>
          <a:prstGeom prst="ellipse">
            <a:avLst/>
          </a:prstGeom>
          <a:solidFill>
            <a:srgbClr val="FF0000"/>
          </a:solidFill>
          <a:ln w="9525">
            <a:solidFill>
              <a:schemeClr val="tx1"/>
            </a:solidFill>
            <a:round/>
            <a:headEnd/>
            <a:tailEnd/>
          </a:ln>
          <a:effectLst/>
          <a:extLst/>
        </p:spPr>
        <p:txBody>
          <a:bodyPr wrap="none" anchor="ctr"/>
          <a:lstStyle/>
          <a:p>
            <a:pPr>
              <a:buFontTx/>
              <a:buNone/>
            </a:pPr>
            <a:r>
              <a:rPr lang="en-US" b="1"/>
              <a:t>D</a:t>
            </a:r>
          </a:p>
        </p:txBody>
      </p:sp>
      <p:sp>
        <p:nvSpPr>
          <p:cNvPr id="46" name="Oval 9"/>
          <p:cNvSpPr>
            <a:spLocks noChangeArrowheads="1"/>
          </p:cNvSpPr>
          <p:nvPr/>
        </p:nvSpPr>
        <p:spPr bwMode="auto">
          <a:xfrm>
            <a:off x="2743200" y="2225572"/>
            <a:ext cx="457200" cy="457200"/>
          </a:xfrm>
          <a:prstGeom prst="ellipse">
            <a:avLst/>
          </a:prstGeom>
          <a:solidFill>
            <a:srgbClr val="FF0000"/>
          </a:solidFill>
          <a:ln w="9525">
            <a:solidFill>
              <a:schemeClr val="tx1"/>
            </a:solidFill>
            <a:round/>
            <a:headEnd/>
            <a:tailEnd/>
          </a:ln>
          <a:effectLst/>
          <a:extLst/>
        </p:spPr>
        <p:txBody>
          <a:bodyPr wrap="none" anchor="ctr"/>
          <a:lstStyle/>
          <a:p>
            <a:pPr>
              <a:buFontTx/>
              <a:buNone/>
            </a:pPr>
            <a:r>
              <a:rPr lang="en-US" b="1"/>
              <a:t>C</a:t>
            </a:r>
          </a:p>
        </p:txBody>
      </p:sp>
      <p:sp>
        <p:nvSpPr>
          <p:cNvPr id="47" name="Oval 10"/>
          <p:cNvSpPr>
            <a:spLocks noChangeArrowheads="1"/>
          </p:cNvSpPr>
          <p:nvPr/>
        </p:nvSpPr>
        <p:spPr bwMode="auto">
          <a:xfrm>
            <a:off x="1524000" y="4130572"/>
            <a:ext cx="457200" cy="457200"/>
          </a:xfrm>
          <a:prstGeom prst="ellipse">
            <a:avLst/>
          </a:prstGeom>
          <a:solidFill>
            <a:srgbClr val="FF0000"/>
          </a:solidFill>
          <a:ln w="9525">
            <a:solidFill>
              <a:schemeClr val="tx1"/>
            </a:solidFill>
            <a:round/>
            <a:headEnd/>
            <a:tailEnd/>
          </a:ln>
          <a:effectLst/>
          <a:extLst/>
        </p:spPr>
        <p:txBody>
          <a:bodyPr wrap="none" anchor="ctr"/>
          <a:lstStyle/>
          <a:p>
            <a:pPr>
              <a:buFontTx/>
              <a:buNone/>
            </a:pPr>
            <a:r>
              <a:rPr lang="en-US" b="1"/>
              <a:t>G</a:t>
            </a:r>
          </a:p>
        </p:txBody>
      </p:sp>
      <p:sp>
        <p:nvSpPr>
          <p:cNvPr id="48" name="Line 35"/>
          <p:cNvSpPr>
            <a:spLocks noChangeShapeType="1"/>
          </p:cNvSpPr>
          <p:nvPr/>
        </p:nvSpPr>
        <p:spPr bwMode="auto">
          <a:xfrm flipH="1">
            <a:off x="1981200" y="4435372"/>
            <a:ext cx="8382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Line 36"/>
          <p:cNvSpPr>
            <a:spLocks noChangeShapeType="1"/>
          </p:cNvSpPr>
          <p:nvPr/>
        </p:nvSpPr>
        <p:spPr bwMode="auto">
          <a:xfrm flipH="1" flipV="1">
            <a:off x="914400" y="3901972"/>
            <a:ext cx="609600" cy="3810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Text Box 60"/>
          <p:cNvSpPr txBox="1">
            <a:spLocks noChangeArrowheads="1"/>
          </p:cNvSpPr>
          <p:nvPr/>
        </p:nvSpPr>
        <p:spPr bwMode="auto">
          <a:xfrm>
            <a:off x="5520743" y="1828697"/>
            <a:ext cx="9294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marks</a:t>
            </a:r>
            <a:endParaRPr lang="en-US" sz="2000" dirty="0"/>
          </a:p>
        </p:txBody>
      </p:sp>
      <p:sp>
        <p:nvSpPr>
          <p:cNvPr id="51" name="Line 176"/>
          <p:cNvSpPr>
            <a:spLocks noChangeShapeType="1"/>
          </p:cNvSpPr>
          <p:nvPr/>
        </p:nvSpPr>
        <p:spPr bwMode="auto">
          <a:xfrm flipV="1">
            <a:off x="2209800" y="2416072"/>
            <a:ext cx="5334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 name="Text Box 181"/>
          <p:cNvSpPr txBox="1">
            <a:spLocks noChangeArrowheads="1"/>
          </p:cNvSpPr>
          <p:nvPr/>
        </p:nvSpPr>
        <p:spPr bwMode="auto">
          <a:xfrm>
            <a:off x="631825" y="1189177"/>
            <a:ext cx="79248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eaLnBrk="0" hangingPunct="0">
              <a:spcBef>
                <a:spcPct val="0"/>
              </a:spcBef>
              <a:defRPr sz="2400">
                <a:solidFill>
                  <a:schemeClr val="tx1"/>
                </a:solidFill>
                <a:latin typeface="Times New Roman" panose="02020603050405020304" pitchFamily="18" charset="0"/>
              </a:defRPr>
            </a:lvl1pPr>
            <a:lvl2pPr algn="l" eaLnBrk="0" hangingPunct="0">
              <a:spcBef>
                <a:spcPct val="0"/>
              </a:spcBef>
              <a:defRPr sz="2400">
                <a:solidFill>
                  <a:schemeClr val="tx1"/>
                </a:solidFill>
                <a:latin typeface="Times New Roman" panose="02020603050405020304" pitchFamily="18" charset="0"/>
              </a:defRPr>
            </a:lvl2pPr>
            <a:lvl3pPr algn="l" eaLnBrk="0" hangingPunct="0">
              <a:spcBef>
                <a:spcPct val="0"/>
              </a:spcBef>
              <a:defRPr sz="2400">
                <a:solidFill>
                  <a:schemeClr val="tx1"/>
                </a:solidFill>
                <a:latin typeface="Times New Roman" panose="02020603050405020304" pitchFamily="18" charset="0"/>
              </a:defRPr>
            </a:lvl3pPr>
            <a:lvl4pPr algn="l" eaLnBrk="0" hangingPunct="0">
              <a:spcBef>
                <a:spcPct val="0"/>
              </a:spcBef>
              <a:defRPr sz="2400">
                <a:solidFill>
                  <a:schemeClr val="tx1"/>
                </a:solidFill>
                <a:latin typeface="Times New Roman" panose="02020603050405020304" pitchFamily="18" charset="0"/>
              </a:defRPr>
            </a:lvl4pPr>
            <a:lvl5pPr algn="l" eaLnBrk="0" hangingPunct="0">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buFontTx/>
              <a:buNone/>
            </a:pPr>
            <a:r>
              <a:rPr lang="en-US" sz="2000" b="1" dirty="0">
                <a:solidFill>
                  <a:srgbClr val="FF0000"/>
                </a:solidFill>
                <a:latin typeface="Arial" panose="020B0604020202020204" pitchFamily="34" charset="0"/>
                <a:cs typeface="Arial" panose="020B0604020202020204" pitchFamily="34" charset="0"/>
              </a:rPr>
              <a:t>Example:</a:t>
            </a:r>
            <a:r>
              <a:rPr lang="en-US" sz="2000" b="1" dirty="0">
                <a:latin typeface="Arial" panose="020B0604020202020204" pitchFamily="34" charset="0"/>
                <a:cs typeface="Arial" panose="020B0604020202020204" pitchFamily="34" charset="0"/>
              </a:rPr>
              <a:t> Conduct a depth-first search in the graph starting from node D</a:t>
            </a:r>
            <a:endParaRPr lang="en-US" sz="2000" b="1" dirty="0">
              <a:solidFill>
                <a:srgbClr val="0070C0"/>
              </a:solidFill>
              <a:latin typeface="Arial" panose="020B0604020202020204" pitchFamily="34" charset="0"/>
              <a:cs typeface="Arial" panose="020B0604020202020204" pitchFamily="34" charset="0"/>
            </a:endParaRPr>
          </a:p>
        </p:txBody>
      </p:sp>
      <p:graphicFrame>
        <p:nvGraphicFramePr>
          <p:cNvPr id="53" name="Group 175"/>
          <p:cNvGraphicFramePr>
            <a:graphicFrameLocks/>
          </p:cNvGraphicFramePr>
          <p:nvPr>
            <p:extLst/>
          </p:nvPr>
        </p:nvGraphicFramePr>
        <p:xfrm>
          <a:off x="4267200" y="2301772"/>
          <a:ext cx="1019400" cy="3169920"/>
        </p:xfrm>
        <a:graphic>
          <a:graphicData uri="http://schemas.openxmlformats.org/drawingml/2006/table">
            <a:tbl>
              <a:tblPr/>
              <a:tblGrid>
                <a:gridCol w="509700"/>
                <a:gridCol w="509700"/>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[2]</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[3]</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[4]</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[5]</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[6]</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[7]</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4" name="Text Box 60"/>
          <p:cNvSpPr txBox="1">
            <a:spLocks noChangeArrowheads="1"/>
          </p:cNvSpPr>
          <p:nvPr/>
        </p:nvSpPr>
        <p:spPr bwMode="auto">
          <a:xfrm>
            <a:off x="4314423" y="1828697"/>
            <a:ext cx="1114022"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vertices</a:t>
            </a:r>
            <a:endParaRPr lang="en-US" sz="2000" dirty="0"/>
          </a:p>
        </p:txBody>
      </p:sp>
      <p:graphicFrame>
        <p:nvGraphicFramePr>
          <p:cNvPr id="55" name="Group 175"/>
          <p:cNvGraphicFramePr>
            <a:graphicFrameLocks/>
          </p:cNvGraphicFramePr>
          <p:nvPr>
            <p:extLst/>
          </p:nvPr>
        </p:nvGraphicFramePr>
        <p:xfrm>
          <a:off x="5381400" y="2301772"/>
          <a:ext cx="1019400" cy="3169920"/>
        </p:xfrm>
        <a:graphic>
          <a:graphicData uri="http://schemas.openxmlformats.org/drawingml/2006/table">
            <a:tbl>
              <a:tblPr/>
              <a:tblGrid>
                <a:gridCol w="509700"/>
                <a:gridCol w="509700"/>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[2]</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[3]</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[4]</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[5]</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[6]</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[7]</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 name="Group 175"/>
          <p:cNvGraphicFramePr>
            <a:graphicFrameLocks/>
          </p:cNvGraphicFramePr>
          <p:nvPr>
            <p:extLst/>
          </p:nvPr>
        </p:nvGraphicFramePr>
        <p:xfrm>
          <a:off x="6698268" y="2293615"/>
          <a:ext cx="509700" cy="3169920"/>
        </p:xfrm>
        <a:graphic>
          <a:graphicData uri="http://schemas.openxmlformats.org/drawingml/2006/table">
            <a:tbl>
              <a:tblPr/>
              <a:tblGrid>
                <a:gridCol w="509700"/>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7" name="Text Box 60"/>
          <p:cNvSpPr txBox="1">
            <a:spLocks noChangeArrowheads="1"/>
          </p:cNvSpPr>
          <p:nvPr/>
        </p:nvSpPr>
        <p:spPr bwMode="auto">
          <a:xfrm>
            <a:off x="6477000" y="1828696"/>
            <a:ext cx="9294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stack</a:t>
            </a:r>
            <a:endParaRPr lang="en-US" sz="2000" dirty="0"/>
          </a:p>
        </p:txBody>
      </p:sp>
      <p:sp>
        <p:nvSpPr>
          <p:cNvPr id="58" name="TextBox 57"/>
          <p:cNvSpPr txBox="1"/>
          <p:nvPr/>
        </p:nvSpPr>
        <p:spPr>
          <a:xfrm>
            <a:off x="431666" y="4916269"/>
            <a:ext cx="3606934" cy="646331"/>
          </a:xfrm>
          <a:prstGeom prst="rect">
            <a:avLst/>
          </a:prstGeom>
          <a:noFill/>
        </p:spPr>
        <p:txBody>
          <a:bodyPr wrap="square" rtlCol="0">
            <a:spAutoFit/>
          </a:bodyPr>
          <a:lstStyle/>
          <a:p>
            <a:r>
              <a:rPr lang="en-US" b="1" dirty="0" smtClean="0"/>
              <a:t>Visited nodes:</a:t>
            </a:r>
          </a:p>
          <a:p>
            <a:r>
              <a:rPr lang="en-US" dirty="0"/>
              <a:t>D  </a:t>
            </a:r>
            <a:r>
              <a:rPr lang="en-US" dirty="0" smtClean="0"/>
              <a:t>F  C  E  G  H  B</a:t>
            </a:r>
            <a:endParaRPr lang="en-US" dirty="0"/>
          </a:p>
        </p:txBody>
      </p:sp>
      <p:graphicFrame>
        <p:nvGraphicFramePr>
          <p:cNvPr id="59" name="Group 175"/>
          <p:cNvGraphicFramePr>
            <a:graphicFrameLocks/>
          </p:cNvGraphicFramePr>
          <p:nvPr>
            <p:extLst/>
          </p:nvPr>
        </p:nvGraphicFramePr>
        <p:xfrm>
          <a:off x="7597643" y="2291254"/>
          <a:ext cx="768482" cy="396240"/>
        </p:xfrm>
        <a:graphic>
          <a:graphicData uri="http://schemas.openxmlformats.org/drawingml/2006/table">
            <a:tbl>
              <a:tblPr/>
              <a:tblGrid>
                <a:gridCol w="768482"/>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false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0" name="Text Box 60"/>
          <p:cNvSpPr txBox="1">
            <a:spLocks noChangeArrowheads="1"/>
          </p:cNvSpPr>
          <p:nvPr/>
        </p:nvSpPr>
        <p:spPr bwMode="auto">
          <a:xfrm>
            <a:off x="7498723" y="1824780"/>
            <a:ext cx="9294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found</a:t>
            </a:r>
            <a:endParaRPr lang="en-US" sz="2000" dirty="0"/>
          </a:p>
        </p:txBody>
      </p:sp>
      <p:sp>
        <p:nvSpPr>
          <p:cNvPr id="62" name="Rectangle 2"/>
          <p:cNvSpPr>
            <a:spLocks noGrp="1" noChangeArrowheads="1"/>
          </p:cNvSpPr>
          <p:nvPr>
            <p:ph type="title"/>
          </p:nvPr>
        </p:nvSpPr>
        <p:spPr>
          <a:xfrm>
            <a:off x="155575" y="161927"/>
            <a:ext cx="8797925" cy="676274"/>
          </a:xfrm>
        </p:spPr>
        <p:txBody>
          <a:bodyPr>
            <a:normAutofit fontScale="90000"/>
          </a:bodyPr>
          <a:lstStyle/>
          <a:p>
            <a:r>
              <a:rPr lang="en-US" dirty="0"/>
              <a:t>Depth-First Search</a:t>
            </a:r>
          </a:p>
        </p:txBody>
      </p:sp>
    </p:spTree>
    <p:extLst>
      <p:ext uri="{BB962C8B-B14F-4D97-AF65-F5344CB8AC3E}">
        <p14:creationId xmlns:p14="http://schemas.microsoft.com/office/powerpoint/2010/main" val="16115706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431666" y="5647100"/>
            <a:ext cx="8026534" cy="923330"/>
          </a:xfrm>
          <a:prstGeom prst="rect">
            <a:avLst/>
          </a:prstGeom>
          <a:noFill/>
        </p:spPr>
        <p:txBody>
          <a:bodyPr wrap="square" rtlCol="0">
            <a:spAutoFit/>
          </a:bodyPr>
          <a:lstStyle/>
          <a:p>
            <a:r>
              <a:rPr lang="en-US" b="1" dirty="0" smtClean="0"/>
              <a:t>B is the destination vertex. So set </a:t>
            </a:r>
            <a:r>
              <a:rPr lang="en-US" b="1" i="1" dirty="0" smtClean="0"/>
              <a:t>found</a:t>
            </a:r>
            <a:r>
              <a:rPr lang="en-US" b="1" dirty="0" smtClean="0"/>
              <a:t> to true (there is a path). Search is complete.</a:t>
            </a:r>
          </a:p>
          <a:p>
            <a:r>
              <a:rPr lang="en-US" b="1" dirty="0" smtClean="0"/>
              <a:t>Note: We can still carry on with the search (until the stack is empty).</a:t>
            </a:r>
            <a:endParaRPr lang="en-US" b="1" dirty="0"/>
          </a:p>
        </p:txBody>
      </p:sp>
      <p:sp>
        <p:nvSpPr>
          <p:cNvPr id="32" name="Line 34"/>
          <p:cNvSpPr>
            <a:spLocks noChangeShapeType="1"/>
          </p:cNvSpPr>
          <p:nvPr/>
        </p:nvSpPr>
        <p:spPr bwMode="auto">
          <a:xfrm flipH="1" flipV="1">
            <a:off x="2133600" y="2530372"/>
            <a:ext cx="1219200" cy="8382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 name="Line 37"/>
          <p:cNvSpPr>
            <a:spLocks noChangeShapeType="1"/>
          </p:cNvSpPr>
          <p:nvPr/>
        </p:nvSpPr>
        <p:spPr bwMode="auto">
          <a:xfrm flipH="1">
            <a:off x="3200400" y="3673372"/>
            <a:ext cx="228600" cy="533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Line 21"/>
          <p:cNvSpPr>
            <a:spLocks noChangeShapeType="1"/>
          </p:cNvSpPr>
          <p:nvPr/>
        </p:nvSpPr>
        <p:spPr bwMode="auto">
          <a:xfrm flipV="1">
            <a:off x="914400" y="3444772"/>
            <a:ext cx="990600" cy="3048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Line 22"/>
          <p:cNvSpPr>
            <a:spLocks noChangeShapeType="1"/>
          </p:cNvSpPr>
          <p:nvPr/>
        </p:nvSpPr>
        <p:spPr bwMode="auto">
          <a:xfrm flipV="1">
            <a:off x="1828800" y="3597172"/>
            <a:ext cx="14478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Line 39"/>
          <p:cNvSpPr>
            <a:spLocks noChangeShapeType="1"/>
          </p:cNvSpPr>
          <p:nvPr/>
        </p:nvSpPr>
        <p:spPr bwMode="auto">
          <a:xfrm flipV="1">
            <a:off x="762000" y="3063772"/>
            <a:ext cx="76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26"/>
          <p:cNvSpPr>
            <a:spLocks noChangeShapeType="1"/>
          </p:cNvSpPr>
          <p:nvPr/>
        </p:nvSpPr>
        <p:spPr bwMode="auto">
          <a:xfrm>
            <a:off x="990600" y="2911372"/>
            <a:ext cx="914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29"/>
          <p:cNvSpPr>
            <a:spLocks noChangeShapeType="1"/>
          </p:cNvSpPr>
          <p:nvPr/>
        </p:nvSpPr>
        <p:spPr bwMode="auto">
          <a:xfrm flipH="1" flipV="1">
            <a:off x="3124200" y="2682772"/>
            <a:ext cx="292100" cy="508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Oval 2"/>
          <p:cNvSpPr>
            <a:spLocks noChangeArrowheads="1"/>
          </p:cNvSpPr>
          <p:nvPr/>
        </p:nvSpPr>
        <p:spPr bwMode="auto">
          <a:xfrm>
            <a:off x="533400" y="2758972"/>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Oval 3"/>
          <p:cNvSpPr>
            <a:spLocks noChangeArrowheads="1"/>
          </p:cNvSpPr>
          <p:nvPr/>
        </p:nvSpPr>
        <p:spPr bwMode="auto">
          <a:xfrm>
            <a:off x="685800" y="26065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A</a:t>
            </a:r>
          </a:p>
        </p:txBody>
      </p:sp>
      <p:sp>
        <p:nvSpPr>
          <p:cNvPr id="41" name="Oval 4"/>
          <p:cNvSpPr>
            <a:spLocks noChangeArrowheads="1"/>
          </p:cNvSpPr>
          <p:nvPr/>
        </p:nvSpPr>
        <p:spPr bwMode="auto">
          <a:xfrm>
            <a:off x="533400" y="3520972"/>
            <a:ext cx="457200" cy="457200"/>
          </a:xfrm>
          <a:prstGeom prst="ellipse">
            <a:avLst/>
          </a:prstGeom>
          <a:solidFill>
            <a:srgbClr val="FF0000"/>
          </a:solidFill>
          <a:ln w="9525">
            <a:solidFill>
              <a:schemeClr val="tx1"/>
            </a:solidFill>
            <a:round/>
            <a:headEnd/>
            <a:tailEnd/>
          </a:ln>
          <a:effectLst/>
          <a:extLst/>
        </p:spPr>
        <p:txBody>
          <a:bodyPr wrap="none" anchor="ctr"/>
          <a:lstStyle/>
          <a:p>
            <a:pPr>
              <a:buFontTx/>
              <a:buNone/>
            </a:pPr>
            <a:r>
              <a:rPr lang="en-US" b="1"/>
              <a:t>H</a:t>
            </a:r>
          </a:p>
        </p:txBody>
      </p:sp>
      <p:sp>
        <p:nvSpPr>
          <p:cNvPr id="42" name="Oval 5"/>
          <p:cNvSpPr>
            <a:spLocks noChangeArrowheads="1"/>
          </p:cNvSpPr>
          <p:nvPr/>
        </p:nvSpPr>
        <p:spPr bwMode="auto">
          <a:xfrm>
            <a:off x="1905000" y="3139972"/>
            <a:ext cx="457200" cy="457200"/>
          </a:xfrm>
          <a:prstGeom prst="ellipse">
            <a:avLst/>
          </a:prstGeom>
          <a:solidFill>
            <a:srgbClr val="FF0000"/>
          </a:solidFill>
          <a:ln w="9525">
            <a:solidFill>
              <a:schemeClr val="tx1"/>
            </a:solidFill>
            <a:round/>
            <a:headEnd/>
            <a:tailEnd/>
          </a:ln>
          <a:effectLst/>
          <a:extLst/>
        </p:spPr>
        <p:txBody>
          <a:bodyPr wrap="none" anchor="ctr"/>
          <a:lstStyle/>
          <a:p>
            <a:pPr>
              <a:buFontTx/>
              <a:buNone/>
            </a:pPr>
            <a:r>
              <a:rPr lang="en-US" b="1"/>
              <a:t>B</a:t>
            </a:r>
          </a:p>
        </p:txBody>
      </p:sp>
      <p:sp>
        <p:nvSpPr>
          <p:cNvPr id="43" name="Oval 6"/>
          <p:cNvSpPr>
            <a:spLocks noChangeArrowheads="1"/>
          </p:cNvSpPr>
          <p:nvPr/>
        </p:nvSpPr>
        <p:spPr bwMode="auto">
          <a:xfrm>
            <a:off x="1752600" y="2149372"/>
            <a:ext cx="457200" cy="457200"/>
          </a:xfrm>
          <a:prstGeom prst="ellipse">
            <a:avLst/>
          </a:prstGeom>
          <a:solidFill>
            <a:srgbClr val="FF0000"/>
          </a:solidFill>
          <a:ln w="9525">
            <a:solidFill>
              <a:schemeClr val="tx1"/>
            </a:solidFill>
            <a:round/>
            <a:headEnd/>
            <a:tailEnd/>
          </a:ln>
          <a:effectLst/>
          <a:extLst/>
        </p:spPr>
        <p:txBody>
          <a:bodyPr wrap="none" anchor="ctr"/>
          <a:lstStyle/>
          <a:p>
            <a:pPr>
              <a:buFontTx/>
              <a:buNone/>
            </a:pPr>
            <a:r>
              <a:rPr lang="en-US" b="1"/>
              <a:t>F</a:t>
            </a:r>
          </a:p>
        </p:txBody>
      </p:sp>
      <p:sp>
        <p:nvSpPr>
          <p:cNvPr id="44" name="Oval 7"/>
          <p:cNvSpPr>
            <a:spLocks noChangeArrowheads="1"/>
          </p:cNvSpPr>
          <p:nvPr/>
        </p:nvSpPr>
        <p:spPr bwMode="auto">
          <a:xfrm>
            <a:off x="2819400" y="4130572"/>
            <a:ext cx="457200" cy="457200"/>
          </a:xfrm>
          <a:prstGeom prst="ellipse">
            <a:avLst/>
          </a:prstGeom>
          <a:solidFill>
            <a:srgbClr val="FF0000"/>
          </a:solidFill>
          <a:ln w="9525">
            <a:solidFill>
              <a:schemeClr val="tx1"/>
            </a:solidFill>
            <a:round/>
            <a:headEnd/>
            <a:tailEnd/>
          </a:ln>
          <a:effectLst/>
          <a:extLst/>
        </p:spPr>
        <p:txBody>
          <a:bodyPr wrap="none" anchor="ctr"/>
          <a:lstStyle/>
          <a:p>
            <a:pPr>
              <a:buFontTx/>
              <a:buNone/>
            </a:pPr>
            <a:r>
              <a:rPr lang="en-US" b="1"/>
              <a:t>E</a:t>
            </a:r>
          </a:p>
        </p:txBody>
      </p:sp>
      <p:sp>
        <p:nvSpPr>
          <p:cNvPr id="45" name="Oval 8"/>
          <p:cNvSpPr>
            <a:spLocks noChangeArrowheads="1"/>
          </p:cNvSpPr>
          <p:nvPr/>
        </p:nvSpPr>
        <p:spPr bwMode="auto">
          <a:xfrm>
            <a:off x="3276600" y="3216172"/>
            <a:ext cx="457200" cy="457200"/>
          </a:xfrm>
          <a:prstGeom prst="ellipse">
            <a:avLst/>
          </a:prstGeom>
          <a:solidFill>
            <a:srgbClr val="FF0000"/>
          </a:solidFill>
          <a:ln w="9525">
            <a:solidFill>
              <a:schemeClr val="tx1"/>
            </a:solidFill>
            <a:round/>
            <a:headEnd/>
            <a:tailEnd/>
          </a:ln>
          <a:effectLst/>
          <a:extLst/>
        </p:spPr>
        <p:txBody>
          <a:bodyPr wrap="none" anchor="ctr"/>
          <a:lstStyle/>
          <a:p>
            <a:pPr>
              <a:buFontTx/>
              <a:buNone/>
            </a:pPr>
            <a:r>
              <a:rPr lang="en-US" b="1"/>
              <a:t>D</a:t>
            </a:r>
          </a:p>
        </p:txBody>
      </p:sp>
      <p:sp>
        <p:nvSpPr>
          <p:cNvPr id="46" name="Oval 9"/>
          <p:cNvSpPr>
            <a:spLocks noChangeArrowheads="1"/>
          </p:cNvSpPr>
          <p:nvPr/>
        </p:nvSpPr>
        <p:spPr bwMode="auto">
          <a:xfrm>
            <a:off x="2743200" y="2225572"/>
            <a:ext cx="457200" cy="457200"/>
          </a:xfrm>
          <a:prstGeom prst="ellipse">
            <a:avLst/>
          </a:prstGeom>
          <a:solidFill>
            <a:srgbClr val="FF0000"/>
          </a:solidFill>
          <a:ln w="9525">
            <a:solidFill>
              <a:schemeClr val="tx1"/>
            </a:solidFill>
            <a:round/>
            <a:headEnd/>
            <a:tailEnd/>
          </a:ln>
          <a:effectLst/>
          <a:extLst/>
        </p:spPr>
        <p:txBody>
          <a:bodyPr wrap="none" anchor="ctr"/>
          <a:lstStyle/>
          <a:p>
            <a:pPr>
              <a:buFontTx/>
              <a:buNone/>
            </a:pPr>
            <a:r>
              <a:rPr lang="en-US" b="1"/>
              <a:t>C</a:t>
            </a:r>
          </a:p>
        </p:txBody>
      </p:sp>
      <p:sp>
        <p:nvSpPr>
          <p:cNvPr id="47" name="Oval 10"/>
          <p:cNvSpPr>
            <a:spLocks noChangeArrowheads="1"/>
          </p:cNvSpPr>
          <p:nvPr/>
        </p:nvSpPr>
        <p:spPr bwMode="auto">
          <a:xfrm>
            <a:off x="1524000" y="4130572"/>
            <a:ext cx="457200" cy="457200"/>
          </a:xfrm>
          <a:prstGeom prst="ellipse">
            <a:avLst/>
          </a:prstGeom>
          <a:solidFill>
            <a:srgbClr val="FF0000"/>
          </a:solidFill>
          <a:ln w="9525">
            <a:solidFill>
              <a:schemeClr val="tx1"/>
            </a:solidFill>
            <a:round/>
            <a:headEnd/>
            <a:tailEnd/>
          </a:ln>
          <a:effectLst/>
          <a:extLst/>
        </p:spPr>
        <p:txBody>
          <a:bodyPr wrap="none" anchor="ctr"/>
          <a:lstStyle/>
          <a:p>
            <a:pPr>
              <a:buFontTx/>
              <a:buNone/>
            </a:pPr>
            <a:r>
              <a:rPr lang="en-US" b="1"/>
              <a:t>G</a:t>
            </a:r>
          </a:p>
        </p:txBody>
      </p:sp>
      <p:sp>
        <p:nvSpPr>
          <p:cNvPr id="48" name="Line 35"/>
          <p:cNvSpPr>
            <a:spLocks noChangeShapeType="1"/>
          </p:cNvSpPr>
          <p:nvPr/>
        </p:nvSpPr>
        <p:spPr bwMode="auto">
          <a:xfrm flipH="1">
            <a:off x="1981200" y="4435372"/>
            <a:ext cx="8382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Line 36"/>
          <p:cNvSpPr>
            <a:spLocks noChangeShapeType="1"/>
          </p:cNvSpPr>
          <p:nvPr/>
        </p:nvSpPr>
        <p:spPr bwMode="auto">
          <a:xfrm flipH="1" flipV="1">
            <a:off x="914400" y="3901972"/>
            <a:ext cx="609600" cy="3810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Text Box 60"/>
          <p:cNvSpPr txBox="1">
            <a:spLocks noChangeArrowheads="1"/>
          </p:cNvSpPr>
          <p:nvPr/>
        </p:nvSpPr>
        <p:spPr bwMode="auto">
          <a:xfrm>
            <a:off x="5520743" y="1828697"/>
            <a:ext cx="9294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marks</a:t>
            </a:r>
            <a:endParaRPr lang="en-US" sz="2000" dirty="0"/>
          </a:p>
        </p:txBody>
      </p:sp>
      <p:sp>
        <p:nvSpPr>
          <p:cNvPr id="51" name="Line 176"/>
          <p:cNvSpPr>
            <a:spLocks noChangeShapeType="1"/>
          </p:cNvSpPr>
          <p:nvPr/>
        </p:nvSpPr>
        <p:spPr bwMode="auto">
          <a:xfrm flipV="1">
            <a:off x="2209800" y="2416072"/>
            <a:ext cx="5334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 name="Text Box 181"/>
          <p:cNvSpPr txBox="1">
            <a:spLocks noChangeArrowheads="1"/>
          </p:cNvSpPr>
          <p:nvPr/>
        </p:nvSpPr>
        <p:spPr bwMode="auto">
          <a:xfrm>
            <a:off x="631825" y="1189177"/>
            <a:ext cx="79248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eaLnBrk="0" hangingPunct="0">
              <a:spcBef>
                <a:spcPct val="0"/>
              </a:spcBef>
              <a:defRPr sz="2400">
                <a:solidFill>
                  <a:schemeClr val="tx1"/>
                </a:solidFill>
                <a:latin typeface="Times New Roman" panose="02020603050405020304" pitchFamily="18" charset="0"/>
              </a:defRPr>
            </a:lvl1pPr>
            <a:lvl2pPr algn="l" eaLnBrk="0" hangingPunct="0">
              <a:spcBef>
                <a:spcPct val="0"/>
              </a:spcBef>
              <a:defRPr sz="2400">
                <a:solidFill>
                  <a:schemeClr val="tx1"/>
                </a:solidFill>
                <a:latin typeface="Times New Roman" panose="02020603050405020304" pitchFamily="18" charset="0"/>
              </a:defRPr>
            </a:lvl2pPr>
            <a:lvl3pPr algn="l" eaLnBrk="0" hangingPunct="0">
              <a:spcBef>
                <a:spcPct val="0"/>
              </a:spcBef>
              <a:defRPr sz="2400">
                <a:solidFill>
                  <a:schemeClr val="tx1"/>
                </a:solidFill>
                <a:latin typeface="Times New Roman" panose="02020603050405020304" pitchFamily="18" charset="0"/>
              </a:defRPr>
            </a:lvl3pPr>
            <a:lvl4pPr algn="l" eaLnBrk="0" hangingPunct="0">
              <a:spcBef>
                <a:spcPct val="0"/>
              </a:spcBef>
              <a:defRPr sz="2400">
                <a:solidFill>
                  <a:schemeClr val="tx1"/>
                </a:solidFill>
                <a:latin typeface="Times New Roman" panose="02020603050405020304" pitchFamily="18" charset="0"/>
              </a:defRPr>
            </a:lvl4pPr>
            <a:lvl5pPr algn="l" eaLnBrk="0" hangingPunct="0">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buFontTx/>
              <a:buNone/>
            </a:pPr>
            <a:r>
              <a:rPr lang="en-US" sz="2000" b="1" dirty="0">
                <a:solidFill>
                  <a:srgbClr val="FF0000"/>
                </a:solidFill>
                <a:latin typeface="Arial" panose="020B0604020202020204" pitchFamily="34" charset="0"/>
                <a:cs typeface="Arial" panose="020B0604020202020204" pitchFamily="34" charset="0"/>
              </a:rPr>
              <a:t>Example:</a:t>
            </a:r>
            <a:r>
              <a:rPr lang="en-US" sz="2000" b="1" dirty="0">
                <a:latin typeface="Arial" panose="020B0604020202020204" pitchFamily="34" charset="0"/>
                <a:cs typeface="Arial" panose="020B0604020202020204" pitchFamily="34" charset="0"/>
              </a:rPr>
              <a:t> Conduct a depth-first search in the graph starting from node D</a:t>
            </a:r>
            <a:endParaRPr lang="en-US" sz="2000" b="1" dirty="0">
              <a:solidFill>
                <a:srgbClr val="0070C0"/>
              </a:solidFill>
              <a:latin typeface="Arial" panose="020B0604020202020204" pitchFamily="34" charset="0"/>
              <a:cs typeface="Arial" panose="020B0604020202020204" pitchFamily="34" charset="0"/>
            </a:endParaRPr>
          </a:p>
        </p:txBody>
      </p:sp>
      <p:graphicFrame>
        <p:nvGraphicFramePr>
          <p:cNvPr id="53" name="Group 175"/>
          <p:cNvGraphicFramePr>
            <a:graphicFrameLocks/>
          </p:cNvGraphicFramePr>
          <p:nvPr>
            <p:extLst/>
          </p:nvPr>
        </p:nvGraphicFramePr>
        <p:xfrm>
          <a:off x="4267200" y="2301772"/>
          <a:ext cx="1019400" cy="3169920"/>
        </p:xfrm>
        <a:graphic>
          <a:graphicData uri="http://schemas.openxmlformats.org/drawingml/2006/table">
            <a:tbl>
              <a:tblPr/>
              <a:tblGrid>
                <a:gridCol w="509700"/>
                <a:gridCol w="509700"/>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[2]</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[3]</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[4]</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[5]</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[6]</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[7]</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4" name="Text Box 60"/>
          <p:cNvSpPr txBox="1">
            <a:spLocks noChangeArrowheads="1"/>
          </p:cNvSpPr>
          <p:nvPr/>
        </p:nvSpPr>
        <p:spPr bwMode="auto">
          <a:xfrm>
            <a:off x="4314423" y="1828697"/>
            <a:ext cx="1114022"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vertices</a:t>
            </a:r>
            <a:endParaRPr lang="en-US" sz="2000" dirty="0"/>
          </a:p>
        </p:txBody>
      </p:sp>
      <p:graphicFrame>
        <p:nvGraphicFramePr>
          <p:cNvPr id="55" name="Group 175"/>
          <p:cNvGraphicFramePr>
            <a:graphicFrameLocks/>
          </p:cNvGraphicFramePr>
          <p:nvPr>
            <p:extLst/>
          </p:nvPr>
        </p:nvGraphicFramePr>
        <p:xfrm>
          <a:off x="5381400" y="2301772"/>
          <a:ext cx="1019400" cy="3169920"/>
        </p:xfrm>
        <a:graphic>
          <a:graphicData uri="http://schemas.openxmlformats.org/drawingml/2006/table">
            <a:tbl>
              <a:tblPr/>
              <a:tblGrid>
                <a:gridCol w="509700"/>
                <a:gridCol w="509700"/>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[2]</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[3]</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[4]</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[5]</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[6]</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[7]</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 name="Group 175"/>
          <p:cNvGraphicFramePr>
            <a:graphicFrameLocks/>
          </p:cNvGraphicFramePr>
          <p:nvPr>
            <p:extLst/>
          </p:nvPr>
        </p:nvGraphicFramePr>
        <p:xfrm>
          <a:off x="6698268" y="2293615"/>
          <a:ext cx="509700" cy="3169920"/>
        </p:xfrm>
        <a:graphic>
          <a:graphicData uri="http://schemas.openxmlformats.org/drawingml/2006/table">
            <a:tbl>
              <a:tblPr/>
              <a:tblGrid>
                <a:gridCol w="509700"/>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7" name="Text Box 60"/>
          <p:cNvSpPr txBox="1">
            <a:spLocks noChangeArrowheads="1"/>
          </p:cNvSpPr>
          <p:nvPr/>
        </p:nvSpPr>
        <p:spPr bwMode="auto">
          <a:xfrm>
            <a:off x="6477000" y="1828696"/>
            <a:ext cx="9294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stack</a:t>
            </a:r>
            <a:endParaRPr lang="en-US" sz="2000" dirty="0"/>
          </a:p>
        </p:txBody>
      </p:sp>
      <p:sp>
        <p:nvSpPr>
          <p:cNvPr id="58" name="TextBox 57"/>
          <p:cNvSpPr txBox="1"/>
          <p:nvPr/>
        </p:nvSpPr>
        <p:spPr>
          <a:xfrm>
            <a:off x="431666" y="4916269"/>
            <a:ext cx="3606934" cy="646331"/>
          </a:xfrm>
          <a:prstGeom prst="rect">
            <a:avLst/>
          </a:prstGeom>
          <a:noFill/>
        </p:spPr>
        <p:txBody>
          <a:bodyPr wrap="square" rtlCol="0">
            <a:spAutoFit/>
          </a:bodyPr>
          <a:lstStyle/>
          <a:p>
            <a:r>
              <a:rPr lang="en-US" b="1" dirty="0" smtClean="0"/>
              <a:t>Visited nodes:</a:t>
            </a:r>
          </a:p>
          <a:p>
            <a:r>
              <a:rPr lang="en-US" dirty="0"/>
              <a:t>D  </a:t>
            </a:r>
            <a:r>
              <a:rPr lang="en-US" dirty="0" smtClean="0"/>
              <a:t>F  C  E  G  H  B</a:t>
            </a:r>
            <a:endParaRPr lang="en-US" dirty="0"/>
          </a:p>
        </p:txBody>
      </p:sp>
      <p:graphicFrame>
        <p:nvGraphicFramePr>
          <p:cNvPr id="59" name="Group 175"/>
          <p:cNvGraphicFramePr>
            <a:graphicFrameLocks/>
          </p:cNvGraphicFramePr>
          <p:nvPr>
            <p:extLst/>
          </p:nvPr>
        </p:nvGraphicFramePr>
        <p:xfrm>
          <a:off x="7597643" y="2291254"/>
          <a:ext cx="768482" cy="396240"/>
        </p:xfrm>
        <a:graphic>
          <a:graphicData uri="http://schemas.openxmlformats.org/drawingml/2006/table">
            <a:tbl>
              <a:tblPr/>
              <a:tblGrid>
                <a:gridCol w="768482"/>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false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0" name="Text Box 60"/>
          <p:cNvSpPr txBox="1">
            <a:spLocks noChangeArrowheads="1"/>
          </p:cNvSpPr>
          <p:nvPr/>
        </p:nvSpPr>
        <p:spPr bwMode="auto">
          <a:xfrm>
            <a:off x="7498723" y="1824780"/>
            <a:ext cx="9294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found</a:t>
            </a:r>
            <a:endParaRPr lang="en-US" sz="2000" dirty="0"/>
          </a:p>
        </p:txBody>
      </p:sp>
      <p:sp>
        <p:nvSpPr>
          <p:cNvPr id="62" name="Rectangle 2"/>
          <p:cNvSpPr>
            <a:spLocks noGrp="1" noChangeArrowheads="1"/>
          </p:cNvSpPr>
          <p:nvPr>
            <p:ph type="title"/>
          </p:nvPr>
        </p:nvSpPr>
        <p:spPr>
          <a:xfrm>
            <a:off x="155575" y="161927"/>
            <a:ext cx="8797925" cy="676274"/>
          </a:xfrm>
        </p:spPr>
        <p:txBody>
          <a:bodyPr>
            <a:normAutofit fontScale="90000"/>
          </a:bodyPr>
          <a:lstStyle/>
          <a:p>
            <a:r>
              <a:rPr lang="en-US" dirty="0"/>
              <a:t>Depth-First Search</a:t>
            </a:r>
          </a:p>
        </p:txBody>
      </p:sp>
    </p:spTree>
    <p:extLst>
      <p:ext uri="{BB962C8B-B14F-4D97-AF65-F5344CB8AC3E}">
        <p14:creationId xmlns:p14="http://schemas.microsoft.com/office/powerpoint/2010/main" val="23653839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431666" y="5647100"/>
            <a:ext cx="8026534" cy="923330"/>
          </a:xfrm>
          <a:prstGeom prst="rect">
            <a:avLst/>
          </a:prstGeom>
          <a:noFill/>
        </p:spPr>
        <p:txBody>
          <a:bodyPr wrap="square" rtlCol="0">
            <a:spAutoFit/>
          </a:bodyPr>
          <a:lstStyle/>
          <a:p>
            <a:r>
              <a:rPr lang="en-US" b="1" dirty="0"/>
              <a:t>B is the destination vertex. So set </a:t>
            </a:r>
            <a:r>
              <a:rPr lang="en-US" b="1" i="1" dirty="0"/>
              <a:t>found</a:t>
            </a:r>
            <a:r>
              <a:rPr lang="en-US" b="1" dirty="0"/>
              <a:t> to true (there is a path). Search is complete.</a:t>
            </a:r>
          </a:p>
          <a:p>
            <a:r>
              <a:rPr lang="en-US" b="1" dirty="0"/>
              <a:t>Note: We can still carry on with the search (until the stack is empty).</a:t>
            </a:r>
          </a:p>
        </p:txBody>
      </p:sp>
      <p:sp>
        <p:nvSpPr>
          <p:cNvPr id="32" name="Line 34"/>
          <p:cNvSpPr>
            <a:spLocks noChangeShapeType="1"/>
          </p:cNvSpPr>
          <p:nvPr/>
        </p:nvSpPr>
        <p:spPr bwMode="auto">
          <a:xfrm flipH="1" flipV="1">
            <a:off x="2133600" y="2530372"/>
            <a:ext cx="1219200" cy="8382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 name="Line 37"/>
          <p:cNvSpPr>
            <a:spLocks noChangeShapeType="1"/>
          </p:cNvSpPr>
          <p:nvPr/>
        </p:nvSpPr>
        <p:spPr bwMode="auto">
          <a:xfrm flipH="1">
            <a:off x="3200400" y="3673372"/>
            <a:ext cx="228600" cy="533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Line 21"/>
          <p:cNvSpPr>
            <a:spLocks noChangeShapeType="1"/>
          </p:cNvSpPr>
          <p:nvPr/>
        </p:nvSpPr>
        <p:spPr bwMode="auto">
          <a:xfrm flipV="1">
            <a:off x="914400" y="3444772"/>
            <a:ext cx="990600" cy="3048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Line 22"/>
          <p:cNvSpPr>
            <a:spLocks noChangeShapeType="1"/>
          </p:cNvSpPr>
          <p:nvPr/>
        </p:nvSpPr>
        <p:spPr bwMode="auto">
          <a:xfrm flipV="1">
            <a:off x="1828800" y="3597172"/>
            <a:ext cx="14478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Line 39"/>
          <p:cNvSpPr>
            <a:spLocks noChangeShapeType="1"/>
          </p:cNvSpPr>
          <p:nvPr/>
        </p:nvSpPr>
        <p:spPr bwMode="auto">
          <a:xfrm flipV="1">
            <a:off x="762000" y="3063772"/>
            <a:ext cx="76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26"/>
          <p:cNvSpPr>
            <a:spLocks noChangeShapeType="1"/>
          </p:cNvSpPr>
          <p:nvPr/>
        </p:nvSpPr>
        <p:spPr bwMode="auto">
          <a:xfrm>
            <a:off x="990600" y="2911372"/>
            <a:ext cx="914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29"/>
          <p:cNvSpPr>
            <a:spLocks noChangeShapeType="1"/>
          </p:cNvSpPr>
          <p:nvPr/>
        </p:nvSpPr>
        <p:spPr bwMode="auto">
          <a:xfrm flipH="1" flipV="1">
            <a:off x="3124200" y="2682772"/>
            <a:ext cx="292100" cy="508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Oval 2"/>
          <p:cNvSpPr>
            <a:spLocks noChangeArrowheads="1"/>
          </p:cNvSpPr>
          <p:nvPr/>
        </p:nvSpPr>
        <p:spPr bwMode="auto">
          <a:xfrm>
            <a:off x="533400" y="2758972"/>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Oval 3"/>
          <p:cNvSpPr>
            <a:spLocks noChangeArrowheads="1"/>
          </p:cNvSpPr>
          <p:nvPr/>
        </p:nvSpPr>
        <p:spPr bwMode="auto">
          <a:xfrm>
            <a:off x="685800" y="26065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dirty="0"/>
              <a:t>A</a:t>
            </a:r>
          </a:p>
        </p:txBody>
      </p:sp>
      <p:sp>
        <p:nvSpPr>
          <p:cNvPr id="41" name="Oval 4"/>
          <p:cNvSpPr>
            <a:spLocks noChangeArrowheads="1"/>
          </p:cNvSpPr>
          <p:nvPr/>
        </p:nvSpPr>
        <p:spPr bwMode="auto">
          <a:xfrm>
            <a:off x="533400" y="3520972"/>
            <a:ext cx="457200" cy="457200"/>
          </a:xfrm>
          <a:prstGeom prst="ellipse">
            <a:avLst/>
          </a:prstGeom>
          <a:solidFill>
            <a:srgbClr val="FF0000"/>
          </a:solidFill>
          <a:ln w="9525">
            <a:solidFill>
              <a:schemeClr val="tx1"/>
            </a:solidFill>
            <a:round/>
            <a:headEnd/>
            <a:tailEnd/>
          </a:ln>
          <a:effectLst/>
          <a:extLst/>
        </p:spPr>
        <p:txBody>
          <a:bodyPr wrap="none" anchor="ctr"/>
          <a:lstStyle/>
          <a:p>
            <a:pPr>
              <a:buFontTx/>
              <a:buNone/>
            </a:pPr>
            <a:r>
              <a:rPr lang="en-US" b="1"/>
              <a:t>H</a:t>
            </a:r>
          </a:p>
        </p:txBody>
      </p:sp>
      <p:sp>
        <p:nvSpPr>
          <p:cNvPr id="42" name="Oval 5"/>
          <p:cNvSpPr>
            <a:spLocks noChangeArrowheads="1"/>
          </p:cNvSpPr>
          <p:nvPr/>
        </p:nvSpPr>
        <p:spPr bwMode="auto">
          <a:xfrm>
            <a:off x="1905000" y="3139972"/>
            <a:ext cx="457200" cy="457200"/>
          </a:xfrm>
          <a:prstGeom prst="ellipse">
            <a:avLst/>
          </a:prstGeom>
          <a:solidFill>
            <a:srgbClr val="FF0000"/>
          </a:solidFill>
          <a:ln w="9525">
            <a:solidFill>
              <a:schemeClr val="tx1"/>
            </a:solidFill>
            <a:round/>
            <a:headEnd/>
            <a:tailEnd/>
          </a:ln>
          <a:effectLst/>
          <a:extLst/>
        </p:spPr>
        <p:txBody>
          <a:bodyPr wrap="none" anchor="ctr"/>
          <a:lstStyle/>
          <a:p>
            <a:pPr>
              <a:buFontTx/>
              <a:buNone/>
            </a:pPr>
            <a:r>
              <a:rPr lang="en-US" b="1"/>
              <a:t>B</a:t>
            </a:r>
          </a:p>
        </p:txBody>
      </p:sp>
      <p:sp>
        <p:nvSpPr>
          <p:cNvPr id="43" name="Oval 6"/>
          <p:cNvSpPr>
            <a:spLocks noChangeArrowheads="1"/>
          </p:cNvSpPr>
          <p:nvPr/>
        </p:nvSpPr>
        <p:spPr bwMode="auto">
          <a:xfrm>
            <a:off x="1752600" y="2149372"/>
            <a:ext cx="457200" cy="457200"/>
          </a:xfrm>
          <a:prstGeom prst="ellipse">
            <a:avLst/>
          </a:prstGeom>
          <a:solidFill>
            <a:srgbClr val="FF0000"/>
          </a:solidFill>
          <a:ln w="9525">
            <a:solidFill>
              <a:schemeClr val="tx1"/>
            </a:solidFill>
            <a:round/>
            <a:headEnd/>
            <a:tailEnd/>
          </a:ln>
          <a:effectLst/>
          <a:extLst/>
        </p:spPr>
        <p:txBody>
          <a:bodyPr wrap="none" anchor="ctr"/>
          <a:lstStyle/>
          <a:p>
            <a:pPr>
              <a:buFontTx/>
              <a:buNone/>
            </a:pPr>
            <a:r>
              <a:rPr lang="en-US" b="1"/>
              <a:t>F</a:t>
            </a:r>
          </a:p>
        </p:txBody>
      </p:sp>
      <p:sp>
        <p:nvSpPr>
          <p:cNvPr id="44" name="Oval 7"/>
          <p:cNvSpPr>
            <a:spLocks noChangeArrowheads="1"/>
          </p:cNvSpPr>
          <p:nvPr/>
        </p:nvSpPr>
        <p:spPr bwMode="auto">
          <a:xfrm>
            <a:off x="2819400" y="4130572"/>
            <a:ext cx="457200" cy="457200"/>
          </a:xfrm>
          <a:prstGeom prst="ellipse">
            <a:avLst/>
          </a:prstGeom>
          <a:solidFill>
            <a:srgbClr val="FF0000"/>
          </a:solidFill>
          <a:ln w="9525">
            <a:solidFill>
              <a:schemeClr val="tx1"/>
            </a:solidFill>
            <a:round/>
            <a:headEnd/>
            <a:tailEnd/>
          </a:ln>
          <a:effectLst/>
          <a:extLst/>
        </p:spPr>
        <p:txBody>
          <a:bodyPr wrap="none" anchor="ctr"/>
          <a:lstStyle/>
          <a:p>
            <a:pPr>
              <a:buFontTx/>
              <a:buNone/>
            </a:pPr>
            <a:r>
              <a:rPr lang="en-US" b="1"/>
              <a:t>E</a:t>
            </a:r>
          </a:p>
        </p:txBody>
      </p:sp>
      <p:sp>
        <p:nvSpPr>
          <p:cNvPr id="45" name="Oval 8"/>
          <p:cNvSpPr>
            <a:spLocks noChangeArrowheads="1"/>
          </p:cNvSpPr>
          <p:nvPr/>
        </p:nvSpPr>
        <p:spPr bwMode="auto">
          <a:xfrm>
            <a:off x="3276600" y="3216172"/>
            <a:ext cx="457200" cy="457200"/>
          </a:xfrm>
          <a:prstGeom prst="ellipse">
            <a:avLst/>
          </a:prstGeom>
          <a:solidFill>
            <a:srgbClr val="FF0000"/>
          </a:solidFill>
          <a:ln w="9525">
            <a:solidFill>
              <a:schemeClr val="tx1"/>
            </a:solidFill>
            <a:round/>
            <a:headEnd/>
            <a:tailEnd/>
          </a:ln>
          <a:effectLst/>
          <a:extLst/>
        </p:spPr>
        <p:txBody>
          <a:bodyPr wrap="none" anchor="ctr"/>
          <a:lstStyle/>
          <a:p>
            <a:pPr>
              <a:buFontTx/>
              <a:buNone/>
            </a:pPr>
            <a:r>
              <a:rPr lang="en-US" b="1"/>
              <a:t>D</a:t>
            </a:r>
          </a:p>
        </p:txBody>
      </p:sp>
      <p:sp>
        <p:nvSpPr>
          <p:cNvPr id="46" name="Oval 9"/>
          <p:cNvSpPr>
            <a:spLocks noChangeArrowheads="1"/>
          </p:cNvSpPr>
          <p:nvPr/>
        </p:nvSpPr>
        <p:spPr bwMode="auto">
          <a:xfrm>
            <a:off x="2743200" y="2225572"/>
            <a:ext cx="457200" cy="457200"/>
          </a:xfrm>
          <a:prstGeom prst="ellipse">
            <a:avLst/>
          </a:prstGeom>
          <a:solidFill>
            <a:srgbClr val="FF0000"/>
          </a:solidFill>
          <a:ln w="9525">
            <a:solidFill>
              <a:schemeClr val="tx1"/>
            </a:solidFill>
            <a:round/>
            <a:headEnd/>
            <a:tailEnd/>
          </a:ln>
          <a:effectLst/>
          <a:extLst/>
        </p:spPr>
        <p:txBody>
          <a:bodyPr wrap="none" anchor="ctr"/>
          <a:lstStyle/>
          <a:p>
            <a:pPr>
              <a:buFontTx/>
              <a:buNone/>
            </a:pPr>
            <a:r>
              <a:rPr lang="en-US" b="1"/>
              <a:t>C</a:t>
            </a:r>
          </a:p>
        </p:txBody>
      </p:sp>
      <p:sp>
        <p:nvSpPr>
          <p:cNvPr id="47" name="Oval 10"/>
          <p:cNvSpPr>
            <a:spLocks noChangeArrowheads="1"/>
          </p:cNvSpPr>
          <p:nvPr/>
        </p:nvSpPr>
        <p:spPr bwMode="auto">
          <a:xfrm>
            <a:off x="1524000" y="4130572"/>
            <a:ext cx="457200" cy="457200"/>
          </a:xfrm>
          <a:prstGeom prst="ellipse">
            <a:avLst/>
          </a:prstGeom>
          <a:solidFill>
            <a:srgbClr val="FF0000"/>
          </a:solidFill>
          <a:ln w="9525">
            <a:solidFill>
              <a:schemeClr val="tx1"/>
            </a:solidFill>
            <a:round/>
            <a:headEnd/>
            <a:tailEnd/>
          </a:ln>
          <a:effectLst/>
          <a:extLst/>
        </p:spPr>
        <p:txBody>
          <a:bodyPr wrap="none" anchor="ctr"/>
          <a:lstStyle/>
          <a:p>
            <a:pPr>
              <a:buFontTx/>
              <a:buNone/>
            </a:pPr>
            <a:r>
              <a:rPr lang="en-US" b="1"/>
              <a:t>G</a:t>
            </a:r>
          </a:p>
        </p:txBody>
      </p:sp>
      <p:sp>
        <p:nvSpPr>
          <p:cNvPr id="48" name="Line 35"/>
          <p:cNvSpPr>
            <a:spLocks noChangeShapeType="1"/>
          </p:cNvSpPr>
          <p:nvPr/>
        </p:nvSpPr>
        <p:spPr bwMode="auto">
          <a:xfrm flipH="1">
            <a:off x="1981200" y="4435372"/>
            <a:ext cx="8382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Line 36"/>
          <p:cNvSpPr>
            <a:spLocks noChangeShapeType="1"/>
          </p:cNvSpPr>
          <p:nvPr/>
        </p:nvSpPr>
        <p:spPr bwMode="auto">
          <a:xfrm flipH="1" flipV="1">
            <a:off x="914400" y="3901972"/>
            <a:ext cx="609600" cy="3810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Text Box 60"/>
          <p:cNvSpPr txBox="1">
            <a:spLocks noChangeArrowheads="1"/>
          </p:cNvSpPr>
          <p:nvPr/>
        </p:nvSpPr>
        <p:spPr bwMode="auto">
          <a:xfrm>
            <a:off x="5520743" y="1828697"/>
            <a:ext cx="9294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marks</a:t>
            </a:r>
            <a:endParaRPr lang="en-US" sz="2000" dirty="0"/>
          </a:p>
        </p:txBody>
      </p:sp>
      <p:sp>
        <p:nvSpPr>
          <p:cNvPr id="51" name="Line 176"/>
          <p:cNvSpPr>
            <a:spLocks noChangeShapeType="1"/>
          </p:cNvSpPr>
          <p:nvPr/>
        </p:nvSpPr>
        <p:spPr bwMode="auto">
          <a:xfrm flipV="1">
            <a:off x="2209800" y="2416072"/>
            <a:ext cx="5334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 name="Text Box 181"/>
          <p:cNvSpPr txBox="1">
            <a:spLocks noChangeArrowheads="1"/>
          </p:cNvSpPr>
          <p:nvPr/>
        </p:nvSpPr>
        <p:spPr bwMode="auto">
          <a:xfrm>
            <a:off x="631825" y="1189177"/>
            <a:ext cx="79248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eaLnBrk="0" hangingPunct="0">
              <a:spcBef>
                <a:spcPct val="0"/>
              </a:spcBef>
              <a:defRPr sz="2400">
                <a:solidFill>
                  <a:schemeClr val="tx1"/>
                </a:solidFill>
                <a:latin typeface="Times New Roman" panose="02020603050405020304" pitchFamily="18" charset="0"/>
              </a:defRPr>
            </a:lvl1pPr>
            <a:lvl2pPr algn="l" eaLnBrk="0" hangingPunct="0">
              <a:spcBef>
                <a:spcPct val="0"/>
              </a:spcBef>
              <a:defRPr sz="2400">
                <a:solidFill>
                  <a:schemeClr val="tx1"/>
                </a:solidFill>
                <a:latin typeface="Times New Roman" panose="02020603050405020304" pitchFamily="18" charset="0"/>
              </a:defRPr>
            </a:lvl2pPr>
            <a:lvl3pPr algn="l" eaLnBrk="0" hangingPunct="0">
              <a:spcBef>
                <a:spcPct val="0"/>
              </a:spcBef>
              <a:defRPr sz="2400">
                <a:solidFill>
                  <a:schemeClr val="tx1"/>
                </a:solidFill>
                <a:latin typeface="Times New Roman" panose="02020603050405020304" pitchFamily="18" charset="0"/>
              </a:defRPr>
            </a:lvl3pPr>
            <a:lvl4pPr algn="l" eaLnBrk="0" hangingPunct="0">
              <a:spcBef>
                <a:spcPct val="0"/>
              </a:spcBef>
              <a:defRPr sz="2400">
                <a:solidFill>
                  <a:schemeClr val="tx1"/>
                </a:solidFill>
                <a:latin typeface="Times New Roman" panose="02020603050405020304" pitchFamily="18" charset="0"/>
              </a:defRPr>
            </a:lvl4pPr>
            <a:lvl5pPr algn="l" eaLnBrk="0" hangingPunct="0">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buFontTx/>
              <a:buNone/>
            </a:pPr>
            <a:r>
              <a:rPr lang="en-US" sz="2000" b="1" dirty="0" smtClean="0">
                <a:solidFill>
                  <a:srgbClr val="FF0000"/>
                </a:solidFill>
                <a:latin typeface="Arial" panose="020B0604020202020204" pitchFamily="34" charset="0"/>
                <a:cs typeface="Arial" panose="020B0604020202020204" pitchFamily="34" charset="0"/>
              </a:rPr>
              <a:t>Example:</a:t>
            </a:r>
            <a:r>
              <a:rPr lang="en-US" sz="2000" b="1" dirty="0" smtClean="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Conduct a depth-first search </a:t>
            </a:r>
            <a:r>
              <a:rPr lang="en-US" sz="2000" b="1" dirty="0" smtClean="0">
                <a:latin typeface="Arial" panose="020B0604020202020204" pitchFamily="34" charset="0"/>
                <a:cs typeface="Arial" panose="020B0604020202020204" pitchFamily="34" charset="0"/>
              </a:rPr>
              <a:t>in </a:t>
            </a:r>
            <a:r>
              <a:rPr lang="en-US" sz="2000" b="1" dirty="0">
                <a:latin typeface="Arial" panose="020B0604020202020204" pitchFamily="34" charset="0"/>
                <a:cs typeface="Arial" panose="020B0604020202020204" pitchFamily="34" charset="0"/>
              </a:rPr>
              <a:t>the </a:t>
            </a:r>
            <a:r>
              <a:rPr lang="en-US" sz="2000" b="1" dirty="0" smtClean="0">
                <a:latin typeface="Arial" panose="020B0604020202020204" pitchFamily="34" charset="0"/>
                <a:cs typeface="Arial" panose="020B0604020202020204" pitchFamily="34" charset="0"/>
              </a:rPr>
              <a:t>graph starting from node D</a:t>
            </a:r>
            <a:endParaRPr lang="en-US" sz="2000" b="1" dirty="0">
              <a:solidFill>
                <a:srgbClr val="0070C0"/>
              </a:solidFill>
              <a:latin typeface="Arial" panose="020B0604020202020204" pitchFamily="34" charset="0"/>
              <a:cs typeface="Arial" panose="020B0604020202020204" pitchFamily="34" charset="0"/>
            </a:endParaRPr>
          </a:p>
        </p:txBody>
      </p:sp>
      <p:graphicFrame>
        <p:nvGraphicFramePr>
          <p:cNvPr id="53" name="Group 175"/>
          <p:cNvGraphicFramePr>
            <a:graphicFrameLocks/>
          </p:cNvGraphicFramePr>
          <p:nvPr>
            <p:extLst/>
          </p:nvPr>
        </p:nvGraphicFramePr>
        <p:xfrm>
          <a:off x="4267200" y="2301772"/>
          <a:ext cx="1019400" cy="3169920"/>
        </p:xfrm>
        <a:graphic>
          <a:graphicData uri="http://schemas.openxmlformats.org/drawingml/2006/table">
            <a:tbl>
              <a:tblPr/>
              <a:tblGrid>
                <a:gridCol w="509700"/>
                <a:gridCol w="509700"/>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[2]</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[3]</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[4]</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[5]</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[6]</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[7]</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4" name="Text Box 60"/>
          <p:cNvSpPr txBox="1">
            <a:spLocks noChangeArrowheads="1"/>
          </p:cNvSpPr>
          <p:nvPr/>
        </p:nvSpPr>
        <p:spPr bwMode="auto">
          <a:xfrm>
            <a:off x="4314423" y="1828697"/>
            <a:ext cx="1114022"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vertices</a:t>
            </a:r>
            <a:endParaRPr lang="en-US" sz="2000" dirty="0"/>
          </a:p>
        </p:txBody>
      </p:sp>
      <p:graphicFrame>
        <p:nvGraphicFramePr>
          <p:cNvPr id="55" name="Group 175"/>
          <p:cNvGraphicFramePr>
            <a:graphicFrameLocks/>
          </p:cNvGraphicFramePr>
          <p:nvPr>
            <p:extLst/>
          </p:nvPr>
        </p:nvGraphicFramePr>
        <p:xfrm>
          <a:off x="5381400" y="2301772"/>
          <a:ext cx="1019400" cy="3169920"/>
        </p:xfrm>
        <a:graphic>
          <a:graphicData uri="http://schemas.openxmlformats.org/drawingml/2006/table">
            <a:tbl>
              <a:tblPr/>
              <a:tblGrid>
                <a:gridCol w="509700"/>
                <a:gridCol w="509700"/>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[2]</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[3]</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[4]</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[5]</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[6]</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[7]</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 name="Group 175"/>
          <p:cNvGraphicFramePr>
            <a:graphicFrameLocks/>
          </p:cNvGraphicFramePr>
          <p:nvPr>
            <p:extLst/>
          </p:nvPr>
        </p:nvGraphicFramePr>
        <p:xfrm>
          <a:off x="6698268" y="2293615"/>
          <a:ext cx="509700" cy="3169920"/>
        </p:xfrm>
        <a:graphic>
          <a:graphicData uri="http://schemas.openxmlformats.org/drawingml/2006/table">
            <a:tbl>
              <a:tblPr/>
              <a:tblGrid>
                <a:gridCol w="509700"/>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7" name="Text Box 60"/>
          <p:cNvSpPr txBox="1">
            <a:spLocks noChangeArrowheads="1"/>
          </p:cNvSpPr>
          <p:nvPr/>
        </p:nvSpPr>
        <p:spPr bwMode="auto">
          <a:xfrm>
            <a:off x="6477000" y="1828696"/>
            <a:ext cx="9294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stack</a:t>
            </a:r>
            <a:endParaRPr lang="en-US" sz="2000" dirty="0"/>
          </a:p>
        </p:txBody>
      </p:sp>
      <p:sp>
        <p:nvSpPr>
          <p:cNvPr id="58" name="TextBox 57"/>
          <p:cNvSpPr txBox="1"/>
          <p:nvPr/>
        </p:nvSpPr>
        <p:spPr>
          <a:xfrm>
            <a:off x="431666" y="4916269"/>
            <a:ext cx="3606934" cy="646331"/>
          </a:xfrm>
          <a:prstGeom prst="rect">
            <a:avLst/>
          </a:prstGeom>
          <a:noFill/>
        </p:spPr>
        <p:txBody>
          <a:bodyPr wrap="square" rtlCol="0">
            <a:spAutoFit/>
          </a:bodyPr>
          <a:lstStyle/>
          <a:p>
            <a:r>
              <a:rPr lang="en-US" b="1" dirty="0" smtClean="0"/>
              <a:t>Visited nodes:</a:t>
            </a:r>
          </a:p>
          <a:p>
            <a:r>
              <a:rPr lang="en-US" dirty="0"/>
              <a:t>D  </a:t>
            </a:r>
            <a:r>
              <a:rPr lang="en-US" dirty="0" smtClean="0"/>
              <a:t>F  C  E  G  H  B</a:t>
            </a:r>
            <a:endParaRPr lang="en-US" dirty="0"/>
          </a:p>
        </p:txBody>
      </p:sp>
      <p:graphicFrame>
        <p:nvGraphicFramePr>
          <p:cNvPr id="59" name="Group 175"/>
          <p:cNvGraphicFramePr>
            <a:graphicFrameLocks/>
          </p:cNvGraphicFramePr>
          <p:nvPr>
            <p:extLst/>
          </p:nvPr>
        </p:nvGraphicFramePr>
        <p:xfrm>
          <a:off x="7597643" y="2291254"/>
          <a:ext cx="768482" cy="396240"/>
        </p:xfrm>
        <a:graphic>
          <a:graphicData uri="http://schemas.openxmlformats.org/drawingml/2006/table">
            <a:tbl>
              <a:tblPr/>
              <a:tblGrid>
                <a:gridCol w="768482"/>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true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0" name="Text Box 60"/>
          <p:cNvSpPr txBox="1">
            <a:spLocks noChangeArrowheads="1"/>
          </p:cNvSpPr>
          <p:nvPr/>
        </p:nvSpPr>
        <p:spPr bwMode="auto">
          <a:xfrm>
            <a:off x="7498723" y="1824780"/>
            <a:ext cx="9294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found</a:t>
            </a:r>
            <a:endParaRPr lang="en-US" sz="2000" dirty="0"/>
          </a:p>
        </p:txBody>
      </p:sp>
      <p:sp>
        <p:nvSpPr>
          <p:cNvPr id="62" name="Rectangle 2"/>
          <p:cNvSpPr>
            <a:spLocks noGrp="1" noChangeArrowheads="1"/>
          </p:cNvSpPr>
          <p:nvPr>
            <p:ph type="title"/>
          </p:nvPr>
        </p:nvSpPr>
        <p:spPr>
          <a:xfrm>
            <a:off x="155575" y="161927"/>
            <a:ext cx="8797925" cy="676274"/>
          </a:xfrm>
        </p:spPr>
        <p:txBody>
          <a:bodyPr>
            <a:normAutofit fontScale="90000"/>
          </a:bodyPr>
          <a:lstStyle/>
          <a:p>
            <a:r>
              <a:rPr lang="en-US" dirty="0"/>
              <a:t>Depth-First Search</a:t>
            </a:r>
          </a:p>
        </p:txBody>
      </p:sp>
    </p:spTree>
    <p:extLst>
      <p:ext uri="{BB962C8B-B14F-4D97-AF65-F5344CB8AC3E}">
        <p14:creationId xmlns:p14="http://schemas.microsoft.com/office/powerpoint/2010/main" val="12597485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81" name="Text Box 181"/>
          <p:cNvSpPr txBox="1">
            <a:spLocks noChangeArrowheads="1"/>
          </p:cNvSpPr>
          <p:nvPr/>
        </p:nvSpPr>
        <p:spPr bwMode="auto">
          <a:xfrm>
            <a:off x="631825" y="1189177"/>
            <a:ext cx="79248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eaLnBrk="0" hangingPunct="0">
              <a:spcBef>
                <a:spcPct val="0"/>
              </a:spcBef>
              <a:defRPr sz="2400">
                <a:solidFill>
                  <a:schemeClr val="tx1"/>
                </a:solidFill>
                <a:latin typeface="Times New Roman" panose="02020603050405020304" pitchFamily="18" charset="0"/>
              </a:defRPr>
            </a:lvl1pPr>
            <a:lvl2pPr algn="l" eaLnBrk="0" hangingPunct="0">
              <a:spcBef>
                <a:spcPct val="0"/>
              </a:spcBef>
              <a:defRPr sz="2400">
                <a:solidFill>
                  <a:schemeClr val="tx1"/>
                </a:solidFill>
                <a:latin typeface="Times New Roman" panose="02020603050405020304" pitchFamily="18" charset="0"/>
              </a:defRPr>
            </a:lvl2pPr>
            <a:lvl3pPr algn="l" eaLnBrk="0" hangingPunct="0">
              <a:spcBef>
                <a:spcPct val="0"/>
              </a:spcBef>
              <a:defRPr sz="2400">
                <a:solidFill>
                  <a:schemeClr val="tx1"/>
                </a:solidFill>
                <a:latin typeface="Times New Roman" panose="02020603050405020304" pitchFamily="18" charset="0"/>
              </a:defRPr>
            </a:lvl3pPr>
            <a:lvl4pPr algn="l" eaLnBrk="0" hangingPunct="0">
              <a:spcBef>
                <a:spcPct val="0"/>
              </a:spcBef>
              <a:defRPr sz="2400">
                <a:solidFill>
                  <a:schemeClr val="tx1"/>
                </a:solidFill>
                <a:latin typeface="Times New Roman" panose="02020603050405020304" pitchFamily="18" charset="0"/>
              </a:defRPr>
            </a:lvl4pPr>
            <a:lvl5pPr algn="l" eaLnBrk="0" hangingPunct="0">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buFontTx/>
              <a:buNone/>
            </a:pPr>
            <a:r>
              <a:rPr lang="en-US" sz="2000" b="1" dirty="0" smtClean="0">
                <a:latin typeface="Arial" panose="020B0604020202020204" pitchFamily="34" charset="0"/>
                <a:cs typeface="Arial" panose="020B0604020202020204" pitchFamily="34" charset="0"/>
              </a:rPr>
              <a:t>Depth-First Search yields a tree (the path taken during the search) also known as the Depth-First Tree.</a:t>
            </a:r>
            <a:endParaRPr lang="en-US" sz="2000" b="1" dirty="0">
              <a:solidFill>
                <a:srgbClr val="0070C0"/>
              </a:solidFill>
              <a:latin typeface="Arial" panose="020B0604020202020204" pitchFamily="34" charset="0"/>
              <a:cs typeface="Arial" panose="020B0604020202020204" pitchFamily="34" charset="0"/>
            </a:endParaRPr>
          </a:p>
        </p:txBody>
      </p:sp>
      <p:sp>
        <p:nvSpPr>
          <p:cNvPr id="24" name="Rectangle 2"/>
          <p:cNvSpPr>
            <a:spLocks noGrp="1" noChangeArrowheads="1"/>
          </p:cNvSpPr>
          <p:nvPr>
            <p:ph type="title"/>
          </p:nvPr>
        </p:nvSpPr>
        <p:spPr>
          <a:xfrm>
            <a:off x="155575" y="161927"/>
            <a:ext cx="8797925" cy="676274"/>
          </a:xfrm>
        </p:spPr>
        <p:txBody>
          <a:bodyPr>
            <a:normAutofit fontScale="90000"/>
          </a:bodyPr>
          <a:lstStyle/>
          <a:p>
            <a:r>
              <a:rPr lang="en-US" dirty="0"/>
              <a:t>Depth-First Search</a:t>
            </a:r>
          </a:p>
        </p:txBody>
      </p:sp>
      <p:sp>
        <p:nvSpPr>
          <p:cNvPr id="23" name="Line 34"/>
          <p:cNvSpPr>
            <a:spLocks noChangeShapeType="1"/>
          </p:cNvSpPr>
          <p:nvPr/>
        </p:nvSpPr>
        <p:spPr bwMode="auto">
          <a:xfrm flipH="1" flipV="1">
            <a:off x="4685738" y="2629039"/>
            <a:ext cx="12192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Line 37"/>
          <p:cNvSpPr>
            <a:spLocks noChangeShapeType="1"/>
          </p:cNvSpPr>
          <p:nvPr/>
        </p:nvSpPr>
        <p:spPr bwMode="auto">
          <a:xfrm flipH="1">
            <a:off x="5752538" y="3772039"/>
            <a:ext cx="228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Line 21"/>
          <p:cNvSpPr>
            <a:spLocks noChangeShapeType="1"/>
          </p:cNvSpPr>
          <p:nvPr/>
        </p:nvSpPr>
        <p:spPr bwMode="auto">
          <a:xfrm flipV="1">
            <a:off x="3466538" y="3543439"/>
            <a:ext cx="9906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Line 39"/>
          <p:cNvSpPr>
            <a:spLocks noChangeShapeType="1"/>
          </p:cNvSpPr>
          <p:nvPr/>
        </p:nvSpPr>
        <p:spPr bwMode="auto">
          <a:xfrm flipV="1">
            <a:off x="3314138" y="3162439"/>
            <a:ext cx="76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Oval 2"/>
          <p:cNvSpPr>
            <a:spLocks noChangeArrowheads="1"/>
          </p:cNvSpPr>
          <p:nvPr/>
        </p:nvSpPr>
        <p:spPr bwMode="auto">
          <a:xfrm>
            <a:off x="3085538" y="2857639"/>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Oval 3"/>
          <p:cNvSpPr>
            <a:spLocks noChangeArrowheads="1"/>
          </p:cNvSpPr>
          <p:nvPr/>
        </p:nvSpPr>
        <p:spPr bwMode="auto">
          <a:xfrm>
            <a:off x="3237938" y="2705239"/>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A</a:t>
            </a:r>
          </a:p>
        </p:txBody>
      </p:sp>
      <p:sp>
        <p:nvSpPr>
          <p:cNvPr id="33" name="Oval 4"/>
          <p:cNvSpPr>
            <a:spLocks noChangeArrowheads="1"/>
          </p:cNvSpPr>
          <p:nvPr/>
        </p:nvSpPr>
        <p:spPr bwMode="auto">
          <a:xfrm>
            <a:off x="3085538" y="3619639"/>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H</a:t>
            </a:r>
          </a:p>
        </p:txBody>
      </p:sp>
      <p:sp>
        <p:nvSpPr>
          <p:cNvPr id="34" name="Oval 5"/>
          <p:cNvSpPr>
            <a:spLocks noChangeArrowheads="1"/>
          </p:cNvSpPr>
          <p:nvPr/>
        </p:nvSpPr>
        <p:spPr bwMode="auto">
          <a:xfrm>
            <a:off x="4457138" y="3238639"/>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B</a:t>
            </a:r>
          </a:p>
        </p:txBody>
      </p:sp>
      <p:sp>
        <p:nvSpPr>
          <p:cNvPr id="35" name="Oval 6"/>
          <p:cNvSpPr>
            <a:spLocks noChangeArrowheads="1"/>
          </p:cNvSpPr>
          <p:nvPr/>
        </p:nvSpPr>
        <p:spPr bwMode="auto">
          <a:xfrm>
            <a:off x="4304738" y="2248039"/>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F</a:t>
            </a:r>
          </a:p>
        </p:txBody>
      </p:sp>
      <p:sp>
        <p:nvSpPr>
          <p:cNvPr id="36" name="Oval 7"/>
          <p:cNvSpPr>
            <a:spLocks noChangeArrowheads="1"/>
          </p:cNvSpPr>
          <p:nvPr/>
        </p:nvSpPr>
        <p:spPr bwMode="auto">
          <a:xfrm>
            <a:off x="5371538" y="4229239"/>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E</a:t>
            </a:r>
          </a:p>
        </p:txBody>
      </p:sp>
      <p:sp>
        <p:nvSpPr>
          <p:cNvPr id="37" name="Oval 8"/>
          <p:cNvSpPr>
            <a:spLocks noChangeArrowheads="1"/>
          </p:cNvSpPr>
          <p:nvPr/>
        </p:nvSpPr>
        <p:spPr bwMode="auto">
          <a:xfrm>
            <a:off x="5828738" y="3314839"/>
            <a:ext cx="457200" cy="457200"/>
          </a:xfrm>
          <a:prstGeom prst="ellipse">
            <a:avLst/>
          </a:prstGeom>
          <a:solidFill>
            <a:srgbClr val="FFFF00"/>
          </a:solidFill>
          <a:ln w="9525">
            <a:solidFill>
              <a:schemeClr val="tx1"/>
            </a:solidFill>
            <a:round/>
            <a:headEnd/>
            <a:tailEnd/>
          </a:ln>
          <a:effectLst/>
          <a:extLst/>
        </p:spPr>
        <p:txBody>
          <a:bodyPr wrap="none" anchor="ctr"/>
          <a:lstStyle/>
          <a:p>
            <a:pPr>
              <a:buFontTx/>
              <a:buNone/>
            </a:pPr>
            <a:r>
              <a:rPr lang="en-US" b="1"/>
              <a:t>D</a:t>
            </a:r>
          </a:p>
        </p:txBody>
      </p:sp>
      <p:sp>
        <p:nvSpPr>
          <p:cNvPr id="38" name="Oval 9"/>
          <p:cNvSpPr>
            <a:spLocks noChangeArrowheads="1"/>
          </p:cNvSpPr>
          <p:nvPr/>
        </p:nvSpPr>
        <p:spPr bwMode="auto">
          <a:xfrm>
            <a:off x="5295338" y="2324239"/>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C</a:t>
            </a:r>
          </a:p>
        </p:txBody>
      </p:sp>
      <p:sp>
        <p:nvSpPr>
          <p:cNvPr id="39" name="Oval 10"/>
          <p:cNvSpPr>
            <a:spLocks noChangeArrowheads="1"/>
          </p:cNvSpPr>
          <p:nvPr/>
        </p:nvSpPr>
        <p:spPr bwMode="auto">
          <a:xfrm>
            <a:off x="4076138" y="4229239"/>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G</a:t>
            </a:r>
          </a:p>
        </p:txBody>
      </p:sp>
      <p:sp>
        <p:nvSpPr>
          <p:cNvPr id="40" name="Line 35"/>
          <p:cNvSpPr>
            <a:spLocks noChangeShapeType="1"/>
          </p:cNvSpPr>
          <p:nvPr/>
        </p:nvSpPr>
        <p:spPr bwMode="auto">
          <a:xfrm flipH="1">
            <a:off x="4533338" y="4534039"/>
            <a:ext cx="83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Line 36"/>
          <p:cNvSpPr>
            <a:spLocks noChangeShapeType="1"/>
          </p:cNvSpPr>
          <p:nvPr/>
        </p:nvSpPr>
        <p:spPr bwMode="auto">
          <a:xfrm flipH="1" flipV="1">
            <a:off x="3466538" y="4000639"/>
            <a:ext cx="609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 name="Line 176"/>
          <p:cNvSpPr>
            <a:spLocks noChangeShapeType="1"/>
          </p:cNvSpPr>
          <p:nvPr/>
        </p:nvSpPr>
        <p:spPr bwMode="auto">
          <a:xfrm flipV="1">
            <a:off x="4761938" y="2514739"/>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9031893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0130" name="Rectangle 2"/>
          <p:cNvSpPr>
            <a:spLocks noGrp="1" noChangeArrowheads="1"/>
          </p:cNvSpPr>
          <p:nvPr>
            <p:ph type="title"/>
          </p:nvPr>
        </p:nvSpPr>
        <p:spPr>
          <a:xfrm>
            <a:off x="485336" y="0"/>
            <a:ext cx="8229600" cy="1143000"/>
          </a:xfrm>
        </p:spPr>
        <p:txBody>
          <a:bodyPr>
            <a:normAutofit/>
          </a:bodyPr>
          <a:lstStyle/>
          <a:p>
            <a:r>
              <a:rPr lang="en-US"/>
              <a:t>Depth-First Search</a:t>
            </a:r>
          </a:p>
        </p:txBody>
      </p:sp>
      <p:sp>
        <p:nvSpPr>
          <p:cNvPr id="1200131" name="Rectangle 3"/>
          <p:cNvSpPr>
            <a:spLocks noGrp="1" noChangeArrowheads="1"/>
          </p:cNvSpPr>
          <p:nvPr>
            <p:ph idx="1"/>
          </p:nvPr>
        </p:nvSpPr>
        <p:spPr>
          <a:xfrm>
            <a:off x="234767" y="1244600"/>
            <a:ext cx="8651655" cy="5503930"/>
          </a:xfrm>
        </p:spPr>
        <p:txBody>
          <a:bodyPr>
            <a:normAutofit fontScale="85000" lnSpcReduction="20000"/>
          </a:bodyPr>
          <a:lstStyle/>
          <a:p>
            <a:pPr lvl="1">
              <a:buFont typeface="Times New Roman" panose="02020603050405020304" pitchFamily="18" charset="0"/>
              <a:buNone/>
            </a:pPr>
            <a:r>
              <a:rPr lang="en-US" sz="2000" dirty="0">
                <a:latin typeface="Courier New" panose="02070309020205020404" pitchFamily="49" charset="0"/>
                <a:cs typeface="Courier New" panose="02070309020205020404" pitchFamily="49" charset="0"/>
              </a:rPr>
              <a:t>template&lt;class </a:t>
            </a:r>
            <a:r>
              <a:rPr lang="en-US" sz="2000" dirty="0" err="1">
                <a:latin typeface="Courier New" panose="02070309020205020404" pitchFamily="49" charset="0"/>
                <a:cs typeface="Courier New" panose="02070309020205020404" pitchFamily="49" charset="0"/>
              </a:rPr>
              <a:t>VertexType</a:t>
            </a:r>
            <a:r>
              <a:rPr lang="en-US" sz="2000" dirty="0">
                <a:latin typeface="Courier New" panose="02070309020205020404" pitchFamily="49" charset="0"/>
                <a:cs typeface="Courier New" panose="02070309020205020404" pitchFamily="49" charset="0"/>
              </a:rPr>
              <a:t>&gt;</a:t>
            </a:r>
          </a:p>
          <a:p>
            <a:pPr lvl="1">
              <a:buFont typeface="Times New Roman" panose="02020603050405020304" pitchFamily="18" charset="0"/>
              <a:buNone/>
            </a:pPr>
            <a:r>
              <a:rPr lang="en-US" sz="2000" dirty="0">
                <a:latin typeface="Courier New" panose="02070309020205020404" pitchFamily="49" charset="0"/>
                <a:cs typeface="Courier New" panose="02070309020205020404" pitchFamily="49" charset="0"/>
              </a:rPr>
              <a:t>void </a:t>
            </a:r>
            <a:r>
              <a:rPr lang="en-US" sz="2000" dirty="0" err="1">
                <a:latin typeface="Courier New" panose="02070309020205020404" pitchFamily="49" charset="0"/>
                <a:cs typeface="Courier New" panose="02070309020205020404" pitchFamily="49" charset="0"/>
              </a:rPr>
              <a:t>DepthFirstSearch</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GraphType</a:t>
            </a:r>
            <a:r>
              <a:rPr lang="en-US" sz="2000" dirty="0">
                <a:latin typeface="Courier New" panose="02070309020205020404" pitchFamily="49" charset="0"/>
                <a:cs typeface="Courier New" panose="02070309020205020404" pitchFamily="49" charset="0"/>
              </a:rPr>
              <a:t>&lt;</a:t>
            </a:r>
            <a:r>
              <a:rPr lang="en-US" sz="2000" dirty="0" err="1">
                <a:latin typeface="Courier New" panose="02070309020205020404" pitchFamily="49" charset="0"/>
                <a:cs typeface="Courier New" panose="02070309020205020404" pitchFamily="49" charset="0"/>
              </a:rPr>
              <a:t>VertexType</a:t>
            </a:r>
            <a:r>
              <a:rPr lang="en-US" sz="2000" dirty="0">
                <a:latin typeface="Courier New" panose="02070309020205020404" pitchFamily="49" charset="0"/>
                <a:cs typeface="Courier New" panose="02070309020205020404" pitchFamily="49" charset="0"/>
              </a:rPr>
              <a:t>&gt; graph,</a:t>
            </a:r>
          </a:p>
          <a:p>
            <a:pPr lvl="1">
              <a:buFont typeface="Times New Roman" panose="02020603050405020304" pitchFamily="18" charse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VertexType</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startVertex</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VertexType</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endVertex</a:t>
            </a:r>
            <a:r>
              <a:rPr lang="en-US" sz="2000" dirty="0">
                <a:latin typeface="Courier New" panose="02070309020205020404" pitchFamily="49" charset="0"/>
                <a:cs typeface="Courier New" panose="02070309020205020404" pitchFamily="49" charset="0"/>
              </a:rPr>
              <a:t>)</a:t>
            </a:r>
          </a:p>
          <a:p>
            <a:pPr lvl="1">
              <a:buFont typeface="Times New Roman" panose="02020603050405020304" pitchFamily="18" charset="0"/>
              <a:buNone/>
            </a:pPr>
            <a:r>
              <a:rPr lang="en-US" sz="2000" dirty="0" smtClean="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a:p>
            <a:pPr lvl="1">
              <a:buFont typeface="Times New Roman" panose="02020603050405020304" pitchFamily="18" charse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StackType</a:t>
            </a:r>
            <a:r>
              <a:rPr lang="en-US" sz="2000" dirty="0">
                <a:latin typeface="Courier New" panose="02070309020205020404" pitchFamily="49" charset="0"/>
                <a:cs typeface="Courier New" panose="02070309020205020404" pitchFamily="49" charset="0"/>
              </a:rPr>
              <a:t>&lt;</a:t>
            </a:r>
            <a:r>
              <a:rPr lang="en-US" sz="2000" dirty="0" err="1">
                <a:latin typeface="Courier New" panose="02070309020205020404" pitchFamily="49" charset="0"/>
                <a:cs typeface="Courier New" panose="02070309020205020404" pitchFamily="49" charset="0"/>
              </a:rPr>
              <a:t>VertexType</a:t>
            </a:r>
            <a:r>
              <a:rPr lang="en-US" sz="2000" dirty="0">
                <a:latin typeface="Courier New" panose="02070309020205020404" pitchFamily="49" charset="0"/>
                <a:cs typeface="Courier New" panose="02070309020205020404" pitchFamily="49" charset="0"/>
              </a:rPr>
              <a:t>&gt; stack;</a:t>
            </a:r>
          </a:p>
          <a:p>
            <a:pPr lvl="1">
              <a:buFont typeface="Times New Roman" panose="02020603050405020304" pitchFamily="18" charse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QueType</a:t>
            </a:r>
            <a:r>
              <a:rPr lang="en-US" sz="2000" dirty="0">
                <a:latin typeface="Courier New" panose="02070309020205020404" pitchFamily="49" charset="0"/>
                <a:cs typeface="Courier New" panose="02070309020205020404" pitchFamily="49" charset="0"/>
              </a:rPr>
              <a:t>&lt;</a:t>
            </a:r>
            <a:r>
              <a:rPr lang="en-US" sz="2000" dirty="0" err="1">
                <a:latin typeface="Courier New" panose="02070309020205020404" pitchFamily="49" charset="0"/>
                <a:cs typeface="Courier New" panose="02070309020205020404" pitchFamily="49" charset="0"/>
              </a:rPr>
              <a:t>VertexType</a:t>
            </a:r>
            <a:r>
              <a:rPr lang="en-US" sz="2000" dirty="0">
                <a:latin typeface="Courier New" panose="02070309020205020404" pitchFamily="49" charset="0"/>
                <a:cs typeface="Courier New" panose="02070309020205020404" pitchFamily="49" charset="0"/>
              </a:rPr>
              <a:t>&gt; </a:t>
            </a:r>
            <a:r>
              <a:rPr lang="en-US" sz="2000" dirty="0" err="1">
                <a:latin typeface="Courier New" panose="02070309020205020404" pitchFamily="49" charset="0"/>
                <a:cs typeface="Courier New" panose="02070309020205020404" pitchFamily="49" charset="0"/>
              </a:rPr>
              <a:t>vertexQ</a:t>
            </a:r>
            <a:r>
              <a:rPr lang="en-US" sz="2000" dirty="0">
                <a:latin typeface="Courier New" panose="02070309020205020404" pitchFamily="49" charset="0"/>
                <a:cs typeface="Courier New" panose="02070309020205020404" pitchFamily="49" charset="0"/>
              </a:rPr>
              <a:t>;</a:t>
            </a:r>
          </a:p>
          <a:p>
            <a:pPr lvl="1">
              <a:buFont typeface="Times New Roman" panose="02020603050405020304" pitchFamily="18" charset="0"/>
              <a:buNone/>
            </a:pPr>
            <a:endParaRPr lang="en-US" sz="2000" dirty="0">
              <a:latin typeface="Courier New" panose="02070309020205020404" pitchFamily="49" charset="0"/>
              <a:cs typeface="Courier New" panose="02070309020205020404" pitchFamily="49" charset="0"/>
            </a:endParaRPr>
          </a:p>
          <a:p>
            <a:pPr lvl="1">
              <a:buFont typeface="Times New Roman" panose="02020603050405020304" pitchFamily="18" charse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bool</a:t>
            </a:r>
            <a:r>
              <a:rPr lang="en-US" sz="2000" dirty="0">
                <a:latin typeface="Courier New" panose="02070309020205020404" pitchFamily="49" charset="0"/>
                <a:cs typeface="Courier New" panose="02070309020205020404" pitchFamily="49" charset="0"/>
              </a:rPr>
              <a:t> found = false;</a:t>
            </a:r>
          </a:p>
          <a:p>
            <a:pPr lvl="1">
              <a:buFont typeface="Times New Roman" panose="02020603050405020304" pitchFamily="18" charse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VertexType</a:t>
            </a:r>
            <a:r>
              <a:rPr lang="en-US" sz="2000" dirty="0">
                <a:latin typeface="Courier New" panose="02070309020205020404" pitchFamily="49" charset="0"/>
                <a:cs typeface="Courier New" panose="02070309020205020404" pitchFamily="49" charset="0"/>
              </a:rPr>
              <a:t> vertex;</a:t>
            </a:r>
          </a:p>
          <a:p>
            <a:pPr lvl="1">
              <a:buFont typeface="Times New Roman" panose="02020603050405020304" pitchFamily="18" charse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VertexType</a:t>
            </a:r>
            <a:r>
              <a:rPr lang="en-US" sz="2000" dirty="0">
                <a:latin typeface="Courier New" panose="02070309020205020404" pitchFamily="49" charset="0"/>
                <a:cs typeface="Courier New" panose="02070309020205020404" pitchFamily="49" charset="0"/>
              </a:rPr>
              <a:t> item;</a:t>
            </a:r>
          </a:p>
          <a:p>
            <a:pPr lvl="1">
              <a:buFont typeface="Times New Roman" panose="02020603050405020304" pitchFamily="18" charset="0"/>
              <a:buNone/>
            </a:pPr>
            <a:endParaRPr lang="en-US" sz="2000" dirty="0">
              <a:latin typeface="Courier New" panose="02070309020205020404" pitchFamily="49" charset="0"/>
              <a:cs typeface="Courier New" panose="02070309020205020404" pitchFamily="49" charset="0"/>
            </a:endParaRPr>
          </a:p>
          <a:p>
            <a:pPr lvl="1">
              <a:buFont typeface="Times New Roman" panose="02020603050405020304" pitchFamily="18" charse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graph.ClearMarks</a:t>
            </a:r>
            <a:r>
              <a:rPr lang="en-US" sz="2000" dirty="0">
                <a:latin typeface="Courier New" panose="02070309020205020404" pitchFamily="49" charset="0"/>
                <a:cs typeface="Courier New" panose="02070309020205020404" pitchFamily="49" charset="0"/>
              </a:rPr>
              <a:t>();</a:t>
            </a:r>
          </a:p>
          <a:p>
            <a:pPr lvl="1">
              <a:buFont typeface="Times New Roman" panose="02020603050405020304" pitchFamily="18" charse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stack.Push</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startVertex</a:t>
            </a:r>
            <a:r>
              <a:rPr lang="en-US" sz="2000" dirty="0">
                <a:latin typeface="Courier New" panose="02070309020205020404" pitchFamily="49" charset="0"/>
                <a:cs typeface="Courier New" panose="02070309020205020404" pitchFamily="49" charset="0"/>
              </a:rPr>
              <a:t>);</a:t>
            </a:r>
          </a:p>
          <a:p>
            <a:pPr lvl="1">
              <a:buFont typeface="Times New Roman" panose="02020603050405020304" pitchFamily="18" charset="0"/>
              <a:buNone/>
            </a:pPr>
            <a:r>
              <a:rPr lang="en-US" sz="2000" dirty="0">
                <a:latin typeface="Courier New" panose="02070309020205020404" pitchFamily="49" charset="0"/>
                <a:cs typeface="Courier New" panose="02070309020205020404" pitchFamily="49" charset="0"/>
              </a:rPr>
              <a:t>	do</a:t>
            </a:r>
          </a:p>
          <a:p>
            <a:pPr lvl="1">
              <a:buFont typeface="Times New Roman" panose="02020603050405020304" pitchFamily="18" charset="0"/>
              <a:buNone/>
            </a:pPr>
            <a:r>
              <a:rPr lang="en-US" sz="2000" dirty="0">
                <a:latin typeface="Courier New" panose="02070309020205020404" pitchFamily="49" charset="0"/>
                <a:cs typeface="Courier New" panose="02070309020205020404" pitchFamily="49" charset="0"/>
              </a:rPr>
              <a:t>	{</a:t>
            </a:r>
          </a:p>
          <a:p>
            <a:pPr lvl="1">
              <a:buFont typeface="Times New Roman" panose="02020603050405020304" pitchFamily="18" charse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stack.Pop</a:t>
            </a:r>
            <a:r>
              <a:rPr lang="en-US" sz="2000" dirty="0">
                <a:latin typeface="Courier New" panose="02070309020205020404" pitchFamily="49" charset="0"/>
                <a:cs typeface="Courier New" panose="02070309020205020404" pitchFamily="49" charset="0"/>
              </a:rPr>
              <a:t>(vertex);</a:t>
            </a:r>
          </a:p>
          <a:p>
            <a:pPr lvl="1">
              <a:buFont typeface="Times New Roman" panose="02020603050405020304" pitchFamily="18" charset="0"/>
              <a:buNone/>
            </a:pPr>
            <a:r>
              <a:rPr lang="en-US" sz="2000" dirty="0">
                <a:latin typeface="Courier New" panose="02070309020205020404" pitchFamily="49" charset="0"/>
                <a:cs typeface="Courier New" panose="02070309020205020404" pitchFamily="49" charset="0"/>
              </a:rPr>
              <a:t>		if (vertex == </a:t>
            </a:r>
            <a:r>
              <a:rPr lang="en-US" sz="2000" dirty="0" err="1">
                <a:latin typeface="Courier New" panose="02070309020205020404" pitchFamily="49" charset="0"/>
                <a:cs typeface="Courier New" panose="02070309020205020404" pitchFamily="49" charset="0"/>
              </a:rPr>
              <a:t>endVertex</a:t>
            </a:r>
            <a:r>
              <a:rPr lang="en-US" sz="2000" dirty="0">
                <a:latin typeface="Courier New" panose="02070309020205020404" pitchFamily="49" charset="0"/>
                <a:cs typeface="Courier New" panose="02070309020205020404" pitchFamily="49" charset="0"/>
              </a:rPr>
              <a:t>)</a:t>
            </a:r>
          </a:p>
          <a:p>
            <a:pPr lvl="1">
              <a:buFont typeface="Times New Roman" panose="02020603050405020304" pitchFamily="18" charset="0"/>
              <a:buNone/>
            </a:pPr>
            <a:r>
              <a:rPr lang="en-US" sz="2000" dirty="0">
                <a:latin typeface="Courier New" panose="02070309020205020404" pitchFamily="49" charset="0"/>
                <a:cs typeface="Courier New" panose="02070309020205020404" pitchFamily="49" charset="0"/>
              </a:rPr>
              <a:t>		{</a:t>
            </a:r>
          </a:p>
          <a:p>
            <a:pPr lvl="1">
              <a:buFont typeface="Times New Roman" panose="02020603050405020304" pitchFamily="18" charse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cout</a:t>
            </a:r>
            <a:r>
              <a:rPr lang="en-US" sz="2000" dirty="0">
                <a:latin typeface="Courier New" panose="02070309020205020404" pitchFamily="49" charset="0"/>
                <a:cs typeface="Courier New" panose="02070309020205020404" pitchFamily="49" charset="0"/>
              </a:rPr>
              <a:t> &lt;&lt; vertex);</a:t>
            </a:r>
          </a:p>
          <a:p>
            <a:pPr lvl="1">
              <a:buFont typeface="Times New Roman" panose="02020603050405020304" pitchFamily="18" charset="0"/>
              <a:buNone/>
            </a:pPr>
            <a:r>
              <a:rPr lang="en-US" sz="2000" dirty="0">
                <a:latin typeface="Courier New" panose="02070309020205020404" pitchFamily="49" charset="0"/>
                <a:cs typeface="Courier New" panose="02070309020205020404" pitchFamily="49" charset="0"/>
              </a:rPr>
              <a:t>			found = true;</a:t>
            </a:r>
          </a:p>
          <a:p>
            <a:pPr lvl="1">
              <a:buFont typeface="Times New Roman" panose="02020603050405020304" pitchFamily="18" charset="0"/>
              <a:buNone/>
            </a:pPr>
            <a:r>
              <a:rPr lang="en-US" sz="20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9692002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0130" name="Rectangle 2"/>
          <p:cNvSpPr>
            <a:spLocks noGrp="1" noChangeArrowheads="1"/>
          </p:cNvSpPr>
          <p:nvPr>
            <p:ph type="title"/>
          </p:nvPr>
        </p:nvSpPr>
        <p:spPr>
          <a:xfrm>
            <a:off x="471267" y="0"/>
            <a:ext cx="8229600" cy="1143000"/>
          </a:xfrm>
        </p:spPr>
        <p:txBody>
          <a:bodyPr>
            <a:normAutofit/>
          </a:bodyPr>
          <a:lstStyle/>
          <a:p>
            <a:r>
              <a:rPr lang="en-US" dirty="0"/>
              <a:t>Depth-First Search</a:t>
            </a:r>
          </a:p>
        </p:txBody>
      </p:sp>
      <p:sp>
        <p:nvSpPr>
          <p:cNvPr id="1200131" name="Rectangle 3"/>
          <p:cNvSpPr>
            <a:spLocks noGrp="1" noChangeArrowheads="1"/>
          </p:cNvSpPr>
          <p:nvPr>
            <p:ph idx="1"/>
          </p:nvPr>
        </p:nvSpPr>
        <p:spPr>
          <a:xfrm>
            <a:off x="234767" y="1244600"/>
            <a:ext cx="8651655" cy="5503930"/>
          </a:xfrm>
        </p:spPr>
        <p:txBody>
          <a:bodyPr>
            <a:normAutofit fontScale="85000" lnSpcReduction="20000"/>
          </a:bodyPr>
          <a:lstStyle/>
          <a:p>
            <a:pPr lvl="1">
              <a:buFont typeface="Times New Roman" panose="02020603050405020304" pitchFamily="18" charset="0"/>
              <a:buNone/>
            </a:pPr>
            <a:r>
              <a:rPr lang="en-US" sz="2000" dirty="0" smtClean="0">
                <a:latin typeface="Courier New" panose="02070309020205020404" pitchFamily="49" charset="0"/>
                <a:cs typeface="Courier New" panose="02070309020205020404" pitchFamily="49" charset="0"/>
              </a:rPr>
              <a:t>		else</a:t>
            </a:r>
            <a:endParaRPr lang="en-US" sz="2000" dirty="0">
              <a:latin typeface="Courier New" panose="02070309020205020404" pitchFamily="49" charset="0"/>
              <a:cs typeface="Courier New" panose="02070309020205020404" pitchFamily="49" charset="0"/>
            </a:endParaRPr>
          </a:p>
          <a:p>
            <a:pPr lvl="1">
              <a:buFont typeface="Times New Roman" panose="02020603050405020304" pitchFamily="18" charset="0"/>
              <a:buNone/>
            </a:pPr>
            <a:r>
              <a:rPr lang="en-US" sz="2000" dirty="0">
                <a:latin typeface="Courier New" panose="02070309020205020404" pitchFamily="49" charset="0"/>
                <a:cs typeface="Courier New" panose="02070309020205020404" pitchFamily="49" charset="0"/>
              </a:rPr>
              <a:t>		{</a:t>
            </a:r>
          </a:p>
          <a:p>
            <a:pPr lvl="1">
              <a:buFont typeface="Times New Roman" panose="02020603050405020304" pitchFamily="18" charset="0"/>
              <a:buNone/>
            </a:pPr>
            <a:r>
              <a:rPr lang="en-US" sz="2000" dirty="0">
                <a:latin typeface="Courier New" panose="02070309020205020404" pitchFamily="49" charset="0"/>
                <a:cs typeface="Courier New" panose="02070309020205020404" pitchFamily="49" charset="0"/>
              </a:rPr>
              <a:t>			if (!</a:t>
            </a:r>
            <a:r>
              <a:rPr lang="en-US" sz="2000" dirty="0" err="1">
                <a:latin typeface="Courier New" panose="02070309020205020404" pitchFamily="49" charset="0"/>
                <a:cs typeface="Courier New" panose="02070309020205020404" pitchFamily="49" charset="0"/>
              </a:rPr>
              <a:t>graph.IsMarked</a:t>
            </a:r>
            <a:r>
              <a:rPr lang="en-US" sz="2000" dirty="0">
                <a:latin typeface="Courier New" panose="02070309020205020404" pitchFamily="49" charset="0"/>
                <a:cs typeface="Courier New" panose="02070309020205020404" pitchFamily="49" charset="0"/>
              </a:rPr>
              <a:t>(vertex))</a:t>
            </a:r>
          </a:p>
          <a:p>
            <a:pPr lvl="1">
              <a:buFont typeface="Times New Roman" panose="02020603050405020304" pitchFamily="18" charset="0"/>
              <a:buNone/>
            </a:pPr>
            <a:r>
              <a:rPr lang="en-US" sz="2000" dirty="0">
                <a:latin typeface="Courier New" panose="02070309020205020404" pitchFamily="49" charset="0"/>
                <a:cs typeface="Courier New" panose="02070309020205020404" pitchFamily="49" charset="0"/>
              </a:rPr>
              <a:t>			{</a:t>
            </a:r>
          </a:p>
          <a:p>
            <a:pPr lvl="1">
              <a:buFont typeface="Times New Roman" panose="02020603050405020304" pitchFamily="18" charse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graph.MarkVertex</a:t>
            </a:r>
            <a:r>
              <a:rPr lang="en-US" sz="2000" dirty="0">
                <a:latin typeface="Courier New" panose="02070309020205020404" pitchFamily="49" charset="0"/>
                <a:cs typeface="Courier New" panose="02070309020205020404" pitchFamily="49" charset="0"/>
              </a:rPr>
              <a:t>(vertex);</a:t>
            </a:r>
          </a:p>
          <a:p>
            <a:pPr lvl="1">
              <a:buFont typeface="Times New Roman" panose="02020603050405020304" pitchFamily="18" charse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cout</a:t>
            </a:r>
            <a:r>
              <a:rPr lang="en-US" sz="2000" dirty="0">
                <a:latin typeface="Courier New" panose="02070309020205020404" pitchFamily="49" charset="0"/>
                <a:cs typeface="Courier New" panose="02070309020205020404" pitchFamily="49" charset="0"/>
              </a:rPr>
              <a:t> &lt;&lt; vertex;</a:t>
            </a:r>
          </a:p>
          <a:p>
            <a:pPr lvl="1">
              <a:buFont typeface="Times New Roman" panose="02020603050405020304" pitchFamily="18" charse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graph.GetToVertices</a:t>
            </a:r>
            <a:r>
              <a:rPr lang="en-US" sz="2000" dirty="0">
                <a:latin typeface="Courier New" panose="02070309020205020404" pitchFamily="49" charset="0"/>
                <a:cs typeface="Courier New" panose="02070309020205020404" pitchFamily="49" charset="0"/>
              </a:rPr>
              <a:t>(vertex, </a:t>
            </a:r>
            <a:r>
              <a:rPr lang="en-US" sz="2000" dirty="0" err="1">
                <a:latin typeface="Courier New" panose="02070309020205020404" pitchFamily="49" charset="0"/>
                <a:cs typeface="Courier New" panose="02070309020205020404" pitchFamily="49" charset="0"/>
              </a:rPr>
              <a:t>vertexQ</a:t>
            </a:r>
            <a:r>
              <a:rPr lang="en-US" sz="2000" dirty="0">
                <a:latin typeface="Courier New" panose="02070309020205020404" pitchFamily="49" charset="0"/>
                <a:cs typeface="Courier New" panose="02070309020205020404" pitchFamily="49" charset="0"/>
              </a:rPr>
              <a:t>);</a:t>
            </a:r>
          </a:p>
          <a:p>
            <a:pPr lvl="1">
              <a:buFont typeface="Times New Roman" panose="02020603050405020304" pitchFamily="18" charset="0"/>
              <a:buNone/>
            </a:pPr>
            <a:endParaRPr lang="en-US" sz="2000" dirty="0">
              <a:latin typeface="Courier New" panose="02070309020205020404" pitchFamily="49" charset="0"/>
              <a:cs typeface="Courier New" panose="02070309020205020404" pitchFamily="49" charset="0"/>
            </a:endParaRPr>
          </a:p>
          <a:p>
            <a:pPr lvl="1">
              <a:buFont typeface="Times New Roman" panose="02020603050405020304" pitchFamily="18" charset="0"/>
              <a:buNone/>
            </a:pPr>
            <a:r>
              <a:rPr lang="en-US" sz="2000" dirty="0">
                <a:latin typeface="Courier New" panose="02070309020205020404" pitchFamily="49" charset="0"/>
                <a:cs typeface="Courier New" panose="02070309020205020404" pitchFamily="49" charset="0"/>
              </a:rPr>
              <a:t>				while (!</a:t>
            </a:r>
            <a:r>
              <a:rPr lang="en-US" sz="2000" dirty="0" err="1">
                <a:latin typeface="Courier New" panose="02070309020205020404" pitchFamily="49" charset="0"/>
                <a:cs typeface="Courier New" panose="02070309020205020404" pitchFamily="49" charset="0"/>
              </a:rPr>
              <a:t>vertexQ.IsEmpty</a:t>
            </a:r>
            <a:r>
              <a:rPr lang="en-US" sz="2000" dirty="0">
                <a:latin typeface="Courier New" panose="02070309020205020404" pitchFamily="49" charset="0"/>
                <a:cs typeface="Courier New" panose="02070309020205020404" pitchFamily="49" charset="0"/>
              </a:rPr>
              <a:t>())</a:t>
            </a:r>
          </a:p>
          <a:p>
            <a:pPr lvl="1">
              <a:buFont typeface="Times New Roman" panose="02020603050405020304" pitchFamily="18" charset="0"/>
              <a:buNone/>
            </a:pPr>
            <a:r>
              <a:rPr lang="en-US" sz="2000" dirty="0">
                <a:latin typeface="Courier New" panose="02070309020205020404" pitchFamily="49" charset="0"/>
                <a:cs typeface="Courier New" panose="02070309020205020404" pitchFamily="49" charset="0"/>
              </a:rPr>
              <a:t>				{</a:t>
            </a:r>
          </a:p>
          <a:p>
            <a:pPr lvl="1">
              <a:buFont typeface="Times New Roman" panose="02020603050405020304" pitchFamily="18" charse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vertexQ.Dequeue</a:t>
            </a:r>
            <a:r>
              <a:rPr lang="en-US" sz="2000" dirty="0">
                <a:latin typeface="Courier New" panose="02070309020205020404" pitchFamily="49" charset="0"/>
                <a:cs typeface="Courier New" panose="02070309020205020404" pitchFamily="49" charset="0"/>
              </a:rPr>
              <a:t>(item);</a:t>
            </a:r>
          </a:p>
          <a:p>
            <a:pPr lvl="1">
              <a:buFont typeface="Times New Roman" panose="02020603050405020304" pitchFamily="18" charset="0"/>
              <a:buNone/>
            </a:pPr>
            <a:r>
              <a:rPr lang="en-US" sz="2000" dirty="0">
                <a:latin typeface="Courier New" panose="02070309020205020404" pitchFamily="49" charset="0"/>
                <a:cs typeface="Courier New" panose="02070309020205020404" pitchFamily="49" charset="0"/>
              </a:rPr>
              <a:t>					if (!</a:t>
            </a:r>
            <a:r>
              <a:rPr lang="en-US" sz="2000" dirty="0" err="1">
                <a:latin typeface="Courier New" panose="02070309020205020404" pitchFamily="49" charset="0"/>
                <a:cs typeface="Courier New" panose="02070309020205020404" pitchFamily="49" charset="0"/>
              </a:rPr>
              <a:t>graph.IsMarked</a:t>
            </a:r>
            <a:r>
              <a:rPr lang="en-US" sz="2000" dirty="0">
                <a:latin typeface="Courier New" panose="02070309020205020404" pitchFamily="49" charset="0"/>
                <a:cs typeface="Courier New" panose="02070309020205020404" pitchFamily="49" charset="0"/>
              </a:rPr>
              <a:t>(item))</a:t>
            </a:r>
          </a:p>
          <a:p>
            <a:pPr lvl="1">
              <a:buFont typeface="Times New Roman" panose="02020603050405020304" pitchFamily="18" charse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stack.Push</a:t>
            </a:r>
            <a:r>
              <a:rPr lang="en-US" sz="2000" dirty="0">
                <a:latin typeface="Courier New" panose="02070309020205020404" pitchFamily="49" charset="0"/>
                <a:cs typeface="Courier New" panose="02070309020205020404" pitchFamily="49" charset="0"/>
              </a:rPr>
              <a:t>(item);</a:t>
            </a:r>
          </a:p>
          <a:p>
            <a:pPr lvl="1">
              <a:buFont typeface="Times New Roman" panose="02020603050405020304" pitchFamily="18" charset="0"/>
              <a:buNone/>
            </a:pPr>
            <a:r>
              <a:rPr lang="en-US" sz="2000" dirty="0">
                <a:latin typeface="Courier New" panose="02070309020205020404" pitchFamily="49" charset="0"/>
                <a:cs typeface="Courier New" panose="02070309020205020404" pitchFamily="49" charset="0"/>
              </a:rPr>
              <a:t>				}</a:t>
            </a:r>
          </a:p>
          <a:p>
            <a:pPr lvl="1">
              <a:buFont typeface="Times New Roman" panose="02020603050405020304" pitchFamily="18" charset="0"/>
              <a:buNone/>
            </a:pPr>
            <a:r>
              <a:rPr lang="en-US" sz="2000" dirty="0">
                <a:latin typeface="Courier New" panose="02070309020205020404" pitchFamily="49" charset="0"/>
                <a:cs typeface="Courier New" panose="02070309020205020404" pitchFamily="49" charset="0"/>
              </a:rPr>
              <a:t>			}</a:t>
            </a:r>
          </a:p>
          <a:p>
            <a:pPr lvl="1">
              <a:buFont typeface="Times New Roman" panose="02020603050405020304" pitchFamily="18" charset="0"/>
              <a:buNone/>
            </a:pPr>
            <a:r>
              <a:rPr lang="en-US" sz="2000" dirty="0">
                <a:latin typeface="Courier New" panose="02070309020205020404" pitchFamily="49" charset="0"/>
                <a:cs typeface="Courier New" panose="02070309020205020404" pitchFamily="49" charset="0"/>
              </a:rPr>
              <a:t>		}                </a:t>
            </a:r>
          </a:p>
          <a:p>
            <a:pPr lvl="1">
              <a:buFont typeface="Times New Roman" panose="02020603050405020304" pitchFamily="18" charset="0"/>
              <a:buNone/>
            </a:pPr>
            <a:r>
              <a:rPr lang="en-US" sz="2000" dirty="0">
                <a:latin typeface="Courier New" panose="02070309020205020404" pitchFamily="49" charset="0"/>
                <a:cs typeface="Courier New" panose="02070309020205020404" pitchFamily="49" charset="0"/>
              </a:rPr>
              <a:t>	} while (!</a:t>
            </a:r>
            <a:r>
              <a:rPr lang="en-US" sz="2000" dirty="0" err="1">
                <a:latin typeface="Courier New" panose="02070309020205020404" pitchFamily="49" charset="0"/>
                <a:cs typeface="Courier New" panose="02070309020205020404" pitchFamily="49" charset="0"/>
              </a:rPr>
              <a:t>stack.IsEmpty</a:t>
            </a:r>
            <a:r>
              <a:rPr lang="en-US" sz="2000" dirty="0">
                <a:latin typeface="Courier New" panose="02070309020205020404" pitchFamily="49" charset="0"/>
                <a:cs typeface="Courier New" panose="02070309020205020404" pitchFamily="49" charset="0"/>
              </a:rPr>
              <a:t>() &amp;&amp; !found);</a:t>
            </a:r>
          </a:p>
          <a:p>
            <a:pPr lvl="1">
              <a:buFont typeface="Times New Roman" panose="02020603050405020304" pitchFamily="18" charset="0"/>
              <a:buNone/>
            </a:pPr>
            <a:r>
              <a:rPr lang="en-US" sz="2000" dirty="0">
                <a:latin typeface="Courier New" panose="02070309020205020404" pitchFamily="49" charset="0"/>
                <a:cs typeface="Courier New" panose="02070309020205020404" pitchFamily="49" charset="0"/>
              </a:rPr>
              <a:t>	if (!found)</a:t>
            </a:r>
          </a:p>
          <a:p>
            <a:pPr lvl="1">
              <a:buFont typeface="Times New Roman" panose="02020603050405020304" pitchFamily="18" charse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cout</a:t>
            </a:r>
            <a:r>
              <a:rPr lang="en-US" sz="2000" dirty="0">
                <a:latin typeface="Courier New" panose="02070309020205020404" pitchFamily="49" charset="0"/>
                <a:cs typeface="Courier New" panose="02070309020205020404" pitchFamily="49" charset="0"/>
              </a:rPr>
              <a:t> &lt;&lt; "Path not found." &lt;&lt; </a:t>
            </a:r>
            <a:r>
              <a:rPr lang="en-US" sz="2000" dirty="0" err="1">
                <a:latin typeface="Courier New" panose="02070309020205020404" pitchFamily="49" charset="0"/>
                <a:cs typeface="Courier New" panose="02070309020205020404" pitchFamily="49" charset="0"/>
              </a:rPr>
              <a:t>endl</a:t>
            </a:r>
            <a:r>
              <a:rPr lang="en-US" sz="2000" dirty="0">
                <a:latin typeface="Courier New" panose="02070309020205020404" pitchFamily="49" charset="0"/>
                <a:cs typeface="Courier New" panose="02070309020205020404" pitchFamily="49" charset="0"/>
              </a:rPr>
              <a:t>;</a:t>
            </a:r>
          </a:p>
          <a:p>
            <a:pPr lvl="1">
              <a:buFont typeface="Times New Roman" panose="02020603050405020304" pitchFamily="18" charset="0"/>
              <a:buNone/>
            </a:pPr>
            <a:r>
              <a:rPr lang="en-US" sz="20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0426828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0130" name="Rectangle 2"/>
          <p:cNvSpPr>
            <a:spLocks noGrp="1" noChangeArrowheads="1"/>
          </p:cNvSpPr>
          <p:nvPr>
            <p:ph type="title"/>
          </p:nvPr>
        </p:nvSpPr>
        <p:spPr/>
        <p:txBody>
          <a:bodyPr>
            <a:normAutofit/>
          </a:bodyPr>
          <a:lstStyle/>
          <a:p>
            <a:r>
              <a:rPr lang="en-US" dirty="0" smtClean="0"/>
              <a:t>Breadth-First </a:t>
            </a:r>
            <a:r>
              <a:rPr lang="en-US" dirty="0"/>
              <a:t>Search</a:t>
            </a:r>
          </a:p>
        </p:txBody>
      </p:sp>
      <p:sp>
        <p:nvSpPr>
          <p:cNvPr id="1200131" name="Rectangle 3"/>
          <p:cNvSpPr>
            <a:spLocks noGrp="1" noChangeArrowheads="1"/>
          </p:cNvSpPr>
          <p:nvPr>
            <p:ph idx="1"/>
          </p:nvPr>
        </p:nvSpPr>
        <p:spPr/>
        <p:txBody>
          <a:bodyPr>
            <a:normAutofit/>
          </a:bodyPr>
          <a:lstStyle/>
          <a:p>
            <a:r>
              <a:rPr lang="en-US" sz="2400" b="1" i="1" dirty="0" smtClean="0">
                <a:solidFill>
                  <a:schemeClr val="tx2"/>
                </a:solidFill>
              </a:rPr>
              <a:t>Breadth-first </a:t>
            </a:r>
            <a:r>
              <a:rPr lang="en-US" sz="2400" b="1" i="1" dirty="0">
                <a:solidFill>
                  <a:schemeClr val="tx2"/>
                </a:solidFill>
              </a:rPr>
              <a:t>search</a:t>
            </a:r>
            <a:r>
              <a:rPr lang="en-US" sz="2400" b="1" dirty="0"/>
              <a:t> </a:t>
            </a:r>
            <a:r>
              <a:rPr lang="en-US" sz="2400" dirty="0"/>
              <a:t>is </a:t>
            </a:r>
            <a:r>
              <a:rPr lang="en-US" sz="2400" dirty="0" smtClean="0"/>
              <a:t>a </a:t>
            </a:r>
            <a:r>
              <a:rPr lang="en-US" sz="2400" dirty="0"/>
              <a:t>strategy for exploring a </a:t>
            </a:r>
            <a:r>
              <a:rPr lang="en-US" sz="2400" dirty="0" smtClean="0"/>
              <a:t>graph and find path between two vertices</a:t>
            </a:r>
            <a:endParaRPr lang="en-US" sz="2400" dirty="0"/>
          </a:p>
          <a:p>
            <a:pPr lvl="1"/>
            <a:r>
              <a:rPr lang="en-US" sz="2400" dirty="0"/>
              <a:t>Explore </a:t>
            </a:r>
            <a:r>
              <a:rPr lang="en-US" sz="2400" dirty="0" smtClean="0"/>
              <a:t>“level by level” </a:t>
            </a:r>
            <a:r>
              <a:rPr lang="en-US" sz="2400" dirty="0"/>
              <a:t>in the </a:t>
            </a:r>
            <a:r>
              <a:rPr lang="en-US" sz="2400" dirty="0" smtClean="0"/>
              <a:t>graph</a:t>
            </a:r>
            <a:endParaRPr lang="en-US" sz="2400" dirty="0"/>
          </a:p>
          <a:p>
            <a:pPr lvl="1">
              <a:buFont typeface="Times New Roman" panose="02020603050405020304" pitchFamily="18" charset="0"/>
              <a:buNone/>
            </a:pPr>
            <a:endParaRPr lang="en-US" sz="2000" dirty="0"/>
          </a:p>
        </p:txBody>
      </p:sp>
    </p:spTree>
    <p:extLst>
      <p:ext uri="{BB962C8B-B14F-4D97-AF65-F5344CB8AC3E}">
        <p14:creationId xmlns:p14="http://schemas.microsoft.com/office/powerpoint/2010/main" val="11295907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4" name="Line 34"/>
          <p:cNvSpPr>
            <a:spLocks noChangeShapeType="1"/>
          </p:cNvSpPr>
          <p:nvPr/>
        </p:nvSpPr>
        <p:spPr bwMode="auto">
          <a:xfrm flipH="1" flipV="1">
            <a:off x="2133600" y="2209800"/>
            <a:ext cx="12192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637" name="Line 37"/>
          <p:cNvSpPr>
            <a:spLocks noChangeShapeType="1"/>
          </p:cNvSpPr>
          <p:nvPr/>
        </p:nvSpPr>
        <p:spPr bwMode="auto">
          <a:xfrm flipH="1">
            <a:off x="3200400" y="3352800"/>
            <a:ext cx="228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621" name="Line 21"/>
          <p:cNvSpPr>
            <a:spLocks noChangeShapeType="1"/>
          </p:cNvSpPr>
          <p:nvPr/>
        </p:nvSpPr>
        <p:spPr bwMode="auto">
          <a:xfrm flipV="1">
            <a:off x="914400" y="3124200"/>
            <a:ext cx="9906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622" name="Line 22"/>
          <p:cNvSpPr>
            <a:spLocks noChangeShapeType="1"/>
          </p:cNvSpPr>
          <p:nvPr/>
        </p:nvSpPr>
        <p:spPr bwMode="auto">
          <a:xfrm flipV="1">
            <a:off x="1828800" y="3276600"/>
            <a:ext cx="14478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639" name="Line 39"/>
          <p:cNvSpPr>
            <a:spLocks noChangeShapeType="1"/>
          </p:cNvSpPr>
          <p:nvPr/>
        </p:nvSpPr>
        <p:spPr bwMode="auto">
          <a:xfrm flipV="1">
            <a:off x="762000" y="2743200"/>
            <a:ext cx="76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626" name="Line 26"/>
          <p:cNvSpPr>
            <a:spLocks noChangeShapeType="1"/>
          </p:cNvSpPr>
          <p:nvPr/>
        </p:nvSpPr>
        <p:spPr bwMode="auto">
          <a:xfrm>
            <a:off x="990600" y="2590800"/>
            <a:ext cx="914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629" name="Line 29"/>
          <p:cNvSpPr>
            <a:spLocks noChangeShapeType="1"/>
          </p:cNvSpPr>
          <p:nvPr/>
        </p:nvSpPr>
        <p:spPr bwMode="auto">
          <a:xfrm flipH="1" flipV="1">
            <a:off x="3124200" y="2362200"/>
            <a:ext cx="292100" cy="508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602" name="Oval 2"/>
          <p:cNvSpPr>
            <a:spLocks noChangeArrowheads="1"/>
          </p:cNvSpPr>
          <p:nvPr/>
        </p:nvSpPr>
        <p:spPr bwMode="auto">
          <a:xfrm>
            <a:off x="533400" y="2438400"/>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03" name="Oval 3"/>
          <p:cNvSpPr>
            <a:spLocks noChangeArrowheads="1"/>
          </p:cNvSpPr>
          <p:nvPr/>
        </p:nvSpPr>
        <p:spPr bwMode="auto">
          <a:xfrm>
            <a:off x="685800" y="22860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A</a:t>
            </a:r>
          </a:p>
        </p:txBody>
      </p:sp>
      <p:sp>
        <p:nvSpPr>
          <p:cNvPr id="409604" name="Oval 4"/>
          <p:cNvSpPr>
            <a:spLocks noChangeArrowheads="1"/>
          </p:cNvSpPr>
          <p:nvPr/>
        </p:nvSpPr>
        <p:spPr bwMode="auto">
          <a:xfrm>
            <a:off x="533400" y="32004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H</a:t>
            </a:r>
          </a:p>
        </p:txBody>
      </p:sp>
      <p:sp>
        <p:nvSpPr>
          <p:cNvPr id="409605" name="Oval 5"/>
          <p:cNvSpPr>
            <a:spLocks noChangeArrowheads="1"/>
          </p:cNvSpPr>
          <p:nvPr/>
        </p:nvSpPr>
        <p:spPr bwMode="auto">
          <a:xfrm>
            <a:off x="1905000" y="28194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B</a:t>
            </a:r>
          </a:p>
        </p:txBody>
      </p:sp>
      <p:sp>
        <p:nvSpPr>
          <p:cNvPr id="409606" name="Oval 6"/>
          <p:cNvSpPr>
            <a:spLocks noChangeArrowheads="1"/>
          </p:cNvSpPr>
          <p:nvPr/>
        </p:nvSpPr>
        <p:spPr bwMode="auto">
          <a:xfrm>
            <a:off x="1752600" y="18288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F</a:t>
            </a:r>
          </a:p>
        </p:txBody>
      </p:sp>
      <p:sp>
        <p:nvSpPr>
          <p:cNvPr id="409607" name="Oval 7"/>
          <p:cNvSpPr>
            <a:spLocks noChangeArrowheads="1"/>
          </p:cNvSpPr>
          <p:nvPr/>
        </p:nvSpPr>
        <p:spPr bwMode="auto">
          <a:xfrm>
            <a:off x="2819400" y="38100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E</a:t>
            </a:r>
          </a:p>
        </p:txBody>
      </p:sp>
      <p:sp>
        <p:nvSpPr>
          <p:cNvPr id="409608" name="Oval 8"/>
          <p:cNvSpPr>
            <a:spLocks noChangeArrowheads="1"/>
          </p:cNvSpPr>
          <p:nvPr/>
        </p:nvSpPr>
        <p:spPr bwMode="auto">
          <a:xfrm>
            <a:off x="3276600" y="28956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D</a:t>
            </a:r>
          </a:p>
        </p:txBody>
      </p:sp>
      <p:sp>
        <p:nvSpPr>
          <p:cNvPr id="409609" name="Oval 9"/>
          <p:cNvSpPr>
            <a:spLocks noChangeArrowheads="1"/>
          </p:cNvSpPr>
          <p:nvPr/>
        </p:nvSpPr>
        <p:spPr bwMode="auto">
          <a:xfrm>
            <a:off x="2743200" y="19050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C</a:t>
            </a:r>
          </a:p>
        </p:txBody>
      </p:sp>
      <p:sp>
        <p:nvSpPr>
          <p:cNvPr id="409610" name="Oval 10"/>
          <p:cNvSpPr>
            <a:spLocks noChangeArrowheads="1"/>
          </p:cNvSpPr>
          <p:nvPr/>
        </p:nvSpPr>
        <p:spPr bwMode="auto">
          <a:xfrm>
            <a:off x="1524000" y="38100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G</a:t>
            </a:r>
          </a:p>
        </p:txBody>
      </p:sp>
      <p:sp>
        <p:nvSpPr>
          <p:cNvPr id="409635" name="Line 35"/>
          <p:cNvSpPr>
            <a:spLocks noChangeShapeType="1"/>
          </p:cNvSpPr>
          <p:nvPr/>
        </p:nvSpPr>
        <p:spPr bwMode="auto">
          <a:xfrm flipH="1">
            <a:off x="1981200" y="4114800"/>
            <a:ext cx="83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636" name="Line 36"/>
          <p:cNvSpPr>
            <a:spLocks noChangeShapeType="1"/>
          </p:cNvSpPr>
          <p:nvPr/>
        </p:nvSpPr>
        <p:spPr bwMode="auto">
          <a:xfrm flipH="1" flipV="1">
            <a:off x="914400" y="3581400"/>
            <a:ext cx="609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776" name="Line 176"/>
          <p:cNvSpPr>
            <a:spLocks noChangeShapeType="1"/>
          </p:cNvSpPr>
          <p:nvPr/>
        </p:nvSpPr>
        <p:spPr bwMode="auto">
          <a:xfrm flipV="1">
            <a:off x="2209800" y="2095500"/>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781" name="Text Box 181"/>
          <p:cNvSpPr txBox="1">
            <a:spLocks noChangeArrowheads="1"/>
          </p:cNvSpPr>
          <p:nvPr/>
        </p:nvSpPr>
        <p:spPr bwMode="auto">
          <a:xfrm>
            <a:off x="1524000" y="5486400"/>
            <a:ext cx="5791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eaLnBrk="0" hangingPunct="0">
              <a:spcBef>
                <a:spcPct val="0"/>
              </a:spcBef>
              <a:defRPr sz="2400">
                <a:solidFill>
                  <a:schemeClr val="tx1"/>
                </a:solidFill>
                <a:latin typeface="Times New Roman" panose="02020603050405020304" pitchFamily="18" charset="0"/>
              </a:defRPr>
            </a:lvl1pPr>
            <a:lvl2pPr algn="l" eaLnBrk="0" hangingPunct="0">
              <a:spcBef>
                <a:spcPct val="0"/>
              </a:spcBef>
              <a:defRPr sz="2400">
                <a:solidFill>
                  <a:schemeClr val="tx1"/>
                </a:solidFill>
                <a:latin typeface="Times New Roman" panose="02020603050405020304" pitchFamily="18" charset="0"/>
              </a:defRPr>
            </a:lvl2pPr>
            <a:lvl3pPr algn="l" eaLnBrk="0" hangingPunct="0">
              <a:spcBef>
                <a:spcPct val="0"/>
              </a:spcBef>
              <a:defRPr sz="2400">
                <a:solidFill>
                  <a:schemeClr val="tx1"/>
                </a:solidFill>
                <a:latin typeface="Times New Roman" panose="02020603050405020304" pitchFamily="18" charset="0"/>
              </a:defRPr>
            </a:lvl3pPr>
            <a:lvl4pPr algn="l" eaLnBrk="0" hangingPunct="0">
              <a:spcBef>
                <a:spcPct val="0"/>
              </a:spcBef>
              <a:defRPr sz="2400">
                <a:solidFill>
                  <a:schemeClr val="tx1"/>
                </a:solidFill>
                <a:latin typeface="Times New Roman" panose="02020603050405020304" pitchFamily="18" charset="0"/>
              </a:defRPr>
            </a:lvl4pPr>
            <a:lvl5pPr algn="l" eaLnBrk="0" hangingPunct="0">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buFontTx/>
              <a:buNone/>
            </a:pPr>
            <a:r>
              <a:rPr lang="en-US" b="1"/>
              <a:t>Task: Conduct a breadth-first search of the graph starting with node D</a:t>
            </a:r>
          </a:p>
        </p:txBody>
      </p:sp>
      <p:sp>
        <p:nvSpPr>
          <p:cNvPr id="409785" name="Text Box 185"/>
          <p:cNvSpPr txBox="1">
            <a:spLocks noChangeArrowheads="1"/>
          </p:cNvSpPr>
          <p:nvPr/>
        </p:nvSpPr>
        <p:spPr bwMode="auto">
          <a:xfrm>
            <a:off x="4267200" y="1676400"/>
            <a:ext cx="3810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eaLnBrk="0" hangingPunct="0">
              <a:spcBef>
                <a:spcPct val="0"/>
              </a:spcBef>
              <a:defRPr sz="2400">
                <a:solidFill>
                  <a:schemeClr val="tx1"/>
                </a:solidFill>
                <a:latin typeface="Times New Roman" panose="02020603050405020304" pitchFamily="18" charset="0"/>
              </a:defRPr>
            </a:lvl1pPr>
            <a:lvl2pPr algn="l" eaLnBrk="0" hangingPunct="0">
              <a:spcBef>
                <a:spcPct val="0"/>
              </a:spcBef>
              <a:defRPr sz="2400">
                <a:solidFill>
                  <a:schemeClr val="tx1"/>
                </a:solidFill>
                <a:latin typeface="Times New Roman" panose="02020603050405020304" pitchFamily="18" charset="0"/>
              </a:defRPr>
            </a:lvl2pPr>
            <a:lvl3pPr algn="l" eaLnBrk="0" hangingPunct="0">
              <a:spcBef>
                <a:spcPct val="0"/>
              </a:spcBef>
              <a:defRPr sz="2400">
                <a:solidFill>
                  <a:schemeClr val="tx1"/>
                </a:solidFill>
                <a:latin typeface="Times New Roman" panose="02020603050405020304" pitchFamily="18" charset="0"/>
              </a:defRPr>
            </a:lvl3pPr>
            <a:lvl4pPr algn="l" eaLnBrk="0" hangingPunct="0">
              <a:spcBef>
                <a:spcPct val="0"/>
              </a:spcBef>
              <a:defRPr sz="2400">
                <a:solidFill>
                  <a:schemeClr val="tx1"/>
                </a:solidFill>
                <a:latin typeface="Times New Roman" panose="02020603050405020304" pitchFamily="18" charset="0"/>
              </a:defRPr>
            </a:lvl4pPr>
            <a:lvl5pPr algn="l" eaLnBrk="0" hangingPunct="0">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t>Breadth-first search starts with given node</a:t>
            </a:r>
          </a:p>
        </p:txBody>
      </p:sp>
      <p:sp>
        <p:nvSpPr>
          <p:cNvPr id="409808" name="Freeform 208"/>
          <p:cNvSpPr>
            <a:spLocks/>
          </p:cNvSpPr>
          <p:nvPr/>
        </p:nvSpPr>
        <p:spPr bwMode="auto">
          <a:xfrm>
            <a:off x="2997200" y="2590800"/>
            <a:ext cx="965200" cy="1092200"/>
          </a:xfrm>
          <a:custGeom>
            <a:avLst/>
            <a:gdLst>
              <a:gd name="T0" fmla="*/ 512 w 608"/>
              <a:gd name="T1" fmla="*/ 0 h 688"/>
              <a:gd name="T2" fmla="*/ 80 w 608"/>
              <a:gd name="T3" fmla="*/ 48 h 688"/>
              <a:gd name="T4" fmla="*/ 32 w 608"/>
              <a:gd name="T5" fmla="*/ 288 h 688"/>
              <a:gd name="T6" fmla="*/ 80 w 608"/>
              <a:gd name="T7" fmla="*/ 624 h 688"/>
              <a:gd name="T8" fmla="*/ 320 w 608"/>
              <a:gd name="T9" fmla="*/ 672 h 688"/>
              <a:gd name="T10" fmla="*/ 608 w 608"/>
              <a:gd name="T11" fmla="*/ 672 h 688"/>
            </a:gdLst>
            <a:ahLst/>
            <a:cxnLst>
              <a:cxn ang="0">
                <a:pos x="T0" y="T1"/>
              </a:cxn>
              <a:cxn ang="0">
                <a:pos x="T2" y="T3"/>
              </a:cxn>
              <a:cxn ang="0">
                <a:pos x="T4" y="T5"/>
              </a:cxn>
              <a:cxn ang="0">
                <a:pos x="T6" y="T7"/>
              </a:cxn>
              <a:cxn ang="0">
                <a:pos x="T8" y="T9"/>
              </a:cxn>
              <a:cxn ang="0">
                <a:pos x="T10" y="T11"/>
              </a:cxn>
            </a:cxnLst>
            <a:rect l="0" t="0" r="r" b="b"/>
            <a:pathLst>
              <a:path w="608" h="688">
                <a:moveTo>
                  <a:pt x="512" y="0"/>
                </a:moveTo>
                <a:cubicBezTo>
                  <a:pt x="336" y="0"/>
                  <a:pt x="160" y="0"/>
                  <a:pt x="80" y="48"/>
                </a:cubicBezTo>
                <a:cubicBezTo>
                  <a:pt x="0" y="96"/>
                  <a:pt x="32" y="192"/>
                  <a:pt x="32" y="288"/>
                </a:cubicBezTo>
                <a:cubicBezTo>
                  <a:pt x="32" y="384"/>
                  <a:pt x="32" y="560"/>
                  <a:pt x="80" y="624"/>
                </a:cubicBezTo>
                <a:cubicBezTo>
                  <a:pt x="128" y="688"/>
                  <a:pt x="232" y="664"/>
                  <a:pt x="320" y="672"/>
                </a:cubicBezTo>
                <a:cubicBezTo>
                  <a:pt x="408" y="680"/>
                  <a:pt x="560" y="672"/>
                  <a:pt x="608" y="672"/>
                </a:cubicBezTo>
              </a:path>
            </a:pathLst>
          </a:custGeom>
          <a:noFill/>
          <a:ln w="28575"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809" name="Text Box 209"/>
          <p:cNvSpPr txBox="1">
            <a:spLocks noChangeArrowheads="1"/>
          </p:cNvSpPr>
          <p:nvPr/>
        </p:nvSpPr>
        <p:spPr bwMode="auto">
          <a:xfrm>
            <a:off x="3886200" y="3429000"/>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eaLnBrk="0" hangingPunct="0">
              <a:spcBef>
                <a:spcPct val="0"/>
              </a:spcBef>
              <a:defRPr sz="2400">
                <a:solidFill>
                  <a:schemeClr val="tx1"/>
                </a:solidFill>
                <a:latin typeface="Times New Roman" panose="02020603050405020304" pitchFamily="18" charset="0"/>
              </a:defRPr>
            </a:lvl1pPr>
            <a:lvl2pPr algn="l" eaLnBrk="0" hangingPunct="0">
              <a:spcBef>
                <a:spcPct val="0"/>
              </a:spcBef>
              <a:defRPr sz="2400">
                <a:solidFill>
                  <a:schemeClr val="tx1"/>
                </a:solidFill>
                <a:latin typeface="Times New Roman" panose="02020603050405020304" pitchFamily="18" charset="0"/>
              </a:defRPr>
            </a:lvl2pPr>
            <a:lvl3pPr algn="l" eaLnBrk="0" hangingPunct="0">
              <a:spcBef>
                <a:spcPct val="0"/>
              </a:spcBef>
              <a:defRPr sz="2400">
                <a:solidFill>
                  <a:schemeClr val="tx1"/>
                </a:solidFill>
                <a:latin typeface="Times New Roman" panose="02020603050405020304" pitchFamily="18" charset="0"/>
              </a:defRPr>
            </a:lvl3pPr>
            <a:lvl4pPr algn="l" eaLnBrk="0" hangingPunct="0">
              <a:spcBef>
                <a:spcPct val="0"/>
              </a:spcBef>
              <a:defRPr sz="2400">
                <a:solidFill>
                  <a:schemeClr val="tx1"/>
                </a:solidFill>
                <a:latin typeface="Times New Roman" panose="02020603050405020304" pitchFamily="18" charset="0"/>
              </a:defRPr>
            </a:lvl4pPr>
            <a:lvl5pPr algn="l" eaLnBrk="0" hangingPunct="0">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buFontTx/>
              <a:buNone/>
            </a:pPr>
            <a:r>
              <a:rPr lang="en-US" sz="2000" b="1">
                <a:solidFill>
                  <a:srgbClr val="FF0000"/>
                </a:solidFill>
              </a:rPr>
              <a:t>0</a:t>
            </a:r>
          </a:p>
        </p:txBody>
      </p:sp>
      <p:sp>
        <p:nvSpPr>
          <p:cNvPr id="27" name="Rectangle 2"/>
          <p:cNvSpPr>
            <a:spLocks noGrp="1" noChangeArrowheads="1"/>
          </p:cNvSpPr>
          <p:nvPr>
            <p:ph type="title"/>
          </p:nvPr>
        </p:nvSpPr>
        <p:spPr>
          <a:xfrm>
            <a:off x="448056" y="63500"/>
            <a:ext cx="8229600" cy="1143000"/>
          </a:xfrm>
        </p:spPr>
        <p:txBody>
          <a:bodyPr>
            <a:normAutofit/>
          </a:bodyPr>
          <a:lstStyle/>
          <a:p>
            <a:r>
              <a:rPr lang="en-US" dirty="0" smtClean="0"/>
              <a:t>Breadth-First </a:t>
            </a:r>
            <a:r>
              <a:rPr lang="en-US" dirty="0"/>
              <a:t>Search</a:t>
            </a:r>
          </a:p>
        </p:txBody>
      </p:sp>
    </p:spTree>
    <p:extLst>
      <p:ext uri="{BB962C8B-B14F-4D97-AF65-F5344CB8AC3E}">
        <p14:creationId xmlns:p14="http://schemas.microsoft.com/office/powerpoint/2010/main" val="336833267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Line 2"/>
          <p:cNvSpPr>
            <a:spLocks noChangeShapeType="1"/>
          </p:cNvSpPr>
          <p:nvPr/>
        </p:nvSpPr>
        <p:spPr bwMode="auto">
          <a:xfrm flipH="1" flipV="1">
            <a:off x="2133600" y="2209800"/>
            <a:ext cx="12192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8995" name="Line 3"/>
          <p:cNvSpPr>
            <a:spLocks noChangeShapeType="1"/>
          </p:cNvSpPr>
          <p:nvPr/>
        </p:nvSpPr>
        <p:spPr bwMode="auto">
          <a:xfrm flipH="1">
            <a:off x="3200400" y="3352800"/>
            <a:ext cx="228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8996" name="Line 4"/>
          <p:cNvSpPr>
            <a:spLocks noChangeShapeType="1"/>
          </p:cNvSpPr>
          <p:nvPr/>
        </p:nvSpPr>
        <p:spPr bwMode="auto">
          <a:xfrm flipV="1">
            <a:off x="914400" y="3124200"/>
            <a:ext cx="9906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8997" name="Line 5"/>
          <p:cNvSpPr>
            <a:spLocks noChangeShapeType="1"/>
          </p:cNvSpPr>
          <p:nvPr/>
        </p:nvSpPr>
        <p:spPr bwMode="auto">
          <a:xfrm flipV="1">
            <a:off x="1828800" y="3276600"/>
            <a:ext cx="14478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8998" name="Line 6"/>
          <p:cNvSpPr>
            <a:spLocks noChangeShapeType="1"/>
          </p:cNvSpPr>
          <p:nvPr/>
        </p:nvSpPr>
        <p:spPr bwMode="auto">
          <a:xfrm flipV="1">
            <a:off x="762000" y="2743200"/>
            <a:ext cx="76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8999" name="Line 7"/>
          <p:cNvSpPr>
            <a:spLocks noChangeShapeType="1"/>
          </p:cNvSpPr>
          <p:nvPr/>
        </p:nvSpPr>
        <p:spPr bwMode="auto">
          <a:xfrm>
            <a:off x="990600" y="2590800"/>
            <a:ext cx="914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9000" name="Line 8"/>
          <p:cNvSpPr>
            <a:spLocks noChangeShapeType="1"/>
          </p:cNvSpPr>
          <p:nvPr/>
        </p:nvSpPr>
        <p:spPr bwMode="auto">
          <a:xfrm flipH="1" flipV="1">
            <a:off x="3124200" y="2362200"/>
            <a:ext cx="292100" cy="508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9001" name="Oval 9"/>
          <p:cNvSpPr>
            <a:spLocks noChangeArrowheads="1"/>
          </p:cNvSpPr>
          <p:nvPr/>
        </p:nvSpPr>
        <p:spPr bwMode="auto">
          <a:xfrm>
            <a:off x="533400" y="2438400"/>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9002" name="Oval 10"/>
          <p:cNvSpPr>
            <a:spLocks noChangeArrowheads="1"/>
          </p:cNvSpPr>
          <p:nvPr/>
        </p:nvSpPr>
        <p:spPr bwMode="auto">
          <a:xfrm>
            <a:off x="685800" y="22860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A</a:t>
            </a:r>
          </a:p>
        </p:txBody>
      </p:sp>
      <p:sp>
        <p:nvSpPr>
          <p:cNvPr id="469003" name="Oval 11"/>
          <p:cNvSpPr>
            <a:spLocks noChangeArrowheads="1"/>
          </p:cNvSpPr>
          <p:nvPr/>
        </p:nvSpPr>
        <p:spPr bwMode="auto">
          <a:xfrm>
            <a:off x="533400" y="32004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H</a:t>
            </a:r>
          </a:p>
        </p:txBody>
      </p:sp>
      <p:sp>
        <p:nvSpPr>
          <p:cNvPr id="469004" name="Oval 12"/>
          <p:cNvSpPr>
            <a:spLocks noChangeArrowheads="1"/>
          </p:cNvSpPr>
          <p:nvPr/>
        </p:nvSpPr>
        <p:spPr bwMode="auto">
          <a:xfrm>
            <a:off x="1905000" y="28194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B</a:t>
            </a:r>
          </a:p>
        </p:txBody>
      </p:sp>
      <p:sp>
        <p:nvSpPr>
          <p:cNvPr id="469005" name="Oval 13"/>
          <p:cNvSpPr>
            <a:spLocks noChangeArrowheads="1"/>
          </p:cNvSpPr>
          <p:nvPr/>
        </p:nvSpPr>
        <p:spPr bwMode="auto">
          <a:xfrm>
            <a:off x="1752600" y="18288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F</a:t>
            </a:r>
          </a:p>
        </p:txBody>
      </p:sp>
      <p:sp>
        <p:nvSpPr>
          <p:cNvPr id="469006" name="Oval 14"/>
          <p:cNvSpPr>
            <a:spLocks noChangeArrowheads="1"/>
          </p:cNvSpPr>
          <p:nvPr/>
        </p:nvSpPr>
        <p:spPr bwMode="auto">
          <a:xfrm>
            <a:off x="2819400" y="38100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E</a:t>
            </a:r>
          </a:p>
        </p:txBody>
      </p:sp>
      <p:sp>
        <p:nvSpPr>
          <p:cNvPr id="469007" name="Oval 15"/>
          <p:cNvSpPr>
            <a:spLocks noChangeArrowheads="1"/>
          </p:cNvSpPr>
          <p:nvPr/>
        </p:nvSpPr>
        <p:spPr bwMode="auto">
          <a:xfrm>
            <a:off x="3276600" y="28956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D</a:t>
            </a:r>
          </a:p>
        </p:txBody>
      </p:sp>
      <p:sp>
        <p:nvSpPr>
          <p:cNvPr id="469008" name="Oval 16"/>
          <p:cNvSpPr>
            <a:spLocks noChangeArrowheads="1"/>
          </p:cNvSpPr>
          <p:nvPr/>
        </p:nvSpPr>
        <p:spPr bwMode="auto">
          <a:xfrm>
            <a:off x="2743200" y="19050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C</a:t>
            </a:r>
          </a:p>
        </p:txBody>
      </p:sp>
      <p:sp>
        <p:nvSpPr>
          <p:cNvPr id="469009" name="Oval 17"/>
          <p:cNvSpPr>
            <a:spLocks noChangeArrowheads="1"/>
          </p:cNvSpPr>
          <p:nvPr/>
        </p:nvSpPr>
        <p:spPr bwMode="auto">
          <a:xfrm>
            <a:off x="1524000" y="38100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G</a:t>
            </a:r>
          </a:p>
        </p:txBody>
      </p:sp>
      <p:sp>
        <p:nvSpPr>
          <p:cNvPr id="469011" name="Line 19"/>
          <p:cNvSpPr>
            <a:spLocks noChangeShapeType="1"/>
          </p:cNvSpPr>
          <p:nvPr/>
        </p:nvSpPr>
        <p:spPr bwMode="auto">
          <a:xfrm flipH="1">
            <a:off x="1981200" y="4114800"/>
            <a:ext cx="83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9012" name="Line 20"/>
          <p:cNvSpPr>
            <a:spLocks noChangeShapeType="1"/>
          </p:cNvSpPr>
          <p:nvPr/>
        </p:nvSpPr>
        <p:spPr bwMode="auto">
          <a:xfrm flipH="1" flipV="1">
            <a:off x="914400" y="3581400"/>
            <a:ext cx="609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9013" name="Line 21"/>
          <p:cNvSpPr>
            <a:spLocks noChangeShapeType="1"/>
          </p:cNvSpPr>
          <p:nvPr/>
        </p:nvSpPr>
        <p:spPr bwMode="auto">
          <a:xfrm flipV="1">
            <a:off x="2209800" y="2095500"/>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9014" name="Text Box 22"/>
          <p:cNvSpPr txBox="1">
            <a:spLocks noChangeArrowheads="1"/>
          </p:cNvSpPr>
          <p:nvPr/>
        </p:nvSpPr>
        <p:spPr bwMode="auto">
          <a:xfrm>
            <a:off x="1524000" y="5486400"/>
            <a:ext cx="579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eaLnBrk="0" hangingPunct="0">
              <a:spcBef>
                <a:spcPct val="0"/>
              </a:spcBef>
              <a:defRPr sz="2400">
                <a:solidFill>
                  <a:schemeClr val="tx1"/>
                </a:solidFill>
                <a:latin typeface="Times New Roman" panose="02020603050405020304" pitchFamily="18" charset="0"/>
              </a:defRPr>
            </a:lvl1pPr>
            <a:lvl2pPr algn="l" eaLnBrk="0" hangingPunct="0">
              <a:spcBef>
                <a:spcPct val="0"/>
              </a:spcBef>
              <a:defRPr sz="2400">
                <a:solidFill>
                  <a:schemeClr val="tx1"/>
                </a:solidFill>
                <a:latin typeface="Times New Roman" panose="02020603050405020304" pitchFamily="18" charset="0"/>
              </a:defRPr>
            </a:lvl2pPr>
            <a:lvl3pPr algn="l" eaLnBrk="0" hangingPunct="0">
              <a:spcBef>
                <a:spcPct val="0"/>
              </a:spcBef>
              <a:defRPr sz="2400">
                <a:solidFill>
                  <a:schemeClr val="tx1"/>
                </a:solidFill>
                <a:latin typeface="Times New Roman" panose="02020603050405020304" pitchFamily="18" charset="0"/>
              </a:defRPr>
            </a:lvl3pPr>
            <a:lvl4pPr algn="l" eaLnBrk="0" hangingPunct="0">
              <a:spcBef>
                <a:spcPct val="0"/>
              </a:spcBef>
              <a:defRPr sz="2400">
                <a:solidFill>
                  <a:schemeClr val="tx1"/>
                </a:solidFill>
                <a:latin typeface="Times New Roman" panose="02020603050405020304" pitchFamily="18" charset="0"/>
              </a:defRPr>
            </a:lvl4pPr>
            <a:lvl5pPr algn="l" eaLnBrk="0" hangingPunct="0">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buFontTx/>
              <a:buNone/>
            </a:pPr>
            <a:r>
              <a:rPr lang="en-US" b="1" dirty="0"/>
              <a:t>Nodes visited: D</a:t>
            </a:r>
          </a:p>
        </p:txBody>
      </p:sp>
      <p:sp>
        <p:nvSpPr>
          <p:cNvPr id="469015" name="Text Box 23"/>
          <p:cNvSpPr txBox="1">
            <a:spLocks noChangeArrowheads="1"/>
          </p:cNvSpPr>
          <p:nvPr/>
        </p:nvSpPr>
        <p:spPr bwMode="auto">
          <a:xfrm>
            <a:off x="4267200" y="1676400"/>
            <a:ext cx="4712208"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eaLnBrk="0" hangingPunct="0">
              <a:spcBef>
                <a:spcPct val="0"/>
              </a:spcBef>
              <a:defRPr sz="2400">
                <a:solidFill>
                  <a:schemeClr val="tx1"/>
                </a:solidFill>
                <a:latin typeface="Times New Roman" panose="02020603050405020304" pitchFamily="18" charset="0"/>
              </a:defRPr>
            </a:lvl1pPr>
            <a:lvl2pPr algn="l" eaLnBrk="0" hangingPunct="0">
              <a:spcBef>
                <a:spcPct val="0"/>
              </a:spcBef>
              <a:defRPr sz="2400">
                <a:solidFill>
                  <a:schemeClr val="tx1"/>
                </a:solidFill>
                <a:latin typeface="Times New Roman" panose="02020603050405020304" pitchFamily="18" charset="0"/>
              </a:defRPr>
            </a:lvl2pPr>
            <a:lvl3pPr algn="l" eaLnBrk="0" hangingPunct="0">
              <a:spcBef>
                <a:spcPct val="0"/>
              </a:spcBef>
              <a:defRPr sz="2400">
                <a:solidFill>
                  <a:schemeClr val="tx1"/>
                </a:solidFill>
                <a:latin typeface="Times New Roman" panose="02020603050405020304" pitchFamily="18" charset="0"/>
              </a:defRPr>
            </a:lvl3pPr>
            <a:lvl4pPr algn="l" eaLnBrk="0" hangingPunct="0">
              <a:spcBef>
                <a:spcPct val="0"/>
              </a:spcBef>
              <a:defRPr sz="2400">
                <a:solidFill>
                  <a:schemeClr val="tx1"/>
                </a:solidFill>
                <a:latin typeface="Times New Roman" panose="02020603050405020304" pitchFamily="18" charset="0"/>
              </a:defRPr>
            </a:lvl4pPr>
            <a:lvl5pPr algn="l" eaLnBrk="0" hangingPunct="0">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dirty="0"/>
              <a:t>Breadth-first search starts with given node</a:t>
            </a:r>
          </a:p>
          <a:p>
            <a:pPr eaLnBrk="1" hangingPunct="1">
              <a:spcBef>
                <a:spcPct val="50000"/>
              </a:spcBef>
            </a:pPr>
            <a:r>
              <a:rPr lang="en-US" dirty="0"/>
              <a:t>Then visits nodes adjacent in some specified order (e.g., alphabetical)</a:t>
            </a:r>
          </a:p>
          <a:p>
            <a:pPr eaLnBrk="1" hangingPunct="1">
              <a:spcBef>
                <a:spcPct val="50000"/>
              </a:spcBef>
            </a:pPr>
            <a:r>
              <a:rPr lang="en-US" dirty="0"/>
              <a:t>Like ripples in a pond</a:t>
            </a:r>
          </a:p>
        </p:txBody>
      </p:sp>
      <p:sp>
        <p:nvSpPr>
          <p:cNvPr id="469016" name="Freeform 24"/>
          <p:cNvSpPr>
            <a:spLocks/>
          </p:cNvSpPr>
          <p:nvPr/>
        </p:nvSpPr>
        <p:spPr bwMode="auto">
          <a:xfrm>
            <a:off x="1295400" y="1219200"/>
            <a:ext cx="2819400" cy="3721100"/>
          </a:xfrm>
          <a:custGeom>
            <a:avLst/>
            <a:gdLst>
              <a:gd name="T0" fmla="*/ 720 w 1776"/>
              <a:gd name="T1" fmla="*/ 0 h 2344"/>
              <a:gd name="T2" fmla="*/ 96 w 1776"/>
              <a:gd name="T3" fmla="*/ 432 h 2344"/>
              <a:gd name="T4" fmla="*/ 144 w 1776"/>
              <a:gd name="T5" fmla="*/ 576 h 2344"/>
              <a:gd name="T6" fmla="*/ 816 w 1776"/>
              <a:gd name="T7" fmla="*/ 1056 h 2344"/>
              <a:gd name="T8" fmla="*/ 768 w 1776"/>
              <a:gd name="T9" fmla="*/ 2064 h 2344"/>
              <a:gd name="T10" fmla="*/ 1440 w 1776"/>
              <a:gd name="T11" fmla="*/ 2304 h 2344"/>
              <a:gd name="T12" fmla="*/ 1632 w 1776"/>
              <a:gd name="T13" fmla="*/ 2304 h 2344"/>
              <a:gd name="T14" fmla="*/ 1776 w 1776"/>
              <a:gd name="T15" fmla="*/ 2160 h 23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76" h="2344">
                <a:moveTo>
                  <a:pt x="720" y="0"/>
                </a:moveTo>
                <a:cubicBezTo>
                  <a:pt x="456" y="168"/>
                  <a:pt x="192" y="336"/>
                  <a:pt x="96" y="432"/>
                </a:cubicBezTo>
                <a:cubicBezTo>
                  <a:pt x="0" y="528"/>
                  <a:pt x="24" y="472"/>
                  <a:pt x="144" y="576"/>
                </a:cubicBezTo>
                <a:cubicBezTo>
                  <a:pt x="264" y="680"/>
                  <a:pt x="712" y="808"/>
                  <a:pt x="816" y="1056"/>
                </a:cubicBezTo>
                <a:cubicBezTo>
                  <a:pt x="920" y="1304"/>
                  <a:pt x="664" y="1856"/>
                  <a:pt x="768" y="2064"/>
                </a:cubicBezTo>
                <a:cubicBezTo>
                  <a:pt x="872" y="2272"/>
                  <a:pt x="1296" y="2264"/>
                  <a:pt x="1440" y="2304"/>
                </a:cubicBezTo>
                <a:cubicBezTo>
                  <a:pt x="1584" y="2344"/>
                  <a:pt x="1576" y="2328"/>
                  <a:pt x="1632" y="2304"/>
                </a:cubicBezTo>
                <a:cubicBezTo>
                  <a:pt x="1688" y="2280"/>
                  <a:pt x="1732" y="2220"/>
                  <a:pt x="1776" y="2160"/>
                </a:cubicBezTo>
              </a:path>
            </a:pathLst>
          </a:custGeom>
          <a:noFill/>
          <a:ln w="28575"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9018" name="Freeform 26"/>
          <p:cNvSpPr>
            <a:spLocks/>
          </p:cNvSpPr>
          <p:nvPr/>
        </p:nvSpPr>
        <p:spPr bwMode="auto">
          <a:xfrm>
            <a:off x="2997200" y="2590800"/>
            <a:ext cx="965200" cy="1092200"/>
          </a:xfrm>
          <a:custGeom>
            <a:avLst/>
            <a:gdLst>
              <a:gd name="T0" fmla="*/ 512 w 608"/>
              <a:gd name="T1" fmla="*/ 0 h 688"/>
              <a:gd name="T2" fmla="*/ 80 w 608"/>
              <a:gd name="T3" fmla="*/ 48 h 688"/>
              <a:gd name="T4" fmla="*/ 32 w 608"/>
              <a:gd name="T5" fmla="*/ 288 h 688"/>
              <a:gd name="T6" fmla="*/ 80 w 608"/>
              <a:gd name="T7" fmla="*/ 624 h 688"/>
              <a:gd name="T8" fmla="*/ 320 w 608"/>
              <a:gd name="T9" fmla="*/ 672 h 688"/>
              <a:gd name="T10" fmla="*/ 608 w 608"/>
              <a:gd name="T11" fmla="*/ 672 h 688"/>
            </a:gdLst>
            <a:ahLst/>
            <a:cxnLst>
              <a:cxn ang="0">
                <a:pos x="T0" y="T1"/>
              </a:cxn>
              <a:cxn ang="0">
                <a:pos x="T2" y="T3"/>
              </a:cxn>
              <a:cxn ang="0">
                <a:pos x="T4" y="T5"/>
              </a:cxn>
              <a:cxn ang="0">
                <a:pos x="T6" y="T7"/>
              </a:cxn>
              <a:cxn ang="0">
                <a:pos x="T8" y="T9"/>
              </a:cxn>
              <a:cxn ang="0">
                <a:pos x="T10" y="T11"/>
              </a:cxn>
            </a:cxnLst>
            <a:rect l="0" t="0" r="r" b="b"/>
            <a:pathLst>
              <a:path w="608" h="688">
                <a:moveTo>
                  <a:pt x="512" y="0"/>
                </a:moveTo>
                <a:cubicBezTo>
                  <a:pt x="336" y="0"/>
                  <a:pt x="160" y="0"/>
                  <a:pt x="80" y="48"/>
                </a:cubicBezTo>
                <a:cubicBezTo>
                  <a:pt x="0" y="96"/>
                  <a:pt x="32" y="192"/>
                  <a:pt x="32" y="288"/>
                </a:cubicBezTo>
                <a:cubicBezTo>
                  <a:pt x="32" y="384"/>
                  <a:pt x="32" y="560"/>
                  <a:pt x="80" y="624"/>
                </a:cubicBezTo>
                <a:cubicBezTo>
                  <a:pt x="128" y="688"/>
                  <a:pt x="232" y="664"/>
                  <a:pt x="320" y="672"/>
                </a:cubicBezTo>
                <a:cubicBezTo>
                  <a:pt x="408" y="680"/>
                  <a:pt x="560" y="672"/>
                  <a:pt x="608" y="672"/>
                </a:cubicBezTo>
              </a:path>
            </a:pathLst>
          </a:custGeom>
          <a:noFill/>
          <a:ln w="28575"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9019" name="Text Box 27"/>
          <p:cNvSpPr txBox="1">
            <a:spLocks noChangeArrowheads="1"/>
          </p:cNvSpPr>
          <p:nvPr/>
        </p:nvSpPr>
        <p:spPr bwMode="auto">
          <a:xfrm>
            <a:off x="3886200" y="3429000"/>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eaLnBrk="0" hangingPunct="0">
              <a:spcBef>
                <a:spcPct val="0"/>
              </a:spcBef>
              <a:defRPr sz="2400">
                <a:solidFill>
                  <a:schemeClr val="tx1"/>
                </a:solidFill>
                <a:latin typeface="Times New Roman" panose="02020603050405020304" pitchFamily="18" charset="0"/>
              </a:defRPr>
            </a:lvl1pPr>
            <a:lvl2pPr algn="l" eaLnBrk="0" hangingPunct="0">
              <a:spcBef>
                <a:spcPct val="0"/>
              </a:spcBef>
              <a:defRPr sz="2400">
                <a:solidFill>
                  <a:schemeClr val="tx1"/>
                </a:solidFill>
                <a:latin typeface="Times New Roman" panose="02020603050405020304" pitchFamily="18" charset="0"/>
              </a:defRPr>
            </a:lvl2pPr>
            <a:lvl3pPr algn="l" eaLnBrk="0" hangingPunct="0">
              <a:spcBef>
                <a:spcPct val="0"/>
              </a:spcBef>
              <a:defRPr sz="2400">
                <a:solidFill>
                  <a:schemeClr val="tx1"/>
                </a:solidFill>
                <a:latin typeface="Times New Roman" panose="02020603050405020304" pitchFamily="18" charset="0"/>
              </a:defRPr>
            </a:lvl3pPr>
            <a:lvl4pPr algn="l" eaLnBrk="0" hangingPunct="0">
              <a:spcBef>
                <a:spcPct val="0"/>
              </a:spcBef>
              <a:defRPr sz="2400">
                <a:solidFill>
                  <a:schemeClr val="tx1"/>
                </a:solidFill>
                <a:latin typeface="Times New Roman" panose="02020603050405020304" pitchFamily="18" charset="0"/>
              </a:defRPr>
            </a:lvl4pPr>
            <a:lvl5pPr algn="l" eaLnBrk="0" hangingPunct="0">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buFontTx/>
              <a:buNone/>
            </a:pPr>
            <a:r>
              <a:rPr lang="en-US" sz="2000" b="1">
                <a:solidFill>
                  <a:srgbClr val="FF0000"/>
                </a:solidFill>
              </a:rPr>
              <a:t>0</a:t>
            </a:r>
          </a:p>
        </p:txBody>
      </p:sp>
      <p:sp>
        <p:nvSpPr>
          <p:cNvPr id="469020" name="Text Box 28"/>
          <p:cNvSpPr txBox="1">
            <a:spLocks noChangeArrowheads="1"/>
          </p:cNvSpPr>
          <p:nvPr/>
        </p:nvSpPr>
        <p:spPr bwMode="auto">
          <a:xfrm>
            <a:off x="4038600" y="4327525"/>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eaLnBrk="0" hangingPunct="0">
              <a:spcBef>
                <a:spcPct val="0"/>
              </a:spcBef>
              <a:defRPr sz="2400">
                <a:solidFill>
                  <a:schemeClr val="tx1"/>
                </a:solidFill>
                <a:latin typeface="Times New Roman" panose="02020603050405020304" pitchFamily="18" charset="0"/>
              </a:defRPr>
            </a:lvl1pPr>
            <a:lvl2pPr algn="l" eaLnBrk="0" hangingPunct="0">
              <a:spcBef>
                <a:spcPct val="0"/>
              </a:spcBef>
              <a:defRPr sz="2400">
                <a:solidFill>
                  <a:schemeClr val="tx1"/>
                </a:solidFill>
                <a:latin typeface="Times New Roman" panose="02020603050405020304" pitchFamily="18" charset="0"/>
              </a:defRPr>
            </a:lvl2pPr>
            <a:lvl3pPr algn="l" eaLnBrk="0" hangingPunct="0">
              <a:spcBef>
                <a:spcPct val="0"/>
              </a:spcBef>
              <a:defRPr sz="2400">
                <a:solidFill>
                  <a:schemeClr val="tx1"/>
                </a:solidFill>
                <a:latin typeface="Times New Roman" panose="02020603050405020304" pitchFamily="18" charset="0"/>
              </a:defRPr>
            </a:lvl3pPr>
            <a:lvl4pPr algn="l" eaLnBrk="0" hangingPunct="0">
              <a:spcBef>
                <a:spcPct val="0"/>
              </a:spcBef>
              <a:defRPr sz="2400">
                <a:solidFill>
                  <a:schemeClr val="tx1"/>
                </a:solidFill>
                <a:latin typeface="Times New Roman" panose="02020603050405020304" pitchFamily="18" charset="0"/>
              </a:defRPr>
            </a:lvl4pPr>
            <a:lvl5pPr algn="l" eaLnBrk="0" hangingPunct="0">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buFontTx/>
              <a:buNone/>
            </a:pPr>
            <a:r>
              <a:rPr lang="en-US" sz="2000" b="1">
                <a:solidFill>
                  <a:srgbClr val="FF0000"/>
                </a:solidFill>
              </a:rPr>
              <a:t>1</a:t>
            </a:r>
          </a:p>
        </p:txBody>
      </p:sp>
      <p:sp>
        <p:nvSpPr>
          <p:cNvPr id="2" name="Title 1"/>
          <p:cNvSpPr>
            <a:spLocks noGrp="1"/>
          </p:cNvSpPr>
          <p:nvPr>
            <p:ph type="title"/>
          </p:nvPr>
        </p:nvSpPr>
        <p:spPr>
          <a:xfrm>
            <a:off x="457200" y="7620"/>
            <a:ext cx="8229600" cy="1143000"/>
          </a:xfrm>
        </p:spPr>
        <p:txBody>
          <a:bodyPr>
            <a:normAutofit/>
          </a:bodyPr>
          <a:lstStyle/>
          <a:p>
            <a:r>
              <a:rPr lang="en-US" dirty="0"/>
              <a:t>Breadth-First Search</a:t>
            </a:r>
          </a:p>
        </p:txBody>
      </p:sp>
    </p:spTree>
    <p:extLst>
      <p:ext uri="{BB962C8B-B14F-4D97-AF65-F5344CB8AC3E}">
        <p14:creationId xmlns:p14="http://schemas.microsoft.com/office/powerpoint/2010/main" val="18910635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4" name="Line 34"/>
          <p:cNvSpPr>
            <a:spLocks noChangeShapeType="1"/>
          </p:cNvSpPr>
          <p:nvPr/>
        </p:nvSpPr>
        <p:spPr bwMode="auto">
          <a:xfrm flipH="1" flipV="1">
            <a:off x="2133600" y="2530372"/>
            <a:ext cx="12192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637" name="Line 37"/>
          <p:cNvSpPr>
            <a:spLocks noChangeShapeType="1"/>
          </p:cNvSpPr>
          <p:nvPr/>
        </p:nvSpPr>
        <p:spPr bwMode="auto">
          <a:xfrm flipH="1">
            <a:off x="3200400" y="3673372"/>
            <a:ext cx="228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621" name="Line 21"/>
          <p:cNvSpPr>
            <a:spLocks noChangeShapeType="1"/>
          </p:cNvSpPr>
          <p:nvPr/>
        </p:nvSpPr>
        <p:spPr bwMode="auto">
          <a:xfrm flipV="1">
            <a:off x="914400" y="3444772"/>
            <a:ext cx="9906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622" name="Line 22"/>
          <p:cNvSpPr>
            <a:spLocks noChangeShapeType="1"/>
          </p:cNvSpPr>
          <p:nvPr/>
        </p:nvSpPr>
        <p:spPr bwMode="auto">
          <a:xfrm flipV="1">
            <a:off x="1828800" y="3597172"/>
            <a:ext cx="14478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639" name="Line 39"/>
          <p:cNvSpPr>
            <a:spLocks noChangeShapeType="1"/>
          </p:cNvSpPr>
          <p:nvPr/>
        </p:nvSpPr>
        <p:spPr bwMode="auto">
          <a:xfrm flipV="1">
            <a:off x="762000" y="3063772"/>
            <a:ext cx="76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626" name="Line 26"/>
          <p:cNvSpPr>
            <a:spLocks noChangeShapeType="1"/>
          </p:cNvSpPr>
          <p:nvPr/>
        </p:nvSpPr>
        <p:spPr bwMode="auto">
          <a:xfrm>
            <a:off x="990600" y="2911372"/>
            <a:ext cx="914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629" name="Line 29"/>
          <p:cNvSpPr>
            <a:spLocks noChangeShapeType="1"/>
          </p:cNvSpPr>
          <p:nvPr/>
        </p:nvSpPr>
        <p:spPr bwMode="auto">
          <a:xfrm flipH="1" flipV="1">
            <a:off x="3124200" y="2682772"/>
            <a:ext cx="292100" cy="508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602" name="Oval 2"/>
          <p:cNvSpPr>
            <a:spLocks noChangeArrowheads="1"/>
          </p:cNvSpPr>
          <p:nvPr/>
        </p:nvSpPr>
        <p:spPr bwMode="auto">
          <a:xfrm>
            <a:off x="533400" y="2758972"/>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03" name="Oval 3"/>
          <p:cNvSpPr>
            <a:spLocks noChangeArrowheads="1"/>
          </p:cNvSpPr>
          <p:nvPr/>
        </p:nvSpPr>
        <p:spPr bwMode="auto">
          <a:xfrm>
            <a:off x="685800" y="26065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A</a:t>
            </a:r>
          </a:p>
        </p:txBody>
      </p:sp>
      <p:sp>
        <p:nvSpPr>
          <p:cNvPr id="409604" name="Oval 4"/>
          <p:cNvSpPr>
            <a:spLocks noChangeArrowheads="1"/>
          </p:cNvSpPr>
          <p:nvPr/>
        </p:nvSpPr>
        <p:spPr bwMode="auto">
          <a:xfrm>
            <a:off x="533400" y="35209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H</a:t>
            </a:r>
          </a:p>
        </p:txBody>
      </p:sp>
      <p:sp>
        <p:nvSpPr>
          <p:cNvPr id="409605" name="Oval 5"/>
          <p:cNvSpPr>
            <a:spLocks noChangeArrowheads="1"/>
          </p:cNvSpPr>
          <p:nvPr/>
        </p:nvSpPr>
        <p:spPr bwMode="auto">
          <a:xfrm>
            <a:off x="1905000" y="31399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B</a:t>
            </a:r>
          </a:p>
        </p:txBody>
      </p:sp>
      <p:sp>
        <p:nvSpPr>
          <p:cNvPr id="409606" name="Oval 6"/>
          <p:cNvSpPr>
            <a:spLocks noChangeArrowheads="1"/>
          </p:cNvSpPr>
          <p:nvPr/>
        </p:nvSpPr>
        <p:spPr bwMode="auto">
          <a:xfrm>
            <a:off x="1752600" y="21493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F</a:t>
            </a:r>
          </a:p>
        </p:txBody>
      </p:sp>
      <p:sp>
        <p:nvSpPr>
          <p:cNvPr id="409607" name="Oval 7"/>
          <p:cNvSpPr>
            <a:spLocks noChangeArrowheads="1"/>
          </p:cNvSpPr>
          <p:nvPr/>
        </p:nvSpPr>
        <p:spPr bwMode="auto">
          <a:xfrm>
            <a:off x="2819400" y="41305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E</a:t>
            </a:r>
          </a:p>
        </p:txBody>
      </p:sp>
      <p:sp>
        <p:nvSpPr>
          <p:cNvPr id="409608" name="Oval 8"/>
          <p:cNvSpPr>
            <a:spLocks noChangeArrowheads="1"/>
          </p:cNvSpPr>
          <p:nvPr/>
        </p:nvSpPr>
        <p:spPr bwMode="auto">
          <a:xfrm>
            <a:off x="3276600" y="32161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D</a:t>
            </a:r>
          </a:p>
        </p:txBody>
      </p:sp>
      <p:sp>
        <p:nvSpPr>
          <p:cNvPr id="409609" name="Oval 9"/>
          <p:cNvSpPr>
            <a:spLocks noChangeArrowheads="1"/>
          </p:cNvSpPr>
          <p:nvPr/>
        </p:nvSpPr>
        <p:spPr bwMode="auto">
          <a:xfrm>
            <a:off x="2743200" y="22255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C</a:t>
            </a:r>
          </a:p>
        </p:txBody>
      </p:sp>
      <p:sp>
        <p:nvSpPr>
          <p:cNvPr id="409610" name="Oval 10"/>
          <p:cNvSpPr>
            <a:spLocks noChangeArrowheads="1"/>
          </p:cNvSpPr>
          <p:nvPr/>
        </p:nvSpPr>
        <p:spPr bwMode="auto">
          <a:xfrm>
            <a:off x="1524000" y="41305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G</a:t>
            </a:r>
          </a:p>
        </p:txBody>
      </p:sp>
      <p:sp>
        <p:nvSpPr>
          <p:cNvPr id="409635" name="Line 35"/>
          <p:cNvSpPr>
            <a:spLocks noChangeShapeType="1"/>
          </p:cNvSpPr>
          <p:nvPr/>
        </p:nvSpPr>
        <p:spPr bwMode="auto">
          <a:xfrm flipH="1">
            <a:off x="1981200" y="4435372"/>
            <a:ext cx="83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636" name="Line 36"/>
          <p:cNvSpPr>
            <a:spLocks noChangeShapeType="1"/>
          </p:cNvSpPr>
          <p:nvPr/>
        </p:nvSpPr>
        <p:spPr bwMode="auto">
          <a:xfrm flipH="1" flipV="1">
            <a:off x="914400" y="3901972"/>
            <a:ext cx="609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660" name="Text Box 60"/>
          <p:cNvSpPr txBox="1">
            <a:spLocks noChangeArrowheads="1"/>
          </p:cNvSpPr>
          <p:nvPr/>
        </p:nvSpPr>
        <p:spPr bwMode="auto">
          <a:xfrm>
            <a:off x="5520743" y="1828697"/>
            <a:ext cx="9294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marks</a:t>
            </a:r>
            <a:endParaRPr lang="en-US" sz="2000" dirty="0"/>
          </a:p>
        </p:txBody>
      </p:sp>
      <p:sp>
        <p:nvSpPr>
          <p:cNvPr id="409776" name="Line 176"/>
          <p:cNvSpPr>
            <a:spLocks noChangeShapeType="1"/>
          </p:cNvSpPr>
          <p:nvPr/>
        </p:nvSpPr>
        <p:spPr bwMode="auto">
          <a:xfrm flipV="1">
            <a:off x="2209800" y="2416072"/>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781" name="Text Box 181"/>
          <p:cNvSpPr txBox="1">
            <a:spLocks noChangeArrowheads="1"/>
          </p:cNvSpPr>
          <p:nvPr/>
        </p:nvSpPr>
        <p:spPr bwMode="auto">
          <a:xfrm>
            <a:off x="631825" y="1189177"/>
            <a:ext cx="79248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eaLnBrk="0" hangingPunct="0">
              <a:spcBef>
                <a:spcPct val="0"/>
              </a:spcBef>
              <a:defRPr sz="2400">
                <a:solidFill>
                  <a:schemeClr val="tx1"/>
                </a:solidFill>
                <a:latin typeface="Times New Roman" panose="02020603050405020304" pitchFamily="18" charset="0"/>
              </a:defRPr>
            </a:lvl1pPr>
            <a:lvl2pPr algn="l" eaLnBrk="0" hangingPunct="0">
              <a:spcBef>
                <a:spcPct val="0"/>
              </a:spcBef>
              <a:defRPr sz="2400">
                <a:solidFill>
                  <a:schemeClr val="tx1"/>
                </a:solidFill>
                <a:latin typeface="Times New Roman" panose="02020603050405020304" pitchFamily="18" charset="0"/>
              </a:defRPr>
            </a:lvl2pPr>
            <a:lvl3pPr algn="l" eaLnBrk="0" hangingPunct="0">
              <a:spcBef>
                <a:spcPct val="0"/>
              </a:spcBef>
              <a:defRPr sz="2400">
                <a:solidFill>
                  <a:schemeClr val="tx1"/>
                </a:solidFill>
                <a:latin typeface="Times New Roman" panose="02020603050405020304" pitchFamily="18" charset="0"/>
              </a:defRPr>
            </a:lvl3pPr>
            <a:lvl4pPr algn="l" eaLnBrk="0" hangingPunct="0">
              <a:spcBef>
                <a:spcPct val="0"/>
              </a:spcBef>
              <a:defRPr sz="2400">
                <a:solidFill>
                  <a:schemeClr val="tx1"/>
                </a:solidFill>
                <a:latin typeface="Times New Roman" panose="02020603050405020304" pitchFamily="18" charset="0"/>
              </a:defRPr>
            </a:lvl4pPr>
            <a:lvl5pPr algn="l" eaLnBrk="0" hangingPunct="0">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buFontTx/>
              <a:buNone/>
            </a:pPr>
            <a:r>
              <a:rPr lang="en-US" sz="2000" b="1" dirty="0" smtClean="0">
                <a:solidFill>
                  <a:srgbClr val="FF0000"/>
                </a:solidFill>
                <a:latin typeface="Arial" panose="020B0604020202020204" pitchFamily="34" charset="0"/>
                <a:cs typeface="Arial" panose="020B0604020202020204" pitchFamily="34" charset="0"/>
              </a:rPr>
              <a:t>Example:</a:t>
            </a:r>
            <a:r>
              <a:rPr lang="en-US" sz="2000" b="1" dirty="0" smtClean="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Conduct a depth-first search in the graph starting from node D</a:t>
            </a:r>
            <a:endParaRPr lang="en-US" sz="2000" b="1" dirty="0">
              <a:solidFill>
                <a:srgbClr val="0070C0"/>
              </a:solidFill>
              <a:latin typeface="Arial" panose="020B0604020202020204" pitchFamily="34" charset="0"/>
              <a:cs typeface="Arial" panose="020B0604020202020204" pitchFamily="34" charset="0"/>
            </a:endParaRPr>
          </a:p>
        </p:txBody>
      </p:sp>
      <p:graphicFrame>
        <p:nvGraphicFramePr>
          <p:cNvPr id="29" name="Group 175"/>
          <p:cNvGraphicFramePr>
            <a:graphicFrameLocks/>
          </p:cNvGraphicFramePr>
          <p:nvPr>
            <p:extLst/>
          </p:nvPr>
        </p:nvGraphicFramePr>
        <p:xfrm>
          <a:off x="4267200" y="2301772"/>
          <a:ext cx="1019400" cy="3169920"/>
        </p:xfrm>
        <a:graphic>
          <a:graphicData uri="http://schemas.openxmlformats.org/drawingml/2006/table">
            <a:tbl>
              <a:tblPr/>
              <a:tblGrid>
                <a:gridCol w="509700"/>
                <a:gridCol w="509700"/>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[2]</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[3]</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[4]</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[5]</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[6]</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[7]</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0" name="Text Box 60"/>
          <p:cNvSpPr txBox="1">
            <a:spLocks noChangeArrowheads="1"/>
          </p:cNvSpPr>
          <p:nvPr/>
        </p:nvSpPr>
        <p:spPr bwMode="auto">
          <a:xfrm>
            <a:off x="4314423" y="1828697"/>
            <a:ext cx="1114022"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vertices</a:t>
            </a:r>
            <a:endParaRPr lang="en-US" sz="2000" dirty="0"/>
          </a:p>
        </p:txBody>
      </p:sp>
      <p:graphicFrame>
        <p:nvGraphicFramePr>
          <p:cNvPr id="32" name="Group 175"/>
          <p:cNvGraphicFramePr>
            <a:graphicFrameLocks/>
          </p:cNvGraphicFramePr>
          <p:nvPr>
            <p:extLst/>
          </p:nvPr>
        </p:nvGraphicFramePr>
        <p:xfrm>
          <a:off x="5381400" y="2301772"/>
          <a:ext cx="1019400" cy="3169920"/>
        </p:xfrm>
        <a:graphic>
          <a:graphicData uri="http://schemas.openxmlformats.org/drawingml/2006/table">
            <a:tbl>
              <a:tblPr/>
              <a:tblGrid>
                <a:gridCol w="509700"/>
                <a:gridCol w="509700"/>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[2]</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[3]</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[4]</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[5]</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[6]</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[7]</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3" name="Group 175"/>
          <p:cNvGraphicFramePr>
            <a:graphicFrameLocks/>
          </p:cNvGraphicFramePr>
          <p:nvPr>
            <p:extLst/>
          </p:nvPr>
        </p:nvGraphicFramePr>
        <p:xfrm>
          <a:off x="6698268" y="2293615"/>
          <a:ext cx="509700" cy="3169920"/>
        </p:xfrm>
        <a:graphic>
          <a:graphicData uri="http://schemas.openxmlformats.org/drawingml/2006/table">
            <a:tbl>
              <a:tblPr/>
              <a:tblGrid>
                <a:gridCol w="509700"/>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4" name="Text Box 60"/>
          <p:cNvSpPr txBox="1">
            <a:spLocks noChangeArrowheads="1"/>
          </p:cNvSpPr>
          <p:nvPr/>
        </p:nvSpPr>
        <p:spPr bwMode="auto">
          <a:xfrm>
            <a:off x="6477000" y="1828696"/>
            <a:ext cx="9294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stack</a:t>
            </a:r>
            <a:endParaRPr lang="en-US" sz="2000" dirty="0"/>
          </a:p>
        </p:txBody>
      </p:sp>
      <p:sp>
        <p:nvSpPr>
          <p:cNvPr id="37" name="TextBox 36"/>
          <p:cNvSpPr txBox="1"/>
          <p:nvPr/>
        </p:nvSpPr>
        <p:spPr>
          <a:xfrm>
            <a:off x="431666" y="4916269"/>
            <a:ext cx="3606934" cy="646331"/>
          </a:xfrm>
          <a:prstGeom prst="rect">
            <a:avLst/>
          </a:prstGeom>
          <a:noFill/>
        </p:spPr>
        <p:txBody>
          <a:bodyPr wrap="square" rtlCol="0">
            <a:spAutoFit/>
          </a:bodyPr>
          <a:lstStyle/>
          <a:p>
            <a:r>
              <a:rPr lang="en-US" b="1" dirty="0" smtClean="0"/>
              <a:t>Visited nodes:</a:t>
            </a:r>
          </a:p>
          <a:p>
            <a:endParaRPr lang="en-US" dirty="0"/>
          </a:p>
        </p:txBody>
      </p:sp>
      <p:graphicFrame>
        <p:nvGraphicFramePr>
          <p:cNvPr id="38" name="Group 175"/>
          <p:cNvGraphicFramePr>
            <a:graphicFrameLocks/>
          </p:cNvGraphicFramePr>
          <p:nvPr>
            <p:extLst/>
          </p:nvPr>
        </p:nvGraphicFramePr>
        <p:xfrm>
          <a:off x="7597643" y="2291254"/>
          <a:ext cx="768482" cy="396240"/>
        </p:xfrm>
        <a:graphic>
          <a:graphicData uri="http://schemas.openxmlformats.org/drawingml/2006/table">
            <a:tbl>
              <a:tblPr/>
              <a:tblGrid>
                <a:gridCol w="768482"/>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9" name="Text Box 60"/>
          <p:cNvSpPr txBox="1">
            <a:spLocks noChangeArrowheads="1"/>
          </p:cNvSpPr>
          <p:nvPr/>
        </p:nvSpPr>
        <p:spPr bwMode="auto">
          <a:xfrm>
            <a:off x="7498723" y="1824780"/>
            <a:ext cx="9294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found</a:t>
            </a:r>
            <a:endParaRPr lang="en-US" sz="2000" dirty="0"/>
          </a:p>
        </p:txBody>
      </p:sp>
      <p:sp>
        <p:nvSpPr>
          <p:cNvPr id="36" name="Rectangle 2"/>
          <p:cNvSpPr>
            <a:spLocks noGrp="1" noChangeArrowheads="1"/>
          </p:cNvSpPr>
          <p:nvPr>
            <p:ph type="title"/>
          </p:nvPr>
        </p:nvSpPr>
        <p:spPr>
          <a:xfrm>
            <a:off x="155575" y="161927"/>
            <a:ext cx="8797925" cy="676274"/>
          </a:xfrm>
        </p:spPr>
        <p:txBody>
          <a:bodyPr>
            <a:normAutofit fontScale="90000"/>
          </a:bodyPr>
          <a:lstStyle/>
          <a:p>
            <a:r>
              <a:rPr lang="en-US" dirty="0"/>
              <a:t>Depth-First Search</a:t>
            </a:r>
          </a:p>
        </p:txBody>
      </p:sp>
    </p:spTree>
    <p:extLst>
      <p:ext uri="{BB962C8B-B14F-4D97-AF65-F5344CB8AC3E}">
        <p14:creationId xmlns:p14="http://schemas.microsoft.com/office/powerpoint/2010/main" val="37552316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Line 2"/>
          <p:cNvSpPr>
            <a:spLocks noChangeShapeType="1"/>
          </p:cNvSpPr>
          <p:nvPr/>
        </p:nvSpPr>
        <p:spPr bwMode="auto">
          <a:xfrm flipH="1" flipV="1">
            <a:off x="2133600" y="2209800"/>
            <a:ext cx="12192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7971" name="Line 3"/>
          <p:cNvSpPr>
            <a:spLocks noChangeShapeType="1"/>
          </p:cNvSpPr>
          <p:nvPr/>
        </p:nvSpPr>
        <p:spPr bwMode="auto">
          <a:xfrm flipH="1">
            <a:off x="3200400" y="3352800"/>
            <a:ext cx="228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7972" name="Line 4"/>
          <p:cNvSpPr>
            <a:spLocks noChangeShapeType="1"/>
          </p:cNvSpPr>
          <p:nvPr/>
        </p:nvSpPr>
        <p:spPr bwMode="auto">
          <a:xfrm flipV="1">
            <a:off x="914400" y="3124200"/>
            <a:ext cx="9906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7973" name="Line 5"/>
          <p:cNvSpPr>
            <a:spLocks noChangeShapeType="1"/>
          </p:cNvSpPr>
          <p:nvPr/>
        </p:nvSpPr>
        <p:spPr bwMode="auto">
          <a:xfrm flipV="1">
            <a:off x="1828800" y="3276600"/>
            <a:ext cx="14478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7974" name="Line 6"/>
          <p:cNvSpPr>
            <a:spLocks noChangeShapeType="1"/>
          </p:cNvSpPr>
          <p:nvPr/>
        </p:nvSpPr>
        <p:spPr bwMode="auto">
          <a:xfrm flipV="1">
            <a:off x="762000" y="2743200"/>
            <a:ext cx="76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7975" name="Line 7"/>
          <p:cNvSpPr>
            <a:spLocks noChangeShapeType="1"/>
          </p:cNvSpPr>
          <p:nvPr/>
        </p:nvSpPr>
        <p:spPr bwMode="auto">
          <a:xfrm>
            <a:off x="990600" y="2590800"/>
            <a:ext cx="914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7976" name="Line 8"/>
          <p:cNvSpPr>
            <a:spLocks noChangeShapeType="1"/>
          </p:cNvSpPr>
          <p:nvPr/>
        </p:nvSpPr>
        <p:spPr bwMode="auto">
          <a:xfrm flipH="1" flipV="1">
            <a:off x="3124200" y="2362200"/>
            <a:ext cx="292100" cy="508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7977" name="Oval 9"/>
          <p:cNvSpPr>
            <a:spLocks noChangeArrowheads="1"/>
          </p:cNvSpPr>
          <p:nvPr/>
        </p:nvSpPr>
        <p:spPr bwMode="auto">
          <a:xfrm>
            <a:off x="533400" y="2438400"/>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7978" name="Oval 10"/>
          <p:cNvSpPr>
            <a:spLocks noChangeArrowheads="1"/>
          </p:cNvSpPr>
          <p:nvPr/>
        </p:nvSpPr>
        <p:spPr bwMode="auto">
          <a:xfrm>
            <a:off x="685800" y="22860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A</a:t>
            </a:r>
          </a:p>
        </p:txBody>
      </p:sp>
      <p:sp>
        <p:nvSpPr>
          <p:cNvPr id="467979" name="Oval 11"/>
          <p:cNvSpPr>
            <a:spLocks noChangeArrowheads="1"/>
          </p:cNvSpPr>
          <p:nvPr/>
        </p:nvSpPr>
        <p:spPr bwMode="auto">
          <a:xfrm>
            <a:off x="533400" y="32004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H</a:t>
            </a:r>
          </a:p>
        </p:txBody>
      </p:sp>
      <p:sp>
        <p:nvSpPr>
          <p:cNvPr id="467980" name="Oval 12"/>
          <p:cNvSpPr>
            <a:spLocks noChangeArrowheads="1"/>
          </p:cNvSpPr>
          <p:nvPr/>
        </p:nvSpPr>
        <p:spPr bwMode="auto">
          <a:xfrm>
            <a:off x="1905000" y="28194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B</a:t>
            </a:r>
          </a:p>
        </p:txBody>
      </p:sp>
      <p:sp>
        <p:nvSpPr>
          <p:cNvPr id="467981" name="Oval 13"/>
          <p:cNvSpPr>
            <a:spLocks noChangeArrowheads="1"/>
          </p:cNvSpPr>
          <p:nvPr/>
        </p:nvSpPr>
        <p:spPr bwMode="auto">
          <a:xfrm>
            <a:off x="1752600" y="18288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F</a:t>
            </a:r>
          </a:p>
        </p:txBody>
      </p:sp>
      <p:sp>
        <p:nvSpPr>
          <p:cNvPr id="467982" name="Oval 14"/>
          <p:cNvSpPr>
            <a:spLocks noChangeArrowheads="1"/>
          </p:cNvSpPr>
          <p:nvPr/>
        </p:nvSpPr>
        <p:spPr bwMode="auto">
          <a:xfrm>
            <a:off x="2819400" y="38100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E</a:t>
            </a:r>
          </a:p>
        </p:txBody>
      </p:sp>
      <p:sp>
        <p:nvSpPr>
          <p:cNvPr id="467983" name="Oval 15"/>
          <p:cNvSpPr>
            <a:spLocks noChangeArrowheads="1"/>
          </p:cNvSpPr>
          <p:nvPr/>
        </p:nvSpPr>
        <p:spPr bwMode="auto">
          <a:xfrm>
            <a:off x="3276600" y="28956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D</a:t>
            </a:r>
          </a:p>
        </p:txBody>
      </p:sp>
      <p:sp>
        <p:nvSpPr>
          <p:cNvPr id="467984" name="Oval 16"/>
          <p:cNvSpPr>
            <a:spLocks noChangeArrowheads="1"/>
          </p:cNvSpPr>
          <p:nvPr/>
        </p:nvSpPr>
        <p:spPr bwMode="auto">
          <a:xfrm>
            <a:off x="2743200" y="1905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C</a:t>
            </a:r>
          </a:p>
        </p:txBody>
      </p:sp>
      <p:sp>
        <p:nvSpPr>
          <p:cNvPr id="467985" name="Oval 17"/>
          <p:cNvSpPr>
            <a:spLocks noChangeArrowheads="1"/>
          </p:cNvSpPr>
          <p:nvPr/>
        </p:nvSpPr>
        <p:spPr bwMode="auto">
          <a:xfrm>
            <a:off x="1524000" y="38100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G</a:t>
            </a:r>
          </a:p>
        </p:txBody>
      </p:sp>
      <p:sp>
        <p:nvSpPr>
          <p:cNvPr id="467987" name="Line 19"/>
          <p:cNvSpPr>
            <a:spLocks noChangeShapeType="1"/>
          </p:cNvSpPr>
          <p:nvPr/>
        </p:nvSpPr>
        <p:spPr bwMode="auto">
          <a:xfrm flipH="1">
            <a:off x="1981200" y="4114800"/>
            <a:ext cx="83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7988" name="Line 20"/>
          <p:cNvSpPr>
            <a:spLocks noChangeShapeType="1"/>
          </p:cNvSpPr>
          <p:nvPr/>
        </p:nvSpPr>
        <p:spPr bwMode="auto">
          <a:xfrm flipH="1" flipV="1">
            <a:off x="914400" y="3581400"/>
            <a:ext cx="609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7989" name="Line 21"/>
          <p:cNvSpPr>
            <a:spLocks noChangeShapeType="1"/>
          </p:cNvSpPr>
          <p:nvPr/>
        </p:nvSpPr>
        <p:spPr bwMode="auto">
          <a:xfrm flipV="1">
            <a:off x="2209800" y="2095500"/>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7990" name="Text Box 22"/>
          <p:cNvSpPr txBox="1">
            <a:spLocks noChangeArrowheads="1"/>
          </p:cNvSpPr>
          <p:nvPr/>
        </p:nvSpPr>
        <p:spPr bwMode="auto">
          <a:xfrm>
            <a:off x="1524000" y="5486400"/>
            <a:ext cx="579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eaLnBrk="0" hangingPunct="0">
              <a:spcBef>
                <a:spcPct val="0"/>
              </a:spcBef>
              <a:defRPr sz="2400">
                <a:solidFill>
                  <a:schemeClr val="tx1"/>
                </a:solidFill>
                <a:latin typeface="Times New Roman" panose="02020603050405020304" pitchFamily="18" charset="0"/>
              </a:defRPr>
            </a:lvl1pPr>
            <a:lvl2pPr algn="l" eaLnBrk="0" hangingPunct="0">
              <a:spcBef>
                <a:spcPct val="0"/>
              </a:spcBef>
              <a:defRPr sz="2400">
                <a:solidFill>
                  <a:schemeClr val="tx1"/>
                </a:solidFill>
                <a:latin typeface="Times New Roman" panose="02020603050405020304" pitchFamily="18" charset="0"/>
              </a:defRPr>
            </a:lvl2pPr>
            <a:lvl3pPr algn="l" eaLnBrk="0" hangingPunct="0">
              <a:spcBef>
                <a:spcPct val="0"/>
              </a:spcBef>
              <a:defRPr sz="2400">
                <a:solidFill>
                  <a:schemeClr val="tx1"/>
                </a:solidFill>
                <a:latin typeface="Times New Roman" panose="02020603050405020304" pitchFamily="18" charset="0"/>
              </a:defRPr>
            </a:lvl3pPr>
            <a:lvl4pPr algn="l" eaLnBrk="0" hangingPunct="0">
              <a:spcBef>
                <a:spcPct val="0"/>
              </a:spcBef>
              <a:defRPr sz="2400">
                <a:solidFill>
                  <a:schemeClr val="tx1"/>
                </a:solidFill>
                <a:latin typeface="Times New Roman" panose="02020603050405020304" pitchFamily="18" charset="0"/>
              </a:defRPr>
            </a:lvl4pPr>
            <a:lvl5pPr algn="l" eaLnBrk="0" hangingPunct="0">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buFontTx/>
              <a:buNone/>
            </a:pPr>
            <a:r>
              <a:rPr lang="en-US" b="1" dirty="0"/>
              <a:t>Nodes visited: D, C</a:t>
            </a:r>
          </a:p>
        </p:txBody>
      </p:sp>
      <p:sp>
        <p:nvSpPr>
          <p:cNvPr id="467991" name="Text Box 23"/>
          <p:cNvSpPr txBox="1">
            <a:spLocks noChangeArrowheads="1"/>
          </p:cNvSpPr>
          <p:nvPr/>
        </p:nvSpPr>
        <p:spPr bwMode="auto">
          <a:xfrm>
            <a:off x="4267200" y="1676400"/>
            <a:ext cx="38100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eaLnBrk="0" hangingPunct="0">
              <a:spcBef>
                <a:spcPct val="0"/>
              </a:spcBef>
              <a:defRPr sz="2400">
                <a:solidFill>
                  <a:schemeClr val="tx1"/>
                </a:solidFill>
                <a:latin typeface="Times New Roman" panose="02020603050405020304" pitchFamily="18" charset="0"/>
              </a:defRPr>
            </a:lvl1pPr>
            <a:lvl2pPr algn="l" eaLnBrk="0" hangingPunct="0">
              <a:spcBef>
                <a:spcPct val="0"/>
              </a:spcBef>
              <a:defRPr sz="2400">
                <a:solidFill>
                  <a:schemeClr val="tx1"/>
                </a:solidFill>
                <a:latin typeface="Times New Roman" panose="02020603050405020304" pitchFamily="18" charset="0"/>
              </a:defRPr>
            </a:lvl2pPr>
            <a:lvl3pPr algn="l" eaLnBrk="0" hangingPunct="0">
              <a:spcBef>
                <a:spcPct val="0"/>
              </a:spcBef>
              <a:defRPr sz="2400">
                <a:solidFill>
                  <a:schemeClr val="tx1"/>
                </a:solidFill>
                <a:latin typeface="Times New Roman" panose="02020603050405020304" pitchFamily="18" charset="0"/>
              </a:defRPr>
            </a:lvl3pPr>
            <a:lvl4pPr algn="l" eaLnBrk="0" hangingPunct="0">
              <a:spcBef>
                <a:spcPct val="0"/>
              </a:spcBef>
              <a:defRPr sz="2400">
                <a:solidFill>
                  <a:schemeClr val="tx1"/>
                </a:solidFill>
                <a:latin typeface="Times New Roman" panose="02020603050405020304" pitchFamily="18" charset="0"/>
              </a:defRPr>
            </a:lvl4pPr>
            <a:lvl5pPr algn="l" eaLnBrk="0" hangingPunct="0">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t>Breadth-first search starts with given node</a:t>
            </a:r>
          </a:p>
          <a:p>
            <a:pPr eaLnBrk="1" hangingPunct="1">
              <a:spcBef>
                <a:spcPct val="50000"/>
              </a:spcBef>
            </a:pPr>
            <a:r>
              <a:rPr lang="en-US"/>
              <a:t>Then visits nodes adjacent in some specified order (e.g., alphabetical)</a:t>
            </a:r>
          </a:p>
          <a:p>
            <a:pPr eaLnBrk="1" hangingPunct="1">
              <a:spcBef>
                <a:spcPct val="50000"/>
              </a:spcBef>
            </a:pPr>
            <a:r>
              <a:rPr lang="en-US"/>
              <a:t>Like ripples in a pond</a:t>
            </a:r>
          </a:p>
        </p:txBody>
      </p:sp>
      <p:sp>
        <p:nvSpPr>
          <p:cNvPr id="467992" name="Freeform 24"/>
          <p:cNvSpPr>
            <a:spLocks/>
          </p:cNvSpPr>
          <p:nvPr/>
        </p:nvSpPr>
        <p:spPr bwMode="auto">
          <a:xfrm>
            <a:off x="1295400" y="1219200"/>
            <a:ext cx="2819400" cy="3721100"/>
          </a:xfrm>
          <a:custGeom>
            <a:avLst/>
            <a:gdLst>
              <a:gd name="T0" fmla="*/ 720 w 1776"/>
              <a:gd name="T1" fmla="*/ 0 h 2344"/>
              <a:gd name="T2" fmla="*/ 96 w 1776"/>
              <a:gd name="T3" fmla="*/ 432 h 2344"/>
              <a:gd name="T4" fmla="*/ 144 w 1776"/>
              <a:gd name="T5" fmla="*/ 576 h 2344"/>
              <a:gd name="T6" fmla="*/ 816 w 1776"/>
              <a:gd name="T7" fmla="*/ 1056 h 2344"/>
              <a:gd name="T8" fmla="*/ 768 w 1776"/>
              <a:gd name="T9" fmla="*/ 2064 h 2344"/>
              <a:gd name="T10" fmla="*/ 1440 w 1776"/>
              <a:gd name="T11" fmla="*/ 2304 h 2344"/>
              <a:gd name="T12" fmla="*/ 1632 w 1776"/>
              <a:gd name="T13" fmla="*/ 2304 h 2344"/>
              <a:gd name="T14" fmla="*/ 1776 w 1776"/>
              <a:gd name="T15" fmla="*/ 2160 h 23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76" h="2344">
                <a:moveTo>
                  <a:pt x="720" y="0"/>
                </a:moveTo>
                <a:cubicBezTo>
                  <a:pt x="456" y="168"/>
                  <a:pt x="192" y="336"/>
                  <a:pt x="96" y="432"/>
                </a:cubicBezTo>
                <a:cubicBezTo>
                  <a:pt x="0" y="528"/>
                  <a:pt x="24" y="472"/>
                  <a:pt x="144" y="576"/>
                </a:cubicBezTo>
                <a:cubicBezTo>
                  <a:pt x="264" y="680"/>
                  <a:pt x="712" y="808"/>
                  <a:pt x="816" y="1056"/>
                </a:cubicBezTo>
                <a:cubicBezTo>
                  <a:pt x="920" y="1304"/>
                  <a:pt x="664" y="1856"/>
                  <a:pt x="768" y="2064"/>
                </a:cubicBezTo>
                <a:cubicBezTo>
                  <a:pt x="872" y="2272"/>
                  <a:pt x="1296" y="2264"/>
                  <a:pt x="1440" y="2304"/>
                </a:cubicBezTo>
                <a:cubicBezTo>
                  <a:pt x="1584" y="2344"/>
                  <a:pt x="1576" y="2328"/>
                  <a:pt x="1632" y="2304"/>
                </a:cubicBezTo>
                <a:cubicBezTo>
                  <a:pt x="1688" y="2280"/>
                  <a:pt x="1732" y="2220"/>
                  <a:pt x="1776" y="2160"/>
                </a:cubicBezTo>
              </a:path>
            </a:pathLst>
          </a:custGeom>
          <a:noFill/>
          <a:ln w="28575"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7994" name="Freeform 26"/>
          <p:cNvSpPr>
            <a:spLocks/>
          </p:cNvSpPr>
          <p:nvPr/>
        </p:nvSpPr>
        <p:spPr bwMode="auto">
          <a:xfrm>
            <a:off x="2997200" y="2590800"/>
            <a:ext cx="965200" cy="1092200"/>
          </a:xfrm>
          <a:custGeom>
            <a:avLst/>
            <a:gdLst>
              <a:gd name="T0" fmla="*/ 512 w 608"/>
              <a:gd name="T1" fmla="*/ 0 h 688"/>
              <a:gd name="T2" fmla="*/ 80 w 608"/>
              <a:gd name="T3" fmla="*/ 48 h 688"/>
              <a:gd name="T4" fmla="*/ 32 w 608"/>
              <a:gd name="T5" fmla="*/ 288 h 688"/>
              <a:gd name="T6" fmla="*/ 80 w 608"/>
              <a:gd name="T7" fmla="*/ 624 h 688"/>
              <a:gd name="T8" fmla="*/ 320 w 608"/>
              <a:gd name="T9" fmla="*/ 672 h 688"/>
              <a:gd name="T10" fmla="*/ 608 w 608"/>
              <a:gd name="T11" fmla="*/ 672 h 688"/>
            </a:gdLst>
            <a:ahLst/>
            <a:cxnLst>
              <a:cxn ang="0">
                <a:pos x="T0" y="T1"/>
              </a:cxn>
              <a:cxn ang="0">
                <a:pos x="T2" y="T3"/>
              </a:cxn>
              <a:cxn ang="0">
                <a:pos x="T4" y="T5"/>
              </a:cxn>
              <a:cxn ang="0">
                <a:pos x="T6" y="T7"/>
              </a:cxn>
              <a:cxn ang="0">
                <a:pos x="T8" y="T9"/>
              </a:cxn>
              <a:cxn ang="0">
                <a:pos x="T10" y="T11"/>
              </a:cxn>
            </a:cxnLst>
            <a:rect l="0" t="0" r="r" b="b"/>
            <a:pathLst>
              <a:path w="608" h="688">
                <a:moveTo>
                  <a:pt x="512" y="0"/>
                </a:moveTo>
                <a:cubicBezTo>
                  <a:pt x="336" y="0"/>
                  <a:pt x="160" y="0"/>
                  <a:pt x="80" y="48"/>
                </a:cubicBezTo>
                <a:cubicBezTo>
                  <a:pt x="0" y="96"/>
                  <a:pt x="32" y="192"/>
                  <a:pt x="32" y="288"/>
                </a:cubicBezTo>
                <a:cubicBezTo>
                  <a:pt x="32" y="384"/>
                  <a:pt x="32" y="560"/>
                  <a:pt x="80" y="624"/>
                </a:cubicBezTo>
                <a:cubicBezTo>
                  <a:pt x="128" y="688"/>
                  <a:pt x="232" y="664"/>
                  <a:pt x="320" y="672"/>
                </a:cubicBezTo>
                <a:cubicBezTo>
                  <a:pt x="408" y="680"/>
                  <a:pt x="560" y="672"/>
                  <a:pt x="608" y="672"/>
                </a:cubicBezTo>
              </a:path>
            </a:pathLst>
          </a:custGeom>
          <a:noFill/>
          <a:ln w="28575"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7995" name="Text Box 27"/>
          <p:cNvSpPr txBox="1">
            <a:spLocks noChangeArrowheads="1"/>
          </p:cNvSpPr>
          <p:nvPr/>
        </p:nvSpPr>
        <p:spPr bwMode="auto">
          <a:xfrm>
            <a:off x="3886200" y="3429000"/>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eaLnBrk="0" hangingPunct="0">
              <a:spcBef>
                <a:spcPct val="0"/>
              </a:spcBef>
              <a:defRPr sz="2400">
                <a:solidFill>
                  <a:schemeClr val="tx1"/>
                </a:solidFill>
                <a:latin typeface="Times New Roman" panose="02020603050405020304" pitchFamily="18" charset="0"/>
              </a:defRPr>
            </a:lvl1pPr>
            <a:lvl2pPr algn="l" eaLnBrk="0" hangingPunct="0">
              <a:spcBef>
                <a:spcPct val="0"/>
              </a:spcBef>
              <a:defRPr sz="2400">
                <a:solidFill>
                  <a:schemeClr val="tx1"/>
                </a:solidFill>
                <a:latin typeface="Times New Roman" panose="02020603050405020304" pitchFamily="18" charset="0"/>
              </a:defRPr>
            </a:lvl2pPr>
            <a:lvl3pPr algn="l" eaLnBrk="0" hangingPunct="0">
              <a:spcBef>
                <a:spcPct val="0"/>
              </a:spcBef>
              <a:defRPr sz="2400">
                <a:solidFill>
                  <a:schemeClr val="tx1"/>
                </a:solidFill>
                <a:latin typeface="Times New Roman" panose="02020603050405020304" pitchFamily="18" charset="0"/>
              </a:defRPr>
            </a:lvl3pPr>
            <a:lvl4pPr algn="l" eaLnBrk="0" hangingPunct="0">
              <a:spcBef>
                <a:spcPct val="0"/>
              </a:spcBef>
              <a:defRPr sz="2400">
                <a:solidFill>
                  <a:schemeClr val="tx1"/>
                </a:solidFill>
                <a:latin typeface="Times New Roman" panose="02020603050405020304" pitchFamily="18" charset="0"/>
              </a:defRPr>
            </a:lvl4pPr>
            <a:lvl5pPr algn="l" eaLnBrk="0" hangingPunct="0">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buFontTx/>
              <a:buNone/>
            </a:pPr>
            <a:r>
              <a:rPr lang="en-US" sz="2000" b="1">
                <a:solidFill>
                  <a:srgbClr val="FF0000"/>
                </a:solidFill>
              </a:rPr>
              <a:t>0</a:t>
            </a:r>
          </a:p>
        </p:txBody>
      </p:sp>
      <p:sp>
        <p:nvSpPr>
          <p:cNvPr id="467996" name="Text Box 28"/>
          <p:cNvSpPr txBox="1">
            <a:spLocks noChangeArrowheads="1"/>
          </p:cNvSpPr>
          <p:nvPr/>
        </p:nvSpPr>
        <p:spPr bwMode="auto">
          <a:xfrm>
            <a:off x="4038600" y="4327525"/>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eaLnBrk="0" hangingPunct="0">
              <a:spcBef>
                <a:spcPct val="0"/>
              </a:spcBef>
              <a:defRPr sz="2400">
                <a:solidFill>
                  <a:schemeClr val="tx1"/>
                </a:solidFill>
                <a:latin typeface="Times New Roman" panose="02020603050405020304" pitchFamily="18" charset="0"/>
              </a:defRPr>
            </a:lvl1pPr>
            <a:lvl2pPr algn="l" eaLnBrk="0" hangingPunct="0">
              <a:spcBef>
                <a:spcPct val="0"/>
              </a:spcBef>
              <a:defRPr sz="2400">
                <a:solidFill>
                  <a:schemeClr val="tx1"/>
                </a:solidFill>
                <a:latin typeface="Times New Roman" panose="02020603050405020304" pitchFamily="18" charset="0"/>
              </a:defRPr>
            </a:lvl2pPr>
            <a:lvl3pPr algn="l" eaLnBrk="0" hangingPunct="0">
              <a:spcBef>
                <a:spcPct val="0"/>
              </a:spcBef>
              <a:defRPr sz="2400">
                <a:solidFill>
                  <a:schemeClr val="tx1"/>
                </a:solidFill>
                <a:latin typeface="Times New Roman" panose="02020603050405020304" pitchFamily="18" charset="0"/>
              </a:defRPr>
            </a:lvl3pPr>
            <a:lvl4pPr algn="l" eaLnBrk="0" hangingPunct="0">
              <a:spcBef>
                <a:spcPct val="0"/>
              </a:spcBef>
              <a:defRPr sz="2400">
                <a:solidFill>
                  <a:schemeClr val="tx1"/>
                </a:solidFill>
                <a:latin typeface="Times New Roman" panose="02020603050405020304" pitchFamily="18" charset="0"/>
              </a:defRPr>
            </a:lvl4pPr>
            <a:lvl5pPr algn="l" eaLnBrk="0" hangingPunct="0">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buFontTx/>
              <a:buNone/>
            </a:pPr>
            <a:r>
              <a:rPr lang="en-US" sz="2000" b="1">
                <a:solidFill>
                  <a:srgbClr val="FF0000"/>
                </a:solidFill>
              </a:rPr>
              <a:t>1</a:t>
            </a:r>
          </a:p>
        </p:txBody>
      </p:sp>
      <p:sp>
        <p:nvSpPr>
          <p:cNvPr id="2" name="Title 1"/>
          <p:cNvSpPr>
            <a:spLocks noGrp="1"/>
          </p:cNvSpPr>
          <p:nvPr>
            <p:ph type="title"/>
          </p:nvPr>
        </p:nvSpPr>
        <p:spPr>
          <a:xfrm>
            <a:off x="304800" y="66675"/>
            <a:ext cx="8229600" cy="1143000"/>
          </a:xfrm>
        </p:spPr>
        <p:txBody>
          <a:bodyPr>
            <a:normAutofit/>
          </a:bodyPr>
          <a:lstStyle/>
          <a:p>
            <a:r>
              <a:rPr lang="en-US" dirty="0"/>
              <a:t>Breadth-First Search</a:t>
            </a:r>
          </a:p>
        </p:txBody>
      </p:sp>
    </p:spTree>
    <p:extLst>
      <p:ext uri="{BB962C8B-B14F-4D97-AF65-F5344CB8AC3E}">
        <p14:creationId xmlns:p14="http://schemas.microsoft.com/office/powerpoint/2010/main" val="168795129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Line 2"/>
          <p:cNvSpPr>
            <a:spLocks noChangeShapeType="1"/>
          </p:cNvSpPr>
          <p:nvPr/>
        </p:nvSpPr>
        <p:spPr bwMode="auto">
          <a:xfrm flipH="1" flipV="1">
            <a:off x="2133600" y="2209800"/>
            <a:ext cx="12192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6947" name="Line 3"/>
          <p:cNvSpPr>
            <a:spLocks noChangeShapeType="1"/>
          </p:cNvSpPr>
          <p:nvPr/>
        </p:nvSpPr>
        <p:spPr bwMode="auto">
          <a:xfrm flipH="1">
            <a:off x="3200400" y="3352800"/>
            <a:ext cx="228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6948" name="Line 4"/>
          <p:cNvSpPr>
            <a:spLocks noChangeShapeType="1"/>
          </p:cNvSpPr>
          <p:nvPr/>
        </p:nvSpPr>
        <p:spPr bwMode="auto">
          <a:xfrm flipV="1">
            <a:off x="914400" y="3124200"/>
            <a:ext cx="9906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6949" name="Line 5"/>
          <p:cNvSpPr>
            <a:spLocks noChangeShapeType="1"/>
          </p:cNvSpPr>
          <p:nvPr/>
        </p:nvSpPr>
        <p:spPr bwMode="auto">
          <a:xfrm flipV="1">
            <a:off x="1828800" y="3276600"/>
            <a:ext cx="14478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6950" name="Line 6"/>
          <p:cNvSpPr>
            <a:spLocks noChangeShapeType="1"/>
          </p:cNvSpPr>
          <p:nvPr/>
        </p:nvSpPr>
        <p:spPr bwMode="auto">
          <a:xfrm flipV="1">
            <a:off x="762000" y="2743200"/>
            <a:ext cx="76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6951" name="Line 7"/>
          <p:cNvSpPr>
            <a:spLocks noChangeShapeType="1"/>
          </p:cNvSpPr>
          <p:nvPr/>
        </p:nvSpPr>
        <p:spPr bwMode="auto">
          <a:xfrm>
            <a:off x="990600" y="2590800"/>
            <a:ext cx="914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6952" name="Line 8"/>
          <p:cNvSpPr>
            <a:spLocks noChangeShapeType="1"/>
          </p:cNvSpPr>
          <p:nvPr/>
        </p:nvSpPr>
        <p:spPr bwMode="auto">
          <a:xfrm flipH="1" flipV="1">
            <a:off x="3124200" y="2362200"/>
            <a:ext cx="292100" cy="508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6953" name="Oval 9"/>
          <p:cNvSpPr>
            <a:spLocks noChangeArrowheads="1"/>
          </p:cNvSpPr>
          <p:nvPr/>
        </p:nvSpPr>
        <p:spPr bwMode="auto">
          <a:xfrm>
            <a:off x="533400" y="2438400"/>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6954" name="Oval 10"/>
          <p:cNvSpPr>
            <a:spLocks noChangeArrowheads="1"/>
          </p:cNvSpPr>
          <p:nvPr/>
        </p:nvSpPr>
        <p:spPr bwMode="auto">
          <a:xfrm>
            <a:off x="685800" y="22860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A</a:t>
            </a:r>
          </a:p>
        </p:txBody>
      </p:sp>
      <p:sp>
        <p:nvSpPr>
          <p:cNvPr id="466955" name="Oval 11"/>
          <p:cNvSpPr>
            <a:spLocks noChangeArrowheads="1"/>
          </p:cNvSpPr>
          <p:nvPr/>
        </p:nvSpPr>
        <p:spPr bwMode="auto">
          <a:xfrm>
            <a:off x="533400" y="32004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H</a:t>
            </a:r>
          </a:p>
        </p:txBody>
      </p:sp>
      <p:sp>
        <p:nvSpPr>
          <p:cNvPr id="466956" name="Oval 12"/>
          <p:cNvSpPr>
            <a:spLocks noChangeArrowheads="1"/>
          </p:cNvSpPr>
          <p:nvPr/>
        </p:nvSpPr>
        <p:spPr bwMode="auto">
          <a:xfrm>
            <a:off x="1905000" y="28194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B</a:t>
            </a:r>
          </a:p>
        </p:txBody>
      </p:sp>
      <p:sp>
        <p:nvSpPr>
          <p:cNvPr id="466957" name="Oval 13"/>
          <p:cNvSpPr>
            <a:spLocks noChangeArrowheads="1"/>
          </p:cNvSpPr>
          <p:nvPr/>
        </p:nvSpPr>
        <p:spPr bwMode="auto">
          <a:xfrm>
            <a:off x="1752600" y="18288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F</a:t>
            </a:r>
          </a:p>
        </p:txBody>
      </p:sp>
      <p:sp>
        <p:nvSpPr>
          <p:cNvPr id="466958" name="Oval 14"/>
          <p:cNvSpPr>
            <a:spLocks noChangeArrowheads="1"/>
          </p:cNvSpPr>
          <p:nvPr/>
        </p:nvSpPr>
        <p:spPr bwMode="auto">
          <a:xfrm>
            <a:off x="2819400" y="3810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E</a:t>
            </a:r>
          </a:p>
        </p:txBody>
      </p:sp>
      <p:sp>
        <p:nvSpPr>
          <p:cNvPr id="466959" name="Oval 15"/>
          <p:cNvSpPr>
            <a:spLocks noChangeArrowheads="1"/>
          </p:cNvSpPr>
          <p:nvPr/>
        </p:nvSpPr>
        <p:spPr bwMode="auto">
          <a:xfrm>
            <a:off x="3276600" y="28956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D</a:t>
            </a:r>
          </a:p>
        </p:txBody>
      </p:sp>
      <p:sp>
        <p:nvSpPr>
          <p:cNvPr id="466960" name="Oval 16"/>
          <p:cNvSpPr>
            <a:spLocks noChangeArrowheads="1"/>
          </p:cNvSpPr>
          <p:nvPr/>
        </p:nvSpPr>
        <p:spPr bwMode="auto">
          <a:xfrm>
            <a:off x="2743200" y="1905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C</a:t>
            </a:r>
          </a:p>
        </p:txBody>
      </p:sp>
      <p:sp>
        <p:nvSpPr>
          <p:cNvPr id="466961" name="Oval 17"/>
          <p:cNvSpPr>
            <a:spLocks noChangeArrowheads="1"/>
          </p:cNvSpPr>
          <p:nvPr/>
        </p:nvSpPr>
        <p:spPr bwMode="auto">
          <a:xfrm>
            <a:off x="1524000" y="38100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G</a:t>
            </a:r>
          </a:p>
        </p:txBody>
      </p:sp>
      <p:sp>
        <p:nvSpPr>
          <p:cNvPr id="466963" name="Line 19"/>
          <p:cNvSpPr>
            <a:spLocks noChangeShapeType="1"/>
          </p:cNvSpPr>
          <p:nvPr/>
        </p:nvSpPr>
        <p:spPr bwMode="auto">
          <a:xfrm flipH="1">
            <a:off x="1981200" y="4114800"/>
            <a:ext cx="83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6964" name="Line 20"/>
          <p:cNvSpPr>
            <a:spLocks noChangeShapeType="1"/>
          </p:cNvSpPr>
          <p:nvPr/>
        </p:nvSpPr>
        <p:spPr bwMode="auto">
          <a:xfrm flipH="1" flipV="1">
            <a:off x="914400" y="3581400"/>
            <a:ext cx="609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6965" name="Line 21"/>
          <p:cNvSpPr>
            <a:spLocks noChangeShapeType="1"/>
          </p:cNvSpPr>
          <p:nvPr/>
        </p:nvSpPr>
        <p:spPr bwMode="auto">
          <a:xfrm flipV="1">
            <a:off x="2209800" y="2095500"/>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6966" name="Text Box 22"/>
          <p:cNvSpPr txBox="1">
            <a:spLocks noChangeArrowheads="1"/>
          </p:cNvSpPr>
          <p:nvPr/>
        </p:nvSpPr>
        <p:spPr bwMode="auto">
          <a:xfrm>
            <a:off x="1524000" y="5486400"/>
            <a:ext cx="579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eaLnBrk="0" hangingPunct="0">
              <a:spcBef>
                <a:spcPct val="0"/>
              </a:spcBef>
              <a:defRPr sz="2400">
                <a:solidFill>
                  <a:schemeClr val="tx1"/>
                </a:solidFill>
                <a:latin typeface="Times New Roman" panose="02020603050405020304" pitchFamily="18" charset="0"/>
              </a:defRPr>
            </a:lvl1pPr>
            <a:lvl2pPr algn="l" eaLnBrk="0" hangingPunct="0">
              <a:spcBef>
                <a:spcPct val="0"/>
              </a:spcBef>
              <a:defRPr sz="2400">
                <a:solidFill>
                  <a:schemeClr val="tx1"/>
                </a:solidFill>
                <a:latin typeface="Times New Roman" panose="02020603050405020304" pitchFamily="18" charset="0"/>
              </a:defRPr>
            </a:lvl2pPr>
            <a:lvl3pPr algn="l" eaLnBrk="0" hangingPunct="0">
              <a:spcBef>
                <a:spcPct val="0"/>
              </a:spcBef>
              <a:defRPr sz="2400">
                <a:solidFill>
                  <a:schemeClr val="tx1"/>
                </a:solidFill>
                <a:latin typeface="Times New Roman" panose="02020603050405020304" pitchFamily="18" charset="0"/>
              </a:defRPr>
            </a:lvl3pPr>
            <a:lvl4pPr algn="l" eaLnBrk="0" hangingPunct="0">
              <a:spcBef>
                <a:spcPct val="0"/>
              </a:spcBef>
              <a:defRPr sz="2400">
                <a:solidFill>
                  <a:schemeClr val="tx1"/>
                </a:solidFill>
                <a:latin typeface="Times New Roman" panose="02020603050405020304" pitchFamily="18" charset="0"/>
              </a:defRPr>
            </a:lvl4pPr>
            <a:lvl5pPr algn="l" eaLnBrk="0" hangingPunct="0">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buFontTx/>
              <a:buNone/>
            </a:pPr>
            <a:r>
              <a:rPr lang="en-US" b="1"/>
              <a:t>Nodes visited: D, C, E</a:t>
            </a:r>
          </a:p>
        </p:txBody>
      </p:sp>
      <p:sp>
        <p:nvSpPr>
          <p:cNvPr id="466967" name="Text Box 23"/>
          <p:cNvSpPr txBox="1">
            <a:spLocks noChangeArrowheads="1"/>
          </p:cNvSpPr>
          <p:nvPr/>
        </p:nvSpPr>
        <p:spPr bwMode="auto">
          <a:xfrm>
            <a:off x="4267200" y="1676400"/>
            <a:ext cx="38100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eaLnBrk="0" hangingPunct="0">
              <a:spcBef>
                <a:spcPct val="0"/>
              </a:spcBef>
              <a:defRPr sz="2400">
                <a:solidFill>
                  <a:schemeClr val="tx1"/>
                </a:solidFill>
                <a:latin typeface="Times New Roman" panose="02020603050405020304" pitchFamily="18" charset="0"/>
              </a:defRPr>
            </a:lvl1pPr>
            <a:lvl2pPr algn="l" eaLnBrk="0" hangingPunct="0">
              <a:spcBef>
                <a:spcPct val="0"/>
              </a:spcBef>
              <a:defRPr sz="2400">
                <a:solidFill>
                  <a:schemeClr val="tx1"/>
                </a:solidFill>
                <a:latin typeface="Times New Roman" panose="02020603050405020304" pitchFamily="18" charset="0"/>
              </a:defRPr>
            </a:lvl2pPr>
            <a:lvl3pPr algn="l" eaLnBrk="0" hangingPunct="0">
              <a:spcBef>
                <a:spcPct val="0"/>
              </a:spcBef>
              <a:defRPr sz="2400">
                <a:solidFill>
                  <a:schemeClr val="tx1"/>
                </a:solidFill>
                <a:latin typeface="Times New Roman" panose="02020603050405020304" pitchFamily="18" charset="0"/>
              </a:defRPr>
            </a:lvl3pPr>
            <a:lvl4pPr algn="l" eaLnBrk="0" hangingPunct="0">
              <a:spcBef>
                <a:spcPct val="0"/>
              </a:spcBef>
              <a:defRPr sz="2400">
                <a:solidFill>
                  <a:schemeClr val="tx1"/>
                </a:solidFill>
                <a:latin typeface="Times New Roman" panose="02020603050405020304" pitchFamily="18" charset="0"/>
              </a:defRPr>
            </a:lvl4pPr>
            <a:lvl5pPr algn="l" eaLnBrk="0" hangingPunct="0">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dirty="0"/>
              <a:t>Breadth-first search starts with given node</a:t>
            </a:r>
          </a:p>
          <a:p>
            <a:pPr eaLnBrk="1" hangingPunct="1">
              <a:spcBef>
                <a:spcPct val="50000"/>
              </a:spcBef>
            </a:pPr>
            <a:r>
              <a:rPr lang="en-US" dirty="0"/>
              <a:t>Then visits nodes adjacent in some specified order (e.g., alphabetical)</a:t>
            </a:r>
          </a:p>
          <a:p>
            <a:pPr eaLnBrk="1" hangingPunct="1">
              <a:spcBef>
                <a:spcPct val="50000"/>
              </a:spcBef>
            </a:pPr>
            <a:r>
              <a:rPr lang="en-US" dirty="0"/>
              <a:t>Like ripples in a pond</a:t>
            </a:r>
          </a:p>
        </p:txBody>
      </p:sp>
      <p:sp>
        <p:nvSpPr>
          <p:cNvPr id="466968" name="Freeform 24"/>
          <p:cNvSpPr>
            <a:spLocks/>
          </p:cNvSpPr>
          <p:nvPr/>
        </p:nvSpPr>
        <p:spPr bwMode="auto">
          <a:xfrm>
            <a:off x="1295400" y="1219200"/>
            <a:ext cx="2819400" cy="3721100"/>
          </a:xfrm>
          <a:custGeom>
            <a:avLst/>
            <a:gdLst>
              <a:gd name="T0" fmla="*/ 720 w 1776"/>
              <a:gd name="T1" fmla="*/ 0 h 2344"/>
              <a:gd name="T2" fmla="*/ 96 w 1776"/>
              <a:gd name="T3" fmla="*/ 432 h 2344"/>
              <a:gd name="T4" fmla="*/ 144 w 1776"/>
              <a:gd name="T5" fmla="*/ 576 h 2344"/>
              <a:gd name="T6" fmla="*/ 816 w 1776"/>
              <a:gd name="T7" fmla="*/ 1056 h 2344"/>
              <a:gd name="T8" fmla="*/ 768 w 1776"/>
              <a:gd name="T9" fmla="*/ 2064 h 2344"/>
              <a:gd name="T10" fmla="*/ 1440 w 1776"/>
              <a:gd name="T11" fmla="*/ 2304 h 2344"/>
              <a:gd name="T12" fmla="*/ 1632 w 1776"/>
              <a:gd name="T13" fmla="*/ 2304 h 2344"/>
              <a:gd name="T14" fmla="*/ 1776 w 1776"/>
              <a:gd name="T15" fmla="*/ 2160 h 23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76" h="2344">
                <a:moveTo>
                  <a:pt x="720" y="0"/>
                </a:moveTo>
                <a:cubicBezTo>
                  <a:pt x="456" y="168"/>
                  <a:pt x="192" y="336"/>
                  <a:pt x="96" y="432"/>
                </a:cubicBezTo>
                <a:cubicBezTo>
                  <a:pt x="0" y="528"/>
                  <a:pt x="24" y="472"/>
                  <a:pt x="144" y="576"/>
                </a:cubicBezTo>
                <a:cubicBezTo>
                  <a:pt x="264" y="680"/>
                  <a:pt x="712" y="808"/>
                  <a:pt x="816" y="1056"/>
                </a:cubicBezTo>
                <a:cubicBezTo>
                  <a:pt x="920" y="1304"/>
                  <a:pt x="664" y="1856"/>
                  <a:pt x="768" y="2064"/>
                </a:cubicBezTo>
                <a:cubicBezTo>
                  <a:pt x="872" y="2272"/>
                  <a:pt x="1296" y="2264"/>
                  <a:pt x="1440" y="2304"/>
                </a:cubicBezTo>
                <a:cubicBezTo>
                  <a:pt x="1584" y="2344"/>
                  <a:pt x="1576" y="2328"/>
                  <a:pt x="1632" y="2304"/>
                </a:cubicBezTo>
                <a:cubicBezTo>
                  <a:pt x="1688" y="2280"/>
                  <a:pt x="1732" y="2220"/>
                  <a:pt x="1776" y="2160"/>
                </a:cubicBezTo>
              </a:path>
            </a:pathLst>
          </a:custGeom>
          <a:noFill/>
          <a:ln w="28575"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6970" name="Freeform 26"/>
          <p:cNvSpPr>
            <a:spLocks/>
          </p:cNvSpPr>
          <p:nvPr/>
        </p:nvSpPr>
        <p:spPr bwMode="auto">
          <a:xfrm>
            <a:off x="2997200" y="2590800"/>
            <a:ext cx="965200" cy="1092200"/>
          </a:xfrm>
          <a:custGeom>
            <a:avLst/>
            <a:gdLst>
              <a:gd name="T0" fmla="*/ 512 w 608"/>
              <a:gd name="T1" fmla="*/ 0 h 688"/>
              <a:gd name="T2" fmla="*/ 80 w 608"/>
              <a:gd name="T3" fmla="*/ 48 h 688"/>
              <a:gd name="T4" fmla="*/ 32 w 608"/>
              <a:gd name="T5" fmla="*/ 288 h 688"/>
              <a:gd name="T6" fmla="*/ 80 w 608"/>
              <a:gd name="T7" fmla="*/ 624 h 688"/>
              <a:gd name="T8" fmla="*/ 320 w 608"/>
              <a:gd name="T9" fmla="*/ 672 h 688"/>
              <a:gd name="T10" fmla="*/ 608 w 608"/>
              <a:gd name="T11" fmla="*/ 672 h 688"/>
            </a:gdLst>
            <a:ahLst/>
            <a:cxnLst>
              <a:cxn ang="0">
                <a:pos x="T0" y="T1"/>
              </a:cxn>
              <a:cxn ang="0">
                <a:pos x="T2" y="T3"/>
              </a:cxn>
              <a:cxn ang="0">
                <a:pos x="T4" y="T5"/>
              </a:cxn>
              <a:cxn ang="0">
                <a:pos x="T6" y="T7"/>
              </a:cxn>
              <a:cxn ang="0">
                <a:pos x="T8" y="T9"/>
              </a:cxn>
              <a:cxn ang="0">
                <a:pos x="T10" y="T11"/>
              </a:cxn>
            </a:cxnLst>
            <a:rect l="0" t="0" r="r" b="b"/>
            <a:pathLst>
              <a:path w="608" h="688">
                <a:moveTo>
                  <a:pt x="512" y="0"/>
                </a:moveTo>
                <a:cubicBezTo>
                  <a:pt x="336" y="0"/>
                  <a:pt x="160" y="0"/>
                  <a:pt x="80" y="48"/>
                </a:cubicBezTo>
                <a:cubicBezTo>
                  <a:pt x="0" y="96"/>
                  <a:pt x="32" y="192"/>
                  <a:pt x="32" y="288"/>
                </a:cubicBezTo>
                <a:cubicBezTo>
                  <a:pt x="32" y="384"/>
                  <a:pt x="32" y="560"/>
                  <a:pt x="80" y="624"/>
                </a:cubicBezTo>
                <a:cubicBezTo>
                  <a:pt x="128" y="688"/>
                  <a:pt x="232" y="664"/>
                  <a:pt x="320" y="672"/>
                </a:cubicBezTo>
                <a:cubicBezTo>
                  <a:pt x="408" y="680"/>
                  <a:pt x="560" y="672"/>
                  <a:pt x="608" y="672"/>
                </a:cubicBezTo>
              </a:path>
            </a:pathLst>
          </a:custGeom>
          <a:noFill/>
          <a:ln w="28575"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6971" name="Text Box 27"/>
          <p:cNvSpPr txBox="1">
            <a:spLocks noChangeArrowheads="1"/>
          </p:cNvSpPr>
          <p:nvPr/>
        </p:nvSpPr>
        <p:spPr bwMode="auto">
          <a:xfrm>
            <a:off x="3886200" y="3429000"/>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eaLnBrk="0" hangingPunct="0">
              <a:spcBef>
                <a:spcPct val="0"/>
              </a:spcBef>
              <a:defRPr sz="2400">
                <a:solidFill>
                  <a:schemeClr val="tx1"/>
                </a:solidFill>
                <a:latin typeface="Times New Roman" panose="02020603050405020304" pitchFamily="18" charset="0"/>
              </a:defRPr>
            </a:lvl1pPr>
            <a:lvl2pPr algn="l" eaLnBrk="0" hangingPunct="0">
              <a:spcBef>
                <a:spcPct val="0"/>
              </a:spcBef>
              <a:defRPr sz="2400">
                <a:solidFill>
                  <a:schemeClr val="tx1"/>
                </a:solidFill>
                <a:latin typeface="Times New Roman" panose="02020603050405020304" pitchFamily="18" charset="0"/>
              </a:defRPr>
            </a:lvl2pPr>
            <a:lvl3pPr algn="l" eaLnBrk="0" hangingPunct="0">
              <a:spcBef>
                <a:spcPct val="0"/>
              </a:spcBef>
              <a:defRPr sz="2400">
                <a:solidFill>
                  <a:schemeClr val="tx1"/>
                </a:solidFill>
                <a:latin typeface="Times New Roman" panose="02020603050405020304" pitchFamily="18" charset="0"/>
              </a:defRPr>
            </a:lvl3pPr>
            <a:lvl4pPr algn="l" eaLnBrk="0" hangingPunct="0">
              <a:spcBef>
                <a:spcPct val="0"/>
              </a:spcBef>
              <a:defRPr sz="2400">
                <a:solidFill>
                  <a:schemeClr val="tx1"/>
                </a:solidFill>
                <a:latin typeface="Times New Roman" panose="02020603050405020304" pitchFamily="18" charset="0"/>
              </a:defRPr>
            </a:lvl4pPr>
            <a:lvl5pPr algn="l" eaLnBrk="0" hangingPunct="0">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buFontTx/>
              <a:buNone/>
            </a:pPr>
            <a:r>
              <a:rPr lang="en-US" sz="2000" b="1">
                <a:solidFill>
                  <a:srgbClr val="FF0000"/>
                </a:solidFill>
              </a:rPr>
              <a:t>0</a:t>
            </a:r>
          </a:p>
        </p:txBody>
      </p:sp>
      <p:sp>
        <p:nvSpPr>
          <p:cNvPr id="466972" name="Text Box 28"/>
          <p:cNvSpPr txBox="1">
            <a:spLocks noChangeArrowheads="1"/>
          </p:cNvSpPr>
          <p:nvPr/>
        </p:nvSpPr>
        <p:spPr bwMode="auto">
          <a:xfrm>
            <a:off x="4038600" y="4327525"/>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eaLnBrk="0" hangingPunct="0">
              <a:spcBef>
                <a:spcPct val="0"/>
              </a:spcBef>
              <a:defRPr sz="2400">
                <a:solidFill>
                  <a:schemeClr val="tx1"/>
                </a:solidFill>
                <a:latin typeface="Times New Roman" panose="02020603050405020304" pitchFamily="18" charset="0"/>
              </a:defRPr>
            </a:lvl1pPr>
            <a:lvl2pPr algn="l" eaLnBrk="0" hangingPunct="0">
              <a:spcBef>
                <a:spcPct val="0"/>
              </a:spcBef>
              <a:defRPr sz="2400">
                <a:solidFill>
                  <a:schemeClr val="tx1"/>
                </a:solidFill>
                <a:latin typeface="Times New Roman" panose="02020603050405020304" pitchFamily="18" charset="0"/>
              </a:defRPr>
            </a:lvl2pPr>
            <a:lvl3pPr algn="l" eaLnBrk="0" hangingPunct="0">
              <a:spcBef>
                <a:spcPct val="0"/>
              </a:spcBef>
              <a:defRPr sz="2400">
                <a:solidFill>
                  <a:schemeClr val="tx1"/>
                </a:solidFill>
                <a:latin typeface="Times New Roman" panose="02020603050405020304" pitchFamily="18" charset="0"/>
              </a:defRPr>
            </a:lvl3pPr>
            <a:lvl4pPr algn="l" eaLnBrk="0" hangingPunct="0">
              <a:spcBef>
                <a:spcPct val="0"/>
              </a:spcBef>
              <a:defRPr sz="2400">
                <a:solidFill>
                  <a:schemeClr val="tx1"/>
                </a:solidFill>
                <a:latin typeface="Times New Roman" panose="02020603050405020304" pitchFamily="18" charset="0"/>
              </a:defRPr>
            </a:lvl4pPr>
            <a:lvl5pPr algn="l" eaLnBrk="0" hangingPunct="0">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buFontTx/>
              <a:buNone/>
            </a:pPr>
            <a:r>
              <a:rPr lang="en-US" sz="2000" b="1">
                <a:solidFill>
                  <a:srgbClr val="FF0000"/>
                </a:solidFill>
              </a:rPr>
              <a:t>1</a:t>
            </a:r>
          </a:p>
        </p:txBody>
      </p:sp>
      <p:sp>
        <p:nvSpPr>
          <p:cNvPr id="2" name="Title 1"/>
          <p:cNvSpPr>
            <a:spLocks noGrp="1"/>
          </p:cNvSpPr>
          <p:nvPr>
            <p:ph type="title"/>
          </p:nvPr>
        </p:nvSpPr>
        <p:spPr>
          <a:xfrm>
            <a:off x="384048" y="199644"/>
            <a:ext cx="8229600" cy="1143000"/>
          </a:xfrm>
        </p:spPr>
        <p:txBody>
          <a:bodyPr>
            <a:normAutofit/>
          </a:bodyPr>
          <a:lstStyle/>
          <a:p>
            <a:r>
              <a:rPr lang="en-US" dirty="0"/>
              <a:t>Breadth-First Search</a:t>
            </a:r>
          </a:p>
        </p:txBody>
      </p:sp>
    </p:spTree>
    <p:extLst>
      <p:ext uri="{BB962C8B-B14F-4D97-AF65-F5344CB8AC3E}">
        <p14:creationId xmlns:p14="http://schemas.microsoft.com/office/powerpoint/2010/main" val="391987742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Line 2"/>
          <p:cNvSpPr>
            <a:spLocks noChangeShapeType="1"/>
          </p:cNvSpPr>
          <p:nvPr/>
        </p:nvSpPr>
        <p:spPr bwMode="auto">
          <a:xfrm flipH="1" flipV="1">
            <a:off x="2133600" y="2209800"/>
            <a:ext cx="12192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5923" name="Line 3"/>
          <p:cNvSpPr>
            <a:spLocks noChangeShapeType="1"/>
          </p:cNvSpPr>
          <p:nvPr/>
        </p:nvSpPr>
        <p:spPr bwMode="auto">
          <a:xfrm flipH="1">
            <a:off x="3200400" y="3352800"/>
            <a:ext cx="228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5924" name="Line 4"/>
          <p:cNvSpPr>
            <a:spLocks noChangeShapeType="1"/>
          </p:cNvSpPr>
          <p:nvPr/>
        </p:nvSpPr>
        <p:spPr bwMode="auto">
          <a:xfrm flipV="1">
            <a:off x="914400" y="3124200"/>
            <a:ext cx="9906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5925" name="Line 5"/>
          <p:cNvSpPr>
            <a:spLocks noChangeShapeType="1"/>
          </p:cNvSpPr>
          <p:nvPr/>
        </p:nvSpPr>
        <p:spPr bwMode="auto">
          <a:xfrm flipV="1">
            <a:off x="1828800" y="3276600"/>
            <a:ext cx="14478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5926" name="Line 6"/>
          <p:cNvSpPr>
            <a:spLocks noChangeShapeType="1"/>
          </p:cNvSpPr>
          <p:nvPr/>
        </p:nvSpPr>
        <p:spPr bwMode="auto">
          <a:xfrm flipV="1">
            <a:off x="762000" y="2743200"/>
            <a:ext cx="76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5927" name="Line 7"/>
          <p:cNvSpPr>
            <a:spLocks noChangeShapeType="1"/>
          </p:cNvSpPr>
          <p:nvPr/>
        </p:nvSpPr>
        <p:spPr bwMode="auto">
          <a:xfrm>
            <a:off x="990600" y="2590800"/>
            <a:ext cx="914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5928" name="Line 8"/>
          <p:cNvSpPr>
            <a:spLocks noChangeShapeType="1"/>
          </p:cNvSpPr>
          <p:nvPr/>
        </p:nvSpPr>
        <p:spPr bwMode="auto">
          <a:xfrm flipH="1" flipV="1">
            <a:off x="3124200" y="2362200"/>
            <a:ext cx="292100" cy="508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5929" name="Oval 9"/>
          <p:cNvSpPr>
            <a:spLocks noChangeArrowheads="1"/>
          </p:cNvSpPr>
          <p:nvPr/>
        </p:nvSpPr>
        <p:spPr bwMode="auto">
          <a:xfrm>
            <a:off x="533400" y="2438400"/>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5930" name="Oval 10"/>
          <p:cNvSpPr>
            <a:spLocks noChangeArrowheads="1"/>
          </p:cNvSpPr>
          <p:nvPr/>
        </p:nvSpPr>
        <p:spPr bwMode="auto">
          <a:xfrm>
            <a:off x="685800" y="22860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A</a:t>
            </a:r>
          </a:p>
        </p:txBody>
      </p:sp>
      <p:sp>
        <p:nvSpPr>
          <p:cNvPr id="465931" name="Oval 11"/>
          <p:cNvSpPr>
            <a:spLocks noChangeArrowheads="1"/>
          </p:cNvSpPr>
          <p:nvPr/>
        </p:nvSpPr>
        <p:spPr bwMode="auto">
          <a:xfrm>
            <a:off x="533400" y="32004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H</a:t>
            </a:r>
          </a:p>
        </p:txBody>
      </p:sp>
      <p:sp>
        <p:nvSpPr>
          <p:cNvPr id="465932" name="Oval 12"/>
          <p:cNvSpPr>
            <a:spLocks noChangeArrowheads="1"/>
          </p:cNvSpPr>
          <p:nvPr/>
        </p:nvSpPr>
        <p:spPr bwMode="auto">
          <a:xfrm>
            <a:off x="1905000" y="28194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B</a:t>
            </a:r>
          </a:p>
        </p:txBody>
      </p:sp>
      <p:sp>
        <p:nvSpPr>
          <p:cNvPr id="465933" name="Oval 13"/>
          <p:cNvSpPr>
            <a:spLocks noChangeArrowheads="1"/>
          </p:cNvSpPr>
          <p:nvPr/>
        </p:nvSpPr>
        <p:spPr bwMode="auto">
          <a:xfrm>
            <a:off x="1752600" y="18288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F</a:t>
            </a:r>
          </a:p>
        </p:txBody>
      </p:sp>
      <p:sp>
        <p:nvSpPr>
          <p:cNvPr id="465934" name="Oval 14"/>
          <p:cNvSpPr>
            <a:spLocks noChangeArrowheads="1"/>
          </p:cNvSpPr>
          <p:nvPr/>
        </p:nvSpPr>
        <p:spPr bwMode="auto">
          <a:xfrm>
            <a:off x="2819400" y="3810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dirty="0"/>
              <a:t>E</a:t>
            </a:r>
          </a:p>
        </p:txBody>
      </p:sp>
      <p:sp>
        <p:nvSpPr>
          <p:cNvPr id="465935" name="Oval 15"/>
          <p:cNvSpPr>
            <a:spLocks noChangeArrowheads="1"/>
          </p:cNvSpPr>
          <p:nvPr/>
        </p:nvSpPr>
        <p:spPr bwMode="auto">
          <a:xfrm>
            <a:off x="3276600" y="28956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D</a:t>
            </a:r>
          </a:p>
        </p:txBody>
      </p:sp>
      <p:sp>
        <p:nvSpPr>
          <p:cNvPr id="465936" name="Oval 16"/>
          <p:cNvSpPr>
            <a:spLocks noChangeArrowheads="1"/>
          </p:cNvSpPr>
          <p:nvPr/>
        </p:nvSpPr>
        <p:spPr bwMode="auto">
          <a:xfrm>
            <a:off x="2743200" y="1905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C</a:t>
            </a:r>
          </a:p>
        </p:txBody>
      </p:sp>
      <p:sp>
        <p:nvSpPr>
          <p:cNvPr id="465937" name="Oval 17"/>
          <p:cNvSpPr>
            <a:spLocks noChangeArrowheads="1"/>
          </p:cNvSpPr>
          <p:nvPr/>
        </p:nvSpPr>
        <p:spPr bwMode="auto">
          <a:xfrm>
            <a:off x="1524000" y="38100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dirty="0"/>
              <a:t>G</a:t>
            </a:r>
          </a:p>
        </p:txBody>
      </p:sp>
      <p:sp>
        <p:nvSpPr>
          <p:cNvPr id="465939" name="Line 19"/>
          <p:cNvSpPr>
            <a:spLocks noChangeShapeType="1"/>
          </p:cNvSpPr>
          <p:nvPr/>
        </p:nvSpPr>
        <p:spPr bwMode="auto">
          <a:xfrm flipH="1">
            <a:off x="1981200" y="4114800"/>
            <a:ext cx="83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5940" name="Line 20"/>
          <p:cNvSpPr>
            <a:spLocks noChangeShapeType="1"/>
          </p:cNvSpPr>
          <p:nvPr/>
        </p:nvSpPr>
        <p:spPr bwMode="auto">
          <a:xfrm flipH="1" flipV="1">
            <a:off x="914400" y="3581400"/>
            <a:ext cx="609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5941" name="Line 21"/>
          <p:cNvSpPr>
            <a:spLocks noChangeShapeType="1"/>
          </p:cNvSpPr>
          <p:nvPr/>
        </p:nvSpPr>
        <p:spPr bwMode="auto">
          <a:xfrm flipV="1">
            <a:off x="2209800" y="2095500"/>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5942" name="Text Box 22"/>
          <p:cNvSpPr txBox="1">
            <a:spLocks noChangeArrowheads="1"/>
          </p:cNvSpPr>
          <p:nvPr/>
        </p:nvSpPr>
        <p:spPr bwMode="auto">
          <a:xfrm>
            <a:off x="1524000" y="5486400"/>
            <a:ext cx="579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eaLnBrk="0" hangingPunct="0">
              <a:spcBef>
                <a:spcPct val="0"/>
              </a:spcBef>
              <a:defRPr sz="2400">
                <a:solidFill>
                  <a:schemeClr val="tx1"/>
                </a:solidFill>
                <a:latin typeface="Times New Roman" panose="02020603050405020304" pitchFamily="18" charset="0"/>
              </a:defRPr>
            </a:lvl1pPr>
            <a:lvl2pPr algn="l" eaLnBrk="0" hangingPunct="0">
              <a:spcBef>
                <a:spcPct val="0"/>
              </a:spcBef>
              <a:defRPr sz="2400">
                <a:solidFill>
                  <a:schemeClr val="tx1"/>
                </a:solidFill>
                <a:latin typeface="Times New Roman" panose="02020603050405020304" pitchFamily="18" charset="0"/>
              </a:defRPr>
            </a:lvl2pPr>
            <a:lvl3pPr algn="l" eaLnBrk="0" hangingPunct="0">
              <a:spcBef>
                <a:spcPct val="0"/>
              </a:spcBef>
              <a:defRPr sz="2400">
                <a:solidFill>
                  <a:schemeClr val="tx1"/>
                </a:solidFill>
                <a:latin typeface="Times New Roman" panose="02020603050405020304" pitchFamily="18" charset="0"/>
              </a:defRPr>
            </a:lvl3pPr>
            <a:lvl4pPr algn="l" eaLnBrk="0" hangingPunct="0">
              <a:spcBef>
                <a:spcPct val="0"/>
              </a:spcBef>
              <a:defRPr sz="2400">
                <a:solidFill>
                  <a:schemeClr val="tx1"/>
                </a:solidFill>
                <a:latin typeface="Times New Roman" panose="02020603050405020304" pitchFamily="18" charset="0"/>
              </a:defRPr>
            </a:lvl4pPr>
            <a:lvl5pPr algn="l" eaLnBrk="0" hangingPunct="0">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buFontTx/>
              <a:buNone/>
            </a:pPr>
            <a:r>
              <a:rPr lang="en-US" b="1" dirty="0"/>
              <a:t>Nodes visited: D, C, E, F</a:t>
            </a:r>
          </a:p>
        </p:txBody>
      </p:sp>
      <p:sp>
        <p:nvSpPr>
          <p:cNvPr id="465943" name="Text Box 23"/>
          <p:cNvSpPr txBox="1">
            <a:spLocks noChangeArrowheads="1"/>
          </p:cNvSpPr>
          <p:nvPr/>
        </p:nvSpPr>
        <p:spPr bwMode="auto">
          <a:xfrm>
            <a:off x="4267200" y="1676400"/>
            <a:ext cx="38100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eaLnBrk="0" hangingPunct="0">
              <a:spcBef>
                <a:spcPct val="0"/>
              </a:spcBef>
              <a:defRPr sz="2400">
                <a:solidFill>
                  <a:schemeClr val="tx1"/>
                </a:solidFill>
                <a:latin typeface="Times New Roman" panose="02020603050405020304" pitchFamily="18" charset="0"/>
              </a:defRPr>
            </a:lvl1pPr>
            <a:lvl2pPr algn="l" eaLnBrk="0" hangingPunct="0">
              <a:spcBef>
                <a:spcPct val="0"/>
              </a:spcBef>
              <a:defRPr sz="2400">
                <a:solidFill>
                  <a:schemeClr val="tx1"/>
                </a:solidFill>
                <a:latin typeface="Times New Roman" panose="02020603050405020304" pitchFamily="18" charset="0"/>
              </a:defRPr>
            </a:lvl2pPr>
            <a:lvl3pPr algn="l" eaLnBrk="0" hangingPunct="0">
              <a:spcBef>
                <a:spcPct val="0"/>
              </a:spcBef>
              <a:defRPr sz="2400">
                <a:solidFill>
                  <a:schemeClr val="tx1"/>
                </a:solidFill>
                <a:latin typeface="Times New Roman" panose="02020603050405020304" pitchFamily="18" charset="0"/>
              </a:defRPr>
            </a:lvl3pPr>
            <a:lvl4pPr algn="l" eaLnBrk="0" hangingPunct="0">
              <a:spcBef>
                <a:spcPct val="0"/>
              </a:spcBef>
              <a:defRPr sz="2400">
                <a:solidFill>
                  <a:schemeClr val="tx1"/>
                </a:solidFill>
                <a:latin typeface="Times New Roman" panose="02020603050405020304" pitchFamily="18" charset="0"/>
              </a:defRPr>
            </a:lvl4pPr>
            <a:lvl5pPr algn="l" eaLnBrk="0" hangingPunct="0">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dirty="0"/>
              <a:t>Breadth-first search starts with given node</a:t>
            </a:r>
          </a:p>
          <a:p>
            <a:pPr eaLnBrk="1" hangingPunct="1">
              <a:spcBef>
                <a:spcPct val="50000"/>
              </a:spcBef>
            </a:pPr>
            <a:r>
              <a:rPr lang="en-US" dirty="0"/>
              <a:t>Then visits nodes adjacent in some specified order (e.g., alphabetical)</a:t>
            </a:r>
          </a:p>
          <a:p>
            <a:pPr eaLnBrk="1" hangingPunct="1">
              <a:spcBef>
                <a:spcPct val="50000"/>
              </a:spcBef>
            </a:pPr>
            <a:r>
              <a:rPr lang="en-US" dirty="0"/>
              <a:t>Like ripples in a pond</a:t>
            </a:r>
          </a:p>
        </p:txBody>
      </p:sp>
      <p:sp>
        <p:nvSpPr>
          <p:cNvPr id="465944" name="Freeform 24"/>
          <p:cNvSpPr>
            <a:spLocks/>
          </p:cNvSpPr>
          <p:nvPr/>
        </p:nvSpPr>
        <p:spPr bwMode="auto">
          <a:xfrm>
            <a:off x="1295400" y="1219200"/>
            <a:ext cx="2819400" cy="3721100"/>
          </a:xfrm>
          <a:custGeom>
            <a:avLst/>
            <a:gdLst>
              <a:gd name="T0" fmla="*/ 720 w 1776"/>
              <a:gd name="T1" fmla="*/ 0 h 2344"/>
              <a:gd name="T2" fmla="*/ 96 w 1776"/>
              <a:gd name="T3" fmla="*/ 432 h 2344"/>
              <a:gd name="T4" fmla="*/ 144 w 1776"/>
              <a:gd name="T5" fmla="*/ 576 h 2344"/>
              <a:gd name="T6" fmla="*/ 816 w 1776"/>
              <a:gd name="T7" fmla="*/ 1056 h 2344"/>
              <a:gd name="T8" fmla="*/ 768 w 1776"/>
              <a:gd name="T9" fmla="*/ 2064 h 2344"/>
              <a:gd name="T10" fmla="*/ 1440 w 1776"/>
              <a:gd name="T11" fmla="*/ 2304 h 2344"/>
              <a:gd name="T12" fmla="*/ 1632 w 1776"/>
              <a:gd name="T13" fmla="*/ 2304 h 2344"/>
              <a:gd name="T14" fmla="*/ 1776 w 1776"/>
              <a:gd name="T15" fmla="*/ 2160 h 23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76" h="2344">
                <a:moveTo>
                  <a:pt x="720" y="0"/>
                </a:moveTo>
                <a:cubicBezTo>
                  <a:pt x="456" y="168"/>
                  <a:pt x="192" y="336"/>
                  <a:pt x="96" y="432"/>
                </a:cubicBezTo>
                <a:cubicBezTo>
                  <a:pt x="0" y="528"/>
                  <a:pt x="24" y="472"/>
                  <a:pt x="144" y="576"/>
                </a:cubicBezTo>
                <a:cubicBezTo>
                  <a:pt x="264" y="680"/>
                  <a:pt x="712" y="808"/>
                  <a:pt x="816" y="1056"/>
                </a:cubicBezTo>
                <a:cubicBezTo>
                  <a:pt x="920" y="1304"/>
                  <a:pt x="664" y="1856"/>
                  <a:pt x="768" y="2064"/>
                </a:cubicBezTo>
                <a:cubicBezTo>
                  <a:pt x="872" y="2272"/>
                  <a:pt x="1296" y="2264"/>
                  <a:pt x="1440" y="2304"/>
                </a:cubicBezTo>
                <a:cubicBezTo>
                  <a:pt x="1584" y="2344"/>
                  <a:pt x="1576" y="2328"/>
                  <a:pt x="1632" y="2304"/>
                </a:cubicBezTo>
                <a:cubicBezTo>
                  <a:pt x="1688" y="2280"/>
                  <a:pt x="1732" y="2220"/>
                  <a:pt x="1776" y="2160"/>
                </a:cubicBezTo>
              </a:path>
            </a:pathLst>
          </a:custGeom>
          <a:noFill/>
          <a:ln w="28575"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5946" name="Freeform 26"/>
          <p:cNvSpPr>
            <a:spLocks/>
          </p:cNvSpPr>
          <p:nvPr/>
        </p:nvSpPr>
        <p:spPr bwMode="auto">
          <a:xfrm>
            <a:off x="2997200" y="2590800"/>
            <a:ext cx="965200" cy="1092200"/>
          </a:xfrm>
          <a:custGeom>
            <a:avLst/>
            <a:gdLst>
              <a:gd name="T0" fmla="*/ 512 w 608"/>
              <a:gd name="T1" fmla="*/ 0 h 688"/>
              <a:gd name="T2" fmla="*/ 80 w 608"/>
              <a:gd name="T3" fmla="*/ 48 h 688"/>
              <a:gd name="T4" fmla="*/ 32 w 608"/>
              <a:gd name="T5" fmla="*/ 288 h 688"/>
              <a:gd name="T6" fmla="*/ 80 w 608"/>
              <a:gd name="T7" fmla="*/ 624 h 688"/>
              <a:gd name="T8" fmla="*/ 320 w 608"/>
              <a:gd name="T9" fmla="*/ 672 h 688"/>
              <a:gd name="T10" fmla="*/ 608 w 608"/>
              <a:gd name="T11" fmla="*/ 672 h 688"/>
            </a:gdLst>
            <a:ahLst/>
            <a:cxnLst>
              <a:cxn ang="0">
                <a:pos x="T0" y="T1"/>
              </a:cxn>
              <a:cxn ang="0">
                <a:pos x="T2" y="T3"/>
              </a:cxn>
              <a:cxn ang="0">
                <a:pos x="T4" y="T5"/>
              </a:cxn>
              <a:cxn ang="0">
                <a:pos x="T6" y="T7"/>
              </a:cxn>
              <a:cxn ang="0">
                <a:pos x="T8" y="T9"/>
              </a:cxn>
              <a:cxn ang="0">
                <a:pos x="T10" y="T11"/>
              </a:cxn>
            </a:cxnLst>
            <a:rect l="0" t="0" r="r" b="b"/>
            <a:pathLst>
              <a:path w="608" h="688">
                <a:moveTo>
                  <a:pt x="512" y="0"/>
                </a:moveTo>
                <a:cubicBezTo>
                  <a:pt x="336" y="0"/>
                  <a:pt x="160" y="0"/>
                  <a:pt x="80" y="48"/>
                </a:cubicBezTo>
                <a:cubicBezTo>
                  <a:pt x="0" y="96"/>
                  <a:pt x="32" y="192"/>
                  <a:pt x="32" y="288"/>
                </a:cubicBezTo>
                <a:cubicBezTo>
                  <a:pt x="32" y="384"/>
                  <a:pt x="32" y="560"/>
                  <a:pt x="80" y="624"/>
                </a:cubicBezTo>
                <a:cubicBezTo>
                  <a:pt x="128" y="688"/>
                  <a:pt x="232" y="664"/>
                  <a:pt x="320" y="672"/>
                </a:cubicBezTo>
                <a:cubicBezTo>
                  <a:pt x="408" y="680"/>
                  <a:pt x="560" y="672"/>
                  <a:pt x="608" y="672"/>
                </a:cubicBezTo>
              </a:path>
            </a:pathLst>
          </a:custGeom>
          <a:noFill/>
          <a:ln w="28575"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5947" name="Text Box 27"/>
          <p:cNvSpPr txBox="1">
            <a:spLocks noChangeArrowheads="1"/>
          </p:cNvSpPr>
          <p:nvPr/>
        </p:nvSpPr>
        <p:spPr bwMode="auto">
          <a:xfrm>
            <a:off x="3886200" y="3429000"/>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eaLnBrk="0" hangingPunct="0">
              <a:spcBef>
                <a:spcPct val="0"/>
              </a:spcBef>
              <a:defRPr sz="2400">
                <a:solidFill>
                  <a:schemeClr val="tx1"/>
                </a:solidFill>
                <a:latin typeface="Times New Roman" panose="02020603050405020304" pitchFamily="18" charset="0"/>
              </a:defRPr>
            </a:lvl1pPr>
            <a:lvl2pPr algn="l" eaLnBrk="0" hangingPunct="0">
              <a:spcBef>
                <a:spcPct val="0"/>
              </a:spcBef>
              <a:defRPr sz="2400">
                <a:solidFill>
                  <a:schemeClr val="tx1"/>
                </a:solidFill>
                <a:latin typeface="Times New Roman" panose="02020603050405020304" pitchFamily="18" charset="0"/>
              </a:defRPr>
            </a:lvl2pPr>
            <a:lvl3pPr algn="l" eaLnBrk="0" hangingPunct="0">
              <a:spcBef>
                <a:spcPct val="0"/>
              </a:spcBef>
              <a:defRPr sz="2400">
                <a:solidFill>
                  <a:schemeClr val="tx1"/>
                </a:solidFill>
                <a:latin typeface="Times New Roman" panose="02020603050405020304" pitchFamily="18" charset="0"/>
              </a:defRPr>
            </a:lvl3pPr>
            <a:lvl4pPr algn="l" eaLnBrk="0" hangingPunct="0">
              <a:spcBef>
                <a:spcPct val="0"/>
              </a:spcBef>
              <a:defRPr sz="2400">
                <a:solidFill>
                  <a:schemeClr val="tx1"/>
                </a:solidFill>
                <a:latin typeface="Times New Roman" panose="02020603050405020304" pitchFamily="18" charset="0"/>
              </a:defRPr>
            </a:lvl4pPr>
            <a:lvl5pPr algn="l" eaLnBrk="0" hangingPunct="0">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buFontTx/>
              <a:buNone/>
            </a:pPr>
            <a:r>
              <a:rPr lang="en-US" sz="2000" b="1">
                <a:solidFill>
                  <a:srgbClr val="FF0000"/>
                </a:solidFill>
              </a:rPr>
              <a:t>0</a:t>
            </a:r>
          </a:p>
        </p:txBody>
      </p:sp>
      <p:sp>
        <p:nvSpPr>
          <p:cNvPr id="465948" name="Text Box 28"/>
          <p:cNvSpPr txBox="1">
            <a:spLocks noChangeArrowheads="1"/>
          </p:cNvSpPr>
          <p:nvPr/>
        </p:nvSpPr>
        <p:spPr bwMode="auto">
          <a:xfrm>
            <a:off x="4038600" y="4327525"/>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eaLnBrk="0" hangingPunct="0">
              <a:spcBef>
                <a:spcPct val="0"/>
              </a:spcBef>
              <a:defRPr sz="2400">
                <a:solidFill>
                  <a:schemeClr val="tx1"/>
                </a:solidFill>
                <a:latin typeface="Times New Roman" panose="02020603050405020304" pitchFamily="18" charset="0"/>
              </a:defRPr>
            </a:lvl1pPr>
            <a:lvl2pPr algn="l" eaLnBrk="0" hangingPunct="0">
              <a:spcBef>
                <a:spcPct val="0"/>
              </a:spcBef>
              <a:defRPr sz="2400">
                <a:solidFill>
                  <a:schemeClr val="tx1"/>
                </a:solidFill>
                <a:latin typeface="Times New Roman" panose="02020603050405020304" pitchFamily="18" charset="0"/>
              </a:defRPr>
            </a:lvl2pPr>
            <a:lvl3pPr algn="l" eaLnBrk="0" hangingPunct="0">
              <a:spcBef>
                <a:spcPct val="0"/>
              </a:spcBef>
              <a:defRPr sz="2400">
                <a:solidFill>
                  <a:schemeClr val="tx1"/>
                </a:solidFill>
                <a:latin typeface="Times New Roman" panose="02020603050405020304" pitchFamily="18" charset="0"/>
              </a:defRPr>
            </a:lvl3pPr>
            <a:lvl4pPr algn="l" eaLnBrk="0" hangingPunct="0">
              <a:spcBef>
                <a:spcPct val="0"/>
              </a:spcBef>
              <a:defRPr sz="2400">
                <a:solidFill>
                  <a:schemeClr val="tx1"/>
                </a:solidFill>
                <a:latin typeface="Times New Roman" panose="02020603050405020304" pitchFamily="18" charset="0"/>
              </a:defRPr>
            </a:lvl4pPr>
            <a:lvl5pPr algn="l" eaLnBrk="0" hangingPunct="0">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buFontTx/>
              <a:buNone/>
            </a:pPr>
            <a:r>
              <a:rPr lang="en-US" sz="2000" b="1">
                <a:solidFill>
                  <a:srgbClr val="FF0000"/>
                </a:solidFill>
              </a:rPr>
              <a:t>1</a:t>
            </a:r>
          </a:p>
        </p:txBody>
      </p:sp>
      <p:sp>
        <p:nvSpPr>
          <p:cNvPr id="2" name="Title 1"/>
          <p:cNvSpPr>
            <a:spLocks noGrp="1"/>
          </p:cNvSpPr>
          <p:nvPr>
            <p:ph type="title"/>
          </p:nvPr>
        </p:nvSpPr>
        <p:spPr>
          <a:xfrm>
            <a:off x="411480" y="100838"/>
            <a:ext cx="8229600" cy="1143000"/>
          </a:xfrm>
        </p:spPr>
        <p:txBody>
          <a:bodyPr>
            <a:normAutofit/>
          </a:bodyPr>
          <a:lstStyle/>
          <a:p>
            <a:r>
              <a:rPr lang="en-US" dirty="0"/>
              <a:t>Breadth-First Search</a:t>
            </a:r>
          </a:p>
        </p:txBody>
      </p:sp>
    </p:spTree>
    <p:extLst>
      <p:ext uri="{BB962C8B-B14F-4D97-AF65-F5344CB8AC3E}">
        <p14:creationId xmlns:p14="http://schemas.microsoft.com/office/powerpoint/2010/main" val="40337600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Line 2"/>
          <p:cNvSpPr>
            <a:spLocks noChangeShapeType="1"/>
          </p:cNvSpPr>
          <p:nvPr/>
        </p:nvSpPr>
        <p:spPr bwMode="auto">
          <a:xfrm flipH="1" flipV="1">
            <a:off x="2133600" y="2209800"/>
            <a:ext cx="12192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4899" name="Line 3"/>
          <p:cNvSpPr>
            <a:spLocks noChangeShapeType="1"/>
          </p:cNvSpPr>
          <p:nvPr/>
        </p:nvSpPr>
        <p:spPr bwMode="auto">
          <a:xfrm flipH="1">
            <a:off x="3200400" y="3352800"/>
            <a:ext cx="228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4900" name="Line 4"/>
          <p:cNvSpPr>
            <a:spLocks noChangeShapeType="1"/>
          </p:cNvSpPr>
          <p:nvPr/>
        </p:nvSpPr>
        <p:spPr bwMode="auto">
          <a:xfrm flipV="1">
            <a:off x="914400" y="3124200"/>
            <a:ext cx="9906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4901" name="Line 5"/>
          <p:cNvSpPr>
            <a:spLocks noChangeShapeType="1"/>
          </p:cNvSpPr>
          <p:nvPr/>
        </p:nvSpPr>
        <p:spPr bwMode="auto">
          <a:xfrm flipV="1">
            <a:off x="1828800" y="3276600"/>
            <a:ext cx="14478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4902" name="Line 6"/>
          <p:cNvSpPr>
            <a:spLocks noChangeShapeType="1"/>
          </p:cNvSpPr>
          <p:nvPr/>
        </p:nvSpPr>
        <p:spPr bwMode="auto">
          <a:xfrm flipV="1">
            <a:off x="762000" y="2743200"/>
            <a:ext cx="76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4903" name="Line 7"/>
          <p:cNvSpPr>
            <a:spLocks noChangeShapeType="1"/>
          </p:cNvSpPr>
          <p:nvPr/>
        </p:nvSpPr>
        <p:spPr bwMode="auto">
          <a:xfrm>
            <a:off x="990600" y="2590800"/>
            <a:ext cx="914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4904" name="Line 8"/>
          <p:cNvSpPr>
            <a:spLocks noChangeShapeType="1"/>
          </p:cNvSpPr>
          <p:nvPr/>
        </p:nvSpPr>
        <p:spPr bwMode="auto">
          <a:xfrm flipH="1" flipV="1">
            <a:off x="3124200" y="2362200"/>
            <a:ext cx="292100" cy="508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4905" name="Oval 9"/>
          <p:cNvSpPr>
            <a:spLocks noChangeArrowheads="1"/>
          </p:cNvSpPr>
          <p:nvPr/>
        </p:nvSpPr>
        <p:spPr bwMode="auto">
          <a:xfrm>
            <a:off x="533400" y="2438400"/>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4906" name="Oval 10"/>
          <p:cNvSpPr>
            <a:spLocks noChangeArrowheads="1"/>
          </p:cNvSpPr>
          <p:nvPr/>
        </p:nvSpPr>
        <p:spPr bwMode="auto">
          <a:xfrm>
            <a:off x="685800" y="22860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A</a:t>
            </a:r>
          </a:p>
        </p:txBody>
      </p:sp>
      <p:sp>
        <p:nvSpPr>
          <p:cNvPr id="464907" name="Oval 11"/>
          <p:cNvSpPr>
            <a:spLocks noChangeArrowheads="1"/>
          </p:cNvSpPr>
          <p:nvPr/>
        </p:nvSpPr>
        <p:spPr bwMode="auto">
          <a:xfrm>
            <a:off x="533400" y="32004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H</a:t>
            </a:r>
          </a:p>
        </p:txBody>
      </p:sp>
      <p:sp>
        <p:nvSpPr>
          <p:cNvPr id="464908" name="Oval 12"/>
          <p:cNvSpPr>
            <a:spLocks noChangeArrowheads="1"/>
          </p:cNvSpPr>
          <p:nvPr/>
        </p:nvSpPr>
        <p:spPr bwMode="auto">
          <a:xfrm>
            <a:off x="1905000" y="28194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B</a:t>
            </a:r>
          </a:p>
        </p:txBody>
      </p:sp>
      <p:sp>
        <p:nvSpPr>
          <p:cNvPr id="464909" name="Oval 13"/>
          <p:cNvSpPr>
            <a:spLocks noChangeArrowheads="1"/>
          </p:cNvSpPr>
          <p:nvPr/>
        </p:nvSpPr>
        <p:spPr bwMode="auto">
          <a:xfrm>
            <a:off x="1752600" y="18288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F</a:t>
            </a:r>
          </a:p>
        </p:txBody>
      </p:sp>
      <p:sp>
        <p:nvSpPr>
          <p:cNvPr id="464910" name="Oval 14"/>
          <p:cNvSpPr>
            <a:spLocks noChangeArrowheads="1"/>
          </p:cNvSpPr>
          <p:nvPr/>
        </p:nvSpPr>
        <p:spPr bwMode="auto">
          <a:xfrm>
            <a:off x="2819400" y="3810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E</a:t>
            </a:r>
          </a:p>
        </p:txBody>
      </p:sp>
      <p:sp>
        <p:nvSpPr>
          <p:cNvPr id="464911" name="Oval 15"/>
          <p:cNvSpPr>
            <a:spLocks noChangeArrowheads="1"/>
          </p:cNvSpPr>
          <p:nvPr/>
        </p:nvSpPr>
        <p:spPr bwMode="auto">
          <a:xfrm>
            <a:off x="3276600" y="28956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D</a:t>
            </a:r>
          </a:p>
        </p:txBody>
      </p:sp>
      <p:sp>
        <p:nvSpPr>
          <p:cNvPr id="464912" name="Oval 16"/>
          <p:cNvSpPr>
            <a:spLocks noChangeArrowheads="1"/>
          </p:cNvSpPr>
          <p:nvPr/>
        </p:nvSpPr>
        <p:spPr bwMode="auto">
          <a:xfrm>
            <a:off x="2743200" y="1905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C</a:t>
            </a:r>
          </a:p>
        </p:txBody>
      </p:sp>
      <p:sp>
        <p:nvSpPr>
          <p:cNvPr id="464913" name="Oval 17"/>
          <p:cNvSpPr>
            <a:spLocks noChangeArrowheads="1"/>
          </p:cNvSpPr>
          <p:nvPr/>
        </p:nvSpPr>
        <p:spPr bwMode="auto">
          <a:xfrm>
            <a:off x="1524000" y="3810000"/>
            <a:ext cx="457200" cy="457200"/>
          </a:xfrm>
          <a:prstGeom prst="ellipse">
            <a:avLst/>
          </a:prstGeom>
          <a:solidFill>
            <a:srgbClr val="2998E3"/>
          </a:solidFill>
          <a:ln w="9525">
            <a:solidFill>
              <a:schemeClr val="tx1"/>
            </a:solidFill>
            <a:round/>
            <a:headEnd/>
            <a:tailEnd/>
          </a:ln>
          <a:effectLst/>
          <a:extLst/>
        </p:spPr>
        <p:txBody>
          <a:bodyPr wrap="none" anchor="ctr"/>
          <a:lstStyle/>
          <a:p>
            <a:pPr>
              <a:buFontTx/>
              <a:buNone/>
            </a:pPr>
            <a:r>
              <a:rPr lang="en-US" b="1"/>
              <a:t>G</a:t>
            </a:r>
          </a:p>
        </p:txBody>
      </p:sp>
      <p:sp>
        <p:nvSpPr>
          <p:cNvPr id="464915" name="Line 19"/>
          <p:cNvSpPr>
            <a:spLocks noChangeShapeType="1"/>
          </p:cNvSpPr>
          <p:nvPr/>
        </p:nvSpPr>
        <p:spPr bwMode="auto">
          <a:xfrm flipH="1">
            <a:off x="1981200" y="4114800"/>
            <a:ext cx="83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4916" name="Line 20"/>
          <p:cNvSpPr>
            <a:spLocks noChangeShapeType="1"/>
          </p:cNvSpPr>
          <p:nvPr/>
        </p:nvSpPr>
        <p:spPr bwMode="auto">
          <a:xfrm flipH="1" flipV="1">
            <a:off x="914400" y="3581400"/>
            <a:ext cx="609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4917" name="Line 21"/>
          <p:cNvSpPr>
            <a:spLocks noChangeShapeType="1"/>
          </p:cNvSpPr>
          <p:nvPr/>
        </p:nvSpPr>
        <p:spPr bwMode="auto">
          <a:xfrm flipV="1">
            <a:off x="2209800" y="2095500"/>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4918" name="Text Box 22"/>
          <p:cNvSpPr txBox="1">
            <a:spLocks noChangeArrowheads="1"/>
          </p:cNvSpPr>
          <p:nvPr/>
        </p:nvSpPr>
        <p:spPr bwMode="auto">
          <a:xfrm>
            <a:off x="1524000" y="5486400"/>
            <a:ext cx="579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eaLnBrk="0" hangingPunct="0">
              <a:spcBef>
                <a:spcPct val="0"/>
              </a:spcBef>
              <a:defRPr sz="2400">
                <a:solidFill>
                  <a:schemeClr val="tx1"/>
                </a:solidFill>
                <a:latin typeface="Times New Roman" panose="02020603050405020304" pitchFamily="18" charset="0"/>
              </a:defRPr>
            </a:lvl1pPr>
            <a:lvl2pPr algn="l" eaLnBrk="0" hangingPunct="0">
              <a:spcBef>
                <a:spcPct val="0"/>
              </a:spcBef>
              <a:defRPr sz="2400">
                <a:solidFill>
                  <a:schemeClr val="tx1"/>
                </a:solidFill>
                <a:latin typeface="Times New Roman" panose="02020603050405020304" pitchFamily="18" charset="0"/>
              </a:defRPr>
            </a:lvl2pPr>
            <a:lvl3pPr algn="l" eaLnBrk="0" hangingPunct="0">
              <a:spcBef>
                <a:spcPct val="0"/>
              </a:spcBef>
              <a:defRPr sz="2400">
                <a:solidFill>
                  <a:schemeClr val="tx1"/>
                </a:solidFill>
                <a:latin typeface="Times New Roman" panose="02020603050405020304" pitchFamily="18" charset="0"/>
              </a:defRPr>
            </a:lvl3pPr>
            <a:lvl4pPr algn="l" eaLnBrk="0" hangingPunct="0">
              <a:spcBef>
                <a:spcPct val="0"/>
              </a:spcBef>
              <a:defRPr sz="2400">
                <a:solidFill>
                  <a:schemeClr val="tx1"/>
                </a:solidFill>
                <a:latin typeface="Times New Roman" panose="02020603050405020304" pitchFamily="18" charset="0"/>
              </a:defRPr>
            </a:lvl4pPr>
            <a:lvl5pPr algn="l" eaLnBrk="0" hangingPunct="0">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buFontTx/>
              <a:buNone/>
            </a:pPr>
            <a:r>
              <a:rPr lang="en-US" b="1" dirty="0"/>
              <a:t>Nodes visited: D, C, E, </a:t>
            </a:r>
            <a:r>
              <a:rPr lang="en-US" b="1" dirty="0" smtClean="0"/>
              <a:t>F</a:t>
            </a:r>
            <a:endParaRPr lang="en-US" b="1" dirty="0"/>
          </a:p>
        </p:txBody>
      </p:sp>
      <p:sp>
        <p:nvSpPr>
          <p:cNvPr id="464919" name="Text Box 23"/>
          <p:cNvSpPr txBox="1">
            <a:spLocks noChangeArrowheads="1"/>
          </p:cNvSpPr>
          <p:nvPr/>
        </p:nvSpPr>
        <p:spPr bwMode="auto">
          <a:xfrm>
            <a:off x="4267200" y="1676400"/>
            <a:ext cx="3810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eaLnBrk="0" hangingPunct="0">
              <a:spcBef>
                <a:spcPct val="0"/>
              </a:spcBef>
              <a:defRPr sz="2400">
                <a:solidFill>
                  <a:schemeClr val="tx1"/>
                </a:solidFill>
                <a:latin typeface="Times New Roman" panose="02020603050405020304" pitchFamily="18" charset="0"/>
              </a:defRPr>
            </a:lvl1pPr>
            <a:lvl2pPr algn="l" eaLnBrk="0" hangingPunct="0">
              <a:spcBef>
                <a:spcPct val="0"/>
              </a:spcBef>
              <a:defRPr sz="2400">
                <a:solidFill>
                  <a:schemeClr val="tx1"/>
                </a:solidFill>
                <a:latin typeface="Times New Roman" panose="02020603050405020304" pitchFamily="18" charset="0"/>
              </a:defRPr>
            </a:lvl2pPr>
            <a:lvl3pPr algn="l" eaLnBrk="0" hangingPunct="0">
              <a:spcBef>
                <a:spcPct val="0"/>
              </a:spcBef>
              <a:defRPr sz="2400">
                <a:solidFill>
                  <a:schemeClr val="tx1"/>
                </a:solidFill>
                <a:latin typeface="Times New Roman" panose="02020603050405020304" pitchFamily="18" charset="0"/>
              </a:defRPr>
            </a:lvl3pPr>
            <a:lvl4pPr algn="l" eaLnBrk="0" hangingPunct="0">
              <a:spcBef>
                <a:spcPct val="0"/>
              </a:spcBef>
              <a:defRPr sz="2400">
                <a:solidFill>
                  <a:schemeClr val="tx1"/>
                </a:solidFill>
                <a:latin typeface="Times New Roman" panose="02020603050405020304" pitchFamily="18" charset="0"/>
              </a:defRPr>
            </a:lvl4pPr>
            <a:lvl5pPr algn="l" eaLnBrk="0" hangingPunct="0">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t>When all nodes in ripple are visited, visit nodes in next ripples</a:t>
            </a:r>
          </a:p>
        </p:txBody>
      </p:sp>
      <p:sp>
        <p:nvSpPr>
          <p:cNvPr id="464920" name="Freeform 24"/>
          <p:cNvSpPr>
            <a:spLocks/>
          </p:cNvSpPr>
          <p:nvPr/>
        </p:nvSpPr>
        <p:spPr bwMode="auto">
          <a:xfrm>
            <a:off x="1295400" y="1219200"/>
            <a:ext cx="2819400" cy="3721100"/>
          </a:xfrm>
          <a:custGeom>
            <a:avLst/>
            <a:gdLst>
              <a:gd name="T0" fmla="*/ 720 w 1776"/>
              <a:gd name="T1" fmla="*/ 0 h 2344"/>
              <a:gd name="T2" fmla="*/ 96 w 1776"/>
              <a:gd name="T3" fmla="*/ 432 h 2344"/>
              <a:gd name="T4" fmla="*/ 144 w 1776"/>
              <a:gd name="T5" fmla="*/ 576 h 2344"/>
              <a:gd name="T6" fmla="*/ 816 w 1776"/>
              <a:gd name="T7" fmla="*/ 1056 h 2344"/>
              <a:gd name="T8" fmla="*/ 768 w 1776"/>
              <a:gd name="T9" fmla="*/ 2064 h 2344"/>
              <a:gd name="T10" fmla="*/ 1440 w 1776"/>
              <a:gd name="T11" fmla="*/ 2304 h 2344"/>
              <a:gd name="T12" fmla="*/ 1632 w 1776"/>
              <a:gd name="T13" fmla="*/ 2304 h 2344"/>
              <a:gd name="T14" fmla="*/ 1776 w 1776"/>
              <a:gd name="T15" fmla="*/ 2160 h 23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76" h="2344">
                <a:moveTo>
                  <a:pt x="720" y="0"/>
                </a:moveTo>
                <a:cubicBezTo>
                  <a:pt x="456" y="168"/>
                  <a:pt x="192" y="336"/>
                  <a:pt x="96" y="432"/>
                </a:cubicBezTo>
                <a:cubicBezTo>
                  <a:pt x="0" y="528"/>
                  <a:pt x="24" y="472"/>
                  <a:pt x="144" y="576"/>
                </a:cubicBezTo>
                <a:cubicBezTo>
                  <a:pt x="264" y="680"/>
                  <a:pt x="712" y="808"/>
                  <a:pt x="816" y="1056"/>
                </a:cubicBezTo>
                <a:cubicBezTo>
                  <a:pt x="920" y="1304"/>
                  <a:pt x="664" y="1856"/>
                  <a:pt x="768" y="2064"/>
                </a:cubicBezTo>
                <a:cubicBezTo>
                  <a:pt x="872" y="2272"/>
                  <a:pt x="1296" y="2264"/>
                  <a:pt x="1440" y="2304"/>
                </a:cubicBezTo>
                <a:cubicBezTo>
                  <a:pt x="1584" y="2344"/>
                  <a:pt x="1576" y="2328"/>
                  <a:pt x="1632" y="2304"/>
                </a:cubicBezTo>
                <a:cubicBezTo>
                  <a:pt x="1688" y="2280"/>
                  <a:pt x="1732" y="2220"/>
                  <a:pt x="1776" y="2160"/>
                </a:cubicBezTo>
              </a:path>
            </a:pathLst>
          </a:custGeom>
          <a:noFill/>
          <a:ln w="28575"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4922" name="Freeform 26"/>
          <p:cNvSpPr>
            <a:spLocks/>
          </p:cNvSpPr>
          <p:nvPr/>
        </p:nvSpPr>
        <p:spPr bwMode="auto">
          <a:xfrm>
            <a:off x="2997200" y="2590800"/>
            <a:ext cx="965200" cy="1092200"/>
          </a:xfrm>
          <a:custGeom>
            <a:avLst/>
            <a:gdLst>
              <a:gd name="T0" fmla="*/ 512 w 608"/>
              <a:gd name="T1" fmla="*/ 0 h 688"/>
              <a:gd name="T2" fmla="*/ 80 w 608"/>
              <a:gd name="T3" fmla="*/ 48 h 688"/>
              <a:gd name="T4" fmla="*/ 32 w 608"/>
              <a:gd name="T5" fmla="*/ 288 h 688"/>
              <a:gd name="T6" fmla="*/ 80 w 608"/>
              <a:gd name="T7" fmla="*/ 624 h 688"/>
              <a:gd name="T8" fmla="*/ 320 w 608"/>
              <a:gd name="T9" fmla="*/ 672 h 688"/>
              <a:gd name="T10" fmla="*/ 608 w 608"/>
              <a:gd name="T11" fmla="*/ 672 h 688"/>
            </a:gdLst>
            <a:ahLst/>
            <a:cxnLst>
              <a:cxn ang="0">
                <a:pos x="T0" y="T1"/>
              </a:cxn>
              <a:cxn ang="0">
                <a:pos x="T2" y="T3"/>
              </a:cxn>
              <a:cxn ang="0">
                <a:pos x="T4" y="T5"/>
              </a:cxn>
              <a:cxn ang="0">
                <a:pos x="T6" y="T7"/>
              </a:cxn>
              <a:cxn ang="0">
                <a:pos x="T8" y="T9"/>
              </a:cxn>
              <a:cxn ang="0">
                <a:pos x="T10" y="T11"/>
              </a:cxn>
            </a:cxnLst>
            <a:rect l="0" t="0" r="r" b="b"/>
            <a:pathLst>
              <a:path w="608" h="688">
                <a:moveTo>
                  <a:pt x="512" y="0"/>
                </a:moveTo>
                <a:cubicBezTo>
                  <a:pt x="336" y="0"/>
                  <a:pt x="160" y="0"/>
                  <a:pt x="80" y="48"/>
                </a:cubicBezTo>
                <a:cubicBezTo>
                  <a:pt x="0" y="96"/>
                  <a:pt x="32" y="192"/>
                  <a:pt x="32" y="288"/>
                </a:cubicBezTo>
                <a:cubicBezTo>
                  <a:pt x="32" y="384"/>
                  <a:pt x="32" y="560"/>
                  <a:pt x="80" y="624"/>
                </a:cubicBezTo>
                <a:cubicBezTo>
                  <a:pt x="128" y="688"/>
                  <a:pt x="232" y="664"/>
                  <a:pt x="320" y="672"/>
                </a:cubicBezTo>
                <a:cubicBezTo>
                  <a:pt x="408" y="680"/>
                  <a:pt x="560" y="672"/>
                  <a:pt x="608" y="672"/>
                </a:cubicBezTo>
              </a:path>
            </a:pathLst>
          </a:custGeom>
          <a:noFill/>
          <a:ln w="28575"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4923" name="Text Box 27"/>
          <p:cNvSpPr txBox="1">
            <a:spLocks noChangeArrowheads="1"/>
          </p:cNvSpPr>
          <p:nvPr/>
        </p:nvSpPr>
        <p:spPr bwMode="auto">
          <a:xfrm>
            <a:off x="3886200" y="3429000"/>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eaLnBrk="0" hangingPunct="0">
              <a:spcBef>
                <a:spcPct val="0"/>
              </a:spcBef>
              <a:defRPr sz="2400">
                <a:solidFill>
                  <a:schemeClr val="tx1"/>
                </a:solidFill>
                <a:latin typeface="Times New Roman" panose="02020603050405020304" pitchFamily="18" charset="0"/>
              </a:defRPr>
            </a:lvl1pPr>
            <a:lvl2pPr algn="l" eaLnBrk="0" hangingPunct="0">
              <a:spcBef>
                <a:spcPct val="0"/>
              </a:spcBef>
              <a:defRPr sz="2400">
                <a:solidFill>
                  <a:schemeClr val="tx1"/>
                </a:solidFill>
                <a:latin typeface="Times New Roman" panose="02020603050405020304" pitchFamily="18" charset="0"/>
              </a:defRPr>
            </a:lvl2pPr>
            <a:lvl3pPr algn="l" eaLnBrk="0" hangingPunct="0">
              <a:spcBef>
                <a:spcPct val="0"/>
              </a:spcBef>
              <a:defRPr sz="2400">
                <a:solidFill>
                  <a:schemeClr val="tx1"/>
                </a:solidFill>
                <a:latin typeface="Times New Roman" panose="02020603050405020304" pitchFamily="18" charset="0"/>
              </a:defRPr>
            </a:lvl3pPr>
            <a:lvl4pPr algn="l" eaLnBrk="0" hangingPunct="0">
              <a:spcBef>
                <a:spcPct val="0"/>
              </a:spcBef>
              <a:defRPr sz="2400">
                <a:solidFill>
                  <a:schemeClr val="tx1"/>
                </a:solidFill>
                <a:latin typeface="Times New Roman" panose="02020603050405020304" pitchFamily="18" charset="0"/>
              </a:defRPr>
            </a:lvl4pPr>
            <a:lvl5pPr algn="l" eaLnBrk="0" hangingPunct="0">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buFontTx/>
              <a:buNone/>
            </a:pPr>
            <a:r>
              <a:rPr lang="en-US" sz="2000" b="1">
                <a:solidFill>
                  <a:srgbClr val="FF0000"/>
                </a:solidFill>
              </a:rPr>
              <a:t>0</a:t>
            </a:r>
          </a:p>
        </p:txBody>
      </p:sp>
      <p:sp>
        <p:nvSpPr>
          <p:cNvPr id="464924" name="Text Box 28"/>
          <p:cNvSpPr txBox="1">
            <a:spLocks noChangeArrowheads="1"/>
          </p:cNvSpPr>
          <p:nvPr/>
        </p:nvSpPr>
        <p:spPr bwMode="auto">
          <a:xfrm>
            <a:off x="2133600" y="4343400"/>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eaLnBrk="0" hangingPunct="0">
              <a:spcBef>
                <a:spcPct val="0"/>
              </a:spcBef>
              <a:defRPr sz="2400">
                <a:solidFill>
                  <a:schemeClr val="tx1"/>
                </a:solidFill>
                <a:latin typeface="Times New Roman" panose="02020603050405020304" pitchFamily="18" charset="0"/>
              </a:defRPr>
            </a:lvl1pPr>
            <a:lvl2pPr algn="l" eaLnBrk="0" hangingPunct="0">
              <a:spcBef>
                <a:spcPct val="0"/>
              </a:spcBef>
              <a:defRPr sz="2400">
                <a:solidFill>
                  <a:schemeClr val="tx1"/>
                </a:solidFill>
                <a:latin typeface="Times New Roman" panose="02020603050405020304" pitchFamily="18" charset="0"/>
              </a:defRPr>
            </a:lvl2pPr>
            <a:lvl3pPr algn="l" eaLnBrk="0" hangingPunct="0">
              <a:spcBef>
                <a:spcPct val="0"/>
              </a:spcBef>
              <a:defRPr sz="2400">
                <a:solidFill>
                  <a:schemeClr val="tx1"/>
                </a:solidFill>
                <a:latin typeface="Times New Roman" panose="02020603050405020304" pitchFamily="18" charset="0"/>
              </a:defRPr>
            </a:lvl3pPr>
            <a:lvl4pPr algn="l" eaLnBrk="0" hangingPunct="0">
              <a:spcBef>
                <a:spcPct val="0"/>
              </a:spcBef>
              <a:defRPr sz="2400">
                <a:solidFill>
                  <a:schemeClr val="tx1"/>
                </a:solidFill>
                <a:latin typeface="Times New Roman" panose="02020603050405020304" pitchFamily="18" charset="0"/>
              </a:defRPr>
            </a:lvl4pPr>
            <a:lvl5pPr algn="l" eaLnBrk="0" hangingPunct="0">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buFontTx/>
              <a:buNone/>
            </a:pPr>
            <a:r>
              <a:rPr lang="en-US" sz="2000" b="1">
                <a:solidFill>
                  <a:srgbClr val="FF0000"/>
                </a:solidFill>
              </a:rPr>
              <a:t>2</a:t>
            </a:r>
          </a:p>
        </p:txBody>
      </p:sp>
      <p:sp>
        <p:nvSpPr>
          <p:cNvPr id="464928" name="Freeform 32"/>
          <p:cNvSpPr>
            <a:spLocks/>
          </p:cNvSpPr>
          <p:nvPr/>
        </p:nvSpPr>
        <p:spPr bwMode="auto">
          <a:xfrm>
            <a:off x="1066800" y="3454400"/>
            <a:ext cx="1193800" cy="1168400"/>
          </a:xfrm>
          <a:custGeom>
            <a:avLst/>
            <a:gdLst>
              <a:gd name="T0" fmla="*/ 576 w 752"/>
              <a:gd name="T1" fmla="*/ 32 h 736"/>
              <a:gd name="T2" fmla="*/ 192 w 752"/>
              <a:gd name="T3" fmla="*/ 32 h 736"/>
              <a:gd name="T4" fmla="*/ 96 w 752"/>
              <a:gd name="T5" fmla="*/ 224 h 736"/>
              <a:gd name="T6" fmla="*/ 96 w 752"/>
              <a:gd name="T7" fmla="*/ 656 h 736"/>
              <a:gd name="T8" fmla="*/ 672 w 752"/>
              <a:gd name="T9" fmla="*/ 704 h 736"/>
              <a:gd name="T10" fmla="*/ 576 w 752"/>
              <a:gd name="T11" fmla="*/ 704 h 736"/>
            </a:gdLst>
            <a:ahLst/>
            <a:cxnLst>
              <a:cxn ang="0">
                <a:pos x="T0" y="T1"/>
              </a:cxn>
              <a:cxn ang="0">
                <a:pos x="T2" y="T3"/>
              </a:cxn>
              <a:cxn ang="0">
                <a:pos x="T4" y="T5"/>
              </a:cxn>
              <a:cxn ang="0">
                <a:pos x="T6" y="T7"/>
              </a:cxn>
              <a:cxn ang="0">
                <a:pos x="T8" y="T9"/>
              </a:cxn>
              <a:cxn ang="0">
                <a:pos x="T10" y="T11"/>
              </a:cxn>
            </a:cxnLst>
            <a:rect l="0" t="0" r="r" b="b"/>
            <a:pathLst>
              <a:path w="752" h="736">
                <a:moveTo>
                  <a:pt x="576" y="32"/>
                </a:moveTo>
                <a:cubicBezTo>
                  <a:pt x="424" y="16"/>
                  <a:pt x="272" y="0"/>
                  <a:pt x="192" y="32"/>
                </a:cubicBezTo>
                <a:cubicBezTo>
                  <a:pt x="112" y="64"/>
                  <a:pt x="112" y="120"/>
                  <a:pt x="96" y="224"/>
                </a:cubicBezTo>
                <a:cubicBezTo>
                  <a:pt x="80" y="328"/>
                  <a:pt x="0" y="576"/>
                  <a:pt x="96" y="656"/>
                </a:cubicBezTo>
                <a:cubicBezTo>
                  <a:pt x="192" y="736"/>
                  <a:pt x="592" y="696"/>
                  <a:pt x="672" y="704"/>
                </a:cubicBezTo>
                <a:cubicBezTo>
                  <a:pt x="752" y="712"/>
                  <a:pt x="664" y="708"/>
                  <a:pt x="576" y="704"/>
                </a:cubicBezTo>
              </a:path>
            </a:pathLst>
          </a:custGeom>
          <a:noFill/>
          <a:ln w="28575"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4929" name="Text Box 33"/>
          <p:cNvSpPr txBox="1">
            <a:spLocks noChangeArrowheads="1"/>
          </p:cNvSpPr>
          <p:nvPr/>
        </p:nvSpPr>
        <p:spPr bwMode="auto">
          <a:xfrm>
            <a:off x="4038600" y="4327525"/>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eaLnBrk="0" hangingPunct="0">
              <a:spcBef>
                <a:spcPct val="0"/>
              </a:spcBef>
              <a:defRPr sz="2400">
                <a:solidFill>
                  <a:schemeClr val="tx1"/>
                </a:solidFill>
                <a:latin typeface="Times New Roman" panose="02020603050405020304" pitchFamily="18" charset="0"/>
              </a:defRPr>
            </a:lvl1pPr>
            <a:lvl2pPr algn="l" eaLnBrk="0" hangingPunct="0">
              <a:spcBef>
                <a:spcPct val="0"/>
              </a:spcBef>
              <a:defRPr sz="2400">
                <a:solidFill>
                  <a:schemeClr val="tx1"/>
                </a:solidFill>
                <a:latin typeface="Times New Roman" panose="02020603050405020304" pitchFamily="18" charset="0"/>
              </a:defRPr>
            </a:lvl2pPr>
            <a:lvl3pPr algn="l" eaLnBrk="0" hangingPunct="0">
              <a:spcBef>
                <a:spcPct val="0"/>
              </a:spcBef>
              <a:defRPr sz="2400">
                <a:solidFill>
                  <a:schemeClr val="tx1"/>
                </a:solidFill>
                <a:latin typeface="Times New Roman" panose="02020603050405020304" pitchFamily="18" charset="0"/>
              </a:defRPr>
            </a:lvl3pPr>
            <a:lvl4pPr algn="l" eaLnBrk="0" hangingPunct="0">
              <a:spcBef>
                <a:spcPct val="0"/>
              </a:spcBef>
              <a:defRPr sz="2400">
                <a:solidFill>
                  <a:schemeClr val="tx1"/>
                </a:solidFill>
                <a:latin typeface="Times New Roman" panose="02020603050405020304" pitchFamily="18" charset="0"/>
              </a:defRPr>
            </a:lvl4pPr>
            <a:lvl5pPr algn="l" eaLnBrk="0" hangingPunct="0">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buFontTx/>
              <a:buNone/>
            </a:pPr>
            <a:r>
              <a:rPr lang="en-US" sz="2000" b="1">
                <a:solidFill>
                  <a:srgbClr val="FF0000"/>
                </a:solidFill>
              </a:rPr>
              <a:t>1</a:t>
            </a:r>
          </a:p>
        </p:txBody>
      </p:sp>
      <p:sp>
        <p:nvSpPr>
          <p:cNvPr id="2" name="Title 1"/>
          <p:cNvSpPr>
            <a:spLocks noGrp="1"/>
          </p:cNvSpPr>
          <p:nvPr>
            <p:ph type="title"/>
          </p:nvPr>
        </p:nvSpPr>
        <p:spPr>
          <a:xfrm>
            <a:off x="466344" y="76200"/>
            <a:ext cx="8229600" cy="1143000"/>
          </a:xfrm>
        </p:spPr>
        <p:txBody>
          <a:bodyPr>
            <a:normAutofit/>
          </a:bodyPr>
          <a:lstStyle/>
          <a:p>
            <a:r>
              <a:rPr lang="en-US" dirty="0"/>
              <a:t>Breadth-First Search</a:t>
            </a:r>
          </a:p>
        </p:txBody>
      </p:sp>
    </p:spTree>
    <p:extLst>
      <p:ext uri="{BB962C8B-B14F-4D97-AF65-F5344CB8AC3E}">
        <p14:creationId xmlns:p14="http://schemas.microsoft.com/office/powerpoint/2010/main" val="17584295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Line 2"/>
          <p:cNvSpPr>
            <a:spLocks noChangeShapeType="1"/>
          </p:cNvSpPr>
          <p:nvPr/>
        </p:nvSpPr>
        <p:spPr bwMode="auto">
          <a:xfrm flipH="1" flipV="1">
            <a:off x="2133600" y="2209800"/>
            <a:ext cx="12192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4899" name="Line 3"/>
          <p:cNvSpPr>
            <a:spLocks noChangeShapeType="1"/>
          </p:cNvSpPr>
          <p:nvPr/>
        </p:nvSpPr>
        <p:spPr bwMode="auto">
          <a:xfrm flipH="1">
            <a:off x="3200400" y="3352800"/>
            <a:ext cx="228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4900" name="Line 4"/>
          <p:cNvSpPr>
            <a:spLocks noChangeShapeType="1"/>
          </p:cNvSpPr>
          <p:nvPr/>
        </p:nvSpPr>
        <p:spPr bwMode="auto">
          <a:xfrm flipV="1">
            <a:off x="914400" y="3124200"/>
            <a:ext cx="9906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4901" name="Line 5"/>
          <p:cNvSpPr>
            <a:spLocks noChangeShapeType="1"/>
          </p:cNvSpPr>
          <p:nvPr/>
        </p:nvSpPr>
        <p:spPr bwMode="auto">
          <a:xfrm flipV="1">
            <a:off x="1828800" y="3276600"/>
            <a:ext cx="14478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4902" name="Line 6"/>
          <p:cNvSpPr>
            <a:spLocks noChangeShapeType="1"/>
          </p:cNvSpPr>
          <p:nvPr/>
        </p:nvSpPr>
        <p:spPr bwMode="auto">
          <a:xfrm flipV="1">
            <a:off x="762000" y="2743200"/>
            <a:ext cx="76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4903" name="Line 7"/>
          <p:cNvSpPr>
            <a:spLocks noChangeShapeType="1"/>
          </p:cNvSpPr>
          <p:nvPr/>
        </p:nvSpPr>
        <p:spPr bwMode="auto">
          <a:xfrm>
            <a:off x="990600" y="2590800"/>
            <a:ext cx="914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4904" name="Line 8"/>
          <p:cNvSpPr>
            <a:spLocks noChangeShapeType="1"/>
          </p:cNvSpPr>
          <p:nvPr/>
        </p:nvSpPr>
        <p:spPr bwMode="auto">
          <a:xfrm flipH="1" flipV="1">
            <a:off x="3124200" y="2362200"/>
            <a:ext cx="292100" cy="508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4905" name="Oval 9"/>
          <p:cNvSpPr>
            <a:spLocks noChangeArrowheads="1"/>
          </p:cNvSpPr>
          <p:nvPr/>
        </p:nvSpPr>
        <p:spPr bwMode="auto">
          <a:xfrm>
            <a:off x="533400" y="2438400"/>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4906" name="Oval 10"/>
          <p:cNvSpPr>
            <a:spLocks noChangeArrowheads="1"/>
          </p:cNvSpPr>
          <p:nvPr/>
        </p:nvSpPr>
        <p:spPr bwMode="auto">
          <a:xfrm>
            <a:off x="685800" y="22860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A</a:t>
            </a:r>
          </a:p>
        </p:txBody>
      </p:sp>
      <p:sp>
        <p:nvSpPr>
          <p:cNvPr id="464907" name="Oval 11"/>
          <p:cNvSpPr>
            <a:spLocks noChangeArrowheads="1"/>
          </p:cNvSpPr>
          <p:nvPr/>
        </p:nvSpPr>
        <p:spPr bwMode="auto">
          <a:xfrm>
            <a:off x="533400" y="32004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H</a:t>
            </a:r>
          </a:p>
        </p:txBody>
      </p:sp>
      <p:sp>
        <p:nvSpPr>
          <p:cNvPr id="464908" name="Oval 12"/>
          <p:cNvSpPr>
            <a:spLocks noChangeArrowheads="1"/>
          </p:cNvSpPr>
          <p:nvPr/>
        </p:nvSpPr>
        <p:spPr bwMode="auto">
          <a:xfrm>
            <a:off x="1905000" y="28194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B</a:t>
            </a:r>
          </a:p>
        </p:txBody>
      </p:sp>
      <p:sp>
        <p:nvSpPr>
          <p:cNvPr id="464909" name="Oval 13"/>
          <p:cNvSpPr>
            <a:spLocks noChangeArrowheads="1"/>
          </p:cNvSpPr>
          <p:nvPr/>
        </p:nvSpPr>
        <p:spPr bwMode="auto">
          <a:xfrm>
            <a:off x="1752600" y="18288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F</a:t>
            </a:r>
          </a:p>
        </p:txBody>
      </p:sp>
      <p:sp>
        <p:nvSpPr>
          <p:cNvPr id="464910" name="Oval 14"/>
          <p:cNvSpPr>
            <a:spLocks noChangeArrowheads="1"/>
          </p:cNvSpPr>
          <p:nvPr/>
        </p:nvSpPr>
        <p:spPr bwMode="auto">
          <a:xfrm>
            <a:off x="2819400" y="3810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E</a:t>
            </a:r>
          </a:p>
        </p:txBody>
      </p:sp>
      <p:sp>
        <p:nvSpPr>
          <p:cNvPr id="464911" name="Oval 15"/>
          <p:cNvSpPr>
            <a:spLocks noChangeArrowheads="1"/>
          </p:cNvSpPr>
          <p:nvPr/>
        </p:nvSpPr>
        <p:spPr bwMode="auto">
          <a:xfrm>
            <a:off x="3276600" y="28956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D</a:t>
            </a:r>
          </a:p>
        </p:txBody>
      </p:sp>
      <p:sp>
        <p:nvSpPr>
          <p:cNvPr id="464912" name="Oval 16"/>
          <p:cNvSpPr>
            <a:spLocks noChangeArrowheads="1"/>
          </p:cNvSpPr>
          <p:nvPr/>
        </p:nvSpPr>
        <p:spPr bwMode="auto">
          <a:xfrm>
            <a:off x="2743200" y="1905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C</a:t>
            </a:r>
          </a:p>
        </p:txBody>
      </p:sp>
      <p:sp>
        <p:nvSpPr>
          <p:cNvPr id="464913" name="Oval 17"/>
          <p:cNvSpPr>
            <a:spLocks noChangeArrowheads="1"/>
          </p:cNvSpPr>
          <p:nvPr/>
        </p:nvSpPr>
        <p:spPr bwMode="auto">
          <a:xfrm>
            <a:off x="1524000" y="3810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G</a:t>
            </a:r>
          </a:p>
        </p:txBody>
      </p:sp>
      <p:sp>
        <p:nvSpPr>
          <p:cNvPr id="464915" name="Line 19"/>
          <p:cNvSpPr>
            <a:spLocks noChangeShapeType="1"/>
          </p:cNvSpPr>
          <p:nvPr/>
        </p:nvSpPr>
        <p:spPr bwMode="auto">
          <a:xfrm flipH="1">
            <a:off x="1981200" y="4114800"/>
            <a:ext cx="83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4916" name="Line 20"/>
          <p:cNvSpPr>
            <a:spLocks noChangeShapeType="1"/>
          </p:cNvSpPr>
          <p:nvPr/>
        </p:nvSpPr>
        <p:spPr bwMode="auto">
          <a:xfrm flipH="1" flipV="1">
            <a:off x="914400" y="3581400"/>
            <a:ext cx="609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4917" name="Line 21"/>
          <p:cNvSpPr>
            <a:spLocks noChangeShapeType="1"/>
          </p:cNvSpPr>
          <p:nvPr/>
        </p:nvSpPr>
        <p:spPr bwMode="auto">
          <a:xfrm flipV="1">
            <a:off x="2209800" y="2095500"/>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4918" name="Text Box 22"/>
          <p:cNvSpPr txBox="1">
            <a:spLocks noChangeArrowheads="1"/>
          </p:cNvSpPr>
          <p:nvPr/>
        </p:nvSpPr>
        <p:spPr bwMode="auto">
          <a:xfrm>
            <a:off x="1524000" y="5486400"/>
            <a:ext cx="579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eaLnBrk="0" hangingPunct="0">
              <a:spcBef>
                <a:spcPct val="0"/>
              </a:spcBef>
              <a:defRPr sz="2400">
                <a:solidFill>
                  <a:schemeClr val="tx1"/>
                </a:solidFill>
                <a:latin typeface="Times New Roman" panose="02020603050405020304" pitchFamily="18" charset="0"/>
              </a:defRPr>
            </a:lvl1pPr>
            <a:lvl2pPr algn="l" eaLnBrk="0" hangingPunct="0">
              <a:spcBef>
                <a:spcPct val="0"/>
              </a:spcBef>
              <a:defRPr sz="2400">
                <a:solidFill>
                  <a:schemeClr val="tx1"/>
                </a:solidFill>
                <a:latin typeface="Times New Roman" panose="02020603050405020304" pitchFamily="18" charset="0"/>
              </a:defRPr>
            </a:lvl2pPr>
            <a:lvl3pPr algn="l" eaLnBrk="0" hangingPunct="0">
              <a:spcBef>
                <a:spcPct val="0"/>
              </a:spcBef>
              <a:defRPr sz="2400">
                <a:solidFill>
                  <a:schemeClr val="tx1"/>
                </a:solidFill>
                <a:latin typeface="Times New Roman" panose="02020603050405020304" pitchFamily="18" charset="0"/>
              </a:defRPr>
            </a:lvl3pPr>
            <a:lvl4pPr algn="l" eaLnBrk="0" hangingPunct="0">
              <a:spcBef>
                <a:spcPct val="0"/>
              </a:spcBef>
              <a:defRPr sz="2400">
                <a:solidFill>
                  <a:schemeClr val="tx1"/>
                </a:solidFill>
                <a:latin typeface="Times New Roman" panose="02020603050405020304" pitchFamily="18" charset="0"/>
              </a:defRPr>
            </a:lvl4pPr>
            <a:lvl5pPr algn="l" eaLnBrk="0" hangingPunct="0">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buFontTx/>
              <a:buNone/>
            </a:pPr>
            <a:r>
              <a:rPr lang="en-US" b="1" dirty="0"/>
              <a:t>Nodes visited: D, C, E, F, G</a:t>
            </a:r>
          </a:p>
        </p:txBody>
      </p:sp>
      <p:sp>
        <p:nvSpPr>
          <p:cNvPr id="464919" name="Text Box 23"/>
          <p:cNvSpPr txBox="1">
            <a:spLocks noChangeArrowheads="1"/>
          </p:cNvSpPr>
          <p:nvPr/>
        </p:nvSpPr>
        <p:spPr bwMode="auto">
          <a:xfrm>
            <a:off x="4267200" y="1676400"/>
            <a:ext cx="3810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eaLnBrk="0" hangingPunct="0">
              <a:spcBef>
                <a:spcPct val="0"/>
              </a:spcBef>
              <a:defRPr sz="2400">
                <a:solidFill>
                  <a:schemeClr val="tx1"/>
                </a:solidFill>
                <a:latin typeface="Times New Roman" panose="02020603050405020304" pitchFamily="18" charset="0"/>
              </a:defRPr>
            </a:lvl1pPr>
            <a:lvl2pPr algn="l" eaLnBrk="0" hangingPunct="0">
              <a:spcBef>
                <a:spcPct val="0"/>
              </a:spcBef>
              <a:defRPr sz="2400">
                <a:solidFill>
                  <a:schemeClr val="tx1"/>
                </a:solidFill>
                <a:latin typeface="Times New Roman" panose="02020603050405020304" pitchFamily="18" charset="0"/>
              </a:defRPr>
            </a:lvl2pPr>
            <a:lvl3pPr algn="l" eaLnBrk="0" hangingPunct="0">
              <a:spcBef>
                <a:spcPct val="0"/>
              </a:spcBef>
              <a:defRPr sz="2400">
                <a:solidFill>
                  <a:schemeClr val="tx1"/>
                </a:solidFill>
                <a:latin typeface="Times New Roman" panose="02020603050405020304" pitchFamily="18" charset="0"/>
              </a:defRPr>
            </a:lvl3pPr>
            <a:lvl4pPr algn="l" eaLnBrk="0" hangingPunct="0">
              <a:spcBef>
                <a:spcPct val="0"/>
              </a:spcBef>
              <a:defRPr sz="2400">
                <a:solidFill>
                  <a:schemeClr val="tx1"/>
                </a:solidFill>
                <a:latin typeface="Times New Roman" panose="02020603050405020304" pitchFamily="18" charset="0"/>
              </a:defRPr>
            </a:lvl4pPr>
            <a:lvl5pPr algn="l" eaLnBrk="0" hangingPunct="0">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t>When all nodes in ripple are visited, visit nodes in next ripples</a:t>
            </a:r>
          </a:p>
        </p:txBody>
      </p:sp>
      <p:sp>
        <p:nvSpPr>
          <p:cNvPr id="464920" name="Freeform 24"/>
          <p:cNvSpPr>
            <a:spLocks/>
          </p:cNvSpPr>
          <p:nvPr/>
        </p:nvSpPr>
        <p:spPr bwMode="auto">
          <a:xfrm>
            <a:off x="1295400" y="1219200"/>
            <a:ext cx="2819400" cy="3721100"/>
          </a:xfrm>
          <a:custGeom>
            <a:avLst/>
            <a:gdLst>
              <a:gd name="T0" fmla="*/ 720 w 1776"/>
              <a:gd name="T1" fmla="*/ 0 h 2344"/>
              <a:gd name="T2" fmla="*/ 96 w 1776"/>
              <a:gd name="T3" fmla="*/ 432 h 2344"/>
              <a:gd name="T4" fmla="*/ 144 w 1776"/>
              <a:gd name="T5" fmla="*/ 576 h 2344"/>
              <a:gd name="T6" fmla="*/ 816 w 1776"/>
              <a:gd name="T7" fmla="*/ 1056 h 2344"/>
              <a:gd name="T8" fmla="*/ 768 w 1776"/>
              <a:gd name="T9" fmla="*/ 2064 h 2344"/>
              <a:gd name="T10" fmla="*/ 1440 w 1776"/>
              <a:gd name="T11" fmla="*/ 2304 h 2344"/>
              <a:gd name="T12" fmla="*/ 1632 w 1776"/>
              <a:gd name="T13" fmla="*/ 2304 h 2344"/>
              <a:gd name="T14" fmla="*/ 1776 w 1776"/>
              <a:gd name="T15" fmla="*/ 2160 h 23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76" h="2344">
                <a:moveTo>
                  <a:pt x="720" y="0"/>
                </a:moveTo>
                <a:cubicBezTo>
                  <a:pt x="456" y="168"/>
                  <a:pt x="192" y="336"/>
                  <a:pt x="96" y="432"/>
                </a:cubicBezTo>
                <a:cubicBezTo>
                  <a:pt x="0" y="528"/>
                  <a:pt x="24" y="472"/>
                  <a:pt x="144" y="576"/>
                </a:cubicBezTo>
                <a:cubicBezTo>
                  <a:pt x="264" y="680"/>
                  <a:pt x="712" y="808"/>
                  <a:pt x="816" y="1056"/>
                </a:cubicBezTo>
                <a:cubicBezTo>
                  <a:pt x="920" y="1304"/>
                  <a:pt x="664" y="1856"/>
                  <a:pt x="768" y="2064"/>
                </a:cubicBezTo>
                <a:cubicBezTo>
                  <a:pt x="872" y="2272"/>
                  <a:pt x="1296" y="2264"/>
                  <a:pt x="1440" y="2304"/>
                </a:cubicBezTo>
                <a:cubicBezTo>
                  <a:pt x="1584" y="2344"/>
                  <a:pt x="1576" y="2328"/>
                  <a:pt x="1632" y="2304"/>
                </a:cubicBezTo>
                <a:cubicBezTo>
                  <a:pt x="1688" y="2280"/>
                  <a:pt x="1732" y="2220"/>
                  <a:pt x="1776" y="2160"/>
                </a:cubicBezTo>
              </a:path>
            </a:pathLst>
          </a:custGeom>
          <a:noFill/>
          <a:ln w="28575"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4922" name="Freeform 26"/>
          <p:cNvSpPr>
            <a:spLocks/>
          </p:cNvSpPr>
          <p:nvPr/>
        </p:nvSpPr>
        <p:spPr bwMode="auto">
          <a:xfrm>
            <a:off x="2997200" y="2590800"/>
            <a:ext cx="965200" cy="1092200"/>
          </a:xfrm>
          <a:custGeom>
            <a:avLst/>
            <a:gdLst>
              <a:gd name="T0" fmla="*/ 512 w 608"/>
              <a:gd name="T1" fmla="*/ 0 h 688"/>
              <a:gd name="T2" fmla="*/ 80 w 608"/>
              <a:gd name="T3" fmla="*/ 48 h 688"/>
              <a:gd name="T4" fmla="*/ 32 w 608"/>
              <a:gd name="T5" fmla="*/ 288 h 688"/>
              <a:gd name="T6" fmla="*/ 80 w 608"/>
              <a:gd name="T7" fmla="*/ 624 h 688"/>
              <a:gd name="T8" fmla="*/ 320 w 608"/>
              <a:gd name="T9" fmla="*/ 672 h 688"/>
              <a:gd name="T10" fmla="*/ 608 w 608"/>
              <a:gd name="T11" fmla="*/ 672 h 688"/>
            </a:gdLst>
            <a:ahLst/>
            <a:cxnLst>
              <a:cxn ang="0">
                <a:pos x="T0" y="T1"/>
              </a:cxn>
              <a:cxn ang="0">
                <a:pos x="T2" y="T3"/>
              </a:cxn>
              <a:cxn ang="0">
                <a:pos x="T4" y="T5"/>
              </a:cxn>
              <a:cxn ang="0">
                <a:pos x="T6" y="T7"/>
              </a:cxn>
              <a:cxn ang="0">
                <a:pos x="T8" y="T9"/>
              </a:cxn>
              <a:cxn ang="0">
                <a:pos x="T10" y="T11"/>
              </a:cxn>
            </a:cxnLst>
            <a:rect l="0" t="0" r="r" b="b"/>
            <a:pathLst>
              <a:path w="608" h="688">
                <a:moveTo>
                  <a:pt x="512" y="0"/>
                </a:moveTo>
                <a:cubicBezTo>
                  <a:pt x="336" y="0"/>
                  <a:pt x="160" y="0"/>
                  <a:pt x="80" y="48"/>
                </a:cubicBezTo>
                <a:cubicBezTo>
                  <a:pt x="0" y="96"/>
                  <a:pt x="32" y="192"/>
                  <a:pt x="32" y="288"/>
                </a:cubicBezTo>
                <a:cubicBezTo>
                  <a:pt x="32" y="384"/>
                  <a:pt x="32" y="560"/>
                  <a:pt x="80" y="624"/>
                </a:cubicBezTo>
                <a:cubicBezTo>
                  <a:pt x="128" y="688"/>
                  <a:pt x="232" y="664"/>
                  <a:pt x="320" y="672"/>
                </a:cubicBezTo>
                <a:cubicBezTo>
                  <a:pt x="408" y="680"/>
                  <a:pt x="560" y="672"/>
                  <a:pt x="608" y="672"/>
                </a:cubicBezTo>
              </a:path>
            </a:pathLst>
          </a:custGeom>
          <a:noFill/>
          <a:ln w="28575"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4923" name="Text Box 27"/>
          <p:cNvSpPr txBox="1">
            <a:spLocks noChangeArrowheads="1"/>
          </p:cNvSpPr>
          <p:nvPr/>
        </p:nvSpPr>
        <p:spPr bwMode="auto">
          <a:xfrm>
            <a:off x="3886200" y="3429000"/>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eaLnBrk="0" hangingPunct="0">
              <a:spcBef>
                <a:spcPct val="0"/>
              </a:spcBef>
              <a:defRPr sz="2400">
                <a:solidFill>
                  <a:schemeClr val="tx1"/>
                </a:solidFill>
                <a:latin typeface="Times New Roman" panose="02020603050405020304" pitchFamily="18" charset="0"/>
              </a:defRPr>
            </a:lvl1pPr>
            <a:lvl2pPr algn="l" eaLnBrk="0" hangingPunct="0">
              <a:spcBef>
                <a:spcPct val="0"/>
              </a:spcBef>
              <a:defRPr sz="2400">
                <a:solidFill>
                  <a:schemeClr val="tx1"/>
                </a:solidFill>
                <a:latin typeface="Times New Roman" panose="02020603050405020304" pitchFamily="18" charset="0"/>
              </a:defRPr>
            </a:lvl2pPr>
            <a:lvl3pPr algn="l" eaLnBrk="0" hangingPunct="0">
              <a:spcBef>
                <a:spcPct val="0"/>
              </a:spcBef>
              <a:defRPr sz="2400">
                <a:solidFill>
                  <a:schemeClr val="tx1"/>
                </a:solidFill>
                <a:latin typeface="Times New Roman" panose="02020603050405020304" pitchFamily="18" charset="0"/>
              </a:defRPr>
            </a:lvl3pPr>
            <a:lvl4pPr algn="l" eaLnBrk="0" hangingPunct="0">
              <a:spcBef>
                <a:spcPct val="0"/>
              </a:spcBef>
              <a:defRPr sz="2400">
                <a:solidFill>
                  <a:schemeClr val="tx1"/>
                </a:solidFill>
                <a:latin typeface="Times New Roman" panose="02020603050405020304" pitchFamily="18" charset="0"/>
              </a:defRPr>
            </a:lvl4pPr>
            <a:lvl5pPr algn="l" eaLnBrk="0" hangingPunct="0">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buFontTx/>
              <a:buNone/>
            </a:pPr>
            <a:r>
              <a:rPr lang="en-US" sz="2000" b="1">
                <a:solidFill>
                  <a:srgbClr val="FF0000"/>
                </a:solidFill>
              </a:rPr>
              <a:t>0</a:t>
            </a:r>
          </a:p>
        </p:txBody>
      </p:sp>
      <p:sp>
        <p:nvSpPr>
          <p:cNvPr id="464924" name="Text Box 28"/>
          <p:cNvSpPr txBox="1">
            <a:spLocks noChangeArrowheads="1"/>
          </p:cNvSpPr>
          <p:nvPr/>
        </p:nvSpPr>
        <p:spPr bwMode="auto">
          <a:xfrm>
            <a:off x="2133600" y="4343400"/>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eaLnBrk="0" hangingPunct="0">
              <a:spcBef>
                <a:spcPct val="0"/>
              </a:spcBef>
              <a:defRPr sz="2400">
                <a:solidFill>
                  <a:schemeClr val="tx1"/>
                </a:solidFill>
                <a:latin typeface="Times New Roman" panose="02020603050405020304" pitchFamily="18" charset="0"/>
              </a:defRPr>
            </a:lvl1pPr>
            <a:lvl2pPr algn="l" eaLnBrk="0" hangingPunct="0">
              <a:spcBef>
                <a:spcPct val="0"/>
              </a:spcBef>
              <a:defRPr sz="2400">
                <a:solidFill>
                  <a:schemeClr val="tx1"/>
                </a:solidFill>
                <a:latin typeface="Times New Roman" panose="02020603050405020304" pitchFamily="18" charset="0"/>
              </a:defRPr>
            </a:lvl2pPr>
            <a:lvl3pPr algn="l" eaLnBrk="0" hangingPunct="0">
              <a:spcBef>
                <a:spcPct val="0"/>
              </a:spcBef>
              <a:defRPr sz="2400">
                <a:solidFill>
                  <a:schemeClr val="tx1"/>
                </a:solidFill>
                <a:latin typeface="Times New Roman" panose="02020603050405020304" pitchFamily="18" charset="0"/>
              </a:defRPr>
            </a:lvl3pPr>
            <a:lvl4pPr algn="l" eaLnBrk="0" hangingPunct="0">
              <a:spcBef>
                <a:spcPct val="0"/>
              </a:spcBef>
              <a:defRPr sz="2400">
                <a:solidFill>
                  <a:schemeClr val="tx1"/>
                </a:solidFill>
                <a:latin typeface="Times New Roman" panose="02020603050405020304" pitchFamily="18" charset="0"/>
              </a:defRPr>
            </a:lvl4pPr>
            <a:lvl5pPr algn="l" eaLnBrk="0" hangingPunct="0">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buFontTx/>
              <a:buNone/>
            </a:pPr>
            <a:r>
              <a:rPr lang="en-US" sz="2000" b="1">
                <a:solidFill>
                  <a:srgbClr val="FF0000"/>
                </a:solidFill>
              </a:rPr>
              <a:t>2</a:t>
            </a:r>
          </a:p>
        </p:txBody>
      </p:sp>
      <p:sp>
        <p:nvSpPr>
          <p:cNvPr id="464928" name="Freeform 32"/>
          <p:cNvSpPr>
            <a:spLocks/>
          </p:cNvSpPr>
          <p:nvPr/>
        </p:nvSpPr>
        <p:spPr bwMode="auto">
          <a:xfrm>
            <a:off x="1066800" y="3454400"/>
            <a:ext cx="1193800" cy="1168400"/>
          </a:xfrm>
          <a:custGeom>
            <a:avLst/>
            <a:gdLst>
              <a:gd name="T0" fmla="*/ 576 w 752"/>
              <a:gd name="T1" fmla="*/ 32 h 736"/>
              <a:gd name="T2" fmla="*/ 192 w 752"/>
              <a:gd name="T3" fmla="*/ 32 h 736"/>
              <a:gd name="T4" fmla="*/ 96 w 752"/>
              <a:gd name="T5" fmla="*/ 224 h 736"/>
              <a:gd name="T6" fmla="*/ 96 w 752"/>
              <a:gd name="T7" fmla="*/ 656 h 736"/>
              <a:gd name="T8" fmla="*/ 672 w 752"/>
              <a:gd name="T9" fmla="*/ 704 h 736"/>
              <a:gd name="T10" fmla="*/ 576 w 752"/>
              <a:gd name="T11" fmla="*/ 704 h 736"/>
            </a:gdLst>
            <a:ahLst/>
            <a:cxnLst>
              <a:cxn ang="0">
                <a:pos x="T0" y="T1"/>
              </a:cxn>
              <a:cxn ang="0">
                <a:pos x="T2" y="T3"/>
              </a:cxn>
              <a:cxn ang="0">
                <a:pos x="T4" y="T5"/>
              </a:cxn>
              <a:cxn ang="0">
                <a:pos x="T6" y="T7"/>
              </a:cxn>
              <a:cxn ang="0">
                <a:pos x="T8" y="T9"/>
              </a:cxn>
              <a:cxn ang="0">
                <a:pos x="T10" y="T11"/>
              </a:cxn>
            </a:cxnLst>
            <a:rect l="0" t="0" r="r" b="b"/>
            <a:pathLst>
              <a:path w="752" h="736">
                <a:moveTo>
                  <a:pt x="576" y="32"/>
                </a:moveTo>
                <a:cubicBezTo>
                  <a:pt x="424" y="16"/>
                  <a:pt x="272" y="0"/>
                  <a:pt x="192" y="32"/>
                </a:cubicBezTo>
                <a:cubicBezTo>
                  <a:pt x="112" y="64"/>
                  <a:pt x="112" y="120"/>
                  <a:pt x="96" y="224"/>
                </a:cubicBezTo>
                <a:cubicBezTo>
                  <a:pt x="80" y="328"/>
                  <a:pt x="0" y="576"/>
                  <a:pt x="96" y="656"/>
                </a:cubicBezTo>
                <a:cubicBezTo>
                  <a:pt x="192" y="736"/>
                  <a:pt x="592" y="696"/>
                  <a:pt x="672" y="704"/>
                </a:cubicBezTo>
                <a:cubicBezTo>
                  <a:pt x="752" y="712"/>
                  <a:pt x="664" y="708"/>
                  <a:pt x="576" y="704"/>
                </a:cubicBezTo>
              </a:path>
            </a:pathLst>
          </a:custGeom>
          <a:noFill/>
          <a:ln w="28575"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4929" name="Text Box 33"/>
          <p:cNvSpPr txBox="1">
            <a:spLocks noChangeArrowheads="1"/>
          </p:cNvSpPr>
          <p:nvPr/>
        </p:nvSpPr>
        <p:spPr bwMode="auto">
          <a:xfrm>
            <a:off x="4038600" y="4327525"/>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eaLnBrk="0" hangingPunct="0">
              <a:spcBef>
                <a:spcPct val="0"/>
              </a:spcBef>
              <a:defRPr sz="2400">
                <a:solidFill>
                  <a:schemeClr val="tx1"/>
                </a:solidFill>
                <a:latin typeface="Times New Roman" panose="02020603050405020304" pitchFamily="18" charset="0"/>
              </a:defRPr>
            </a:lvl1pPr>
            <a:lvl2pPr algn="l" eaLnBrk="0" hangingPunct="0">
              <a:spcBef>
                <a:spcPct val="0"/>
              </a:spcBef>
              <a:defRPr sz="2400">
                <a:solidFill>
                  <a:schemeClr val="tx1"/>
                </a:solidFill>
                <a:latin typeface="Times New Roman" panose="02020603050405020304" pitchFamily="18" charset="0"/>
              </a:defRPr>
            </a:lvl2pPr>
            <a:lvl3pPr algn="l" eaLnBrk="0" hangingPunct="0">
              <a:spcBef>
                <a:spcPct val="0"/>
              </a:spcBef>
              <a:defRPr sz="2400">
                <a:solidFill>
                  <a:schemeClr val="tx1"/>
                </a:solidFill>
                <a:latin typeface="Times New Roman" panose="02020603050405020304" pitchFamily="18" charset="0"/>
              </a:defRPr>
            </a:lvl3pPr>
            <a:lvl4pPr algn="l" eaLnBrk="0" hangingPunct="0">
              <a:spcBef>
                <a:spcPct val="0"/>
              </a:spcBef>
              <a:defRPr sz="2400">
                <a:solidFill>
                  <a:schemeClr val="tx1"/>
                </a:solidFill>
                <a:latin typeface="Times New Roman" panose="02020603050405020304" pitchFamily="18" charset="0"/>
              </a:defRPr>
            </a:lvl4pPr>
            <a:lvl5pPr algn="l" eaLnBrk="0" hangingPunct="0">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buFontTx/>
              <a:buNone/>
            </a:pPr>
            <a:r>
              <a:rPr lang="en-US" sz="2000" b="1">
                <a:solidFill>
                  <a:srgbClr val="FF0000"/>
                </a:solidFill>
              </a:rPr>
              <a:t>1</a:t>
            </a:r>
          </a:p>
        </p:txBody>
      </p:sp>
      <p:sp>
        <p:nvSpPr>
          <p:cNvPr id="2" name="Title 1"/>
          <p:cNvSpPr>
            <a:spLocks noGrp="1"/>
          </p:cNvSpPr>
          <p:nvPr>
            <p:ph type="title"/>
          </p:nvPr>
        </p:nvSpPr>
        <p:spPr>
          <a:xfrm>
            <a:off x="533400" y="19050"/>
            <a:ext cx="8229600" cy="1143000"/>
          </a:xfrm>
        </p:spPr>
        <p:txBody>
          <a:bodyPr>
            <a:normAutofit/>
          </a:bodyPr>
          <a:lstStyle/>
          <a:p>
            <a:r>
              <a:rPr lang="en-US" dirty="0"/>
              <a:t>Breadth-First Search</a:t>
            </a:r>
          </a:p>
        </p:txBody>
      </p:sp>
    </p:spTree>
    <p:extLst>
      <p:ext uri="{BB962C8B-B14F-4D97-AF65-F5344CB8AC3E}">
        <p14:creationId xmlns:p14="http://schemas.microsoft.com/office/powerpoint/2010/main" val="306363599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900" name="Line 28"/>
          <p:cNvSpPr>
            <a:spLocks noChangeShapeType="1"/>
          </p:cNvSpPr>
          <p:nvPr/>
        </p:nvSpPr>
        <p:spPr bwMode="auto">
          <a:xfrm flipH="1" flipV="1">
            <a:off x="2133600" y="2209800"/>
            <a:ext cx="12192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3901" name="Line 29"/>
          <p:cNvSpPr>
            <a:spLocks noChangeShapeType="1"/>
          </p:cNvSpPr>
          <p:nvPr/>
        </p:nvSpPr>
        <p:spPr bwMode="auto">
          <a:xfrm flipH="1">
            <a:off x="3200400" y="3352800"/>
            <a:ext cx="228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3902" name="Line 30"/>
          <p:cNvSpPr>
            <a:spLocks noChangeShapeType="1"/>
          </p:cNvSpPr>
          <p:nvPr/>
        </p:nvSpPr>
        <p:spPr bwMode="auto">
          <a:xfrm flipV="1">
            <a:off x="914400" y="3124200"/>
            <a:ext cx="9906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3903" name="Line 31"/>
          <p:cNvSpPr>
            <a:spLocks noChangeShapeType="1"/>
          </p:cNvSpPr>
          <p:nvPr/>
        </p:nvSpPr>
        <p:spPr bwMode="auto">
          <a:xfrm flipV="1">
            <a:off x="1828800" y="3276600"/>
            <a:ext cx="14478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3904" name="Line 32"/>
          <p:cNvSpPr>
            <a:spLocks noChangeShapeType="1"/>
          </p:cNvSpPr>
          <p:nvPr/>
        </p:nvSpPr>
        <p:spPr bwMode="auto">
          <a:xfrm flipV="1">
            <a:off x="762000" y="2743200"/>
            <a:ext cx="76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3905" name="Line 33"/>
          <p:cNvSpPr>
            <a:spLocks noChangeShapeType="1"/>
          </p:cNvSpPr>
          <p:nvPr/>
        </p:nvSpPr>
        <p:spPr bwMode="auto">
          <a:xfrm>
            <a:off x="990600" y="2590800"/>
            <a:ext cx="914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3906" name="Line 34"/>
          <p:cNvSpPr>
            <a:spLocks noChangeShapeType="1"/>
          </p:cNvSpPr>
          <p:nvPr/>
        </p:nvSpPr>
        <p:spPr bwMode="auto">
          <a:xfrm flipH="1" flipV="1">
            <a:off x="3124200" y="2362200"/>
            <a:ext cx="292100" cy="508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3907" name="Oval 35"/>
          <p:cNvSpPr>
            <a:spLocks noChangeArrowheads="1"/>
          </p:cNvSpPr>
          <p:nvPr/>
        </p:nvSpPr>
        <p:spPr bwMode="auto">
          <a:xfrm>
            <a:off x="533400" y="2438400"/>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3908" name="Oval 36"/>
          <p:cNvSpPr>
            <a:spLocks noChangeArrowheads="1"/>
          </p:cNvSpPr>
          <p:nvPr/>
        </p:nvSpPr>
        <p:spPr bwMode="auto">
          <a:xfrm>
            <a:off x="685800" y="22860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A</a:t>
            </a:r>
          </a:p>
        </p:txBody>
      </p:sp>
      <p:sp>
        <p:nvSpPr>
          <p:cNvPr id="463909" name="Oval 37"/>
          <p:cNvSpPr>
            <a:spLocks noChangeArrowheads="1"/>
          </p:cNvSpPr>
          <p:nvPr/>
        </p:nvSpPr>
        <p:spPr bwMode="auto">
          <a:xfrm>
            <a:off x="533400" y="3200400"/>
            <a:ext cx="457200" cy="457200"/>
          </a:xfrm>
          <a:prstGeom prst="ellipse">
            <a:avLst/>
          </a:prstGeom>
          <a:solidFill>
            <a:srgbClr val="2998E3"/>
          </a:solidFill>
          <a:ln w="9525">
            <a:solidFill>
              <a:schemeClr val="tx1"/>
            </a:solidFill>
            <a:round/>
            <a:headEnd/>
            <a:tailEnd/>
          </a:ln>
          <a:effectLst/>
          <a:extLst/>
        </p:spPr>
        <p:txBody>
          <a:bodyPr wrap="none" anchor="ctr"/>
          <a:lstStyle/>
          <a:p>
            <a:pPr>
              <a:buFontTx/>
              <a:buNone/>
            </a:pPr>
            <a:r>
              <a:rPr lang="en-US" b="1"/>
              <a:t>H</a:t>
            </a:r>
          </a:p>
        </p:txBody>
      </p:sp>
      <p:sp>
        <p:nvSpPr>
          <p:cNvPr id="463910" name="Oval 38"/>
          <p:cNvSpPr>
            <a:spLocks noChangeArrowheads="1"/>
          </p:cNvSpPr>
          <p:nvPr/>
        </p:nvSpPr>
        <p:spPr bwMode="auto">
          <a:xfrm>
            <a:off x="1905000" y="28194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B</a:t>
            </a:r>
          </a:p>
        </p:txBody>
      </p:sp>
      <p:sp>
        <p:nvSpPr>
          <p:cNvPr id="463911" name="Oval 39"/>
          <p:cNvSpPr>
            <a:spLocks noChangeArrowheads="1"/>
          </p:cNvSpPr>
          <p:nvPr/>
        </p:nvSpPr>
        <p:spPr bwMode="auto">
          <a:xfrm>
            <a:off x="1752600" y="18288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F</a:t>
            </a:r>
          </a:p>
        </p:txBody>
      </p:sp>
      <p:sp>
        <p:nvSpPr>
          <p:cNvPr id="463912" name="Oval 40"/>
          <p:cNvSpPr>
            <a:spLocks noChangeArrowheads="1"/>
          </p:cNvSpPr>
          <p:nvPr/>
        </p:nvSpPr>
        <p:spPr bwMode="auto">
          <a:xfrm>
            <a:off x="2819400" y="3810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E</a:t>
            </a:r>
          </a:p>
        </p:txBody>
      </p:sp>
      <p:sp>
        <p:nvSpPr>
          <p:cNvPr id="463913" name="Oval 41"/>
          <p:cNvSpPr>
            <a:spLocks noChangeArrowheads="1"/>
          </p:cNvSpPr>
          <p:nvPr/>
        </p:nvSpPr>
        <p:spPr bwMode="auto">
          <a:xfrm>
            <a:off x="3276600" y="28956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D</a:t>
            </a:r>
          </a:p>
        </p:txBody>
      </p:sp>
      <p:sp>
        <p:nvSpPr>
          <p:cNvPr id="463914" name="Oval 42"/>
          <p:cNvSpPr>
            <a:spLocks noChangeArrowheads="1"/>
          </p:cNvSpPr>
          <p:nvPr/>
        </p:nvSpPr>
        <p:spPr bwMode="auto">
          <a:xfrm>
            <a:off x="2743200" y="1905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C</a:t>
            </a:r>
          </a:p>
        </p:txBody>
      </p:sp>
      <p:sp>
        <p:nvSpPr>
          <p:cNvPr id="463915" name="Oval 43"/>
          <p:cNvSpPr>
            <a:spLocks noChangeArrowheads="1"/>
          </p:cNvSpPr>
          <p:nvPr/>
        </p:nvSpPr>
        <p:spPr bwMode="auto">
          <a:xfrm>
            <a:off x="1524000" y="3810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G</a:t>
            </a:r>
          </a:p>
        </p:txBody>
      </p:sp>
      <p:sp>
        <p:nvSpPr>
          <p:cNvPr id="463917" name="Line 45"/>
          <p:cNvSpPr>
            <a:spLocks noChangeShapeType="1"/>
          </p:cNvSpPr>
          <p:nvPr/>
        </p:nvSpPr>
        <p:spPr bwMode="auto">
          <a:xfrm flipH="1">
            <a:off x="1981200" y="4114800"/>
            <a:ext cx="83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3918" name="Line 46"/>
          <p:cNvSpPr>
            <a:spLocks noChangeShapeType="1"/>
          </p:cNvSpPr>
          <p:nvPr/>
        </p:nvSpPr>
        <p:spPr bwMode="auto">
          <a:xfrm flipH="1" flipV="1">
            <a:off x="914400" y="3581400"/>
            <a:ext cx="609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3919" name="Line 47"/>
          <p:cNvSpPr>
            <a:spLocks noChangeShapeType="1"/>
          </p:cNvSpPr>
          <p:nvPr/>
        </p:nvSpPr>
        <p:spPr bwMode="auto">
          <a:xfrm flipV="1">
            <a:off x="2209800" y="2095500"/>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3920" name="Text Box 48"/>
          <p:cNvSpPr txBox="1">
            <a:spLocks noChangeArrowheads="1"/>
          </p:cNvSpPr>
          <p:nvPr/>
        </p:nvSpPr>
        <p:spPr bwMode="auto">
          <a:xfrm>
            <a:off x="1524000" y="5486400"/>
            <a:ext cx="579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eaLnBrk="0" hangingPunct="0">
              <a:spcBef>
                <a:spcPct val="0"/>
              </a:spcBef>
              <a:defRPr sz="2400">
                <a:solidFill>
                  <a:schemeClr val="tx1"/>
                </a:solidFill>
                <a:latin typeface="Times New Roman" panose="02020603050405020304" pitchFamily="18" charset="0"/>
              </a:defRPr>
            </a:lvl1pPr>
            <a:lvl2pPr algn="l" eaLnBrk="0" hangingPunct="0">
              <a:spcBef>
                <a:spcPct val="0"/>
              </a:spcBef>
              <a:defRPr sz="2400">
                <a:solidFill>
                  <a:schemeClr val="tx1"/>
                </a:solidFill>
                <a:latin typeface="Times New Roman" panose="02020603050405020304" pitchFamily="18" charset="0"/>
              </a:defRPr>
            </a:lvl2pPr>
            <a:lvl3pPr algn="l" eaLnBrk="0" hangingPunct="0">
              <a:spcBef>
                <a:spcPct val="0"/>
              </a:spcBef>
              <a:defRPr sz="2400">
                <a:solidFill>
                  <a:schemeClr val="tx1"/>
                </a:solidFill>
                <a:latin typeface="Times New Roman" panose="02020603050405020304" pitchFamily="18" charset="0"/>
              </a:defRPr>
            </a:lvl3pPr>
            <a:lvl4pPr algn="l" eaLnBrk="0" hangingPunct="0">
              <a:spcBef>
                <a:spcPct val="0"/>
              </a:spcBef>
              <a:defRPr sz="2400">
                <a:solidFill>
                  <a:schemeClr val="tx1"/>
                </a:solidFill>
                <a:latin typeface="Times New Roman" panose="02020603050405020304" pitchFamily="18" charset="0"/>
              </a:defRPr>
            </a:lvl4pPr>
            <a:lvl5pPr algn="l" eaLnBrk="0" hangingPunct="0">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buFontTx/>
              <a:buNone/>
            </a:pPr>
            <a:r>
              <a:rPr lang="en-US" b="1" dirty="0"/>
              <a:t>Nodes visited: D, C, E, F, </a:t>
            </a:r>
            <a:r>
              <a:rPr lang="en-US" b="1" dirty="0" smtClean="0"/>
              <a:t>G</a:t>
            </a:r>
            <a:endParaRPr lang="en-US" b="1" dirty="0"/>
          </a:p>
        </p:txBody>
      </p:sp>
      <p:sp>
        <p:nvSpPr>
          <p:cNvPr id="463921" name="Text Box 49"/>
          <p:cNvSpPr txBox="1">
            <a:spLocks noChangeArrowheads="1"/>
          </p:cNvSpPr>
          <p:nvPr/>
        </p:nvSpPr>
        <p:spPr bwMode="auto">
          <a:xfrm>
            <a:off x="4267200" y="1676400"/>
            <a:ext cx="3810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eaLnBrk="0" hangingPunct="0">
              <a:spcBef>
                <a:spcPct val="0"/>
              </a:spcBef>
              <a:defRPr sz="2400">
                <a:solidFill>
                  <a:schemeClr val="tx1"/>
                </a:solidFill>
                <a:latin typeface="Times New Roman" panose="02020603050405020304" pitchFamily="18" charset="0"/>
              </a:defRPr>
            </a:lvl1pPr>
            <a:lvl2pPr algn="l" eaLnBrk="0" hangingPunct="0">
              <a:spcBef>
                <a:spcPct val="0"/>
              </a:spcBef>
              <a:defRPr sz="2400">
                <a:solidFill>
                  <a:schemeClr val="tx1"/>
                </a:solidFill>
                <a:latin typeface="Times New Roman" panose="02020603050405020304" pitchFamily="18" charset="0"/>
              </a:defRPr>
            </a:lvl2pPr>
            <a:lvl3pPr algn="l" eaLnBrk="0" hangingPunct="0">
              <a:spcBef>
                <a:spcPct val="0"/>
              </a:spcBef>
              <a:defRPr sz="2400">
                <a:solidFill>
                  <a:schemeClr val="tx1"/>
                </a:solidFill>
                <a:latin typeface="Times New Roman" panose="02020603050405020304" pitchFamily="18" charset="0"/>
              </a:defRPr>
            </a:lvl3pPr>
            <a:lvl4pPr algn="l" eaLnBrk="0" hangingPunct="0">
              <a:spcBef>
                <a:spcPct val="0"/>
              </a:spcBef>
              <a:defRPr sz="2400">
                <a:solidFill>
                  <a:schemeClr val="tx1"/>
                </a:solidFill>
                <a:latin typeface="Times New Roman" panose="02020603050405020304" pitchFamily="18" charset="0"/>
              </a:defRPr>
            </a:lvl4pPr>
            <a:lvl5pPr algn="l" eaLnBrk="0" hangingPunct="0">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t>When all nodes in ripple are visited, visit nodes in next ripples</a:t>
            </a:r>
          </a:p>
        </p:txBody>
      </p:sp>
      <p:sp>
        <p:nvSpPr>
          <p:cNvPr id="463922" name="Freeform 50"/>
          <p:cNvSpPr>
            <a:spLocks/>
          </p:cNvSpPr>
          <p:nvPr/>
        </p:nvSpPr>
        <p:spPr bwMode="auto">
          <a:xfrm>
            <a:off x="1295400" y="1219200"/>
            <a:ext cx="2819400" cy="3721100"/>
          </a:xfrm>
          <a:custGeom>
            <a:avLst/>
            <a:gdLst>
              <a:gd name="T0" fmla="*/ 720 w 1776"/>
              <a:gd name="T1" fmla="*/ 0 h 2344"/>
              <a:gd name="T2" fmla="*/ 96 w 1776"/>
              <a:gd name="T3" fmla="*/ 432 h 2344"/>
              <a:gd name="T4" fmla="*/ 144 w 1776"/>
              <a:gd name="T5" fmla="*/ 576 h 2344"/>
              <a:gd name="T6" fmla="*/ 816 w 1776"/>
              <a:gd name="T7" fmla="*/ 1056 h 2344"/>
              <a:gd name="T8" fmla="*/ 768 w 1776"/>
              <a:gd name="T9" fmla="*/ 2064 h 2344"/>
              <a:gd name="T10" fmla="*/ 1440 w 1776"/>
              <a:gd name="T11" fmla="*/ 2304 h 2344"/>
              <a:gd name="T12" fmla="*/ 1632 w 1776"/>
              <a:gd name="T13" fmla="*/ 2304 h 2344"/>
              <a:gd name="T14" fmla="*/ 1776 w 1776"/>
              <a:gd name="T15" fmla="*/ 2160 h 23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76" h="2344">
                <a:moveTo>
                  <a:pt x="720" y="0"/>
                </a:moveTo>
                <a:cubicBezTo>
                  <a:pt x="456" y="168"/>
                  <a:pt x="192" y="336"/>
                  <a:pt x="96" y="432"/>
                </a:cubicBezTo>
                <a:cubicBezTo>
                  <a:pt x="0" y="528"/>
                  <a:pt x="24" y="472"/>
                  <a:pt x="144" y="576"/>
                </a:cubicBezTo>
                <a:cubicBezTo>
                  <a:pt x="264" y="680"/>
                  <a:pt x="712" y="808"/>
                  <a:pt x="816" y="1056"/>
                </a:cubicBezTo>
                <a:cubicBezTo>
                  <a:pt x="920" y="1304"/>
                  <a:pt x="664" y="1856"/>
                  <a:pt x="768" y="2064"/>
                </a:cubicBezTo>
                <a:cubicBezTo>
                  <a:pt x="872" y="2272"/>
                  <a:pt x="1296" y="2264"/>
                  <a:pt x="1440" y="2304"/>
                </a:cubicBezTo>
                <a:cubicBezTo>
                  <a:pt x="1584" y="2344"/>
                  <a:pt x="1576" y="2328"/>
                  <a:pt x="1632" y="2304"/>
                </a:cubicBezTo>
                <a:cubicBezTo>
                  <a:pt x="1688" y="2280"/>
                  <a:pt x="1732" y="2220"/>
                  <a:pt x="1776" y="2160"/>
                </a:cubicBezTo>
              </a:path>
            </a:pathLst>
          </a:custGeom>
          <a:noFill/>
          <a:ln w="28575"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3923" name="Freeform 51"/>
          <p:cNvSpPr>
            <a:spLocks/>
          </p:cNvSpPr>
          <p:nvPr/>
        </p:nvSpPr>
        <p:spPr bwMode="auto">
          <a:xfrm>
            <a:off x="2997200" y="2590800"/>
            <a:ext cx="965200" cy="1092200"/>
          </a:xfrm>
          <a:custGeom>
            <a:avLst/>
            <a:gdLst>
              <a:gd name="T0" fmla="*/ 512 w 608"/>
              <a:gd name="T1" fmla="*/ 0 h 688"/>
              <a:gd name="T2" fmla="*/ 80 w 608"/>
              <a:gd name="T3" fmla="*/ 48 h 688"/>
              <a:gd name="T4" fmla="*/ 32 w 608"/>
              <a:gd name="T5" fmla="*/ 288 h 688"/>
              <a:gd name="T6" fmla="*/ 80 w 608"/>
              <a:gd name="T7" fmla="*/ 624 h 688"/>
              <a:gd name="T8" fmla="*/ 320 w 608"/>
              <a:gd name="T9" fmla="*/ 672 h 688"/>
              <a:gd name="T10" fmla="*/ 608 w 608"/>
              <a:gd name="T11" fmla="*/ 672 h 688"/>
            </a:gdLst>
            <a:ahLst/>
            <a:cxnLst>
              <a:cxn ang="0">
                <a:pos x="T0" y="T1"/>
              </a:cxn>
              <a:cxn ang="0">
                <a:pos x="T2" y="T3"/>
              </a:cxn>
              <a:cxn ang="0">
                <a:pos x="T4" y="T5"/>
              </a:cxn>
              <a:cxn ang="0">
                <a:pos x="T6" y="T7"/>
              </a:cxn>
              <a:cxn ang="0">
                <a:pos x="T8" y="T9"/>
              </a:cxn>
              <a:cxn ang="0">
                <a:pos x="T10" y="T11"/>
              </a:cxn>
            </a:cxnLst>
            <a:rect l="0" t="0" r="r" b="b"/>
            <a:pathLst>
              <a:path w="608" h="688">
                <a:moveTo>
                  <a:pt x="512" y="0"/>
                </a:moveTo>
                <a:cubicBezTo>
                  <a:pt x="336" y="0"/>
                  <a:pt x="160" y="0"/>
                  <a:pt x="80" y="48"/>
                </a:cubicBezTo>
                <a:cubicBezTo>
                  <a:pt x="0" y="96"/>
                  <a:pt x="32" y="192"/>
                  <a:pt x="32" y="288"/>
                </a:cubicBezTo>
                <a:cubicBezTo>
                  <a:pt x="32" y="384"/>
                  <a:pt x="32" y="560"/>
                  <a:pt x="80" y="624"/>
                </a:cubicBezTo>
                <a:cubicBezTo>
                  <a:pt x="128" y="688"/>
                  <a:pt x="232" y="664"/>
                  <a:pt x="320" y="672"/>
                </a:cubicBezTo>
                <a:cubicBezTo>
                  <a:pt x="408" y="680"/>
                  <a:pt x="560" y="672"/>
                  <a:pt x="608" y="672"/>
                </a:cubicBezTo>
              </a:path>
            </a:pathLst>
          </a:custGeom>
          <a:noFill/>
          <a:ln w="28575"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3924" name="Text Box 52"/>
          <p:cNvSpPr txBox="1">
            <a:spLocks noChangeArrowheads="1"/>
          </p:cNvSpPr>
          <p:nvPr/>
        </p:nvSpPr>
        <p:spPr bwMode="auto">
          <a:xfrm>
            <a:off x="3886200" y="3429000"/>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eaLnBrk="0" hangingPunct="0">
              <a:spcBef>
                <a:spcPct val="0"/>
              </a:spcBef>
              <a:defRPr sz="2400">
                <a:solidFill>
                  <a:schemeClr val="tx1"/>
                </a:solidFill>
                <a:latin typeface="Times New Roman" panose="02020603050405020304" pitchFamily="18" charset="0"/>
              </a:defRPr>
            </a:lvl1pPr>
            <a:lvl2pPr algn="l" eaLnBrk="0" hangingPunct="0">
              <a:spcBef>
                <a:spcPct val="0"/>
              </a:spcBef>
              <a:defRPr sz="2400">
                <a:solidFill>
                  <a:schemeClr val="tx1"/>
                </a:solidFill>
                <a:latin typeface="Times New Roman" panose="02020603050405020304" pitchFamily="18" charset="0"/>
              </a:defRPr>
            </a:lvl2pPr>
            <a:lvl3pPr algn="l" eaLnBrk="0" hangingPunct="0">
              <a:spcBef>
                <a:spcPct val="0"/>
              </a:spcBef>
              <a:defRPr sz="2400">
                <a:solidFill>
                  <a:schemeClr val="tx1"/>
                </a:solidFill>
                <a:latin typeface="Times New Roman" panose="02020603050405020304" pitchFamily="18" charset="0"/>
              </a:defRPr>
            </a:lvl3pPr>
            <a:lvl4pPr algn="l" eaLnBrk="0" hangingPunct="0">
              <a:spcBef>
                <a:spcPct val="0"/>
              </a:spcBef>
              <a:defRPr sz="2400">
                <a:solidFill>
                  <a:schemeClr val="tx1"/>
                </a:solidFill>
                <a:latin typeface="Times New Roman" panose="02020603050405020304" pitchFamily="18" charset="0"/>
              </a:defRPr>
            </a:lvl4pPr>
            <a:lvl5pPr algn="l" eaLnBrk="0" hangingPunct="0">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buFontTx/>
              <a:buNone/>
            </a:pPr>
            <a:r>
              <a:rPr lang="en-US" sz="2000" b="1">
                <a:solidFill>
                  <a:srgbClr val="FF0000"/>
                </a:solidFill>
              </a:rPr>
              <a:t>0</a:t>
            </a:r>
          </a:p>
        </p:txBody>
      </p:sp>
      <p:sp>
        <p:nvSpPr>
          <p:cNvPr id="463925" name="Text Box 53"/>
          <p:cNvSpPr txBox="1">
            <a:spLocks noChangeArrowheads="1"/>
          </p:cNvSpPr>
          <p:nvPr/>
        </p:nvSpPr>
        <p:spPr bwMode="auto">
          <a:xfrm>
            <a:off x="2133600" y="4343400"/>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eaLnBrk="0" hangingPunct="0">
              <a:spcBef>
                <a:spcPct val="0"/>
              </a:spcBef>
              <a:defRPr sz="2400">
                <a:solidFill>
                  <a:schemeClr val="tx1"/>
                </a:solidFill>
                <a:latin typeface="Times New Roman" panose="02020603050405020304" pitchFamily="18" charset="0"/>
              </a:defRPr>
            </a:lvl1pPr>
            <a:lvl2pPr algn="l" eaLnBrk="0" hangingPunct="0">
              <a:spcBef>
                <a:spcPct val="0"/>
              </a:spcBef>
              <a:defRPr sz="2400">
                <a:solidFill>
                  <a:schemeClr val="tx1"/>
                </a:solidFill>
                <a:latin typeface="Times New Roman" panose="02020603050405020304" pitchFamily="18" charset="0"/>
              </a:defRPr>
            </a:lvl2pPr>
            <a:lvl3pPr algn="l" eaLnBrk="0" hangingPunct="0">
              <a:spcBef>
                <a:spcPct val="0"/>
              </a:spcBef>
              <a:defRPr sz="2400">
                <a:solidFill>
                  <a:schemeClr val="tx1"/>
                </a:solidFill>
                <a:latin typeface="Times New Roman" panose="02020603050405020304" pitchFamily="18" charset="0"/>
              </a:defRPr>
            </a:lvl3pPr>
            <a:lvl4pPr algn="l" eaLnBrk="0" hangingPunct="0">
              <a:spcBef>
                <a:spcPct val="0"/>
              </a:spcBef>
              <a:defRPr sz="2400">
                <a:solidFill>
                  <a:schemeClr val="tx1"/>
                </a:solidFill>
                <a:latin typeface="Times New Roman" panose="02020603050405020304" pitchFamily="18" charset="0"/>
              </a:defRPr>
            </a:lvl4pPr>
            <a:lvl5pPr algn="l" eaLnBrk="0" hangingPunct="0">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buFontTx/>
              <a:buNone/>
            </a:pPr>
            <a:r>
              <a:rPr lang="en-US" sz="2000" b="1">
                <a:solidFill>
                  <a:srgbClr val="FF0000"/>
                </a:solidFill>
              </a:rPr>
              <a:t>2</a:t>
            </a:r>
          </a:p>
        </p:txBody>
      </p:sp>
      <p:sp>
        <p:nvSpPr>
          <p:cNvPr id="463926" name="Freeform 54"/>
          <p:cNvSpPr>
            <a:spLocks/>
          </p:cNvSpPr>
          <p:nvPr/>
        </p:nvSpPr>
        <p:spPr bwMode="auto">
          <a:xfrm>
            <a:off x="1066800" y="3454400"/>
            <a:ext cx="1193800" cy="1168400"/>
          </a:xfrm>
          <a:custGeom>
            <a:avLst/>
            <a:gdLst>
              <a:gd name="T0" fmla="*/ 576 w 752"/>
              <a:gd name="T1" fmla="*/ 32 h 736"/>
              <a:gd name="T2" fmla="*/ 192 w 752"/>
              <a:gd name="T3" fmla="*/ 32 h 736"/>
              <a:gd name="T4" fmla="*/ 96 w 752"/>
              <a:gd name="T5" fmla="*/ 224 h 736"/>
              <a:gd name="T6" fmla="*/ 96 w 752"/>
              <a:gd name="T7" fmla="*/ 656 h 736"/>
              <a:gd name="T8" fmla="*/ 672 w 752"/>
              <a:gd name="T9" fmla="*/ 704 h 736"/>
              <a:gd name="T10" fmla="*/ 576 w 752"/>
              <a:gd name="T11" fmla="*/ 704 h 736"/>
            </a:gdLst>
            <a:ahLst/>
            <a:cxnLst>
              <a:cxn ang="0">
                <a:pos x="T0" y="T1"/>
              </a:cxn>
              <a:cxn ang="0">
                <a:pos x="T2" y="T3"/>
              </a:cxn>
              <a:cxn ang="0">
                <a:pos x="T4" y="T5"/>
              </a:cxn>
              <a:cxn ang="0">
                <a:pos x="T6" y="T7"/>
              </a:cxn>
              <a:cxn ang="0">
                <a:pos x="T8" y="T9"/>
              </a:cxn>
              <a:cxn ang="0">
                <a:pos x="T10" y="T11"/>
              </a:cxn>
            </a:cxnLst>
            <a:rect l="0" t="0" r="r" b="b"/>
            <a:pathLst>
              <a:path w="752" h="736">
                <a:moveTo>
                  <a:pt x="576" y="32"/>
                </a:moveTo>
                <a:cubicBezTo>
                  <a:pt x="424" y="16"/>
                  <a:pt x="272" y="0"/>
                  <a:pt x="192" y="32"/>
                </a:cubicBezTo>
                <a:cubicBezTo>
                  <a:pt x="112" y="64"/>
                  <a:pt x="112" y="120"/>
                  <a:pt x="96" y="224"/>
                </a:cubicBezTo>
                <a:cubicBezTo>
                  <a:pt x="80" y="328"/>
                  <a:pt x="0" y="576"/>
                  <a:pt x="96" y="656"/>
                </a:cubicBezTo>
                <a:cubicBezTo>
                  <a:pt x="192" y="736"/>
                  <a:pt x="592" y="696"/>
                  <a:pt x="672" y="704"/>
                </a:cubicBezTo>
                <a:cubicBezTo>
                  <a:pt x="752" y="712"/>
                  <a:pt x="664" y="708"/>
                  <a:pt x="576" y="704"/>
                </a:cubicBezTo>
              </a:path>
            </a:pathLst>
          </a:custGeom>
          <a:noFill/>
          <a:ln w="28575"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3927" name="Freeform 55"/>
          <p:cNvSpPr>
            <a:spLocks/>
          </p:cNvSpPr>
          <p:nvPr/>
        </p:nvSpPr>
        <p:spPr bwMode="auto">
          <a:xfrm>
            <a:off x="304800" y="2959100"/>
            <a:ext cx="952500" cy="850900"/>
          </a:xfrm>
          <a:custGeom>
            <a:avLst/>
            <a:gdLst>
              <a:gd name="T0" fmla="*/ 0 w 600"/>
              <a:gd name="T1" fmla="*/ 440 h 536"/>
              <a:gd name="T2" fmla="*/ 96 w 600"/>
              <a:gd name="T3" fmla="*/ 56 h 536"/>
              <a:gd name="T4" fmla="*/ 528 w 600"/>
              <a:gd name="T5" fmla="*/ 104 h 536"/>
              <a:gd name="T6" fmla="*/ 528 w 600"/>
              <a:gd name="T7" fmla="*/ 440 h 536"/>
              <a:gd name="T8" fmla="*/ 528 w 600"/>
              <a:gd name="T9" fmla="*/ 536 h 536"/>
            </a:gdLst>
            <a:ahLst/>
            <a:cxnLst>
              <a:cxn ang="0">
                <a:pos x="T0" y="T1"/>
              </a:cxn>
              <a:cxn ang="0">
                <a:pos x="T2" y="T3"/>
              </a:cxn>
              <a:cxn ang="0">
                <a:pos x="T4" y="T5"/>
              </a:cxn>
              <a:cxn ang="0">
                <a:pos x="T6" y="T7"/>
              </a:cxn>
              <a:cxn ang="0">
                <a:pos x="T8" y="T9"/>
              </a:cxn>
            </a:cxnLst>
            <a:rect l="0" t="0" r="r" b="b"/>
            <a:pathLst>
              <a:path w="600" h="536">
                <a:moveTo>
                  <a:pt x="0" y="440"/>
                </a:moveTo>
                <a:cubicBezTo>
                  <a:pt x="4" y="276"/>
                  <a:pt x="8" y="112"/>
                  <a:pt x="96" y="56"/>
                </a:cubicBezTo>
                <a:cubicBezTo>
                  <a:pt x="184" y="0"/>
                  <a:pt x="456" y="40"/>
                  <a:pt x="528" y="104"/>
                </a:cubicBezTo>
                <a:cubicBezTo>
                  <a:pt x="600" y="168"/>
                  <a:pt x="528" y="368"/>
                  <a:pt x="528" y="440"/>
                </a:cubicBezTo>
                <a:cubicBezTo>
                  <a:pt x="528" y="512"/>
                  <a:pt x="528" y="524"/>
                  <a:pt x="528" y="536"/>
                </a:cubicBezTo>
              </a:path>
            </a:pathLst>
          </a:custGeom>
          <a:noFill/>
          <a:ln w="28575"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3928" name="Text Box 56"/>
          <p:cNvSpPr txBox="1">
            <a:spLocks noChangeArrowheads="1"/>
          </p:cNvSpPr>
          <p:nvPr/>
        </p:nvSpPr>
        <p:spPr bwMode="auto">
          <a:xfrm>
            <a:off x="4038600" y="4327525"/>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eaLnBrk="0" hangingPunct="0">
              <a:spcBef>
                <a:spcPct val="0"/>
              </a:spcBef>
              <a:defRPr sz="2400">
                <a:solidFill>
                  <a:schemeClr val="tx1"/>
                </a:solidFill>
                <a:latin typeface="Times New Roman" panose="02020603050405020304" pitchFamily="18" charset="0"/>
              </a:defRPr>
            </a:lvl1pPr>
            <a:lvl2pPr algn="l" eaLnBrk="0" hangingPunct="0">
              <a:spcBef>
                <a:spcPct val="0"/>
              </a:spcBef>
              <a:defRPr sz="2400">
                <a:solidFill>
                  <a:schemeClr val="tx1"/>
                </a:solidFill>
                <a:latin typeface="Times New Roman" panose="02020603050405020304" pitchFamily="18" charset="0"/>
              </a:defRPr>
            </a:lvl2pPr>
            <a:lvl3pPr algn="l" eaLnBrk="0" hangingPunct="0">
              <a:spcBef>
                <a:spcPct val="0"/>
              </a:spcBef>
              <a:defRPr sz="2400">
                <a:solidFill>
                  <a:schemeClr val="tx1"/>
                </a:solidFill>
                <a:latin typeface="Times New Roman" panose="02020603050405020304" pitchFamily="18" charset="0"/>
              </a:defRPr>
            </a:lvl3pPr>
            <a:lvl4pPr algn="l" eaLnBrk="0" hangingPunct="0">
              <a:spcBef>
                <a:spcPct val="0"/>
              </a:spcBef>
              <a:defRPr sz="2400">
                <a:solidFill>
                  <a:schemeClr val="tx1"/>
                </a:solidFill>
                <a:latin typeface="Times New Roman" panose="02020603050405020304" pitchFamily="18" charset="0"/>
              </a:defRPr>
            </a:lvl4pPr>
            <a:lvl5pPr algn="l" eaLnBrk="0" hangingPunct="0">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buFontTx/>
              <a:buNone/>
            </a:pPr>
            <a:r>
              <a:rPr lang="en-US" sz="2000" b="1">
                <a:solidFill>
                  <a:srgbClr val="FF0000"/>
                </a:solidFill>
              </a:rPr>
              <a:t>1</a:t>
            </a:r>
          </a:p>
        </p:txBody>
      </p:sp>
      <p:sp>
        <p:nvSpPr>
          <p:cNvPr id="463929" name="Text Box 57"/>
          <p:cNvSpPr txBox="1">
            <a:spLocks noChangeArrowheads="1"/>
          </p:cNvSpPr>
          <p:nvPr/>
        </p:nvSpPr>
        <p:spPr bwMode="auto">
          <a:xfrm>
            <a:off x="152400" y="3733800"/>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eaLnBrk="0" hangingPunct="0">
              <a:spcBef>
                <a:spcPct val="0"/>
              </a:spcBef>
              <a:defRPr sz="2400">
                <a:solidFill>
                  <a:schemeClr val="tx1"/>
                </a:solidFill>
                <a:latin typeface="Times New Roman" panose="02020603050405020304" pitchFamily="18" charset="0"/>
              </a:defRPr>
            </a:lvl1pPr>
            <a:lvl2pPr algn="l" eaLnBrk="0" hangingPunct="0">
              <a:spcBef>
                <a:spcPct val="0"/>
              </a:spcBef>
              <a:defRPr sz="2400">
                <a:solidFill>
                  <a:schemeClr val="tx1"/>
                </a:solidFill>
                <a:latin typeface="Times New Roman" panose="02020603050405020304" pitchFamily="18" charset="0"/>
              </a:defRPr>
            </a:lvl2pPr>
            <a:lvl3pPr algn="l" eaLnBrk="0" hangingPunct="0">
              <a:spcBef>
                <a:spcPct val="0"/>
              </a:spcBef>
              <a:defRPr sz="2400">
                <a:solidFill>
                  <a:schemeClr val="tx1"/>
                </a:solidFill>
                <a:latin typeface="Times New Roman" panose="02020603050405020304" pitchFamily="18" charset="0"/>
              </a:defRPr>
            </a:lvl3pPr>
            <a:lvl4pPr algn="l" eaLnBrk="0" hangingPunct="0">
              <a:spcBef>
                <a:spcPct val="0"/>
              </a:spcBef>
              <a:defRPr sz="2400">
                <a:solidFill>
                  <a:schemeClr val="tx1"/>
                </a:solidFill>
                <a:latin typeface="Times New Roman" panose="02020603050405020304" pitchFamily="18" charset="0"/>
              </a:defRPr>
            </a:lvl4pPr>
            <a:lvl5pPr algn="l" eaLnBrk="0" hangingPunct="0">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buFontTx/>
              <a:buNone/>
            </a:pPr>
            <a:r>
              <a:rPr lang="en-US" sz="2000" b="1">
                <a:solidFill>
                  <a:srgbClr val="FF0000"/>
                </a:solidFill>
              </a:rPr>
              <a:t>3</a:t>
            </a:r>
          </a:p>
        </p:txBody>
      </p:sp>
      <p:sp>
        <p:nvSpPr>
          <p:cNvPr id="2" name="Title 1"/>
          <p:cNvSpPr>
            <a:spLocks noGrp="1"/>
          </p:cNvSpPr>
          <p:nvPr>
            <p:ph type="title"/>
          </p:nvPr>
        </p:nvSpPr>
        <p:spPr>
          <a:xfrm>
            <a:off x="457200" y="117856"/>
            <a:ext cx="8229600" cy="1143000"/>
          </a:xfrm>
        </p:spPr>
        <p:txBody>
          <a:bodyPr>
            <a:normAutofit/>
          </a:bodyPr>
          <a:lstStyle/>
          <a:p>
            <a:r>
              <a:rPr lang="en-US" dirty="0"/>
              <a:t>Breadth-First Search</a:t>
            </a:r>
          </a:p>
        </p:txBody>
      </p:sp>
    </p:spTree>
    <p:extLst>
      <p:ext uri="{BB962C8B-B14F-4D97-AF65-F5344CB8AC3E}">
        <p14:creationId xmlns:p14="http://schemas.microsoft.com/office/powerpoint/2010/main" val="266950798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900" name="Line 28"/>
          <p:cNvSpPr>
            <a:spLocks noChangeShapeType="1"/>
          </p:cNvSpPr>
          <p:nvPr/>
        </p:nvSpPr>
        <p:spPr bwMode="auto">
          <a:xfrm flipH="1" flipV="1">
            <a:off x="2133600" y="2209800"/>
            <a:ext cx="12192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3901" name="Line 29"/>
          <p:cNvSpPr>
            <a:spLocks noChangeShapeType="1"/>
          </p:cNvSpPr>
          <p:nvPr/>
        </p:nvSpPr>
        <p:spPr bwMode="auto">
          <a:xfrm flipH="1">
            <a:off x="3200400" y="3352800"/>
            <a:ext cx="228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3902" name="Line 30"/>
          <p:cNvSpPr>
            <a:spLocks noChangeShapeType="1"/>
          </p:cNvSpPr>
          <p:nvPr/>
        </p:nvSpPr>
        <p:spPr bwMode="auto">
          <a:xfrm flipV="1">
            <a:off x="914400" y="3124200"/>
            <a:ext cx="9906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3903" name="Line 31"/>
          <p:cNvSpPr>
            <a:spLocks noChangeShapeType="1"/>
          </p:cNvSpPr>
          <p:nvPr/>
        </p:nvSpPr>
        <p:spPr bwMode="auto">
          <a:xfrm flipV="1">
            <a:off x="1828800" y="3276600"/>
            <a:ext cx="14478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3904" name="Line 32"/>
          <p:cNvSpPr>
            <a:spLocks noChangeShapeType="1"/>
          </p:cNvSpPr>
          <p:nvPr/>
        </p:nvSpPr>
        <p:spPr bwMode="auto">
          <a:xfrm flipV="1">
            <a:off x="762000" y="2743200"/>
            <a:ext cx="76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3905" name="Line 33"/>
          <p:cNvSpPr>
            <a:spLocks noChangeShapeType="1"/>
          </p:cNvSpPr>
          <p:nvPr/>
        </p:nvSpPr>
        <p:spPr bwMode="auto">
          <a:xfrm>
            <a:off x="990600" y="2590800"/>
            <a:ext cx="914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3906" name="Line 34"/>
          <p:cNvSpPr>
            <a:spLocks noChangeShapeType="1"/>
          </p:cNvSpPr>
          <p:nvPr/>
        </p:nvSpPr>
        <p:spPr bwMode="auto">
          <a:xfrm flipH="1" flipV="1">
            <a:off x="3124200" y="2362200"/>
            <a:ext cx="292100" cy="508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3907" name="Oval 35"/>
          <p:cNvSpPr>
            <a:spLocks noChangeArrowheads="1"/>
          </p:cNvSpPr>
          <p:nvPr/>
        </p:nvSpPr>
        <p:spPr bwMode="auto">
          <a:xfrm>
            <a:off x="533400" y="2438400"/>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3908" name="Oval 36"/>
          <p:cNvSpPr>
            <a:spLocks noChangeArrowheads="1"/>
          </p:cNvSpPr>
          <p:nvPr/>
        </p:nvSpPr>
        <p:spPr bwMode="auto">
          <a:xfrm>
            <a:off x="685800" y="22860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dirty="0"/>
              <a:t>A</a:t>
            </a:r>
          </a:p>
        </p:txBody>
      </p:sp>
      <p:sp>
        <p:nvSpPr>
          <p:cNvPr id="463909" name="Oval 37"/>
          <p:cNvSpPr>
            <a:spLocks noChangeArrowheads="1"/>
          </p:cNvSpPr>
          <p:nvPr/>
        </p:nvSpPr>
        <p:spPr bwMode="auto">
          <a:xfrm>
            <a:off x="533400" y="32004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H</a:t>
            </a:r>
          </a:p>
        </p:txBody>
      </p:sp>
      <p:sp>
        <p:nvSpPr>
          <p:cNvPr id="463910" name="Oval 38"/>
          <p:cNvSpPr>
            <a:spLocks noChangeArrowheads="1"/>
          </p:cNvSpPr>
          <p:nvPr/>
        </p:nvSpPr>
        <p:spPr bwMode="auto">
          <a:xfrm>
            <a:off x="1905000" y="28194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B</a:t>
            </a:r>
          </a:p>
        </p:txBody>
      </p:sp>
      <p:sp>
        <p:nvSpPr>
          <p:cNvPr id="463911" name="Oval 39"/>
          <p:cNvSpPr>
            <a:spLocks noChangeArrowheads="1"/>
          </p:cNvSpPr>
          <p:nvPr/>
        </p:nvSpPr>
        <p:spPr bwMode="auto">
          <a:xfrm>
            <a:off x="1752600" y="18288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F</a:t>
            </a:r>
          </a:p>
        </p:txBody>
      </p:sp>
      <p:sp>
        <p:nvSpPr>
          <p:cNvPr id="463912" name="Oval 40"/>
          <p:cNvSpPr>
            <a:spLocks noChangeArrowheads="1"/>
          </p:cNvSpPr>
          <p:nvPr/>
        </p:nvSpPr>
        <p:spPr bwMode="auto">
          <a:xfrm>
            <a:off x="2819400" y="3810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E</a:t>
            </a:r>
          </a:p>
        </p:txBody>
      </p:sp>
      <p:sp>
        <p:nvSpPr>
          <p:cNvPr id="463913" name="Oval 41"/>
          <p:cNvSpPr>
            <a:spLocks noChangeArrowheads="1"/>
          </p:cNvSpPr>
          <p:nvPr/>
        </p:nvSpPr>
        <p:spPr bwMode="auto">
          <a:xfrm>
            <a:off x="3276600" y="28956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D</a:t>
            </a:r>
          </a:p>
        </p:txBody>
      </p:sp>
      <p:sp>
        <p:nvSpPr>
          <p:cNvPr id="463914" name="Oval 42"/>
          <p:cNvSpPr>
            <a:spLocks noChangeArrowheads="1"/>
          </p:cNvSpPr>
          <p:nvPr/>
        </p:nvSpPr>
        <p:spPr bwMode="auto">
          <a:xfrm>
            <a:off x="2743200" y="1905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C</a:t>
            </a:r>
          </a:p>
        </p:txBody>
      </p:sp>
      <p:sp>
        <p:nvSpPr>
          <p:cNvPr id="463915" name="Oval 43"/>
          <p:cNvSpPr>
            <a:spLocks noChangeArrowheads="1"/>
          </p:cNvSpPr>
          <p:nvPr/>
        </p:nvSpPr>
        <p:spPr bwMode="auto">
          <a:xfrm>
            <a:off x="1524000" y="3810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G</a:t>
            </a:r>
          </a:p>
        </p:txBody>
      </p:sp>
      <p:sp>
        <p:nvSpPr>
          <p:cNvPr id="463917" name="Line 45"/>
          <p:cNvSpPr>
            <a:spLocks noChangeShapeType="1"/>
          </p:cNvSpPr>
          <p:nvPr/>
        </p:nvSpPr>
        <p:spPr bwMode="auto">
          <a:xfrm flipH="1">
            <a:off x="1981200" y="4114800"/>
            <a:ext cx="83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3918" name="Line 46"/>
          <p:cNvSpPr>
            <a:spLocks noChangeShapeType="1"/>
          </p:cNvSpPr>
          <p:nvPr/>
        </p:nvSpPr>
        <p:spPr bwMode="auto">
          <a:xfrm flipH="1" flipV="1">
            <a:off x="914400" y="3581400"/>
            <a:ext cx="609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3919" name="Line 47"/>
          <p:cNvSpPr>
            <a:spLocks noChangeShapeType="1"/>
          </p:cNvSpPr>
          <p:nvPr/>
        </p:nvSpPr>
        <p:spPr bwMode="auto">
          <a:xfrm flipV="1">
            <a:off x="2209800" y="2095500"/>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3920" name="Text Box 48"/>
          <p:cNvSpPr txBox="1">
            <a:spLocks noChangeArrowheads="1"/>
          </p:cNvSpPr>
          <p:nvPr/>
        </p:nvSpPr>
        <p:spPr bwMode="auto">
          <a:xfrm>
            <a:off x="1524000" y="5486400"/>
            <a:ext cx="579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eaLnBrk="0" hangingPunct="0">
              <a:spcBef>
                <a:spcPct val="0"/>
              </a:spcBef>
              <a:defRPr sz="2400">
                <a:solidFill>
                  <a:schemeClr val="tx1"/>
                </a:solidFill>
                <a:latin typeface="Times New Roman" panose="02020603050405020304" pitchFamily="18" charset="0"/>
              </a:defRPr>
            </a:lvl1pPr>
            <a:lvl2pPr algn="l" eaLnBrk="0" hangingPunct="0">
              <a:spcBef>
                <a:spcPct val="0"/>
              </a:spcBef>
              <a:defRPr sz="2400">
                <a:solidFill>
                  <a:schemeClr val="tx1"/>
                </a:solidFill>
                <a:latin typeface="Times New Roman" panose="02020603050405020304" pitchFamily="18" charset="0"/>
              </a:defRPr>
            </a:lvl2pPr>
            <a:lvl3pPr algn="l" eaLnBrk="0" hangingPunct="0">
              <a:spcBef>
                <a:spcPct val="0"/>
              </a:spcBef>
              <a:defRPr sz="2400">
                <a:solidFill>
                  <a:schemeClr val="tx1"/>
                </a:solidFill>
                <a:latin typeface="Times New Roman" panose="02020603050405020304" pitchFamily="18" charset="0"/>
              </a:defRPr>
            </a:lvl3pPr>
            <a:lvl4pPr algn="l" eaLnBrk="0" hangingPunct="0">
              <a:spcBef>
                <a:spcPct val="0"/>
              </a:spcBef>
              <a:defRPr sz="2400">
                <a:solidFill>
                  <a:schemeClr val="tx1"/>
                </a:solidFill>
                <a:latin typeface="Times New Roman" panose="02020603050405020304" pitchFamily="18" charset="0"/>
              </a:defRPr>
            </a:lvl4pPr>
            <a:lvl5pPr algn="l" eaLnBrk="0" hangingPunct="0">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buFontTx/>
              <a:buNone/>
            </a:pPr>
            <a:r>
              <a:rPr lang="en-US" b="1"/>
              <a:t>Nodes visited: D, C, E, F, G, H</a:t>
            </a:r>
          </a:p>
        </p:txBody>
      </p:sp>
      <p:sp>
        <p:nvSpPr>
          <p:cNvPr id="463921" name="Text Box 49"/>
          <p:cNvSpPr txBox="1">
            <a:spLocks noChangeArrowheads="1"/>
          </p:cNvSpPr>
          <p:nvPr/>
        </p:nvSpPr>
        <p:spPr bwMode="auto">
          <a:xfrm>
            <a:off x="4267200" y="1676400"/>
            <a:ext cx="3810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eaLnBrk="0" hangingPunct="0">
              <a:spcBef>
                <a:spcPct val="0"/>
              </a:spcBef>
              <a:defRPr sz="2400">
                <a:solidFill>
                  <a:schemeClr val="tx1"/>
                </a:solidFill>
                <a:latin typeface="Times New Roman" panose="02020603050405020304" pitchFamily="18" charset="0"/>
              </a:defRPr>
            </a:lvl1pPr>
            <a:lvl2pPr algn="l" eaLnBrk="0" hangingPunct="0">
              <a:spcBef>
                <a:spcPct val="0"/>
              </a:spcBef>
              <a:defRPr sz="2400">
                <a:solidFill>
                  <a:schemeClr val="tx1"/>
                </a:solidFill>
                <a:latin typeface="Times New Roman" panose="02020603050405020304" pitchFamily="18" charset="0"/>
              </a:defRPr>
            </a:lvl2pPr>
            <a:lvl3pPr algn="l" eaLnBrk="0" hangingPunct="0">
              <a:spcBef>
                <a:spcPct val="0"/>
              </a:spcBef>
              <a:defRPr sz="2400">
                <a:solidFill>
                  <a:schemeClr val="tx1"/>
                </a:solidFill>
                <a:latin typeface="Times New Roman" panose="02020603050405020304" pitchFamily="18" charset="0"/>
              </a:defRPr>
            </a:lvl3pPr>
            <a:lvl4pPr algn="l" eaLnBrk="0" hangingPunct="0">
              <a:spcBef>
                <a:spcPct val="0"/>
              </a:spcBef>
              <a:defRPr sz="2400">
                <a:solidFill>
                  <a:schemeClr val="tx1"/>
                </a:solidFill>
                <a:latin typeface="Times New Roman" panose="02020603050405020304" pitchFamily="18" charset="0"/>
              </a:defRPr>
            </a:lvl4pPr>
            <a:lvl5pPr algn="l" eaLnBrk="0" hangingPunct="0">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t>When all nodes in ripple are visited, visit nodes in next ripples</a:t>
            </a:r>
          </a:p>
        </p:txBody>
      </p:sp>
      <p:sp>
        <p:nvSpPr>
          <p:cNvPr id="463922" name="Freeform 50"/>
          <p:cNvSpPr>
            <a:spLocks/>
          </p:cNvSpPr>
          <p:nvPr/>
        </p:nvSpPr>
        <p:spPr bwMode="auto">
          <a:xfrm>
            <a:off x="1295400" y="1219200"/>
            <a:ext cx="2819400" cy="3721100"/>
          </a:xfrm>
          <a:custGeom>
            <a:avLst/>
            <a:gdLst>
              <a:gd name="T0" fmla="*/ 720 w 1776"/>
              <a:gd name="T1" fmla="*/ 0 h 2344"/>
              <a:gd name="T2" fmla="*/ 96 w 1776"/>
              <a:gd name="T3" fmla="*/ 432 h 2344"/>
              <a:gd name="T4" fmla="*/ 144 w 1776"/>
              <a:gd name="T5" fmla="*/ 576 h 2344"/>
              <a:gd name="T6" fmla="*/ 816 w 1776"/>
              <a:gd name="T7" fmla="*/ 1056 h 2344"/>
              <a:gd name="T8" fmla="*/ 768 w 1776"/>
              <a:gd name="T9" fmla="*/ 2064 h 2344"/>
              <a:gd name="T10" fmla="*/ 1440 w 1776"/>
              <a:gd name="T11" fmla="*/ 2304 h 2344"/>
              <a:gd name="T12" fmla="*/ 1632 w 1776"/>
              <a:gd name="T13" fmla="*/ 2304 h 2344"/>
              <a:gd name="T14" fmla="*/ 1776 w 1776"/>
              <a:gd name="T15" fmla="*/ 2160 h 23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76" h="2344">
                <a:moveTo>
                  <a:pt x="720" y="0"/>
                </a:moveTo>
                <a:cubicBezTo>
                  <a:pt x="456" y="168"/>
                  <a:pt x="192" y="336"/>
                  <a:pt x="96" y="432"/>
                </a:cubicBezTo>
                <a:cubicBezTo>
                  <a:pt x="0" y="528"/>
                  <a:pt x="24" y="472"/>
                  <a:pt x="144" y="576"/>
                </a:cubicBezTo>
                <a:cubicBezTo>
                  <a:pt x="264" y="680"/>
                  <a:pt x="712" y="808"/>
                  <a:pt x="816" y="1056"/>
                </a:cubicBezTo>
                <a:cubicBezTo>
                  <a:pt x="920" y="1304"/>
                  <a:pt x="664" y="1856"/>
                  <a:pt x="768" y="2064"/>
                </a:cubicBezTo>
                <a:cubicBezTo>
                  <a:pt x="872" y="2272"/>
                  <a:pt x="1296" y="2264"/>
                  <a:pt x="1440" y="2304"/>
                </a:cubicBezTo>
                <a:cubicBezTo>
                  <a:pt x="1584" y="2344"/>
                  <a:pt x="1576" y="2328"/>
                  <a:pt x="1632" y="2304"/>
                </a:cubicBezTo>
                <a:cubicBezTo>
                  <a:pt x="1688" y="2280"/>
                  <a:pt x="1732" y="2220"/>
                  <a:pt x="1776" y="2160"/>
                </a:cubicBezTo>
              </a:path>
            </a:pathLst>
          </a:custGeom>
          <a:noFill/>
          <a:ln w="28575"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3923" name="Freeform 51"/>
          <p:cNvSpPr>
            <a:spLocks/>
          </p:cNvSpPr>
          <p:nvPr/>
        </p:nvSpPr>
        <p:spPr bwMode="auto">
          <a:xfrm>
            <a:off x="2997200" y="2590800"/>
            <a:ext cx="965200" cy="1092200"/>
          </a:xfrm>
          <a:custGeom>
            <a:avLst/>
            <a:gdLst>
              <a:gd name="T0" fmla="*/ 512 w 608"/>
              <a:gd name="T1" fmla="*/ 0 h 688"/>
              <a:gd name="T2" fmla="*/ 80 w 608"/>
              <a:gd name="T3" fmla="*/ 48 h 688"/>
              <a:gd name="T4" fmla="*/ 32 w 608"/>
              <a:gd name="T5" fmla="*/ 288 h 688"/>
              <a:gd name="T6" fmla="*/ 80 w 608"/>
              <a:gd name="T7" fmla="*/ 624 h 688"/>
              <a:gd name="T8" fmla="*/ 320 w 608"/>
              <a:gd name="T9" fmla="*/ 672 h 688"/>
              <a:gd name="T10" fmla="*/ 608 w 608"/>
              <a:gd name="T11" fmla="*/ 672 h 688"/>
            </a:gdLst>
            <a:ahLst/>
            <a:cxnLst>
              <a:cxn ang="0">
                <a:pos x="T0" y="T1"/>
              </a:cxn>
              <a:cxn ang="0">
                <a:pos x="T2" y="T3"/>
              </a:cxn>
              <a:cxn ang="0">
                <a:pos x="T4" y="T5"/>
              </a:cxn>
              <a:cxn ang="0">
                <a:pos x="T6" y="T7"/>
              </a:cxn>
              <a:cxn ang="0">
                <a:pos x="T8" y="T9"/>
              </a:cxn>
              <a:cxn ang="0">
                <a:pos x="T10" y="T11"/>
              </a:cxn>
            </a:cxnLst>
            <a:rect l="0" t="0" r="r" b="b"/>
            <a:pathLst>
              <a:path w="608" h="688">
                <a:moveTo>
                  <a:pt x="512" y="0"/>
                </a:moveTo>
                <a:cubicBezTo>
                  <a:pt x="336" y="0"/>
                  <a:pt x="160" y="0"/>
                  <a:pt x="80" y="48"/>
                </a:cubicBezTo>
                <a:cubicBezTo>
                  <a:pt x="0" y="96"/>
                  <a:pt x="32" y="192"/>
                  <a:pt x="32" y="288"/>
                </a:cubicBezTo>
                <a:cubicBezTo>
                  <a:pt x="32" y="384"/>
                  <a:pt x="32" y="560"/>
                  <a:pt x="80" y="624"/>
                </a:cubicBezTo>
                <a:cubicBezTo>
                  <a:pt x="128" y="688"/>
                  <a:pt x="232" y="664"/>
                  <a:pt x="320" y="672"/>
                </a:cubicBezTo>
                <a:cubicBezTo>
                  <a:pt x="408" y="680"/>
                  <a:pt x="560" y="672"/>
                  <a:pt x="608" y="672"/>
                </a:cubicBezTo>
              </a:path>
            </a:pathLst>
          </a:custGeom>
          <a:noFill/>
          <a:ln w="28575"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3924" name="Text Box 52"/>
          <p:cNvSpPr txBox="1">
            <a:spLocks noChangeArrowheads="1"/>
          </p:cNvSpPr>
          <p:nvPr/>
        </p:nvSpPr>
        <p:spPr bwMode="auto">
          <a:xfrm>
            <a:off x="3886200" y="3429000"/>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eaLnBrk="0" hangingPunct="0">
              <a:spcBef>
                <a:spcPct val="0"/>
              </a:spcBef>
              <a:defRPr sz="2400">
                <a:solidFill>
                  <a:schemeClr val="tx1"/>
                </a:solidFill>
                <a:latin typeface="Times New Roman" panose="02020603050405020304" pitchFamily="18" charset="0"/>
              </a:defRPr>
            </a:lvl1pPr>
            <a:lvl2pPr algn="l" eaLnBrk="0" hangingPunct="0">
              <a:spcBef>
                <a:spcPct val="0"/>
              </a:spcBef>
              <a:defRPr sz="2400">
                <a:solidFill>
                  <a:schemeClr val="tx1"/>
                </a:solidFill>
                <a:latin typeface="Times New Roman" panose="02020603050405020304" pitchFamily="18" charset="0"/>
              </a:defRPr>
            </a:lvl2pPr>
            <a:lvl3pPr algn="l" eaLnBrk="0" hangingPunct="0">
              <a:spcBef>
                <a:spcPct val="0"/>
              </a:spcBef>
              <a:defRPr sz="2400">
                <a:solidFill>
                  <a:schemeClr val="tx1"/>
                </a:solidFill>
                <a:latin typeface="Times New Roman" panose="02020603050405020304" pitchFamily="18" charset="0"/>
              </a:defRPr>
            </a:lvl3pPr>
            <a:lvl4pPr algn="l" eaLnBrk="0" hangingPunct="0">
              <a:spcBef>
                <a:spcPct val="0"/>
              </a:spcBef>
              <a:defRPr sz="2400">
                <a:solidFill>
                  <a:schemeClr val="tx1"/>
                </a:solidFill>
                <a:latin typeface="Times New Roman" panose="02020603050405020304" pitchFamily="18" charset="0"/>
              </a:defRPr>
            </a:lvl4pPr>
            <a:lvl5pPr algn="l" eaLnBrk="0" hangingPunct="0">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buFontTx/>
              <a:buNone/>
            </a:pPr>
            <a:r>
              <a:rPr lang="en-US" sz="2000" b="1">
                <a:solidFill>
                  <a:srgbClr val="FF0000"/>
                </a:solidFill>
              </a:rPr>
              <a:t>0</a:t>
            </a:r>
          </a:p>
        </p:txBody>
      </p:sp>
      <p:sp>
        <p:nvSpPr>
          <p:cNvPr id="463925" name="Text Box 53"/>
          <p:cNvSpPr txBox="1">
            <a:spLocks noChangeArrowheads="1"/>
          </p:cNvSpPr>
          <p:nvPr/>
        </p:nvSpPr>
        <p:spPr bwMode="auto">
          <a:xfrm>
            <a:off x="2133600" y="4343400"/>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eaLnBrk="0" hangingPunct="0">
              <a:spcBef>
                <a:spcPct val="0"/>
              </a:spcBef>
              <a:defRPr sz="2400">
                <a:solidFill>
                  <a:schemeClr val="tx1"/>
                </a:solidFill>
                <a:latin typeface="Times New Roman" panose="02020603050405020304" pitchFamily="18" charset="0"/>
              </a:defRPr>
            </a:lvl1pPr>
            <a:lvl2pPr algn="l" eaLnBrk="0" hangingPunct="0">
              <a:spcBef>
                <a:spcPct val="0"/>
              </a:spcBef>
              <a:defRPr sz="2400">
                <a:solidFill>
                  <a:schemeClr val="tx1"/>
                </a:solidFill>
                <a:latin typeface="Times New Roman" panose="02020603050405020304" pitchFamily="18" charset="0"/>
              </a:defRPr>
            </a:lvl2pPr>
            <a:lvl3pPr algn="l" eaLnBrk="0" hangingPunct="0">
              <a:spcBef>
                <a:spcPct val="0"/>
              </a:spcBef>
              <a:defRPr sz="2400">
                <a:solidFill>
                  <a:schemeClr val="tx1"/>
                </a:solidFill>
                <a:latin typeface="Times New Roman" panose="02020603050405020304" pitchFamily="18" charset="0"/>
              </a:defRPr>
            </a:lvl3pPr>
            <a:lvl4pPr algn="l" eaLnBrk="0" hangingPunct="0">
              <a:spcBef>
                <a:spcPct val="0"/>
              </a:spcBef>
              <a:defRPr sz="2400">
                <a:solidFill>
                  <a:schemeClr val="tx1"/>
                </a:solidFill>
                <a:latin typeface="Times New Roman" panose="02020603050405020304" pitchFamily="18" charset="0"/>
              </a:defRPr>
            </a:lvl4pPr>
            <a:lvl5pPr algn="l" eaLnBrk="0" hangingPunct="0">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buFontTx/>
              <a:buNone/>
            </a:pPr>
            <a:r>
              <a:rPr lang="en-US" sz="2000" b="1">
                <a:solidFill>
                  <a:srgbClr val="FF0000"/>
                </a:solidFill>
              </a:rPr>
              <a:t>2</a:t>
            </a:r>
          </a:p>
        </p:txBody>
      </p:sp>
      <p:sp>
        <p:nvSpPr>
          <p:cNvPr id="463926" name="Freeform 54"/>
          <p:cNvSpPr>
            <a:spLocks/>
          </p:cNvSpPr>
          <p:nvPr/>
        </p:nvSpPr>
        <p:spPr bwMode="auto">
          <a:xfrm>
            <a:off x="1066800" y="3454400"/>
            <a:ext cx="1193800" cy="1168400"/>
          </a:xfrm>
          <a:custGeom>
            <a:avLst/>
            <a:gdLst>
              <a:gd name="T0" fmla="*/ 576 w 752"/>
              <a:gd name="T1" fmla="*/ 32 h 736"/>
              <a:gd name="T2" fmla="*/ 192 w 752"/>
              <a:gd name="T3" fmla="*/ 32 h 736"/>
              <a:gd name="T4" fmla="*/ 96 w 752"/>
              <a:gd name="T5" fmla="*/ 224 h 736"/>
              <a:gd name="T6" fmla="*/ 96 w 752"/>
              <a:gd name="T7" fmla="*/ 656 h 736"/>
              <a:gd name="T8" fmla="*/ 672 w 752"/>
              <a:gd name="T9" fmla="*/ 704 h 736"/>
              <a:gd name="T10" fmla="*/ 576 w 752"/>
              <a:gd name="T11" fmla="*/ 704 h 736"/>
            </a:gdLst>
            <a:ahLst/>
            <a:cxnLst>
              <a:cxn ang="0">
                <a:pos x="T0" y="T1"/>
              </a:cxn>
              <a:cxn ang="0">
                <a:pos x="T2" y="T3"/>
              </a:cxn>
              <a:cxn ang="0">
                <a:pos x="T4" y="T5"/>
              </a:cxn>
              <a:cxn ang="0">
                <a:pos x="T6" y="T7"/>
              </a:cxn>
              <a:cxn ang="0">
                <a:pos x="T8" y="T9"/>
              </a:cxn>
              <a:cxn ang="0">
                <a:pos x="T10" y="T11"/>
              </a:cxn>
            </a:cxnLst>
            <a:rect l="0" t="0" r="r" b="b"/>
            <a:pathLst>
              <a:path w="752" h="736">
                <a:moveTo>
                  <a:pt x="576" y="32"/>
                </a:moveTo>
                <a:cubicBezTo>
                  <a:pt x="424" y="16"/>
                  <a:pt x="272" y="0"/>
                  <a:pt x="192" y="32"/>
                </a:cubicBezTo>
                <a:cubicBezTo>
                  <a:pt x="112" y="64"/>
                  <a:pt x="112" y="120"/>
                  <a:pt x="96" y="224"/>
                </a:cubicBezTo>
                <a:cubicBezTo>
                  <a:pt x="80" y="328"/>
                  <a:pt x="0" y="576"/>
                  <a:pt x="96" y="656"/>
                </a:cubicBezTo>
                <a:cubicBezTo>
                  <a:pt x="192" y="736"/>
                  <a:pt x="592" y="696"/>
                  <a:pt x="672" y="704"/>
                </a:cubicBezTo>
                <a:cubicBezTo>
                  <a:pt x="752" y="712"/>
                  <a:pt x="664" y="708"/>
                  <a:pt x="576" y="704"/>
                </a:cubicBezTo>
              </a:path>
            </a:pathLst>
          </a:custGeom>
          <a:noFill/>
          <a:ln w="28575"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3927" name="Freeform 55"/>
          <p:cNvSpPr>
            <a:spLocks/>
          </p:cNvSpPr>
          <p:nvPr/>
        </p:nvSpPr>
        <p:spPr bwMode="auto">
          <a:xfrm>
            <a:off x="304800" y="2959100"/>
            <a:ext cx="952500" cy="850900"/>
          </a:xfrm>
          <a:custGeom>
            <a:avLst/>
            <a:gdLst>
              <a:gd name="T0" fmla="*/ 0 w 600"/>
              <a:gd name="T1" fmla="*/ 440 h 536"/>
              <a:gd name="T2" fmla="*/ 96 w 600"/>
              <a:gd name="T3" fmla="*/ 56 h 536"/>
              <a:gd name="T4" fmla="*/ 528 w 600"/>
              <a:gd name="T5" fmla="*/ 104 h 536"/>
              <a:gd name="T6" fmla="*/ 528 w 600"/>
              <a:gd name="T7" fmla="*/ 440 h 536"/>
              <a:gd name="T8" fmla="*/ 528 w 600"/>
              <a:gd name="T9" fmla="*/ 536 h 536"/>
            </a:gdLst>
            <a:ahLst/>
            <a:cxnLst>
              <a:cxn ang="0">
                <a:pos x="T0" y="T1"/>
              </a:cxn>
              <a:cxn ang="0">
                <a:pos x="T2" y="T3"/>
              </a:cxn>
              <a:cxn ang="0">
                <a:pos x="T4" y="T5"/>
              </a:cxn>
              <a:cxn ang="0">
                <a:pos x="T6" y="T7"/>
              </a:cxn>
              <a:cxn ang="0">
                <a:pos x="T8" y="T9"/>
              </a:cxn>
            </a:cxnLst>
            <a:rect l="0" t="0" r="r" b="b"/>
            <a:pathLst>
              <a:path w="600" h="536">
                <a:moveTo>
                  <a:pt x="0" y="440"/>
                </a:moveTo>
                <a:cubicBezTo>
                  <a:pt x="4" y="276"/>
                  <a:pt x="8" y="112"/>
                  <a:pt x="96" y="56"/>
                </a:cubicBezTo>
                <a:cubicBezTo>
                  <a:pt x="184" y="0"/>
                  <a:pt x="456" y="40"/>
                  <a:pt x="528" y="104"/>
                </a:cubicBezTo>
                <a:cubicBezTo>
                  <a:pt x="600" y="168"/>
                  <a:pt x="528" y="368"/>
                  <a:pt x="528" y="440"/>
                </a:cubicBezTo>
                <a:cubicBezTo>
                  <a:pt x="528" y="512"/>
                  <a:pt x="528" y="524"/>
                  <a:pt x="528" y="536"/>
                </a:cubicBezTo>
              </a:path>
            </a:pathLst>
          </a:custGeom>
          <a:noFill/>
          <a:ln w="28575"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3928" name="Text Box 56"/>
          <p:cNvSpPr txBox="1">
            <a:spLocks noChangeArrowheads="1"/>
          </p:cNvSpPr>
          <p:nvPr/>
        </p:nvSpPr>
        <p:spPr bwMode="auto">
          <a:xfrm>
            <a:off x="4038600" y="4327525"/>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eaLnBrk="0" hangingPunct="0">
              <a:spcBef>
                <a:spcPct val="0"/>
              </a:spcBef>
              <a:defRPr sz="2400">
                <a:solidFill>
                  <a:schemeClr val="tx1"/>
                </a:solidFill>
                <a:latin typeface="Times New Roman" panose="02020603050405020304" pitchFamily="18" charset="0"/>
              </a:defRPr>
            </a:lvl1pPr>
            <a:lvl2pPr algn="l" eaLnBrk="0" hangingPunct="0">
              <a:spcBef>
                <a:spcPct val="0"/>
              </a:spcBef>
              <a:defRPr sz="2400">
                <a:solidFill>
                  <a:schemeClr val="tx1"/>
                </a:solidFill>
                <a:latin typeface="Times New Roman" panose="02020603050405020304" pitchFamily="18" charset="0"/>
              </a:defRPr>
            </a:lvl2pPr>
            <a:lvl3pPr algn="l" eaLnBrk="0" hangingPunct="0">
              <a:spcBef>
                <a:spcPct val="0"/>
              </a:spcBef>
              <a:defRPr sz="2400">
                <a:solidFill>
                  <a:schemeClr val="tx1"/>
                </a:solidFill>
                <a:latin typeface="Times New Roman" panose="02020603050405020304" pitchFamily="18" charset="0"/>
              </a:defRPr>
            </a:lvl3pPr>
            <a:lvl4pPr algn="l" eaLnBrk="0" hangingPunct="0">
              <a:spcBef>
                <a:spcPct val="0"/>
              </a:spcBef>
              <a:defRPr sz="2400">
                <a:solidFill>
                  <a:schemeClr val="tx1"/>
                </a:solidFill>
                <a:latin typeface="Times New Roman" panose="02020603050405020304" pitchFamily="18" charset="0"/>
              </a:defRPr>
            </a:lvl4pPr>
            <a:lvl5pPr algn="l" eaLnBrk="0" hangingPunct="0">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buFontTx/>
              <a:buNone/>
            </a:pPr>
            <a:r>
              <a:rPr lang="en-US" sz="2000" b="1">
                <a:solidFill>
                  <a:srgbClr val="FF0000"/>
                </a:solidFill>
              </a:rPr>
              <a:t>1</a:t>
            </a:r>
          </a:p>
        </p:txBody>
      </p:sp>
      <p:sp>
        <p:nvSpPr>
          <p:cNvPr id="463929" name="Text Box 57"/>
          <p:cNvSpPr txBox="1">
            <a:spLocks noChangeArrowheads="1"/>
          </p:cNvSpPr>
          <p:nvPr/>
        </p:nvSpPr>
        <p:spPr bwMode="auto">
          <a:xfrm>
            <a:off x="152400" y="3733800"/>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eaLnBrk="0" hangingPunct="0">
              <a:spcBef>
                <a:spcPct val="0"/>
              </a:spcBef>
              <a:defRPr sz="2400">
                <a:solidFill>
                  <a:schemeClr val="tx1"/>
                </a:solidFill>
                <a:latin typeface="Times New Roman" panose="02020603050405020304" pitchFamily="18" charset="0"/>
              </a:defRPr>
            </a:lvl1pPr>
            <a:lvl2pPr algn="l" eaLnBrk="0" hangingPunct="0">
              <a:spcBef>
                <a:spcPct val="0"/>
              </a:spcBef>
              <a:defRPr sz="2400">
                <a:solidFill>
                  <a:schemeClr val="tx1"/>
                </a:solidFill>
                <a:latin typeface="Times New Roman" panose="02020603050405020304" pitchFamily="18" charset="0"/>
              </a:defRPr>
            </a:lvl2pPr>
            <a:lvl3pPr algn="l" eaLnBrk="0" hangingPunct="0">
              <a:spcBef>
                <a:spcPct val="0"/>
              </a:spcBef>
              <a:defRPr sz="2400">
                <a:solidFill>
                  <a:schemeClr val="tx1"/>
                </a:solidFill>
                <a:latin typeface="Times New Roman" panose="02020603050405020304" pitchFamily="18" charset="0"/>
              </a:defRPr>
            </a:lvl3pPr>
            <a:lvl4pPr algn="l" eaLnBrk="0" hangingPunct="0">
              <a:spcBef>
                <a:spcPct val="0"/>
              </a:spcBef>
              <a:defRPr sz="2400">
                <a:solidFill>
                  <a:schemeClr val="tx1"/>
                </a:solidFill>
                <a:latin typeface="Times New Roman" panose="02020603050405020304" pitchFamily="18" charset="0"/>
              </a:defRPr>
            </a:lvl4pPr>
            <a:lvl5pPr algn="l" eaLnBrk="0" hangingPunct="0">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buFontTx/>
              <a:buNone/>
            </a:pPr>
            <a:r>
              <a:rPr lang="en-US" sz="2000" b="1">
                <a:solidFill>
                  <a:srgbClr val="FF0000"/>
                </a:solidFill>
              </a:rPr>
              <a:t>3</a:t>
            </a:r>
          </a:p>
        </p:txBody>
      </p:sp>
      <p:sp>
        <p:nvSpPr>
          <p:cNvPr id="2" name="Title 1"/>
          <p:cNvSpPr>
            <a:spLocks noGrp="1"/>
          </p:cNvSpPr>
          <p:nvPr>
            <p:ph type="title"/>
          </p:nvPr>
        </p:nvSpPr>
        <p:spPr>
          <a:xfrm>
            <a:off x="457200" y="0"/>
            <a:ext cx="8229600" cy="1143000"/>
          </a:xfrm>
        </p:spPr>
        <p:txBody>
          <a:bodyPr>
            <a:normAutofit/>
          </a:bodyPr>
          <a:lstStyle/>
          <a:p>
            <a:r>
              <a:rPr lang="en-US" dirty="0"/>
              <a:t>Breadth-First Search</a:t>
            </a:r>
          </a:p>
        </p:txBody>
      </p:sp>
    </p:spTree>
    <p:extLst>
      <p:ext uri="{BB962C8B-B14F-4D97-AF65-F5344CB8AC3E}">
        <p14:creationId xmlns:p14="http://schemas.microsoft.com/office/powerpoint/2010/main" val="254246286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Line 2"/>
          <p:cNvSpPr>
            <a:spLocks noChangeShapeType="1"/>
          </p:cNvSpPr>
          <p:nvPr/>
        </p:nvSpPr>
        <p:spPr bwMode="auto">
          <a:xfrm flipH="1" flipV="1">
            <a:off x="2133600" y="2209800"/>
            <a:ext cx="12192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2851" name="Line 3"/>
          <p:cNvSpPr>
            <a:spLocks noChangeShapeType="1"/>
          </p:cNvSpPr>
          <p:nvPr/>
        </p:nvSpPr>
        <p:spPr bwMode="auto">
          <a:xfrm flipH="1">
            <a:off x="3200400" y="3352800"/>
            <a:ext cx="228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2852" name="Line 4"/>
          <p:cNvSpPr>
            <a:spLocks noChangeShapeType="1"/>
          </p:cNvSpPr>
          <p:nvPr/>
        </p:nvSpPr>
        <p:spPr bwMode="auto">
          <a:xfrm flipV="1">
            <a:off x="914400" y="3124200"/>
            <a:ext cx="9906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2853" name="Line 5"/>
          <p:cNvSpPr>
            <a:spLocks noChangeShapeType="1"/>
          </p:cNvSpPr>
          <p:nvPr/>
        </p:nvSpPr>
        <p:spPr bwMode="auto">
          <a:xfrm flipV="1">
            <a:off x="1828800" y="3276600"/>
            <a:ext cx="14478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2854" name="Line 6"/>
          <p:cNvSpPr>
            <a:spLocks noChangeShapeType="1"/>
          </p:cNvSpPr>
          <p:nvPr/>
        </p:nvSpPr>
        <p:spPr bwMode="auto">
          <a:xfrm flipV="1">
            <a:off x="762000" y="2743200"/>
            <a:ext cx="76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2855" name="Line 7"/>
          <p:cNvSpPr>
            <a:spLocks noChangeShapeType="1"/>
          </p:cNvSpPr>
          <p:nvPr/>
        </p:nvSpPr>
        <p:spPr bwMode="auto">
          <a:xfrm>
            <a:off x="990600" y="2590800"/>
            <a:ext cx="914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2856" name="Line 8"/>
          <p:cNvSpPr>
            <a:spLocks noChangeShapeType="1"/>
          </p:cNvSpPr>
          <p:nvPr/>
        </p:nvSpPr>
        <p:spPr bwMode="auto">
          <a:xfrm flipH="1" flipV="1">
            <a:off x="3124200" y="2362200"/>
            <a:ext cx="292100" cy="508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2857" name="Oval 9"/>
          <p:cNvSpPr>
            <a:spLocks noChangeArrowheads="1"/>
          </p:cNvSpPr>
          <p:nvPr/>
        </p:nvSpPr>
        <p:spPr bwMode="auto">
          <a:xfrm>
            <a:off x="533400" y="2438400"/>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2858" name="Oval 10"/>
          <p:cNvSpPr>
            <a:spLocks noChangeArrowheads="1"/>
          </p:cNvSpPr>
          <p:nvPr/>
        </p:nvSpPr>
        <p:spPr bwMode="auto">
          <a:xfrm>
            <a:off x="685800" y="2286000"/>
            <a:ext cx="457200" cy="457200"/>
          </a:xfrm>
          <a:prstGeom prst="ellipse">
            <a:avLst/>
          </a:prstGeom>
          <a:solidFill>
            <a:srgbClr val="2998E3"/>
          </a:solidFill>
          <a:ln w="9525">
            <a:solidFill>
              <a:schemeClr val="tx1"/>
            </a:solidFill>
            <a:round/>
            <a:headEnd/>
            <a:tailEnd/>
          </a:ln>
          <a:effectLst/>
          <a:extLst/>
        </p:spPr>
        <p:txBody>
          <a:bodyPr wrap="none" anchor="ctr"/>
          <a:lstStyle/>
          <a:p>
            <a:pPr>
              <a:buFontTx/>
              <a:buNone/>
            </a:pPr>
            <a:r>
              <a:rPr lang="en-US" b="1"/>
              <a:t>A</a:t>
            </a:r>
          </a:p>
        </p:txBody>
      </p:sp>
      <p:sp>
        <p:nvSpPr>
          <p:cNvPr id="462859" name="Oval 11"/>
          <p:cNvSpPr>
            <a:spLocks noChangeArrowheads="1"/>
          </p:cNvSpPr>
          <p:nvPr/>
        </p:nvSpPr>
        <p:spPr bwMode="auto">
          <a:xfrm>
            <a:off x="533400" y="32004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H</a:t>
            </a:r>
          </a:p>
        </p:txBody>
      </p:sp>
      <p:sp>
        <p:nvSpPr>
          <p:cNvPr id="462860" name="Oval 12"/>
          <p:cNvSpPr>
            <a:spLocks noChangeArrowheads="1"/>
          </p:cNvSpPr>
          <p:nvPr/>
        </p:nvSpPr>
        <p:spPr bwMode="auto">
          <a:xfrm>
            <a:off x="1905000" y="28194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B</a:t>
            </a:r>
          </a:p>
        </p:txBody>
      </p:sp>
      <p:sp>
        <p:nvSpPr>
          <p:cNvPr id="462861" name="Oval 13"/>
          <p:cNvSpPr>
            <a:spLocks noChangeArrowheads="1"/>
          </p:cNvSpPr>
          <p:nvPr/>
        </p:nvSpPr>
        <p:spPr bwMode="auto">
          <a:xfrm>
            <a:off x="1752600" y="18288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F</a:t>
            </a:r>
          </a:p>
        </p:txBody>
      </p:sp>
      <p:sp>
        <p:nvSpPr>
          <p:cNvPr id="462862" name="Oval 14"/>
          <p:cNvSpPr>
            <a:spLocks noChangeArrowheads="1"/>
          </p:cNvSpPr>
          <p:nvPr/>
        </p:nvSpPr>
        <p:spPr bwMode="auto">
          <a:xfrm>
            <a:off x="2819400" y="3810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E</a:t>
            </a:r>
          </a:p>
        </p:txBody>
      </p:sp>
      <p:sp>
        <p:nvSpPr>
          <p:cNvPr id="462863" name="Oval 15"/>
          <p:cNvSpPr>
            <a:spLocks noChangeArrowheads="1"/>
          </p:cNvSpPr>
          <p:nvPr/>
        </p:nvSpPr>
        <p:spPr bwMode="auto">
          <a:xfrm>
            <a:off x="3276600" y="28956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D</a:t>
            </a:r>
          </a:p>
        </p:txBody>
      </p:sp>
      <p:sp>
        <p:nvSpPr>
          <p:cNvPr id="462864" name="Oval 16"/>
          <p:cNvSpPr>
            <a:spLocks noChangeArrowheads="1"/>
          </p:cNvSpPr>
          <p:nvPr/>
        </p:nvSpPr>
        <p:spPr bwMode="auto">
          <a:xfrm>
            <a:off x="2743200" y="1905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C</a:t>
            </a:r>
          </a:p>
        </p:txBody>
      </p:sp>
      <p:sp>
        <p:nvSpPr>
          <p:cNvPr id="462865" name="Oval 17"/>
          <p:cNvSpPr>
            <a:spLocks noChangeArrowheads="1"/>
          </p:cNvSpPr>
          <p:nvPr/>
        </p:nvSpPr>
        <p:spPr bwMode="auto">
          <a:xfrm>
            <a:off x="1524000" y="3810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G</a:t>
            </a:r>
          </a:p>
        </p:txBody>
      </p:sp>
      <p:sp>
        <p:nvSpPr>
          <p:cNvPr id="462867" name="Line 19"/>
          <p:cNvSpPr>
            <a:spLocks noChangeShapeType="1"/>
          </p:cNvSpPr>
          <p:nvPr/>
        </p:nvSpPr>
        <p:spPr bwMode="auto">
          <a:xfrm flipH="1">
            <a:off x="1981200" y="4114800"/>
            <a:ext cx="83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2868" name="Line 20"/>
          <p:cNvSpPr>
            <a:spLocks noChangeShapeType="1"/>
          </p:cNvSpPr>
          <p:nvPr/>
        </p:nvSpPr>
        <p:spPr bwMode="auto">
          <a:xfrm flipH="1" flipV="1">
            <a:off x="914400" y="3581400"/>
            <a:ext cx="609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2869" name="Line 21"/>
          <p:cNvSpPr>
            <a:spLocks noChangeShapeType="1"/>
          </p:cNvSpPr>
          <p:nvPr/>
        </p:nvSpPr>
        <p:spPr bwMode="auto">
          <a:xfrm flipV="1">
            <a:off x="2209800" y="2095500"/>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2870" name="Text Box 22"/>
          <p:cNvSpPr txBox="1">
            <a:spLocks noChangeArrowheads="1"/>
          </p:cNvSpPr>
          <p:nvPr/>
        </p:nvSpPr>
        <p:spPr bwMode="auto">
          <a:xfrm>
            <a:off x="1524000" y="5486400"/>
            <a:ext cx="579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eaLnBrk="0" hangingPunct="0">
              <a:spcBef>
                <a:spcPct val="0"/>
              </a:spcBef>
              <a:defRPr sz="2400">
                <a:solidFill>
                  <a:schemeClr val="tx1"/>
                </a:solidFill>
                <a:latin typeface="Times New Roman" panose="02020603050405020304" pitchFamily="18" charset="0"/>
              </a:defRPr>
            </a:lvl1pPr>
            <a:lvl2pPr algn="l" eaLnBrk="0" hangingPunct="0">
              <a:spcBef>
                <a:spcPct val="0"/>
              </a:spcBef>
              <a:defRPr sz="2400">
                <a:solidFill>
                  <a:schemeClr val="tx1"/>
                </a:solidFill>
                <a:latin typeface="Times New Roman" panose="02020603050405020304" pitchFamily="18" charset="0"/>
              </a:defRPr>
            </a:lvl2pPr>
            <a:lvl3pPr algn="l" eaLnBrk="0" hangingPunct="0">
              <a:spcBef>
                <a:spcPct val="0"/>
              </a:spcBef>
              <a:defRPr sz="2400">
                <a:solidFill>
                  <a:schemeClr val="tx1"/>
                </a:solidFill>
                <a:latin typeface="Times New Roman" panose="02020603050405020304" pitchFamily="18" charset="0"/>
              </a:defRPr>
            </a:lvl3pPr>
            <a:lvl4pPr algn="l" eaLnBrk="0" hangingPunct="0">
              <a:spcBef>
                <a:spcPct val="0"/>
              </a:spcBef>
              <a:defRPr sz="2400">
                <a:solidFill>
                  <a:schemeClr val="tx1"/>
                </a:solidFill>
                <a:latin typeface="Times New Roman" panose="02020603050405020304" pitchFamily="18" charset="0"/>
              </a:defRPr>
            </a:lvl4pPr>
            <a:lvl5pPr algn="l" eaLnBrk="0" hangingPunct="0">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buFontTx/>
              <a:buNone/>
            </a:pPr>
            <a:r>
              <a:rPr lang="en-US" b="1" dirty="0"/>
              <a:t>Nodes visited: D, C, E, F, G, </a:t>
            </a:r>
            <a:r>
              <a:rPr lang="en-US" b="1" dirty="0" smtClean="0"/>
              <a:t>H</a:t>
            </a:r>
            <a:endParaRPr lang="en-US" b="1" dirty="0"/>
          </a:p>
        </p:txBody>
      </p:sp>
      <p:sp>
        <p:nvSpPr>
          <p:cNvPr id="462871" name="Text Box 23"/>
          <p:cNvSpPr txBox="1">
            <a:spLocks noChangeArrowheads="1"/>
          </p:cNvSpPr>
          <p:nvPr/>
        </p:nvSpPr>
        <p:spPr bwMode="auto">
          <a:xfrm>
            <a:off x="4267200" y="1676400"/>
            <a:ext cx="3810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eaLnBrk="0" hangingPunct="0">
              <a:spcBef>
                <a:spcPct val="0"/>
              </a:spcBef>
              <a:defRPr sz="2400">
                <a:solidFill>
                  <a:schemeClr val="tx1"/>
                </a:solidFill>
                <a:latin typeface="Times New Roman" panose="02020603050405020304" pitchFamily="18" charset="0"/>
              </a:defRPr>
            </a:lvl1pPr>
            <a:lvl2pPr algn="l" eaLnBrk="0" hangingPunct="0">
              <a:spcBef>
                <a:spcPct val="0"/>
              </a:spcBef>
              <a:defRPr sz="2400">
                <a:solidFill>
                  <a:schemeClr val="tx1"/>
                </a:solidFill>
                <a:latin typeface="Times New Roman" panose="02020603050405020304" pitchFamily="18" charset="0"/>
              </a:defRPr>
            </a:lvl2pPr>
            <a:lvl3pPr algn="l" eaLnBrk="0" hangingPunct="0">
              <a:spcBef>
                <a:spcPct val="0"/>
              </a:spcBef>
              <a:defRPr sz="2400">
                <a:solidFill>
                  <a:schemeClr val="tx1"/>
                </a:solidFill>
                <a:latin typeface="Times New Roman" panose="02020603050405020304" pitchFamily="18" charset="0"/>
              </a:defRPr>
            </a:lvl3pPr>
            <a:lvl4pPr algn="l" eaLnBrk="0" hangingPunct="0">
              <a:spcBef>
                <a:spcPct val="0"/>
              </a:spcBef>
              <a:defRPr sz="2400">
                <a:solidFill>
                  <a:schemeClr val="tx1"/>
                </a:solidFill>
                <a:latin typeface="Times New Roman" panose="02020603050405020304" pitchFamily="18" charset="0"/>
              </a:defRPr>
            </a:lvl4pPr>
            <a:lvl5pPr algn="l" eaLnBrk="0" hangingPunct="0">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t>When all nodes in ripple are visited, visit nodes in next ripples</a:t>
            </a:r>
          </a:p>
        </p:txBody>
      </p:sp>
      <p:sp>
        <p:nvSpPr>
          <p:cNvPr id="462872" name="Freeform 24"/>
          <p:cNvSpPr>
            <a:spLocks/>
          </p:cNvSpPr>
          <p:nvPr/>
        </p:nvSpPr>
        <p:spPr bwMode="auto">
          <a:xfrm>
            <a:off x="1295400" y="1219200"/>
            <a:ext cx="2819400" cy="3721100"/>
          </a:xfrm>
          <a:custGeom>
            <a:avLst/>
            <a:gdLst>
              <a:gd name="T0" fmla="*/ 720 w 1776"/>
              <a:gd name="T1" fmla="*/ 0 h 2344"/>
              <a:gd name="T2" fmla="*/ 96 w 1776"/>
              <a:gd name="T3" fmla="*/ 432 h 2344"/>
              <a:gd name="T4" fmla="*/ 144 w 1776"/>
              <a:gd name="T5" fmla="*/ 576 h 2344"/>
              <a:gd name="T6" fmla="*/ 816 w 1776"/>
              <a:gd name="T7" fmla="*/ 1056 h 2344"/>
              <a:gd name="T8" fmla="*/ 768 w 1776"/>
              <a:gd name="T9" fmla="*/ 2064 h 2344"/>
              <a:gd name="T10" fmla="*/ 1440 w 1776"/>
              <a:gd name="T11" fmla="*/ 2304 h 2344"/>
              <a:gd name="T12" fmla="*/ 1632 w 1776"/>
              <a:gd name="T13" fmla="*/ 2304 h 2344"/>
              <a:gd name="T14" fmla="*/ 1776 w 1776"/>
              <a:gd name="T15" fmla="*/ 2160 h 23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76" h="2344">
                <a:moveTo>
                  <a:pt x="720" y="0"/>
                </a:moveTo>
                <a:cubicBezTo>
                  <a:pt x="456" y="168"/>
                  <a:pt x="192" y="336"/>
                  <a:pt x="96" y="432"/>
                </a:cubicBezTo>
                <a:cubicBezTo>
                  <a:pt x="0" y="528"/>
                  <a:pt x="24" y="472"/>
                  <a:pt x="144" y="576"/>
                </a:cubicBezTo>
                <a:cubicBezTo>
                  <a:pt x="264" y="680"/>
                  <a:pt x="712" y="808"/>
                  <a:pt x="816" y="1056"/>
                </a:cubicBezTo>
                <a:cubicBezTo>
                  <a:pt x="920" y="1304"/>
                  <a:pt x="664" y="1856"/>
                  <a:pt x="768" y="2064"/>
                </a:cubicBezTo>
                <a:cubicBezTo>
                  <a:pt x="872" y="2272"/>
                  <a:pt x="1296" y="2264"/>
                  <a:pt x="1440" y="2304"/>
                </a:cubicBezTo>
                <a:cubicBezTo>
                  <a:pt x="1584" y="2344"/>
                  <a:pt x="1576" y="2328"/>
                  <a:pt x="1632" y="2304"/>
                </a:cubicBezTo>
                <a:cubicBezTo>
                  <a:pt x="1688" y="2280"/>
                  <a:pt x="1732" y="2220"/>
                  <a:pt x="1776" y="2160"/>
                </a:cubicBezTo>
              </a:path>
            </a:pathLst>
          </a:custGeom>
          <a:noFill/>
          <a:ln w="28575"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2873" name="Freeform 25"/>
          <p:cNvSpPr>
            <a:spLocks/>
          </p:cNvSpPr>
          <p:nvPr/>
        </p:nvSpPr>
        <p:spPr bwMode="auto">
          <a:xfrm>
            <a:off x="2997200" y="2590800"/>
            <a:ext cx="965200" cy="1092200"/>
          </a:xfrm>
          <a:custGeom>
            <a:avLst/>
            <a:gdLst>
              <a:gd name="T0" fmla="*/ 512 w 608"/>
              <a:gd name="T1" fmla="*/ 0 h 688"/>
              <a:gd name="T2" fmla="*/ 80 w 608"/>
              <a:gd name="T3" fmla="*/ 48 h 688"/>
              <a:gd name="T4" fmla="*/ 32 w 608"/>
              <a:gd name="T5" fmla="*/ 288 h 688"/>
              <a:gd name="T6" fmla="*/ 80 w 608"/>
              <a:gd name="T7" fmla="*/ 624 h 688"/>
              <a:gd name="T8" fmla="*/ 320 w 608"/>
              <a:gd name="T9" fmla="*/ 672 h 688"/>
              <a:gd name="T10" fmla="*/ 608 w 608"/>
              <a:gd name="T11" fmla="*/ 672 h 688"/>
            </a:gdLst>
            <a:ahLst/>
            <a:cxnLst>
              <a:cxn ang="0">
                <a:pos x="T0" y="T1"/>
              </a:cxn>
              <a:cxn ang="0">
                <a:pos x="T2" y="T3"/>
              </a:cxn>
              <a:cxn ang="0">
                <a:pos x="T4" y="T5"/>
              </a:cxn>
              <a:cxn ang="0">
                <a:pos x="T6" y="T7"/>
              </a:cxn>
              <a:cxn ang="0">
                <a:pos x="T8" y="T9"/>
              </a:cxn>
              <a:cxn ang="0">
                <a:pos x="T10" y="T11"/>
              </a:cxn>
            </a:cxnLst>
            <a:rect l="0" t="0" r="r" b="b"/>
            <a:pathLst>
              <a:path w="608" h="688">
                <a:moveTo>
                  <a:pt x="512" y="0"/>
                </a:moveTo>
                <a:cubicBezTo>
                  <a:pt x="336" y="0"/>
                  <a:pt x="160" y="0"/>
                  <a:pt x="80" y="48"/>
                </a:cubicBezTo>
                <a:cubicBezTo>
                  <a:pt x="0" y="96"/>
                  <a:pt x="32" y="192"/>
                  <a:pt x="32" y="288"/>
                </a:cubicBezTo>
                <a:cubicBezTo>
                  <a:pt x="32" y="384"/>
                  <a:pt x="32" y="560"/>
                  <a:pt x="80" y="624"/>
                </a:cubicBezTo>
                <a:cubicBezTo>
                  <a:pt x="128" y="688"/>
                  <a:pt x="232" y="664"/>
                  <a:pt x="320" y="672"/>
                </a:cubicBezTo>
                <a:cubicBezTo>
                  <a:pt x="408" y="680"/>
                  <a:pt x="560" y="672"/>
                  <a:pt x="608" y="672"/>
                </a:cubicBezTo>
              </a:path>
            </a:pathLst>
          </a:custGeom>
          <a:noFill/>
          <a:ln w="28575"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2874" name="Text Box 26"/>
          <p:cNvSpPr txBox="1">
            <a:spLocks noChangeArrowheads="1"/>
          </p:cNvSpPr>
          <p:nvPr/>
        </p:nvSpPr>
        <p:spPr bwMode="auto">
          <a:xfrm>
            <a:off x="3886200" y="3429000"/>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eaLnBrk="0" hangingPunct="0">
              <a:spcBef>
                <a:spcPct val="0"/>
              </a:spcBef>
              <a:defRPr sz="2400">
                <a:solidFill>
                  <a:schemeClr val="tx1"/>
                </a:solidFill>
                <a:latin typeface="Times New Roman" panose="02020603050405020304" pitchFamily="18" charset="0"/>
              </a:defRPr>
            </a:lvl1pPr>
            <a:lvl2pPr algn="l" eaLnBrk="0" hangingPunct="0">
              <a:spcBef>
                <a:spcPct val="0"/>
              </a:spcBef>
              <a:defRPr sz="2400">
                <a:solidFill>
                  <a:schemeClr val="tx1"/>
                </a:solidFill>
                <a:latin typeface="Times New Roman" panose="02020603050405020304" pitchFamily="18" charset="0"/>
              </a:defRPr>
            </a:lvl2pPr>
            <a:lvl3pPr algn="l" eaLnBrk="0" hangingPunct="0">
              <a:spcBef>
                <a:spcPct val="0"/>
              </a:spcBef>
              <a:defRPr sz="2400">
                <a:solidFill>
                  <a:schemeClr val="tx1"/>
                </a:solidFill>
                <a:latin typeface="Times New Roman" panose="02020603050405020304" pitchFamily="18" charset="0"/>
              </a:defRPr>
            </a:lvl3pPr>
            <a:lvl4pPr algn="l" eaLnBrk="0" hangingPunct="0">
              <a:spcBef>
                <a:spcPct val="0"/>
              </a:spcBef>
              <a:defRPr sz="2400">
                <a:solidFill>
                  <a:schemeClr val="tx1"/>
                </a:solidFill>
                <a:latin typeface="Times New Roman" panose="02020603050405020304" pitchFamily="18" charset="0"/>
              </a:defRPr>
            </a:lvl4pPr>
            <a:lvl5pPr algn="l" eaLnBrk="0" hangingPunct="0">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buFontTx/>
              <a:buNone/>
            </a:pPr>
            <a:r>
              <a:rPr lang="en-US" sz="2000" b="1">
                <a:solidFill>
                  <a:srgbClr val="FF0000"/>
                </a:solidFill>
              </a:rPr>
              <a:t>0</a:t>
            </a:r>
          </a:p>
        </p:txBody>
      </p:sp>
      <p:sp>
        <p:nvSpPr>
          <p:cNvPr id="462875" name="Text Box 27"/>
          <p:cNvSpPr txBox="1">
            <a:spLocks noChangeArrowheads="1"/>
          </p:cNvSpPr>
          <p:nvPr/>
        </p:nvSpPr>
        <p:spPr bwMode="auto">
          <a:xfrm>
            <a:off x="2133600" y="4343400"/>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eaLnBrk="0" hangingPunct="0">
              <a:spcBef>
                <a:spcPct val="0"/>
              </a:spcBef>
              <a:defRPr sz="2400">
                <a:solidFill>
                  <a:schemeClr val="tx1"/>
                </a:solidFill>
                <a:latin typeface="Times New Roman" panose="02020603050405020304" pitchFamily="18" charset="0"/>
              </a:defRPr>
            </a:lvl1pPr>
            <a:lvl2pPr algn="l" eaLnBrk="0" hangingPunct="0">
              <a:spcBef>
                <a:spcPct val="0"/>
              </a:spcBef>
              <a:defRPr sz="2400">
                <a:solidFill>
                  <a:schemeClr val="tx1"/>
                </a:solidFill>
                <a:latin typeface="Times New Roman" panose="02020603050405020304" pitchFamily="18" charset="0"/>
              </a:defRPr>
            </a:lvl2pPr>
            <a:lvl3pPr algn="l" eaLnBrk="0" hangingPunct="0">
              <a:spcBef>
                <a:spcPct val="0"/>
              </a:spcBef>
              <a:defRPr sz="2400">
                <a:solidFill>
                  <a:schemeClr val="tx1"/>
                </a:solidFill>
                <a:latin typeface="Times New Roman" panose="02020603050405020304" pitchFamily="18" charset="0"/>
              </a:defRPr>
            </a:lvl3pPr>
            <a:lvl4pPr algn="l" eaLnBrk="0" hangingPunct="0">
              <a:spcBef>
                <a:spcPct val="0"/>
              </a:spcBef>
              <a:defRPr sz="2400">
                <a:solidFill>
                  <a:schemeClr val="tx1"/>
                </a:solidFill>
                <a:latin typeface="Times New Roman" panose="02020603050405020304" pitchFamily="18" charset="0"/>
              </a:defRPr>
            </a:lvl4pPr>
            <a:lvl5pPr algn="l" eaLnBrk="0" hangingPunct="0">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buFontTx/>
              <a:buNone/>
            </a:pPr>
            <a:r>
              <a:rPr lang="en-US" sz="2000" b="1">
                <a:solidFill>
                  <a:srgbClr val="FF0000"/>
                </a:solidFill>
              </a:rPr>
              <a:t>2</a:t>
            </a:r>
          </a:p>
        </p:txBody>
      </p:sp>
      <p:sp>
        <p:nvSpPr>
          <p:cNvPr id="462876" name="Freeform 28"/>
          <p:cNvSpPr>
            <a:spLocks/>
          </p:cNvSpPr>
          <p:nvPr/>
        </p:nvSpPr>
        <p:spPr bwMode="auto">
          <a:xfrm>
            <a:off x="1066800" y="3454400"/>
            <a:ext cx="1193800" cy="1168400"/>
          </a:xfrm>
          <a:custGeom>
            <a:avLst/>
            <a:gdLst>
              <a:gd name="T0" fmla="*/ 576 w 752"/>
              <a:gd name="T1" fmla="*/ 32 h 736"/>
              <a:gd name="T2" fmla="*/ 192 w 752"/>
              <a:gd name="T3" fmla="*/ 32 h 736"/>
              <a:gd name="T4" fmla="*/ 96 w 752"/>
              <a:gd name="T5" fmla="*/ 224 h 736"/>
              <a:gd name="T6" fmla="*/ 96 w 752"/>
              <a:gd name="T7" fmla="*/ 656 h 736"/>
              <a:gd name="T8" fmla="*/ 672 w 752"/>
              <a:gd name="T9" fmla="*/ 704 h 736"/>
              <a:gd name="T10" fmla="*/ 576 w 752"/>
              <a:gd name="T11" fmla="*/ 704 h 736"/>
            </a:gdLst>
            <a:ahLst/>
            <a:cxnLst>
              <a:cxn ang="0">
                <a:pos x="T0" y="T1"/>
              </a:cxn>
              <a:cxn ang="0">
                <a:pos x="T2" y="T3"/>
              </a:cxn>
              <a:cxn ang="0">
                <a:pos x="T4" y="T5"/>
              </a:cxn>
              <a:cxn ang="0">
                <a:pos x="T6" y="T7"/>
              </a:cxn>
              <a:cxn ang="0">
                <a:pos x="T8" y="T9"/>
              </a:cxn>
              <a:cxn ang="0">
                <a:pos x="T10" y="T11"/>
              </a:cxn>
            </a:cxnLst>
            <a:rect l="0" t="0" r="r" b="b"/>
            <a:pathLst>
              <a:path w="752" h="736">
                <a:moveTo>
                  <a:pt x="576" y="32"/>
                </a:moveTo>
                <a:cubicBezTo>
                  <a:pt x="424" y="16"/>
                  <a:pt x="272" y="0"/>
                  <a:pt x="192" y="32"/>
                </a:cubicBezTo>
                <a:cubicBezTo>
                  <a:pt x="112" y="64"/>
                  <a:pt x="112" y="120"/>
                  <a:pt x="96" y="224"/>
                </a:cubicBezTo>
                <a:cubicBezTo>
                  <a:pt x="80" y="328"/>
                  <a:pt x="0" y="576"/>
                  <a:pt x="96" y="656"/>
                </a:cubicBezTo>
                <a:cubicBezTo>
                  <a:pt x="192" y="736"/>
                  <a:pt x="592" y="696"/>
                  <a:pt x="672" y="704"/>
                </a:cubicBezTo>
                <a:cubicBezTo>
                  <a:pt x="752" y="712"/>
                  <a:pt x="664" y="708"/>
                  <a:pt x="576" y="704"/>
                </a:cubicBezTo>
              </a:path>
            </a:pathLst>
          </a:custGeom>
          <a:noFill/>
          <a:ln w="28575"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2877" name="Freeform 29"/>
          <p:cNvSpPr>
            <a:spLocks/>
          </p:cNvSpPr>
          <p:nvPr/>
        </p:nvSpPr>
        <p:spPr bwMode="auto">
          <a:xfrm>
            <a:off x="304800" y="2959100"/>
            <a:ext cx="952500" cy="850900"/>
          </a:xfrm>
          <a:custGeom>
            <a:avLst/>
            <a:gdLst>
              <a:gd name="T0" fmla="*/ 0 w 600"/>
              <a:gd name="T1" fmla="*/ 440 h 536"/>
              <a:gd name="T2" fmla="*/ 96 w 600"/>
              <a:gd name="T3" fmla="*/ 56 h 536"/>
              <a:gd name="T4" fmla="*/ 528 w 600"/>
              <a:gd name="T5" fmla="*/ 104 h 536"/>
              <a:gd name="T6" fmla="*/ 528 w 600"/>
              <a:gd name="T7" fmla="*/ 440 h 536"/>
              <a:gd name="T8" fmla="*/ 528 w 600"/>
              <a:gd name="T9" fmla="*/ 536 h 536"/>
            </a:gdLst>
            <a:ahLst/>
            <a:cxnLst>
              <a:cxn ang="0">
                <a:pos x="T0" y="T1"/>
              </a:cxn>
              <a:cxn ang="0">
                <a:pos x="T2" y="T3"/>
              </a:cxn>
              <a:cxn ang="0">
                <a:pos x="T4" y="T5"/>
              </a:cxn>
              <a:cxn ang="0">
                <a:pos x="T6" y="T7"/>
              </a:cxn>
              <a:cxn ang="0">
                <a:pos x="T8" y="T9"/>
              </a:cxn>
            </a:cxnLst>
            <a:rect l="0" t="0" r="r" b="b"/>
            <a:pathLst>
              <a:path w="600" h="536">
                <a:moveTo>
                  <a:pt x="0" y="440"/>
                </a:moveTo>
                <a:cubicBezTo>
                  <a:pt x="4" y="276"/>
                  <a:pt x="8" y="112"/>
                  <a:pt x="96" y="56"/>
                </a:cubicBezTo>
                <a:cubicBezTo>
                  <a:pt x="184" y="0"/>
                  <a:pt x="456" y="40"/>
                  <a:pt x="528" y="104"/>
                </a:cubicBezTo>
                <a:cubicBezTo>
                  <a:pt x="600" y="168"/>
                  <a:pt x="528" y="368"/>
                  <a:pt x="528" y="440"/>
                </a:cubicBezTo>
                <a:cubicBezTo>
                  <a:pt x="528" y="512"/>
                  <a:pt x="528" y="524"/>
                  <a:pt x="528" y="536"/>
                </a:cubicBezTo>
              </a:path>
            </a:pathLst>
          </a:custGeom>
          <a:noFill/>
          <a:ln w="28575"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2878" name="Text Box 30"/>
          <p:cNvSpPr txBox="1">
            <a:spLocks noChangeArrowheads="1"/>
          </p:cNvSpPr>
          <p:nvPr/>
        </p:nvSpPr>
        <p:spPr bwMode="auto">
          <a:xfrm>
            <a:off x="4038600" y="4327525"/>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eaLnBrk="0" hangingPunct="0">
              <a:spcBef>
                <a:spcPct val="0"/>
              </a:spcBef>
              <a:defRPr sz="2400">
                <a:solidFill>
                  <a:schemeClr val="tx1"/>
                </a:solidFill>
                <a:latin typeface="Times New Roman" panose="02020603050405020304" pitchFamily="18" charset="0"/>
              </a:defRPr>
            </a:lvl1pPr>
            <a:lvl2pPr algn="l" eaLnBrk="0" hangingPunct="0">
              <a:spcBef>
                <a:spcPct val="0"/>
              </a:spcBef>
              <a:defRPr sz="2400">
                <a:solidFill>
                  <a:schemeClr val="tx1"/>
                </a:solidFill>
                <a:latin typeface="Times New Roman" panose="02020603050405020304" pitchFamily="18" charset="0"/>
              </a:defRPr>
            </a:lvl2pPr>
            <a:lvl3pPr algn="l" eaLnBrk="0" hangingPunct="0">
              <a:spcBef>
                <a:spcPct val="0"/>
              </a:spcBef>
              <a:defRPr sz="2400">
                <a:solidFill>
                  <a:schemeClr val="tx1"/>
                </a:solidFill>
                <a:latin typeface="Times New Roman" panose="02020603050405020304" pitchFamily="18" charset="0"/>
              </a:defRPr>
            </a:lvl3pPr>
            <a:lvl4pPr algn="l" eaLnBrk="0" hangingPunct="0">
              <a:spcBef>
                <a:spcPct val="0"/>
              </a:spcBef>
              <a:defRPr sz="2400">
                <a:solidFill>
                  <a:schemeClr val="tx1"/>
                </a:solidFill>
                <a:latin typeface="Times New Roman" panose="02020603050405020304" pitchFamily="18" charset="0"/>
              </a:defRPr>
            </a:lvl4pPr>
            <a:lvl5pPr algn="l" eaLnBrk="0" hangingPunct="0">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buFontTx/>
              <a:buNone/>
            </a:pPr>
            <a:r>
              <a:rPr lang="en-US" sz="2000" b="1">
                <a:solidFill>
                  <a:srgbClr val="FF0000"/>
                </a:solidFill>
              </a:rPr>
              <a:t>1</a:t>
            </a:r>
          </a:p>
        </p:txBody>
      </p:sp>
      <p:sp>
        <p:nvSpPr>
          <p:cNvPr id="462879" name="Text Box 31"/>
          <p:cNvSpPr txBox="1">
            <a:spLocks noChangeArrowheads="1"/>
          </p:cNvSpPr>
          <p:nvPr/>
        </p:nvSpPr>
        <p:spPr bwMode="auto">
          <a:xfrm>
            <a:off x="76200" y="3581400"/>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eaLnBrk="0" hangingPunct="0">
              <a:spcBef>
                <a:spcPct val="0"/>
              </a:spcBef>
              <a:defRPr sz="2400">
                <a:solidFill>
                  <a:schemeClr val="tx1"/>
                </a:solidFill>
                <a:latin typeface="Times New Roman" panose="02020603050405020304" pitchFamily="18" charset="0"/>
              </a:defRPr>
            </a:lvl1pPr>
            <a:lvl2pPr algn="l" eaLnBrk="0" hangingPunct="0">
              <a:spcBef>
                <a:spcPct val="0"/>
              </a:spcBef>
              <a:defRPr sz="2400">
                <a:solidFill>
                  <a:schemeClr val="tx1"/>
                </a:solidFill>
                <a:latin typeface="Times New Roman" panose="02020603050405020304" pitchFamily="18" charset="0"/>
              </a:defRPr>
            </a:lvl2pPr>
            <a:lvl3pPr algn="l" eaLnBrk="0" hangingPunct="0">
              <a:spcBef>
                <a:spcPct val="0"/>
              </a:spcBef>
              <a:defRPr sz="2400">
                <a:solidFill>
                  <a:schemeClr val="tx1"/>
                </a:solidFill>
                <a:latin typeface="Times New Roman" panose="02020603050405020304" pitchFamily="18" charset="0"/>
              </a:defRPr>
            </a:lvl3pPr>
            <a:lvl4pPr algn="l" eaLnBrk="0" hangingPunct="0">
              <a:spcBef>
                <a:spcPct val="0"/>
              </a:spcBef>
              <a:defRPr sz="2400">
                <a:solidFill>
                  <a:schemeClr val="tx1"/>
                </a:solidFill>
                <a:latin typeface="Times New Roman" panose="02020603050405020304" pitchFamily="18" charset="0"/>
              </a:defRPr>
            </a:lvl4pPr>
            <a:lvl5pPr algn="l" eaLnBrk="0" hangingPunct="0">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buFontTx/>
              <a:buNone/>
            </a:pPr>
            <a:r>
              <a:rPr lang="en-US" sz="2000" b="1">
                <a:solidFill>
                  <a:srgbClr val="FF0000"/>
                </a:solidFill>
              </a:rPr>
              <a:t>3</a:t>
            </a:r>
          </a:p>
        </p:txBody>
      </p:sp>
      <p:sp>
        <p:nvSpPr>
          <p:cNvPr id="462880" name="Freeform 32"/>
          <p:cNvSpPr>
            <a:spLocks/>
          </p:cNvSpPr>
          <p:nvPr/>
        </p:nvSpPr>
        <p:spPr bwMode="auto">
          <a:xfrm>
            <a:off x="203200" y="1981200"/>
            <a:ext cx="2362200" cy="1562100"/>
          </a:xfrm>
          <a:custGeom>
            <a:avLst/>
            <a:gdLst>
              <a:gd name="T0" fmla="*/ 496 w 1488"/>
              <a:gd name="T1" fmla="*/ 0 h 984"/>
              <a:gd name="T2" fmla="*/ 1360 w 1488"/>
              <a:gd name="T3" fmla="*/ 528 h 984"/>
              <a:gd name="T4" fmla="*/ 1264 w 1488"/>
              <a:gd name="T5" fmla="*/ 960 h 984"/>
              <a:gd name="T6" fmla="*/ 736 w 1488"/>
              <a:gd name="T7" fmla="*/ 672 h 984"/>
              <a:gd name="T8" fmla="*/ 112 w 1488"/>
              <a:gd name="T9" fmla="*/ 480 h 984"/>
              <a:gd name="T10" fmla="*/ 64 w 1488"/>
              <a:gd name="T11" fmla="*/ 384 h 984"/>
            </a:gdLst>
            <a:ahLst/>
            <a:cxnLst>
              <a:cxn ang="0">
                <a:pos x="T0" y="T1"/>
              </a:cxn>
              <a:cxn ang="0">
                <a:pos x="T2" y="T3"/>
              </a:cxn>
              <a:cxn ang="0">
                <a:pos x="T4" y="T5"/>
              </a:cxn>
              <a:cxn ang="0">
                <a:pos x="T6" y="T7"/>
              </a:cxn>
              <a:cxn ang="0">
                <a:pos x="T8" y="T9"/>
              </a:cxn>
              <a:cxn ang="0">
                <a:pos x="T10" y="T11"/>
              </a:cxn>
            </a:cxnLst>
            <a:rect l="0" t="0" r="r" b="b"/>
            <a:pathLst>
              <a:path w="1488" h="984">
                <a:moveTo>
                  <a:pt x="496" y="0"/>
                </a:moveTo>
                <a:cubicBezTo>
                  <a:pt x="864" y="184"/>
                  <a:pt x="1232" y="368"/>
                  <a:pt x="1360" y="528"/>
                </a:cubicBezTo>
                <a:cubicBezTo>
                  <a:pt x="1488" y="688"/>
                  <a:pt x="1368" y="936"/>
                  <a:pt x="1264" y="960"/>
                </a:cubicBezTo>
                <a:cubicBezTo>
                  <a:pt x="1160" y="984"/>
                  <a:pt x="928" y="752"/>
                  <a:pt x="736" y="672"/>
                </a:cubicBezTo>
                <a:cubicBezTo>
                  <a:pt x="544" y="592"/>
                  <a:pt x="224" y="528"/>
                  <a:pt x="112" y="480"/>
                </a:cubicBezTo>
                <a:cubicBezTo>
                  <a:pt x="0" y="432"/>
                  <a:pt x="72" y="400"/>
                  <a:pt x="64" y="384"/>
                </a:cubicBezTo>
              </a:path>
            </a:pathLst>
          </a:custGeom>
          <a:noFill/>
          <a:ln w="28575"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2881" name="Text Box 33"/>
          <p:cNvSpPr txBox="1">
            <a:spLocks noChangeArrowheads="1"/>
          </p:cNvSpPr>
          <p:nvPr/>
        </p:nvSpPr>
        <p:spPr bwMode="auto">
          <a:xfrm>
            <a:off x="685800" y="1752600"/>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eaLnBrk="0" hangingPunct="0">
              <a:spcBef>
                <a:spcPct val="0"/>
              </a:spcBef>
              <a:defRPr sz="2400">
                <a:solidFill>
                  <a:schemeClr val="tx1"/>
                </a:solidFill>
                <a:latin typeface="Times New Roman" panose="02020603050405020304" pitchFamily="18" charset="0"/>
              </a:defRPr>
            </a:lvl1pPr>
            <a:lvl2pPr algn="l" eaLnBrk="0" hangingPunct="0">
              <a:spcBef>
                <a:spcPct val="0"/>
              </a:spcBef>
              <a:defRPr sz="2400">
                <a:solidFill>
                  <a:schemeClr val="tx1"/>
                </a:solidFill>
                <a:latin typeface="Times New Roman" panose="02020603050405020304" pitchFamily="18" charset="0"/>
              </a:defRPr>
            </a:lvl2pPr>
            <a:lvl3pPr algn="l" eaLnBrk="0" hangingPunct="0">
              <a:spcBef>
                <a:spcPct val="0"/>
              </a:spcBef>
              <a:defRPr sz="2400">
                <a:solidFill>
                  <a:schemeClr val="tx1"/>
                </a:solidFill>
                <a:latin typeface="Times New Roman" panose="02020603050405020304" pitchFamily="18" charset="0"/>
              </a:defRPr>
            </a:lvl3pPr>
            <a:lvl4pPr algn="l" eaLnBrk="0" hangingPunct="0">
              <a:spcBef>
                <a:spcPct val="0"/>
              </a:spcBef>
              <a:defRPr sz="2400">
                <a:solidFill>
                  <a:schemeClr val="tx1"/>
                </a:solidFill>
                <a:latin typeface="Times New Roman" panose="02020603050405020304" pitchFamily="18" charset="0"/>
              </a:defRPr>
            </a:lvl4pPr>
            <a:lvl5pPr algn="l" eaLnBrk="0" hangingPunct="0">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buFontTx/>
              <a:buNone/>
            </a:pPr>
            <a:r>
              <a:rPr lang="en-US" sz="2000" b="1">
                <a:solidFill>
                  <a:srgbClr val="FF0000"/>
                </a:solidFill>
              </a:rPr>
              <a:t>4</a:t>
            </a:r>
          </a:p>
        </p:txBody>
      </p:sp>
      <p:sp>
        <p:nvSpPr>
          <p:cNvPr id="2" name="Title 1"/>
          <p:cNvSpPr>
            <a:spLocks noGrp="1"/>
          </p:cNvSpPr>
          <p:nvPr>
            <p:ph type="title"/>
          </p:nvPr>
        </p:nvSpPr>
        <p:spPr>
          <a:xfrm>
            <a:off x="533400" y="-38100"/>
            <a:ext cx="8229600" cy="1143000"/>
          </a:xfrm>
        </p:spPr>
        <p:txBody>
          <a:bodyPr>
            <a:normAutofit/>
          </a:bodyPr>
          <a:lstStyle/>
          <a:p>
            <a:r>
              <a:rPr lang="en-US" dirty="0"/>
              <a:t>Breadth-First Search</a:t>
            </a:r>
          </a:p>
        </p:txBody>
      </p:sp>
    </p:spTree>
    <p:extLst>
      <p:ext uri="{BB962C8B-B14F-4D97-AF65-F5344CB8AC3E}">
        <p14:creationId xmlns:p14="http://schemas.microsoft.com/office/powerpoint/2010/main" val="11092039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Line 2"/>
          <p:cNvSpPr>
            <a:spLocks noChangeShapeType="1"/>
          </p:cNvSpPr>
          <p:nvPr/>
        </p:nvSpPr>
        <p:spPr bwMode="auto">
          <a:xfrm flipH="1" flipV="1">
            <a:off x="2133600" y="2209800"/>
            <a:ext cx="12192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2851" name="Line 3"/>
          <p:cNvSpPr>
            <a:spLocks noChangeShapeType="1"/>
          </p:cNvSpPr>
          <p:nvPr/>
        </p:nvSpPr>
        <p:spPr bwMode="auto">
          <a:xfrm flipH="1">
            <a:off x="3200400" y="3352800"/>
            <a:ext cx="228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2852" name="Line 4"/>
          <p:cNvSpPr>
            <a:spLocks noChangeShapeType="1"/>
          </p:cNvSpPr>
          <p:nvPr/>
        </p:nvSpPr>
        <p:spPr bwMode="auto">
          <a:xfrm flipV="1">
            <a:off x="914400" y="3124200"/>
            <a:ext cx="9906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2853" name="Line 5"/>
          <p:cNvSpPr>
            <a:spLocks noChangeShapeType="1"/>
          </p:cNvSpPr>
          <p:nvPr/>
        </p:nvSpPr>
        <p:spPr bwMode="auto">
          <a:xfrm flipV="1">
            <a:off x="1828800" y="3276600"/>
            <a:ext cx="14478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2854" name="Line 6"/>
          <p:cNvSpPr>
            <a:spLocks noChangeShapeType="1"/>
          </p:cNvSpPr>
          <p:nvPr/>
        </p:nvSpPr>
        <p:spPr bwMode="auto">
          <a:xfrm flipV="1">
            <a:off x="762000" y="2743200"/>
            <a:ext cx="76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2855" name="Line 7"/>
          <p:cNvSpPr>
            <a:spLocks noChangeShapeType="1"/>
          </p:cNvSpPr>
          <p:nvPr/>
        </p:nvSpPr>
        <p:spPr bwMode="auto">
          <a:xfrm>
            <a:off x="990600" y="2590800"/>
            <a:ext cx="914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2856" name="Line 8"/>
          <p:cNvSpPr>
            <a:spLocks noChangeShapeType="1"/>
          </p:cNvSpPr>
          <p:nvPr/>
        </p:nvSpPr>
        <p:spPr bwMode="auto">
          <a:xfrm flipH="1" flipV="1">
            <a:off x="3124200" y="2362200"/>
            <a:ext cx="292100" cy="508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2857" name="Oval 9"/>
          <p:cNvSpPr>
            <a:spLocks noChangeArrowheads="1"/>
          </p:cNvSpPr>
          <p:nvPr/>
        </p:nvSpPr>
        <p:spPr bwMode="auto">
          <a:xfrm>
            <a:off x="533400" y="2438400"/>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2858" name="Oval 10"/>
          <p:cNvSpPr>
            <a:spLocks noChangeArrowheads="1"/>
          </p:cNvSpPr>
          <p:nvPr/>
        </p:nvSpPr>
        <p:spPr bwMode="auto">
          <a:xfrm>
            <a:off x="685800" y="2286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A</a:t>
            </a:r>
          </a:p>
        </p:txBody>
      </p:sp>
      <p:sp>
        <p:nvSpPr>
          <p:cNvPr id="462859" name="Oval 11"/>
          <p:cNvSpPr>
            <a:spLocks noChangeArrowheads="1"/>
          </p:cNvSpPr>
          <p:nvPr/>
        </p:nvSpPr>
        <p:spPr bwMode="auto">
          <a:xfrm>
            <a:off x="533400" y="32004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H</a:t>
            </a:r>
          </a:p>
        </p:txBody>
      </p:sp>
      <p:sp>
        <p:nvSpPr>
          <p:cNvPr id="462860" name="Oval 12"/>
          <p:cNvSpPr>
            <a:spLocks noChangeArrowheads="1"/>
          </p:cNvSpPr>
          <p:nvPr/>
        </p:nvSpPr>
        <p:spPr bwMode="auto">
          <a:xfrm>
            <a:off x="1905000" y="28194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B</a:t>
            </a:r>
          </a:p>
        </p:txBody>
      </p:sp>
      <p:sp>
        <p:nvSpPr>
          <p:cNvPr id="462861" name="Oval 13"/>
          <p:cNvSpPr>
            <a:spLocks noChangeArrowheads="1"/>
          </p:cNvSpPr>
          <p:nvPr/>
        </p:nvSpPr>
        <p:spPr bwMode="auto">
          <a:xfrm>
            <a:off x="1752600" y="18288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F</a:t>
            </a:r>
          </a:p>
        </p:txBody>
      </p:sp>
      <p:sp>
        <p:nvSpPr>
          <p:cNvPr id="462862" name="Oval 14"/>
          <p:cNvSpPr>
            <a:spLocks noChangeArrowheads="1"/>
          </p:cNvSpPr>
          <p:nvPr/>
        </p:nvSpPr>
        <p:spPr bwMode="auto">
          <a:xfrm>
            <a:off x="2819400" y="3810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E</a:t>
            </a:r>
          </a:p>
        </p:txBody>
      </p:sp>
      <p:sp>
        <p:nvSpPr>
          <p:cNvPr id="462863" name="Oval 15"/>
          <p:cNvSpPr>
            <a:spLocks noChangeArrowheads="1"/>
          </p:cNvSpPr>
          <p:nvPr/>
        </p:nvSpPr>
        <p:spPr bwMode="auto">
          <a:xfrm>
            <a:off x="3276600" y="28956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D</a:t>
            </a:r>
          </a:p>
        </p:txBody>
      </p:sp>
      <p:sp>
        <p:nvSpPr>
          <p:cNvPr id="462864" name="Oval 16"/>
          <p:cNvSpPr>
            <a:spLocks noChangeArrowheads="1"/>
          </p:cNvSpPr>
          <p:nvPr/>
        </p:nvSpPr>
        <p:spPr bwMode="auto">
          <a:xfrm>
            <a:off x="2743200" y="1905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C</a:t>
            </a:r>
          </a:p>
        </p:txBody>
      </p:sp>
      <p:sp>
        <p:nvSpPr>
          <p:cNvPr id="462865" name="Oval 17"/>
          <p:cNvSpPr>
            <a:spLocks noChangeArrowheads="1"/>
          </p:cNvSpPr>
          <p:nvPr/>
        </p:nvSpPr>
        <p:spPr bwMode="auto">
          <a:xfrm>
            <a:off x="1524000" y="3810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G</a:t>
            </a:r>
          </a:p>
        </p:txBody>
      </p:sp>
      <p:sp>
        <p:nvSpPr>
          <p:cNvPr id="462867" name="Line 19"/>
          <p:cNvSpPr>
            <a:spLocks noChangeShapeType="1"/>
          </p:cNvSpPr>
          <p:nvPr/>
        </p:nvSpPr>
        <p:spPr bwMode="auto">
          <a:xfrm flipH="1">
            <a:off x="1981200" y="4114800"/>
            <a:ext cx="83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2868" name="Line 20"/>
          <p:cNvSpPr>
            <a:spLocks noChangeShapeType="1"/>
          </p:cNvSpPr>
          <p:nvPr/>
        </p:nvSpPr>
        <p:spPr bwMode="auto">
          <a:xfrm flipH="1" flipV="1">
            <a:off x="914400" y="3581400"/>
            <a:ext cx="609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2869" name="Line 21"/>
          <p:cNvSpPr>
            <a:spLocks noChangeShapeType="1"/>
          </p:cNvSpPr>
          <p:nvPr/>
        </p:nvSpPr>
        <p:spPr bwMode="auto">
          <a:xfrm flipV="1">
            <a:off x="2209800" y="2095500"/>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2870" name="Text Box 22"/>
          <p:cNvSpPr txBox="1">
            <a:spLocks noChangeArrowheads="1"/>
          </p:cNvSpPr>
          <p:nvPr/>
        </p:nvSpPr>
        <p:spPr bwMode="auto">
          <a:xfrm>
            <a:off x="1524000" y="5486400"/>
            <a:ext cx="579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eaLnBrk="0" hangingPunct="0">
              <a:spcBef>
                <a:spcPct val="0"/>
              </a:spcBef>
              <a:defRPr sz="2400">
                <a:solidFill>
                  <a:schemeClr val="tx1"/>
                </a:solidFill>
                <a:latin typeface="Times New Roman" panose="02020603050405020304" pitchFamily="18" charset="0"/>
              </a:defRPr>
            </a:lvl1pPr>
            <a:lvl2pPr algn="l" eaLnBrk="0" hangingPunct="0">
              <a:spcBef>
                <a:spcPct val="0"/>
              </a:spcBef>
              <a:defRPr sz="2400">
                <a:solidFill>
                  <a:schemeClr val="tx1"/>
                </a:solidFill>
                <a:latin typeface="Times New Roman" panose="02020603050405020304" pitchFamily="18" charset="0"/>
              </a:defRPr>
            </a:lvl2pPr>
            <a:lvl3pPr algn="l" eaLnBrk="0" hangingPunct="0">
              <a:spcBef>
                <a:spcPct val="0"/>
              </a:spcBef>
              <a:defRPr sz="2400">
                <a:solidFill>
                  <a:schemeClr val="tx1"/>
                </a:solidFill>
                <a:latin typeface="Times New Roman" panose="02020603050405020304" pitchFamily="18" charset="0"/>
              </a:defRPr>
            </a:lvl3pPr>
            <a:lvl4pPr algn="l" eaLnBrk="0" hangingPunct="0">
              <a:spcBef>
                <a:spcPct val="0"/>
              </a:spcBef>
              <a:defRPr sz="2400">
                <a:solidFill>
                  <a:schemeClr val="tx1"/>
                </a:solidFill>
                <a:latin typeface="Times New Roman" panose="02020603050405020304" pitchFamily="18" charset="0"/>
              </a:defRPr>
            </a:lvl4pPr>
            <a:lvl5pPr algn="l" eaLnBrk="0" hangingPunct="0">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buFontTx/>
              <a:buNone/>
            </a:pPr>
            <a:r>
              <a:rPr lang="en-US" b="1"/>
              <a:t>Nodes visited: D, C, E, F, G, H, A</a:t>
            </a:r>
          </a:p>
        </p:txBody>
      </p:sp>
      <p:sp>
        <p:nvSpPr>
          <p:cNvPr id="462871" name="Text Box 23"/>
          <p:cNvSpPr txBox="1">
            <a:spLocks noChangeArrowheads="1"/>
          </p:cNvSpPr>
          <p:nvPr/>
        </p:nvSpPr>
        <p:spPr bwMode="auto">
          <a:xfrm>
            <a:off x="4267200" y="1676400"/>
            <a:ext cx="3810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eaLnBrk="0" hangingPunct="0">
              <a:spcBef>
                <a:spcPct val="0"/>
              </a:spcBef>
              <a:defRPr sz="2400">
                <a:solidFill>
                  <a:schemeClr val="tx1"/>
                </a:solidFill>
                <a:latin typeface="Times New Roman" panose="02020603050405020304" pitchFamily="18" charset="0"/>
              </a:defRPr>
            </a:lvl1pPr>
            <a:lvl2pPr algn="l" eaLnBrk="0" hangingPunct="0">
              <a:spcBef>
                <a:spcPct val="0"/>
              </a:spcBef>
              <a:defRPr sz="2400">
                <a:solidFill>
                  <a:schemeClr val="tx1"/>
                </a:solidFill>
                <a:latin typeface="Times New Roman" panose="02020603050405020304" pitchFamily="18" charset="0"/>
              </a:defRPr>
            </a:lvl2pPr>
            <a:lvl3pPr algn="l" eaLnBrk="0" hangingPunct="0">
              <a:spcBef>
                <a:spcPct val="0"/>
              </a:spcBef>
              <a:defRPr sz="2400">
                <a:solidFill>
                  <a:schemeClr val="tx1"/>
                </a:solidFill>
                <a:latin typeface="Times New Roman" panose="02020603050405020304" pitchFamily="18" charset="0"/>
              </a:defRPr>
            </a:lvl3pPr>
            <a:lvl4pPr algn="l" eaLnBrk="0" hangingPunct="0">
              <a:spcBef>
                <a:spcPct val="0"/>
              </a:spcBef>
              <a:defRPr sz="2400">
                <a:solidFill>
                  <a:schemeClr val="tx1"/>
                </a:solidFill>
                <a:latin typeface="Times New Roman" panose="02020603050405020304" pitchFamily="18" charset="0"/>
              </a:defRPr>
            </a:lvl4pPr>
            <a:lvl5pPr algn="l" eaLnBrk="0" hangingPunct="0">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t>When all nodes in ripple are visited, visit nodes in next ripples</a:t>
            </a:r>
          </a:p>
        </p:txBody>
      </p:sp>
      <p:sp>
        <p:nvSpPr>
          <p:cNvPr id="462872" name="Freeform 24"/>
          <p:cNvSpPr>
            <a:spLocks/>
          </p:cNvSpPr>
          <p:nvPr/>
        </p:nvSpPr>
        <p:spPr bwMode="auto">
          <a:xfrm>
            <a:off x="1295400" y="1219200"/>
            <a:ext cx="2819400" cy="3721100"/>
          </a:xfrm>
          <a:custGeom>
            <a:avLst/>
            <a:gdLst>
              <a:gd name="T0" fmla="*/ 720 w 1776"/>
              <a:gd name="T1" fmla="*/ 0 h 2344"/>
              <a:gd name="T2" fmla="*/ 96 w 1776"/>
              <a:gd name="T3" fmla="*/ 432 h 2344"/>
              <a:gd name="T4" fmla="*/ 144 w 1776"/>
              <a:gd name="T5" fmla="*/ 576 h 2344"/>
              <a:gd name="T6" fmla="*/ 816 w 1776"/>
              <a:gd name="T7" fmla="*/ 1056 h 2344"/>
              <a:gd name="T8" fmla="*/ 768 w 1776"/>
              <a:gd name="T9" fmla="*/ 2064 h 2344"/>
              <a:gd name="T10" fmla="*/ 1440 w 1776"/>
              <a:gd name="T11" fmla="*/ 2304 h 2344"/>
              <a:gd name="T12" fmla="*/ 1632 w 1776"/>
              <a:gd name="T13" fmla="*/ 2304 h 2344"/>
              <a:gd name="T14" fmla="*/ 1776 w 1776"/>
              <a:gd name="T15" fmla="*/ 2160 h 23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76" h="2344">
                <a:moveTo>
                  <a:pt x="720" y="0"/>
                </a:moveTo>
                <a:cubicBezTo>
                  <a:pt x="456" y="168"/>
                  <a:pt x="192" y="336"/>
                  <a:pt x="96" y="432"/>
                </a:cubicBezTo>
                <a:cubicBezTo>
                  <a:pt x="0" y="528"/>
                  <a:pt x="24" y="472"/>
                  <a:pt x="144" y="576"/>
                </a:cubicBezTo>
                <a:cubicBezTo>
                  <a:pt x="264" y="680"/>
                  <a:pt x="712" y="808"/>
                  <a:pt x="816" y="1056"/>
                </a:cubicBezTo>
                <a:cubicBezTo>
                  <a:pt x="920" y="1304"/>
                  <a:pt x="664" y="1856"/>
                  <a:pt x="768" y="2064"/>
                </a:cubicBezTo>
                <a:cubicBezTo>
                  <a:pt x="872" y="2272"/>
                  <a:pt x="1296" y="2264"/>
                  <a:pt x="1440" y="2304"/>
                </a:cubicBezTo>
                <a:cubicBezTo>
                  <a:pt x="1584" y="2344"/>
                  <a:pt x="1576" y="2328"/>
                  <a:pt x="1632" y="2304"/>
                </a:cubicBezTo>
                <a:cubicBezTo>
                  <a:pt x="1688" y="2280"/>
                  <a:pt x="1732" y="2220"/>
                  <a:pt x="1776" y="2160"/>
                </a:cubicBezTo>
              </a:path>
            </a:pathLst>
          </a:custGeom>
          <a:noFill/>
          <a:ln w="28575"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2873" name="Freeform 25"/>
          <p:cNvSpPr>
            <a:spLocks/>
          </p:cNvSpPr>
          <p:nvPr/>
        </p:nvSpPr>
        <p:spPr bwMode="auto">
          <a:xfrm>
            <a:off x="2997200" y="2590800"/>
            <a:ext cx="965200" cy="1092200"/>
          </a:xfrm>
          <a:custGeom>
            <a:avLst/>
            <a:gdLst>
              <a:gd name="T0" fmla="*/ 512 w 608"/>
              <a:gd name="T1" fmla="*/ 0 h 688"/>
              <a:gd name="T2" fmla="*/ 80 w 608"/>
              <a:gd name="T3" fmla="*/ 48 h 688"/>
              <a:gd name="T4" fmla="*/ 32 w 608"/>
              <a:gd name="T5" fmla="*/ 288 h 688"/>
              <a:gd name="T6" fmla="*/ 80 w 608"/>
              <a:gd name="T7" fmla="*/ 624 h 688"/>
              <a:gd name="T8" fmla="*/ 320 w 608"/>
              <a:gd name="T9" fmla="*/ 672 h 688"/>
              <a:gd name="T10" fmla="*/ 608 w 608"/>
              <a:gd name="T11" fmla="*/ 672 h 688"/>
            </a:gdLst>
            <a:ahLst/>
            <a:cxnLst>
              <a:cxn ang="0">
                <a:pos x="T0" y="T1"/>
              </a:cxn>
              <a:cxn ang="0">
                <a:pos x="T2" y="T3"/>
              </a:cxn>
              <a:cxn ang="0">
                <a:pos x="T4" y="T5"/>
              </a:cxn>
              <a:cxn ang="0">
                <a:pos x="T6" y="T7"/>
              </a:cxn>
              <a:cxn ang="0">
                <a:pos x="T8" y="T9"/>
              </a:cxn>
              <a:cxn ang="0">
                <a:pos x="T10" y="T11"/>
              </a:cxn>
            </a:cxnLst>
            <a:rect l="0" t="0" r="r" b="b"/>
            <a:pathLst>
              <a:path w="608" h="688">
                <a:moveTo>
                  <a:pt x="512" y="0"/>
                </a:moveTo>
                <a:cubicBezTo>
                  <a:pt x="336" y="0"/>
                  <a:pt x="160" y="0"/>
                  <a:pt x="80" y="48"/>
                </a:cubicBezTo>
                <a:cubicBezTo>
                  <a:pt x="0" y="96"/>
                  <a:pt x="32" y="192"/>
                  <a:pt x="32" y="288"/>
                </a:cubicBezTo>
                <a:cubicBezTo>
                  <a:pt x="32" y="384"/>
                  <a:pt x="32" y="560"/>
                  <a:pt x="80" y="624"/>
                </a:cubicBezTo>
                <a:cubicBezTo>
                  <a:pt x="128" y="688"/>
                  <a:pt x="232" y="664"/>
                  <a:pt x="320" y="672"/>
                </a:cubicBezTo>
                <a:cubicBezTo>
                  <a:pt x="408" y="680"/>
                  <a:pt x="560" y="672"/>
                  <a:pt x="608" y="672"/>
                </a:cubicBezTo>
              </a:path>
            </a:pathLst>
          </a:custGeom>
          <a:noFill/>
          <a:ln w="28575"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2874" name="Text Box 26"/>
          <p:cNvSpPr txBox="1">
            <a:spLocks noChangeArrowheads="1"/>
          </p:cNvSpPr>
          <p:nvPr/>
        </p:nvSpPr>
        <p:spPr bwMode="auto">
          <a:xfrm>
            <a:off x="3886200" y="3429000"/>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eaLnBrk="0" hangingPunct="0">
              <a:spcBef>
                <a:spcPct val="0"/>
              </a:spcBef>
              <a:defRPr sz="2400">
                <a:solidFill>
                  <a:schemeClr val="tx1"/>
                </a:solidFill>
                <a:latin typeface="Times New Roman" panose="02020603050405020304" pitchFamily="18" charset="0"/>
              </a:defRPr>
            </a:lvl1pPr>
            <a:lvl2pPr algn="l" eaLnBrk="0" hangingPunct="0">
              <a:spcBef>
                <a:spcPct val="0"/>
              </a:spcBef>
              <a:defRPr sz="2400">
                <a:solidFill>
                  <a:schemeClr val="tx1"/>
                </a:solidFill>
                <a:latin typeface="Times New Roman" panose="02020603050405020304" pitchFamily="18" charset="0"/>
              </a:defRPr>
            </a:lvl2pPr>
            <a:lvl3pPr algn="l" eaLnBrk="0" hangingPunct="0">
              <a:spcBef>
                <a:spcPct val="0"/>
              </a:spcBef>
              <a:defRPr sz="2400">
                <a:solidFill>
                  <a:schemeClr val="tx1"/>
                </a:solidFill>
                <a:latin typeface="Times New Roman" panose="02020603050405020304" pitchFamily="18" charset="0"/>
              </a:defRPr>
            </a:lvl3pPr>
            <a:lvl4pPr algn="l" eaLnBrk="0" hangingPunct="0">
              <a:spcBef>
                <a:spcPct val="0"/>
              </a:spcBef>
              <a:defRPr sz="2400">
                <a:solidFill>
                  <a:schemeClr val="tx1"/>
                </a:solidFill>
                <a:latin typeface="Times New Roman" panose="02020603050405020304" pitchFamily="18" charset="0"/>
              </a:defRPr>
            </a:lvl4pPr>
            <a:lvl5pPr algn="l" eaLnBrk="0" hangingPunct="0">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buFontTx/>
              <a:buNone/>
            </a:pPr>
            <a:r>
              <a:rPr lang="en-US" sz="2000" b="1">
                <a:solidFill>
                  <a:srgbClr val="FF0000"/>
                </a:solidFill>
              </a:rPr>
              <a:t>0</a:t>
            </a:r>
          </a:p>
        </p:txBody>
      </p:sp>
      <p:sp>
        <p:nvSpPr>
          <p:cNvPr id="462875" name="Text Box 27"/>
          <p:cNvSpPr txBox="1">
            <a:spLocks noChangeArrowheads="1"/>
          </p:cNvSpPr>
          <p:nvPr/>
        </p:nvSpPr>
        <p:spPr bwMode="auto">
          <a:xfrm>
            <a:off x="2133600" y="4343400"/>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eaLnBrk="0" hangingPunct="0">
              <a:spcBef>
                <a:spcPct val="0"/>
              </a:spcBef>
              <a:defRPr sz="2400">
                <a:solidFill>
                  <a:schemeClr val="tx1"/>
                </a:solidFill>
                <a:latin typeface="Times New Roman" panose="02020603050405020304" pitchFamily="18" charset="0"/>
              </a:defRPr>
            </a:lvl1pPr>
            <a:lvl2pPr algn="l" eaLnBrk="0" hangingPunct="0">
              <a:spcBef>
                <a:spcPct val="0"/>
              </a:spcBef>
              <a:defRPr sz="2400">
                <a:solidFill>
                  <a:schemeClr val="tx1"/>
                </a:solidFill>
                <a:latin typeface="Times New Roman" panose="02020603050405020304" pitchFamily="18" charset="0"/>
              </a:defRPr>
            </a:lvl2pPr>
            <a:lvl3pPr algn="l" eaLnBrk="0" hangingPunct="0">
              <a:spcBef>
                <a:spcPct val="0"/>
              </a:spcBef>
              <a:defRPr sz="2400">
                <a:solidFill>
                  <a:schemeClr val="tx1"/>
                </a:solidFill>
                <a:latin typeface="Times New Roman" panose="02020603050405020304" pitchFamily="18" charset="0"/>
              </a:defRPr>
            </a:lvl3pPr>
            <a:lvl4pPr algn="l" eaLnBrk="0" hangingPunct="0">
              <a:spcBef>
                <a:spcPct val="0"/>
              </a:spcBef>
              <a:defRPr sz="2400">
                <a:solidFill>
                  <a:schemeClr val="tx1"/>
                </a:solidFill>
                <a:latin typeface="Times New Roman" panose="02020603050405020304" pitchFamily="18" charset="0"/>
              </a:defRPr>
            </a:lvl4pPr>
            <a:lvl5pPr algn="l" eaLnBrk="0" hangingPunct="0">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buFontTx/>
              <a:buNone/>
            </a:pPr>
            <a:r>
              <a:rPr lang="en-US" sz="2000" b="1">
                <a:solidFill>
                  <a:srgbClr val="FF0000"/>
                </a:solidFill>
              </a:rPr>
              <a:t>2</a:t>
            </a:r>
          </a:p>
        </p:txBody>
      </p:sp>
      <p:sp>
        <p:nvSpPr>
          <p:cNvPr id="462876" name="Freeform 28"/>
          <p:cNvSpPr>
            <a:spLocks/>
          </p:cNvSpPr>
          <p:nvPr/>
        </p:nvSpPr>
        <p:spPr bwMode="auto">
          <a:xfrm>
            <a:off x="1066800" y="3454400"/>
            <a:ext cx="1193800" cy="1168400"/>
          </a:xfrm>
          <a:custGeom>
            <a:avLst/>
            <a:gdLst>
              <a:gd name="T0" fmla="*/ 576 w 752"/>
              <a:gd name="T1" fmla="*/ 32 h 736"/>
              <a:gd name="T2" fmla="*/ 192 w 752"/>
              <a:gd name="T3" fmla="*/ 32 h 736"/>
              <a:gd name="T4" fmla="*/ 96 w 752"/>
              <a:gd name="T5" fmla="*/ 224 h 736"/>
              <a:gd name="T6" fmla="*/ 96 w 752"/>
              <a:gd name="T7" fmla="*/ 656 h 736"/>
              <a:gd name="T8" fmla="*/ 672 w 752"/>
              <a:gd name="T9" fmla="*/ 704 h 736"/>
              <a:gd name="T10" fmla="*/ 576 w 752"/>
              <a:gd name="T11" fmla="*/ 704 h 736"/>
            </a:gdLst>
            <a:ahLst/>
            <a:cxnLst>
              <a:cxn ang="0">
                <a:pos x="T0" y="T1"/>
              </a:cxn>
              <a:cxn ang="0">
                <a:pos x="T2" y="T3"/>
              </a:cxn>
              <a:cxn ang="0">
                <a:pos x="T4" y="T5"/>
              </a:cxn>
              <a:cxn ang="0">
                <a:pos x="T6" y="T7"/>
              </a:cxn>
              <a:cxn ang="0">
                <a:pos x="T8" y="T9"/>
              </a:cxn>
              <a:cxn ang="0">
                <a:pos x="T10" y="T11"/>
              </a:cxn>
            </a:cxnLst>
            <a:rect l="0" t="0" r="r" b="b"/>
            <a:pathLst>
              <a:path w="752" h="736">
                <a:moveTo>
                  <a:pt x="576" y="32"/>
                </a:moveTo>
                <a:cubicBezTo>
                  <a:pt x="424" y="16"/>
                  <a:pt x="272" y="0"/>
                  <a:pt x="192" y="32"/>
                </a:cubicBezTo>
                <a:cubicBezTo>
                  <a:pt x="112" y="64"/>
                  <a:pt x="112" y="120"/>
                  <a:pt x="96" y="224"/>
                </a:cubicBezTo>
                <a:cubicBezTo>
                  <a:pt x="80" y="328"/>
                  <a:pt x="0" y="576"/>
                  <a:pt x="96" y="656"/>
                </a:cubicBezTo>
                <a:cubicBezTo>
                  <a:pt x="192" y="736"/>
                  <a:pt x="592" y="696"/>
                  <a:pt x="672" y="704"/>
                </a:cubicBezTo>
                <a:cubicBezTo>
                  <a:pt x="752" y="712"/>
                  <a:pt x="664" y="708"/>
                  <a:pt x="576" y="704"/>
                </a:cubicBezTo>
              </a:path>
            </a:pathLst>
          </a:custGeom>
          <a:noFill/>
          <a:ln w="28575"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2877" name="Freeform 29"/>
          <p:cNvSpPr>
            <a:spLocks/>
          </p:cNvSpPr>
          <p:nvPr/>
        </p:nvSpPr>
        <p:spPr bwMode="auto">
          <a:xfrm>
            <a:off x="304800" y="2959100"/>
            <a:ext cx="952500" cy="850900"/>
          </a:xfrm>
          <a:custGeom>
            <a:avLst/>
            <a:gdLst>
              <a:gd name="T0" fmla="*/ 0 w 600"/>
              <a:gd name="T1" fmla="*/ 440 h 536"/>
              <a:gd name="T2" fmla="*/ 96 w 600"/>
              <a:gd name="T3" fmla="*/ 56 h 536"/>
              <a:gd name="T4" fmla="*/ 528 w 600"/>
              <a:gd name="T5" fmla="*/ 104 h 536"/>
              <a:gd name="T6" fmla="*/ 528 w 600"/>
              <a:gd name="T7" fmla="*/ 440 h 536"/>
              <a:gd name="T8" fmla="*/ 528 w 600"/>
              <a:gd name="T9" fmla="*/ 536 h 536"/>
            </a:gdLst>
            <a:ahLst/>
            <a:cxnLst>
              <a:cxn ang="0">
                <a:pos x="T0" y="T1"/>
              </a:cxn>
              <a:cxn ang="0">
                <a:pos x="T2" y="T3"/>
              </a:cxn>
              <a:cxn ang="0">
                <a:pos x="T4" y="T5"/>
              </a:cxn>
              <a:cxn ang="0">
                <a:pos x="T6" y="T7"/>
              </a:cxn>
              <a:cxn ang="0">
                <a:pos x="T8" y="T9"/>
              </a:cxn>
            </a:cxnLst>
            <a:rect l="0" t="0" r="r" b="b"/>
            <a:pathLst>
              <a:path w="600" h="536">
                <a:moveTo>
                  <a:pt x="0" y="440"/>
                </a:moveTo>
                <a:cubicBezTo>
                  <a:pt x="4" y="276"/>
                  <a:pt x="8" y="112"/>
                  <a:pt x="96" y="56"/>
                </a:cubicBezTo>
                <a:cubicBezTo>
                  <a:pt x="184" y="0"/>
                  <a:pt x="456" y="40"/>
                  <a:pt x="528" y="104"/>
                </a:cubicBezTo>
                <a:cubicBezTo>
                  <a:pt x="600" y="168"/>
                  <a:pt x="528" y="368"/>
                  <a:pt x="528" y="440"/>
                </a:cubicBezTo>
                <a:cubicBezTo>
                  <a:pt x="528" y="512"/>
                  <a:pt x="528" y="524"/>
                  <a:pt x="528" y="536"/>
                </a:cubicBezTo>
              </a:path>
            </a:pathLst>
          </a:custGeom>
          <a:noFill/>
          <a:ln w="28575"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2878" name="Text Box 30"/>
          <p:cNvSpPr txBox="1">
            <a:spLocks noChangeArrowheads="1"/>
          </p:cNvSpPr>
          <p:nvPr/>
        </p:nvSpPr>
        <p:spPr bwMode="auto">
          <a:xfrm>
            <a:off x="4038600" y="4327525"/>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eaLnBrk="0" hangingPunct="0">
              <a:spcBef>
                <a:spcPct val="0"/>
              </a:spcBef>
              <a:defRPr sz="2400">
                <a:solidFill>
                  <a:schemeClr val="tx1"/>
                </a:solidFill>
                <a:latin typeface="Times New Roman" panose="02020603050405020304" pitchFamily="18" charset="0"/>
              </a:defRPr>
            </a:lvl1pPr>
            <a:lvl2pPr algn="l" eaLnBrk="0" hangingPunct="0">
              <a:spcBef>
                <a:spcPct val="0"/>
              </a:spcBef>
              <a:defRPr sz="2400">
                <a:solidFill>
                  <a:schemeClr val="tx1"/>
                </a:solidFill>
                <a:latin typeface="Times New Roman" panose="02020603050405020304" pitchFamily="18" charset="0"/>
              </a:defRPr>
            </a:lvl2pPr>
            <a:lvl3pPr algn="l" eaLnBrk="0" hangingPunct="0">
              <a:spcBef>
                <a:spcPct val="0"/>
              </a:spcBef>
              <a:defRPr sz="2400">
                <a:solidFill>
                  <a:schemeClr val="tx1"/>
                </a:solidFill>
                <a:latin typeface="Times New Roman" panose="02020603050405020304" pitchFamily="18" charset="0"/>
              </a:defRPr>
            </a:lvl3pPr>
            <a:lvl4pPr algn="l" eaLnBrk="0" hangingPunct="0">
              <a:spcBef>
                <a:spcPct val="0"/>
              </a:spcBef>
              <a:defRPr sz="2400">
                <a:solidFill>
                  <a:schemeClr val="tx1"/>
                </a:solidFill>
                <a:latin typeface="Times New Roman" panose="02020603050405020304" pitchFamily="18" charset="0"/>
              </a:defRPr>
            </a:lvl4pPr>
            <a:lvl5pPr algn="l" eaLnBrk="0" hangingPunct="0">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buFontTx/>
              <a:buNone/>
            </a:pPr>
            <a:r>
              <a:rPr lang="en-US" sz="2000" b="1">
                <a:solidFill>
                  <a:srgbClr val="FF0000"/>
                </a:solidFill>
              </a:rPr>
              <a:t>1</a:t>
            </a:r>
          </a:p>
        </p:txBody>
      </p:sp>
      <p:sp>
        <p:nvSpPr>
          <p:cNvPr id="462879" name="Text Box 31"/>
          <p:cNvSpPr txBox="1">
            <a:spLocks noChangeArrowheads="1"/>
          </p:cNvSpPr>
          <p:nvPr/>
        </p:nvSpPr>
        <p:spPr bwMode="auto">
          <a:xfrm>
            <a:off x="76200" y="3581400"/>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eaLnBrk="0" hangingPunct="0">
              <a:spcBef>
                <a:spcPct val="0"/>
              </a:spcBef>
              <a:defRPr sz="2400">
                <a:solidFill>
                  <a:schemeClr val="tx1"/>
                </a:solidFill>
                <a:latin typeface="Times New Roman" panose="02020603050405020304" pitchFamily="18" charset="0"/>
              </a:defRPr>
            </a:lvl1pPr>
            <a:lvl2pPr algn="l" eaLnBrk="0" hangingPunct="0">
              <a:spcBef>
                <a:spcPct val="0"/>
              </a:spcBef>
              <a:defRPr sz="2400">
                <a:solidFill>
                  <a:schemeClr val="tx1"/>
                </a:solidFill>
                <a:latin typeface="Times New Roman" panose="02020603050405020304" pitchFamily="18" charset="0"/>
              </a:defRPr>
            </a:lvl2pPr>
            <a:lvl3pPr algn="l" eaLnBrk="0" hangingPunct="0">
              <a:spcBef>
                <a:spcPct val="0"/>
              </a:spcBef>
              <a:defRPr sz="2400">
                <a:solidFill>
                  <a:schemeClr val="tx1"/>
                </a:solidFill>
                <a:latin typeface="Times New Roman" panose="02020603050405020304" pitchFamily="18" charset="0"/>
              </a:defRPr>
            </a:lvl3pPr>
            <a:lvl4pPr algn="l" eaLnBrk="0" hangingPunct="0">
              <a:spcBef>
                <a:spcPct val="0"/>
              </a:spcBef>
              <a:defRPr sz="2400">
                <a:solidFill>
                  <a:schemeClr val="tx1"/>
                </a:solidFill>
                <a:latin typeface="Times New Roman" panose="02020603050405020304" pitchFamily="18" charset="0"/>
              </a:defRPr>
            </a:lvl4pPr>
            <a:lvl5pPr algn="l" eaLnBrk="0" hangingPunct="0">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buFontTx/>
              <a:buNone/>
            </a:pPr>
            <a:r>
              <a:rPr lang="en-US" sz="2000" b="1">
                <a:solidFill>
                  <a:srgbClr val="FF0000"/>
                </a:solidFill>
              </a:rPr>
              <a:t>3</a:t>
            </a:r>
          </a:p>
        </p:txBody>
      </p:sp>
      <p:sp>
        <p:nvSpPr>
          <p:cNvPr id="462880" name="Freeform 32"/>
          <p:cNvSpPr>
            <a:spLocks/>
          </p:cNvSpPr>
          <p:nvPr/>
        </p:nvSpPr>
        <p:spPr bwMode="auto">
          <a:xfrm>
            <a:off x="203200" y="1981200"/>
            <a:ext cx="2362200" cy="1562100"/>
          </a:xfrm>
          <a:custGeom>
            <a:avLst/>
            <a:gdLst>
              <a:gd name="T0" fmla="*/ 496 w 1488"/>
              <a:gd name="T1" fmla="*/ 0 h 984"/>
              <a:gd name="T2" fmla="*/ 1360 w 1488"/>
              <a:gd name="T3" fmla="*/ 528 h 984"/>
              <a:gd name="T4" fmla="*/ 1264 w 1488"/>
              <a:gd name="T5" fmla="*/ 960 h 984"/>
              <a:gd name="T6" fmla="*/ 736 w 1488"/>
              <a:gd name="T7" fmla="*/ 672 h 984"/>
              <a:gd name="T8" fmla="*/ 112 w 1488"/>
              <a:gd name="T9" fmla="*/ 480 h 984"/>
              <a:gd name="T10" fmla="*/ 64 w 1488"/>
              <a:gd name="T11" fmla="*/ 384 h 984"/>
            </a:gdLst>
            <a:ahLst/>
            <a:cxnLst>
              <a:cxn ang="0">
                <a:pos x="T0" y="T1"/>
              </a:cxn>
              <a:cxn ang="0">
                <a:pos x="T2" y="T3"/>
              </a:cxn>
              <a:cxn ang="0">
                <a:pos x="T4" y="T5"/>
              </a:cxn>
              <a:cxn ang="0">
                <a:pos x="T6" y="T7"/>
              </a:cxn>
              <a:cxn ang="0">
                <a:pos x="T8" y="T9"/>
              </a:cxn>
              <a:cxn ang="0">
                <a:pos x="T10" y="T11"/>
              </a:cxn>
            </a:cxnLst>
            <a:rect l="0" t="0" r="r" b="b"/>
            <a:pathLst>
              <a:path w="1488" h="984">
                <a:moveTo>
                  <a:pt x="496" y="0"/>
                </a:moveTo>
                <a:cubicBezTo>
                  <a:pt x="864" y="184"/>
                  <a:pt x="1232" y="368"/>
                  <a:pt x="1360" y="528"/>
                </a:cubicBezTo>
                <a:cubicBezTo>
                  <a:pt x="1488" y="688"/>
                  <a:pt x="1368" y="936"/>
                  <a:pt x="1264" y="960"/>
                </a:cubicBezTo>
                <a:cubicBezTo>
                  <a:pt x="1160" y="984"/>
                  <a:pt x="928" y="752"/>
                  <a:pt x="736" y="672"/>
                </a:cubicBezTo>
                <a:cubicBezTo>
                  <a:pt x="544" y="592"/>
                  <a:pt x="224" y="528"/>
                  <a:pt x="112" y="480"/>
                </a:cubicBezTo>
                <a:cubicBezTo>
                  <a:pt x="0" y="432"/>
                  <a:pt x="72" y="400"/>
                  <a:pt x="64" y="384"/>
                </a:cubicBezTo>
              </a:path>
            </a:pathLst>
          </a:custGeom>
          <a:noFill/>
          <a:ln w="28575"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2881" name="Text Box 33"/>
          <p:cNvSpPr txBox="1">
            <a:spLocks noChangeArrowheads="1"/>
          </p:cNvSpPr>
          <p:nvPr/>
        </p:nvSpPr>
        <p:spPr bwMode="auto">
          <a:xfrm>
            <a:off x="685800" y="1752600"/>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eaLnBrk="0" hangingPunct="0">
              <a:spcBef>
                <a:spcPct val="0"/>
              </a:spcBef>
              <a:defRPr sz="2400">
                <a:solidFill>
                  <a:schemeClr val="tx1"/>
                </a:solidFill>
                <a:latin typeface="Times New Roman" panose="02020603050405020304" pitchFamily="18" charset="0"/>
              </a:defRPr>
            </a:lvl1pPr>
            <a:lvl2pPr algn="l" eaLnBrk="0" hangingPunct="0">
              <a:spcBef>
                <a:spcPct val="0"/>
              </a:spcBef>
              <a:defRPr sz="2400">
                <a:solidFill>
                  <a:schemeClr val="tx1"/>
                </a:solidFill>
                <a:latin typeface="Times New Roman" panose="02020603050405020304" pitchFamily="18" charset="0"/>
              </a:defRPr>
            </a:lvl2pPr>
            <a:lvl3pPr algn="l" eaLnBrk="0" hangingPunct="0">
              <a:spcBef>
                <a:spcPct val="0"/>
              </a:spcBef>
              <a:defRPr sz="2400">
                <a:solidFill>
                  <a:schemeClr val="tx1"/>
                </a:solidFill>
                <a:latin typeface="Times New Roman" panose="02020603050405020304" pitchFamily="18" charset="0"/>
              </a:defRPr>
            </a:lvl3pPr>
            <a:lvl4pPr algn="l" eaLnBrk="0" hangingPunct="0">
              <a:spcBef>
                <a:spcPct val="0"/>
              </a:spcBef>
              <a:defRPr sz="2400">
                <a:solidFill>
                  <a:schemeClr val="tx1"/>
                </a:solidFill>
                <a:latin typeface="Times New Roman" panose="02020603050405020304" pitchFamily="18" charset="0"/>
              </a:defRPr>
            </a:lvl4pPr>
            <a:lvl5pPr algn="l" eaLnBrk="0" hangingPunct="0">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buFontTx/>
              <a:buNone/>
            </a:pPr>
            <a:r>
              <a:rPr lang="en-US" sz="2000" b="1">
                <a:solidFill>
                  <a:srgbClr val="FF0000"/>
                </a:solidFill>
              </a:rPr>
              <a:t>4</a:t>
            </a:r>
          </a:p>
        </p:txBody>
      </p:sp>
      <p:sp>
        <p:nvSpPr>
          <p:cNvPr id="2" name="Title 1"/>
          <p:cNvSpPr>
            <a:spLocks noGrp="1"/>
          </p:cNvSpPr>
          <p:nvPr>
            <p:ph type="title"/>
          </p:nvPr>
        </p:nvSpPr>
        <p:spPr>
          <a:xfrm>
            <a:off x="466344" y="-146050"/>
            <a:ext cx="8229600" cy="1143000"/>
          </a:xfrm>
        </p:spPr>
        <p:txBody>
          <a:bodyPr>
            <a:normAutofit/>
          </a:bodyPr>
          <a:lstStyle/>
          <a:p>
            <a:r>
              <a:rPr lang="en-US" dirty="0"/>
              <a:t>Breadth-First Search</a:t>
            </a:r>
          </a:p>
        </p:txBody>
      </p:sp>
    </p:spTree>
    <p:extLst>
      <p:ext uri="{BB962C8B-B14F-4D97-AF65-F5344CB8AC3E}">
        <p14:creationId xmlns:p14="http://schemas.microsoft.com/office/powerpoint/2010/main" val="12475947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4" name="Line 4"/>
          <p:cNvSpPr>
            <a:spLocks noChangeShapeType="1"/>
          </p:cNvSpPr>
          <p:nvPr/>
        </p:nvSpPr>
        <p:spPr bwMode="auto">
          <a:xfrm flipH="1" flipV="1">
            <a:off x="2133600" y="2209800"/>
            <a:ext cx="12192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6645" name="Line 5"/>
          <p:cNvSpPr>
            <a:spLocks noChangeShapeType="1"/>
          </p:cNvSpPr>
          <p:nvPr/>
        </p:nvSpPr>
        <p:spPr bwMode="auto">
          <a:xfrm flipH="1">
            <a:off x="3200400" y="3352800"/>
            <a:ext cx="228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6646" name="Line 6"/>
          <p:cNvSpPr>
            <a:spLocks noChangeShapeType="1"/>
          </p:cNvSpPr>
          <p:nvPr/>
        </p:nvSpPr>
        <p:spPr bwMode="auto">
          <a:xfrm flipV="1">
            <a:off x="914400" y="3124200"/>
            <a:ext cx="9906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6647" name="Line 7"/>
          <p:cNvSpPr>
            <a:spLocks noChangeShapeType="1"/>
          </p:cNvSpPr>
          <p:nvPr/>
        </p:nvSpPr>
        <p:spPr bwMode="auto">
          <a:xfrm flipV="1">
            <a:off x="1828800" y="3276600"/>
            <a:ext cx="14478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6648" name="Line 8"/>
          <p:cNvSpPr>
            <a:spLocks noChangeShapeType="1"/>
          </p:cNvSpPr>
          <p:nvPr/>
        </p:nvSpPr>
        <p:spPr bwMode="auto">
          <a:xfrm flipV="1">
            <a:off x="762000" y="2743200"/>
            <a:ext cx="76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6649" name="Line 9"/>
          <p:cNvSpPr>
            <a:spLocks noChangeShapeType="1"/>
          </p:cNvSpPr>
          <p:nvPr/>
        </p:nvSpPr>
        <p:spPr bwMode="auto">
          <a:xfrm>
            <a:off x="990600" y="2590800"/>
            <a:ext cx="914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6650" name="Line 10"/>
          <p:cNvSpPr>
            <a:spLocks noChangeShapeType="1"/>
          </p:cNvSpPr>
          <p:nvPr/>
        </p:nvSpPr>
        <p:spPr bwMode="auto">
          <a:xfrm flipH="1" flipV="1">
            <a:off x="3124200" y="2362200"/>
            <a:ext cx="292100" cy="508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6651" name="Oval 11"/>
          <p:cNvSpPr>
            <a:spLocks noChangeArrowheads="1"/>
          </p:cNvSpPr>
          <p:nvPr/>
        </p:nvSpPr>
        <p:spPr bwMode="auto">
          <a:xfrm>
            <a:off x="533400" y="2438400"/>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6652" name="Oval 12"/>
          <p:cNvSpPr>
            <a:spLocks noChangeArrowheads="1"/>
          </p:cNvSpPr>
          <p:nvPr/>
        </p:nvSpPr>
        <p:spPr bwMode="auto">
          <a:xfrm>
            <a:off x="685800" y="2286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A</a:t>
            </a:r>
          </a:p>
        </p:txBody>
      </p:sp>
      <p:sp>
        <p:nvSpPr>
          <p:cNvPr id="496653" name="Oval 13"/>
          <p:cNvSpPr>
            <a:spLocks noChangeArrowheads="1"/>
          </p:cNvSpPr>
          <p:nvPr/>
        </p:nvSpPr>
        <p:spPr bwMode="auto">
          <a:xfrm>
            <a:off x="533400" y="32004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H</a:t>
            </a:r>
          </a:p>
        </p:txBody>
      </p:sp>
      <p:sp>
        <p:nvSpPr>
          <p:cNvPr id="496654" name="Oval 14"/>
          <p:cNvSpPr>
            <a:spLocks noChangeArrowheads="1"/>
          </p:cNvSpPr>
          <p:nvPr/>
        </p:nvSpPr>
        <p:spPr bwMode="auto">
          <a:xfrm>
            <a:off x="1905000" y="28194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dirty="0"/>
              <a:t>B</a:t>
            </a:r>
          </a:p>
        </p:txBody>
      </p:sp>
      <p:sp>
        <p:nvSpPr>
          <p:cNvPr id="496655" name="Oval 15"/>
          <p:cNvSpPr>
            <a:spLocks noChangeArrowheads="1"/>
          </p:cNvSpPr>
          <p:nvPr/>
        </p:nvSpPr>
        <p:spPr bwMode="auto">
          <a:xfrm>
            <a:off x="1752600" y="18288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F</a:t>
            </a:r>
          </a:p>
        </p:txBody>
      </p:sp>
      <p:sp>
        <p:nvSpPr>
          <p:cNvPr id="496656" name="Oval 16"/>
          <p:cNvSpPr>
            <a:spLocks noChangeArrowheads="1"/>
          </p:cNvSpPr>
          <p:nvPr/>
        </p:nvSpPr>
        <p:spPr bwMode="auto">
          <a:xfrm>
            <a:off x="2819400" y="3810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dirty="0"/>
              <a:t>E</a:t>
            </a:r>
          </a:p>
        </p:txBody>
      </p:sp>
      <p:sp>
        <p:nvSpPr>
          <p:cNvPr id="496657" name="Oval 17"/>
          <p:cNvSpPr>
            <a:spLocks noChangeArrowheads="1"/>
          </p:cNvSpPr>
          <p:nvPr/>
        </p:nvSpPr>
        <p:spPr bwMode="auto">
          <a:xfrm>
            <a:off x="3276600" y="28956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D</a:t>
            </a:r>
          </a:p>
        </p:txBody>
      </p:sp>
      <p:sp>
        <p:nvSpPr>
          <p:cNvPr id="496658" name="Oval 18"/>
          <p:cNvSpPr>
            <a:spLocks noChangeArrowheads="1"/>
          </p:cNvSpPr>
          <p:nvPr/>
        </p:nvSpPr>
        <p:spPr bwMode="auto">
          <a:xfrm>
            <a:off x="2743200" y="1905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C</a:t>
            </a:r>
          </a:p>
        </p:txBody>
      </p:sp>
      <p:sp>
        <p:nvSpPr>
          <p:cNvPr id="496659" name="Oval 19"/>
          <p:cNvSpPr>
            <a:spLocks noChangeArrowheads="1"/>
          </p:cNvSpPr>
          <p:nvPr/>
        </p:nvSpPr>
        <p:spPr bwMode="auto">
          <a:xfrm>
            <a:off x="1524000" y="3810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G</a:t>
            </a:r>
          </a:p>
        </p:txBody>
      </p:sp>
      <p:sp>
        <p:nvSpPr>
          <p:cNvPr id="496661" name="Line 21"/>
          <p:cNvSpPr>
            <a:spLocks noChangeShapeType="1"/>
          </p:cNvSpPr>
          <p:nvPr/>
        </p:nvSpPr>
        <p:spPr bwMode="auto">
          <a:xfrm flipH="1">
            <a:off x="1981200" y="4114800"/>
            <a:ext cx="83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6662" name="Line 22"/>
          <p:cNvSpPr>
            <a:spLocks noChangeShapeType="1"/>
          </p:cNvSpPr>
          <p:nvPr/>
        </p:nvSpPr>
        <p:spPr bwMode="auto">
          <a:xfrm flipH="1" flipV="1">
            <a:off x="914400" y="3581400"/>
            <a:ext cx="609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6663" name="Line 23"/>
          <p:cNvSpPr>
            <a:spLocks noChangeShapeType="1"/>
          </p:cNvSpPr>
          <p:nvPr/>
        </p:nvSpPr>
        <p:spPr bwMode="auto">
          <a:xfrm flipV="1">
            <a:off x="2209800" y="2095500"/>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6664" name="Text Box 24"/>
          <p:cNvSpPr txBox="1">
            <a:spLocks noChangeArrowheads="1"/>
          </p:cNvSpPr>
          <p:nvPr/>
        </p:nvSpPr>
        <p:spPr bwMode="auto">
          <a:xfrm>
            <a:off x="1371600" y="5385816"/>
            <a:ext cx="579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eaLnBrk="0" hangingPunct="0">
              <a:spcBef>
                <a:spcPct val="0"/>
              </a:spcBef>
              <a:defRPr sz="2400">
                <a:solidFill>
                  <a:schemeClr val="tx1"/>
                </a:solidFill>
                <a:latin typeface="Times New Roman" panose="02020603050405020304" pitchFamily="18" charset="0"/>
              </a:defRPr>
            </a:lvl1pPr>
            <a:lvl2pPr algn="l" eaLnBrk="0" hangingPunct="0">
              <a:spcBef>
                <a:spcPct val="0"/>
              </a:spcBef>
              <a:defRPr sz="2400">
                <a:solidFill>
                  <a:schemeClr val="tx1"/>
                </a:solidFill>
                <a:latin typeface="Times New Roman" panose="02020603050405020304" pitchFamily="18" charset="0"/>
              </a:defRPr>
            </a:lvl2pPr>
            <a:lvl3pPr algn="l" eaLnBrk="0" hangingPunct="0">
              <a:spcBef>
                <a:spcPct val="0"/>
              </a:spcBef>
              <a:defRPr sz="2400">
                <a:solidFill>
                  <a:schemeClr val="tx1"/>
                </a:solidFill>
                <a:latin typeface="Times New Roman" panose="02020603050405020304" pitchFamily="18" charset="0"/>
              </a:defRPr>
            </a:lvl3pPr>
            <a:lvl4pPr algn="l" eaLnBrk="0" hangingPunct="0">
              <a:spcBef>
                <a:spcPct val="0"/>
              </a:spcBef>
              <a:defRPr sz="2400">
                <a:solidFill>
                  <a:schemeClr val="tx1"/>
                </a:solidFill>
                <a:latin typeface="Times New Roman" panose="02020603050405020304" pitchFamily="18" charset="0"/>
              </a:defRPr>
            </a:lvl4pPr>
            <a:lvl5pPr algn="l" eaLnBrk="0" hangingPunct="0">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buFontTx/>
              <a:buNone/>
            </a:pPr>
            <a:r>
              <a:rPr lang="en-US" b="1"/>
              <a:t>Nodes visited: D, C, E, F, G, H, A, B</a:t>
            </a:r>
          </a:p>
        </p:txBody>
      </p:sp>
      <p:sp>
        <p:nvSpPr>
          <p:cNvPr id="496665" name="Text Box 25"/>
          <p:cNvSpPr txBox="1">
            <a:spLocks noChangeArrowheads="1"/>
          </p:cNvSpPr>
          <p:nvPr/>
        </p:nvSpPr>
        <p:spPr bwMode="auto">
          <a:xfrm>
            <a:off x="4267200" y="1676400"/>
            <a:ext cx="3810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eaLnBrk="0" hangingPunct="0">
              <a:spcBef>
                <a:spcPct val="0"/>
              </a:spcBef>
              <a:defRPr sz="2400">
                <a:solidFill>
                  <a:schemeClr val="tx1"/>
                </a:solidFill>
                <a:latin typeface="Times New Roman" panose="02020603050405020304" pitchFamily="18" charset="0"/>
              </a:defRPr>
            </a:lvl1pPr>
            <a:lvl2pPr algn="l" eaLnBrk="0" hangingPunct="0">
              <a:spcBef>
                <a:spcPct val="0"/>
              </a:spcBef>
              <a:defRPr sz="2400">
                <a:solidFill>
                  <a:schemeClr val="tx1"/>
                </a:solidFill>
                <a:latin typeface="Times New Roman" panose="02020603050405020304" pitchFamily="18" charset="0"/>
              </a:defRPr>
            </a:lvl2pPr>
            <a:lvl3pPr algn="l" eaLnBrk="0" hangingPunct="0">
              <a:spcBef>
                <a:spcPct val="0"/>
              </a:spcBef>
              <a:defRPr sz="2400">
                <a:solidFill>
                  <a:schemeClr val="tx1"/>
                </a:solidFill>
                <a:latin typeface="Times New Roman" panose="02020603050405020304" pitchFamily="18" charset="0"/>
              </a:defRPr>
            </a:lvl3pPr>
            <a:lvl4pPr algn="l" eaLnBrk="0" hangingPunct="0">
              <a:spcBef>
                <a:spcPct val="0"/>
              </a:spcBef>
              <a:defRPr sz="2400">
                <a:solidFill>
                  <a:schemeClr val="tx1"/>
                </a:solidFill>
                <a:latin typeface="Times New Roman" panose="02020603050405020304" pitchFamily="18" charset="0"/>
              </a:defRPr>
            </a:lvl4pPr>
            <a:lvl5pPr algn="l" eaLnBrk="0" hangingPunct="0">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t>When all nodes in ripple are visited, visit nodes in next ripples</a:t>
            </a:r>
          </a:p>
        </p:txBody>
      </p:sp>
      <p:sp>
        <p:nvSpPr>
          <p:cNvPr id="496666" name="Freeform 26"/>
          <p:cNvSpPr>
            <a:spLocks/>
          </p:cNvSpPr>
          <p:nvPr/>
        </p:nvSpPr>
        <p:spPr bwMode="auto">
          <a:xfrm>
            <a:off x="1295400" y="1219200"/>
            <a:ext cx="2819400" cy="3721100"/>
          </a:xfrm>
          <a:custGeom>
            <a:avLst/>
            <a:gdLst>
              <a:gd name="T0" fmla="*/ 720 w 1776"/>
              <a:gd name="T1" fmla="*/ 0 h 2344"/>
              <a:gd name="T2" fmla="*/ 96 w 1776"/>
              <a:gd name="T3" fmla="*/ 432 h 2344"/>
              <a:gd name="T4" fmla="*/ 144 w 1776"/>
              <a:gd name="T5" fmla="*/ 576 h 2344"/>
              <a:gd name="T6" fmla="*/ 816 w 1776"/>
              <a:gd name="T7" fmla="*/ 1056 h 2344"/>
              <a:gd name="T8" fmla="*/ 768 w 1776"/>
              <a:gd name="T9" fmla="*/ 2064 h 2344"/>
              <a:gd name="T10" fmla="*/ 1440 w 1776"/>
              <a:gd name="T11" fmla="*/ 2304 h 2344"/>
              <a:gd name="T12" fmla="*/ 1632 w 1776"/>
              <a:gd name="T13" fmla="*/ 2304 h 2344"/>
              <a:gd name="T14" fmla="*/ 1776 w 1776"/>
              <a:gd name="T15" fmla="*/ 2160 h 23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76" h="2344">
                <a:moveTo>
                  <a:pt x="720" y="0"/>
                </a:moveTo>
                <a:cubicBezTo>
                  <a:pt x="456" y="168"/>
                  <a:pt x="192" y="336"/>
                  <a:pt x="96" y="432"/>
                </a:cubicBezTo>
                <a:cubicBezTo>
                  <a:pt x="0" y="528"/>
                  <a:pt x="24" y="472"/>
                  <a:pt x="144" y="576"/>
                </a:cubicBezTo>
                <a:cubicBezTo>
                  <a:pt x="264" y="680"/>
                  <a:pt x="712" y="808"/>
                  <a:pt x="816" y="1056"/>
                </a:cubicBezTo>
                <a:cubicBezTo>
                  <a:pt x="920" y="1304"/>
                  <a:pt x="664" y="1856"/>
                  <a:pt x="768" y="2064"/>
                </a:cubicBezTo>
                <a:cubicBezTo>
                  <a:pt x="872" y="2272"/>
                  <a:pt x="1296" y="2264"/>
                  <a:pt x="1440" y="2304"/>
                </a:cubicBezTo>
                <a:cubicBezTo>
                  <a:pt x="1584" y="2344"/>
                  <a:pt x="1576" y="2328"/>
                  <a:pt x="1632" y="2304"/>
                </a:cubicBezTo>
                <a:cubicBezTo>
                  <a:pt x="1688" y="2280"/>
                  <a:pt x="1732" y="2220"/>
                  <a:pt x="1776" y="2160"/>
                </a:cubicBezTo>
              </a:path>
            </a:pathLst>
          </a:custGeom>
          <a:noFill/>
          <a:ln w="28575"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6667" name="Freeform 27"/>
          <p:cNvSpPr>
            <a:spLocks/>
          </p:cNvSpPr>
          <p:nvPr/>
        </p:nvSpPr>
        <p:spPr bwMode="auto">
          <a:xfrm>
            <a:off x="2997200" y="2590800"/>
            <a:ext cx="965200" cy="1092200"/>
          </a:xfrm>
          <a:custGeom>
            <a:avLst/>
            <a:gdLst>
              <a:gd name="T0" fmla="*/ 512 w 608"/>
              <a:gd name="T1" fmla="*/ 0 h 688"/>
              <a:gd name="T2" fmla="*/ 80 w 608"/>
              <a:gd name="T3" fmla="*/ 48 h 688"/>
              <a:gd name="T4" fmla="*/ 32 w 608"/>
              <a:gd name="T5" fmla="*/ 288 h 688"/>
              <a:gd name="T6" fmla="*/ 80 w 608"/>
              <a:gd name="T7" fmla="*/ 624 h 688"/>
              <a:gd name="T8" fmla="*/ 320 w 608"/>
              <a:gd name="T9" fmla="*/ 672 h 688"/>
              <a:gd name="T10" fmla="*/ 608 w 608"/>
              <a:gd name="T11" fmla="*/ 672 h 688"/>
            </a:gdLst>
            <a:ahLst/>
            <a:cxnLst>
              <a:cxn ang="0">
                <a:pos x="T0" y="T1"/>
              </a:cxn>
              <a:cxn ang="0">
                <a:pos x="T2" y="T3"/>
              </a:cxn>
              <a:cxn ang="0">
                <a:pos x="T4" y="T5"/>
              </a:cxn>
              <a:cxn ang="0">
                <a:pos x="T6" y="T7"/>
              </a:cxn>
              <a:cxn ang="0">
                <a:pos x="T8" y="T9"/>
              </a:cxn>
              <a:cxn ang="0">
                <a:pos x="T10" y="T11"/>
              </a:cxn>
            </a:cxnLst>
            <a:rect l="0" t="0" r="r" b="b"/>
            <a:pathLst>
              <a:path w="608" h="688">
                <a:moveTo>
                  <a:pt x="512" y="0"/>
                </a:moveTo>
                <a:cubicBezTo>
                  <a:pt x="336" y="0"/>
                  <a:pt x="160" y="0"/>
                  <a:pt x="80" y="48"/>
                </a:cubicBezTo>
                <a:cubicBezTo>
                  <a:pt x="0" y="96"/>
                  <a:pt x="32" y="192"/>
                  <a:pt x="32" y="288"/>
                </a:cubicBezTo>
                <a:cubicBezTo>
                  <a:pt x="32" y="384"/>
                  <a:pt x="32" y="560"/>
                  <a:pt x="80" y="624"/>
                </a:cubicBezTo>
                <a:cubicBezTo>
                  <a:pt x="128" y="688"/>
                  <a:pt x="232" y="664"/>
                  <a:pt x="320" y="672"/>
                </a:cubicBezTo>
                <a:cubicBezTo>
                  <a:pt x="408" y="680"/>
                  <a:pt x="560" y="672"/>
                  <a:pt x="608" y="672"/>
                </a:cubicBezTo>
              </a:path>
            </a:pathLst>
          </a:custGeom>
          <a:noFill/>
          <a:ln w="28575"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6668" name="Text Box 28"/>
          <p:cNvSpPr txBox="1">
            <a:spLocks noChangeArrowheads="1"/>
          </p:cNvSpPr>
          <p:nvPr/>
        </p:nvSpPr>
        <p:spPr bwMode="auto">
          <a:xfrm>
            <a:off x="3886200" y="3429000"/>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eaLnBrk="0" hangingPunct="0">
              <a:spcBef>
                <a:spcPct val="0"/>
              </a:spcBef>
              <a:defRPr sz="2400">
                <a:solidFill>
                  <a:schemeClr val="tx1"/>
                </a:solidFill>
                <a:latin typeface="Times New Roman" panose="02020603050405020304" pitchFamily="18" charset="0"/>
              </a:defRPr>
            </a:lvl1pPr>
            <a:lvl2pPr algn="l" eaLnBrk="0" hangingPunct="0">
              <a:spcBef>
                <a:spcPct val="0"/>
              </a:spcBef>
              <a:defRPr sz="2400">
                <a:solidFill>
                  <a:schemeClr val="tx1"/>
                </a:solidFill>
                <a:latin typeface="Times New Roman" panose="02020603050405020304" pitchFamily="18" charset="0"/>
              </a:defRPr>
            </a:lvl2pPr>
            <a:lvl3pPr algn="l" eaLnBrk="0" hangingPunct="0">
              <a:spcBef>
                <a:spcPct val="0"/>
              </a:spcBef>
              <a:defRPr sz="2400">
                <a:solidFill>
                  <a:schemeClr val="tx1"/>
                </a:solidFill>
                <a:latin typeface="Times New Roman" panose="02020603050405020304" pitchFamily="18" charset="0"/>
              </a:defRPr>
            </a:lvl3pPr>
            <a:lvl4pPr algn="l" eaLnBrk="0" hangingPunct="0">
              <a:spcBef>
                <a:spcPct val="0"/>
              </a:spcBef>
              <a:defRPr sz="2400">
                <a:solidFill>
                  <a:schemeClr val="tx1"/>
                </a:solidFill>
                <a:latin typeface="Times New Roman" panose="02020603050405020304" pitchFamily="18" charset="0"/>
              </a:defRPr>
            </a:lvl4pPr>
            <a:lvl5pPr algn="l" eaLnBrk="0" hangingPunct="0">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buFontTx/>
              <a:buNone/>
            </a:pPr>
            <a:r>
              <a:rPr lang="en-US" sz="2000" b="1">
                <a:solidFill>
                  <a:srgbClr val="FF0000"/>
                </a:solidFill>
              </a:rPr>
              <a:t>0</a:t>
            </a:r>
          </a:p>
        </p:txBody>
      </p:sp>
      <p:sp>
        <p:nvSpPr>
          <p:cNvPr id="496669" name="Text Box 29"/>
          <p:cNvSpPr txBox="1">
            <a:spLocks noChangeArrowheads="1"/>
          </p:cNvSpPr>
          <p:nvPr/>
        </p:nvSpPr>
        <p:spPr bwMode="auto">
          <a:xfrm>
            <a:off x="2133600" y="4343400"/>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eaLnBrk="0" hangingPunct="0">
              <a:spcBef>
                <a:spcPct val="0"/>
              </a:spcBef>
              <a:defRPr sz="2400">
                <a:solidFill>
                  <a:schemeClr val="tx1"/>
                </a:solidFill>
                <a:latin typeface="Times New Roman" panose="02020603050405020304" pitchFamily="18" charset="0"/>
              </a:defRPr>
            </a:lvl1pPr>
            <a:lvl2pPr algn="l" eaLnBrk="0" hangingPunct="0">
              <a:spcBef>
                <a:spcPct val="0"/>
              </a:spcBef>
              <a:defRPr sz="2400">
                <a:solidFill>
                  <a:schemeClr val="tx1"/>
                </a:solidFill>
                <a:latin typeface="Times New Roman" panose="02020603050405020304" pitchFamily="18" charset="0"/>
              </a:defRPr>
            </a:lvl2pPr>
            <a:lvl3pPr algn="l" eaLnBrk="0" hangingPunct="0">
              <a:spcBef>
                <a:spcPct val="0"/>
              </a:spcBef>
              <a:defRPr sz="2400">
                <a:solidFill>
                  <a:schemeClr val="tx1"/>
                </a:solidFill>
                <a:latin typeface="Times New Roman" panose="02020603050405020304" pitchFamily="18" charset="0"/>
              </a:defRPr>
            </a:lvl3pPr>
            <a:lvl4pPr algn="l" eaLnBrk="0" hangingPunct="0">
              <a:spcBef>
                <a:spcPct val="0"/>
              </a:spcBef>
              <a:defRPr sz="2400">
                <a:solidFill>
                  <a:schemeClr val="tx1"/>
                </a:solidFill>
                <a:latin typeface="Times New Roman" panose="02020603050405020304" pitchFamily="18" charset="0"/>
              </a:defRPr>
            </a:lvl4pPr>
            <a:lvl5pPr algn="l" eaLnBrk="0" hangingPunct="0">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buFontTx/>
              <a:buNone/>
            </a:pPr>
            <a:r>
              <a:rPr lang="en-US" sz="2000" b="1">
                <a:solidFill>
                  <a:srgbClr val="FF0000"/>
                </a:solidFill>
              </a:rPr>
              <a:t>2</a:t>
            </a:r>
          </a:p>
        </p:txBody>
      </p:sp>
      <p:sp>
        <p:nvSpPr>
          <p:cNvPr id="496670" name="Freeform 30"/>
          <p:cNvSpPr>
            <a:spLocks/>
          </p:cNvSpPr>
          <p:nvPr/>
        </p:nvSpPr>
        <p:spPr bwMode="auto">
          <a:xfrm>
            <a:off x="1066800" y="3454400"/>
            <a:ext cx="1193800" cy="1168400"/>
          </a:xfrm>
          <a:custGeom>
            <a:avLst/>
            <a:gdLst>
              <a:gd name="T0" fmla="*/ 576 w 752"/>
              <a:gd name="T1" fmla="*/ 32 h 736"/>
              <a:gd name="T2" fmla="*/ 192 w 752"/>
              <a:gd name="T3" fmla="*/ 32 h 736"/>
              <a:gd name="T4" fmla="*/ 96 w 752"/>
              <a:gd name="T5" fmla="*/ 224 h 736"/>
              <a:gd name="T6" fmla="*/ 96 w 752"/>
              <a:gd name="T7" fmla="*/ 656 h 736"/>
              <a:gd name="T8" fmla="*/ 672 w 752"/>
              <a:gd name="T9" fmla="*/ 704 h 736"/>
              <a:gd name="T10" fmla="*/ 576 w 752"/>
              <a:gd name="T11" fmla="*/ 704 h 736"/>
            </a:gdLst>
            <a:ahLst/>
            <a:cxnLst>
              <a:cxn ang="0">
                <a:pos x="T0" y="T1"/>
              </a:cxn>
              <a:cxn ang="0">
                <a:pos x="T2" y="T3"/>
              </a:cxn>
              <a:cxn ang="0">
                <a:pos x="T4" y="T5"/>
              </a:cxn>
              <a:cxn ang="0">
                <a:pos x="T6" y="T7"/>
              </a:cxn>
              <a:cxn ang="0">
                <a:pos x="T8" y="T9"/>
              </a:cxn>
              <a:cxn ang="0">
                <a:pos x="T10" y="T11"/>
              </a:cxn>
            </a:cxnLst>
            <a:rect l="0" t="0" r="r" b="b"/>
            <a:pathLst>
              <a:path w="752" h="736">
                <a:moveTo>
                  <a:pt x="576" y="32"/>
                </a:moveTo>
                <a:cubicBezTo>
                  <a:pt x="424" y="16"/>
                  <a:pt x="272" y="0"/>
                  <a:pt x="192" y="32"/>
                </a:cubicBezTo>
                <a:cubicBezTo>
                  <a:pt x="112" y="64"/>
                  <a:pt x="112" y="120"/>
                  <a:pt x="96" y="224"/>
                </a:cubicBezTo>
                <a:cubicBezTo>
                  <a:pt x="80" y="328"/>
                  <a:pt x="0" y="576"/>
                  <a:pt x="96" y="656"/>
                </a:cubicBezTo>
                <a:cubicBezTo>
                  <a:pt x="192" y="736"/>
                  <a:pt x="592" y="696"/>
                  <a:pt x="672" y="704"/>
                </a:cubicBezTo>
                <a:cubicBezTo>
                  <a:pt x="752" y="712"/>
                  <a:pt x="664" y="708"/>
                  <a:pt x="576" y="704"/>
                </a:cubicBezTo>
              </a:path>
            </a:pathLst>
          </a:custGeom>
          <a:noFill/>
          <a:ln w="28575"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6671" name="Freeform 31"/>
          <p:cNvSpPr>
            <a:spLocks/>
          </p:cNvSpPr>
          <p:nvPr/>
        </p:nvSpPr>
        <p:spPr bwMode="auto">
          <a:xfrm>
            <a:off x="304800" y="2959100"/>
            <a:ext cx="952500" cy="850900"/>
          </a:xfrm>
          <a:custGeom>
            <a:avLst/>
            <a:gdLst>
              <a:gd name="T0" fmla="*/ 0 w 600"/>
              <a:gd name="T1" fmla="*/ 440 h 536"/>
              <a:gd name="T2" fmla="*/ 96 w 600"/>
              <a:gd name="T3" fmla="*/ 56 h 536"/>
              <a:gd name="T4" fmla="*/ 528 w 600"/>
              <a:gd name="T5" fmla="*/ 104 h 536"/>
              <a:gd name="T6" fmla="*/ 528 w 600"/>
              <a:gd name="T7" fmla="*/ 440 h 536"/>
              <a:gd name="T8" fmla="*/ 528 w 600"/>
              <a:gd name="T9" fmla="*/ 536 h 536"/>
            </a:gdLst>
            <a:ahLst/>
            <a:cxnLst>
              <a:cxn ang="0">
                <a:pos x="T0" y="T1"/>
              </a:cxn>
              <a:cxn ang="0">
                <a:pos x="T2" y="T3"/>
              </a:cxn>
              <a:cxn ang="0">
                <a:pos x="T4" y="T5"/>
              </a:cxn>
              <a:cxn ang="0">
                <a:pos x="T6" y="T7"/>
              </a:cxn>
              <a:cxn ang="0">
                <a:pos x="T8" y="T9"/>
              </a:cxn>
            </a:cxnLst>
            <a:rect l="0" t="0" r="r" b="b"/>
            <a:pathLst>
              <a:path w="600" h="536">
                <a:moveTo>
                  <a:pt x="0" y="440"/>
                </a:moveTo>
                <a:cubicBezTo>
                  <a:pt x="4" y="276"/>
                  <a:pt x="8" y="112"/>
                  <a:pt x="96" y="56"/>
                </a:cubicBezTo>
                <a:cubicBezTo>
                  <a:pt x="184" y="0"/>
                  <a:pt x="456" y="40"/>
                  <a:pt x="528" y="104"/>
                </a:cubicBezTo>
                <a:cubicBezTo>
                  <a:pt x="600" y="168"/>
                  <a:pt x="528" y="368"/>
                  <a:pt x="528" y="440"/>
                </a:cubicBezTo>
                <a:cubicBezTo>
                  <a:pt x="528" y="512"/>
                  <a:pt x="528" y="524"/>
                  <a:pt x="528" y="536"/>
                </a:cubicBezTo>
              </a:path>
            </a:pathLst>
          </a:custGeom>
          <a:noFill/>
          <a:ln w="28575"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6672" name="Text Box 32"/>
          <p:cNvSpPr txBox="1">
            <a:spLocks noChangeArrowheads="1"/>
          </p:cNvSpPr>
          <p:nvPr/>
        </p:nvSpPr>
        <p:spPr bwMode="auto">
          <a:xfrm>
            <a:off x="4038600" y="4327525"/>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eaLnBrk="0" hangingPunct="0">
              <a:spcBef>
                <a:spcPct val="0"/>
              </a:spcBef>
              <a:defRPr sz="2400">
                <a:solidFill>
                  <a:schemeClr val="tx1"/>
                </a:solidFill>
                <a:latin typeface="Times New Roman" panose="02020603050405020304" pitchFamily="18" charset="0"/>
              </a:defRPr>
            </a:lvl1pPr>
            <a:lvl2pPr algn="l" eaLnBrk="0" hangingPunct="0">
              <a:spcBef>
                <a:spcPct val="0"/>
              </a:spcBef>
              <a:defRPr sz="2400">
                <a:solidFill>
                  <a:schemeClr val="tx1"/>
                </a:solidFill>
                <a:latin typeface="Times New Roman" panose="02020603050405020304" pitchFamily="18" charset="0"/>
              </a:defRPr>
            </a:lvl2pPr>
            <a:lvl3pPr algn="l" eaLnBrk="0" hangingPunct="0">
              <a:spcBef>
                <a:spcPct val="0"/>
              </a:spcBef>
              <a:defRPr sz="2400">
                <a:solidFill>
                  <a:schemeClr val="tx1"/>
                </a:solidFill>
                <a:latin typeface="Times New Roman" panose="02020603050405020304" pitchFamily="18" charset="0"/>
              </a:defRPr>
            </a:lvl3pPr>
            <a:lvl4pPr algn="l" eaLnBrk="0" hangingPunct="0">
              <a:spcBef>
                <a:spcPct val="0"/>
              </a:spcBef>
              <a:defRPr sz="2400">
                <a:solidFill>
                  <a:schemeClr val="tx1"/>
                </a:solidFill>
                <a:latin typeface="Times New Roman" panose="02020603050405020304" pitchFamily="18" charset="0"/>
              </a:defRPr>
            </a:lvl4pPr>
            <a:lvl5pPr algn="l" eaLnBrk="0" hangingPunct="0">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buFontTx/>
              <a:buNone/>
            </a:pPr>
            <a:r>
              <a:rPr lang="en-US" sz="2000" b="1">
                <a:solidFill>
                  <a:srgbClr val="FF0000"/>
                </a:solidFill>
              </a:rPr>
              <a:t>1</a:t>
            </a:r>
          </a:p>
        </p:txBody>
      </p:sp>
      <p:sp>
        <p:nvSpPr>
          <p:cNvPr id="496673" name="Text Box 33"/>
          <p:cNvSpPr txBox="1">
            <a:spLocks noChangeArrowheads="1"/>
          </p:cNvSpPr>
          <p:nvPr/>
        </p:nvSpPr>
        <p:spPr bwMode="auto">
          <a:xfrm>
            <a:off x="76200" y="3581400"/>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eaLnBrk="0" hangingPunct="0">
              <a:spcBef>
                <a:spcPct val="0"/>
              </a:spcBef>
              <a:defRPr sz="2400">
                <a:solidFill>
                  <a:schemeClr val="tx1"/>
                </a:solidFill>
                <a:latin typeface="Times New Roman" panose="02020603050405020304" pitchFamily="18" charset="0"/>
              </a:defRPr>
            </a:lvl1pPr>
            <a:lvl2pPr algn="l" eaLnBrk="0" hangingPunct="0">
              <a:spcBef>
                <a:spcPct val="0"/>
              </a:spcBef>
              <a:defRPr sz="2400">
                <a:solidFill>
                  <a:schemeClr val="tx1"/>
                </a:solidFill>
                <a:latin typeface="Times New Roman" panose="02020603050405020304" pitchFamily="18" charset="0"/>
              </a:defRPr>
            </a:lvl2pPr>
            <a:lvl3pPr algn="l" eaLnBrk="0" hangingPunct="0">
              <a:spcBef>
                <a:spcPct val="0"/>
              </a:spcBef>
              <a:defRPr sz="2400">
                <a:solidFill>
                  <a:schemeClr val="tx1"/>
                </a:solidFill>
                <a:latin typeface="Times New Roman" panose="02020603050405020304" pitchFamily="18" charset="0"/>
              </a:defRPr>
            </a:lvl3pPr>
            <a:lvl4pPr algn="l" eaLnBrk="0" hangingPunct="0">
              <a:spcBef>
                <a:spcPct val="0"/>
              </a:spcBef>
              <a:defRPr sz="2400">
                <a:solidFill>
                  <a:schemeClr val="tx1"/>
                </a:solidFill>
                <a:latin typeface="Times New Roman" panose="02020603050405020304" pitchFamily="18" charset="0"/>
              </a:defRPr>
            </a:lvl4pPr>
            <a:lvl5pPr algn="l" eaLnBrk="0" hangingPunct="0">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buFontTx/>
              <a:buNone/>
            </a:pPr>
            <a:r>
              <a:rPr lang="en-US" sz="2000" b="1">
                <a:solidFill>
                  <a:srgbClr val="FF0000"/>
                </a:solidFill>
              </a:rPr>
              <a:t>3</a:t>
            </a:r>
          </a:p>
        </p:txBody>
      </p:sp>
      <p:sp>
        <p:nvSpPr>
          <p:cNvPr id="496674" name="Freeform 34"/>
          <p:cNvSpPr>
            <a:spLocks/>
          </p:cNvSpPr>
          <p:nvPr/>
        </p:nvSpPr>
        <p:spPr bwMode="auto">
          <a:xfrm>
            <a:off x="203200" y="1981200"/>
            <a:ext cx="2362200" cy="1562100"/>
          </a:xfrm>
          <a:custGeom>
            <a:avLst/>
            <a:gdLst>
              <a:gd name="T0" fmla="*/ 496 w 1488"/>
              <a:gd name="T1" fmla="*/ 0 h 984"/>
              <a:gd name="T2" fmla="*/ 1360 w 1488"/>
              <a:gd name="T3" fmla="*/ 528 h 984"/>
              <a:gd name="T4" fmla="*/ 1264 w 1488"/>
              <a:gd name="T5" fmla="*/ 960 h 984"/>
              <a:gd name="T6" fmla="*/ 736 w 1488"/>
              <a:gd name="T7" fmla="*/ 672 h 984"/>
              <a:gd name="T8" fmla="*/ 112 w 1488"/>
              <a:gd name="T9" fmla="*/ 480 h 984"/>
              <a:gd name="T10" fmla="*/ 64 w 1488"/>
              <a:gd name="T11" fmla="*/ 384 h 984"/>
            </a:gdLst>
            <a:ahLst/>
            <a:cxnLst>
              <a:cxn ang="0">
                <a:pos x="T0" y="T1"/>
              </a:cxn>
              <a:cxn ang="0">
                <a:pos x="T2" y="T3"/>
              </a:cxn>
              <a:cxn ang="0">
                <a:pos x="T4" y="T5"/>
              </a:cxn>
              <a:cxn ang="0">
                <a:pos x="T6" y="T7"/>
              </a:cxn>
              <a:cxn ang="0">
                <a:pos x="T8" y="T9"/>
              </a:cxn>
              <a:cxn ang="0">
                <a:pos x="T10" y="T11"/>
              </a:cxn>
            </a:cxnLst>
            <a:rect l="0" t="0" r="r" b="b"/>
            <a:pathLst>
              <a:path w="1488" h="984">
                <a:moveTo>
                  <a:pt x="496" y="0"/>
                </a:moveTo>
                <a:cubicBezTo>
                  <a:pt x="864" y="184"/>
                  <a:pt x="1232" y="368"/>
                  <a:pt x="1360" y="528"/>
                </a:cubicBezTo>
                <a:cubicBezTo>
                  <a:pt x="1488" y="688"/>
                  <a:pt x="1368" y="936"/>
                  <a:pt x="1264" y="960"/>
                </a:cubicBezTo>
                <a:cubicBezTo>
                  <a:pt x="1160" y="984"/>
                  <a:pt x="928" y="752"/>
                  <a:pt x="736" y="672"/>
                </a:cubicBezTo>
                <a:cubicBezTo>
                  <a:pt x="544" y="592"/>
                  <a:pt x="224" y="528"/>
                  <a:pt x="112" y="480"/>
                </a:cubicBezTo>
                <a:cubicBezTo>
                  <a:pt x="0" y="432"/>
                  <a:pt x="72" y="400"/>
                  <a:pt x="64" y="384"/>
                </a:cubicBezTo>
              </a:path>
            </a:pathLst>
          </a:custGeom>
          <a:noFill/>
          <a:ln w="28575"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6675" name="Text Box 35"/>
          <p:cNvSpPr txBox="1">
            <a:spLocks noChangeArrowheads="1"/>
          </p:cNvSpPr>
          <p:nvPr/>
        </p:nvSpPr>
        <p:spPr bwMode="auto">
          <a:xfrm>
            <a:off x="685800" y="1752600"/>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eaLnBrk="0" hangingPunct="0">
              <a:spcBef>
                <a:spcPct val="0"/>
              </a:spcBef>
              <a:defRPr sz="2400">
                <a:solidFill>
                  <a:schemeClr val="tx1"/>
                </a:solidFill>
                <a:latin typeface="Times New Roman" panose="02020603050405020304" pitchFamily="18" charset="0"/>
              </a:defRPr>
            </a:lvl1pPr>
            <a:lvl2pPr algn="l" eaLnBrk="0" hangingPunct="0">
              <a:spcBef>
                <a:spcPct val="0"/>
              </a:spcBef>
              <a:defRPr sz="2400">
                <a:solidFill>
                  <a:schemeClr val="tx1"/>
                </a:solidFill>
                <a:latin typeface="Times New Roman" panose="02020603050405020304" pitchFamily="18" charset="0"/>
              </a:defRPr>
            </a:lvl2pPr>
            <a:lvl3pPr algn="l" eaLnBrk="0" hangingPunct="0">
              <a:spcBef>
                <a:spcPct val="0"/>
              </a:spcBef>
              <a:defRPr sz="2400">
                <a:solidFill>
                  <a:schemeClr val="tx1"/>
                </a:solidFill>
                <a:latin typeface="Times New Roman" panose="02020603050405020304" pitchFamily="18" charset="0"/>
              </a:defRPr>
            </a:lvl3pPr>
            <a:lvl4pPr algn="l" eaLnBrk="0" hangingPunct="0">
              <a:spcBef>
                <a:spcPct val="0"/>
              </a:spcBef>
              <a:defRPr sz="2400">
                <a:solidFill>
                  <a:schemeClr val="tx1"/>
                </a:solidFill>
                <a:latin typeface="Times New Roman" panose="02020603050405020304" pitchFamily="18" charset="0"/>
              </a:defRPr>
            </a:lvl4pPr>
            <a:lvl5pPr algn="l" eaLnBrk="0" hangingPunct="0">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buFontTx/>
              <a:buNone/>
            </a:pPr>
            <a:r>
              <a:rPr lang="en-US" sz="2000" b="1">
                <a:solidFill>
                  <a:srgbClr val="FF0000"/>
                </a:solidFill>
              </a:rPr>
              <a:t>4</a:t>
            </a:r>
          </a:p>
        </p:txBody>
      </p:sp>
      <p:sp>
        <p:nvSpPr>
          <p:cNvPr id="2" name="Title 1"/>
          <p:cNvSpPr>
            <a:spLocks noGrp="1"/>
          </p:cNvSpPr>
          <p:nvPr>
            <p:ph type="title"/>
          </p:nvPr>
        </p:nvSpPr>
        <p:spPr>
          <a:xfrm>
            <a:off x="527539" y="0"/>
            <a:ext cx="8229600" cy="1143000"/>
          </a:xfrm>
        </p:spPr>
        <p:txBody>
          <a:bodyPr>
            <a:normAutofit/>
          </a:bodyPr>
          <a:lstStyle/>
          <a:p>
            <a:r>
              <a:rPr lang="en-US" dirty="0"/>
              <a:t>Breadth-First Search</a:t>
            </a:r>
          </a:p>
        </p:txBody>
      </p:sp>
      <p:sp>
        <p:nvSpPr>
          <p:cNvPr id="3" name="TextBox 2"/>
          <p:cNvSpPr txBox="1"/>
          <p:nvPr/>
        </p:nvSpPr>
        <p:spPr>
          <a:xfrm>
            <a:off x="1490472" y="5974133"/>
            <a:ext cx="5172456" cy="461665"/>
          </a:xfrm>
          <a:prstGeom prst="rect">
            <a:avLst/>
          </a:prstGeom>
          <a:noFill/>
        </p:spPr>
        <p:txBody>
          <a:bodyPr wrap="square" rtlCol="0">
            <a:spAutoFit/>
          </a:bodyPr>
          <a:lstStyle/>
          <a:p>
            <a:r>
              <a:rPr lang="en-US" sz="2400" dirty="0" smtClean="0"/>
              <a:t>B&lt;-H-&lt;G&lt;-E&lt;-D</a:t>
            </a:r>
            <a:endParaRPr lang="en-US" sz="2400" dirty="0"/>
          </a:p>
        </p:txBody>
      </p:sp>
    </p:spTree>
    <p:extLst>
      <p:ext uri="{BB962C8B-B14F-4D97-AF65-F5344CB8AC3E}">
        <p14:creationId xmlns:p14="http://schemas.microsoft.com/office/powerpoint/2010/main" val="39859481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431666" y="5647100"/>
            <a:ext cx="8026534" cy="369332"/>
          </a:xfrm>
          <a:prstGeom prst="rect">
            <a:avLst/>
          </a:prstGeom>
          <a:noFill/>
        </p:spPr>
        <p:txBody>
          <a:bodyPr wrap="square" rtlCol="0">
            <a:spAutoFit/>
          </a:bodyPr>
          <a:lstStyle/>
          <a:p>
            <a:r>
              <a:rPr lang="en-US" b="1" dirty="0" smtClean="0"/>
              <a:t>Clear the marks (set to false). Push D onto the stack. Set </a:t>
            </a:r>
            <a:r>
              <a:rPr lang="en-US" b="1" i="1" dirty="0" smtClean="0"/>
              <a:t>found</a:t>
            </a:r>
            <a:r>
              <a:rPr lang="en-US" b="1" dirty="0" smtClean="0"/>
              <a:t> to false.</a:t>
            </a:r>
          </a:p>
        </p:txBody>
      </p:sp>
      <p:sp>
        <p:nvSpPr>
          <p:cNvPr id="32" name="Line 34"/>
          <p:cNvSpPr>
            <a:spLocks noChangeShapeType="1"/>
          </p:cNvSpPr>
          <p:nvPr/>
        </p:nvSpPr>
        <p:spPr bwMode="auto">
          <a:xfrm flipH="1" flipV="1">
            <a:off x="2133600" y="2530372"/>
            <a:ext cx="12192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 name="Line 37"/>
          <p:cNvSpPr>
            <a:spLocks noChangeShapeType="1"/>
          </p:cNvSpPr>
          <p:nvPr/>
        </p:nvSpPr>
        <p:spPr bwMode="auto">
          <a:xfrm flipH="1">
            <a:off x="3200400" y="3673372"/>
            <a:ext cx="228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Line 21"/>
          <p:cNvSpPr>
            <a:spLocks noChangeShapeType="1"/>
          </p:cNvSpPr>
          <p:nvPr/>
        </p:nvSpPr>
        <p:spPr bwMode="auto">
          <a:xfrm flipV="1">
            <a:off x="914400" y="3444772"/>
            <a:ext cx="9906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Line 22"/>
          <p:cNvSpPr>
            <a:spLocks noChangeShapeType="1"/>
          </p:cNvSpPr>
          <p:nvPr/>
        </p:nvSpPr>
        <p:spPr bwMode="auto">
          <a:xfrm flipV="1">
            <a:off x="1828800" y="3597172"/>
            <a:ext cx="14478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Line 39"/>
          <p:cNvSpPr>
            <a:spLocks noChangeShapeType="1"/>
          </p:cNvSpPr>
          <p:nvPr/>
        </p:nvSpPr>
        <p:spPr bwMode="auto">
          <a:xfrm flipV="1">
            <a:off x="762000" y="3063772"/>
            <a:ext cx="76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26"/>
          <p:cNvSpPr>
            <a:spLocks noChangeShapeType="1"/>
          </p:cNvSpPr>
          <p:nvPr/>
        </p:nvSpPr>
        <p:spPr bwMode="auto">
          <a:xfrm>
            <a:off x="990600" y="2911372"/>
            <a:ext cx="914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29"/>
          <p:cNvSpPr>
            <a:spLocks noChangeShapeType="1"/>
          </p:cNvSpPr>
          <p:nvPr/>
        </p:nvSpPr>
        <p:spPr bwMode="auto">
          <a:xfrm flipH="1" flipV="1">
            <a:off x="3124200" y="2682772"/>
            <a:ext cx="292100" cy="508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Oval 2"/>
          <p:cNvSpPr>
            <a:spLocks noChangeArrowheads="1"/>
          </p:cNvSpPr>
          <p:nvPr/>
        </p:nvSpPr>
        <p:spPr bwMode="auto">
          <a:xfrm>
            <a:off x="533400" y="2758972"/>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Oval 3"/>
          <p:cNvSpPr>
            <a:spLocks noChangeArrowheads="1"/>
          </p:cNvSpPr>
          <p:nvPr/>
        </p:nvSpPr>
        <p:spPr bwMode="auto">
          <a:xfrm>
            <a:off x="685800" y="26065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A</a:t>
            </a:r>
          </a:p>
        </p:txBody>
      </p:sp>
      <p:sp>
        <p:nvSpPr>
          <p:cNvPr id="41" name="Oval 4"/>
          <p:cNvSpPr>
            <a:spLocks noChangeArrowheads="1"/>
          </p:cNvSpPr>
          <p:nvPr/>
        </p:nvSpPr>
        <p:spPr bwMode="auto">
          <a:xfrm>
            <a:off x="533400" y="35209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H</a:t>
            </a:r>
          </a:p>
        </p:txBody>
      </p:sp>
      <p:sp>
        <p:nvSpPr>
          <p:cNvPr id="42" name="Oval 5"/>
          <p:cNvSpPr>
            <a:spLocks noChangeArrowheads="1"/>
          </p:cNvSpPr>
          <p:nvPr/>
        </p:nvSpPr>
        <p:spPr bwMode="auto">
          <a:xfrm>
            <a:off x="1905000" y="31399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B</a:t>
            </a:r>
          </a:p>
        </p:txBody>
      </p:sp>
      <p:sp>
        <p:nvSpPr>
          <p:cNvPr id="43" name="Oval 6"/>
          <p:cNvSpPr>
            <a:spLocks noChangeArrowheads="1"/>
          </p:cNvSpPr>
          <p:nvPr/>
        </p:nvSpPr>
        <p:spPr bwMode="auto">
          <a:xfrm>
            <a:off x="1752600" y="21493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F</a:t>
            </a:r>
          </a:p>
        </p:txBody>
      </p:sp>
      <p:sp>
        <p:nvSpPr>
          <p:cNvPr id="44" name="Oval 7"/>
          <p:cNvSpPr>
            <a:spLocks noChangeArrowheads="1"/>
          </p:cNvSpPr>
          <p:nvPr/>
        </p:nvSpPr>
        <p:spPr bwMode="auto">
          <a:xfrm>
            <a:off x="2819400" y="41305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E</a:t>
            </a:r>
          </a:p>
        </p:txBody>
      </p:sp>
      <p:sp>
        <p:nvSpPr>
          <p:cNvPr id="45" name="Oval 8"/>
          <p:cNvSpPr>
            <a:spLocks noChangeArrowheads="1"/>
          </p:cNvSpPr>
          <p:nvPr/>
        </p:nvSpPr>
        <p:spPr bwMode="auto">
          <a:xfrm>
            <a:off x="3276600" y="32161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D</a:t>
            </a:r>
          </a:p>
        </p:txBody>
      </p:sp>
      <p:sp>
        <p:nvSpPr>
          <p:cNvPr id="46" name="Oval 9"/>
          <p:cNvSpPr>
            <a:spLocks noChangeArrowheads="1"/>
          </p:cNvSpPr>
          <p:nvPr/>
        </p:nvSpPr>
        <p:spPr bwMode="auto">
          <a:xfrm>
            <a:off x="2743200" y="22255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C</a:t>
            </a:r>
          </a:p>
        </p:txBody>
      </p:sp>
      <p:sp>
        <p:nvSpPr>
          <p:cNvPr id="47" name="Oval 10"/>
          <p:cNvSpPr>
            <a:spLocks noChangeArrowheads="1"/>
          </p:cNvSpPr>
          <p:nvPr/>
        </p:nvSpPr>
        <p:spPr bwMode="auto">
          <a:xfrm>
            <a:off x="1524000" y="41305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G</a:t>
            </a:r>
          </a:p>
        </p:txBody>
      </p:sp>
      <p:sp>
        <p:nvSpPr>
          <p:cNvPr id="48" name="Line 35"/>
          <p:cNvSpPr>
            <a:spLocks noChangeShapeType="1"/>
          </p:cNvSpPr>
          <p:nvPr/>
        </p:nvSpPr>
        <p:spPr bwMode="auto">
          <a:xfrm flipH="1">
            <a:off x="1981200" y="4435372"/>
            <a:ext cx="83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Line 36"/>
          <p:cNvSpPr>
            <a:spLocks noChangeShapeType="1"/>
          </p:cNvSpPr>
          <p:nvPr/>
        </p:nvSpPr>
        <p:spPr bwMode="auto">
          <a:xfrm flipH="1" flipV="1">
            <a:off x="914400" y="3901972"/>
            <a:ext cx="609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Text Box 60"/>
          <p:cNvSpPr txBox="1">
            <a:spLocks noChangeArrowheads="1"/>
          </p:cNvSpPr>
          <p:nvPr/>
        </p:nvSpPr>
        <p:spPr bwMode="auto">
          <a:xfrm>
            <a:off x="5520743" y="1828697"/>
            <a:ext cx="9294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marks</a:t>
            </a:r>
            <a:endParaRPr lang="en-US" sz="2000" dirty="0"/>
          </a:p>
        </p:txBody>
      </p:sp>
      <p:sp>
        <p:nvSpPr>
          <p:cNvPr id="51" name="Line 176"/>
          <p:cNvSpPr>
            <a:spLocks noChangeShapeType="1"/>
          </p:cNvSpPr>
          <p:nvPr/>
        </p:nvSpPr>
        <p:spPr bwMode="auto">
          <a:xfrm flipV="1">
            <a:off x="2209800" y="2416072"/>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53" name="Group 175"/>
          <p:cNvGraphicFramePr>
            <a:graphicFrameLocks/>
          </p:cNvGraphicFramePr>
          <p:nvPr>
            <p:extLst/>
          </p:nvPr>
        </p:nvGraphicFramePr>
        <p:xfrm>
          <a:off x="4267200" y="2301772"/>
          <a:ext cx="1019400" cy="3169920"/>
        </p:xfrm>
        <a:graphic>
          <a:graphicData uri="http://schemas.openxmlformats.org/drawingml/2006/table">
            <a:tbl>
              <a:tblPr/>
              <a:tblGrid>
                <a:gridCol w="509700"/>
                <a:gridCol w="509700"/>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[2]</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[3]</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[4]</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[5]</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[6]</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[7]</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4" name="Text Box 60"/>
          <p:cNvSpPr txBox="1">
            <a:spLocks noChangeArrowheads="1"/>
          </p:cNvSpPr>
          <p:nvPr/>
        </p:nvSpPr>
        <p:spPr bwMode="auto">
          <a:xfrm>
            <a:off x="4314423" y="1828697"/>
            <a:ext cx="1114022"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vertices</a:t>
            </a:r>
            <a:endParaRPr lang="en-US" sz="2000" dirty="0"/>
          </a:p>
        </p:txBody>
      </p:sp>
      <p:graphicFrame>
        <p:nvGraphicFramePr>
          <p:cNvPr id="55" name="Group 175"/>
          <p:cNvGraphicFramePr>
            <a:graphicFrameLocks/>
          </p:cNvGraphicFramePr>
          <p:nvPr>
            <p:extLst/>
          </p:nvPr>
        </p:nvGraphicFramePr>
        <p:xfrm>
          <a:off x="5381400" y="2301772"/>
          <a:ext cx="1019400" cy="3169920"/>
        </p:xfrm>
        <a:graphic>
          <a:graphicData uri="http://schemas.openxmlformats.org/drawingml/2006/table">
            <a:tbl>
              <a:tblPr/>
              <a:tblGrid>
                <a:gridCol w="509700"/>
                <a:gridCol w="509700"/>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[2]</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[3]</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[4]</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[5]</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[6]</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[7]</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 name="Group 175"/>
          <p:cNvGraphicFramePr>
            <a:graphicFrameLocks/>
          </p:cNvGraphicFramePr>
          <p:nvPr>
            <p:extLst/>
          </p:nvPr>
        </p:nvGraphicFramePr>
        <p:xfrm>
          <a:off x="6698268" y="2293615"/>
          <a:ext cx="509700" cy="3169920"/>
        </p:xfrm>
        <a:graphic>
          <a:graphicData uri="http://schemas.openxmlformats.org/drawingml/2006/table">
            <a:tbl>
              <a:tblPr/>
              <a:tblGrid>
                <a:gridCol w="509700"/>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7" name="Text Box 60"/>
          <p:cNvSpPr txBox="1">
            <a:spLocks noChangeArrowheads="1"/>
          </p:cNvSpPr>
          <p:nvPr/>
        </p:nvSpPr>
        <p:spPr bwMode="auto">
          <a:xfrm>
            <a:off x="6477000" y="1828696"/>
            <a:ext cx="9294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stack</a:t>
            </a:r>
            <a:endParaRPr lang="en-US" sz="2000" dirty="0"/>
          </a:p>
        </p:txBody>
      </p:sp>
      <p:sp>
        <p:nvSpPr>
          <p:cNvPr id="58" name="TextBox 57"/>
          <p:cNvSpPr txBox="1"/>
          <p:nvPr/>
        </p:nvSpPr>
        <p:spPr>
          <a:xfrm>
            <a:off x="431666" y="4916269"/>
            <a:ext cx="3606934" cy="646331"/>
          </a:xfrm>
          <a:prstGeom prst="rect">
            <a:avLst/>
          </a:prstGeom>
          <a:noFill/>
        </p:spPr>
        <p:txBody>
          <a:bodyPr wrap="square" rtlCol="0">
            <a:spAutoFit/>
          </a:bodyPr>
          <a:lstStyle/>
          <a:p>
            <a:r>
              <a:rPr lang="en-US" b="1" dirty="0" smtClean="0"/>
              <a:t>Visited nodes:</a:t>
            </a:r>
          </a:p>
          <a:p>
            <a:endParaRPr lang="en-US" dirty="0"/>
          </a:p>
        </p:txBody>
      </p:sp>
      <p:graphicFrame>
        <p:nvGraphicFramePr>
          <p:cNvPr id="59" name="Group 175"/>
          <p:cNvGraphicFramePr>
            <a:graphicFrameLocks/>
          </p:cNvGraphicFramePr>
          <p:nvPr>
            <p:extLst/>
          </p:nvPr>
        </p:nvGraphicFramePr>
        <p:xfrm>
          <a:off x="7597643" y="2291254"/>
          <a:ext cx="768482" cy="396240"/>
        </p:xfrm>
        <a:graphic>
          <a:graphicData uri="http://schemas.openxmlformats.org/drawingml/2006/table">
            <a:tbl>
              <a:tblPr/>
              <a:tblGrid>
                <a:gridCol w="768482"/>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0" name="Text Box 60"/>
          <p:cNvSpPr txBox="1">
            <a:spLocks noChangeArrowheads="1"/>
          </p:cNvSpPr>
          <p:nvPr/>
        </p:nvSpPr>
        <p:spPr bwMode="auto">
          <a:xfrm>
            <a:off x="7498723" y="1824780"/>
            <a:ext cx="9294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found</a:t>
            </a:r>
            <a:endParaRPr lang="en-US" sz="2000" dirty="0"/>
          </a:p>
        </p:txBody>
      </p:sp>
      <p:sp>
        <p:nvSpPr>
          <p:cNvPr id="62" name="Rectangle 2"/>
          <p:cNvSpPr>
            <a:spLocks noGrp="1" noChangeArrowheads="1"/>
          </p:cNvSpPr>
          <p:nvPr>
            <p:ph type="title"/>
          </p:nvPr>
        </p:nvSpPr>
        <p:spPr>
          <a:xfrm>
            <a:off x="155575" y="161927"/>
            <a:ext cx="8797925" cy="676274"/>
          </a:xfrm>
        </p:spPr>
        <p:txBody>
          <a:bodyPr>
            <a:normAutofit fontScale="90000"/>
          </a:bodyPr>
          <a:lstStyle/>
          <a:p>
            <a:r>
              <a:rPr lang="en-US" dirty="0"/>
              <a:t>Depth-First Search</a:t>
            </a:r>
          </a:p>
        </p:txBody>
      </p:sp>
      <p:sp>
        <p:nvSpPr>
          <p:cNvPr id="61" name="Text Box 181"/>
          <p:cNvSpPr txBox="1">
            <a:spLocks noChangeArrowheads="1"/>
          </p:cNvSpPr>
          <p:nvPr/>
        </p:nvSpPr>
        <p:spPr bwMode="auto">
          <a:xfrm>
            <a:off x="631825" y="1189177"/>
            <a:ext cx="79248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eaLnBrk="0" hangingPunct="0">
              <a:spcBef>
                <a:spcPct val="0"/>
              </a:spcBef>
              <a:defRPr sz="2400">
                <a:solidFill>
                  <a:schemeClr val="tx1"/>
                </a:solidFill>
                <a:latin typeface="Times New Roman" panose="02020603050405020304" pitchFamily="18" charset="0"/>
              </a:defRPr>
            </a:lvl1pPr>
            <a:lvl2pPr algn="l" eaLnBrk="0" hangingPunct="0">
              <a:spcBef>
                <a:spcPct val="0"/>
              </a:spcBef>
              <a:defRPr sz="2400">
                <a:solidFill>
                  <a:schemeClr val="tx1"/>
                </a:solidFill>
                <a:latin typeface="Times New Roman" panose="02020603050405020304" pitchFamily="18" charset="0"/>
              </a:defRPr>
            </a:lvl2pPr>
            <a:lvl3pPr algn="l" eaLnBrk="0" hangingPunct="0">
              <a:spcBef>
                <a:spcPct val="0"/>
              </a:spcBef>
              <a:defRPr sz="2400">
                <a:solidFill>
                  <a:schemeClr val="tx1"/>
                </a:solidFill>
                <a:latin typeface="Times New Roman" panose="02020603050405020304" pitchFamily="18" charset="0"/>
              </a:defRPr>
            </a:lvl3pPr>
            <a:lvl4pPr algn="l" eaLnBrk="0" hangingPunct="0">
              <a:spcBef>
                <a:spcPct val="0"/>
              </a:spcBef>
              <a:defRPr sz="2400">
                <a:solidFill>
                  <a:schemeClr val="tx1"/>
                </a:solidFill>
                <a:latin typeface="Times New Roman" panose="02020603050405020304" pitchFamily="18" charset="0"/>
              </a:defRPr>
            </a:lvl4pPr>
            <a:lvl5pPr algn="l" eaLnBrk="0" hangingPunct="0">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buFontTx/>
              <a:buNone/>
            </a:pPr>
            <a:r>
              <a:rPr lang="en-US" sz="2000" b="1" dirty="0">
                <a:solidFill>
                  <a:srgbClr val="FF0000"/>
                </a:solidFill>
                <a:latin typeface="Arial" panose="020B0604020202020204" pitchFamily="34" charset="0"/>
                <a:cs typeface="Arial" panose="020B0604020202020204" pitchFamily="34" charset="0"/>
              </a:rPr>
              <a:t>Example:</a:t>
            </a:r>
            <a:r>
              <a:rPr lang="en-US" sz="2000" b="1" dirty="0">
                <a:latin typeface="Arial" panose="020B0604020202020204" pitchFamily="34" charset="0"/>
                <a:cs typeface="Arial" panose="020B0604020202020204" pitchFamily="34" charset="0"/>
              </a:rPr>
              <a:t> Conduct a depth-first search in the graph starting from node D</a:t>
            </a:r>
            <a:endParaRPr lang="en-US" sz="2000" b="1"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0132155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0130" name="Rectangle 2"/>
          <p:cNvSpPr>
            <a:spLocks noGrp="1" noChangeArrowheads="1"/>
          </p:cNvSpPr>
          <p:nvPr>
            <p:ph type="title"/>
          </p:nvPr>
        </p:nvSpPr>
        <p:spPr>
          <a:xfrm>
            <a:off x="555674" y="0"/>
            <a:ext cx="8229600" cy="1143000"/>
          </a:xfrm>
        </p:spPr>
        <p:txBody>
          <a:bodyPr>
            <a:normAutofit/>
          </a:bodyPr>
          <a:lstStyle/>
          <a:p>
            <a:r>
              <a:rPr lang="en-US" dirty="0"/>
              <a:t>Breadth-First </a:t>
            </a:r>
            <a:r>
              <a:rPr lang="en-US" dirty="0" smtClean="0"/>
              <a:t>Search</a:t>
            </a:r>
            <a:endParaRPr lang="en-US" dirty="0"/>
          </a:p>
        </p:txBody>
      </p:sp>
      <p:sp>
        <p:nvSpPr>
          <p:cNvPr id="1200131" name="Rectangle 3"/>
          <p:cNvSpPr>
            <a:spLocks noGrp="1" noChangeArrowheads="1"/>
          </p:cNvSpPr>
          <p:nvPr>
            <p:ph idx="1"/>
          </p:nvPr>
        </p:nvSpPr>
        <p:spPr>
          <a:xfrm>
            <a:off x="762000" y="1219200"/>
            <a:ext cx="7543800" cy="4022725"/>
          </a:xfrm>
        </p:spPr>
        <p:txBody>
          <a:bodyPr>
            <a:noAutofit/>
          </a:bodyPr>
          <a:lstStyle/>
          <a:p>
            <a:pPr lvl="1">
              <a:buFont typeface="Times New Roman" panose="02020603050405020304" pitchFamily="18" charset="0"/>
              <a:buNone/>
            </a:pPr>
            <a:r>
              <a:rPr lang="en-US" sz="2400" dirty="0"/>
              <a:t>Set found to false</a:t>
            </a:r>
          </a:p>
          <a:p>
            <a:pPr lvl="1">
              <a:buFont typeface="Times New Roman" panose="02020603050405020304" pitchFamily="18" charset="0"/>
              <a:buNone/>
            </a:pPr>
            <a:r>
              <a:rPr lang="en-US" sz="2400" dirty="0" err="1" smtClean="0"/>
              <a:t>queue.Enqueue</a:t>
            </a:r>
            <a:r>
              <a:rPr lang="en-US" sz="2400" dirty="0" smtClean="0"/>
              <a:t>(</a:t>
            </a:r>
            <a:r>
              <a:rPr lang="en-US" sz="2400" dirty="0" err="1" smtClean="0"/>
              <a:t>startVertex</a:t>
            </a:r>
            <a:r>
              <a:rPr lang="en-US" sz="2400" dirty="0"/>
              <a:t>)</a:t>
            </a:r>
          </a:p>
          <a:p>
            <a:pPr lvl="1">
              <a:buFont typeface="Times New Roman" panose="02020603050405020304" pitchFamily="18" charset="0"/>
              <a:buNone/>
            </a:pPr>
            <a:r>
              <a:rPr lang="en-US" sz="2400" b="1" dirty="0">
                <a:solidFill>
                  <a:schemeClr val="tx2"/>
                </a:solidFill>
              </a:rPr>
              <a:t>do</a:t>
            </a:r>
          </a:p>
          <a:p>
            <a:pPr lvl="1">
              <a:buFont typeface="Times New Roman" panose="02020603050405020304" pitchFamily="18" charset="0"/>
              <a:buNone/>
            </a:pPr>
            <a:r>
              <a:rPr lang="en-US" sz="2400" dirty="0"/>
              <a:t>    </a:t>
            </a:r>
            <a:r>
              <a:rPr lang="en-US" sz="2400" dirty="0" err="1" smtClean="0"/>
              <a:t>queue.Dequeue</a:t>
            </a:r>
            <a:r>
              <a:rPr lang="en-US" sz="2400" dirty="0" smtClean="0"/>
              <a:t> (</a:t>
            </a:r>
            <a:r>
              <a:rPr lang="en-US" sz="2400" dirty="0"/>
              <a:t>vertex)</a:t>
            </a:r>
          </a:p>
          <a:p>
            <a:pPr lvl="1">
              <a:buFont typeface="Times New Roman" panose="02020603050405020304" pitchFamily="18" charset="0"/>
              <a:buNone/>
            </a:pPr>
            <a:r>
              <a:rPr lang="en-US" sz="2400" dirty="0"/>
              <a:t>    </a:t>
            </a:r>
            <a:r>
              <a:rPr lang="en-US" sz="2400" b="1" dirty="0">
                <a:solidFill>
                  <a:schemeClr val="tx2"/>
                </a:solidFill>
              </a:rPr>
              <a:t>if</a:t>
            </a:r>
            <a:r>
              <a:rPr lang="en-US" sz="2400" dirty="0"/>
              <a:t> vertex = </a:t>
            </a:r>
            <a:r>
              <a:rPr lang="en-US" sz="2400" dirty="0" err="1"/>
              <a:t>endVertex</a:t>
            </a:r>
            <a:endParaRPr lang="en-US" sz="2400" dirty="0"/>
          </a:p>
          <a:p>
            <a:pPr lvl="1">
              <a:buFont typeface="Times New Roman" panose="02020603050405020304" pitchFamily="18" charset="0"/>
              <a:buNone/>
            </a:pPr>
            <a:r>
              <a:rPr lang="en-US" sz="2400" dirty="0"/>
              <a:t>        Write final vertex</a:t>
            </a:r>
          </a:p>
          <a:p>
            <a:pPr lvl="1">
              <a:buFont typeface="Times New Roman" panose="02020603050405020304" pitchFamily="18" charset="0"/>
              <a:buNone/>
            </a:pPr>
            <a:r>
              <a:rPr lang="en-US" sz="2400" dirty="0"/>
              <a:t>        Set found to true</a:t>
            </a:r>
          </a:p>
          <a:p>
            <a:pPr lvl="1">
              <a:buFont typeface="Times New Roman" panose="02020603050405020304" pitchFamily="18" charset="0"/>
              <a:buNone/>
            </a:pPr>
            <a:r>
              <a:rPr lang="en-US" sz="2400" dirty="0"/>
              <a:t>    </a:t>
            </a:r>
            <a:r>
              <a:rPr lang="en-US" sz="2400" b="1" dirty="0">
                <a:solidFill>
                  <a:schemeClr val="tx2"/>
                </a:solidFill>
              </a:rPr>
              <a:t>else</a:t>
            </a:r>
          </a:p>
          <a:p>
            <a:pPr lvl="1">
              <a:buFont typeface="Times New Roman" panose="02020603050405020304" pitchFamily="18" charset="0"/>
              <a:buNone/>
            </a:pPr>
            <a:r>
              <a:rPr lang="en-US" sz="2400" dirty="0"/>
              <a:t>        Write this vertex</a:t>
            </a:r>
          </a:p>
          <a:p>
            <a:pPr lvl="1">
              <a:buFont typeface="Times New Roman" panose="02020603050405020304" pitchFamily="18" charset="0"/>
              <a:buNone/>
            </a:pPr>
            <a:r>
              <a:rPr lang="en-US" sz="2400" dirty="0"/>
              <a:t>        </a:t>
            </a:r>
            <a:r>
              <a:rPr lang="en-US" sz="2400" dirty="0" err="1" smtClean="0"/>
              <a:t>Enqueue</a:t>
            </a:r>
            <a:r>
              <a:rPr lang="en-US" sz="2400" dirty="0" smtClean="0"/>
              <a:t> </a:t>
            </a:r>
            <a:r>
              <a:rPr lang="en-US" sz="2400" dirty="0"/>
              <a:t>all adjacent vertices onto </a:t>
            </a:r>
            <a:r>
              <a:rPr lang="en-US" sz="2400" dirty="0" smtClean="0"/>
              <a:t>queue</a:t>
            </a:r>
            <a:endParaRPr lang="en-US" sz="2400" dirty="0"/>
          </a:p>
          <a:p>
            <a:pPr lvl="1">
              <a:buFont typeface="Times New Roman" panose="02020603050405020304" pitchFamily="18" charset="0"/>
              <a:buNone/>
            </a:pPr>
            <a:r>
              <a:rPr lang="en-US" sz="2400" b="1" dirty="0">
                <a:solidFill>
                  <a:schemeClr val="tx2"/>
                </a:solidFill>
              </a:rPr>
              <a:t>while</a:t>
            </a:r>
            <a:r>
              <a:rPr lang="en-US" sz="2400" dirty="0"/>
              <a:t> </a:t>
            </a:r>
            <a:r>
              <a:rPr lang="en-US" sz="2400" dirty="0" smtClean="0"/>
              <a:t>!</a:t>
            </a:r>
            <a:r>
              <a:rPr lang="en-US" sz="2400" dirty="0" err="1" smtClean="0"/>
              <a:t>queue.IsEmpty</a:t>
            </a:r>
            <a:r>
              <a:rPr lang="en-US" sz="2400" dirty="0"/>
              <a:t>() AND !found</a:t>
            </a:r>
          </a:p>
          <a:p>
            <a:pPr lvl="1">
              <a:buFont typeface="Times New Roman" panose="02020603050405020304" pitchFamily="18" charset="0"/>
              <a:buNone/>
            </a:pPr>
            <a:r>
              <a:rPr lang="en-US" sz="2400" b="1" dirty="0">
                <a:solidFill>
                  <a:schemeClr val="tx2"/>
                </a:solidFill>
              </a:rPr>
              <a:t>if</a:t>
            </a:r>
            <a:r>
              <a:rPr lang="en-US" sz="2400" dirty="0"/>
              <a:t>(!found)</a:t>
            </a:r>
          </a:p>
          <a:p>
            <a:pPr lvl="1">
              <a:buFont typeface="Times New Roman" panose="02020603050405020304" pitchFamily="18" charset="0"/>
              <a:buNone/>
            </a:pPr>
            <a:r>
              <a:rPr lang="en-US" sz="2400" dirty="0"/>
              <a:t>   </a:t>
            </a:r>
            <a:r>
              <a:rPr lang="en-US" sz="2400" dirty="0" smtClean="0"/>
              <a:t>     </a:t>
            </a:r>
            <a:r>
              <a:rPr lang="en-US" sz="2400" dirty="0"/>
              <a:t>Write "Path does not exist"</a:t>
            </a:r>
          </a:p>
        </p:txBody>
      </p:sp>
    </p:spTree>
    <p:extLst>
      <p:ext uri="{BB962C8B-B14F-4D97-AF65-F5344CB8AC3E}">
        <p14:creationId xmlns:p14="http://schemas.microsoft.com/office/powerpoint/2010/main" val="41234323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81" name="Text Box 181"/>
          <p:cNvSpPr txBox="1">
            <a:spLocks noChangeArrowheads="1"/>
          </p:cNvSpPr>
          <p:nvPr/>
        </p:nvSpPr>
        <p:spPr bwMode="auto">
          <a:xfrm>
            <a:off x="631825" y="1189177"/>
            <a:ext cx="79248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eaLnBrk="0" hangingPunct="0">
              <a:spcBef>
                <a:spcPct val="0"/>
              </a:spcBef>
              <a:defRPr sz="2400">
                <a:solidFill>
                  <a:schemeClr val="tx1"/>
                </a:solidFill>
                <a:latin typeface="Times New Roman" panose="02020603050405020304" pitchFamily="18" charset="0"/>
              </a:defRPr>
            </a:lvl1pPr>
            <a:lvl2pPr algn="l" eaLnBrk="0" hangingPunct="0">
              <a:spcBef>
                <a:spcPct val="0"/>
              </a:spcBef>
              <a:defRPr sz="2400">
                <a:solidFill>
                  <a:schemeClr val="tx1"/>
                </a:solidFill>
                <a:latin typeface="Times New Roman" panose="02020603050405020304" pitchFamily="18" charset="0"/>
              </a:defRPr>
            </a:lvl2pPr>
            <a:lvl3pPr algn="l" eaLnBrk="0" hangingPunct="0">
              <a:spcBef>
                <a:spcPct val="0"/>
              </a:spcBef>
              <a:defRPr sz="2400">
                <a:solidFill>
                  <a:schemeClr val="tx1"/>
                </a:solidFill>
                <a:latin typeface="Times New Roman" panose="02020603050405020304" pitchFamily="18" charset="0"/>
              </a:defRPr>
            </a:lvl3pPr>
            <a:lvl4pPr algn="l" eaLnBrk="0" hangingPunct="0">
              <a:spcBef>
                <a:spcPct val="0"/>
              </a:spcBef>
              <a:defRPr sz="2400">
                <a:solidFill>
                  <a:schemeClr val="tx1"/>
                </a:solidFill>
                <a:latin typeface="Times New Roman" panose="02020603050405020304" pitchFamily="18" charset="0"/>
              </a:defRPr>
            </a:lvl4pPr>
            <a:lvl5pPr algn="l" eaLnBrk="0" hangingPunct="0">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buFontTx/>
              <a:buNone/>
            </a:pPr>
            <a:r>
              <a:rPr lang="en-US" sz="2000" b="1" dirty="0" smtClean="0">
                <a:latin typeface="Arial" panose="020B0604020202020204" pitchFamily="34" charset="0"/>
                <a:cs typeface="Arial" panose="020B0604020202020204" pitchFamily="34" charset="0"/>
              </a:rPr>
              <a:t>Breadth-First Search yields a tree (the path taken during the search) also known as </a:t>
            </a:r>
            <a:r>
              <a:rPr lang="en-US" sz="2000" b="1" dirty="0">
                <a:latin typeface="Arial" panose="020B0604020202020204" pitchFamily="34" charset="0"/>
                <a:cs typeface="Arial" panose="020B0604020202020204" pitchFamily="34" charset="0"/>
              </a:rPr>
              <a:t>the Breadth-First Tree</a:t>
            </a:r>
            <a:r>
              <a:rPr lang="en-US" sz="2000" b="1" dirty="0" smtClean="0">
                <a:latin typeface="Arial" panose="020B0604020202020204" pitchFamily="34" charset="0"/>
                <a:cs typeface="Arial" panose="020B0604020202020204" pitchFamily="34" charset="0"/>
              </a:rPr>
              <a:t>.</a:t>
            </a:r>
            <a:endParaRPr lang="en-US" sz="2000" b="1" dirty="0">
              <a:solidFill>
                <a:srgbClr val="0070C0"/>
              </a:solidFill>
              <a:latin typeface="Arial" panose="020B0604020202020204" pitchFamily="34" charset="0"/>
              <a:cs typeface="Arial" panose="020B0604020202020204" pitchFamily="34" charset="0"/>
            </a:endParaRPr>
          </a:p>
        </p:txBody>
      </p:sp>
      <p:sp>
        <p:nvSpPr>
          <p:cNvPr id="24" name="Rectangle 2"/>
          <p:cNvSpPr>
            <a:spLocks noGrp="1" noChangeArrowheads="1"/>
          </p:cNvSpPr>
          <p:nvPr>
            <p:ph type="title"/>
          </p:nvPr>
        </p:nvSpPr>
        <p:spPr>
          <a:xfrm>
            <a:off x="155575" y="161927"/>
            <a:ext cx="8797925" cy="676274"/>
          </a:xfrm>
        </p:spPr>
        <p:txBody>
          <a:bodyPr>
            <a:normAutofit fontScale="90000"/>
          </a:bodyPr>
          <a:lstStyle/>
          <a:p>
            <a:r>
              <a:rPr lang="en-US" dirty="0" smtClean="0"/>
              <a:t>Breadth-First </a:t>
            </a:r>
            <a:r>
              <a:rPr lang="en-US" dirty="0"/>
              <a:t>Search</a:t>
            </a:r>
          </a:p>
        </p:txBody>
      </p:sp>
      <p:sp>
        <p:nvSpPr>
          <p:cNvPr id="66" name="Line 34"/>
          <p:cNvSpPr>
            <a:spLocks noChangeShapeType="1"/>
          </p:cNvSpPr>
          <p:nvPr/>
        </p:nvSpPr>
        <p:spPr bwMode="auto">
          <a:xfrm flipH="1" flipV="1">
            <a:off x="4685738" y="2629039"/>
            <a:ext cx="1219200" cy="8382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 name="Line 37"/>
          <p:cNvSpPr>
            <a:spLocks noChangeShapeType="1"/>
          </p:cNvSpPr>
          <p:nvPr/>
        </p:nvSpPr>
        <p:spPr bwMode="auto">
          <a:xfrm flipH="1">
            <a:off x="5752538" y="3772039"/>
            <a:ext cx="228600" cy="533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 name="Line 21"/>
          <p:cNvSpPr>
            <a:spLocks noChangeShapeType="1"/>
          </p:cNvSpPr>
          <p:nvPr/>
        </p:nvSpPr>
        <p:spPr bwMode="auto">
          <a:xfrm flipV="1">
            <a:off x="3466538" y="3543439"/>
            <a:ext cx="990600" cy="3048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 name="Line 39"/>
          <p:cNvSpPr>
            <a:spLocks noChangeShapeType="1"/>
          </p:cNvSpPr>
          <p:nvPr/>
        </p:nvSpPr>
        <p:spPr bwMode="auto">
          <a:xfrm flipV="1">
            <a:off x="3314138" y="3162439"/>
            <a:ext cx="76200" cy="533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 name="Line 29"/>
          <p:cNvSpPr>
            <a:spLocks noChangeShapeType="1"/>
          </p:cNvSpPr>
          <p:nvPr/>
        </p:nvSpPr>
        <p:spPr bwMode="auto">
          <a:xfrm flipH="1" flipV="1">
            <a:off x="5676338" y="2781439"/>
            <a:ext cx="292100" cy="5080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 name="Line 35"/>
          <p:cNvSpPr>
            <a:spLocks noChangeShapeType="1"/>
          </p:cNvSpPr>
          <p:nvPr/>
        </p:nvSpPr>
        <p:spPr bwMode="auto">
          <a:xfrm flipH="1">
            <a:off x="4533338" y="4534039"/>
            <a:ext cx="8382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 name="Line 36"/>
          <p:cNvSpPr>
            <a:spLocks noChangeShapeType="1"/>
          </p:cNvSpPr>
          <p:nvPr/>
        </p:nvSpPr>
        <p:spPr bwMode="auto">
          <a:xfrm flipH="1" flipV="1">
            <a:off x="3466538" y="4000639"/>
            <a:ext cx="609600" cy="3810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 name="Oval 2"/>
          <p:cNvSpPr>
            <a:spLocks noChangeArrowheads="1"/>
          </p:cNvSpPr>
          <p:nvPr/>
        </p:nvSpPr>
        <p:spPr bwMode="auto">
          <a:xfrm>
            <a:off x="3085538" y="2857639"/>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 name="Oval 3"/>
          <p:cNvSpPr>
            <a:spLocks noChangeArrowheads="1"/>
          </p:cNvSpPr>
          <p:nvPr/>
        </p:nvSpPr>
        <p:spPr bwMode="auto">
          <a:xfrm>
            <a:off x="3237938" y="2705239"/>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A</a:t>
            </a:r>
          </a:p>
        </p:txBody>
      </p:sp>
      <p:sp>
        <p:nvSpPr>
          <p:cNvPr id="75" name="Oval 4"/>
          <p:cNvSpPr>
            <a:spLocks noChangeArrowheads="1"/>
          </p:cNvSpPr>
          <p:nvPr/>
        </p:nvSpPr>
        <p:spPr bwMode="auto">
          <a:xfrm>
            <a:off x="3085538" y="3619639"/>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H</a:t>
            </a:r>
          </a:p>
        </p:txBody>
      </p:sp>
      <p:sp>
        <p:nvSpPr>
          <p:cNvPr id="76" name="Oval 5"/>
          <p:cNvSpPr>
            <a:spLocks noChangeArrowheads="1"/>
          </p:cNvSpPr>
          <p:nvPr/>
        </p:nvSpPr>
        <p:spPr bwMode="auto">
          <a:xfrm>
            <a:off x="4457138" y="3238639"/>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B</a:t>
            </a:r>
          </a:p>
        </p:txBody>
      </p:sp>
      <p:sp>
        <p:nvSpPr>
          <p:cNvPr id="77" name="Oval 6"/>
          <p:cNvSpPr>
            <a:spLocks noChangeArrowheads="1"/>
          </p:cNvSpPr>
          <p:nvPr/>
        </p:nvSpPr>
        <p:spPr bwMode="auto">
          <a:xfrm>
            <a:off x="4304738" y="2248039"/>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F</a:t>
            </a:r>
          </a:p>
        </p:txBody>
      </p:sp>
      <p:sp>
        <p:nvSpPr>
          <p:cNvPr id="78" name="Oval 7"/>
          <p:cNvSpPr>
            <a:spLocks noChangeArrowheads="1"/>
          </p:cNvSpPr>
          <p:nvPr/>
        </p:nvSpPr>
        <p:spPr bwMode="auto">
          <a:xfrm>
            <a:off x="5371538" y="4229239"/>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E</a:t>
            </a:r>
          </a:p>
        </p:txBody>
      </p:sp>
      <p:sp>
        <p:nvSpPr>
          <p:cNvPr id="79" name="Oval 8"/>
          <p:cNvSpPr>
            <a:spLocks noChangeArrowheads="1"/>
          </p:cNvSpPr>
          <p:nvPr/>
        </p:nvSpPr>
        <p:spPr bwMode="auto">
          <a:xfrm>
            <a:off x="5828738" y="3314839"/>
            <a:ext cx="457200" cy="457200"/>
          </a:xfrm>
          <a:prstGeom prst="ellipse">
            <a:avLst/>
          </a:prstGeom>
          <a:solidFill>
            <a:srgbClr val="FFFF00"/>
          </a:solidFill>
          <a:ln w="9525">
            <a:solidFill>
              <a:schemeClr val="tx1"/>
            </a:solidFill>
            <a:round/>
            <a:headEnd/>
            <a:tailEnd/>
          </a:ln>
          <a:effectLst/>
          <a:extLst/>
        </p:spPr>
        <p:txBody>
          <a:bodyPr wrap="none" anchor="ctr"/>
          <a:lstStyle/>
          <a:p>
            <a:pPr>
              <a:buFontTx/>
              <a:buNone/>
            </a:pPr>
            <a:r>
              <a:rPr lang="en-US" b="1"/>
              <a:t>D</a:t>
            </a:r>
          </a:p>
        </p:txBody>
      </p:sp>
      <p:sp>
        <p:nvSpPr>
          <p:cNvPr id="80" name="Oval 9"/>
          <p:cNvSpPr>
            <a:spLocks noChangeArrowheads="1"/>
          </p:cNvSpPr>
          <p:nvPr/>
        </p:nvSpPr>
        <p:spPr bwMode="auto">
          <a:xfrm>
            <a:off x="5295338" y="2324239"/>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C</a:t>
            </a:r>
          </a:p>
        </p:txBody>
      </p:sp>
      <p:sp>
        <p:nvSpPr>
          <p:cNvPr id="81" name="Oval 10"/>
          <p:cNvSpPr>
            <a:spLocks noChangeArrowheads="1"/>
          </p:cNvSpPr>
          <p:nvPr/>
        </p:nvSpPr>
        <p:spPr bwMode="auto">
          <a:xfrm>
            <a:off x="4076138" y="4229239"/>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G</a:t>
            </a:r>
          </a:p>
        </p:txBody>
      </p:sp>
    </p:spTree>
    <p:extLst>
      <p:ext uri="{BB962C8B-B14F-4D97-AF65-F5344CB8AC3E}">
        <p14:creationId xmlns:p14="http://schemas.microsoft.com/office/powerpoint/2010/main" val="378980988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0130" name="Rectangle 2"/>
          <p:cNvSpPr>
            <a:spLocks noGrp="1" noChangeArrowheads="1"/>
          </p:cNvSpPr>
          <p:nvPr>
            <p:ph type="title"/>
          </p:nvPr>
        </p:nvSpPr>
        <p:spPr>
          <a:xfrm>
            <a:off x="457200" y="0"/>
            <a:ext cx="8229600" cy="1143000"/>
          </a:xfrm>
        </p:spPr>
        <p:txBody>
          <a:bodyPr>
            <a:normAutofit/>
          </a:bodyPr>
          <a:lstStyle/>
          <a:p>
            <a:r>
              <a:rPr lang="en-US" dirty="0"/>
              <a:t>Breadth-First Search</a:t>
            </a:r>
          </a:p>
        </p:txBody>
      </p:sp>
      <p:sp>
        <p:nvSpPr>
          <p:cNvPr id="1200131" name="Rectangle 3"/>
          <p:cNvSpPr>
            <a:spLocks noGrp="1" noChangeArrowheads="1"/>
          </p:cNvSpPr>
          <p:nvPr>
            <p:ph idx="1"/>
          </p:nvPr>
        </p:nvSpPr>
        <p:spPr>
          <a:xfrm>
            <a:off x="234767" y="1244600"/>
            <a:ext cx="8651655" cy="5503930"/>
          </a:xfrm>
        </p:spPr>
        <p:txBody>
          <a:bodyPr>
            <a:noAutofit/>
          </a:bodyPr>
          <a:lstStyle/>
          <a:p>
            <a:pPr lvl="1">
              <a:lnSpc>
                <a:spcPct val="70000"/>
              </a:lnSpc>
              <a:buFont typeface="Times New Roman" panose="02020603050405020304" pitchFamily="18" charset="0"/>
              <a:buNone/>
            </a:pPr>
            <a:r>
              <a:rPr lang="en-US" sz="1700" dirty="0">
                <a:latin typeface="Courier New" panose="02070309020205020404" pitchFamily="49" charset="0"/>
                <a:cs typeface="Courier New" panose="02070309020205020404" pitchFamily="49" charset="0"/>
              </a:rPr>
              <a:t>template&lt;class </a:t>
            </a:r>
            <a:r>
              <a:rPr lang="en-US" sz="1700" dirty="0" err="1">
                <a:latin typeface="Courier New" panose="02070309020205020404" pitchFamily="49" charset="0"/>
                <a:cs typeface="Courier New" panose="02070309020205020404" pitchFamily="49" charset="0"/>
              </a:rPr>
              <a:t>VertexType</a:t>
            </a:r>
            <a:r>
              <a:rPr lang="en-US" sz="1700" dirty="0">
                <a:latin typeface="Courier New" panose="02070309020205020404" pitchFamily="49" charset="0"/>
                <a:cs typeface="Courier New" panose="02070309020205020404" pitchFamily="49" charset="0"/>
              </a:rPr>
              <a:t>&gt; </a:t>
            </a:r>
          </a:p>
          <a:p>
            <a:pPr lvl="1">
              <a:lnSpc>
                <a:spcPct val="70000"/>
              </a:lnSpc>
              <a:buFont typeface="Times New Roman" panose="02020603050405020304" pitchFamily="18" charset="0"/>
              <a:buNone/>
            </a:pPr>
            <a:r>
              <a:rPr lang="en-US" sz="1700" dirty="0">
                <a:latin typeface="Courier New" panose="02070309020205020404" pitchFamily="49" charset="0"/>
                <a:cs typeface="Courier New" panose="02070309020205020404" pitchFamily="49" charset="0"/>
              </a:rPr>
              <a:t>void </a:t>
            </a:r>
            <a:r>
              <a:rPr lang="en-US" sz="1700" dirty="0" err="1">
                <a:latin typeface="Courier New" panose="02070309020205020404" pitchFamily="49" charset="0"/>
                <a:cs typeface="Courier New" panose="02070309020205020404" pitchFamily="49" charset="0"/>
              </a:rPr>
              <a:t>BreadthFirstSearch</a:t>
            </a:r>
            <a:r>
              <a:rPr lang="en-US" sz="1700" dirty="0">
                <a:latin typeface="Courier New" panose="02070309020205020404" pitchFamily="49" charset="0"/>
                <a:cs typeface="Courier New" panose="02070309020205020404" pitchFamily="49" charset="0"/>
              </a:rPr>
              <a:t>(</a:t>
            </a:r>
            <a:r>
              <a:rPr lang="en-US" sz="1700" dirty="0" err="1">
                <a:latin typeface="Courier New" panose="02070309020205020404" pitchFamily="49" charset="0"/>
                <a:cs typeface="Courier New" panose="02070309020205020404" pitchFamily="49" charset="0"/>
              </a:rPr>
              <a:t>GraphType</a:t>
            </a:r>
            <a:r>
              <a:rPr lang="en-US" sz="1700" dirty="0">
                <a:latin typeface="Courier New" panose="02070309020205020404" pitchFamily="49" charset="0"/>
                <a:cs typeface="Courier New" panose="02070309020205020404" pitchFamily="49" charset="0"/>
              </a:rPr>
              <a:t>&lt;</a:t>
            </a:r>
            <a:r>
              <a:rPr lang="en-US" sz="1700" dirty="0" err="1">
                <a:latin typeface="Courier New" panose="02070309020205020404" pitchFamily="49" charset="0"/>
                <a:cs typeface="Courier New" panose="02070309020205020404" pitchFamily="49" charset="0"/>
              </a:rPr>
              <a:t>VertexType</a:t>
            </a:r>
            <a:r>
              <a:rPr lang="en-US" sz="1700" dirty="0">
                <a:latin typeface="Courier New" panose="02070309020205020404" pitchFamily="49" charset="0"/>
                <a:cs typeface="Courier New" panose="02070309020205020404" pitchFamily="49" charset="0"/>
              </a:rPr>
              <a:t>&gt; graph,</a:t>
            </a:r>
          </a:p>
          <a:p>
            <a:pPr lvl="1">
              <a:lnSpc>
                <a:spcPct val="70000"/>
              </a:lnSpc>
              <a:buFont typeface="Times New Roman" panose="02020603050405020304" pitchFamily="18" charset="0"/>
              <a:buNone/>
            </a:pPr>
            <a:r>
              <a:rPr lang="en-US" sz="1700" dirty="0" err="1">
                <a:latin typeface="Courier New" panose="02070309020205020404" pitchFamily="49" charset="0"/>
                <a:cs typeface="Courier New" panose="02070309020205020404" pitchFamily="49" charset="0"/>
              </a:rPr>
              <a:t>VertexType</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startVertex</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VertexType</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endVertex</a:t>
            </a:r>
            <a:r>
              <a:rPr lang="en-US" sz="1700" dirty="0">
                <a:latin typeface="Courier New" panose="02070309020205020404" pitchFamily="49" charset="0"/>
                <a:cs typeface="Courier New" panose="02070309020205020404" pitchFamily="49" charset="0"/>
              </a:rPr>
              <a:t>)</a:t>
            </a:r>
          </a:p>
          <a:p>
            <a:pPr lvl="1">
              <a:lnSpc>
                <a:spcPct val="70000"/>
              </a:lnSpc>
              <a:buFont typeface="Times New Roman" panose="02020603050405020304" pitchFamily="18" charset="0"/>
              <a:buNone/>
            </a:pPr>
            <a:r>
              <a:rPr lang="en-US" sz="1700" dirty="0">
                <a:latin typeface="Courier New" panose="02070309020205020404" pitchFamily="49" charset="0"/>
                <a:cs typeface="Courier New" panose="02070309020205020404" pitchFamily="49" charset="0"/>
              </a:rPr>
              <a:t>{</a:t>
            </a:r>
          </a:p>
          <a:p>
            <a:pPr lvl="1">
              <a:lnSpc>
                <a:spcPct val="70000"/>
              </a:lnSpc>
              <a:buFont typeface="Times New Roman" panose="02020603050405020304" pitchFamily="18" charset="0"/>
              <a:buNone/>
            </a:pP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QueType</a:t>
            </a:r>
            <a:r>
              <a:rPr lang="en-US" sz="1700" dirty="0">
                <a:latin typeface="Courier New" panose="02070309020205020404" pitchFamily="49" charset="0"/>
                <a:cs typeface="Courier New" panose="02070309020205020404" pitchFamily="49" charset="0"/>
              </a:rPr>
              <a:t>&lt;</a:t>
            </a:r>
            <a:r>
              <a:rPr lang="en-US" sz="1700" dirty="0" err="1">
                <a:latin typeface="Courier New" panose="02070309020205020404" pitchFamily="49" charset="0"/>
                <a:cs typeface="Courier New" panose="02070309020205020404" pitchFamily="49" charset="0"/>
              </a:rPr>
              <a:t>VertexType</a:t>
            </a:r>
            <a:r>
              <a:rPr lang="en-US" sz="1700" dirty="0">
                <a:latin typeface="Courier New" panose="02070309020205020404" pitchFamily="49" charset="0"/>
                <a:cs typeface="Courier New" panose="02070309020205020404" pitchFamily="49" charset="0"/>
              </a:rPr>
              <a:t>&gt; queue;</a:t>
            </a:r>
          </a:p>
          <a:p>
            <a:pPr lvl="1">
              <a:lnSpc>
                <a:spcPct val="70000"/>
              </a:lnSpc>
              <a:buFont typeface="Times New Roman" panose="02020603050405020304" pitchFamily="18" charset="0"/>
              <a:buNone/>
            </a:pP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QueType</a:t>
            </a:r>
            <a:r>
              <a:rPr lang="en-US" sz="1700" dirty="0">
                <a:latin typeface="Courier New" panose="02070309020205020404" pitchFamily="49" charset="0"/>
                <a:cs typeface="Courier New" panose="02070309020205020404" pitchFamily="49" charset="0"/>
              </a:rPr>
              <a:t>&lt;</a:t>
            </a:r>
            <a:r>
              <a:rPr lang="en-US" sz="1700" dirty="0" err="1">
                <a:latin typeface="Courier New" panose="02070309020205020404" pitchFamily="49" charset="0"/>
                <a:cs typeface="Courier New" panose="02070309020205020404" pitchFamily="49" charset="0"/>
              </a:rPr>
              <a:t>VertexType</a:t>
            </a:r>
            <a:r>
              <a:rPr lang="en-US" sz="1700" dirty="0">
                <a:latin typeface="Courier New" panose="02070309020205020404" pitchFamily="49" charset="0"/>
                <a:cs typeface="Courier New" panose="02070309020205020404" pitchFamily="49" charset="0"/>
              </a:rPr>
              <a:t>&gt; </a:t>
            </a:r>
            <a:r>
              <a:rPr lang="en-US" sz="1700" dirty="0" err="1">
                <a:latin typeface="Courier New" panose="02070309020205020404" pitchFamily="49" charset="0"/>
                <a:cs typeface="Courier New" panose="02070309020205020404" pitchFamily="49" charset="0"/>
              </a:rPr>
              <a:t>vertexQ</a:t>
            </a:r>
            <a:r>
              <a:rPr lang="en-US" sz="1700" dirty="0">
                <a:latin typeface="Courier New" panose="02070309020205020404" pitchFamily="49" charset="0"/>
                <a:cs typeface="Courier New" panose="02070309020205020404" pitchFamily="49" charset="0"/>
              </a:rPr>
              <a:t>;</a:t>
            </a:r>
          </a:p>
          <a:p>
            <a:pPr lvl="1">
              <a:lnSpc>
                <a:spcPct val="70000"/>
              </a:lnSpc>
              <a:buFont typeface="Times New Roman" panose="02020603050405020304" pitchFamily="18" charset="0"/>
              <a:buNone/>
            </a:pPr>
            <a:endParaRPr lang="en-US" sz="1700" dirty="0">
              <a:latin typeface="Courier New" panose="02070309020205020404" pitchFamily="49" charset="0"/>
              <a:cs typeface="Courier New" panose="02070309020205020404" pitchFamily="49" charset="0"/>
            </a:endParaRPr>
          </a:p>
          <a:p>
            <a:pPr lvl="1">
              <a:lnSpc>
                <a:spcPct val="70000"/>
              </a:lnSpc>
              <a:buFont typeface="Times New Roman" panose="02020603050405020304" pitchFamily="18" charset="0"/>
              <a:buNone/>
            </a:pP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bool</a:t>
            </a:r>
            <a:r>
              <a:rPr lang="en-US" sz="1700" dirty="0">
                <a:latin typeface="Courier New" panose="02070309020205020404" pitchFamily="49" charset="0"/>
                <a:cs typeface="Courier New" panose="02070309020205020404" pitchFamily="49" charset="0"/>
              </a:rPr>
              <a:t> found = false;</a:t>
            </a:r>
          </a:p>
          <a:p>
            <a:pPr lvl="1">
              <a:lnSpc>
                <a:spcPct val="70000"/>
              </a:lnSpc>
              <a:buFont typeface="Times New Roman" panose="02020603050405020304" pitchFamily="18" charset="0"/>
              <a:buNone/>
            </a:pP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VertexType</a:t>
            </a:r>
            <a:r>
              <a:rPr lang="en-US" sz="1700" dirty="0">
                <a:latin typeface="Courier New" panose="02070309020205020404" pitchFamily="49" charset="0"/>
                <a:cs typeface="Courier New" panose="02070309020205020404" pitchFamily="49" charset="0"/>
              </a:rPr>
              <a:t> vertex;</a:t>
            </a:r>
          </a:p>
          <a:p>
            <a:pPr lvl="1">
              <a:lnSpc>
                <a:spcPct val="70000"/>
              </a:lnSpc>
              <a:buFont typeface="Times New Roman" panose="02020603050405020304" pitchFamily="18" charset="0"/>
              <a:buNone/>
            </a:pP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VertexType</a:t>
            </a:r>
            <a:r>
              <a:rPr lang="en-US" sz="1700" dirty="0">
                <a:latin typeface="Courier New" panose="02070309020205020404" pitchFamily="49" charset="0"/>
                <a:cs typeface="Courier New" panose="02070309020205020404" pitchFamily="49" charset="0"/>
              </a:rPr>
              <a:t> item;</a:t>
            </a:r>
          </a:p>
          <a:p>
            <a:pPr lvl="1">
              <a:lnSpc>
                <a:spcPct val="70000"/>
              </a:lnSpc>
              <a:buFont typeface="Times New Roman" panose="02020603050405020304" pitchFamily="18" charset="0"/>
              <a:buNone/>
            </a:pPr>
            <a:endParaRPr lang="en-US" sz="1700" dirty="0">
              <a:latin typeface="Courier New" panose="02070309020205020404" pitchFamily="49" charset="0"/>
              <a:cs typeface="Courier New" panose="02070309020205020404" pitchFamily="49" charset="0"/>
            </a:endParaRPr>
          </a:p>
          <a:p>
            <a:pPr lvl="1">
              <a:lnSpc>
                <a:spcPct val="70000"/>
              </a:lnSpc>
              <a:buFont typeface="Times New Roman" panose="02020603050405020304" pitchFamily="18" charset="0"/>
              <a:buNone/>
            </a:pP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graph.ClearMarks</a:t>
            </a:r>
            <a:r>
              <a:rPr lang="en-US" sz="1700" dirty="0">
                <a:latin typeface="Courier New" panose="02070309020205020404" pitchFamily="49" charset="0"/>
                <a:cs typeface="Courier New" panose="02070309020205020404" pitchFamily="49" charset="0"/>
              </a:rPr>
              <a:t>();</a:t>
            </a:r>
          </a:p>
          <a:p>
            <a:pPr lvl="1">
              <a:lnSpc>
                <a:spcPct val="70000"/>
              </a:lnSpc>
              <a:buFont typeface="Times New Roman" panose="02020603050405020304" pitchFamily="18" charset="0"/>
              <a:buNone/>
            </a:pP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queue.Enqueue</a:t>
            </a:r>
            <a:r>
              <a:rPr lang="en-US" sz="1700" dirty="0">
                <a:latin typeface="Courier New" panose="02070309020205020404" pitchFamily="49" charset="0"/>
                <a:cs typeface="Courier New" panose="02070309020205020404" pitchFamily="49" charset="0"/>
              </a:rPr>
              <a:t>(</a:t>
            </a:r>
            <a:r>
              <a:rPr lang="en-US" sz="1700" dirty="0" err="1">
                <a:latin typeface="Courier New" panose="02070309020205020404" pitchFamily="49" charset="0"/>
                <a:cs typeface="Courier New" panose="02070309020205020404" pitchFamily="49" charset="0"/>
              </a:rPr>
              <a:t>startVertex</a:t>
            </a:r>
            <a:r>
              <a:rPr lang="en-US" sz="1700" dirty="0" smtClean="0">
                <a:latin typeface="Courier New" panose="02070309020205020404" pitchFamily="49" charset="0"/>
                <a:cs typeface="Courier New" panose="02070309020205020404" pitchFamily="49" charset="0"/>
              </a:rPr>
              <a:t>);</a:t>
            </a:r>
            <a:endParaRPr lang="en-US" sz="1700" dirty="0">
              <a:latin typeface="Courier New" panose="02070309020205020404" pitchFamily="49" charset="0"/>
              <a:cs typeface="Courier New" panose="02070309020205020404" pitchFamily="49" charset="0"/>
            </a:endParaRPr>
          </a:p>
          <a:p>
            <a:pPr lvl="1">
              <a:lnSpc>
                <a:spcPct val="70000"/>
              </a:lnSpc>
              <a:buFont typeface="Times New Roman" panose="02020603050405020304" pitchFamily="18" charset="0"/>
              <a:buNone/>
            </a:pPr>
            <a:r>
              <a:rPr lang="en-US" sz="1700" dirty="0">
                <a:latin typeface="Courier New" panose="02070309020205020404" pitchFamily="49" charset="0"/>
                <a:cs typeface="Courier New" panose="02070309020205020404" pitchFamily="49" charset="0"/>
              </a:rPr>
              <a:t>	do</a:t>
            </a:r>
          </a:p>
          <a:p>
            <a:pPr lvl="1">
              <a:lnSpc>
                <a:spcPct val="70000"/>
              </a:lnSpc>
              <a:buFont typeface="Times New Roman" panose="02020603050405020304" pitchFamily="18" charset="0"/>
              <a:buNone/>
            </a:pPr>
            <a:r>
              <a:rPr lang="en-US" sz="1700" dirty="0">
                <a:latin typeface="Courier New" panose="02070309020205020404" pitchFamily="49" charset="0"/>
                <a:cs typeface="Courier New" panose="02070309020205020404" pitchFamily="49" charset="0"/>
              </a:rPr>
              <a:t>	{</a:t>
            </a:r>
          </a:p>
          <a:p>
            <a:pPr lvl="1">
              <a:lnSpc>
                <a:spcPct val="70000"/>
              </a:lnSpc>
              <a:buFont typeface="Times New Roman" panose="02020603050405020304" pitchFamily="18" charset="0"/>
              <a:buNone/>
            </a:pP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queue.Dequeue</a:t>
            </a:r>
            <a:r>
              <a:rPr lang="en-US" sz="1700" dirty="0">
                <a:latin typeface="Courier New" panose="02070309020205020404" pitchFamily="49" charset="0"/>
                <a:cs typeface="Courier New" panose="02070309020205020404" pitchFamily="49" charset="0"/>
              </a:rPr>
              <a:t>(vertex);</a:t>
            </a:r>
          </a:p>
          <a:p>
            <a:pPr lvl="1">
              <a:lnSpc>
                <a:spcPct val="70000"/>
              </a:lnSpc>
              <a:buFont typeface="Times New Roman" panose="02020603050405020304" pitchFamily="18" charset="0"/>
              <a:buNone/>
            </a:pPr>
            <a:r>
              <a:rPr lang="en-US" sz="1700" dirty="0">
                <a:latin typeface="Courier New" panose="02070309020205020404" pitchFamily="49" charset="0"/>
                <a:cs typeface="Courier New" panose="02070309020205020404" pitchFamily="49" charset="0"/>
              </a:rPr>
              <a:t>		if (vertex == </a:t>
            </a:r>
            <a:r>
              <a:rPr lang="en-US" sz="1700" dirty="0" err="1">
                <a:latin typeface="Courier New" panose="02070309020205020404" pitchFamily="49" charset="0"/>
                <a:cs typeface="Courier New" panose="02070309020205020404" pitchFamily="49" charset="0"/>
              </a:rPr>
              <a:t>endVertex</a:t>
            </a:r>
            <a:r>
              <a:rPr lang="en-US" sz="1700" dirty="0">
                <a:latin typeface="Courier New" panose="02070309020205020404" pitchFamily="49" charset="0"/>
                <a:cs typeface="Courier New" panose="02070309020205020404" pitchFamily="49" charset="0"/>
              </a:rPr>
              <a:t>)</a:t>
            </a:r>
          </a:p>
          <a:p>
            <a:pPr lvl="1">
              <a:lnSpc>
                <a:spcPct val="70000"/>
              </a:lnSpc>
              <a:buFont typeface="Times New Roman" panose="02020603050405020304" pitchFamily="18" charset="0"/>
              <a:buNone/>
            </a:pPr>
            <a:r>
              <a:rPr lang="en-US" sz="1700" dirty="0">
                <a:latin typeface="Courier New" panose="02070309020205020404" pitchFamily="49" charset="0"/>
                <a:cs typeface="Courier New" panose="02070309020205020404" pitchFamily="49" charset="0"/>
              </a:rPr>
              <a:t>		{</a:t>
            </a:r>
          </a:p>
          <a:p>
            <a:pPr lvl="1">
              <a:lnSpc>
                <a:spcPct val="70000"/>
              </a:lnSpc>
              <a:buFont typeface="Times New Roman" panose="02020603050405020304" pitchFamily="18" charset="0"/>
              <a:buNone/>
            </a:pP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cout</a:t>
            </a:r>
            <a:r>
              <a:rPr lang="en-US" sz="1700" dirty="0">
                <a:latin typeface="Courier New" panose="02070309020205020404" pitchFamily="49" charset="0"/>
                <a:cs typeface="Courier New" panose="02070309020205020404" pitchFamily="49" charset="0"/>
              </a:rPr>
              <a:t>  &lt;&lt; vertex;</a:t>
            </a:r>
          </a:p>
          <a:p>
            <a:pPr lvl="1">
              <a:lnSpc>
                <a:spcPct val="70000"/>
              </a:lnSpc>
              <a:buFont typeface="Times New Roman" panose="02020603050405020304" pitchFamily="18" charset="0"/>
              <a:buNone/>
            </a:pPr>
            <a:r>
              <a:rPr lang="en-US" sz="1700" dirty="0">
                <a:latin typeface="Courier New" panose="02070309020205020404" pitchFamily="49" charset="0"/>
                <a:cs typeface="Courier New" panose="02070309020205020404" pitchFamily="49" charset="0"/>
              </a:rPr>
              <a:t>			found = true;</a:t>
            </a:r>
          </a:p>
          <a:p>
            <a:pPr lvl="1">
              <a:lnSpc>
                <a:spcPct val="70000"/>
              </a:lnSpc>
              <a:buFont typeface="Times New Roman" panose="02020603050405020304" pitchFamily="18" charset="0"/>
              <a:buNone/>
            </a:pPr>
            <a:r>
              <a:rPr lang="en-US" sz="17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00428114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0130" name="Rectangle 2"/>
          <p:cNvSpPr>
            <a:spLocks noGrp="1" noChangeArrowheads="1"/>
          </p:cNvSpPr>
          <p:nvPr>
            <p:ph type="title"/>
          </p:nvPr>
        </p:nvSpPr>
        <p:spPr>
          <a:xfrm>
            <a:off x="443132" y="0"/>
            <a:ext cx="8229600" cy="1143000"/>
          </a:xfrm>
        </p:spPr>
        <p:txBody>
          <a:bodyPr>
            <a:normAutofit/>
          </a:bodyPr>
          <a:lstStyle/>
          <a:p>
            <a:r>
              <a:rPr lang="en-US" dirty="0"/>
              <a:t>Breadth-First Search</a:t>
            </a:r>
          </a:p>
        </p:txBody>
      </p:sp>
      <p:sp>
        <p:nvSpPr>
          <p:cNvPr id="1200131" name="Rectangle 3"/>
          <p:cNvSpPr>
            <a:spLocks noGrp="1" noChangeArrowheads="1"/>
          </p:cNvSpPr>
          <p:nvPr>
            <p:ph idx="1"/>
          </p:nvPr>
        </p:nvSpPr>
        <p:spPr>
          <a:xfrm>
            <a:off x="234767" y="1244600"/>
            <a:ext cx="8651655" cy="5503930"/>
          </a:xfrm>
        </p:spPr>
        <p:txBody>
          <a:bodyPr>
            <a:noAutofit/>
          </a:bodyPr>
          <a:lstStyle/>
          <a:p>
            <a:pPr lvl="1">
              <a:spcBef>
                <a:spcPts val="0"/>
              </a:spcBef>
              <a:spcAft>
                <a:spcPts val="0"/>
              </a:spcAft>
              <a:buFont typeface="Times New Roman" panose="02020603050405020304" pitchFamily="18" charset="0"/>
              <a:buNone/>
            </a:pPr>
            <a:r>
              <a:rPr lang="en-US" sz="1700" dirty="0">
                <a:latin typeface="Courier New" panose="02070309020205020404" pitchFamily="49" charset="0"/>
                <a:cs typeface="Courier New" panose="02070309020205020404" pitchFamily="49" charset="0"/>
              </a:rPr>
              <a:t>		else</a:t>
            </a:r>
          </a:p>
          <a:p>
            <a:pPr lvl="1">
              <a:spcBef>
                <a:spcPts val="0"/>
              </a:spcBef>
              <a:spcAft>
                <a:spcPts val="0"/>
              </a:spcAft>
              <a:buFont typeface="Times New Roman" panose="02020603050405020304" pitchFamily="18" charset="0"/>
              <a:buNone/>
            </a:pPr>
            <a:r>
              <a:rPr lang="en-US" sz="1700" dirty="0">
                <a:latin typeface="Courier New" panose="02070309020205020404" pitchFamily="49" charset="0"/>
                <a:cs typeface="Courier New" panose="02070309020205020404" pitchFamily="49" charset="0"/>
              </a:rPr>
              <a:t>		{</a:t>
            </a:r>
          </a:p>
          <a:p>
            <a:pPr lvl="1">
              <a:spcBef>
                <a:spcPts val="0"/>
              </a:spcBef>
              <a:spcAft>
                <a:spcPts val="0"/>
              </a:spcAft>
              <a:buFont typeface="Times New Roman" panose="02020603050405020304" pitchFamily="18" charset="0"/>
              <a:buNone/>
            </a:pPr>
            <a:r>
              <a:rPr lang="en-US" sz="1700" dirty="0">
                <a:latin typeface="Courier New" panose="02070309020205020404" pitchFamily="49" charset="0"/>
                <a:cs typeface="Courier New" panose="02070309020205020404" pitchFamily="49" charset="0"/>
              </a:rPr>
              <a:t>			if (!</a:t>
            </a:r>
            <a:r>
              <a:rPr lang="en-US" sz="1700" dirty="0" err="1">
                <a:latin typeface="Courier New" panose="02070309020205020404" pitchFamily="49" charset="0"/>
                <a:cs typeface="Courier New" panose="02070309020205020404" pitchFamily="49" charset="0"/>
              </a:rPr>
              <a:t>graph.IsMarked</a:t>
            </a:r>
            <a:r>
              <a:rPr lang="en-US" sz="1700" dirty="0">
                <a:latin typeface="Courier New" panose="02070309020205020404" pitchFamily="49" charset="0"/>
                <a:cs typeface="Courier New" panose="02070309020205020404" pitchFamily="49" charset="0"/>
              </a:rPr>
              <a:t>(vertex))</a:t>
            </a:r>
          </a:p>
          <a:p>
            <a:pPr lvl="1">
              <a:spcBef>
                <a:spcPts val="0"/>
              </a:spcBef>
              <a:spcAft>
                <a:spcPts val="0"/>
              </a:spcAft>
              <a:buFont typeface="Times New Roman" panose="02020603050405020304" pitchFamily="18" charset="0"/>
              <a:buNone/>
            </a:pPr>
            <a:r>
              <a:rPr lang="en-US" sz="1700" dirty="0">
                <a:latin typeface="Courier New" panose="02070309020205020404" pitchFamily="49" charset="0"/>
                <a:cs typeface="Courier New" panose="02070309020205020404" pitchFamily="49" charset="0"/>
              </a:rPr>
              <a:t>			{</a:t>
            </a:r>
          </a:p>
          <a:p>
            <a:pPr lvl="1">
              <a:spcBef>
                <a:spcPts val="0"/>
              </a:spcBef>
              <a:spcAft>
                <a:spcPts val="0"/>
              </a:spcAft>
              <a:buFont typeface="Times New Roman" panose="02020603050405020304" pitchFamily="18" charset="0"/>
              <a:buNone/>
            </a:pP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graph.MarkVertex</a:t>
            </a:r>
            <a:r>
              <a:rPr lang="en-US" sz="1700" dirty="0">
                <a:latin typeface="Courier New" panose="02070309020205020404" pitchFamily="49" charset="0"/>
                <a:cs typeface="Courier New" panose="02070309020205020404" pitchFamily="49" charset="0"/>
              </a:rPr>
              <a:t>(vertex);</a:t>
            </a:r>
          </a:p>
          <a:p>
            <a:pPr lvl="1">
              <a:spcBef>
                <a:spcPts val="0"/>
              </a:spcBef>
              <a:spcAft>
                <a:spcPts val="0"/>
              </a:spcAft>
              <a:buFont typeface="Times New Roman" panose="02020603050405020304" pitchFamily="18" charset="0"/>
              <a:buNone/>
            </a:pP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cout</a:t>
            </a:r>
            <a:r>
              <a:rPr lang="en-US" sz="1700" dirty="0">
                <a:latin typeface="Courier New" panose="02070309020205020404" pitchFamily="49" charset="0"/>
                <a:cs typeface="Courier New" panose="02070309020205020404" pitchFamily="49" charset="0"/>
              </a:rPr>
              <a:t>  &lt;&lt; vertex;</a:t>
            </a:r>
          </a:p>
          <a:p>
            <a:pPr lvl="1">
              <a:spcBef>
                <a:spcPts val="0"/>
              </a:spcBef>
              <a:spcAft>
                <a:spcPts val="0"/>
              </a:spcAft>
              <a:buFont typeface="Times New Roman" panose="02020603050405020304" pitchFamily="18" charset="0"/>
              <a:buNone/>
            </a:pP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graph.GetToVertices</a:t>
            </a:r>
            <a:r>
              <a:rPr lang="en-US" sz="1700" dirty="0">
                <a:latin typeface="Courier New" panose="02070309020205020404" pitchFamily="49" charset="0"/>
                <a:cs typeface="Courier New" panose="02070309020205020404" pitchFamily="49" charset="0"/>
              </a:rPr>
              <a:t>(vertex, </a:t>
            </a:r>
            <a:r>
              <a:rPr lang="en-US" sz="1700" dirty="0" err="1">
                <a:latin typeface="Courier New" panose="02070309020205020404" pitchFamily="49" charset="0"/>
                <a:cs typeface="Courier New" panose="02070309020205020404" pitchFamily="49" charset="0"/>
              </a:rPr>
              <a:t>vertexQ</a:t>
            </a:r>
            <a:r>
              <a:rPr lang="en-US" sz="1700" dirty="0">
                <a:latin typeface="Courier New" panose="02070309020205020404" pitchFamily="49" charset="0"/>
                <a:cs typeface="Courier New" panose="02070309020205020404" pitchFamily="49" charset="0"/>
              </a:rPr>
              <a:t>);</a:t>
            </a:r>
          </a:p>
          <a:p>
            <a:pPr lvl="1">
              <a:spcBef>
                <a:spcPts val="0"/>
              </a:spcBef>
              <a:spcAft>
                <a:spcPts val="0"/>
              </a:spcAft>
              <a:buFont typeface="Times New Roman" panose="02020603050405020304" pitchFamily="18" charset="0"/>
              <a:buNone/>
            </a:pPr>
            <a:endParaRPr lang="en-US" sz="1700" dirty="0">
              <a:latin typeface="Courier New" panose="02070309020205020404" pitchFamily="49" charset="0"/>
              <a:cs typeface="Courier New" panose="02070309020205020404" pitchFamily="49" charset="0"/>
            </a:endParaRPr>
          </a:p>
          <a:p>
            <a:pPr lvl="1">
              <a:spcBef>
                <a:spcPts val="0"/>
              </a:spcBef>
              <a:spcAft>
                <a:spcPts val="0"/>
              </a:spcAft>
              <a:buFont typeface="Times New Roman" panose="02020603050405020304" pitchFamily="18" charset="0"/>
              <a:buNone/>
            </a:pPr>
            <a:r>
              <a:rPr lang="en-US" sz="1700" dirty="0">
                <a:latin typeface="Courier New" panose="02070309020205020404" pitchFamily="49" charset="0"/>
                <a:cs typeface="Courier New" panose="02070309020205020404" pitchFamily="49" charset="0"/>
              </a:rPr>
              <a:t>				while (!</a:t>
            </a:r>
            <a:r>
              <a:rPr lang="en-US" sz="1700" dirty="0" err="1">
                <a:latin typeface="Courier New" panose="02070309020205020404" pitchFamily="49" charset="0"/>
                <a:cs typeface="Courier New" panose="02070309020205020404" pitchFamily="49" charset="0"/>
              </a:rPr>
              <a:t>vertexQ.IsEmpty</a:t>
            </a:r>
            <a:r>
              <a:rPr lang="en-US" sz="1700" dirty="0">
                <a:latin typeface="Courier New" panose="02070309020205020404" pitchFamily="49" charset="0"/>
                <a:cs typeface="Courier New" panose="02070309020205020404" pitchFamily="49" charset="0"/>
              </a:rPr>
              <a:t>())</a:t>
            </a:r>
          </a:p>
          <a:p>
            <a:pPr lvl="1">
              <a:spcBef>
                <a:spcPts val="0"/>
              </a:spcBef>
              <a:spcAft>
                <a:spcPts val="0"/>
              </a:spcAft>
              <a:buFont typeface="Times New Roman" panose="02020603050405020304" pitchFamily="18" charset="0"/>
              <a:buNone/>
            </a:pPr>
            <a:r>
              <a:rPr lang="en-US" sz="1700" dirty="0">
                <a:latin typeface="Courier New" panose="02070309020205020404" pitchFamily="49" charset="0"/>
                <a:cs typeface="Courier New" panose="02070309020205020404" pitchFamily="49" charset="0"/>
              </a:rPr>
              <a:t>				{</a:t>
            </a:r>
          </a:p>
          <a:p>
            <a:pPr lvl="1">
              <a:spcBef>
                <a:spcPts val="0"/>
              </a:spcBef>
              <a:spcAft>
                <a:spcPts val="0"/>
              </a:spcAft>
              <a:buFont typeface="Times New Roman" panose="02020603050405020304" pitchFamily="18" charset="0"/>
              <a:buNone/>
            </a:pP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vertexQ.Dequeue</a:t>
            </a:r>
            <a:r>
              <a:rPr lang="en-US" sz="1700" dirty="0">
                <a:latin typeface="Courier New" panose="02070309020205020404" pitchFamily="49" charset="0"/>
                <a:cs typeface="Courier New" panose="02070309020205020404" pitchFamily="49" charset="0"/>
              </a:rPr>
              <a:t>(item);</a:t>
            </a:r>
          </a:p>
          <a:p>
            <a:pPr lvl="1">
              <a:spcBef>
                <a:spcPts val="0"/>
              </a:spcBef>
              <a:spcAft>
                <a:spcPts val="0"/>
              </a:spcAft>
              <a:buFont typeface="Times New Roman" panose="02020603050405020304" pitchFamily="18" charset="0"/>
              <a:buNone/>
            </a:pPr>
            <a:r>
              <a:rPr lang="en-US" sz="1700" dirty="0">
                <a:latin typeface="Courier New" panose="02070309020205020404" pitchFamily="49" charset="0"/>
                <a:cs typeface="Courier New" panose="02070309020205020404" pitchFamily="49" charset="0"/>
              </a:rPr>
              <a:t>					if (!</a:t>
            </a:r>
            <a:r>
              <a:rPr lang="en-US" sz="1700" dirty="0" err="1">
                <a:latin typeface="Courier New" panose="02070309020205020404" pitchFamily="49" charset="0"/>
                <a:cs typeface="Courier New" panose="02070309020205020404" pitchFamily="49" charset="0"/>
              </a:rPr>
              <a:t>graph.IsMarked</a:t>
            </a:r>
            <a:r>
              <a:rPr lang="en-US" sz="1700" dirty="0">
                <a:latin typeface="Courier New" panose="02070309020205020404" pitchFamily="49" charset="0"/>
                <a:cs typeface="Courier New" panose="02070309020205020404" pitchFamily="49" charset="0"/>
              </a:rPr>
              <a:t>(item))</a:t>
            </a:r>
          </a:p>
          <a:p>
            <a:pPr lvl="1">
              <a:spcBef>
                <a:spcPts val="0"/>
              </a:spcBef>
              <a:spcAft>
                <a:spcPts val="0"/>
              </a:spcAft>
              <a:buFont typeface="Times New Roman" panose="02020603050405020304" pitchFamily="18" charset="0"/>
              <a:buNone/>
            </a:pP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queue.Enqueue</a:t>
            </a:r>
            <a:r>
              <a:rPr lang="en-US" sz="1700" dirty="0">
                <a:latin typeface="Courier New" panose="02070309020205020404" pitchFamily="49" charset="0"/>
                <a:cs typeface="Courier New" panose="02070309020205020404" pitchFamily="49" charset="0"/>
              </a:rPr>
              <a:t>(item);</a:t>
            </a:r>
          </a:p>
          <a:p>
            <a:pPr lvl="1">
              <a:spcBef>
                <a:spcPts val="0"/>
              </a:spcBef>
              <a:spcAft>
                <a:spcPts val="0"/>
              </a:spcAft>
              <a:buFont typeface="Times New Roman" panose="02020603050405020304" pitchFamily="18" charset="0"/>
              <a:buNone/>
            </a:pPr>
            <a:r>
              <a:rPr lang="en-US" sz="1700" dirty="0">
                <a:latin typeface="Courier New" panose="02070309020205020404" pitchFamily="49" charset="0"/>
                <a:cs typeface="Courier New" panose="02070309020205020404" pitchFamily="49" charset="0"/>
              </a:rPr>
              <a:t>				}</a:t>
            </a:r>
          </a:p>
          <a:p>
            <a:pPr lvl="1">
              <a:spcBef>
                <a:spcPts val="0"/>
              </a:spcBef>
              <a:spcAft>
                <a:spcPts val="0"/>
              </a:spcAft>
              <a:buFont typeface="Times New Roman" panose="02020603050405020304" pitchFamily="18" charset="0"/>
              <a:buNone/>
            </a:pPr>
            <a:r>
              <a:rPr lang="en-US" sz="1700" dirty="0">
                <a:latin typeface="Courier New" panose="02070309020205020404" pitchFamily="49" charset="0"/>
                <a:cs typeface="Courier New" panose="02070309020205020404" pitchFamily="49" charset="0"/>
              </a:rPr>
              <a:t>			}</a:t>
            </a:r>
          </a:p>
          <a:p>
            <a:pPr lvl="1">
              <a:spcBef>
                <a:spcPts val="0"/>
              </a:spcBef>
              <a:spcAft>
                <a:spcPts val="0"/>
              </a:spcAft>
              <a:buFont typeface="Times New Roman" panose="02020603050405020304" pitchFamily="18" charset="0"/>
              <a:buNone/>
            </a:pPr>
            <a:r>
              <a:rPr lang="en-US" sz="1700" dirty="0">
                <a:latin typeface="Courier New" panose="02070309020205020404" pitchFamily="49" charset="0"/>
                <a:cs typeface="Courier New" panose="02070309020205020404" pitchFamily="49" charset="0"/>
              </a:rPr>
              <a:t>		}                </a:t>
            </a:r>
          </a:p>
          <a:p>
            <a:pPr lvl="1">
              <a:spcBef>
                <a:spcPts val="0"/>
              </a:spcBef>
              <a:spcAft>
                <a:spcPts val="0"/>
              </a:spcAft>
              <a:buFont typeface="Times New Roman" panose="02020603050405020304" pitchFamily="18" charset="0"/>
              <a:buNone/>
            </a:pPr>
            <a:r>
              <a:rPr lang="en-US" sz="1700" dirty="0">
                <a:latin typeface="Courier New" panose="02070309020205020404" pitchFamily="49" charset="0"/>
                <a:cs typeface="Courier New" panose="02070309020205020404" pitchFamily="49" charset="0"/>
              </a:rPr>
              <a:t>	} while (!</a:t>
            </a:r>
            <a:r>
              <a:rPr lang="en-US" sz="1700" dirty="0" err="1">
                <a:latin typeface="Courier New" panose="02070309020205020404" pitchFamily="49" charset="0"/>
                <a:cs typeface="Courier New" panose="02070309020205020404" pitchFamily="49" charset="0"/>
              </a:rPr>
              <a:t>queue.IsEmpty</a:t>
            </a:r>
            <a:r>
              <a:rPr lang="en-US" sz="1700" dirty="0">
                <a:latin typeface="Courier New" panose="02070309020205020404" pitchFamily="49" charset="0"/>
                <a:cs typeface="Courier New" panose="02070309020205020404" pitchFamily="49" charset="0"/>
              </a:rPr>
              <a:t>() &amp;&amp; !found);</a:t>
            </a:r>
          </a:p>
          <a:p>
            <a:pPr lvl="1">
              <a:spcBef>
                <a:spcPts val="0"/>
              </a:spcBef>
              <a:spcAft>
                <a:spcPts val="0"/>
              </a:spcAft>
              <a:buFont typeface="Times New Roman" panose="02020603050405020304" pitchFamily="18" charset="0"/>
              <a:buNone/>
            </a:pPr>
            <a:r>
              <a:rPr lang="en-US" sz="1700" dirty="0">
                <a:latin typeface="Courier New" panose="02070309020205020404" pitchFamily="49" charset="0"/>
                <a:cs typeface="Courier New" panose="02070309020205020404" pitchFamily="49" charset="0"/>
              </a:rPr>
              <a:t>	if (!found)</a:t>
            </a:r>
          </a:p>
          <a:p>
            <a:pPr lvl="1">
              <a:spcBef>
                <a:spcPts val="0"/>
              </a:spcBef>
              <a:spcAft>
                <a:spcPts val="0"/>
              </a:spcAft>
              <a:buFont typeface="Times New Roman" panose="02020603050405020304" pitchFamily="18" charset="0"/>
              <a:buNone/>
            </a:pP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cout</a:t>
            </a:r>
            <a:r>
              <a:rPr lang="en-US" sz="1700" dirty="0">
                <a:latin typeface="Courier New" panose="02070309020205020404" pitchFamily="49" charset="0"/>
                <a:cs typeface="Courier New" panose="02070309020205020404" pitchFamily="49" charset="0"/>
              </a:rPr>
              <a:t> &lt;&lt; "Path not found." &lt;&lt; </a:t>
            </a:r>
            <a:r>
              <a:rPr lang="en-US" sz="1700" dirty="0" err="1">
                <a:latin typeface="Courier New" panose="02070309020205020404" pitchFamily="49" charset="0"/>
                <a:cs typeface="Courier New" panose="02070309020205020404" pitchFamily="49" charset="0"/>
              </a:rPr>
              <a:t>endl</a:t>
            </a:r>
            <a:r>
              <a:rPr lang="en-US" sz="1700" dirty="0">
                <a:latin typeface="Courier New" panose="02070309020205020404" pitchFamily="49" charset="0"/>
                <a:cs typeface="Courier New" panose="02070309020205020404" pitchFamily="49" charset="0"/>
              </a:rPr>
              <a:t>;</a:t>
            </a:r>
          </a:p>
          <a:p>
            <a:pPr lvl="1">
              <a:spcBef>
                <a:spcPts val="0"/>
              </a:spcBef>
              <a:spcAft>
                <a:spcPts val="0"/>
              </a:spcAft>
              <a:buFont typeface="Times New Roman" panose="02020603050405020304" pitchFamily="18" charset="0"/>
              <a:buNone/>
            </a:pPr>
            <a:r>
              <a:rPr lang="en-US" sz="17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4820935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pattFill prst="pct5">
          <a:fgClr>
            <a:schemeClr val="accent1">
              <a:lumMod val="60000"/>
              <a:lumOff val="40000"/>
            </a:schemeClr>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t>D</a:t>
            </a:r>
            <a:r>
              <a:rPr lang="en-US" sz="3600" b="1" dirty="0" smtClean="0"/>
              <a:t>ifferences </a:t>
            </a:r>
            <a:r>
              <a:rPr lang="en-US" sz="3600" b="1" dirty="0"/>
              <a:t>between the </a:t>
            </a:r>
            <a:r>
              <a:rPr lang="en-US" sz="3600" b="1" dirty="0" smtClean="0"/>
              <a:t>BFS and DFS</a:t>
            </a:r>
            <a:endParaRPr lang="en-US" sz="36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40032836"/>
              </p:ext>
            </p:extLst>
          </p:nvPr>
        </p:nvGraphicFramePr>
        <p:xfrm>
          <a:off x="457200" y="2346801"/>
          <a:ext cx="8229600" cy="3578511"/>
        </p:xfrm>
        <a:graphic>
          <a:graphicData uri="http://schemas.openxmlformats.org/drawingml/2006/table">
            <a:tbl>
              <a:tblPr/>
              <a:tblGrid>
                <a:gridCol w="4114800"/>
                <a:gridCol w="4114800"/>
              </a:tblGrid>
              <a:tr h="0">
                <a:tc>
                  <a:txBody>
                    <a:bodyPr/>
                    <a:lstStyle/>
                    <a:p>
                      <a:r>
                        <a:rPr lang="en-US" dirty="0"/>
                        <a:t>BFS</a:t>
                      </a:r>
                    </a:p>
                  </a:txBody>
                  <a:tcPr anchor="ctr">
                    <a:lnL>
                      <a:noFill/>
                    </a:lnL>
                    <a:lnR>
                      <a:noFill/>
                    </a:lnR>
                    <a:lnT>
                      <a:noFill/>
                    </a:lnT>
                    <a:lnB>
                      <a:noFill/>
                    </a:lnB>
                    <a:solidFill>
                      <a:schemeClr val="accent1">
                        <a:lumMod val="60000"/>
                        <a:lumOff val="40000"/>
                      </a:schemeClr>
                    </a:solidFill>
                  </a:tcPr>
                </a:tc>
                <a:tc>
                  <a:txBody>
                    <a:bodyPr/>
                    <a:lstStyle/>
                    <a:p>
                      <a:r>
                        <a:rPr lang="en-US" dirty="0"/>
                        <a:t>DFS</a:t>
                      </a:r>
                    </a:p>
                  </a:txBody>
                  <a:tcPr anchor="ctr">
                    <a:lnL>
                      <a:noFill/>
                    </a:lnL>
                    <a:lnR>
                      <a:noFill/>
                    </a:lnR>
                    <a:lnT>
                      <a:noFill/>
                    </a:lnT>
                    <a:lnB>
                      <a:noFill/>
                    </a:lnB>
                    <a:solidFill>
                      <a:schemeClr val="accent1">
                        <a:lumMod val="60000"/>
                        <a:lumOff val="40000"/>
                      </a:schemeClr>
                    </a:solidFill>
                  </a:tcPr>
                </a:tc>
              </a:tr>
              <a:tr h="182880">
                <a:tc>
                  <a:txBody>
                    <a:bodyPr/>
                    <a:lstStyle/>
                    <a:p>
                      <a:r>
                        <a:rPr lang="en-US" dirty="0"/>
                        <a:t>Stands for “Breadth-first search”</a:t>
                      </a:r>
                    </a:p>
                  </a:txBody>
                  <a:tcPr anchor="ctr">
                    <a:lnL>
                      <a:noFill/>
                    </a:lnL>
                    <a:lnR>
                      <a:noFill/>
                    </a:lnR>
                    <a:lnT>
                      <a:noFill/>
                    </a:lnT>
                    <a:lnB>
                      <a:noFill/>
                    </a:lnB>
                    <a:noFill/>
                  </a:tcPr>
                </a:tc>
                <a:tc>
                  <a:txBody>
                    <a:bodyPr/>
                    <a:lstStyle/>
                    <a:p>
                      <a:r>
                        <a:rPr lang="en-US" dirty="0"/>
                        <a:t>Stands for “Depth-first search”</a:t>
                      </a:r>
                    </a:p>
                  </a:txBody>
                  <a:tcPr anchor="ctr">
                    <a:lnL>
                      <a:noFill/>
                    </a:lnL>
                    <a:lnR>
                      <a:noFill/>
                    </a:lnR>
                    <a:lnT>
                      <a:noFill/>
                    </a:lnT>
                    <a:lnB>
                      <a:noFill/>
                    </a:lnB>
                    <a:noFill/>
                  </a:tcPr>
                </a:tc>
              </a:tr>
              <a:tr h="0">
                <a:tc>
                  <a:txBody>
                    <a:bodyPr/>
                    <a:lstStyle/>
                    <a:p>
                      <a:r>
                        <a:rPr lang="en-US" dirty="0"/>
                        <a:t>The nodes are explored breadth wise level by level.</a:t>
                      </a:r>
                    </a:p>
                  </a:txBody>
                  <a:tcPr anchor="ctr">
                    <a:lnL>
                      <a:noFill/>
                    </a:lnL>
                    <a:lnR>
                      <a:noFill/>
                    </a:lnR>
                    <a:lnT>
                      <a:noFill/>
                    </a:lnT>
                    <a:lnB>
                      <a:noFill/>
                    </a:lnB>
                  </a:tcPr>
                </a:tc>
                <a:tc>
                  <a:txBody>
                    <a:bodyPr/>
                    <a:lstStyle/>
                    <a:p>
                      <a:r>
                        <a:rPr lang="en-US" dirty="0"/>
                        <a:t>The nodes are explored depth-wise until there are only leaf nodes and then backtracked to explore other unvisited nodes.</a:t>
                      </a:r>
                    </a:p>
                  </a:txBody>
                  <a:tcPr anchor="ctr">
                    <a:lnL>
                      <a:noFill/>
                    </a:lnL>
                    <a:lnR>
                      <a:noFill/>
                    </a:lnR>
                    <a:lnT>
                      <a:noFill/>
                    </a:lnT>
                    <a:lnB>
                      <a:noFill/>
                    </a:lnB>
                  </a:tcPr>
                </a:tc>
              </a:tr>
              <a:tr h="652431">
                <a:tc>
                  <a:txBody>
                    <a:bodyPr/>
                    <a:lstStyle/>
                    <a:p>
                      <a:r>
                        <a:rPr lang="en-US" dirty="0"/>
                        <a:t>BFS is performed with the help of queue data structure.</a:t>
                      </a:r>
                    </a:p>
                  </a:txBody>
                  <a:tcPr anchor="ctr">
                    <a:lnL>
                      <a:noFill/>
                    </a:lnL>
                    <a:lnR>
                      <a:noFill/>
                    </a:lnR>
                    <a:lnT>
                      <a:noFill/>
                    </a:lnT>
                    <a:lnB>
                      <a:noFill/>
                    </a:lnB>
                  </a:tcPr>
                </a:tc>
                <a:tc>
                  <a:txBody>
                    <a:bodyPr/>
                    <a:lstStyle/>
                    <a:p>
                      <a:r>
                        <a:rPr lang="en-US" dirty="0"/>
                        <a:t>DFS is performed with the help of stack data structure.</a:t>
                      </a:r>
                    </a:p>
                  </a:txBody>
                  <a:tcPr anchor="ctr">
                    <a:lnL>
                      <a:noFill/>
                    </a:lnL>
                    <a:lnR>
                      <a:noFill/>
                    </a:lnR>
                    <a:lnT>
                      <a:noFill/>
                    </a:lnT>
                    <a:lnB>
                      <a:noFill/>
                    </a:lnB>
                  </a:tcPr>
                </a:tc>
              </a:tr>
              <a:tr h="0">
                <a:tc>
                  <a:txBody>
                    <a:bodyPr/>
                    <a:lstStyle/>
                    <a:p>
                      <a:r>
                        <a:rPr lang="en-US" dirty="0"/>
                        <a:t>Slower in performance.</a:t>
                      </a:r>
                    </a:p>
                  </a:txBody>
                  <a:tcPr anchor="ctr">
                    <a:lnL>
                      <a:noFill/>
                    </a:lnL>
                    <a:lnR>
                      <a:noFill/>
                    </a:lnR>
                    <a:lnT>
                      <a:noFill/>
                    </a:lnT>
                    <a:lnB>
                      <a:noFill/>
                    </a:lnB>
                  </a:tcPr>
                </a:tc>
                <a:tc>
                  <a:txBody>
                    <a:bodyPr/>
                    <a:lstStyle/>
                    <a:p>
                      <a:r>
                        <a:rPr lang="en-US" dirty="0"/>
                        <a:t>Faster than BFS.</a:t>
                      </a:r>
                    </a:p>
                  </a:txBody>
                  <a:tcPr anchor="ctr">
                    <a:lnL>
                      <a:noFill/>
                    </a:lnL>
                    <a:lnR>
                      <a:noFill/>
                    </a:lnR>
                    <a:lnT>
                      <a:noFill/>
                    </a:lnT>
                    <a:lnB>
                      <a:noFill/>
                    </a:lnB>
                  </a:tcPr>
                </a:tc>
              </a:tr>
              <a:tr h="0">
                <a:tc>
                  <a:txBody>
                    <a:bodyPr/>
                    <a:lstStyle/>
                    <a:p>
                      <a:r>
                        <a:rPr lang="en-US" dirty="0"/>
                        <a:t>Useful in finding the shortest path between two nodes.</a:t>
                      </a:r>
                    </a:p>
                  </a:txBody>
                  <a:tcPr anchor="ctr">
                    <a:lnL>
                      <a:noFill/>
                    </a:lnL>
                    <a:lnR>
                      <a:noFill/>
                    </a:lnR>
                    <a:lnT>
                      <a:noFill/>
                    </a:lnT>
                    <a:lnB>
                      <a:noFill/>
                    </a:lnB>
                  </a:tcPr>
                </a:tc>
                <a:tc>
                  <a:txBody>
                    <a:bodyPr/>
                    <a:lstStyle/>
                    <a:p>
                      <a:r>
                        <a:rPr lang="en-US" dirty="0"/>
                        <a:t>Used mostly to detect cycles in </a:t>
                      </a:r>
                      <a:r>
                        <a:rPr lang="en-US" dirty="0" smtClean="0"/>
                        <a:t>graphs.</a:t>
                      </a:r>
                      <a:endParaRPr lang="en-US" dirty="0"/>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404704166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132" y="0"/>
            <a:ext cx="8229600" cy="1143000"/>
          </a:xfrm>
        </p:spPr>
        <p:txBody>
          <a:bodyPr>
            <a:normAutofit/>
          </a:bodyPr>
          <a:lstStyle/>
          <a:p>
            <a:r>
              <a:rPr lang="en-US" dirty="0" smtClean="0"/>
              <a:t>Concluding Remarks</a:t>
            </a:r>
            <a:endParaRPr lang="en-US" dirty="0"/>
          </a:p>
        </p:txBody>
      </p:sp>
      <p:sp>
        <p:nvSpPr>
          <p:cNvPr id="3" name="Content Placeholder 2"/>
          <p:cNvSpPr>
            <a:spLocks noGrp="1"/>
          </p:cNvSpPr>
          <p:nvPr>
            <p:ph idx="1"/>
          </p:nvPr>
        </p:nvSpPr>
        <p:spPr>
          <a:xfrm>
            <a:off x="822325" y="1295400"/>
            <a:ext cx="7543800" cy="4022725"/>
          </a:xfrm>
        </p:spPr>
        <p:txBody>
          <a:bodyPr>
            <a:normAutofit fontScale="92500" lnSpcReduction="20000"/>
          </a:bodyPr>
          <a:lstStyle/>
          <a:p>
            <a:pPr>
              <a:buFont typeface="Wingdings" panose="05000000000000000000" pitchFamily="2" charset="2"/>
              <a:buChar char="q"/>
            </a:pPr>
            <a:r>
              <a:rPr lang="en-US" sz="2400" dirty="0" smtClean="0"/>
              <a:t>There can be multiple paths from source vertex to destination vertex.</a:t>
            </a:r>
          </a:p>
          <a:p>
            <a:pPr>
              <a:buFont typeface="Wingdings" panose="05000000000000000000" pitchFamily="2" charset="2"/>
              <a:buChar char="q"/>
            </a:pPr>
            <a:r>
              <a:rPr lang="en-US" sz="2400" dirty="0" smtClean="0"/>
              <a:t>Both Breadth First Search and Depth First Search ensures that the path will be found if there is any.</a:t>
            </a:r>
          </a:p>
          <a:p>
            <a:pPr algn="just">
              <a:buFont typeface="Wingdings" panose="05000000000000000000" pitchFamily="2" charset="2"/>
              <a:buChar char="q"/>
            </a:pPr>
            <a:r>
              <a:rPr lang="en-US" sz="2400" dirty="0" smtClean="0"/>
              <a:t>Breadth First Search ensures that, if there are multiple paths from source vertex to destination vertex, the destination vertex is reached using minimum number of edges, i.e. it takes the shortest among all the paths, given that,</a:t>
            </a:r>
          </a:p>
          <a:p>
            <a:pPr lvl="1">
              <a:buFont typeface="Wingdings" panose="05000000000000000000" pitchFamily="2" charset="2"/>
              <a:buChar char="q"/>
            </a:pPr>
            <a:r>
              <a:rPr lang="en-US" sz="2200" dirty="0" smtClean="0">
                <a:solidFill>
                  <a:srgbClr val="002060"/>
                </a:solidFill>
              </a:rPr>
              <a:t>The edges do not have weights, OR</a:t>
            </a:r>
          </a:p>
          <a:p>
            <a:pPr lvl="1">
              <a:buFont typeface="Wingdings" panose="05000000000000000000" pitchFamily="2" charset="2"/>
              <a:buChar char="q"/>
            </a:pPr>
            <a:r>
              <a:rPr lang="en-US" sz="2200" dirty="0" smtClean="0">
                <a:solidFill>
                  <a:srgbClr val="002060"/>
                </a:solidFill>
              </a:rPr>
              <a:t>All the edges have equal weights</a:t>
            </a:r>
          </a:p>
          <a:p>
            <a:pPr>
              <a:buFont typeface="Wingdings" panose="05000000000000000000" pitchFamily="2" charset="2"/>
              <a:buChar char="q"/>
            </a:pPr>
            <a:r>
              <a:rPr lang="en-US" sz="2400" dirty="0" smtClean="0"/>
              <a:t>Depth First Search does not ensure that the shortest path is taken.</a:t>
            </a:r>
            <a:endParaRPr lang="en-US" sz="2400" dirty="0"/>
          </a:p>
        </p:txBody>
      </p:sp>
    </p:spTree>
    <p:extLst>
      <p:ext uri="{BB962C8B-B14F-4D97-AF65-F5344CB8AC3E}">
        <p14:creationId xmlns:p14="http://schemas.microsoft.com/office/powerpoint/2010/main" val="42618269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431666" y="5647100"/>
            <a:ext cx="8026534" cy="369332"/>
          </a:xfrm>
          <a:prstGeom prst="rect">
            <a:avLst/>
          </a:prstGeom>
          <a:noFill/>
        </p:spPr>
        <p:txBody>
          <a:bodyPr wrap="square" rtlCol="0">
            <a:spAutoFit/>
          </a:bodyPr>
          <a:lstStyle/>
          <a:p>
            <a:r>
              <a:rPr lang="en-US" b="1" dirty="0" smtClean="0"/>
              <a:t>Clear the marks (set to false). Push D onto the stack. Set </a:t>
            </a:r>
            <a:r>
              <a:rPr lang="en-US" b="1" i="1" dirty="0" smtClean="0"/>
              <a:t>found</a:t>
            </a:r>
            <a:r>
              <a:rPr lang="en-US" b="1" dirty="0" smtClean="0"/>
              <a:t> to false.</a:t>
            </a:r>
          </a:p>
        </p:txBody>
      </p:sp>
      <p:sp>
        <p:nvSpPr>
          <p:cNvPr id="32" name="Line 34"/>
          <p:cNvSpPr>
            <a:spLocks noChangeShapeType="1"/>
          </p:cNvSpPr>
          <p:nvPr/>
        </p:nvSpPr>
        <p:spPr bwMode="auto">
          <a:xfrm flipH="1" flipV="1">
            <a:off x="2133600" y="2530372"/>
            <a:ext cx="12192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 name="Line 37"/>
          <p:cNvSpPr>
            <a:spLocks noChangeShapeType="1"/>
          </p:cNvSpPr>
          <p:nvPr/>
        </p:nvSpPr>
        <p:spPr bwMode="auto">
          <a:xfrm flipH="1">
            <a:off x="3200400" y="3673372"/>
            <a:ext cx="228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Line 21"/>
          <p:cNvSpPr>
            <a:spLocks noChangeShapeType="1"/>
          </p:cNvSpPr>
          <p:nvPr/>
        </p:nvSpPr>
        <p:spPr bwMode="auto">
          <a:xfrm flipV="1">
            <a:off x="914400" y="3444772"/>
            <a:ext cx="9906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Line 22"/>
          <p:cNvSpPr>
            <a:spLocks noChangeShapeType="1"/>
          </p:cNvSpPr>
          <p:nvPr/>
        </p:nvSpPr>
        <p:spPr bwMode="auto">
          <a:xfrm flipV="1">
            <a:off x="1828800" y="3597172"/>
            <a:ext cx="14478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Line 39"/>
          <p:cNvSpPr>
            <a:spLocks noChangeShapeType="1"/>
          </p:cNvSpPr>
          <p:nvPr/>
        </p:nvSpPr>
        <p:spPr bwMode="auto">
          <a:xfrm flipV="1">
            <a:off x="762000" y="3063772"/>
            <a:ext cx="76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26"/>
          <p:cNvSpPr>
            <a:spLocks noChangeShapeType="1"/>
          </p:cNvSpPr>
          <p:nvPr/>
        </p:nvSpPr>
        <p:spPr bwMode="auto">
          <a:xfrm>
            <a:off x="990600" y="2911372"/>
            <a:ext cx="914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29"/>
          <p:cNvSpPr>
            <a:spLocks noChangeShapeType="1"/>
          </p:cNvSpPr>
          <p:nvPr/>
        </p:nvSpPr>
        <p:spPr bwMode="auto">
          <a:xfrm flipH="1" flipV="1">
            <a:off x="3124200" y="2682772"/>
            <a:ext cx="292100" cy="508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Oval 2"/>
          <p:cNvSpPr>
            <a:spLocks noChangeArrowheads="1"/>
          </p:cNvSpPr>
          <p:nvPr/>
        </p:nvSpPr>
        <p:spPr bwMode="auto">
          <a:xfrm>
            <a:off x="533400" y="2758972"/>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Oval 3"/>
          <p:cNvSpPr>
            <a:spLocks noChangeArrowheads="1"/>
          </p:cNvSpPr>
          <p:nvPr/>
        </p:nvSpPr>
        <p:spPr bwMode="auto">
          <a:xfrm>
            <a:off x="685800" y="26065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A</a:t>
            </a:r>
          </a:p>
        </p:txBody>
      </p:sp>
      <p:sp>
        <p:nvSpPr>
          <p:cNvPr id="41" name="Oval 4"/>
          <p:cNvSpPr>
            <a:spLocks noChangeArrowheads="1"/>
          </p:cNvSpPr>
          <p:nvPr/>
        </p:nvSpPr>
        <p:spPr bwMode="auto">
          <a:xfrm>
            <a:off x="533400" y="35209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H</a:t>
            </a:r>
          </a:p>
        </p:txBody>
      </p:sp>
      <p:sp>
        <p:nvSpPr>
          <p:cNvPr id="42" name="Oval 5"/>
          <p:cNvSpPr>
            <a:spLocks noChangeArrowheads="1"/>
          </p:cNvSpPr>
          <p:nvPr/>
        </p:nvSpPr>
        <p:spPr bwMode="auto">
          <a:xfrm>
            <a:off x="1905000" y="31399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B</a:t>
            </a:r>
          </a:p>
        </p:txBody>
      </p:sp>
      <p:sp>
        <p:nvSpPr>
          <p:cNvPr id="43" name="Oval 6"/>
          <p:cNvSpPr>
            <a:spLocks noChangeArrowheads="1"/>
          </p:cNvSpPr>
          <p:nvPr/>
        </p:nvSpPr>
        <p:spPr bwMode="auto">
          <a:xfrm>
            <a:off x="1752600" y="21493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F</a:t>
            </a:r>
          </a:p>
        </p:txBody>
      </p:sp>
      <p:sp>
        <p:nvSpPr>
          <p:cNvPr id="44" name="Oval 7"/>
          <p:cNvSpPr>
            <a:spLocks noChangeArrowheads="1"/>
          </p:cNvSpPr>
          <p:nvPr/>
        </p:nvSpPr>
        <p:spPr bwMode="auto">
          <a:xfrm>
            <a:off x="2819400" y="41305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E</a:t>
            </a:r>
          </a:p>
        </p:txBody>
      </p:sp>
      <p:sp>
        <p:nvSpPr>
          <p:cNvPr id="45" name="Oval 8"/>
          <p:cNvSpPr>
            <a:spLocks noChangeArrowheads="1"/>
          </p:cNvSpPr>
          <p:nvPr/>
        </p:nvSpPr>
        <p:spPr bwMode="auto">
          <a:xfrm>
            <a:off x="3276600" y="32161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D</a:t>
            </a:r>
          </a:p>
        </p:txBody>
      </p:sp>
      <p:sp>
        <p:nvSpPr>
          <p:cNvPr id="46" name="Oval 9"/>
          <p:cNvSpPr>
            <a:spLocks noChangeArrowheads="1"/>
          </p:cNvSpPr>
          <p:nvPr/>
        </p:nvSpPr>
        <p:spPr bwMode="auto">
          <a:xfrm>
            <a:off x="2743200" y="22255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C</a:t>
            </a:r>
          </a:p>
        </p:txBody>
      </p:sp>
      <p:sp>
        <p:nvSpPr>
          <p:cNvPr id="47" name="Oval 10"/>
          <p:cNvSpPr>
            <a:spLocks noChangeArrowheads="1"/>
          </p:cNvSpPr>
          <p:nvPr/>
        </p:nvSpPr>
        <p:spPr bwMode="auto">
          <a:xfrm>
            <a:off x="1524000" y="41305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G</a:t>
            </a:r>
          </a:p>
        </p:txBody>
      </p:sp>
      <p:sp>
        <p:nvSpPr>
          <p:cNvPr id="48" name="Line 35"/>
          <p:cNvSpPr>
            <a:spLocks noChangeShapeType="1"/>
          </p:cNvSpPr>
          <p:nvPr/>
        </p:nvSpPr>
        <p:spPr bwMode="auto">
          <a:xfrm flipH="1">
            <a:off x="1981200" y="4435372"/>
            <a:ext cx="83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Line 36"/>
          <p:cNvSpPr>
            <a:spLocks noChangeShapeType="1"/>
          </p:cNvSpPr>
          <p:nvPr/>
        </p:nvSpPr>
        <p:spPr bwMode="auto">
          <a:xfrm flipH="1" flipV="1">
            <a:off x="914400" y="3901972"/>
            <a:ext cx="609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Text Box 60"/>
          <p:cNvSpPr txBox="1">
            <a:spLocks noChangeArrowheads="1"/>
          </p:cNvSpPr>
          <p:nvPr/>
        </p:nvSpPr>
        <p:spPr bwMode="auto">
          <a:xfrm>
            <a:off x="5520743" y="1828697"/>
            <a:ext cx="9294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marks</a:t>
            </a:r>
            <a:endParaRPr lang="en-US" sz="2000" dirty="0"/>
          </a:p>
        </p:txBody>
      </p:sp>
      <p:sp>
        <p:nvSpPr>
          <p:cNvPr id="51" name="Line 176"/>
          <p:cNvSpPr>
            <a:spLocks noChangeShapeType="1"/>
          </p:cNvSpPr>
          <p:nvPr/>
        </p:nvSpPr>
        <p:spPr bwMode="auto">
          <a:xfrm flipV="1">
            <a:off x="2209800" y="2416072"/>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53" name="Group 175"/>
          <p:cNvGraphicFramePr>
            <a:graphicFrameLocks/>
          </p:cNvGraphicFramePr>
          <p:nvPr>
            <p:extLst/>
          </p:nvPr>
        </p:nvGraphicFramePr>
        <p:xfrm>
          <a:off x="4267200" y="2301772"/>
          <a:ext cx="1019400" cy="3169920"/>
        </p:xfrm>
        <a:graphic>
          <a:graphicData uri="http://schemas.openxmlformats.org/drawingml/2006/table">
            <a:tbl>
              <a:tblPr/>
              <a:tblGrid>
                <a:gridCol w="509700"/>
                <a:gridCol w="509700"/>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[2]</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[3]</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[4]</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[5]</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[6]</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[7]</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4" name="Text Box 60"/>
          <p:cNvSpPr txBox="1">
            <a:spLocks noChangeArrowheads="1"/>
          </p:cNvSpPr>
          <p:nvPr/>
        </p:nvSpPr>
        <p:spPr bwMode="auto">
          <a:xfrm>
            <a:off x="4314423" y="1828697"/>
            <a:ext cx="1114022"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vertices</a:t>
            </a:r>
            <a:endParaRPr lang="en-US" sz="2000" dirty="0"/>
          </a:p>
        </p:txBody>
      </p:sp>
      <p:graphicFrame>
        <p:nvGraphicFramePr>
          <p:cNvPr id="55" name="Group 175"/>
          <p:cNvGraphicFramePr>
            <a:graphicFrameLocks/>
          </p:cNvGraphicFramePr>
          <p:nvPr>
            <p:extLst/>
          </p:nvPr>
        </p:nvGraphicFramePr>
        <p:xfrm>
          <a:off x="5381400" y="2301772"/>
          <a:ext cx="1019400" cy="3169920"/>
        </p:xfrm>
        <a:graphic>
          <a:graphicData uri="http://schemas.openxmlformats.org/drawingml/2006/table">
            <a:tbl>
              <a:tblPr/>
              <a:tblGrid>
                <a:gridCol w="509700"/>
                <a:gridCol w="509700"/>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[2]</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[3]</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[4]</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[5]</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[6]</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[7]</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 name="Group 175"/>
          <p:cNvGraphicFramePr>
            <a:graphicFrameLocks/>
          </p:cNvGraphicFramePr>
          <p:nvPr>
            <p:extLst/>
          </p:nvPr>
        </p:nvGraphicFramePr>
        <p:xfrm>
          <a:off x="6698268" y="2293615"/>
          <a:ext cx="509700" cy="3169920"/>
        </p:xfrm>
        <a:graphic>
          <a:graphicData uri="http://schemas.openxmlformats.org/drawingml/2006/table">
            <a:tbl>
              <a:tblPr/>
              <a:tblGrid>
                <a:gridCol w="509700"/>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7" name="Text Box 60"/>
          <p:cNvSpPr txBox="1">
            <a:spLocks noChangeArrowheads="1"/>
          </p:cNvSpPr>
          <p:nvPr/>
        </p:nvSpPr>
        <p:spPr bwMode="auto">
          <a:xfrm>
            <a:off x="6477000" y="1828696"/>
            <a:ext cx="9294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stack</a:t>
            </a:r>
            <a:endParaRPr lang="en-US" sz="2000" dirty="0"/>
          </a:p>
        </p:txBody>
      </p:sp>
      <p:sp>
        <p:nvSpPr>
          <p:cNvPr id="58" name="TextBox 57"/>
          <p:cNvSpPr txBox="1"/>
          <p:nvPr/>
        </p:nvSpPr>
        <p:spPr>
          <a:xfrm>
            <a:off x="431666" y="4916269"/>
            <a:ext cx="3606934" cy="646331"/>
          </a:xfrm>
          <a:prstGeom prst="rect">
            <a:avLst/>
          </a:prstGeom>
          <a:noFill/>
        </p:spPr>
        <p:txBody>
          <a:bodyPr wrap="square" rtlCol="0">
            <a:spAutoFit/>
          </a:bodyPr>
          <a:lstStyle/>
          <a:p>
            <a:r>
              <a:rPr lang="en-US" b="1" dirty="0" smtClean="0"/>
              <a:t>Visited nodes:</a:t>
            </a:r>
          </a:p>
          <a:p>
            <a:endParaRPr lang="en-US" dirty="0"/>
          </a:p>
        </p:txBody>
      </p:sp>
      <p:graphicFrame>
        <p:nvGraphicFramePr>
          <p:cNvPr id="59" name="Group 175"/>
          <p:cNvGraphicFramePr>
            <a:graphicFrameLocks/>
          </p:cNvGraphicFramePr>
          <p:nvPr>
            <p:extLst/>
          </p:nvPr>
        </p:nvGraphicFramePr>
        <p:xfrm>
          <a:off x="7597643" y="2291254"/>
          <a:ext cx="768482" cy="396240"/>
        </p:xfrm>
        <a:graphic>
          <a:graphicData uri="http://schemas.openxmlformats.org/drawingml/2006/table">
            <a:tbl>
              <a:tblPr/>
              <a:tblGrid>
                <a:gridCol w="768482"/>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false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0" name="Text Box 60"/>
          <p:cNvSpPr txBox="1">
            <a:spLocks noChangeArrowheads="1"/>
          </p:cNvSpPr>
          <p:nvPr/>
        </p:nvSpPr>
        <p:spPr bwMode="auto">
          <a:xfrm>
            <a:off x="7498723" y="1824780"/>
            <a:ext cx="9294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found</a:t>
            </a:r>
            <a:endParaRPr lang="en-US" sz="2000" dirty="0"/>
          </a:p>
        </p:txBody>
      </p:sp>
      <p:sp>
        <p:nvSpPr>
          <p:cNvPr id="62" name="Rectangle 2"/>
          <p:cNvSpPr>
            <a:spLocks noGrp="1" noChangeArrowheads="1"/>
          </p:cNvSpPr>
          <p:nvPr>
            <p:ph type="title"/>
          </p:nvPr>
        </p:nvSpPr>
        <p:spPr>
          <a:xfrm>
            <a:off x="155575" y="161927"/>
            <a:ext cx="8797925" cy="676274"/>
          </a:xfrm>
        </p:spPr>
        <p:txBody>
          <a:bodyPr>
            <a:normAutofit fontScale="90000"/>
          </a:bodyPr>
          <a:lstStyle/>
          <a:p>
            <a:r>
              <a:rPr lang="en-US" dirty="0"/>
              <a:t>Depth-First Search</a:t>
            </a:r>
          </a:p>
        </p:txBody>
      </p:sp>
      <p:sp>
        <p:nvSpPr>
          <p:cNvPr id="61" name="Text Box 181"/>
          <p:cNvSpPr txBox="1">
            <a:spLocks noChangeArrowheads="1"/>
          </p:cNvSpPr>
          <p:nvPr/>
        </p:nvSpPr>
        <p:spPr bwMode="auto">
          <a:xfrm>
            <a:off x="631825" y="1189177"/>
            <a:ext cx="79248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eaLnBrk="0" hangingPunct="0">
              <a:spcBef>
                <a:spcPct val="0"/>
              </a:spcBef>
              <a:defRPr sz="2400">
                <a:solidFill>
                  <a:schemeClr val="tx1"/>
                </a:solidFill>
                <a:latin typeface="Times New Roman" panose="02020603050405020304" pitchFamily="18" charset="0"/>
              </a:defRPr>
            </a:lvl1pPr>
            <a:lvl2pPr algn="l" eaLnBrk="0" hangingPunct="0">
              <a:spcBef>
                <a:spcPct val="0"/>
              </a:spcBef>
              <a:defRPr sz="2400">
                <a:solidFill>
                  <a:schemeClr val="tx1"/>
                </a:solidFill>
                <a:latin typeface="Times New Roman" panose="02020603050405020304" pitchFamily="18" charset="0"/>
              </a:defRPr>
            </a:lvl2pPr>
            <a:lvl3pPr algn="l" eaLnBrk="0" hangingPunct="0">
              <a:spcBef>
                <a:spcPct val="0"/>
              </a:spcBef>
              <a:defRPr sz="2400">
                <a:solidFill>
                  <a:schemeClr val="tx1"/>
                </a:solidFill>
                <a:latin typeface="Times New Roman" panose="02020603050405020304" pitchFamily="18" charset="0"/>
              </a:defRPr>
            </a:lvl3pPr>
            <a:lvl4pPr algn="l" eaLnBrk="0" hangingPunct="0">
              <a:spcBef>
                <a:spcPct val="0"/>
              </a:spcBef>
              <a:defRPr sz="2400">
                <a:solidFill>
                  <a:schemeClr val="tx1"/>
                </a:solidFill>
                <a:latin typeface="Times New Roman" panose="02020603050405020304" pitchFamily="18" charset="0"/>
              </a:defRPr>
            </a:lvl4pPr>
            <a:lvl5pPr algn="l" eaLnBrk="0" hangingPunct="0">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buFontTx/>
              <a:buNone/>
            </a:pPr>
            <a:r>
              <a:rPr lang="en-US" sz="2000" b="1" dirty="0">
                <a:solidFill>
                  <a:srgbClr val="FF0000"/>
                </a:solidFill>
                <a:latin typeface="Arial" panose="020B0604020202020204" pitchFamily="34" charset="0"/>
                <a:cs typeface="Arial" panose="020B0604020202020204" pitchFamily="34" charset="0"/>
              </a:rPr>
              <a:t>Example:</a:t>
            </a:r>
            <a:r>
              <a:rPr lang="en-US" sz="2000" b="1" dirty="0">
                <a:latin typeface="Arial" panose="020B0604020202020204" pitchFamily="34" charset="0"/>
                <a:cs typeface="Arial" panose="020B0604020202020204" pitchFamily="34" charset="0"/>
              </a:rPr>
              <a:t> Conduct a depth-first search in the graph starting from node D</a:t>
            </a:r>
            <a:endParaRPr lang="en-US" sz="2000" b="1"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370922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431666" y="5647100"/>
            <a:ext cx="8026534" cy="646331"/>
          </a:xfrm>
          <a:prstGeom prst="rect">
            <a:avLst/>
          </a:prstGeom>
          <a:noFill/>
        </p:spPr>
        <p:txBody>
          <a:bodyPr wrap="square" rtlCol="0">
            <a:spAutoFit/>
          </a:bodyPr>
          <a:lstStyle/>
          <a:p>
            <a:r>
              <a:rPr lang="en-US" b="1" dirty="0"/>
              <a:t>Pop from stack (D is popped). D is not visited </a:t>
            </a:r>
            <a:r>
              <a:rPr lang="en-US" b="1" dirty="0" smtClean="0"/>
              <a:t>yet (unmarked). </a:t>
            </a:r>
            <a:r>
              <a:rPr lang="en-US" b="1" dirty="0"/>
              <a:t>So, visit D (set D as marked</a:t>
            </a:r>
            <a:r>
              <a:rPr lang="en-US" b="1" dirty="0" smtClean="0"/>
              <a:t>).</a:t>
            </a:r>
            <a:endParaRPr lang="en-US" b="1" dirty="0"/>
          </a:p>
        </p:txBody>
      </p:sp>
      <p:sp>
        <p:nvSpPr>
          <p:cNvPr id="32" name="Line 34"/>
          <p:cNvSpPr>
            <a:spLocks noChangeShapeType="1"/>
          </p:cNvSpPr>
          <p:nvPr/>
        </p:nvSpPr>
        <p:spPr bwMode="auto">
          <a:xfrm flipH="1" flipV="1">
            <a:off x="2133600" y="2530372"/>
            <a:ext cx="12192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 name="Line 37"/>
          <p:cNvSpPr>
            <a:spLocks noChangeShapeType="1"/>
          </p:cNvSpPr>
          <p:nvPr/>
        </p:nvSpPr>
        <p:spPr bwMode="auto">
          <a:xfrm flipH="1">
            <a:off x="3200400" y="3673372"/>
            <a:ext cx="228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Line 21"/>
          <p:cNvSpPr>
            <a:spLocks noChangeShapeType="1"/>
          </p:cNvSpPr>
          <p:nvPr/>
        </p:nvSpPr>
        <p:spPr bwMode="auto">
          <a:xfrm flipV="1">
            <a:off x="914400" y="3444772"/>
            <a:ext cx="9906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Line 22"/>
          <p:cNvSpPr>
            <a:spLocks noChangeShapeType="1"/>
          </p:cNvSpPr>
          <p:nvPr/>
        </p:nvSpPr>
        <p:spPr bwMode="auto">
          <a:xfrm flipV="1">
            <a:off x="1828800" y="3597172"/>
            <a:ext cx="14478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Line 39"/>
          <p:cNvSpPr>
            <a:spLocks noChangeShapeType="1"/>
          </p:cNvSpPr>
          <p:nvPr/>
        </p:nvSpPr>
        <p:spPr bwMode="auto">
          <a:xfrm flipV="1">
            <a:off x="762000" y="3063772"/>
            <a:ext cx="76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26"/>
          <p:cNvSpPr>
            <a:spLocks noChangeShapeType="1"/>
          </p:cNvSpPr>
          <p:nvPr/>
        </p:nvSpPr>
        <p:spPr bwMode="auto">
          <a:xfrm>
            <a:off x="990600" y="2911372"/>
            <a:ext cx="914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29"/>
          <p:cNvSpPr>
            <a:spLocks noChangeShapeType="1"/>
          </p:cNvSpPr>
          <p:nvPr/>
        </p:nvSpPr>
        <p:spPr bwMode="auto">
          <a:xfrm flipH="1" flipV="1">
            <a:off x="3124200" y="2682772"/>
            <a:ext cx="292100" cy="508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Oval 2"/>
          <p:cNvSpPr>
            <a:spLocks noChangeArrowheads="1"/>
          </p:cNvSpPr>
          <p:nvPr/>
        </p:nvSpPr>
        <p:spPr bwMode="auto">
          <a:xfrm>
            <a:off x="533400" y="2758972"/>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Oval 3"/>
          <p:cNvSpPr>
            <a:spLocks noChangeArrowheads="1"/>
          </p:cNvSpPr>
          <p:nvPr/>
        </p:nvSpPr>
        <p:spPr bwMode="auto">
          <a:xfrm>
            <a:off x="685800" y="26065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A</a:t>
            </a:r>
          </a:p>
        </p:txBody>
      </p:sp>
      <p:sp>
        <p:nvSpPr>
          <p:cNvPr id="41" name="Oval 4"/>
          <p:cNvSpPr>
            <a:spLocks noChangeArrowheads="1"/>
          </p:cNvSpPr>
          <p:nvPr/>
        </p:nvSpPr>
        <p:spPr bwMode="auto">
          <a:xfrm>
            <a:off x="533400" y="35209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H</a:t>
            </a:r>
          </a:p>
        </p:txBody>
      </p:sp>
      <p:sp>
        <p:nvSpPr>
          <p:cNvPr id="42" name="Oval 5"/>
          <p:cNvSpPr>
            <a:spLocks noChangeArrowheads="1"/>
          </p:cNvSpPr>
          <p:nvPr/>
        </p:nvSpPr>
        <p:spPr bwMode="auto">
          <a:xfrm>
            <a:off x="1905000" y="31399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B</a:t>
            </a:r>
          </a:p>
        </p:txBody>
      </p:sp>
      <p:sp>
        <p:nvSpPr>
          <p:cNvPr id="43" name="Oval 6"/>
          <p:cNvSpPr>
            <a:spLocks noChangeArrowheads="1"/>
          </p:cNvSpPr>
          <p:nvPr/>
        </p:nvSpPr>
        <p:spPr bwMode="auto">
          <a:xfrm>
            <a:off x="1752600" y="21493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F</a:t>
            </a:r>
          </a:p>
        </p:txBody>
      </p:sp>
      <p:sp>
        <p:nvSpPr>
          <p:cNvPr id="44" name="Oval 7"/>
          <p:cNvSpPr>
            <a:spLocks noChangeArrowheads="1"/>
          </p:cNvSpPr>
          <p:nvPr/>
        </p:nvSpPr>
        <p:spPr bwMode="auto">
          <a:xfrm>
            <a:off x="2819400" y="41305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E</a:t>
            </a:r>
          </a:p>
        </p:txBody>
      </p:sp>
      <p:sp>
        <p:nvSpPr>
          <p:cNvPr id="45" name="Oval 8"/>
          <p:cNvSpPr>
            <a:spLocks noChangeArrowheads="1"/>
          </p:cNvSpPr>
          <p:nvPr/>
        </p:nvSpPr>
        <p:spPr bwMode="auto">
          <a:xfrm>
            <a:off x="3276600" y="32161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D</a:t>
            </a:r>
          </a:p>
        </p:txBody>
      </p:sp>
      <p:sp>
        <p:nvSpPr>
          <p:cNvPr id="46" name="Oval 9"/>
          <p:cNvSpPr>
            <a:spLocks noChangeArrowheads="1"/>
          </p:cNvSpPr>
          <p:nvPr/>
        </p:nvSpPr>
        <p:spPr bwMode="auto">
          <a:xfrm>
            <a:off x="2743200" y="22255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C</a:t>
            </a:r>
          </a:p>
        </p:txBody>
      </p:sp>
      <p:sp>
        <p:nvSpPr>
          <p:cNvPr id="47" name="Oval 10"/>
          <p:cNvSpPr>
            <a:spLocks noChangeArrowheads="1"/>
          </p:cNvSpPr>
          <p:nvPr/>
        </p:nvSpPr>
        <p:spPr bwMode="auto">
          <a:xfrm>
            <a:off x="1524000" y="41305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G</a:t>
            </a:r>
          </a:p>
        </p:txBody>
      </p:sp>
      <p:sp>
        <p:nvSpPr>
          <p:cNvPr id="48" name="Line 35"/>
          <p:cNvSpPr>
            <a:spLocks noChangeShapeType="1"/>
          </p:cNvSpPr>
          <p:nvPr/>
        </p:nvSpPr>
        <p:spPr bwMode="auto">
          <a:xfrm flipH="1">
            <a:off x="1981200" y="4435372"/>
            <a:ext cx="83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Line 36"/>
          <p:cNvSpPr>
            <a:spLocks noChangeShapeType="1"/>
          </p:cNvSpPr>
          <p:nvPr/>
        </p:nvSpPr>
        <p:spPr bwMode="auto">
          <a:xfrm flipH="1" flipV="1">
            <a:off x="914400" y="3901972"/>
            <a:ext cx="609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Text Box 60"/>
          <p:cNvSpPr txBox="1">
            <a:spLocks noChangeArrowheads="1"/>
          </p:cNvSpPr>
          <p:nvPr/>
        </p:nvSpPr>
        <p:spPr bwMode="auto">
          <a:xfrm>
            <a:off x="5520743" y="1828697"/>
            <a:ext cx="9294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marks</a:t>
            </a:r>
            <a:endParaRPr lang="en-US" sz="2000" dirty="0"/>
          </a:p>
        </p:txBody>
      </p:sp>
      <p:sp>
        <p:nvSpPr>
          <p:cNvPr id="51" name="Line 176"/>
          <p:cNvSpPr>
            <a:spLocks noChangeShapeType="1"/>
          </p:cNvSpPr>
          <p:nvPr/>
        </p:nvSpPr>
        <p:spPr bwMode="auto">
          <a:xfrm flipV="1">
            <a:off x="2209800" y="2416072"/>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53" name="Group 175"/>
          <p:cNvGraphicFramePr>
            <a:graphicFrameLocks/>
          </p:cNvGraphicFramePr>
          <p:nvPr>
            <p:extLst/>
          </p:nvPr>
        </p:nvGraphicFramePr>
        <p:xfrm>
          <a:off x="4267200" y="2301772"/>
          <a:ext cx="1019400" cy="3169920"/>
        </p:xfrm>
        <a:graphic>
          <a:graphicData uri="http://schemas.openxmlformats.org/drawingml/2006/table">
            <a:tbl>
              <a:tblPr/>
              <a:tblGrid>
                <a:gridCol w="509700"/>
                <a:gridCol w="509700"/>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[2]</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[3]</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[4]</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[5]</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[6]</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[7]</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4" name="Text Box 60"/>
          <p:cNvSpPr txBox="1">
            <a:spLocks noChangeArrowheads="1"/>
          </p:cNvSpPr>
          <p:nvPr/>
        </p:nvSpPr>
        <p:spPr bwMode="auto">
          <a:xfrm>
            <a:off x="4314423" y="1828697"/>
            <a:ext cx="1114022"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vertices</a:t>
            </a:r>
            <a:endParaRPr lang="en-US" sz="2000" dirty="0"/>
          </a:p>
        </p:txBody>
      </p:sp>
      <p:graphicFrame>
        <p:nvGraphicFramePr>
          <p:cNvPr id="55" name="Group 175"/>
          <p:cNvGraphicFramePr>
            <a:graphicFrameLocks/>
          </p:cNvGraphicFramePr>
          <p:nvPr>
            <p:extLst/>
          </p:nvPr>
        </p:nvGraphicFramePr>
        <p:xfrm>
          <a:off x="5381400" y="2301772"/>
          <a:ext cx="1019400" cy="3169920"/>
        </p:xfrm>
        <a:graphic>
          <a:graphicData uri="http://schemas.openxmlformats.org/drawingml/2006/table">
            <a:tbl>
              <a:tblPr/>
              <a:tblGrid>
                <a:gridCol w="509700"/>
                <a:gridCol w="509700"/>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[2]</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[3]</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[4]</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[5]</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[6]</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[7]</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 name="Group 175"/>
          <p:cNvGraphicFramePr>
            <a:graphicFrameLocks/>
          </p:cNvGraphicFramePr>
          <p:nvPr>
            <p:extLst/>
          </p:nvPr>
        </p:nvGraphicFramePr>
        <p:xfrm>
          <a:off x="6698268" y="2293615"/>
          <a:ext cx="509700" cy="3169920"/>
        </p:xfrm>
        <a:graphic>
          <a:graphicData uri="http://schemas.openxmlformats.org/drawingml/2006/table">
            <a:tbl>
              <a:tblPr/>
              <a:tblGrid>
                <a:gridCol w="509700"/>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7" name="Text Box 60"/>
          <p:cNvSpPr txBox="1">
            <a:spLocks noChangeArrowheads="1"/>
          </p:cNvSpPr>
          <p:nvPr/>
        </p:nvSpPr>
        <p:spPr bwMode="auto">
          <a:xfrm>
            <a:off x="6477000" y="1828696"/>
            <a:ext cx="9294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stack</a:t>
            </a:r>
            <a:endParaRPr lang="en-US" sz="2000" dirty="0"/>
          </a:p>
        </p:txBody>
      </p:sp>
      <p:sp>
        <p:nvSpPr>
          <p:cNvPr id="58" name="TextBox 57"/>
          <p:cNvSpPr txBox="1"/>
          <p:nvPr/>
        </p:nvSpPr>
        <p:spPr>
          <a:xfrm>
            <a:off x="431666" y="4916269"/>
            <a:ext cx="3606934" cy="646331"/>
          </a:xfrm>
          <a:prstGeom prst="rect">
            <a:avLst/>
          </a:prstGeom>
          <a:noFill/>
        </p:spPr>
        <p:txBody>
          <a:bodyPr wrap="square" rtlCol="0">
            <a:spAutoFit/>
          </a:bodyPr>
          <a:lstStyle/>
          <a:p>
            <a:r>
              <a:rPr lang="en-US" b="1" dirty="0" smtClean="0"/>
              <a:t>Visited nodes:</a:t>
            </a:r>
          </a:p>
          <a:p>
            <a:endParaRPr lang="en-US" dirty="0"/>
          </a:p>
        </p:txBody>
      </p:sp>
      <p:graphicFrame>
        <p:nvGraphicFramePr>
          <p:cNvPr id="59" name="Group 175"/>
          <p:cNvGraphicFramePr>
            <a:graphicFrameLocks/>
          </p:cNvGraphicFramePr>
          <p:nvPr>
            <p:extLst/>
          </p:nvPr>
        </p:nvGraphicFramePr>
        <p:xfrm>
          <a:off x="7597643" y="2291254"/>
          <a:ext cx="768482" cy="396240"/>
        </p:xfrm>
        <a:graphic>
          <a:graphicData uri="http://schemas.openxmlformats.org/drawingml/2006/table">
            <a:tbl>
              <a:tblPr/>
              <a:tblGrid>
                <a:gridCol w="768482"/>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false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0" name="Text Box 60"/>
          <p:cNvSpPr txBox="1">
            <a:spLocks noChangeArrowheads="1"/>
          </p:cNvSpPr>
          <p:nvPr/>
        </p:nvSpPr>
        <p:spPr bwMode="auto">
          <a:xfrm>
            <a:off x="7498723" y="1824780"/>
            <a:ext cx="9294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found</a:t>
            </a:r>
            <a:endParaRPr lang="en-US" sz="2000" dirty="0"/>
          </a:p>
        </p:txBody>
      </p:sp>
      <p:sp>
        <p:nvSpPr>
          <p:cNvPr id="62" name="Rectangle 2"/>
          <p:cNvSpPr>
            <a:spLocks noGrp="1" noChangeArrowheads="1"/>
          </p:cNvSpPr>
          <p:nvPr>
            <p:ph type="title"/>
          </p:nvPr>
        </p:nvSpPr>
        <p:spPr>
          <a:xfrm>
            <a:off x="155575" y="161927"/>
            <a:ext cx="8797925" cy="676274"/>
          </a:xfrm>
        </p:spPr>
        <p:txBody>
          <a:bodyPr>
            <a:normAutofit fontScale="90000"/>
          </a:bodyPr>
          <a:lstStyle/>
          <a:p>
            <a:r>
              <a:rPr lang="en-US" dirty="0"/>
              <a:t>Depth-First Search</a:t>
            </a:r>
          </a:p>
        </p:txBody>
      </p:sp>
      <p:sp>
        <p:nvSpPr>
          <p:cNvPr id="61" name="Text Box 181"/>
          <p:cNvSpPr txBox="1">
            <a:spLocks noChangeArrowheads="1"/>
          </p:cNvSpPr>
          <p:nvPr/>
        </p:nvSpPr>
        <p:spPr bwMode="auto">
          <a:xfrm>
            <a:off x="631825" y="1189177"/>
            <a:ext cx="79248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eaLnBrk="0" hangingPunct="0">
              <a:spcBef>
                <a:spcPct val="0"/>
              </a:spcBef>
              <a:defRPr sz="2400">
                <a:solidFill>
                  <a:schemeClr val="tx1"/>
                </a:solidFill>
                <a:latin typeface="Times New Roman" panose="02020603050405020304" pitchFamily="18" charset="0"/>
              </a:defRPr>
            </a:lvl1pPr>
            <a:lvl2pPr algn="l" eaLnBrk="0" hangingPunct="0">
              <a:spcBef>
                <a:spcPct val="0"/>
              </a:spcBef>
              <a:defRPr sz="2400">
                <a:solidFill>
                  <a:schemeClr val="tx1"/>
                </a:solidFill>
                <a:latin typeface="Times New Roman" panose="02020603050405020304" pitchFamily="18" charset="0"/>
              </a:defRPr>
            </a:lvl2pPr>
            <a:lvl3pPr algn="l" eaLnBrk="0" hangingPunct="0">
              <a:spcBef>
                <a:spcPct val="0"/>
              </a:spcBef>
              <a:defRPr sz="2400">
                <a:solidFill>
                  <a:schemeClr val="tx1"/>
                </a:solidFill>
                <a:latin typeface="Times New Roman" panose="02020603050405020304" pitchFamily="18" charset="0"/>
              </a:defRPr>
            </a:lvl3pPr>
            <a:lvl4pPr algn="l" eaLnBrk="0" hangingPunct="0">
              <a:spcBef>
                <a:spcPct val="0"/>
              </a:spcBef>
              <a:defRPr sz="2400">
                <a:solidFill>
                  <a:schemeClr val="tx1"/>
                </a:solidFill>
                <a:latin typeface="Times New Roman" panose="02020603050405020304" pitchFamily="18" charset="0"/>
              </a:defRPr>
            </a:lvl4pPr>
            <a:lvl5pPr algn="l" eaLnBrk="0" hangingPunct="0">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buFontTx/>
              <a:buNone/>
            </a:pPr>
            <a:r>
              <a:rPr lang="en-US" sz="2000" b="1" dirty="0">
                <a:solidFill>
                  <a:srgbClr val="FF0000"/>
                </a:solidFill>
                <a:latin typeface="Arial" panose="020B0604020202020204" pitchFamily="34" charset="0"/>
                <a:cs typeface="Arial" panose="020B0604020202020204" pitchFamily="34" charset="0"/>
              </a:rPr>
              <a:t>Example:</a:t>
            </a:r>
            <a:r>
              <a:rPr lang="en-US" sz="2000" b="1" dirty="0">
                <a:latin typeface="Arial" panose="020B0604020202020204" pitchFamily="34" charset="0"/>
                <a:cs typeface="Arial" panose="020B0604020202020204" pitchFamily="34" charset="0"/>
              </a:rPr>
              <a:t> Conduct a depth-first search in the graph starting from node D</a:t>
            </a:r>
            <a:endParaRPr lang="en-US" sz="2000" b="1"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229303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431666" y="5647100"/>
            <a:ext cx="8026534" cy="646331"/>
          </a:xfrm>
          <a:prstGeom prst="rect">
            <a:avLst/>
          </a:prstGeom>
          <a:noFill/>
        </p:spPr>
        <p:txBody>
          <a:bodyPr wrap="square" rtlCol="0">
            <a:spAutoFit/>
          </a:bodyPr>
          <a:lstStyle/>
          <a:p>
            <a:r>
              <a:rPr lang="en-US" b="1" dirty="0" smtClean="0"/>
              <a:t>Pop from stack (D is popped). D is not visited yet (unmarked). So, visit D (set D as marked).</a:t>
            </a:r>
          </a:p>
        </p:txBody>
      </p:sp>
      <p:sp>
        <p:nvSpPr>
          <p:cNvPr id="32" name="Line 34"/>
          <p:cNvSpPr>
            <a:spLocks noChangeShapeType="1"/>
          </p:cNvSpPr>
          <p:nvPr/>
        </p:nvSpPr>
        <p:spPr bwMode="auto">
          <a:xfrm flipH="1" flipV="1">
            <a:off x="2133600" y="2530372"/>
            <a:ext cx="12192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 name="Line 37"/>
          <p:cNvSpPr>
            <a:spLocks noChangeShapeType="1"/>
          </p:cNvSpPr>
          <p:nvPr/>
        </p:nvSpPr>
        <p:spPr bwMode="auto">
          <a:xfrm flipH="1">
            <a:off x="3200400" y="3673372"/>
            <a:ext cx="228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Line 21"/>
          <p:cNvSpPr>
            <a:spLocks noChangeShapeType="1"/>
          </p:cNvSpPr>
          <p:nvPr/>
        </p:nvSpPr>
        <p:spPr bwMode="auto">
          <a:xfrm flipV="1">
            <a:off x="914400" y="3444772"/>
            <a:ext cx="9906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Line 22"/>
          <p:cNvSpPr>
            <a:spLocks noChangeShapeType="1"/>
          </p:cNvSpPr>
          <p:nvPr/>
        </p:nvSpPr>
        <p:spPr bwMode="auto">
          <a:xfrm flipV="1">
            <a:off x="1828800" y="3597172"/>
            <a:ext cx="14478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Line 39"/>
          <p:cNvSpPr>
            <a:spLocks noChangeShapeType="1"/>
          </p:cNvSpPr>
          <p:nvPr/>
        </p:nvSpPr>
        <p:spPr bwMode="auto">
          <a:xfrm flipV="1">
            <a:off x="762000" y="3063772"/>
            <a:ext cx="76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26"/>
          <p:cNvSpPr>
            <a:spLocks noChangeShapeType="1"/>
          </p:cNvSpPr>
          <p:nvPr/>
        </p:nvSpPr>
        <p:spPr bwMode="auto">
          <a:xfrm>
            <a:off x="990600" y="2911372"/>
            <a:ext cx="914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29"/>
          <p:cNvSpPr>
            <a:spLocks noChangeShapeType="1"/>
          </p:cNvSpPr>
          <p:nvPr/>
        </p:nvSpPr>
        <p:spPr bwMode="auto">
          <a:xfrm flipH="1" flipV="1">
            <a:off x="3124200" y="2682772"/>
            <a:ext cx="292100" cy="508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Oval 2"/>
          <p:cNvSpPr>
            <a:spLocks noChangeArrowheads="1"/>
          </p:cNvSpPr>
          <p:nvPr/>
        </p:nvSpPr>
        <p:spPr bwMode="auto">
          <a:xfrm>
            <a:off x="533400" y="2758972"/>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Oval 3"/>
          <p:cNvSpPr>
            <a:spLocks noChangeArrowheads="1"/>
          </p:cNvSpPr>
          <p:nvPr/>
        </p:nvSpPr>
        <p:spPr bwMode="auto">
          <a:xfrm>
            <a:off x="685800" y="26065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A</a:t>
            </a:r>
          </a:p>
        </p:txBody>
      </p:sp>
      <p:sp>
        <p:nvSpPr>
          <p:cNvPr id="41" name="Oval 4"/>
          <p:cNvSpPr>
            <a:spLocks noChangeArrowheads="1"/>
          </p:cNvSpPr>
          <p:nvPr/>
        </p:nvSpPr>
        <p:spPr bwMode="auto">
          <a:xfrm>
            <a:off x="533400" y="35209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H</a:t>
            </a:r>
          </a:p>
        </p:txBody>
      </p:sp>
      <p:sp>
        <p:nvSpPr>
          <p:cNvPr id="42" name="Oval 5"/>
          <p:cNvSpPr>
            <a:spLocks noChangeArrowheads="1"/>
          </p:cNvSpPr>
          <p:nvPr/>
        </p:nvSpPr>
        <p:spPr bwMode="auto">
          <a:xfrm>
            <a:off x="1905000" y="31399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B</a:t>
            </a:r>
          </a:p>
        </p:txBody>
      </p:sp>
      <p:sp>
        <p:nvSpPr>
          <p:cNvPr id="43" name="Oval 6"/>
          <p:cNvSpPr>
            <a:spLocks noChangeArrowheads="1"/>
          </p:cNvSpPr>
          <p:nvPr/>
        </p:nvSpPr>
        <p:spPr bwMode="auto">
          <a:xfrm>
            <a:off x="1752600" y="21493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F</a:t>
            </a:r>
          </a:p>
        </p:txBody>
      </p:sp>
      <p:sp>
        <p:nvSpPr>
          <p:cNvPr id="44" name="Oval 7"/>
          <p:cNvSpPr>
            <a:spLocks noChangeArrowheads="1"/>
          </p:cNvSpPr>
          <p:nvPr/>
        </p:nvSpPr>
        <p:spPr bwMode="auto">
          <a:xfrm>
            <a:off x="2819400" y="41305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E</a:t>
            </a:r>
          </a:p>
        </p:txBody>
      </p:sp>
      <p:sp>
        <p:nvSpPr>
          <p:cNvPr id="45" name="Oval 8"/>
          <p:cNvSpPr>
            <a:spLocks noChangeArrowheads="1"/>
          </p:cNvSpPr>
          <p:nvPr/>
        </p:nvSpPr>
        <p:spPr bwMode="auto">
          <a:xfrm>
            <a:off x="3276600" y="3216172"/>
            <a:ext cx="457200" cy="457200"/>
          </a:xfrm>
          <a:prstGeom prst="ellipse">
            <a:avLst/>
          </a:prstGeom>
          <a:solidFill>
            <a:srgbClr val="FF0000"/>
          </a:solidFill>
          <a:ln w="9525">
            <a:solidFill>
              <a:schemeClr val="tx1"/>
            </a:solidFill>
            <a:round/>
            <a:headEnd/>
            <a:tailEnd/>
          </a:ln>
          <a:effectLst/>
          <a:extLst/>
        </p:spPr>
        <p:txBody>
          <a:bodyPr wrap="none" anchor="ctr"/>
          <a:lstStyle/>
          <a:p>
            <a:pPr>
              <a:buFontTx/>
              <a:buNone/>
            </a:pPr>
            <a:r>
              <a:rPr lang="en-US" b="1"/>
              <a:t>D</a:t>
            </a:r>
          </a:p>
        </p:txBody>
      </p:sp>
      <p:sp>
        <p:nvSpPr>
          <p:cNvPr id="46" name="Oval 9"/>
          <p:cNvSpPr>
            <a:spLocks noChangeArrowheads="1"/>
          </p:cNvSpPr>
          <p:nvPr/>
        </p:nvSpPr>
        <p:spPr bwMode="auto">
          <a:xfrm>
            <a:off x="2743200" y="22255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C</a:t>
            </a:r>
          </a:p>
        </p:txBody>
      </p:sp>
      <p:sp>
        <p:nvSpPr>
          <p:cNvPr id="47" name="Oval 10"/>
          <p:cNvSpPr>
            <a:spLocks noChangeArrowheads="1"/>
          </p:cNvSpPr>
          <p:nvPr/>
        </p:nvSpPr>
        <p:spPr bwMode="auto">
          <a:xfrm>
            <a:off x="1524000" y="41305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G</a:t>
            </a:r>
          </a:p>
        </p:txBody>
      </p:sp>
      <p:sp>
        <p:nvSpPr>
          <p:cNvPr id="48" name="Line 35"/>
          <p:cNvSpPr>
            <a:spLocks noChangeShapeType="1"/>
          </p:cNvSpPr>
          <p:nvPr/>
        </p:nvSpPr>
        <p:spPr bwMode="auto">
          <a:xfrm flipH="1">
            <a:off x="1981200" y="4435372"/>
            <a:ext cx="83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Line 36"/>
          <p:cNvSpPr>
            <a:spLocks noChangeShapeType="1"/>
          </p:cNvSpPr>
          <p:nvPr/>
        </p:nvSpPr>
        <p:spPr bwMode="auto">
          <a:xfrm flipH="1" flipV="1">
            <a:off x="914400" y="3901972"/>
            <a:ext cx="609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Text Box 60"/>
          <p:cNvSpPr txBox="1">
            <a:spLocks noChangeArrowheads="1"/>
          </p:cNvSpPr>
          <p:nvPr/>
        </p:nvSpPr>
        <p:spPr bwMode="auto">
          <a:xfrm>
            <a:off x="5520743" y="1828697"/>
            <a:ext cx="9294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marks</a:t>
            </a:r>
            <a:endParaRPr lang="en-US" sz="2000" dirty="0"/>
          </a:p>
        </p:txBody>
      </p:sp>
      <p:sp>
        <p:nvSpPr>
          <p:cNvPr id="51" name="Line 176"/>
          <p:cNvSpPr>
            <a:spLocks noChangeShapeType="1"/>
          </p:cNvSpPr>
          <p:nvPr/>
        </p:nvSpPr>
        <p:spPr bwMode="auto">
          <a:xfrm flipV="1">
            <a:off x="2209800" y="2416072"/>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 name="Text Box 181"/>
          <p:cNvSpPr txBox="1">
            <a:spLocks noChangeArrowheads="1"/>
          </p:cNvSpPr>
          <p:nvPr/>
        </p:nvSpPr>
        <p:spPr bwMode="auto">
          <a:xfrm>
            <a:off x="631825" y="1189177"/>
            <a:ext cx="79248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eaLnBrk="0" hangingPunct="0">
              <a:spcBef>
                <a:spcPct val="0"/>
              </a:spcBef>
              <a:defRPr sz="2400">
                <a:solidFill>
                  <a:schemeClr val="tx1"/>
                </a:solidFill>
                <a:latin typeface="Times New Roman" panose="02020603050405020304" pitchFamily="18" charset="0"/>
              </a:defRPr>
            </a:lvl1pPr>
            <a:lvl2pPr algn="l" eaLnBrk="0" hangingPunct="0">
              <a:spcBef>
                <a:spcPct val="0"/>
              </a:spcBef>
              <a:defRPr sz="2400">
                <a:solidFill>
                  <a:schemeClr val="tx1"/>
                </a:solidFill>
                <a:latin typeface="Times New Roman" panose="02020603050405020304" pitchFamily="18" charset="0"/>
              </a:defRPr>
            </a:lvl2pPr>
            <a:lvl3pPr algn="l" eaLnBrk="0" hangingPunct="0">
              <a:spcBef>
                <a:spcPct val="0"/>
              </a:spcBef>
              <a:defRPr sz="2400">
                <a:solidFill>
                  <a:schemeClr val="tx1"/>
                </a:solidFill>
                <a:latin typeface="Times New Roman" panose="02020603050405020304" pitchFamily="18" charset="0"/>
              </a:defRPr>
            </a:lvl3pPr>
            <a:lvl4pPr algn="l" eaLnBrk="0" hangingPunct="0">
              <a:spcBef>
                <a:spcPct val="0"/>
              </a:spcBef>
              <a:defRPr sz="2400">
                <a:solidFill>
                  <a:schemeClr val="tx1"/>
                </a:solidFill>
                <a:latin typeface="Times New Roman" panose="02020603050405020304" pitchFamily="18" charset="0"/>
              </a:defRPr>
            </a:lvl4pPr>
            <a:lvl5pPr algn="l" eaLnBrk="0" hangingPunct="0">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buFontTx/>
              <a:buNone/>
            </a:pPr>
            <a:r>
              <a:rPr lang="en-US" sz="2000" b="1" dirty="0">
                <a:solidFill>
                  <a:srgbClr val="FF0000"/>
                </a:solidFill>
                <a:latin typeface="Arial" panose="020B0604020202020204" pitchFamily="34" charset="0"/>
                <a:cs typeface="Arial" panose="020B0604020202020204" pitchFamily="34" charset="0"/>
              </a:rPr>
              <a:t>Example:</a:t>
            </a:r>
            <a:r>
              <a:rPr lang="en-US" sz="2000" b="1" dirty="0">
                <a:latin typeface="Arial" panose="020B0604020202020204" pitchFamily="34" charset="0"/>
                <a:cs typeface="Arial" panose="020B0604020202020204" pitchFamily="34" charset="0"/>
              </a:rPr>
              <a:t> Conduct a depth-first search in the graph starting from node D</a:t>
            </a:r>
            <a:endParaRPr lang="en-US" sz="2000" b="1" dirty="0">
              <a:solidFill>
                <a:srgbClr val="0070C0"/>
              </a:solidFill>
              <a:latin typeface="Arial" panose="020B0604020202020204" pitchFamily="34" charset="0"/>
              <a:cs typeface="Arial" panose="020B0604020202020204" pitchFamily="34" charset="0"/>
            </a:endParaRPr>
          </a:p>
        </p:txBody>
      </p:sp>
      <p:graphicFrame>
        <p:nvGraphicFramePr>
          <p:cNvPr id="53" name="Group 175"/>
          <p:cNvGraphicFramePr>
            <a:graphicFrameLocks/>
          </p:cNvGraphicFramePr>
          <p:nvPr>
            <p:extLst/>
          </p:nvPr>
        </p:nvGraphicFramePr>
        <p:xfrm>
          <a:off x="4267200" y="2301772"/>
          <a:ext cx="1019400" cy="3169920"/>
        </p:xfrm>
        <a:graphic>
          <a:graphicData uri="http://schemas.openxmlformats.org/drawingml/2006/table">
            <a:tbl>
              <a:tblPr/>
              <a:tblGrid>
                <a:gridCol w="509700"/>
                <a:gridCol w="509700"/>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[2]</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[3]</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[4]</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[5]</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[6]</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[7]</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4" name="Text Box 60"/>
          <p:cNvSpPr txBox="1">
            <a:spLocks noChangeArrowheads="1"/>
          </p:cNvSpPr>
          <p:nvPr/>
        </p:nvSpPr>
        <p:spPr bwMode="auto">
          <a:xfrm>
            <a:off x="4314423" y="1828697"/>
            <a:ext cx="1114022"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vertices</a:t>
            </a:r>
            <a:endParaRPr lang="en-US" sz="2000" dirty="0"/>
          </a:p>
        </p:txBody>
      </p:sp>
      <p:graphicFrame>
        <p:nvGraphicFramePr>
          <p:cNvPr id="55" name="Group 175"/>
          <p:cNvGraphicFramePr>
            <a:graphicFrameLocks/>
          </p:cNvGraphicFramePr>
          <p:nvPr>
            <p:extLst/>
          </p:nvPr>
        </p:nvGraphicFramePr>
        <p:xfrm>
          <a:off x="5381400" y="2301772"/>
          <a:ext cx="1019400" cy="3169920"/>
        </p:xfrm>
        <a:graphic>
          <a:graphicData uri="http://schemas.openxmlformats.org/drawingml/2006/table">
            <a:tbl>
              <a:tblPr/>
              <a:tblGrid>
                <a:gridCol w="509700"/>
                <a:gridCol w="509700"/>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[2]</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[3]</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[4]</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[5]</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[6]</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[7]</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 name="Group 175"/>
          <p:cNvGraphicFramePr>
            <a:graphicFrameLocks/>
          </p:cNvGraphicFramePr>
          <p:nvPr>
            <p:extLst/>
          </p:nvPr>
        </p:nvGraphicFramePr>
        <p:xfrm>
          <a:off x="6698268" y="2293615"/>
          <a:ext cx="509700" cy="3169920"/>
        </p:xfrm>
        <a:graphic>
          <a:graphicData uri="http://schemas.openxmlformats.org/drawingml/2006/table">
            <a:tbl>
              <a:tblPr/>
              <a:tblGrid>
                <a:gridCol w="509700"/>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7" name="Text Box 60"/>
          <p:cNvSpPr txBox="1">
            <a:spLocks noChangeArrowheads="1"/>
          </p:cNvSpPr>
          <p:nvPr/>
        </p:nvSpPr>
        <p:spPr bwMode="auto">
          <a:xfrm>
            <a:off x="6477000" y="1828696"/>
            <a:ext cx="9294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stack</a:t>
            </a:r>
            <a:endParaRPr lang="en-US" sz="2000" dirty="0"/>
          </a:p>
        </p:txBody>
      </p:sp>
      <p:sp>
        <p:nvSpPr>
          <p:cNvPr id="58" name="TextBox 57"/>
          <p:cNvSpPr txBox="1"/>
          <p:nvPr/>
        </p:nvSpPr>
        <p:spPr>
          <a:xfrm>
            <a:off x="431666" y="4916269"/>
            <a:ext cx="3606934" cy="646331"/>
          </a:xfrm>
          <a:prstGeom prst="rect">
            <a:avLst/>
          </a:prstGeom>
          <a:noFill/>
        </p:spPr>
        <p:txBody>
          <a:bodyPr wrap="square" rtlCol="0">
            <a:spAutoFit/>
          </a:bodyPr>
          <a:lstStyle/>
          <a:p>
            <a:r>
              <a:rPr lang="en-US" b="1" dirty="0" smtClean="0"/>
              <a:t>Visited nodes:</a:t>
            </a:r>
          </a:p>
          <a:p>
            <a:r>
              <a:rPr lang="en-US" dirty="0" smtClean="0"/>
              <a:t>D</a:t>
            </a:r>
            <a:endParaRPr lang="en-US" dirty="0"/>
          </a:p>
        </p:txBody>
      </p:sp>
      <p:graphicFrame>
        <p:nvGraphicFramePr>
          <p:cNvPr id="59" name="Group 175"/>
          <p:cNvGraphicFramePr>
            <a:graphicFrameLocks/>
          </p:cNvGraphicFramePr>
          <p:nvPr>
            <p:extLst/>
          </p:nvPr>
        </p:nvGraphicFramePr>
        <p:xfrm>
          <a:off x="7597643" y="2291254"/>
          <a:ext cx="768482" cy="396240"/>
        </p:xfrm>
        <a:graphic>
          <a:graphicData uri="http://schemas.openxmlformats.org/drawingml/2006/table">
            <a:tbl>
              <a:tblPr/>
              <a:tblGrid>
                <a:gridCol w="768482"/>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false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0" name="Text Box 60"/>
          <p:cNvSpPr txBox="1">
            <a:spLocks noChangeArrowheads="1"/>
          </p:cNvSpPr>
          <p:nvPr/>
        </p:nvSpPr>
        <p:spPr bwMode="auto">
          <a:xfrm>
            <a:off x="7498723" y="1824780"/>
            <a:ext cx="9294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found</a:t>
            </a:r>
            <a:endParaRPr lang="en-US" sz="2000" dirty="0"/>
          </a:p>
        </p:txBody>
      </p:sp>
      <p:sp>
        <p:nvSpPr>
          <p:cNvPr id="62" name="Rectangle 2"/>
          <p:cNvSpPr>
            <a:spLocks noGrp="1" noChangeArrowheads="1"/>
          </p:cNvSpPr>
          <p:nvPr>
            <p:ph type="title"/>
          </p:nvPr>
        </p:nvSpPr>
        <p:spPr>
          <a:xfrm>
            <a:off x="155575" y="161927"/>
            <a:ext cx="8797925" cy="676274"/>
          </a:xfrm>
        </p:spPr>
        <p:txBody>
          <a:bodyPr>
            <a:normAutofit fontScale="90000"/>
          </a:bodyPr>
          <a:lstStyle/>
          <a:p>
            <a:r>
              <a:rPr lang="en-US" dirty="0"/>
              <a:t>Depth-First Search</a:t>
            </a:r>
          </a:p>
        </p:txBody>
      </p:sp>
    </p:spTree>
    <p:extLst>
      <p:ext uri="{BB962C8B-B14F-4D97-AF65-F5344CB8AC3E}">
        <p14:creationId xmlns:p14="http://schemas.microsoft.com/office/powerpoint/2010/main" val="26147546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431666" y="5647100"/>
            <a:ext cx="8026534" cy="646331"/>
          </a:xfrm>
          <a:prstGeom prst="rect">
            <a:avLst/>
          </a:prstGeom>
          <a:noFill/>
        </p:spPr>
        <p:txBody>
          <a:bodyPr wrap="square" rtlCol="0">
            <a:spAutoFit/>
          </a:bodyPr>
          <a:lstStyle/>
          <a:p>
            <a:r>
              <a:rPr lang="en-US" b="1" dirty="0" smtClean="0"/>
              <a:t>Push all the vertices that are adjacent to D and unvisited (unmarked)  onto the stack (C, E and F are pushed).</a:t>
            </a:r>
          </a:p>
        </p:txBody>
      </p:sp>
      <p:sp>
        <p:nvSpPr>
          <p:cNvPr id="32" name="Line 34"/>
          <p:cNvSpPr>
            <a:spLocks noChangeShapeType="1"/>
          </p:cNvSpPr>
          <p:nvPr/>
        </p:nvSpPr>
        <p:spPr bwMode="auto">
          <a:xfrm flipH="1" flipV="1">
            <a:off x="2133600" y="2530372"/>
            <a:ext cx="12192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 name="Line 37"/>
          <p:cNvSpPr>
            <a:spLocks noChangeShapeType="1"/>
          </p:cNvSpPr>
          <p:nvPr/>
        </p:nvSpPr>
        <p:spPr bwMode="auto">
          <a:xfrm flipH="1">
            <a:off x="3200400" y="3673372"/>
            <a:ext cx="228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Line 21"/>
          <p:cNvSpPr>
            <a:spLocks noChangeShapeType="1"/>
          </p:cNvSpPr>
          <p:nvPr/>
        </p:nvSpPr>
        <p:spPr bwMode="auto">
          <a:xfrm flipV="1">
            <a:off x="914400" y="3444772"/>
            <a:ext cx="9906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Line 22"/>
          <p:cNvSpPr>
            <a:spLocks noChangeShapeType="1"/>
          </p:cNvSpPr>
          <p:nvPr/>
        </p:nvSpPr>
        <p:spPr bwMode="auto">
          <a:xfrm flipV="1">
            <a:off x="1828800" y="3597172"/>
            <a:ext cx="14478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Line 39"/>
          <p:cNvSpPr>
            <a:spLocks noChangeShapeType="1"/>
          </p:cNvSpPr>
          <p:nvPr/>
        </p:nvSpPr>
        <p:spPr bwMode="auto">
          <a:xfrm flipV="1">
            <a:off x="762000" y="3063772"/>
            <a:ext cx="76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26"/>
          <p:cNvSpPr>
            <a:spLocks noChangeShapeType="1"/>
          </p:cNvSpPr>
          <p:nvPr/>
        </p:nvSpPr>
        <p:spPr bwMode="auto">
          <a:xfrm>
            <a:off x="990600" y="2911372"/>
            <a:ext cx="914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29"/>
          <p:cNvSpPr>
            <a:spLocks noChangeShapeType="1"/>
          </p:cNvSpPr>
          <p:nvPr/>
        </p:nvSpPr>
        <p:spPr bwMode="auto">
          <a:xfrm flipH="1" flipV="1">
            <a:off x="3124200" y="2682772"/>
            <a:ext cx="292100" cy="508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Oval 2"/>
          <p:cNvSpPr>
            <a:spLocks noChangeArrowheads="1"/>
          </p:cNvSpPr>
          <p:nvPr/>
        </p:nvSpPr>
        <p:spPr bwMode="auto">
          <a:xfrm>
            <a:off x="533400" y="2758972"/>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Oval 3"/>
          <p:cNvSpPr>
            <a:spLocks noChangeArrowheads="1"/>
          </p:cNvSpPr>
          <p:nvPr/>
        </p:nvSpPr>
        <p:spPr bwMode="auto">
          <a:xfrm>
            <a:off x="685800" y="26065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A</a:t>
            </a:r>
          </a:p>
        </p:txBody>
      </p:sp>
      <p:sp>
        <p:nvSpPr>
          <p:cNvPr id="41" name="Oval 4"/>
          <p:cNvSpPr>
            <a:spLocks noChangeArrowheads="1"/>
          </p:cNvSpPr>
          <p:nvPr/>
        </p:nvSpPr>
        <p:spPr bwMode="auto">
          <a:xfrm>
            <a:off x="533400" y="35209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H</a:t>
            </a:r>
          </a:p>
        </p:txBody>
      </p:sp>
      <p:sp>
        <p:nvSpPr>
          <p:cNvPr id="42" name="Oval 5"/>
          <p:cNvSpPr>
            <a:spLocks noChangeArrowheads="1"/>
          </p:cNvSpPr>
          <p:nvPr/>
        </p:nvSpPr>
        <p:spPr bwMode="auto">
          <a:xfrm>
            <a:off x="1905000" y="31399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B</a:t>
            </a:r>
          </a:p>
        </p:txBody>
      </p:sp>
      <p:sp>
        <p:nvSpPr>
          <p:cNvPr id="43" name="Oval 6"/>
          <p:cNvSpPr>
            <a:spLocks noChangeArrowheads="1"/>
          </p:cNvSpPr>
          <p:nvPr/>
        </p:nvSpPr>
        <p:spPr bwMode="auto">
          <a:xfrm>
            <a:off x="1752600" y="21493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F</a:t>
            </a:r>
          </a:p>
        </p:txBody>
      </p:sp>
      <p:sp>
        <p:nvSpPr>
          <p:cNvPr id="44" name="Oval 7"/>
          <p:cNvSpPr>
            <a:spLocks noChangeArrowheads="1"/>
          </p:cNvSpPr>
          <p:nvPr/>
        </p:nvSpPr>
        <p:spPr bwMode="auto">
          <a:xfrm>
            <a:off x="2819400" y="41305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E</a:t>
            </a:r>
          </a:p>
        </p:txBody>
      </p:sp>
      <p:sp>
        <p:nvSpPr>
          <p:cNvPr id="45" name="Oval 8"/>
          <p:cNvSpPr>
            <a:spLocks noChangeArrowheads="1"/>
          </p:cNvSpPr>
          <p:nvPr/>
        </p:nvSpPr>
        <p:spPr bwMode="auto">
          <a:xfrm>
            <a:off x="3276600" y="3216172"/>
            <a:ext cx="457200" cy="457200"/>
          </a:xfrm>
          <a:prstGeom prst="ellipse">
            <a:avLst/>
          </a:prstGeom>
          <a:solidFill>
            <a:srgbClr val="FF0000"/>
          </a:solidFill>
          <a:ln w="9525">
            <a:solidFill>
              <a:schemeClr val="tx1"/>
            </a:solidFill>
            <a:round/>
            <a:headEnd/>
            <a:tailEnd/>
          </a:ln>
          <a:effectLst/>
          <a:extLst/>
        </p:spPr>
        <p:txBody>
          <a:bodyPr wrap="none" anchor="ctr"/>
          <a:lstStyle/>
          <a:p>
            <a:pPr>
              <a:buFontTx/>
              <a:buNone/>
            </a:pPr>
            <a:r>
              <a:rPr lang="en-US" b="1"/>
              <a:t>D</a:t>
            </a:r>
          </a:p>
        </p:txBody>
      </p:sp>
      <p:sp>
        <p:nvSpPr>
          <p:cNvPr id="46" name="Oval 9"/>
          <p:cNvSpPr>
            <a:spLocks noChangeArrowheads="1"/>
          </p:cNvSpPr>
          <p:nvPr/>
        </p:nvSpPr>
        <p:spPr bwMode="auto">
          <a:xfrm>
            <a:off x="2743200" y="22255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C</a:t>
            </a:r>
          </a:p>
        </p:txBody>
      </p:sp>
      <p:sp>
        <p:nvSpPr>
          <p:cNvPr id="47" name="Oval 10"/>
          <p:cNvSpPr>
            <a:spLocks noChangeArrowheads="1"/>
          </p:cNvSpPr>
          <p:nvPr/>
        </p:nvSpPr>
        <p:spPr bwMode="auto">
          <a:xfrm>
            <a:off x="1524000" y="413057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b="1"/>
              <a:t>G</a:t>
            </a:r>
          </a:p>
        </p:txBody>
      </p:sp>
      <p:sp>
        <p:nvSpPr>
          <p:cNvPr id="48" name="Line 35"/>
          <p:cNvSpPr>
            <a:spLocks noChangeShapeType="1"/>
          </p:cNvSpPr>
          <p:nvPr/>
        </p:nvSpPr>
        <p:spPr bwMode="auto">
          <a:xfrm flipH="1">
            <a:off x="1981200" y="4435372"/>
            <a:ext cx="83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Line 36"/>
          <p:cNvSpPr>
            <a:spLocks noChangeShapeType="1"/>
          </p:cNvSpPr>
          <p:nvPr/>
        </p:nvSpPr>
        <p:spPr bwMode="auto">
          <a:xfrm flipH="1" flipV="1">
            <a:off x="914400" y="3901972"/>
            <a:ext cx="609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Text Box 60"/>
          <p:cNvSpPr txBox="1">
            <a:spLocks noChangeArrowheads="1"/>
          </p:cNvSpPr>
          <p:nvPr/>
        </p:nvSpPr>
        <p:spPr bwMode="auto">
          <a:xfrm>
            <a:off x="5520743" y="1828697"/>
            <a:ext cx="9294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marks</a:t>
            </a:r>
            <a:endParaRPr lang="en-US" sz="2000" dirty="0"/>
          </a:p>
        </p:txBody>
      </p:sp>
      <p:sp>
        <p:nvSpPr>
          <p:cNvPr id="51" name="Line 176"/>
          <p:cNvSpPr>
            <a:spLocks noChangeShapeType="1"/>
          </p:cNvSpPr>
          <p:nvPr/>
        </p:nvSpPr>
        <p:spPr bwMode="auto">
          <a:xfrm flipV="1">
            <a:off x="2209800" y="2416072"/>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 name="Text Box 181"/>
          <p:cNvSpPr txBox="1">
            <a:spLocks noChangeArrowheads="1"/>
          </p:cNvSpPr>
          <p:nvPr/>
        </p:nvSpPr>
        <p:spPr bwMode="auto">
          <a:xfrm>
            <a:off x="631825" y="1189177"/>
            <a:ext cx="79248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eaLnBrk="0" hangingPunct="0">
              <a:spcBef>
                <a:spcPct val="0"/>
              </a:spcBef>
              <a:defRPr sz="2400">
                <a:solidFill>
                  <a:schemeClr val="tx1"/>
                </a:solidFill>
                <a:latin typeface="Times New Roman" panose="02020603050405020304" pitchFamily="18" charset="0"/>
              </a:defRPr>
            </a:lvl1pPr>
            <a:lvl2pPr algn="l" eaLnBrk="0" hangingPunct="0">
              <a:spcBef>
                <a:spcPct val="0"/>
              </a:spcBef>
              <a:defRPr sz="2400">
                <a:solidFill>
                  <a:schemeClr val="tx1"/>
                </a:solidFill>
                <a:latin typeface="Times New Roman" panose="02020603050405020304" pitchFamily="18" charset="0"/>
              </a:defRPr>
            </a:lvl2pPr>
            <a:lvl3pPr algn="l" eaLnBrk="0" hangingPunct="0">
              <a:spcBef>
                <a:spcPct val="0"/>
              </a:spcBef>
              <a:defRPr sz="2400">
                <a:solidFill>
                  <a:schemeClr val="tx1"/>
                </a:solidFill>
                <a:latin typeface="Times New Roman" panose="02020603050405020304" pitchFamily="18" charset="0"/>
              </a:defRPr>
            </a:lvl3pPr>
            <a:lvl4pPr algn="l" eaLnBrk="0" hangingPunct="0">
              <a:spcBef>
                <a:spcPct val="0"/>
              </a:spcBef>
              <a:defRPr sz="2400">
                <a:solidFill>
                  <a:schemeClr val="tx1"/>
                </a:solidFill>
                <a:latin typeface="Times New Roman" panose="02020603050405020304" pitchFamily="18" charset="0"/>
              </a:defRPr>
            </a:lvl4pPr>
            <a:lvl5pPr algn="l" eaLnBrk="0" hangingPunct="0">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buFontTx/>
              <a:buNone/>
            </a:pPr>
            <a:r>
              <a:rPr lang="en-US" sz="2000" b="1" dirty="0">
                <a:solidFill>
                  <a:srgbClr val="FF0000"/>
                </a:solidFill>
                <a:latin typeface="Arial" panose="020B0604020202020204" pitchFamily="34" charset="0"/>
                <a:cs typeface="Arial" panose="020B0604020202020204" pitchFamily="34" charset="0"/>
              </a:rPr>
              <a:t>Example:</a:t>
            </a:r>
            <a:r>
              <a:rPr lang="en-US" sz="2000" b="1" dirty="0">
                <a:latin typeface="Arial" panose="020B0604020202020204" pitchFamily="34" charset="0"/>
                <a:cs typeface="Arial" panose="020B0604020202020204" pitchFamily="34" charset="0"/>
              </a:rPr>
              <a:t> Conduct a depth-first search in the graph starting from node D</a:t>
            </a:r>
            <a:endParaRPr lang="en-US" sz="2000" b="1" dirty="0">
              <a:solidFill>
                <a:srgbClr val="0070C0"/>
              </a:solidFill>
              <a:latin typeface="Arial" panose="020B0604020202020204" pitchFamily="34" charset="0"/>
              <a:cs typeface="Arial" panose="020B0604020202020204" pitchFamily="34" charset="0"/>
            </a:endParaRPr>
          </a:p>
        </p:txBody>
      </p:sp>
      <p:graphicFrame>
        <p:nvGraphicFramePr>
          <p:cNvPr id="53" name="Group 175"/>
          <p:cNvGraphicFramePr>
            <a:graphicFrameLocks/>
          </p:cNvGraphicFramePr>
          <p:nvPr>
            <p:extLst/>
          </p:nvPr>
        </p:nvGraphicFramePr>
        <p:xfrm>
          <a:off x="4267200" y="2301772"/>
          <a:ext cx="1019400" cy="3169920"/>
        </p:xfrm>
        <a:graphic>
          <a:graphicData uri="http://schemas.openxmlformats.org/drawingml/2006/table">
            <a:tbl>
              <a:tblPr/>
              <a:tblGrid>
                <a:gridCol w="509700"/>
                <a:gridCol w="509700"/>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[2]</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[3]</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[4]</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[5]</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[6]</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[7]</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4" name="Text Box 60"/>
          <p:cNvSpPr txBox="1">
            <a:spLocks noChangeArrowheads="1"/>
          </p:cNvSpPr>
          <p:nvPr/>
        </p:nvSpPr>
        <p:spPr bwMode="auto">
          <a:xfrm>
            <a:off x="4314423" y="1828697"/>
            <a:ext cx="1114022"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vertices</a:t>
            </a:r>
            <a:endParaRPr lang="en-US" sz="2000" dirty="0"/>
          </a:p>
        </p:txBody>
      </p:sp>
      <p:graphicFrame>
        <p:nvGraphicFramePr>
          <p:cNvPr id="55" name="Group 175"/>
          <p:cNvGraphicFramePr>
            <a:graphicFrameLocks/>
          </p:cNvGraphicFramePr>
          <p:nvPr>
            <p:extLst/>
          </p:nvPr>
        </p:nvGraphicFramePr>
        <p:xfrm>
          <a:off x="5381400" y="2301772"/>
          <a:ext cx="1019400" cy="3169920"/>
        </p:xfrm>
        <a:graphic>
          <a:graphicData uri="http://schemas.openxmlformats.org/drawingml/2006/table">
            <a:tbl>
              <a:tblPr/>
              <a:tblGrid>
                <a:gridCol w="509700"/>
                <a:gridCol w="509700"/>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[2]</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[3]</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[4]</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[5]</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[6]</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[7]</a:t>
                      </a:r>
                    </a:p>
                  </a:txBody>
                  <a:tcPr anchor="ct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 name="Group 175"/>
          <p:cNvGraphicFramePr>
            <a:graphicFrameLocks/>
          </p:cNvGraphicFramePr>
          <p:nvPr>
            <p:extLst/>
          </p:nvPr>
        </p:nvGraphicFramePr>
        <p:xfrm>
          <a:off x="6698268" y="2293615"/>
          <a:ext cx="509700" cy="3169920"/>
        </p:xfrm>
        <a:graphic>
          <a:graphicData uri="http://schemas.openxmlformats.org/drawingml/2006/table">
            <a:tbl>
              <a:tblPr/>
              <a:tblGrid>
                <a:gridCol w="509700"/>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7" name="Text Box 60"/>
          <p:cNvSpPr txBox="1">
            <a:spLocks noChangeArrowheads="1"/>
          </p:cNvSpPr>
          <p:nvPr/>
        </p:nvSpPr>
        <p:spPr bwMode="auto">
          <a:xfrm>
            <a:off x="6477000" y="1828696"/>
            <a:ext cx="9294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stack</a:t>
            </a:r>
            <a:endParaRPr lang="en-US" sz="2000" dirty="0"/>
          </a:p>
        </p:txBody>
      </p:sp>
      <p:sp>
        <p:nvSpPr>
          <p:cNvPr id="58" name="TextBox 57"/>
          <p:cNvSpPr txBox="1"/>
          <p:nvPr/>
        </p:nvSpPr>
        <p:spPr>
          <a:xfrm>
            <a:off x="431666" y="4916269"/>
            <a:ext cx="3606934" cy="646331"/>
          </a:xfrm>
          <a:prstGeom prst="rect">
            <a:avLst/>
          </a:prstGeom>
          <a:noFill/>
        </p:spPr>
        <p:txBody>
          <a:bodyPr wrap="square" rtlCol="0">
            <a:spAutoFit/>
          </a:bodyPr>
          <a:lstStyle/>
          <a:p>
            <a:r>
              <a:rPr lang="en-US" b="1" dirty="0" smtClean="0"/>
              <a:t>Visited nodes:</a:t>
            </a:r>
          </a:p>
          <a:p>
            <a:r>
              <a:rPr lang="en-US" dirty="0" smtClean="0"/>
              <a:t>D</a:t>
            </a:r>
            <a:endParaRPr lang="en-US" dirty="0"/>
          </a:p>
        </p:txBody>
      </p:sp>
      <p:graphicFrame>
        <p:nvGraphicFramePr>
          <p:cNvPr id="59" name="Group 175"/>
          <p:cNvGraphicFramePr>
            <a:graphicFrameLocks/>
          </p:cNvGraphicFramePr>
          <p:nvPr>
            <p:extLst/>
          </p:nvPr>
        </p:nvGraphicFramePr>
        <p:xfrm>
          <a:off x="7597643" y="2291254"/>
          <a:ext cx="768482" cy="396240"/>
        </p:xfrm>
        <a:graphic>
          <a:graphicData uri="http://schemas.openxmlformats.org/drawingml/2006/table">
            <a:tbl>
              <a:tblPr/>
              <a:tblGrid>
                <a:gridCol w="768482"/>
              </a:tblGrid>
              <a:tr h="276225">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rPr>
                        <a:t>false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0" name="Text Box 60"/>
          <p:cNvSpPr txBox="1">
            <a:spLocks noChangeArrowheads="1"/>
          </p:cNvSpPr>
          <p:nvPr/>
        </p:nvSpPr>
        <p:spPr bwMode="auto">
          <a:xfrm>
            <a:off x="7498723" y="1824780"/>
            <a:ext cx="9294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FontTx/>
              <a:buNone/>
            </a:pPr>
            <a:r>
              <a:rPr lang="en-US" sz="2000" dirty="0" smtClean="0"/>
              <a:t>found</a:t>
            </a:r>
            <a:endParaRPr lang="en-US" sz="2000" dirty="0"/>
          </a:p>
        </p:txBody>
      </p:sp>
      <p:sp>
        <p:nvSpPr>
          <p:cNvPr id="62" name="Rectangle 2"/>
          <p:cNvSpPr>
            <a:spLocks noGrp="1" noChangeArrowheads="1"/>
          </p:cNvSpPr>
          <p:nvPr>
            <p:ph type="title"/>
          </p:nvPr>
        </p:nvSpPr>
        <p:spPr>
          <a:xfrm>
            <a:off x="155575" y="161927"/>
            <a:ext cx="8797925" cy="676274"/>
          </a:xfrm>
        </p:spPr>
        <p:txBody>
          <a:bodyPr>
            <a:normAutofit fontScale="90000"/>
          </a:bodyPr>
          <a:lstStyle/>
          <a:p>
            <a:r>
              <a:rPr lang="en-US" dirty="0"/>
              <a:t>Depth-First Search</a:t>
            </a:r>
          </a:p>
        </p:txBody>
      </p:sp>
    </p:spTree>
    <p:extLst>
      <p:ext uri="{BB962C8B-B14F-4D97-AF65-F5344CB8AC3E}">
        <p14:creationId xmlns:p14="http://schemas.microsoft.com/office/powerpoint/2010/main" val="319013490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2568</TotalTime>
  <Words>4753</Words>
  <Application>Microsoft Office PowerPoint</Application>
  <PresentationFormat>On-screen Show (4:3)</PresentationFormat>
  <Paragraphs>1880</Paragraphs>
  <Slides>55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55</vt:i4>
      </vt:variant>
    </vt:vector>
  </HeadingPairs>
  <TitlesOfParts>
    <vt:vector size="63" baseType="lpstr">
      <vt:lpstr>Arial</vt:lpstr>
      <vt:lpstr>Calibri</vt:lpstr>
      <vt:lpstr>Constantia</vt:lpstr>
      <vt:lpstr>Courier New</vt:lpstr>
      <vt:lpstr>Times New Roman</vt:lpstr>
      <vt:lpstr>Wingdings</vt:lpstr>
      <vt:lpstr>Wingdings 2</vt:lpstr>
      <vt:lpstr>Flow</vt:lpstr>
      <vt:lpstr>Depth-First Search</vt:lpstr>
      <vt:lpstr>Depth-First Search</vt:lpstr>
      <vt:lpstr>Depth-First Search</vt:lpstr>
      <vt:lpstr>Depth-First Search</vt:lpstr>
      <vt:lpstr>Depth-First Search</vt:lpstr>
      <vt:lpstr>Depth-First Search</vt:lpstr>
      <vt:lpstr>Depth-First Search</vt:lpstr>
      <vt:lpstr>Depth-First Search</vt:lpstr>
      <vt:lpstr>Depth-First Search</vt:lpstr>
      <vt:lpstr>Depth-First Search</vt:lpstr>
      <vt:lpstr>Depth-First Search</vt:lpstr>
      <vt:lpstr>Depth-First Search</vt:lpstr>
      <vt:lpstr>Depth-First Search</vt:lpstr>
      <vt:lpstr>Depth-First Search</vt:lpstr>
      <vt:lpstr>Depth-First Search</vt:lpstr>
      <vt:lpstr>Depth-First Search</vt:lpstr>
      <vt:lpstr>Depth-First Search</vt:lpstr>
      <vt:lpstr>Depth-First Search</vt:lpstr>
      <vt:lpstr>Depth-First Search</vt:lpstr>
      <vt:lpstr>Depth-First Search</vt:lpstr>
      <vt:lpstr>Depth-First Search</vt:lpstr>
      <vt:lpstr>Depth-First Search</vt:lpstr>
      <vt:lpstr>Depth-First Search</vt:lpstr>
      <vt:lpstr>Depth-First Search</vt:lpstr>
      <vt:lpstr>Depth-First Search</vt:lpstr>
      <vt:lpstr>Depth-First Search</vt:lpstr>
      <vt:lpstr>Depth-First Search</vt:lpstr>
      <vt:lpstr>Depth-First Search</vt:lpstr>
      <vt:lpstr>Depth-First Search</vt:lpstr>
      <vt:lpstr>Depth-First Search</vt:lpstr>
      <vt:lpstr>Depth-First Search</vt:lpstr>
      <vt:lpstr>Depth-First Search</vt:lpstr>
      <vt:lpstr>Depth-First Search</vt:lpstr>
      <vt:lpstr>Depth-First Search</vt:lpstr>
      <vt:lpstr>Depth-First Search</vt:lpstr>
      <vt:lpstr>Depth-First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Differences between the BFS and DFS</vt:lpstr>
      <vt:lpstr>Concluding Remarks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tmriddle</dc:creator>
  <cp:lastModifiedBy>Mostofa Kamal Nasir</cp:lastModifiedBy>
  <cp:revision>75</cp:revision>
  <dcterms:created xsi:type="dcterms:W3CDTF">2014-09-11T18:03:18Z</dcterms:created>
  <dcterms:modified xsi:type="dcterms:W3CDTF">2020-12-25T18:04:41Z</dcterms:modified>
</cp:coreProperties>
</file>