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49"/>
  </p:notesMasterIdLst>
  <p:handoutMasterIdLst>
    <p:handoutMasterId r:id="rId50"/>
  </p:handoutMasterIdLst>
  <p:sldIdLst>
    <p:sldId id="473" r:id="rId2"/>
    <p:sldId id="783" r:id="rId3"/>
    <p:sldId id="787" r:id="rId4"/>
    <p:sldId id="785" r:id="rId5"/>
    <p:sldId id="786" r:id="rId6"/>
    <p:sldId id="792" r:id="rId7"/>
    <p:sldId id="793" r:id="rId8"/>
    <p:sldId id="790" r:id="rId9"/>
    <p:sldId id="791" r:id="rId10"/>
    <p:sldId id="712" r:id="rId11"/>
    <p:sldId id="713" r:id="rId12"/>
    <p:sldId id="714" r:id="rId13"/>
    <p:sldId id="794" r:id="rId14"/>
    <p:sldId id="795" r:id="rId15"/>
    <p:sldId id="715" r:id="rId16"/>
    <p:sldId id="809" r:id="rId17"/>
    <p:sldId id="716" r:id="rId18"/>
    <p:sldId id="717" r:id="rId19"/>
    <p:sldId id="718" r:id="rId20"/>
    <p:sldId id="720" r:id="rId21"/>
    <p:sldId id="796" r:id="rId22"/>
    <p:sldId id="721" r:id="rId23"/>
    <p:sldId id="722" r:id="rId24"/>
    <p:sldId id="723" r:id="rId25"/>
    <p:sldId id="725" r:id="rId26"/>
    <p:sldId id="726" r:id="rId27"/>
    <p:sldId id="730" r:id="rId28"/>
    <p:sldId id="731" r:id="rId29"/>
    <p:sldId id="732" r:id="rId30"/>
    <p:sldId id="737" r:id="rId31"/>
    <p:sldId id="745" r:id="rId32"/>
    <p:sldId id="747" r:id="rId33"/>
    <p:sldId id="798" r:id="rId34"/>
    <p:sldId id="750" r:id="rId35"/>
    <p:sldId id="751" r:id="rId36"/>
    <p:sldId id="752" r:id="rId37"/>
    <p:sldId id="804" r:id="rId38"/>
    <p:sldId id="803" r:id="rId39"/>
    <p:sldId id="753" r:id="rId40"/>
    <p:sldId id="754" r:id="rId41"/>
    <p:sldId id="755" r:id="rId42"/>
    <p:sldId id="756" r:id="rId43"/>
    <p:sldId id="806" r:id="rId44"/>
    <p:sldId id="757" r:id="rId45"/>
    <p:sldId id="758" r:id="rId46"/>
    <p:sldId id="807" r:id="rId47"/>
    <p:sldId id="808" r:id="rId4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CC0000"/>
    <a:srgbClr val="006699"/>
    <a:srgbClr val="0000FF"/>
    <a:srgbClr val="0066FF"/>
    <a:srgbClr val="DD0111"/>
    <a:srgbClr val="99003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57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77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87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463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87" y="9119463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DDE03B91-81AB-43A1-B457-CD5F1B59B5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7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1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63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63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0BC429E1-4F37-4825-8795-43BE5D4777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4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A1E90-21C0-4637-9F8F-A19782C87BB5}" type="slidenum">
              <a:rPr lang="en-US"/>
              <a:pPr/>
              <a:t>1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92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6B0FB9-FDF0-47E9-BC97-DE97F43D78FC}" type="slidenum">
              <a:rPr lang="en-US"/>
              <a:pPr/>
              <a:t>10</a:t>
            </a:fld>
            <a:endParaRPr 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81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687748-FB89-4807-8D60-03D383A1AEC8}" type="slidenum">
              <a:rPr lang="en-US"/>
              <a:pPr/>
              <a:t>11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35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012113-C9BD-4155-A2B6-CAF3FC8B013C}" type="slidenum">
              <a:rPr lang="en-US"/>
              <a:pPr/>
              <a:t>12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98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D2E4CF-58CB-4305-867E-F83540A57B94}" type="slidenum">
              <a:rPr lang="en-US"/>
              <a:pPr/>
              <a:t>13</a:t>
            </a:fld>
            <a:endParaRPr lang="en-US"/>
          </a:p>
        </p:txBody>
      </p:sp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37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264517-4B19-418C-894A-6ED394E05E77}" type="slidenum">
              <a:rPr lang="en-US"/>
              <a:pPr/>
              <a:t>14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02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E8599E-4D64-4B42-81AE-55E97D14714C}" type="slidenum">
              <a:rPr lang="en-US"/>
              <a:pPr/>
              <a:t>15</a:t>
            </a:fld>
            <a:endParaRPr 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25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C730EB-360F-4548-8BBD-678F26FC748E}" type="slidenum">
              <a:rPr lang="en-US"/>
              <a:pPr/>
              <a:t>16</a:t>
            </a:fld>
            <a:endParaRPr lang="en-US"/>
          </a:p>
        </p:txBody>
      </p:sp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86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1829D-7B33-486B-8363-F33964F83698}" type="slidenum">
              <a:rPr lang="en-US"/>
              <a:pPr/>
              <a:t>17</a:t>
            </a:fld>
            <a:endParaRPr lang="en-US"/>
          </a:p>
        </p:txBody>
      </p:sp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49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7FD3E9-8A53-4690-9EE0-22D40C7F0C40}" type="slidenum">
              <a:rPr lang="en-US"/>
              <a:pPr/>
              <a:t>18</a:t>
            </a:fld>
            <a:endParaRPr lang="en-US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538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CEFC4B-0AFC-4EAE-8B68-0258DB6C0CEC}" type="slidenum">
              <a:rPr lang="en-US"/>
              <a:pPr/>
              <a:t>19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2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8334D-8466-4A97-AC7B-99377D1B13F5}" type="slidenum">
              <a:rPr lang="en-US"/>
              <a:pPr/>
              <a:t>2</a:t>
            </a:fld>
            <a:endParaRPr lang="en-US"/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819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0F7975-942D-4331-B71D-9EC8E217F5E1}" type="slidenum">
              <a:rPr lang="en-US"/>
              <a:pPr/>
              <a:t>20</a:t>
            </a:fld>
            <a:endParaRPr lang="en-US"/>
          </a:p>
        </p:txBody>
      </p:sp>
      <p:sp>
        <p:nvSpPr>
          <p:cNvPr id="70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479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581445-7B77-4681-B349-35CEBD8F3076}" type="slidenum">
              <a:rPr lang="en-US"/>
              <a:pPr/>
              <a:t>21</a:t>
            </a:fld>
            <a:endParaRPr lang="en-US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694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7515D5-1D8B-492F-BCDA-BA943C2B9F1A}" type="slidenum">
              <a:rPr lang="en-US"/>
              <a:pPr/>
              <a:t>22</a:t>
            </a:fld>
            <a:endParaRPr lang="en-US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334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8A7083-C67E-4D01-B064-A23556ADC739}" type="slidenum">
              <a:rPr lang="en-US"/>
              <a:pPr/>
              <a:t>23</a:t>
            </a:fld>
            <a:endParaRPr lang="en-US"/>
          </a:p>
        </p:txBody>
      </p:sp>
      <p:sp>
        <p:nvSpPr>
          <p:cNvPr id="70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908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BB4159-28C2-46F9-8A85-C15E4B6AA495}" type="slidenum">
              <a:rPr lang="en-US"/>
              <a:pPr/>
              <a:t>24</a:t>
            </a:fld>
            <a:endParaRPr lang="en-US"/>
          </a:p>
        </p:txBody>
      </p:sp>
      <p:sp>
        <p:nvSpPr>
          <p:cNvPr id="71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406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DFA039-0481-4836-8A6B-01EC94FC05E6}" type="slidenum">
              <a:rPr lang="en-US"/>
              <a:pPr/>
              <a:t>25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78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3F2576-909E-493E-A692-77D90CF9DC75}" type="slidenum">
              <a:rPr lang="en-US"/>
              <a:pPr/>
              <a:t>26</a:t>
            </a:fld>
            <a:endParaRPr lang="en-US"/>
          </a:p>
        </p:txBody>
      </p:sp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280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E520E8-71B9-47D9-8387-58C161BF1E21}" type="slidenum">
              <a:rPr lang="en-US"/>
              <a:pPr/>
              <a:t>27</a:t>
            </a:fld>
            <a:endParaRPr lang="en-US"/>
          </a:p>
        </p:txBody>
      </p:sp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267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D3EF5-2411-4E86-A637-B439701395CF}" type="slidenum">
              <a:rPr lang="en-US"/>
              <a:pPr/>
              <a:t>28</a:t>
            </a:fld>
            <a:endParaRPr lang="en-US"/>
          </a:p>
        </p:txBody>
      </p:sp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414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DC84D0-18F6-46E7-8642-84B17A25972C}" type="slidenum">
              <a:rPr lang="en-US"/>
              <a:pPr/>
              <a:t>29</a:t>
            </a:fld>
            <a:endParaRPr lang="en-US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69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AB9B53-8A73-4390-839F-A5A387635C14}" type="slidenum">
              <a:rPr lang="en-US"/>
              <a:pPr/>
              <a:t>3</a:t>
            </a:fld>
            <a:endParaRPr lang="en-US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905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BB55AB-C6C5-4A57-ABF9-C9CE4CB65404}" type="slidenum">
              <a:rPr lang="en-US"/>
              <a:pPr/>
              <a:t>30</a:t>
            </a:fld>
            <a:endParaRPr lang="en-US"/>
          </a:p>
        </p:txBody>
      </p:sp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615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B27073-FAEC-4907-B7E7-99CAA21854B4}" type="slidenum">
              <a:rPr lang="en-US"/>
              <a:pPr/>
              <a:t>31</a:t>
            </a:fld>
            <a:endParaRPr lang="en-US"/>
          </a:p>
        </p:txBody>
      </p:sp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5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957ACA-5042-4AC5-A0BC-510FA92D6C69}" type="slidenum">
              <a:rPr lang="en-US"/>
              <a:pPr/>
              <a:t>32</a:t>
            </a:fld>
            <a:endParaRPr lang="en-US"/>
          </a:p>
        </p:txBody>
      </p:sp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726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0C1100-83E1-4739-93BA-61C082CD217E}" type="slidenum">
              <a:rPr lang="en-US"/>
              <a:pPr/>
              <a:t>33</a:t>
            </a:fld>
            <a:endParaRPr lang="en-US"/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386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A3F685-68AF-4F33-96B0-F20CBEC859FF}" type="slidenum">
              <a:rPr lang="en-US"/>
              <a:pPr/>
              <a:t>34</a:t>
            </a:fld>
            <a:endParaRPr lang="en-US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087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7C801A-3218-4713-B644-BE76FAD37753}" type="slidenum">
              <a:rPr lang="en-US"/>
              <a:pPr/>
              <a:t>35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026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1AFE2C-D283-41A5-9EED-B998D9E441A8}" type="slidenum">
              <a:rPr lang="en-US"/>
              <a:pPr/>
              <a:t>36</a:t>
            </a:fld>
            <a:endParaRPr lang="en-US"/>
          </a:p>
        </p:txBody>
      </p:sp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89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760000-99B2-4C86-ADE3-01E5A824B1D8}" type="slidenum">
              <a:rPr lang="en-US"/>
              <a:pPr/>
              <a:t>37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182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FAF4DE-7702-48E1-8728-F7D1B2A8430E}" type="slidenum">
              <a:rPr lang="en-US"/>
              <a:pPr/>
              <a:t>38</a:t>
            </a:fld>
            <a:endParaRPr lang="en-US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4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601C7C-5642-4C5C-9FCD-42C40FB1CC54}" type="slidenum">
              <a:rPr lang="en-US"/>
              <a:pPr/>
              <a:t>39</a:t>
            </a:fld>
            <a:endParaRPr lang="en-US"/>
          </a:p>
        </p:txBody>
      </p:sp>
      <p:sp>
        <p:nvSpPr>
          <p:cNvPr id="73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29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871234-21CD-4C62-A600-8E843E081522}" type="slidenum">
              <a:rPr lang="en-US"/>
              <a:pPr/>
              <a:t>4</a:t>
            </a:fld>
            <a:endParaRPr lang="en-US"/>
          </a:p>
        </p:txBody>
      </p:sp>
      <p:sp>
        <p:nvSpPr>
          <p:cNvPr id="69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897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84C19B-27BA-45DF-B8A2-4A05ABF61859}" type="slidenum">
              <a:rPr lang="en-US"/>
              <a:pPr/>
              <a:t>40</a:t>
            </a:fld>
            <a:endParaRPr lang="en-US"/>
          </a:p>
        </p:txBody>
      </p:sp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935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214EE6-AFE2-441B-AFA9-ACBD3BAF2B8E}" type="slidenum">
              <a:rPr lang="en-US"/>
              <a:pPr/>
              <a:t>41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747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4E3FEB-02C1-4671-99C2-455B97C98699}" type="slidenum">
              <a:rPr lang="en-US"/>
              <a:pPr/>
              <a:t>42</a:t>
            </a:fld>
            <a:endParaRPr lang="en-US"/>
          </a:p>
        </p:txBody>
      </p:sp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289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3E2E23-9EE0-43CB-B272-2A3C65EB8635}" type="slidenum">
              <a:rPr lang="en-US"/>
              <a:pPr/>
              <a:t>43</a:t>
            </a:fld>
            <a:endParaRPr 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41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C45301-848D-4D30-B307-B3B5279B6522}" type="slidenum">
              <a:rPr lang="en-US"/>
              <a:pPr/>
              <a:t>44</a:t>
            </a:fld>
            <a:endParaRPr lang="en-US"/>
          </a:p>
        </p:txBody>
      </p:sp>
      <p:sp>
        <p:nvSpPr>
          <p:cNvPr id="74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430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78BCC6-8076-4217-ABCC-F4236D46E744}" type="slidenum">
              <a:rPr lang="en-US"/>
              <a:pPr/>
              <a:t>45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66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7CEF10-D28E-41EA-B527-3E59AB06206D}" type="slidenum">
              <a:rPr lang="en-US"/>
              <a:pPr/>
              <a:t>46</a:t>
            </a:fld>
            <a:endParaRPr lang="en-US"/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273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994EE6-353A-47E0-A5DD-E6C00B6FFF3A}" type="slidenum">
              <a:rPr lang="en-US"/>
              <a:pPr/>
              <a:t>47</a:t>
            </a:fld>
            <a:endParaRPr lang="en-US"/>
          </a:p>
        </p:txBody>
      </p:sp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30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D8CE64-59E8-48C3-98BF-E25BE1C9F152}" type="slidenum">
              <a:rPr lang="en-US"/>
              <a:pPr/>
              <a:t>5</a:t>
            </a:fld>
            <a:endParaRPr lang="en-US"/>
          </a:p>
        </p:txBody>
      </p:sp>
      <p:sp>
        <p:nvSpPr>
          <p:cNvPr id="69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58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9E4B48-DBF8-4FC7-8920-D8CA79FFB91C}" type="slidenum">
              <a:rPr lang="en-US"/>
              <a:pPr/>
              <a:t>6</a:t>
            </a:fld>
            <a:endParaRPr lang="en-US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84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3647D0-A14B-4C23-8F06-A95A08E4E612}" type="slidenum">
              <a:rPr lang="en-US"/>
              <a:pPr/>
              <a:t>7</a:t>
            </a:fld>
            <a:endParaRPr lang="en-US"/>
          </a:p>
        </p:txBody>
      </p:sp>
      <p:sp>
        <p:nvSpPr>
          <p:cNvPr id="69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34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F750A3-45B1-4D0A-A23C-BAD286CAC64E}" type="slidenum">
              <a:rPr lang="en-US"/>
              <a:pPr/>
              <a:t>8</a:t>
            </a:fld>
            <a:endParaRPr lang="en-US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79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E7205C-BFB4-477A-ABAA-A98A456C9A3F}" type="slidenum">
              <a:rPr lang="en-US"/>
              <a:pPr/>
              <a:t>9</a:t>
            </a:fld>
            <a:endParaRPr lang="en-US"/>
          </a:p>
        </p:txBody>
      </p:sp>
      <p:sp>
        <p:nvSpPr>
          <p:cNvPr id="69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70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465/665 - Lecture 12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F5A4-2FB8-40B5-BB5D-BDA9AE58D7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4D4C-DBEE-4B1F-9D7D-CAE62DE697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3380-53C2-4497-8045-1005B0AA98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02479DE1-97D7-4FCA-833D-8A8E16AAAC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28D2-1EAE-4C1C-A7EA-946CCB5FCA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ABD0-DAEF-4B21-AFFF-F3EE44A80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5E75-06CE-479C-9FFD-95465DC73D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C96E-9B4F-41BA-A18F-682CC06D62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DF5A-D99A-4ACE-BF04-4D9D5291E4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FC45-11E1-4923-9CDA-E5199B899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2807-CFB3-46B7-9B4D-506444FDC8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57682D5-75ED-4A69-9060-4EBFF1C426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BB5917B-B16B-4C12-88E3-9BED563EA9B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14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notesSlide" Target="../notesSlides/notesSlide46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9.wmf"/><Relationship Id="rId9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37903" y="1595678"/>
            <a:ext cx="7854696" cy="964642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5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Hashing</a:t>
            </a:r>
          </a:p>
          <a:p>
            <a:pPr>
              <a:lnSpc>
                <a:spcPct val="90000"/>
              </a:lnSpc>
            </a:pP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074" y="0"/>
            <a:ext cx="8229600" cy="979714"/>
          </a:xfrm>
        </p:spPr>
        <p:txBody>
          <a:bodyPr/>
          <a:lstStyle/>
          <a:p>
            <a:r>
              <a:rPr lang="en-US" dirty="0"/>
              <a:t>Hash Tables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When </a:t>
            </a:r>
            <a:r>
              <a:rPr lang="en-US" dirty="0">
                <a:latin typeface="Comic Sans MS" pitchFamily="66" charset="0"/>
              </a:rPr>
              <a:t>K</a:t>
            </a:r>
            <a:r>
              <a:rPr lang="en-US" dirty="0"/>
              <a:t> is much smaller than </a:t>
            </a:r>
            <a:r>
              <a:rPr lang="en-US" dirty="0">
                <a:latin typeface="Comic Sans MS" pitchFamily="66" charset="0"/>
              </a:rPr>
              <a:t>U</a:t>
            </a:r>
            <a:r>
              <a:rPr lang="en-US" dirty="0"/>
              <a:t>, a </a:t>
            </a:r>
            <a:r>
              <a:rPr lang="en-US" b="1" dirty="0"/>
              <a:t>hash table</a:t>
            </a:r>
            <a:r>
              <a:rPr lang="en-US" dirty="0"/>
              <a:t> requires much less space than a </a:t>
            </a:r>
            <a:r>
              <a:rPr lang="en-US" b="1" dirty="0"/>
              <a:t>direct-address table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Can reduce storage requirements to </a:t>
            </a:r>
            <a:r>
              <a:rPr lang="en-US" dirty="0">
                <a:latin typeface="Comic Sans MS" pitchFamily="66" charset="0"/>
              </a:rPr>
              <a:t>|K|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Can still get </a:t>
            </a:r>
            <a:r>
              <a:rPr lang="en-US" dirty="0">
                <a:latin typeface="Comic Sans MS" pitchFamily="66" charset="0"/>
              </a:rPr>
              <a:t>O(1)</a:t>
            </a:r>
            <a:r>
              <a:rPr lang="en-US" dirty="0"/>
              <a:t> search time, but on the </a:t>
            </a:r>
            <a:r>
              <a:rPr lang="en-US" u="sng" dirty="0"/>
              <a:t>average</a:t>
            </a:r>
            <a:r>
              <a:rPr lang="en-US" dirty="0"/>
              <a:t> case, not the worst case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7C9B-7AB2-4CA0-B3C3-1BF23737CB57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09006" y="0"/>
            <a:ext cx="8229600" cy="966651"/>
          </a:xfrm>
        </p:spPr>
        <p:txBody>
          <a:bodyPr/>
          <a:lstStyle/>
          <a:p>
            <a:r>
              <a:rPr lang="en-US" dirty="0"/>
              <a:t>Hash Tables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idx="1"/>
          </p:nvPr>
        </p:nvSpPr>
        <p:spPr>
          <a:xfrm>
            <a:off x="350838" y="1106488"/>
            <a:ext cx="8229600" cy="5184775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US" sz="2400" b="1" dirty="0"/>
              <a:t>Idea: </a:t>
            </a:r>
          </a:p>
          <a:p>
            <a:pPr lvl="1">
              <a:lnSpc>
                <a:spcPct val="130000"/>
              </a:lnSpc>
            </a:pPr>
            <a:r>
              <a:rPr lang="en-US" sz="2000" dirty="0"/>
              <a:t>Use a function </a:t>
            </a:r>
            <a:r>
              <a:rPr lang="en-US" sz="2000" dirty="0">
                <a:latin typeface="Comic Sans MS" pitchFamily="66" charset="0"/>
              </a:rPr>
              <a:t>h</a:t>
            </a:r>
            <a:r>
              <a:rPr lang="en-US" sz="2000" dirty="0"/>
              <a:t> to compute the slot for each key</a:t>
            </a:r>
          </a:p>
          <a:p>
            <a:pPr lvl="1">
              <a:lnSpc>
                <a:spcPct val="130000"/>
              </a:lnSpc>
            </a:pPr>
            <a:r>
              <a:rPr lang="en-US" sz="2000" dirty="0"/>
              <a:t>Store the element in slot</a:t>
            </a:r>
            <a:r>
              <a:rPr lang="en-US" sz="2000" dirty="0">
                <a:latin typeface="Comic Sans MS" pitchFamily="66" charset="0"/>
              </a:rPr>
              <a:t> h(k)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A </a:t>
            </a:r>
            <a:r>
              <a:rPr lang="en-US" sz="2400" b="1" dirty="0"/>
              <a:t>hash function</a:t>
            </a:r>
            <a:r>
              <a:rPr lang="en-US" sz="2400" dirty="0"/>
              <a:t> </a:t>
            </a:r>
            <a:r>
              <a:rPr lang="en-US" sz="2400" dirty="0">
                <a:latin typeface="Comic Sans MS" pitchFamily="66" charset="0"/>
              </a:rPr>
              <a:t>h</a:t>
            </a:r>
            <a:r>
              <a:rPr lang="en-US" sz="2400" dirty="0"/>
              <a:t> transforms a key into an index in a hash table </a:t>
            </a:r>
            <a:r>
              <a:rPr lang="en-US" sz="2400" dirty="0">
                <a:latin typeface="Comic Sans MS" pitchFamily="66" charset="0"/>
              </a:rPr>
              <a:t>T[0…m-1]: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400" dirty="0"/>
              <a:t>		</a:t>
            </a:r>
            <a:r>
              <a:rPr lang="en-US" sz="2400" dirty="0">
                <a:latin typeface="Comic Sans MS" pitchFamily="66" charset="0"/>
              </a:rPr>
              <a:t>h : U → {0, 1, . . . , m - 1}</a:t>
            </a:r>
            <a:endParaRPr lang="en-US" sz="2400" dirty="0"/>
          </a:p>
          <a:p>
            <a:pPr>
              <a:lnSpc>
                <a:spcPct val="130000"/>
              </a:lnSpc>
            </a:pPr>
            <a:r>
              <a:rPr lang="en-US" sz="2400" dirty="0"/>
              <a:t>We say that </a:t>
            </a:r>
            <a:r>
              <a:rPr lang="en-US" sz="2400" dirty="0">
                <a:latin typeface="Comic Sans MS" pitchFamily="66" charset="0"/>
              </a:rPr>
              <a:t>k</a:t>
            </a:r>
            <a:r>
              <a:rPr lang="en-US" sz="2400" dirty="0"/>
              <a:t> </a:t>
            </a:r>
            <a:r>
              <a:rPr lang="en-US" sz="2400" b="1" dirty="0"/>
              <a:t>hashes </a:t>
            </a:r>
            <a:r>
              <a:rPr lang="en-US" sz="2400" dirty="0"/>
              <a:t>to slot </a:t>
            </a:r>
            <a:r>
              <a:rPr lang="en-US" sz="2400" dirty="0">
                <a:latin typeface="Comic Sans MS" pitchFamily="66" charset="0"/>
              </a:rPr>
              <a:t>h(k)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Advantages:</a:t>
            </a:r>
          </a:p>
          <a:p>
            <a:pPr lvl="1">
              <a:lnSpc>
                <a:spcPct val="130000"/>
              </a:lnSpc>
            </a:pPr>
            <a:r>
              <a:rPr lang="en-US" sz="2000" dirty="0"/>
              <a:t>Reduce the range of array indices handled: </a:t>
            </a:r>
            <a:r>
              <a:rPr lang="en-US" sz="2000" dirty="0">
                <a:solidFill>
                  <a:srgbClr val="DD0111"/>
                </a:solidFill>
                <a:latin typeface="Comic Sans MS" pitchFamily="66" charset="0"/>
              </a:rPr>
              <a:t>m</a:t>
            </a:r>
            <a:r>
              <a:rPr lang="en-US" sz="2000" dirty="0">
                <a:solidFill>
                  <a:srgbClr val="DD0111"/>
                </a:solidFill>
              </a:rPr>
              <a:t> instead of </a:t>
            </a:r>
            <a:r>
              <a:rPr lang="en-US" sz="2000" dirty="0">
                <a:solidFill>
                  <a:srgbClr val="DD0111"/>
                </a:solidFill>
                <a:latin typeface="Comic Sans MS" pitchFamily="66" charset="0"/>
              </a:rPr>
              <a:t>|U|</a:t>
            </a:r>
          </a:p>
          <a:p>
            <a:pPr lvl="1">
              <a:lnSpc>
                <a:spcPct val="130000"/>
              </a:lnSpc>
            </a:pPr>
            <a:r>
              <a:rPr lang="en-US" sz="2000" dirty="0"/>
              <a:t>Storage is also reduced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3E21-CDD6-43D8-A803-5FE39279A270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</a:t>
            </a:r>
            <a:r>
              <a:rPr lang="en-US" sz="3200"/>
              <a:t>HASH TABLES</a:t>
            </a:r>
          </a:p>
        </p:txBody>
      </p:sp>
      <p:graphicFrame>
        <p:nvGraphicFramePr>
          <p:cNvPr id="564232" name="Group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57635601"/>
              </p:ext>
            </p:extLst>
          </p:nvPr>
        </p:nvGraphicFramePr>
        <p:xfrm>
          <a:off x="6062663" y="1403350"/>
          <a:ext cx="701675" cy="3427413"/>
        </p:xfrm>
        <a:graphic>
          <a:graphicData uri="http://schemas.openxmlformats.org/drawingml/2006/table">
            <a:tbl>
              <a:tblPr/>
              <a:tblGrid>
                <a:gridCol w="70167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dirty="0" smtClean="0"/>
                        <a:t>h(k</a:t>
                      </a:r>
                      <a:r>
                        <a:rPr lang="en-US" sz="800" baseline="-25000" dirty="0" smtClean="0"/>
                        <a:t>5</a:t>
                      </a:r>
                      <a:r>
                        <a:rPr lang="en-US" sz="800" dirty="0" smtClean="0"/>
                        <a:t>)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0F84E-6B35-4028-B7C6-AE88AE95D628}" type="slidenum">
              <a:rPr lang="en-US"/>
              <a:pPr/>
              <a:t>12</a:t>
            </a:fld>
            <a:endParaRPr lang="en-US"/>
          </a:p>
        </p:txBody>
      </p:sp>
      <p:sp>
        <p:nvSpPr>
          <p:cNvPr id="564228" name="Oval 4"/>
          <p:cNvSpPr>
            <a:spLocks noChangeArrowheads="1"/>
          </p:cNvSpPr>
          <p:nvPr/>
        </p:nvSpPr>
        <p:spPr bwMode="auto">
          <a:xfrm>
            <a:off x="1270000" y="1741488"/>
            <a:ext cx="3400425" cy="27717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4229" name="Oval 5"/>
          <p:cNvSpPr>
            <a:spLocks noChangeArrowheads="1"/>
          </p:cNvSpPr>
          <p:nvPr/>
        </p:nvSpPr>
        <p:spPr bwMode="auto">
          <a:xfrm>
            <a:off x="1820863" y="2863850"/>
            <a:ext cx="2357437" cy="132238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4230" name="Text Box 6"/>
          <p:cNvSpPr txBox="1">
            <a:spLocks noChangeArrowheads="1"/>
          </p:cNvSpPr>
          <p:nvPr/>
        </p:nvSpPr>
        <p:spPr bwMode="auto">
          <a:xfrm>
            <a:off x="1693863" y="1817688"/>
            <a:ext cx="1987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U</a:t>
            </a:r>
          </a:p>
          <a:p>
            <a:pPr algn="ctr"/>
            <a:r>
              <a:rPr lang="en-US"/>
              <a:t>(universe of keys)</a:t>
            </a:r>
          </a:p>
        </p:txBody>
      </p:sp>
      <p:sp>
        <p:nvSpPr>
          <p:cNvPr id="564231" name="Text Box 7"/>
          <p:cNvSpPr txBox="1">
            <a:spLocks noChangeArrowheads="1"/>
          </p:cNvSpPr>
          <p:nvPr/>
        </p:nvSpPr>
        <p:spPr bwMode="auto">
          <a:xfrm>
            <a:off x="1860550" y="2992438"/>
            <a:ext cx="8699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K</a:t>
            </a:r>
          </a:p>
          <a:p>
            <a:pPr algn="ctr"/>
            <a:r>
              <a:rPr lang="en-US"/>
              <a:t>(actual</a:t>
            </a:r>
          </a:p>
          <a:p>
            <a:pPr algn="ctr"/>
            <a:r>
              <a:rPr lang="en-US"/>
              <a:t>keys)</a:t>
            </a:r>
          </a:p>
        </p:txBody>
      </p:sp>
      <p:sp>
        <p:nvSpPr>
          <p:cNvPr id="564256" name="Text Box 32"/>
          <p:cNvSpPr txBox="1">
            <a:spLocks noChangeArrowheads="1"/>
          </p:cNvSpPr>
          <p:nvPr/>
        </p:nvSpPr>
        <p:spPr bwMode="auto">
          <a:xfrm>
            <a:off x="6773863" y="13589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564257" name="Text Box 33"/>
          <p:cNvSpPr txBox="1">
            <a:spLocks noChangeArrowheads="1"/>
          </p:cNvSpPr>
          <p:nvPr/>
        </p:nvSpPr>
        <p:spPr bwMode="auto">
          <a:xfrm>
            <a:off x="6773863" y="4483100"/>
            <a:ext cx="704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 - 1</a:t>
            </a:r>
          </a:p>
        </p:txBody>
      </p:sp>
      <p:sp>
        <p:nvSpPr>
          <p:cNvPr id="564258" name="Text Box 34"/>
          <p:cNvSpPr txBox="1">
            <a:spLocks noChangeArrowheads="1"/>
          </p:cNvSpPr>
          <p:nvPr/>
        </p:nvSpPr>
        <p:spPr bwMode="auto">
          <a:xfrm>
            <a:off x="6773863" y="3792538"/>
            <a:ext cx="6619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h(k</a:t>
            </a:r>
            <a:r>
              <a:rPr lang="en-US" baseline="-25000"/>
              <a:t>3</a:t>
            </a:r>
            <a:r>
              <a:rPr lang="en-US"/>
              <a:t>)</a:t>
            </a:r>
          </a:p>
        </p:txBody>
      </p:sp>
      <p:sp>
        <p:nvSpPr>
          <p:cNvPr id="564259" name="Text Box 35"/>
          <p:cNvSpPr txBox="1">
            <a:spLocks noChangeArrowheads="1"/>
          </p:cNvSpPr>
          <p:nvPr/>
        </p:nvSpPr>
        <p:spPr bwMode="auto">
          <a:xfrm>
            <a:off x="6773863" y="3130550"/>
            <a:ext cx="1463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h(k</a:t>
            </a:r>
            <a:r>
              <a:rPr lang="en-US" baseline="-25000" dirty="0"/>
              <a:t>2</a:t>
            </a:r>
            <a:r>
              <a:rPr lang="en-US" dirty="0"/>
              <a:t>) = h(k</a:t>
            </a:r>
            <a:r>
              <a:rPr lang="en-US" baseline="-25000" dirty="0"/>
              <a:t>5</a:t>
            </a:r>
            <a:r>
              <a:rPr lang="en-US" dirty="0"/>
              <a:t>) </a:t>
            </a:r>
          </a:p>
        </p:txBody>
      </p:sp>
      <p:sp>
        <p:nvSpPr>
          <p:cNvPr id="564260" name="Rectangle 36"/>
          <p:cNvSpPr>
            <a:spLocks noChangeArrowheads="1"/>
          </p:cNvSpPr>
          <p:nvPr/>
        </p:nvSpPr>
        <p:spPr bwMode="auto">
          <a:xfrm>
            <a:off x="6773863" y="2081213"/>
            <a:ext cx="6619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h(k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564261" name="Rectangle 37"/>
          <p:cNvSpPr>
            <a:spLocks noChangeArrowheads="1"/>
          </p:cNvSpPr>
          <p:nvPr/>
        </p:nvSpPr>
        <p:spPr bwMode="auto">
          <a:xfrm>
            <a:off x="6773863" y="2424113"/>
            <a:ext cx="6619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h(k</a:t>
            </a:r>
            <a:r>
              <a:rPr lang="en-US" baseline="-25000"/>
              <a:t>4</a:t>
            </a:r>
            <a:r>
              <a:rPr lang="en-US"/>
              <a:t>)</a:t>
            </a:r>
          </a:p>
        </p:txBody>
      </p:sp>
      <p:sp>
        <p:nvSpPr>
          <p:cNvPr id="564262" name="Line 38"/>
          <p:cNvSpPr>
            <a:spLocks noChangeShapeType="1"/>
          </p:cNvSpPr>
          <p:nvPr/>
        </p:nvSpPr>
        <p:spPr bwMode="auto">
          <a:xfrm flipV="1">
            <a:off x="2806700" y="2249488"/>
            <a:ext cx="3228975" cy="800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4263" name="Line 39"/>
          <p:cNvSpPr>
            <a:spLocks noChangeShapeType="1"/>
          </p:cNvSpPr>
          <p:nvPr/>
        </p:nvSpPr>
        <p:spPr bwMode="auto">
          <a:xfrm flipV="1">
            <a:off x="3078163" y="2627313"/>
            <a:ext cx="2979737" cy="650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4264" name="Line 40"/>
          <p:cNvSpPr>
            <a:spLocks noChangeShapeType="1"/>
          </p:cNvSpPr>
          <p:nvPr/>
        </p:nvSpPr>
        <p:spPr bwMode="auto">
          <a:xfrm>
            <a:off x="3706813" y="3263900"/>
            <a:ext cx="2322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4265" name="Line 41"/>
          <p:cNvSpPr>
            <a:spLocks noChangeShapeType="1"/>
          </p:cNvSpPr>
          <p:nvPr/>
        </p:nvSpPr>
        <p:spPr bwMode="auto">
          <a:xfrm flipV="1">
            <a:off x="2892425" y="3306763"/>
            <a:ext cx="3157538" cy="528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4266" name="Line 42"/>
          <p:cNvSpPr>
            <a:spLocks noChangeShapeType="1"/>
          </p:cNvSpPr>
          <p:nvPr/>
        </p:nvSpPr>
        <p:spPr bwMode="auto">
          <a:xfrm>
            <a:off x="3606800" y="3821113"/>
            <a:ext cx="2422525" cy="185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4267" name="Rectangle 43"/>
          <p:cNvSpPr>
            <a:spLocks noChangeArrowheads="1"/>
          </p:cNvSpPr>
          <p:nvPr/>
        </p:nvSpPr>
        <p:spPr bwMode="auto">
          <a:xfrm>
            <a:off x="2536825" y="2900363"/>
            <a:ext cx="38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564268" name="Rectangle 44"/>
          <p:cNvSpPr>
            <a:spLocks noChangeArrowheads="1"/>
          </p:cNvSpPr>
          <p:nvPr/>
        </p:nvSpPr>
        <p:spPr bwMode="auto">
          <a:xfrm>
            <a:off x="2760663" y="3159125"/>
            <a:ext cx="3825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564269" name="Rectangle 45"/>
          <p:cNvSpPr>
            <a:spLocks noChangeArrowheads="1"/>
          </p:cNvSpPr>
          <p:nvPr/>
        </p:nvSpPr>
        <p:spPr bwMode="auto">
          <a:xfrm>
            <a:off x="3389313" y="3173413"/>
            <a:ext cx="3825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564270" name="Rectangle 46"/>
          <p:cNvSpPr>
            <a:spLocks noChangeArrowheads="1"/>
          </p:cNvSpPr>
          <p:nvPr/>
        </p:nvSpPr>
        <p:spPr bwMode="auto">
          <a:xfrm>
            <a:off x="2581275" y="3781425"/>
            <a:ext cx="382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</a:t>
            </a:r>
            <a:r>
              <a:rPr lang="en-US" baseline="-25000"/>
              <a:t>5</a:t>
            </a:r>
            <a:endParaRPr lang="en-US"/>
          </a:p>
        </p:txBody>
      </p:sp>
      <p:sp>
        <p:nvSpPr>
          <p:cNvPr id="564271" name="Rectangle 47"/>
          <p:cNvSpPr>
            <a:spLocks noChangeArrowheads="1"/>
          </p:cNvSpPr>
          <p:nvPr/>
        </p:nvSpPr>
        <p:spPr bwMode="auto">
          <a:xfrm>
            <a:off x="3289300" y="3732213"/>
            <a:ext cx="38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</a:t>
            </a:r>
            <a:r>
              <a:rPr lang="en-US" baseline="-25000"/>
              <a:t>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44137" y="0"/>
            <a:ext cx="8229600" cy="914400"/>
          </a:xfrm>
        </p:spPr>
        <p:txBody>
          <a:bodyPr/>
          <a:lstStyle/>
          <a:p>
            <a:r>
              <a:rPr lang="en-US" dirty="0"/>
              <a:t>Revisit Example 2</a:t>
            </a:r>
          </a:p>
        </p:txBody>
      </p:sp>
      <p:pic>
        <p:nvPicPr>
          <p:cNvPr id="6717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4758" t="-1360" b="62669"/>
          <a:stretch>
            <a:fillRect/>
          </a:stretch>
        </p:blipFill>
        <p:spPr>
          <a:xfrm>
            <a:off x="852488" y="1555750"/>
            <a:ext cx="7532687" cy="496888"/>
          </a:xfrm>
          <a:noFill/>
          <a:ln/>
        </p:spPr>
      </p:pic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858F-3339-42F0-A930-8BEA2769F1DD}" type="slidenum">
              <a:rPr lang="en-US"/>
              <a:pPr/>
              <a:t>13</a:t>
            </a:fld>
            <a:endParaRPr lang="en-US"/>
          </a:p>
        </p:txBody>
      </p:sp>
      <p:pic>
        <p:nvPicPr>
          <p:cNvPr id="6717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51200" y="2716213"/>
            <a:ext cx="26939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175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49450" y="3662363"/>
            <a:ext cx="5662613" cy="117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1751" name="Line 7"/>
          <p:cNvSpPr>
            <a:spLocks noChangeShapeType="1"/>
          </p:cNvSpPr>
          <p:nvPr/>
        </p:nvSpPr>
        <p:spPr bwMode="auto">
          <a:xfrm>
            <a:off x="3232150" y="3067050"/>
            <a:ext cx="2752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Do you see any problems </a:t>
            </a:r>
            <a:br>
              <a:rPr lang="en-US" sz="3600"/>
            </a:br>
            <a:r>
              <a:rPr lang="en-US" sz="3600"/>
              <a:t>with this approach?</a:t>
            </a:r>
            <a:endParaRPr lang="en-US" sz="3200"/>
          </a:p>
        </p:txBody>
      </p:sp>
      <p:graphicFrame>
        <p:nvGraphicFramePr>
          <p:cNvPr id="672776" name="Group 8"/>
          <p:cNvGraphicFramePr>
            <a:graphicFrameLocks noGrp="1"/>
          </p:cNvGraphicFramePr>
          <p:nvPr>
            <p:ph sz="half" idx="2"/>
          </p:nvPr>
        </p:nvGraphicFramePr>
        <p:xfrm>
          <a:off x="6062663" y="1403350"/>
          <a:ext cx="701675" cy="3427413"/>
        </p:xfrm>
        <a:graphic>
          <a:graphicData uri="http://schemas.openxmlformats.org/drawingml/2006/table">
            <a:tbl>
              <a:tblPr/>
              <a:tblGrid>
                <a:gridCol w="70167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4D5721-1E7C-42EC-BA6C-D1496E26E2C7}" type="slidenum">
              <a:rPr lang="en-US"/>
              <a:pPr/>
              <a:t>14</a:t>
            </a:fld>
            <a:endParaRPr lang="en-US"/>
          </a:p>
        </p:txBody>
      </p:sp>
      <p:sp>
        <p:nvSpPr>
          <p:cNvPr id="672772" name="Oval 4"/>
          <p:cNvSpPr>
            <a:spLocks noChangeArrowheads="1"/>
          </p:cNvSpPr>
          <p:nvPr/>
        </p:nvSpPr>
        <p:spPr bwMode="auto">
          <a:xfrm>
            <a:off x="1270000" y="1741488"/>
            <a:ext cx="3400425" cy="27717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2773" name="Oval 5"/>
          <p:cNvSpPr>
            <a:spLocks noChangeArrowheads="1"/>
          </p:cNvSpPr>
          <p:nvPr/>
        </p:nvSpPr>
        <p:spPr bwMode="auto">
          <a:xfrm>
            <a:off x="1820863" y="2863850"/>
            <a:ext cx="2357437" cy="132238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2774" name="Text Box 6"/>
          <p:cNvSpPr txBox="1">
            <a:spLocks noChangeArrowheads="1"/>
          </p:cNvSpPr>
          <p:nvPr/>
        </p:nvSpPr>
        <p:spPr bwMode="auto">
          <a:xfrm>
            <a:off x="1693863" y="1817688"/>
            <a:ext cx="1987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U</a:t>
            </a:r>
          </a:p>
          <a:p>
            <a:pPr algn="ctr"/>
            <a:r>
              <a:rPr lang="en-US"/>
              <a:t>(universe of keys)</a:t>
            </a:r>
          </a:p>
        </p:txBody>
      </p:sp>
      <p:sp>
        <p:nvSpPr>
          <p:cNvPr id="672775" name="Text Box 7"/>
          <p:cNvSpPr txBox="1">
            <a:spLocks noChangeArrowheads="1"/>
          </p:cNvSpPr>
          <p:nvPr/>
        </p:nvSpPr>
        <p:spPr bwMode="auto">
          <a:xfrm>
            <a:off x="1860550" y="2992438"/>
            <a:ext cx="8699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K</a:t>
            </a:r>
          </a:p>
          <a:p>
            <a:pPr algn="ctr"/>
            <a:r>
              <a:rPr lang="en-US"/>
              <a:t>(actual</a:t>
            </a:r>
          </a:p>
          <a:p>
            <a:pPr algn="ctr"/>
            <a:r>
              <a:rPr lang="en-US"/>
              <a:t>keys)</a:t>
            </a:r>
          </a:p>
        </p:txBody>
      </p:sp>
      <p:sp>
        <p:nvSpPr>
          <p:cNvPr id="672800" name="Text Box 32"/>
          <p:cNvSpPr txBox="1">
            <a:spLocks noChangeArrowheads="1"/>
          </p:cNvSpPr>
          <p:nvPr/>
        </p:nvSpPr>
        <p:spPr bwMode="auto">
          <a:xfrm>
            <a:off x="6773863" y="13589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72801" name="Text Box 33"/>
          <p:cNvSpPr txBox="1">
            <a:spLocks noChangeArrowheads="1"/>
          </p:cNvSpPr>
          <p:nvPr/>
        </p:nvSpPr>
        <p:spPr bwMode="auto">
          <a:xfrm>
            <a:off x="6773863" y="4483100"/>
            <a:ext cx="704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 - 1</a:t>
            </a:r>
          </a:p>
        </p:txBody>
      </p:sp>
      <p:sp>
        <p:nvSpPr>
          <p:cNvPr id="672802" name="Text Box 34"/>
          <p:cNvSpPr txBox="1">
            <a:spLocks noChangeArrowheads="1"/>
          </p:cNvSpPr>
          <p:nvPr/>
        </p:nvSpPr>
        <p:spPr bwMode="auto">
          <a:xfrm>
            <a:off x="6773863" y="3792538"/>
            <a:ext cx="6619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h(k</a:t>
            </a:r>
            <a:r>
              <a:rPr lang="en-US" baseline="-25000"/>
              <a:t>3</a:t>
            </a:r>
            <a:r>
              <a:rPr lang="en-US"/>
              <a:t>)</a:t>
            </a:r>
          </a:p>
        </p:txBody>
      </p:sp>
      <p:sp>
        <p:nvSpPr>
          <p:cNvPr id="672803" name="Text Box 35"/>
          <p:cNvSpPr txBox="1">
            <a:spLocks noChangeArrowheads="1"/>
          </p:cNvSpPr>
          <p:nvPr/>
        </p:nvSpPr>
        <p:spPr bwMode="auto">
          <a:xfrm>
            <a:off x="6773863" y="3130550"/>
            <a:ext cx="1463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h(k</a:t>
            </a:r>
            <a:r>
              <a:rPr lang="en-US" baseline="-25000" dirty="0"/>
              <a:t>2</a:t>
            </a:r>
            <a:r>
              <a:rPr lang="en-US" dirty="0"/>
              <a:t>) = h(k</a:t>
            </a:r>
            <a:r>
              <a:rPr lang="en-US" baseline="-25000" dirty="0"/>
              <a:t>5</a:t>
            </a:r>
            <a:r>
              <a:rPr lang="en-US" dirty="0"/>
              <a:t>) </a:t>
            </a:r>
          </a:p>
        </p:txBody>
      </p:sp>
      <p:sp>
        <p:nvSpPr>
          <p:cNvPr id="672804" name="Rectangle 36"/>
          <p:cNvSpPr>
            <a:spLocks noChangeArrowheads="1"/>
          </p:cNvSpPr>
          <p:nvPr/>
        </p:nvSpPr>
        <p:spPr bwMode="auto">
          <a:xfrm>
            <a:off x="6773863" y="2081213"/>
            <a:ext cx="6619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h(k</a:t>
            </a:r>
            <a:r>
              <a:rPr lang="en-US" baseline="-25000"/>
              <a:t>1</a:t>
            </a:r>
            <a:r>
              <a:rPr lang="en-US"/>
              <a:t>)</a:t>
            </a:r>
          </a:p>
        </p:txBody>
      </p:sp>
      <p:sp>
        <p:nvSpPr>
          <p:cNvPr id="672805" name="Rectangle 37"/>
          <p:cNvSpPr>
            <a:spLocks noChangeArrowheads="1"/>
          </p:cNvSpPr>
          <p:nvPr/>
        </p:nvSpPr>
        <p:spPr bwMode="auto">
          <a:xfrm>
            <a:off x="6773863" y="2424113"/>
            <a:ext cx="6619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h(k</a:t>
            </a:r>
            <a:r>
              <a:rPr lang="en-US" baseline="-25000"/>
              <a:t>4</a:t>
            </a:r>
            <a:r>
              <a:rPr lang="en-US"/>
              <a:t>)</a:t>
            </a:r>
          </a:p>
        </p:txBody>
      </p:sp>
      <p:sp>
        <p:nvSpPr>
          <p:cNvPr id="672806" name="Line 38"/>
          <p:cNvSpPr>
            <a:spLocks noChangeShapeType="1"/>
          </p:cNvSpPr>
          <p:nvPr/>
        </p:nvSpPr>
        <p:spPr bwMode="auto">
          <a:xfrm flipV="1">
            <a:off x="2806700" y="2249488"/>
            <a:ext cx="3228975" cy="800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2807" name="Line 39"/>
          <p:cNvSpPr>
            <a:spLocks noChangeShapeType="1"/>
          </p:cNvSpPr>
          <p:nvPr/>
        </p:nvSpPr>
        <p:spPr bwMode="auto">
          <a:xfrm flipV="1">
            <a:off x="3078163" y="2627313"/>
            <a:ext cx="2979737" cy="650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2808" name="Line 40"/>
          <p:cNvSpPr>
            <a:spLocks noChangeShapeType="1"/>
          </p:cNvSpPr>
          <p:nvPr/>
        </p:nvSpPr>
        <p:spPr bwMode="auto">
          <a:xfrm>
            <a:off x="3706813" y="3263900"/>
            <a:ext cx="2322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2809" name="Line 41"/>
          <p:cNvSpPr>
            <a:spLocks noChangeShapeType="1"/>
          </p:cNvSpPr>
          <p:nvPr/>
        </p:nvSpPr>
        <p:spPr bwMode="auto">
          <a:xfrm flipV="1">
            <a:off x="2892425" y="3306763"/>
            <a:ext cx="3157538" cy="528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2810" name="Line 42"/>
          <p:cNvSpPr>
            <a:spLocks noChangeShapeType="1"/>
          </p:cNvSpPr>
          <p:nvPr/>
        </p:nvSpPr>
        <p:spPr bwMode="auto">
          <a:xfrm>
            <a:off x="3606800" y="3821113"/>
            <a:ext cx="2422525" cy="185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2811" name="Rectangle 43"/>
          <p:cNvSpPr>
            <a:spLocks noChangeArrowheads="1"/>
          </p:cNvSpPr>
          <p:nvPr/>
        </p:nvSpPr>
        <p:spPr bwMode="auto">
          <a:xfrm>
            <a:off x="2536825" y="2900363"/>
            <a:ext cx="38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672812" name="Rectangle 44"/>
          <p:cNvSpPr>
            <a:spLocks noChangeArrowheads="1"/>
          </p:cNvSpPr>
          <p:nvPr/>
        </p:nvSpPr>
        <p:spPr bwMode="auto">
          <a:xfrm>
            <a:off x="2760663" y="3159125"/>
            <a:ext cx="3825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672813" name="Rectangle 45"/>
          <p:cNvSpPr>
            <a:spLocks noChangeArrowheads="1"/>
          </p:cNvSpPr>
          <p:nvPr/>
        </p:nvSpPr>
        <p:spPr bwMode="auto">
          <a:xfrm>
            <a:off x="3389313" y="3173413"/>
            <a:ext cx="3825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672814" name="Rectangle 46"/>
          <p:cNvSpPr>
            <a:spLocks noChangeArrowheads="1"/>
          </p:cNvSpPr>
          <p:nvPr/>
        </p:nvSpPr>
        <p:spPr bwMode="auto">
          <a:xfrm>
            <a:off x="2581275" y="3781425"/>
            <a:ext cx="382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</a:t>
            </a:r>
            <a:r>
              <a:rPr lang="en-US" baseline="-25000"/>
              <a:t>5</a:t>
            </a:r>
            <a:endParaRPr lang="en-US"/>
          </a:p>
        </p:txBody>
      </p:sp>
      <p:sp>
        <p:nvSpPr>
          <p:cNvPr id="672815" name="Rectangle 47"/>
          <p:cNvSpPr>
            <a:spLocks noChangeArrowheads="1"/>
          </p:cNvSpPr>
          <p:nvPr/>
        </p:nvSpPr>
        <p:spPr bwMode="auto">
          <a:xfrm>
            <a:off x="3289300" y="3732213"/>
            <a:ext cx="38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672816" name="Text Box 48"/>
          <p:cNvSpPr txBox="1">
            <a:spLocks noChangeArrowheads="1"/>
          </p:cNvSpPr>
          <p:nvPr/>
        </p:nvSpPr>
        <p:spPr bwMode="auto">
          <a:xfrm>
            <a:off x="7567613" y="3406775"/>
            <a:ext cx="1576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DD0111"/>
                </a:solidFill>
              </a:rPr>
              <a:t>Collisions!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2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2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8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31074" y="0"/>
            <a:ext cx="8229600" cy="927463"/>
          </a:xfrm>
        </p:spPr>
        <p:txBody>
          <a:bodyPr/>
          <a:lstStyle/>
          <a:p>
            <a:r>
              <a:rPr lang="en-US" dirty="0"/>
              <a:t>Collisions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Two or more keys hash to the same slot!!</a:t>
            </a:r>
          </a:p>
          <a:p>
            <a:pPr>
              <a:lnSpc>
                <a:spcPct val="120000"/>
              </a:lnSpc>
            </a:pPr>
            <a:r>
              <a:rPr lang="en-US" dirty="0"/>
              <a:t>For a given set </a:t>
            </a:r>
            <a:r>
              <a:rPr lang="en-US" dirty="0">
                <a:latin typeface="Comic Sans MS" pitchFamily="66" charset="0"/>
              </a:rPr>
              <a:t>K</a:t>
            </a:r>
            <a:r>
              <a:rPr lang="en-US" dirty="0"/>
              <a:t> of keys </a:t>
            </a:r>
            <a:r>
              <a:rPr lang="en-US" dirty="0" smtClean="0"/>
              <a:t>and </a:t>
            </a:r>
            <a:r>
              <a:rPr lang="en-US" dirty="0" smtClean="0">
                <a:latin typeface="Comic Sans MS" pitchFamily="66" charset="0"/>
              </a:rPr>
              <a:t>m</a:t>
            </a:r>
            <a:r>
              <a:rPr lang="en-US" dirty="0" smtClean="0"/>
              <a:t> memory slot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If </a:t>
            </a:r>
            <a:r>
              <a:rPr lang="en-US" dirty="0">
                <a:latin typeface="Comic Sans MS" pitchFamily="66" charset="0"/>
              </a:rPr>
              <a:t>|K| ≤ m</a:t>
            </a:r>
            <a:r>
              <a:rPr lang="en-US" dirty="0"/>
              <a:t>, collisions may or may not happen, depending on the hash function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</a:t>
            </a:r>
            <a:r>
              <a:rPr lang="en-US" dirty="0">
                <a:latin typeface="Comic Sans MS" pitchFamily="66" charset="0"/>
              </a:rPr>
              <a:t>|K| &gt; m</a:t>
            </a:r>
            <a:r>
              <a:rPr lang="en-US" dirty="0"/>
              <a:t>, collisions will definitely happen (i.e., there must be at least two keys that have the same hash value)</a:t>
            </a:r>
          </a:p>
          <a:p>
            <a:pPr>
              <a:lnSpc>
                <a:spcPct val="120000"/>
              </a:lnSpc>
            </a:pPr>
            <a:r>
              <a:rPr lang="en-US" dirty="0"/>
              <a:t>Avoiding collisions completely is hard, even with a good hash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C092-D445-41EE-9FC3-DBD314F56B6F}" type="slidenum">
              <a:rPr lang="en-US"/>
              <a:pPr/>
              <a:t>15</a:t>
            </a:fld>
            <a:endParaRPr lang="en-US"/>
          </a:p>
        </p:txBody>
      </p:sp>
      <p:sp>
        <p:nvSpPr>
          <p:cNvPr id="565252" name="AutoShape 4"/>
          <p:cNvSpPr>
            <a:spLocks noChangeArrowheads="1"/>
          </p:cNvSpPr>
          <p:nvPr/>
        </p:nvSpPr>
        <p:spPr bwMode="auto">
          <a:xfrm>
            <a:off x="157163" y="2743200"/>
            <a:ext cx="457200" cy="2298700"/>
          </a:xfrm>
          <a:prstGeom prst="curvedRightArrow">
            <a:avLst>
              <a:gd name="adj1" fmla="val 100556"/>
              <a:gd name="adj2" fmla="val 20111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5943" y="0"/>
            <a:ext cx="8229600" cy="966651"/>
          </a:xfrm>
        </p:spPr>
        <p:txBody>
          <a:bodyPr/>
          <a:lstStyle/>
          <a:p>
            <a:r>
              <a:rPr lang="en-US" dirty="0"/>
              <a:t>Handling Collisions</a:t>
            </a:r>
          </a:p>
        </p:txBody>
      </p:sp>
      <p:sp>
        <p:nvSpPr>
          <p:cNvPr id="7475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We will review the following methods: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Chaining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Open addressing</a:t>
            </a:r>
          </a:p>
          <a:p>
            <a:pPr lvl="2">
              <a:lnSpc>
                <a:spcPct val="120000"/>
              </a:lnSpc>
            </a:pPr>
            <a:r>
              <a:rPr lang="en-US" sz="2400" dirty="0"/>
              <a:t>Linear probing</a:t>
            </a:r>
          </a:p>
          <a:p>
            <a:pPr lvl="2">
              <a:lnSpc>
                <a:spcPct val="120000"/>
              </a:lnSpc>
            </a:pPr>
            <a:r>
              <a:rPr lang="en-US" sz="2400" dirty="0"/>
              <a:t>Quadratic probing</a:t>
            </a:r>
          </a:p>
          <a:p>
            <a:pPr lvl="2">
              <a:lnSpc>
                <a:spcPct val="120000"/>
              </a:lnSpc>
            </a:pPr>
            <a:r>
              <a:rPr lang="en-US" sz="2400" dirty="0"/>
              <a:t>Double hashing</a:t>
            </a:r>
          </a:p>
          <a:p>
            <a:pPr>
              <a:lnSpc>
                <a:spcPct val="120000"/>
              </a:lnSpc>
            </a:pPr>
            <a:r>
              <a:rPr lang="en-US" sz="3200" dirty="0"/>
              <a:t>We will discuss </a:t>
            </a:r>
            <a:r>
              <a:rPr lang="en-US" sz="3200" dirty="0">
                <a:solidFill>
                  <a:srgbClr val="DD0111"/>
                </a:solidFill>
              </a:rPr>
              <a:t>chaining</a:t>
            </a:r>
            <a:r>
              <a:rPr lang="en-US" sz="3200" dirty="0"/>
              <a:t> first, and ways to build “good” functions. 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7D03-0A6E-4E5C-AB16-2CE0F1F60C6C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Handling Collisions Using Chaining</a:t>
            </a:r>
          </a:p>
        </p:txBody>
      </p:sp>
      <p:sp>
        <p:nvSpPr>
          <p:cNvPr id="56627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098550"/>
            <a:ext cx="8216900" cy="5634038"/>
          </a:xfrm>
        </p:spPr>
        <p:txBody>
          <a:bodyPr/>
          <a:lstStyle/>
          <a:p>
            <a:r>
              <a:rPr lang="en-US" b="1" dirty="0"/>
              <a:t>Idea</a:t>
            </a:r>
            <a:r>
              <a:rPr lang="en-US" dirty="0"/>
              <a:t>:</a:t>
            </a:r>
          </a:p>
          <a:p>
            <a:pPr lvl="1"/>
            <a:r>
              <a:rPr lang="en-US" sz="2000" dirty="0"/>
              <a:t>Put all elements that hash to the same slot into a linked list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Slot </a:t>
            </a:r>
            <a:r>
              <a:rPr lang="en-US" dirty="0">
                <a:latin typeface="Comic Sans MS" pitchFamily="66" charset="0"/>
              </a:rPr>
              <a:t>j</a:t>
            </a:r>
            <a:r>
              <a:rPr lang="en-US" dirty="0"/>
              <a:t> contains a pointer to the head of the list of all elements that hash to </a:t>
            </a:r>
            <a:r>
              <a:rPr lang="en-US" dirty="0">
                <a:latin typeface="Comic Sans MS" pitchFamily="66" charset="0"/>
              </a:rPr>
              <a:t>j</a:t>
            </a:r>
          </a:p>
        </p:txBody>
      </p:sp>
      <p:pic>
        <p:nvPicPr>
          <p:cNvPr id="5662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50837" y="2073136"/>
            <a:ext cx="8372475" cy="3821251"/>
          </a:xfrm>
          <a:noFill/>
          <a:ln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A8AF75-8F51-4994-B23F-00E51FBF5639}" type="slidenum">
              <a:rPr lang="en-US"/>
              <a:pPr/>
              <a:t>17</a:t>
            </a:fld>
            <a:endParaRPr lang="en-US"/>
          </a:p>
        </p:txBody>
      </p:sp>
      <p:sp>
        <p:nvSpPr>
          <p:cNvPr id="566274" name="Rectangle 2"/>
          <p:cNvSpPr>
            <a:spLocks noChangeArrowheads="1"/>
          </p:cNvSpPr>
          <p:nvPr/>
        </p:nvSpPr>
        <p:spPr bwMode="auto">
          <a:xfrm>
            <a:off x="3371850" y="6280150"/>
            <a:ext cx="2600325" cy="4714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137" y="0"/>
            <a:ext cx="8229600" cy="888274"/>
          </a:xfrm>
        </p:spPr>
        <p:txBody>
          <a:bodyPr>
            <a:normAutofit fontScale="90000"/>
          </a:bodyPr>
          <a:lstStyle/>
          <a:p>
            <a:r>
              <a:rPr lang="en-US" dirty="0"/>
              <a:t>Collision with Chaining - Discussion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/>
              <a:t>Choosing the size of the table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Small enough not to waste space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Large enough such that lists remain short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Typically 1/5 or 1/10 of the total number of elements</a:t>
            </a:r>
          </a:p>
          <a:p>
            <a:pPr>
              <a:lnSpc>
                <a:spcPct val="130000"/>
              </a:lnSpc>
            </a:pPr>
            <a:r>
              <a:rPr lang="en-US" dirty="0"/>
              <a:t>How should we keep the lists: ordered or not?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Not ordered!</a:t>
            </a:r>
          </a:p>
          <a:p>
            <a:pPr lvl="2">
              <a:lnSpc>
                <a:spcPct val="130000"/>
              </a:lnSpc>
            </a:pPr>
            <a:r>
              <a:rPr lang="en-US" dirty="0"/>
              <a:t>Insert is fast</a:t>
            </a:r>
          </a:p>
          <a:p>
            <a:pPr lvl="2">
              <a:lnSpc>
                <a:spcPct val="130000"/>
              </a:lnSpc>
            </a:pPr>
            <a:r>
              <a:rPr lang="en-US" dirty="0"/>
              <a:t>Can easily remove the most recently inserted elements 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DBB5-3689-45F9-8707-92D68C11B7C6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7383" y="0"/>
            <a:ext cx="8229600" cy="849086"/>
          </a:xfrm>
        </p:spPr>
        <p:txBody>
          <a:bodyPr/>
          <a:lstStyle/>
          <a:p>
            <a:r>
              <a:rPr lang="en-US" dirty="0"/>
              <a:t>Insertion in Hash Tables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pitchFamily="66" charset="0"/>
              </a:rPr>
              <a:t>Alg.:</a:t>
            </a:r>
            <a:r>
              <a:rPr lang="en-US" dirty="0"/>
              <a:t> CHAINED-HASH-INSERT(</a:t>
            </a:r>
            <a:r>
              <a:rPr lang="en-US" dirty="0">
                <a:latin typeface="Comic Sans MS" pitchFamily="66" charset="0"/>
              </a:rPr>
              <a:t>T, x</a:t>
            </a:r>
            <a:r>
              <a:rPr lang="en-US" dirty="0"/>
              <a:t>)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dirty="0"/>
              <a:t>		insert </a:t>
            </a:r>
            <a:r>
              <a:rPr lang="en-US" dirty="0">
                <a:latin typeface="Comic Sans MS" pitchFamily="66" charset="0"/>
              </a:rPr>
              <a:t>x</a:t>
            </a:r>
            <a:r>
              <a:rPr lang="en-US" dirty="0"/>
              <a:t> at the head of list </a:t>
            </a:r>
            <a:r>
              <a:rPr lang="en-US" dirty="0">
                <a:latin typeface="Comic Sans MS" pitchFamily="66" charset="0"/>
              </a:rPr>
              <a:t>T[h(key[x])]</a:t>
            </a:r>
          </a:p>
          <a:p>
            <a:pPr>
              <a:lnSpc>
                <a:spcPct val="130000"/>
              </a:lnSpc>
              <a:buFontTx/>
              <a:buNone/>
            </a:pPr>
            <a:endParaRPr lang="en-US" dirty="0"/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Worst-case running time is 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O(n)</a:t>
            </a: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Assumes that the element being inserted isn’t already in the list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It would take an additional search to check if it was already inserted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07AE-2F63-443E-BD3A-DDDCBAF91F9C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83326" y="0"/>
            <a:ext cx="8229600" cy="1143000"/>
          </a:xfrm>
        </p:spPr>
        <p:txBody>
          <a:bodyPr/>
          <a:lstStyle/>
          <a:p>
            <a:r>
              <a:rPr lang="en-US" dirty="0"/>
              <a:t>The Search Problem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>
          <a:xfrm>
            <a:off x="350838" y="1214438"/>
            <a:ext cx="8474075" cy="541337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items with </a:t>
            </a:r>
            <a:r>
              <a:rPr lang="en-US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matching a given </a:t>
            </a:r>
            <a:r>
              <a:rPr lang="en-US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key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an array A, containing n keys, and a search key x, find the index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x=A[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in the case of sorting, a key could be part of a large record.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68DA-F324-4BA1-BA6A-825DC5505CB9}" type="slidenum">
              <a:rPr lang="en-US"/>
              <a:pPr/>
              <a:t>2</a:t>
            </a:fld>
            <a:endParaRPr lang="en-US"/>
          </a:p>
        </p:txBody>
      </p:sp>
      <p:pic>
        <p:nvPicPr>
          <p:cNvPr id="660485" name="Picture 5"/>
          <p:cNvPicPr>
            <a:picLocks noChangeAspect="1" noChangeArrowheads="1"/>
          </p:cNvPicPr>
          <p:nvPr/>
        </p:nvPicPr>
        <p:blipFill>
          <a:blip r:embed="rId3" cstate="print"/>
          <a:srcRect l="21936" t="55894" r="30228"/>
          <a:stretch>
            <a:fillRect/>
          </a:stretch>
        </p:blipFill>
        <p:spPr bwMode="auto">
          <a:xfrm>
            <a:off x="2360613" y="3813175"/>
            <a:ext cx="4984750" cy="148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2697" y="0"/>
            <a:ext cx="8229600" cy="901337"/>
          </a:xfrm>
        </p:spPr>
        <p:txBody>
          <a:bodyPr/>
          <a:lstStyle/>
          <a:p>
            <a:r>
              <a:rPr lang="en-US"/>
              <a:t>Deletion in Hash Tables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idx="1"/>
          </p:nvPr>
        </p:nvSpPr>
        <p:spPr>
          <a:xfrm>
            <a:off x="350838" y="1214438"/>
            <a:ext cx="8229600" cy="5462587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pitchFamily="66" charset="0"/>
              </a:rPr>
              <a:t>Alg.:</a:t>
            </a:r>
            <a:r>
              <a:rPr lang="en-US" dirty="0"/>
              <a:t> CHAINED-HASH-DELETE(T, x)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/>
              <a:t>		delete </a:t>
            </a:r>
            <a:r>
              <a:rPr lang="en-US" dirty="0">
                <a:latin typeface="Comic Sans MS" pitchFamily="66" charset="0"/>
              </a:rPr>
              <a:t>x</a:t>
            </a:r>
            <a:r>
              <a:rPr lang="en-US" dirty="0"/>
              <a:t> from the list </a:t>
            </a:r>
            <a:r>
              <a:rPr lang="en-US" dirty="0">
                <a:latin typeface="Comic Sans MS" pitchFamily="66" charset="0"/>
              </a:rPr>
              <a:t>T[h(key[x])]</a:t>
            </a:r>
          </a:p>
          <a:p>
            <a:pPr>
              <a:lnSpc>
                <a:spcPct val="120000"/>
              </a:lnSpc>
              <a:buFontTx/>
              <a:buNone/>
            </a:pPr>
            <a:endParaRPr lang="en-US" dirty="0">
              <a:latin typeface="Comic Sans MS" pitchFamily="66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Need to find the element to be deleted.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Worst-case running time</a:t>
            </a:r>
            <a:r>
              <a:rPr lang="en-US" dirty="0" smtClean="0"/>
              <a:t>: O(n)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Deletion depends on searching the corresponding list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BE52-ECE8-4D99-A93E-3A3542782266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1886" y="0"/>
            <a:ext cx="8229600" cy="849086"/>
          </a:xfrm>
        </p:spPr>
        <p:txBody>
          <a:bodyPr/>
          <a:lstStyle/>
          <a:p>
            <a:r>
              <a:rPr lang="en-US" dirty="0"/>
              <a:t>Searching in Hash Tables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pitchFamily="66" charset="0"/>
              </a:rPr>
              <a:t>Alg.:</a:t>
            </a:r>
            <a:r>
              <a:rPr lang="en-US" dirty="0"/>
              <a:t> CHAINED-HASH-SEARCH(T, k)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dirty="0"/>
              <a:t>	search for an element with key </a:t>
            </a:r>
            <a:r>
              <a:rPr lang="en-US" dirty="0">
                <a:latin typeface="Comic Sans MS" pitchFamily="66" charset="0"/>
              </a:rPr>
              <a:t>k</a:t>
            </a:r>
            <a:r>
              <a:rPr lang="en-US" dirty="0"/>
              <a:t> in list </a:t>
            </a:r>
            <a:r>
              <a:rPr lang="en-US" dirty="0">
                <a:latin typeface="Comic Sans MS" pitchFamily="66" charset="0"/>
              </a:rPr>
              <a:t>T[h(k)]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Running time is proportional to the length of the list of elements in slot 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h(k)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FA3C-7DC5-45C6-A96A-DF7B5B9235EE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2528" y="100013"/>
            <a:ext cx="8867955" cy="620714"/>
          </a:xfrm>
        </p:spPr>
        <p:txBody>
          <a:bodyPr>
            <a:normAutofit/>
          </a:bodyPr>
          <a:lstStyle/>
          <a:p>
            <a:r>
              <a:rPr lang="en-US" sz="3600" dirty="0"/>
              <a:t>Analysis of Hashing with </a:t>
            </a:r>
            <a:r>
              <a:rPr lang="en-US" sz="3600" dirty="0" smtClean="0"/>
              <a:t>Chaining: Worst </a:t>
            </a:r>
            <a:r>
              <a:rPr lang="en-US" sz="3600" dirty="0"/>
              <a:t>Case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4694237" cy="539908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400" dirty="0"/>
              <a:t>How long does it take to search for an element with a given key?</a:t>
            </a:r>
          </a:p>
          <a:p>
            <a:pPr>
              <a:lnSpc>
                <a:spcPct val="140000"/>
              </a:lnSpc>
            </a:pPr>
            <a:r>
              <a:rPr lang="en-US" sz="2400" dirty="0">
                <a:cs typeface="Arial" pitchFamily="34" charset="0"/>
                <a:sym typeface="Symbol" pitchFamily="18" charset="2"/>
              </a:rPr>
              <a:t>Worst case:</a:t>
            </a:r>
          </a:p>
          <a:p>
            <a:pPr lvl="1">
              <a:lnSpc>
                <a:spcPct val="140000"/>
              </a:lnSpc>
            </a:pPr>
            <a:r>
              <a:rPr lang="en-US" sz="2000" dirty="0">
                <a:sym typeface="Symbol" pitchFamily="18" charset="2"/>
              </a:rPr>
              <a:t>All </a:t>
            </a:r>
            <a:r>
              <a:rPr lang="en-US" sz="2000" dirty="0"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 keys hash to the same slot</a:t>
            </a:r>
          </a:p>
          <a:p>
            <a:pPr lvl="1">
              <a:lnSpc>
                <a:spcPct val="140000"/>
              </a:lnSpc>
            </a:pPr>
            <a:r>
              <a:rPr lang="en-US" sz="2000" dirty="0">
                <a:sym typeface="Symbol" pitchFamily="18" charset="2"/>
              </a:rPr>
              <a:t>Worst-case time to search is </a:t>
            </a:r>
            <a:r>
              <a:rPr lang="en-US" sz="2000" dirty="0">
                <a:latin typeface="Comic Sans MS" pitchFamily="66" charset="0"/>
                <a:sym typeface="Symbol" pitchFamily="18" charset="2"/>
              </a:rPr>
              <a:t>(n)</a:t>
            </a:r>
            <a:r>
              <a:rPr lang="en-US" sz="2000" dirty="0">
                <a:sym typeface="Symbol" pitchFamily="18" charset="2"/>
              </a:rPr>
              <a:t>, plus time to compute the hash function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AF4B83-A189-44FB-846C-F3C72E781BA4}" type="slidenum">
              <a:rPr lang="en-US"/>
              <a:pPr/>
              <a:t>22</a:t>
            </a:fld>
            <a:endParaRPr lang="en-US"/>
          </a:p>
        </p:txBody>
      </p:sp>
      <p:grpSp>
        <p:nvGrpSpPr>
          <p:cNvPr id="571396" name="Group 4"/>
          <p:cNvGrpSpPr>
            <a:grpSpLocks/>
          </p:cNvGrpSpPr>
          <p:nvPr/>
        </p:nvGrpSpPr>
        <p:grpSpPr bwMode="auto">
          <a:xfrm>
            <a:off x="5186363" y="1454150"/>
            <a:ext cx="3711575" cy="3781425"/>
            <a:chOff x="3267" y="916"/>
            <a:chExt cx="2338" cy="2382"/>
          </a:xfrm>
        </p:grpSpPr>
        <p:sp>
          <p:nvSpPr>
            <p:cNvPr id="571397" name="Rectangle 5"/>
            <p:cNvSpPr>
              <a:spLocks noChangeArrowheads="1"/>
            </p:cNvSpPr>
            <p:nvPr/>
          </p:nvSpPr>
          <p:spPr bwMode="auto">
            <a:xfrm>
              <a:off x="3267" y="3085"/>
              <a:ext cx="47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1398" name="Rectangle 6"/>
            <p:cNvSpPr>
              <a:spLocks noChangeArrowheads="1"/>
            </p:cNvSpPr>
            <p:nvPr/>
          </p:nvSpPr>
          <p:spPr bwMode="auto">
            <a:xfrm>
              <a:off x="3267" y="2871"/>
              <a:ext cx="473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1399" name="Rectangle 7"/>
            <p:cNvSpPr>
              <a:spLocks noChangeArrowheads="1"/>
            </p:cNvSpPr>
            <p:nvPr/>
          </p:nvSpPr>
          <p:spPr bwMode="auto">
            <a:xfrm>
              <a:off x="3267" y="2658"/>
              <a:ext cx="473" cy="213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1400" name="Rectangle 8"/>
            <p:cNvSpPr>
              <a:spLocks noChangeArrowheads="1"/>
            </p:cNvSpPr>
            <p:nvPr/>
          </p:nvSpPr>
          <p:spPr bwMode="auto">
            <a:xfrm>
              <a:off x="3267" y="2445"/>
              <a:ext cx="47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1401" name="Rectangle 9"/>
            <p:cNvSpPr>
              <a:spLocks noChangeArrowheads="1"/>
            </p:cNvSpPr>
            <p:nvPr/>
          </p:nvSpPr>
          <p:spPr bwMode="auto">
            <a:xfrm>
              <a:off x="3267" y="2232"/>
              <a:ext cx="47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1402" name="Rectangle 10"/>
            <p:cNvSpPr>
              <a:spLocks noChangeArrowheads="1"/>
            </p:cNvSpPr>
            <p:nvPr/>
          </p:nvSpPr>
          <p:spPr bwMode="auto">
            <a:xfrm>
              <a:off x="3267" y="2019"/>
              <a:ext cx="47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1403" name="Rectangle 11"/>
            <p:cNvSpPr>
              <a:spLocks noChangeArrowheads="1"/>
            </p:cNvSpPr>
            <p:nvPr/>
          </p:nvSpPr>
          <p:spPr bwMode="auto">
            <a:xfrm>
              <a:off x="3267" y="1806"/>
              <a:ext cx="47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1404" name="Rectangle 12"/>
            <p:cNvSpPr>
              <a:spLocks noChangeArrowheads="1"/>
            </p:cNvSpPr>
            <p:nvPr/>
          </p:nvSpPr>
          <p:spPr bwMode="auto">
            <a:xfrm>
              <a:off x="3267" y="1593"/>
              <a:ext cx="47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1405" name="Rectangle 13"/>
            <p:cNvSpPr>
              <a:spLocks noChangeArrowheads="1"/>
            </p:cNvSpPr>
            <p:nvPr/>
          </p:nvSpPr>
          <p:spPr bwMode="auto">
            <a:xfrm>
              <a:off x="3267" y="1379"/>
              <a:ext cx="473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1406" name="Rectangle 14"/>
            <p:cNvSpPr>
              <a:spLocks noChangeArrowheads="1"/>
            </p:cNvSpPr>
            <p:nvPr/>
          </p:nvSpPr>
          <p:spPr bwMode="auto">
            <a:xfrm>
              <a:off x="3267" y="1166"/>
              <a:ext cx="47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1407" name="Line 15"/>
            <p:cNvSpPr>
              <a:spLocks noChangeShapeType="1"/>
            </p:cNvSpPr>
            <p:nvPr/>
          </p:nvSpPr>
          <p:spPr bwMode="auto">
            <a:xfrm>
              <a:off x="3267" y="1166"/>
              <a:ext cx="4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1408" name="Line 16"/>
            <p:cNvSpPr>
              <a:spLocks noChangeShapeType="1"/>
            </p:cNvSpPr>
            <p:nvPr/>
          </p:nvSpPr>
          <p:spPr bwMode="auto">
            <a:xfrm>
              <a:off x="3267" y="1379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1409" name="Line 17"/>
            <p:cNvSpPr>
              <a:spLocks noChangeShapeType="1"/>
            </p:cNvSpPr>
            <p:nvPr/>
          </p:nvSpPr>
          <p:spPr bwMode="auto">
            <a:xfrm>
              <a:off x="3267" y="1593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1410" name="Line 18"/>
            <p:cNvSpPr>
              <a:spLocks noChangeShapeType="1"/>
            </p:cNvSpPr>
            <p:nvPr/>
          </p:nvSpPr>
          <p:spPr bwMode="auto">
            <a:xfrm>
              <a:off x="3267" y="1806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1411" name="Line 19"/>
            <p:cNvSpPr>
              <a:spLocks noChangeShapeType="1"/>
            </p:cNvSpPr>
            <p:nvPr/>
          </p:nvSpPr>
          <p:spPr bwMode="auto">
            <a:xfrm>
              <a:off x="3267" y="2019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1412" name="Line 20"/>
            <p:cNvSpPr>
              <a:spLocks noChangeShapeType="1"/>
            </p:cNvSpPr>
            <p:nvPr/>
          </p:nvSpPr>
          <p:spPr bwMode="auto">
            <a:xfrm>
              <a:off x="3267" y="2232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1413" name="Line 21"/>
            <p:cNvSpPr>
              <a:spLocks noChangeShapeType="1"/>
            </p:cNvSpPr>
            <p:nvPr/>
          </p:nvSpPr>
          <p:spPr bwMode="auto">
            <a:xfrm>
              <a:off x="3267" y="2445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1414" name="Line 22"/>
            <p:cNvSpPr>
              <a:spLocks noChangeShapeType="1"/>
            </p:cNvSpPr>
            <p:nvPr/>
          </p:nvSpPr>
          <p:spPr bwMode="auto">
            <a:xfrm>
              <a:off x="3267" y="2658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1415" name="Line 23"/>
            <p:cNvSpPr>
              <a:spLocks noChangeShapeType="1"/>
            </p:cNvSpPr>
            <p:nvPr/>
          </p:nvSpPr>
          <p:spPr bwMode="auto">
            <a:xfrm>
              <a:off x="3267" y="2871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1416" name="Line 24"/>
            <p:cNvSpPr>
              <a:spLocks noChangeShapeType="1"/>
            </p:cNvSpPr>
            <p:nvPr/>
          </p:nvSpPr>
          <p:spPr bwMode="auto">
            <a:xfrm>
              <a:off x="3267" y="3085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1417" name="Line 25"/>
            <p:cNvSpPr>
              <a:spLocks noChangeShapeType="1"/>
            </p:cNvSpPr>
            <p:nvPr/>
          </p:nvSpPr>
          <p:spPr bwMode="auto">
            <a:xfrm>
              <a:off x="3267" y="3298"/>
              <a:ext cx="4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1418" name="Line 26"/>
            <p:cNvSpPr>
              <a:spLocks noChangeShapeType="1"/>
            </p:cNvSpPr>
            <p:nvPr/>
          </p:nvSpPr>
          <p:spPr bwMode="auto">
            <a:xfrm>
              <a:off x="3267" y="1166"/>
              <a:ext cx="0" cy="21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1419" name="Line 27"/>
            <p:cNvSpPr>
              <a:spLocks noChangeShapeType="1"/>
            </p:cNvSpPr>
            <p:nvPr/>
          </p:nvSpPr>
          <p:spPr bwMode="auto">
            <a:xfrm>
              <a:off x="3740" y="1166"/>
              <a:ext cx="0" cy="21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1420" name="Text Box 28"/>
            <p:cNvSpPr txBox="1">
              <a:spLocks noChangeArrowheads="1"/>
            </p:cNvSpPr>
            <p:nvPr/>
          </p:nvSpPr>
          <p:spPr bwMode="auto">
            <a:xfrm>
              <a:off x="3804" y="115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71421" name="Text Box 29"/>
            <p:cNvSpPr txBox="1">
              <a:spLocks noChangeArrowheads="1"/>
            </p:cNvSpPr>
            <p:nvPr/>
          </p:nvSpPr>
          <p:spPr bwMode="auto">
            <a:xfrm>
              <a:off x="3799" y="3066"/>
              <a:ext cx="4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m - 1</a:t>
              </a:r>
            </a:p>
          </p:txBody>
        </p:sp>
        <p:sp>
          <p:nvSpPr>
            <p:cNvPr id="571422" name="Text Box 30"/>
            <p:cNvSpPr txBox="1">
              <a:spLocks noChangeArrowheads="1"/>
            </p:cNvSpPr>
            <p:nvPr/>
          </p:nvSpPr>
          <p:spPr bwMode="auto">
            <a:xfrm>
              <a:off x="3387" y="9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571423" name="Line 31"/>
            <p:cNvSpPr>
              <a:spLocks noChangeShapeType="1"/>
            </p:cNvSpPr>
            <p:nvPr/>
          </p:nvSpPr>
          <p:spPr bwMode="auto">
            <a:xfrm>
              <a:off x="3512" y="2755"/>
              <a:ext cx="4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1424" name="Text Box 32"/>
            <p:cNvSpPr txBox="1">
              <a:spLocks noChangeArrowheads="1"/>
            </p:cNvSpPr>
            <p:nvPr/>
          </p:nvSpPr>
          <p:spPr bwMode="auto">
            <a:xfrm>
              <a:off x="3949" y="2631"/>
              <a:ext cx="1656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chain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2068" y="0"/>
            <a:ext cx="8229600" cy="90133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Analysis of Hashing with </a:t>
            </a:r>
            <a:r>
              <a:rPr lang="en-US" sz="3600" dirty="0" smtClean="0"/>
              <a:t>Chaining: Average </a:t>
            </a:r>
            <a:r>
              <a:rPr lang="en-US" sz="3600" dirty="0"/>
              <a:t>Case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idx="1"/>
          </p:nvPr>
        </p:nvSpPr>
        <p:spPr>
          <a:xfrm>
            <a:off x="350838" y="1085850"/>
            <a:ext cx="6811962" cy="5772150"/>
          </a:xfrm>
        </p:spPr>
        <p:txBody>
          <a:bodyPr/>
          <a:lstStyle/>
          <a:p>
            <a:r>
              <a:rPr lang="en-US" sz="2400" dirty="0"/>
              <a:t>Average case</a:t>
            </a:r>
          </a:p>
          <a:p>
            <a:pPr lvl="1"/>
            <a:r>
              <a:rPr lang="en-US" dirty="0"/>
              <a:t>depends on how well the hash function distributes the </a:t>
            </a:r>
            <a:r>
              <a:rPr lang="en-US" dirty="0">
                <a:latin typeface="Comic Sans MS" pitchFamily="66" charset="0"/>
              </a:rPr>
              <a:t>n</a:t>
            </a:r>
            <a:r>
              <a:rPr lang="en-US" dirty="0"/>
              <a:t> keys among the </a:t>
            </a:r>
            <a:r>
              <a:rPr lang="en-US" dirty="0">
                <a:latin typeface="Comic Sans MS" pitchFamily="66" charset="0"/>
              </a:rPr>
              <a:t>m</a:t>
            </a:r>
            <a:r>
              <a:rPr lang="en-US" dirty="0"/>
              <a:t> slots</a:t>
            </a:r>
          </a:p>
          <a:p>
            <a:r>
              <a:rPr lang="en-US" sz="2400" b="1" dirty="0">
                <a:solidFill>
                  <a:srgbClr val="DD0111"/>
                </a:solidFill>
              </a:rPr>
              <a:t>Simple uniform hashing</a:t>
            </a:r>
            <a:r>
              <a:rPr lang="en-US" sz="2400" dirty="0"/>
              <a:t> assumption:</a:t>
            </a:r>
          </a:p>
          <a:p>
            <a:pPr lvl="1"/>
            <a:r>
              <a:rPr lang="en-US" dirty="0"/>
              <a:t>Any given element is equally likely to hash into any of the </a:t>
            </a:r>
            <a:r>
              <a:rPr lang="en-US" dirty="0">
                <a:latin typeface="Comic Sans MS" pitchFamily="66" charset="0"/>
              </a:rPr>
              <a:t>m</a:t>
            </a:r>
            <a:r>
              <a:rPr lang="en-US" dirty="0"/>
              <a:t> slots </a:t>
            </a:r>
            <a:r>
              <a:rPr lang="en-US" sz="2000" dirty="0"/>
              <a:t>(i.e., probability of collision </a:t>
            </a:r>
            <a:r>
              <a:rPr lang="en-US" sz="2000" dirty="0" err="1"/>
              <a:t>Pr</a:t>
            </a:r>
            <a:r>
              <a:rPr lang="en-US" sz="2000" dirty="0"/>
              <a:t>(h(x)=h(y)), is 1/m)</a:t>
            </a:r>
            <a:endParaRPr lang="en-US" dirty="0"/>
          </a:p>
          <a:p>
            <a:r>
              <a:rPr lang="en-US" sz="2400" dirty="0"/>
              <a:t>Length of a list:</a:t>
            </a:r>
          </a:p>
          <a:p>
            <a:pPr>
              <a:buFontTx/>
              <a:buNone/>
            </a:pPr>
            <a:r>
              <a:rPr lang="en-US" sz="2400" dirty="0"/>
              <a:t>		 	</a:t>
            </a:r>
            <a:r>
              <a:rPr lang="en-US" sz="2400" dirty="0">
                <a:latin typeface="Comic Sans MS" pitchFamily="66" charset="0"/>
              </a:rPr>
              <a:t>T[j] = </a:t>
            </a:r>
            <a:r>
              <a:rPr lang="en-US" sz="2400" dirty="0" err="1">
                <a:latin typeface="Comic Sans MS" pitchFamily="66" charset="0"/>
              </a:rPr>
              <a:t>n</a:t>
            </a:r>
            <a:r>
              <a:rPr lang="en-US" sz="2400" baseline="-25000" dirty="0" err="1">
                <a:latin typeface="Comic Sans MS" pitchFamily="66" charset="0"/>
              </a:rPr>
              <a:t>j</a:t>
            </a:r>
            <a:r>
              <a:rPr lang="en-US" sz="2400" dirty="0">
                <a:latin typeface="Comic Sans MS" pitchFamily="66" charset="0"/>
              </a:rPr>
              <a:t>,  	j = 0, 1, . . . , m – 1</a:t>
            </a:r>
          </a:p>
          <a:p>
            <a:r>
              <a:rPr lang="en-US" sz="2400" dirty="0"/>
              <a:t>Number of keys in the table:</a:t>
            </a:r>
          </a:p>
          <a:p>
            <a:pPr>
              <a:buFontTx/>
              <a:buNone/>
            </a:pPr>
            <a:r>
              <a:rPr lang="en-US" sz="2400" dirty="0"/>
              <a:t>			</a:t>
            </a:r>
            <a:r>
              <a:rPr lang="en-US" sz="2400" dirty="0">
                <a:latin typeface="Comic Sans MS" pitchFamily="66" charset="0"/>
              </a:rPr>
              <a:t>n = n</a:t>
            </a:r>
            <a:r>
              <a:rPr lang="en-US" sz="2400" baseline="-25000" dirty="0">
                <a:latin typeface="Comic Sans MS" pitchFamily="66" charset="0"/>
              </a:rPr>
              <a:t>0</a:t>
            </a:r>
            <a:r>
              <a:rPr lang="en-US" sz="2400" dirty="0">
                <a:latin typeface="Comic Sans MS" pitchFamily="66" charset="0"/>
              </a:rPr>
              <a:t> + n</a:t>
            </a:r>
            <a:r>
              <a:rPr lang="en-US" sz="2400" baseline="-25000" dirty="0">
                <a:latin typeface="Comic Sans MS" pitchFamily="66" charset="0"/>
              </a:rPr>
              <a:t>1</a:t>
            </a:r>
            <a:r>
              <a:rPr lang="en-US" sz="2400" dirty="0">
                <a:latin typeface="Comic Sans MS" pitchFamily="66" charset="0"/>
              </a:rPr>
              <a:t> +· · · + n</a:t>
            </a:r>
            <a:r>
              <a:rPr lang="en-US" sz="2400" baseline="-25000" dirty="0">
                <a:latin typeface="Comic Sans MS" pitchFamily="66" charset="0"/>
              </a:rPr>
              <a:t>m-1</a:t>
            </a:r>
            <a:endParaRPr lang="en-US" sz="2400" dirty="0">
              <a:latin typeface="Comic Sans MS" pitchFamily="66" charset="0"/>
            </a:endParaRPr>
          </a:p>
          <a:p>
            <a:r>
              <a:rPr lang="en-US" sz="2400" dirty="0"/>
              <a:t>Average value of </a:t>
            </a:r>
            <a:r>
              <a:rPr lang="en-US" sz="2400" dirty="0" err="1">
                <a:latin typeface="Comic Sans MS" pitchFamily="66" charset="0"/>
              </a:rPr>
              <a:t>n</a:t>
            </a:r>
            <a:r>
              <a:rPr lang="en-US" sz="2400" baseline="-25000" dirty="0" err="1">
                <a:latin typeface="Comic Sans MS" pitchFamily="66" charset="0"/>
              </a:rPr>
              <a:t>j</a:t>
            </a:r>
            <a:r>
              <a:rPr lang="en-US" sz="2400" dirty="0"/>
              <a:t>:</a:t>
            </a:r>
          </a:p>
          <a:p>
            <a:pPr>
              <a:buFontTx/>
              <a:buNone/>
            </a:pPr>
            <a:r>
              <a:rPr lang="en-US" sz="2400" dirty="0"/>
              <a:t>			</a:t>
            </a:r>
            <a:r>
              <a:rPr lang="en-US" sz="2400" dirty="0">
                <a:latin typeface="Comic Sans MS" pitchFamily="66" charset="0"/>
              </a:rPr>
              <a:t>E[</a:t>
            </a:r>
            <a:r>
              <a:rPr lang="en-US" sz="2400" dirty="0" err="1">
                <a:latin typeface="Comic Sans MS" pitchFamily="66" charset="0"/>
              </a:rPr>
              <a:t>n</a:t>
            </a:r>
            <a:r>
              <a:rPr lang="en-US" sz="2400" baseline="-25000" dirty="0" err="1">
                <a:latin typeface="Comic Sans MS" pitchFamily="66" charset="0"/>
              </a:rPr>
              <a:t>j</a:t>
            </a:r>
            <a:r>
              <a:rPr lang="en-US" sz="2400" dirty="0">
                <a:latin typeface="Comic Sans MS" pitchFamily="66" charset="0"/>
              </a:rPr>
              <a:t>] = α = n/m</a:t>
            </a:r>
          </a:p>
        </p:txBody>
      </p:sp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D624-5AF1-4A89-8575-9798B59137F9}" type="slidenum">
              <a:rPr lang="en-US"/>
              <a:pPr/>
              <a:t>23</a:t>
            </a:fld>
            <a:endParaRPr lang="en-US"/>
          </a:p>
        </p:txBody>
      </p:sp>
      <p:grpSp>
        <p:nvGrpSpPr>
          <p:cNvPr id="572420" name="Group 4"/>
          <p:cNvGrpSpPr>
            <a:grpSpLocks/>
          </p:cNvGrpSpPr>
          <p:nvPr/>
        </p:nvGrpSpPr>
        <p:grpSpPr bwMode="auto">
          <a:xfrm>
            <a:off x="7173913" y="2016125"/>
            <a:ext cx="1924050" cy="3781425"/>
            <a:chOff x="4256" y="1366"/>
            <a:chExt cx="1212" cy="2382"/>
          </a:xfrm>
        </p:grpSpPr>
        <p:sp>
          <p:nvSpPr>
            <p:cNvPr id="572421" name="Rectangle 5"/>
            <p:cNvSpPr>
              <a:spLocks noChangeArrowheads="1"/>
            </p:cNvSpPr>
            <p:nvPr/>
          </p:nvSpPr>
          <p:spPr bwMode="auto">
            <a:xfrm>
              <a:off x="4256" y="3535"/>
              <a:ext cx="47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2422" name="Rectangle 6"/>
            <p:cNvSpPr>
              <a:spLocks noChangeArrowheads="1"/>
            </p:cNvSpPr>
            <p:nvPr/>
          </p:nvSpPr>
          <p:spPr bwMode="auto">
            <a:xfrm>
              <a:off x="4256" y="3321"/>
              <a:ext cx="473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2423" name="Rectangle 7"/>
            <p:cNvSpPr>
              <a:spLocks noChangeArrowheads="1"/>
            </p:cNvSpPr>
            <p:nvPr/>
          </p:nvSpPr>
          <p:spPr bwMode="auto">
            <a:xfrm>
              <a:off x="4256" y="3108"/>
              <a:ext cx="473" cy="213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2424" name="Rectangle 8"/>
            <p:cNvSpPr>
              <a:spLocks noChangeArrowheads="1"/>
            </p:cNvSpPr>
            <p:nvPr/>
          </p:nvSpPr>
          <p:spPr bwMode="auto">
            <a:xfrm>
              <a:off x="4256" y="2895"/>
              <a:ext cx="47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2425" name="Rectangle 9"/>
            <p:cNvSpPr>
              <a:spLocks noChangeArrowheads="1"/>
            </p:cNvSpPr>
            <p:nvPr/>
          </p:nvSpPr>
          <p:spPr bwMode="auto">
            <a:xfrm>
              <a:off x="4256" y="2682"/>
              <a:ext cx="473" cy="213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2426" name="Rectangle 10"/>
            <p:cNvSpPr>
              <a:spLocks noChangeArrowheads="1"/>
            </p:cNvSpPr>
            <p:nvPr/>
          </p:nvSpPr>
          <p:spPr bwMode="auto">
            <a:xfrm>
              <a:off x="4256" y="2469"/>
              <a:ext cx="47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2427" name="Rectangle 11"/>
            <p:cNvSpPr>
              <a:spLocks noChangeArrowheads="1"/>
            </p:cNvSpPr>
            <p:nvPr/>
          </p:nvSpPr>
          <p:spPr bwMode="auto">
            <a:xfrm>
              <a:off x="4256" y="2256"/>
              <a:ext cx="473" cy="213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2428" name="Rectangle 12"/>
            <p:cNvSpPr>
              <a:spLocks noChangeArrowheads="1"/>
            </p:cNvSpPr>
            <p:nvPr/>
          </p:nvSpPr>
          <p:spPr bwMode="auto">
            <a:xfrm>
              <a:off x="4256" y="2043"/>
              <a:ext cx="473" cy="213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2429" name="Rectangle 13"/>
            <p:cNvSpPr>
              <a:spLocks noChangeArrowheads="1"/>
            </p:cNvSpPr>
            <p:nvPr/>
          </p:nvSpPr>
          <p:spPr bwMode="auto">
            <a:xfrm>
              <a:off x="4256" y="1829"/>
              <a:ext cx="473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2430" name="Rectangle 14"/>
            <p:cNvSpPr>
              <a:spLocks noChangeArrowheads="1"/>
            </p:cNvSpPr>
            <p:nvPr/>
          </p:nvSpPr>
          <p:spPr bwMode="auto">
            <a:xfrm>
              <a:off x="4256" y="1616"/>
              <a:ext cx="47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2431" name="Line 15"/>
            <p:cNvSpPr>
              <a:spLocks noChangeShapeType="1"/>
            </p:cNvSpPr>
            <p:nvPr/>
          </p:nvSpPr>
          <p:spPr bwMode="auto">
            <a:xfrm>
              <a:off x="4256" y="1616"/>
              <a:ext cx="4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2432" name="Line 16"/>
            <p:cNvSpPr>
              <a:spLocks noChangeShapeType="1"/>
            </p:cNvSpPr>
            <p:nvPr/>
          </p:nvSpPr>
          <p:spPr bwMode="auto">
            <a:xfrm>
              <a:off x="4256" y="1829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2433" name="Line 17"/>
            <p:cNvSpPr>
              <a:spLocks noChangeShapeType="1"/>
            </p:cNvSpPr>
            <p:nvPr/>
          </p:nvSpPr>
          <p:spPr bwMode="auto">
            <a:xfrm>
              <a:off x="4256" y="2043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2434" name="Line 18"/>
            <p:cNvSpPr>
              <a:spLocks noChangeShapeType="1"/>
            </p:cNvSpPr>
            <p:nvPr/>
          </p:nvSpPr>
          <p:spPr bwMode="auto">
            <a:xfrm>
              <a:off x="4256" y="2256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2435" name="Line 19"/>
            <p:cNvSpPr>
              <a:spLocks noChangeShapeType="1"/>
            </p:cNvSpPr>
            <p:nvPr/>
          </p:nvSpPr>
          <p:spPr bwMode="auto">
            <a:xfrm>
              <a:off x="4256" y="2469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2436" name="Line 20"/>
            <p:cNvSpPr>
              <a:spLocks noChangeShapeType="1"/>
            </p:cNvSpPr>
            <p:nvPr/>
          </p:nvSpPr>
          <p:spPr bwMode="auto">
            <a:xfrm>
              <a:off x="4256" y="2682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2437" name="Line 21"/>
            <p:cNvSpPr>
              <a:spLocks noChangeShapeType="1"/>
            </p:cNvSpPr>
            <p:nvPr/>
          </p:nvSpPr>
          <p:spPr bwMode="auto">
            <a:xfrm>
              <a:off x="4256" y="2895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2438" name="Line 22"/>
            <p:cNvSpPr>
              <a:spLocks noChangeShapeType="1"/>
            </p:cNvSpPr>
            <p:nvPr/>
          </p:nvSpPr>
          <p:spPr bwMode="auto">
            <a:xfrm>
              <a:off x="4256" y="3108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2439" name="Line 23"/>
            <p:cNvSpPr>
              <a:spLocks noChangeShapeType="1"/>
            </p:cNvSpPr>
            <p:nvPr/>
          </p:nvSpPr>
          <p:spPr bwMode="auto">
            <a:xfrm>
              <a:off x="4256" y="3321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2440" name="Line 24"/>
            <p:cNvSpPr>
              <a:spLocks noChangeShapeType="1"/>
            </p:cNvSpPr>
            <p:nvPr/>
          </p:nvSpPr>
          <p:spPr bwMode="auto">
            <a:xfrm>
              <a:off x="4256" y="3535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2441" name="Line 25"/>
            <p:cNvSpPr>
              <a:spLocks noChangeShapeType="1"/>
            </p:cNvSpPr>
            <p:nvPr/>
          </p:nvSpPr>
          <p:spPr bwMode="auto">
            <a:xfrm>
              <a:off x="4256" y="3748"/>
              <a:ext cx="4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2442" name="Line 26"/>
            <p:cNvSpPr>
              <a:spLocks noChangeShapeType="1"/>
            </p:cNvSpPr>
            <p:nvPr/>
          </p:nvSpPr>
          <p:spPr bwMode="auto">
            <a:xfrm>
              <a:off x="4256" y="1616"/>
              <a:ext cx="0" cy="21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2443" name="Line 27"/>
            <p:cNvSpPr>
              <a:spLocks noChangeShapeType="1"/>
            </p:cNvSpPr>
            <p:nvPr/>
          </p:nvSpPr>
          <p:spPr bwMode="auto">
            <a:xfrm>
              <a:off x="4729" y="1616"/>
              <a:ext cx="0" cy="21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2444" name="Text Box 28"/>
            <p:cNvSpPr txBox="1">
              <a:spLocks noChangeArrowheads="1"/>
            </p:cNvSpPr>
            <p:nvPr/>
          </p:nvSpPr>
          <p:spPr bwMode="auto">
            <a:xfrm>
              <a:off x="4793" y="1603"/>
              <a:ext cx="4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  <a:r>
                <a:rPr lang="en-US" baseline="-25000"/>
                <a:t>0</a:t>
              </a:r>
              <a:r>
                <a:rPr lang="en-US"/>
                <a:t> = 0</a:t>
              </a:r>
            </a:p>
          </p:txBody>
        </p:sp>
        <p:sp>
          <p:nvSpPr>
            <p:cNvPr id="572445" name="Text Box 29"/>
            <p:cNvSpPr txBox="1">
              <a:spLocks noChangeArrowheads="1"/>
            </p:cNvSpPr>
            <p:nvPr/>
          </p:nvSpPr>
          <p:spPr bwMode="auto">
            <a:xfrm>
              <a:off x="4788" y="3516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  <a:r>
                <a:rPr lang="en-US" baseline="-25000"/>
                <a:t>m – 1</a:t>
              </a:r>
              <a:r>
                <a:rPr lang="en-US"/>
                <a:t> = 0</a:t>
              </a:r>
              <a:endParaRPr lang="en-US" baseline="-25000"/>
            </a:p>
          </p:txBody>
        </p:sp>
        <p:sp>
          <p:nvSpPr>
            <p:cNvPr id="572446" name="Text Box 30"/>
            <p:cNvSpPr txBox="1">
              <a:spLocks noChangeArrowheads="1"/>
            </p:cNvSpPr>
            <p:nvPr/>
          </p:nvSpPr>
          <p:spPr bwMode="auto">
            <a:xfrm>
              <a:off x="4376" y="136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572447" name="Line 31"/>
            <p:cNvSpPr>
              <a:spLocks noChangeShapeType="1"/>
            </p:cNvSpPr>
            <p:nvPr/>
          </p:nvSpPr>
          <p:spPr bwMode="auto">
            <a:xfrm>
              <a:off x="4501" y="2160"/>
              <a:ext cx="4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2448" name="Line 32"/>
            <p:cNvSpPr>
              <a:spLocks noChangeShapeType="1"/>
            </p:cNvSpPr>
            <p:nvPr/>
          </p:nvSpPr>
          <p:spPr bwMode="auto">
            <a:xfrm>
              <a:off x="4501" y="2364"/>
              <a:ext cx="4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2449" name="Line 33"/>
            <p:cNvSpPr>
              <a:spLocks noChangeShapeType="1"/>
            </p:cNvSpPr>
            <p:nvPr/>
          </p:nvSpPr>
          <p:spPr bwMode="auto">
            <a:xfrm>
              <a:off x="4501" y="2783"/>
              <a:ext cx="4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2450" name="Line 34"/>
            <p:cNvSpPr>
              <a:spLocks noChangeShapeType="1"/>
            </p:cNvSpPr>
            <p:nvPr/>
          </p:nvSpPr>
          <p:spPr bwMode="auto">
            <a:xfrm>
              <a:off x="4501" y="3205"/>
              <a:ext cx="4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2451" name="Text Box 35"/>
            <p:cNvSpPr txBox="1">
              <a:spLocks noChangeArrowheads="1"/>
            </p:cNvSpPr>
            <p:nvPr/>
          </p:nvSpPr>
          <p:spPr bwMode="auto">
            <a:xfrm>
              <a:off x="4938" y="2040"/>
              <a:ext cx="2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572452" name="Text Box 36"/>
            <p:cNvSpPr txBox="1">
              <a:spLocks noChangeArrowheads="1"/>
            </p:cNvSpPr>
            <p:nvPr/>
          </p:nvSpPr>
          <p:spPr bwMode="auto">
            <a:xfrm>
              <a:off x="4938" y="2267"/>
              <a:ext cx="2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  <a:r>
                <a:rPr lang="en-US" baseline="-25000"/>
                <a:t>3</a:t>
              </a:r>
              <a:endParaRPr lang="en-US"/>
            </a:p>
          </p:txBody>
        </p:sp>
        <p:sp>
          <p:nvSpPr>
            <p:cNvPr id="572453" name="Text Box 37"/>
            <p:cNvSpPr txBox="1">
              <a:spLocks noChangeArrowheads="1"/>
            </p:cNvSpPr>
            <p:nvPr/>
          </p:nvSpPr>
          <p:spPr bwMode="auto">
            <a:xfrm>
              <a:off x="4938" y="2654"/>
              <a:ext cx="2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  <a:r>
                <a:rPr lang="en-US" baseline="-25000"/>
                <a:t>j</a:t>
              </a:r>
              <a:endParaRPr lang="en-US"/>
            </a:p>
          </p:txBody>
        </p:sp>
        <p:sp>
          <p:nvSpPr>
            <p:cNvPr id="572454" name="Text Box 38"/>
            <p:cNvSpPr txBox="1">
              <a:spLocks noChangeArrowheads="1"/>
            </p:cNvSpPr>
            <p:nvPr/>
          </p:nvSpPr>
          <p:spPr bwMode="auto">
            <a:xfrm>
              <a:off x="4938" y="3081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  <a:r>
                <a:rPr lang="en-US" baseline="-25000"/>
                <a:t>k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Factor of a Hash Table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9781" y="1214438"/>
            <a:ext cx="5996707" cy="539908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400" dirty="0"/>
              <a:t>Load factor of a hash table T: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sz="2400" dirty="0">
                <a:cs typeface="Arial" pitchFamily="34" charset="0"/>
                <a:sym typeface="Symbol" pitchFamily="18" charset="2"/>
              </a:rPr>
              <a:t>			</a:t>
            </a:r>
            <a:r>
              <a:rPr lang="el-GR" sz="2400" dirty="0">
                <a:cs typeface="Arial" pitchFamily="34" charset="0"/>
                <a:sym typeface="Symbol" pitchFamily="18" charset="2"/>
              </a:rPr>
              <a:t></a:t>
            </a:r>
            <a:r>
              <a:rPr lang="en-US" sz="2400" dirty="0">
                <a:cs typeface="Arial" pitchFamily="34" charset="0"/>
                <a:sym typeface="Symbol" pitchFamily="18" charset="2"/>
              </a:rPr>
              <a:t> </a:t>
            </a:r>
            <a:r>
              <a:rPr lang="en-US" sz="2400" dirty="0">
                <a:latin typeface="Comic Sans MS" pitchFamily="66" charset="0"/>
                <a:cs typeface="Arial" pitchFamily="34" charset="0"/>
                <a:sym typeface="Symbol" pitchFamily="18" charset="2"/>
              </a:rPr>
              <a:t>= n/m</a:t>
            </a:r>
            <a:endParaRPr lang="en-US" sz="2400" dirty="0">
              <a:cs typeface="Arial" pitchFamily="34" charset="0"/>
              <a:sym typeface="Symbol" pitchFamily="18" charset="2"/>
            </a:endParaRPr>
          </a:p>
          <a:p>
            <a:pPr lvl="1">
              <a:lnSpc>
                <a:spcPct val="140000"/>
              </a:lnSpc>
            </a:pPr>
            <a:r>
              <a:rPr lang="en-US" sz="2000" dirty="0">
                <a:latin typeface="Comic Sans MS" pitchFamily="66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000" dirty="0">
                <a:cs typeface="Arial" pitchFamily="34" charset="0"/>
                <a:sym typeface="Symbol" pitchFamily="18" charset="2"/>
              </a:rPr>
              <a:t> = # of elements stored in the table</a:t>
            </a:r>
          </a:p>
          <a:p>
            <a:pPr lvl="1">
              <a:lnSpc>
                <a:spcPct val="140000"/>
              </a:lnSpc>
            </a:pPr>
            <a:r>
              <a:rPr lang="en-US" sz="2000" dirty="0">
                <a:latin typeface="Comic Sans MS" pitchFamily="66" charset="0"/>
                <a:cs typeface="Arial" pitchFamily="34" charset="0"/>
                <a:sym typeface="Symbol" pitchFamily="18" charset="2"/>
              </a:rPr>
              <a:t>m</a:t>
            </a:r>
            <a:r>
              <a:rPr lang="en-US" sz="2000" dirty="0">
                <a:cs typeface="Arial" pitchFamily="34" charset="0"/>
                <a:sym typeface="Symbol" pitchFamily="18" charset="2"/>
              </a:rPr>
              <a:t> = # of slots in the table = # of linked lists</a:t>
            </a:r>
            <a:endParaRPr lang="el-GR" sz="2000" dirty="0">
              <a:cs typeface="Arial" pitchFamily="34" charset="0"/>
              <a:sym typeface="Symbol" pitchFamily="18" charset="2"/>
            </a:endParaRPr>
          </a:p>
          <a:p>
            <a:pPr>
              <a:lnSpc>
                <a:spcPct val="140000"/>
              </a:lnSpc>
            </a:pPr>
            <a:r>
              <a:rPr lang="el-GR" sz="2400" dirty="0">
                <a:cs typeface="Arial" pitchFamily="34" charset="0"/>
                <a:sym typeface="Symbol" pitchFamily="18" charset="2"/>
              </a:rPr>
              <a:t></a:t>
            </a:r>
            <a:r>
              <a:rPr lang="en-US" sz="2400" dirty="0">
                <a:cs typeface="Arial" pitchFamily="34" charset="0"/>
                <a:sym typeface="Symbol" pitchFamily="18" charset="2"/>
              </a:rPr>
              <a:t> encodes the average number of elements stored in a chain</a:t>
            </a:r>
          </a:p>
          <a:p>
            <a:pPr>
              <a:lnSpc>
                <a:spcPct val="140000"/>
              </a:lnSpc>
            </a:pPr>
            <a:r>
              <a:rPr lang="el-GR" sz="2400" dirty="0">
                <a:cs typeface="Arial" pitchFamily="34" charset="0"/>
                <a:sym typeface="Symbol" pitchFamily="18" charset="2"/>
              </a:rPr>
              <a:t></a:t>
            </a:r>
            <a:r>
              <a:rPr lang="en-US" sz="2400" dirty="0">
                <a:cs typeface="Arial" pitchFamily="34" charset="0"/>
                <a:sym typeface="Symbol" pitchFamily="18" charset="2"/>
              </a:rPr>
              <a:t> can be &lt;, =, &gt; 1</a:t>
            </a:r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8AF59-9F5F-424A-A412-AC3FB8721A5D}" type="slidenum">
              <a:rPr lang="en-US"/>
              <a:pPr/>
              <a:t>24</a:t>
            </a:fld>
            <a:endParaRPr lang="en-US"/>
          </a:p>
        </p:txBody>
      </p:sp>
      <p:grpSp>
        <p:nvGrpSpPr>
          <p:cNvPr id="573444" name="Group 4"/>
          <p:cNvGrpSpPr>
            <a:grpSpLocks/>
          </p:cNvGrpSpPr>
          <p:nvPr/>
        </p:nvGrpSpPr>
        <p:grpSpPr bwMode="auto">
          <a:xfrm>
            <a:off x="6796088" y="1552575"/>
            <a:ext cx="1812925" cy="3781425"/>
            <a:chOff x="4256" y="1366"/>
            <a:chExt cx="1142" cy="2382"/>
          </a:xfrm>
        </p:grpSpPr>
        <p:sp>
          <p:nvSpPr>
            <p:cNvPr id="573445" name="Rectangle 5"/>
            <p:cNvSpPr>
              <a:spLocks noChangeArrowheads="1"/>
            </p:cNvSpPr>
            <p:nvPr/>
          </p:nvSpPr>
          <p:spPr bwMode="auto">
            <a:xfrm>
              <a:off x="4256" y="3535"/>
              <a:ext cx="47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3446" name="Rectangle 6"/>
            <p:cNvSpPr>
              <a:spLocks noChangeArrowheads="1"/>
            </p:cNvSpPr>
            <p:nvPr/>
          </p:nvSpPr>
          <p:spPr bwMode="auto">
            <a:xfrm>
              <a:off x="4256" y="3321"/>
              <a:ext cx="473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3447" name="Rectangle 7"/>
            <p:cNvSpPr>
              <a:spLocks noChangeArrowheads="1"/>
            </p:cNvSpPr>
            <p:nvPr/>
          </p:nvSpPr>
          <p:spPr bwMode="auto">
            <a:xfrm>
              <a:off x="4256" y="3108"/>
              <a:ext cx="473" cy="213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3448" name="Rectangle 8"/>
            <p:cNvSpPr>
              <a:spLocks noChangeArrowheads="1"/>
            </p:cNvSpPr>
            <p:nvPr/>
          </p:nvSpPr>
          <p:spPr bwMode="auto">
            <a:xfrm>
              <a:off x="4256" y="2895"/>
              <a:ext cx="47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3449" name="Rectangle 9"/>
            <p:cNvSpPr>
              <a:spLocks noChangeArrowheads="1"/>
            </p:cNvSpPr>
            <p:nvPr/>
          </p:nvSpPr>
          <p:spPr bwMode="auto">
            <a:xfrm>
              <a:off x="4256" y="2682"/>
              <a:ext cx="473" cy="213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3450" name="Rectangle 10"/>
            <p:cNvSpPr>
              <a:spLocks noChangeArrowheads="1"/>
            </p:cNvSpPr>
            <p:nvPr/>
          </p:nvSpPr>
          <p:spPr bwMode="auto">
            <a:xfrm>
              <a:off x="4256" y="2469"/>
              <a:ext cx="47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3451" name="Rectangle 11"/>
            <p:cNvSpPr>
              <a:spLocks noChangeArrowheads="1"/>
            </p:cNvSpPr>
            <p:nvPr/>
          </p:nvSpPr>
          <p:spPr bwMode="auto">
            <a:xfrm>
              <a:off x="4256" y="2256"/>
              <a:ext cx="473" cy="213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3452" name="Rectangle 12"/>
            <p:cNvSpPr>
              <a:spLocks noChangeArrowheads="1"/>
            </p:cNvSpPr>
            <p:nvPr/>
          </p:nvSpPr>
          <p:spPr bwMode="auto">
            <a:xfrm>
              <a:off x="4256" y="2043"/>
              <a:ext cx="473" cy="213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3453" name="Rectangle 13"/>
            <p:cNvSpPr>
              <a:spLocks noChangeArrowheads="1"/>
            </p:cNvSpPr>
            <p:nvPr/>
          </p:nvSpPr>
          <p:spPr bwMode="auto">
            <a:xfrm>
              <a:off x="4256" y="1829"/>
              <a:ext cx="473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3454" name="Rectangle 14"/>
            <p:cNvSpPr>
              <a:spLocks noChangeArrowheads="1"/>
            </p:cNvSpPr>
            <p:nvPr/>
          </p:nvSpPr>
          <p:spPr bwMode="auto">
            <a:xfrm>
              <a:off x="4256" y="1616"/>
              <a:ext cx="47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4256" y="1616"/>
              <a:ext cx="4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>
              <a:off x="4256" y="1829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457" name="Line 17"/>
            <p:cNvSpPr>
              <a:spLocks noChangeShapeType="1"/>
            </p:cNvSpPr>
            <p:nvPr/>
          </p:nvSpPr>
          <p:spPr bwMode="auto">
            <a:xfrm>
              <a:off x="4256" y="2043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458" name="Line 18"/>
            <p:cNvSpPr>
              <a:spLocks noChangeShapeType="1"/>
            </p:cNvSpPr>
            <p:nvPr/>
          </p:nvSpPr>
          <p:spPr bwMode="auto">
            <a:xfrm>
              <a:off x="4256" y="2256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459" name="Line 19"/>
            <p:cNvSpPr>
              <a:spLocks noChangeShapeType="1"/>
            </p:cNvSpPr>
            <p:nvPr/>
          </p:nvSpPr>
          <p:spPr bwMode="auto">
            <a:xfrm>
              <a:off x="4256" y="2469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460" name="Line 20"/>
            <p:cNvSpPr>
              <a:spLocks noChangeShapeType="1"/>
            </p:cNvSpPr>
            <p:nvPr/>
          </p:nvSpPr>
          <p:spPr bwMode="auto">
            <a:xfrm>
              <a:off x="4256" y="2682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461" name="Line 21"/>
            <p:cNvSpPr>
              <a:spLocks noChangeShapeType="1"/>
            </p:cNvSpPr>
            <p:nvPr/>
          </p:nvSpPr>
          <p:spPr bwMode="auto">
            <a:xfrm>
              <a:off x="4256" y="2895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462" name="Line 22"/>
            <p:cNvSpPr>
              <a:spLocks noChangeShapeType="1"/>
            </p:cNvSpPr>
            <p:nvPr/>
          </p:nvSpPr>
          <p:spPr bwMode="auto">
            <a:xfrm>
              <a:off x="4256" y="3108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463" name="Line 23"/>
            <p:cNvSpPr>
              <a:spLocks noChangeShapeType="1"/>
            </p:cNvSpPr>
            <p:nvPr/>
          </p:nvSpPr>
          <p:spPr bwMode="auto">
            <a:xfrm>
              <a:off x="4256" y="3321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464" name="Line 24"/>
            <p:cNvSpPr>
              <a:spLocks noChangeShapeType="1"/>
            </p:cNvSpPr>
            <p:nvPr/>
          </p:nvSpPr>
          <p:spPr bwMode="auto">
            <a:xfrm>
              <a:off x="4256" y="3535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465" name="Line 25"/>
            <p:cNvSpPr>
              <a:spLocks noChangeShapeType="1"/>
            </p:cNvSpPr>
            <p:nvPr/>
          </p:nvSpPr>
          <p:spPr bwMode="auto">
            <a:xfrm>
              <a:off x="4256" y="3748"/>
              <a:ext cx="4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466" name="Line 26"/>
            <p:cNvSpPr>
              <a:spLocks noChangeShapeType="1"/>
            </p:cNvSpPr>
            <p:nvPr/>
          </p:nvSpPr>
          <p:spPr bwMode="auto">
            <a:xfrm>
              <a:off x="4256" y="1616"/>
              <a:ext cx="0" cy="21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467" name="Line 27"/>
            <p:cNvSpPr>
              <a:spLocks noChangeShapeType="1"/>
            </p:cNvSpPr>
            <p:nvPr/>
          </p:nvSpPr>
          <p:spPr bwMode="auto">
            <a:xfrm>
              <a:off x="4729" y="1616"/>
              <a:ext cx="0" cy="21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468" name="Text Box 28"/>
            <p:cNvSpPr txBox="1">
              <a:spLocks noChangeArrowheads="1"/>
            </p:cNvSpPr>
            <p:nvPr/>
          </p:nvSpPr>
          <p:spPr bwMode="auto">
            <a:xfrm>
              <a:off x="4793" y="160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73469" name="Text Box 29"/>
            <p:cNvSpPr txBox="1">
              <a:spLocks noChangeArrowheads="1"/>
            </p:cNvSpPr>
            <p:nvPr/>
          </p:nvSpPr>
          <p:spPr bwMode="auto">
            <a:xfrm>
              <a:off x="4788" y="3516"/>
              <a:ext cx="4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m - 1</a:t>
              </a:r>
            </a:p>
          </p:txBody>
        </p:sp>
        <p:sp>
          <p:nvSpPr>
            <p:cNvPr id="573470" name="Text Box 30"/>
            <p:cNvSpPr txBox="1">
              <a:spLocks noChangeArrowheads="1"/>
            </p:cNvSpPr>
            <p:nvPr/>
          </p:nvSpPr>
          <p:spPr bwMode="auto">
            <a:xfrm>
              <a:off x="4376" y="136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573471" name="Line 31"/>
            <p:cNvSpPr>
              <a:spLocks noChangeShapeType="1"/>
            </p:cNvSpPr>
            <p:nvPr/>
          </p:nvSpPr>
          <p:spPr bwMode="auto">
            <a:xfrm>
              <a:off x="4501" y="2160"/>
              <a:ext cx="4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472" name="Line 32"/>
            <p:cNvSpPr>
              <a:spLocks noChangeShapeType="1"/>
            </p:cNvSpPr>
            <p:nvPr/>
          </p:nvSpPr>
          <p:spPr bwMode="auto">
            <a:xfrm>
              <a:off x="4501" y="2364"/>
              <a:ext cx="4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473" name="Line 33"/>
            <p:cNvSpPr>
              <a:spLocks noChangeShapeType="1"/>
            </p:cNvSpPr>
            <p:nvPr/>
          </p:nvSpPr>
          <p:spPr bwMode="auto">
            <a:xfrm>
              <a:off x="4501" y="2783"/>
              <a:ext cx="4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474" name="Line 34"/>
            <p:cNvSpPr>
              <a:spLocks noChangeShapeType="1"/>
            </p:cNvSpPr>
            <p:nvPr/>
          </p:nvSpPr>
          <p:spPr bwMode="auto">
            <a:xfrm>
              <a:off x="4501" y="3205"/>
              <a:ext cx="4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475" name="Text Box 35"/>
            <p:cNvSpPr txBox="1">
              <a:spLocks noChangeArrowheads="1"/>
            </p:cNvSpPr>
            <p:nvPr/>
          </p:nvSpPr>
          <p:spPr bwMode="auto">
            <a:xfrm>
              <a:off x="4938" y="2040"/>
              <a:ext cx="4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chain</a:t>
              </a:r>
            </a:p>
          </p:txBody>
        </p:sp>
        <p:sp>
          <p:nvSpPr>
            <p:cNvPr id="573476" name="Text Box 36"/>
            <p:cNvSpPr txBox="1">
              <a:spLocks noChangeArrowheads="1"/>
            </p:cNvSpPr>
            <p:nvPr/>
          </p:nvSpPr>
          <p:spPr bwMode="auto">
            <a:xfrm>
              <a:off x="4938" y="2267"/>
              <a:ext cx="4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chain</a:t>
              </a:r>
            </a:p>
          </p:txBody>
        </p:sp>
        <p:sp>
          <p:nvSpPr>
            <p:cNvPr id="573477" name="Text Box 37"/>
            <p:cNvSpPr txBox="1">
              <a:spLocks noChangeArrowheads="1"/>
            </p:cNvSpPr>
            <p:nvPr/>
          </p:nvSpPr>
          <p:spPr bwMode="auto">
            <a:xfrm>
              <a:off x="4938" y="2654"/>
              <a:ext cx="4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chain</a:t>
              </a:r>
            </a:p>
          </p:txBody>
        </p:sp>
        <p:sp>
          <p:nvSpPr>
            <p:cNvPr id="573478" name="Text Box 38"/>
            <p:cNvSpPr txBox="1">
              <a:spLocks noChangeArrowheads="1"/>
            </p:cNvSpPr>
            <p:nvPr/>
          </p:nvSpPr>
          <p:spPr bwMode="auto">
            <a:xfrm>
              <a:off x="4938" y="3081"/>
              <a:ext cx="4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chain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39634" y="0"/>
            <a:ext cx="8229600" cy="888274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of Search in Hash Tables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350837" y="1214438"/>
            <a:ext cx="8491237" cy="5076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If </a:t>
            </a:r>
            <a:r>
              <a:rPr lang="en-US" dirty="0">
                <a:solidFill>
                  <a:srgbClr val="CC0000"/>
                </a:solidFill>
              </a:rPr>
              <a:t>m</a:t>
            </a:r>
            <a:r>
              <a:rPr lang="en-US" dirty="0"/>
              <a:t> (# of slots) is proportional to </a:t>
            </a:r>
            <a:r>
              <a:rPr lang="en-US" dirty="0">
                <a:solidFill>
                  <a:srgbClr val="CC0000"/>
                </a:solidFill>
              </a:rPr>
              <a:t>n</a:t>
            </a:r>
            <a:r>
              <a:rPr lang="en-US" dirty="0"/>
              <a:t> (# of elements in the table):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		n = O(m)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		α = n/m = O(m)/m = </a:t>
            </a:r>
            <a:r>
              <a:rPr lang="en-US" dirty="0">
                <a:solidFill>
                  <a:srgbClr val="DD0111"/>
                </a:solidFill>
              </a:rPr>
              <a:t>O(1)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 </a:t>
            </a:r>
            <a:r>
              <a:rPr lang="en-US" dirty="0"/>
              <a:t>Searching takes constant time on average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A08F-5E37-4CFD-A643-986B01425FB0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31074" y="0"/>
            <a:ext cx="8229600" cy="1143000"/>
          </a:xfrm>
        </p:spPr>
        <p:txBody>
          <a:bodyPr/>
          <a:lstStyle/>
          <a:p>
            <a:r>
              <a:rPr lang="en-US" dirty="0"/>
              <a:t>Hash Functions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hash function transforms a key into a table address</a:t>
            </a:r>
          </a:p>
          <a:p>
            <a:r>
              <a:rPr lang="en-US" b="1" dirty="0"/>
              <a:t>What makes a good hash function?</a:t>
            </a:r>
          </a:p>
          <a:p>
            <a:pPr lvl="1">
              <a:buFontTx/>
              <a:buNone/>
            </a:pPr>
            <a:r>
              <a:rPr lang="en-US" dirty="0"/>
              <a:t>(1) Easy to compute</a:t>
            </a:r>
          </a:p>
          <a:p>
            <a:pPr lvl="1">
              <a:buFontTx/>
              <a:buNone/>
            </a:pPr>
            <a:r>
              <a:rPr lang="en-US" dirty="0"/>
              <a:t>(2) Approximates a random function: for every input, every output is equally likely </a:t>
            </a:r>
            <a:r>
              <a:rPr lang="en-US" dirty="0">
                <a:solidFill>
                  <a:srgbClr val="DD0111"/>
                </a:solidFill>
              </a:rPr>
              <a:t>(</a:t>
            </a:r>
            <a:r>
              <a:rPr lang="en-US" dirty="0">
                <a:solidFill>
                  <a:srgbClr val="CC0000"/>
                </a:solidFill>
              </a:rPr>
              <a:t>simple uniform hashing)</a:t>
            </a:r>
          </a:p>
          <a:p>
            <a:r>
              <a:rPr lang="en-US" dirty="0"/>
              <a:t>In practice, it is very hard to satisfy the simple uniform hashing property</a:t>
            </a:r>
          </a:p>
          <a:p>
            <a:pPr lvl="1"/>
            <a:r>
              <a:rPr lang="en-US" dirty="0"/>
              <a:t>i.e., we don’t know in advance the probability distribution that keys are drawn from</a:t>
            </a:r>
          </a:p>
          <a:p>
            <a:pPr lvl="1">
              <a:buFontTx/>
              <a:buNone/>
            </a:pPr>
            <a:endParaRPr lang="en-US" dirty="0">
              <a:solidFill>
                <a:srgbClr val="CC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5252-C627-4131-BEB2-28C537FBBAAF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" y="0"/>
            <a:ext cx="8229600" cy="809897"/>
          </a:xfrm>
        </p:spPr>
        <p:txBody>
          <a:bodyPr/>
          <a:lstStyle/>
          <a:p>
            <a:r>
              <a:rPr lang="en-US" sz="3600" dirty="0"/>
              <a:t>Good Approaches for Hash Functions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38665"/>
            <a:ext cx="8229600" cy="438912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dirty="0"/>
              <a:t>Minimize the chance that closely related keys hash to the same slot</a:t>
            </a:r>
          </a:p>
          <a:p>
            <a:pPr lvl="1">
              <a:lnSpc>
                <a:spcPct val="130000"/>
              </a:lnSpc>
            </a:pPr>
            <a:r>
              <a:rPr lang="en-US" sz="2800" dirty="0"/>
              <a:t>Strings such as </a:t>
            </a:r>
            <a:r>
              <a:rPr lang="en-US" sz="2800" dirty="0" err="1">
                <a:solidFill>
                  <a:srgbClr val="DD0111"/>
                </a:solidFill>
                <a:latin typeface="Comic Sans MS" pitchFamily="66" charset="0"/>
              </a:rPr>
              <a:t>pt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DD0111"/>
                </a:solidFill>
                <a:latin typeface="Comic Sans MS" pitchFamily="66" charset="0"/>
              </a:rPr>
              <a:t>pts</a:t>
            </a:r>
            <a:r>
              <a:rPr lang="en-US" sz="2800" dirty="0"/>
              <a:t> should hash to different slots</a:t>
            </a:r>
          </a:p>
          <a:p>
            <a:pPr>
              <a:lnSpc>
                <a:spcPct val="130000"/>
              </a:lnSpc>
            </a:pPr>
            <a:r>
              <a:rPr lang="en-US" b="1" dirty="0">
                <a:solidFill>
                  <a:schemeClr val="tx1"/>
                </a:solidFill>
              </a:rPr>
              <a:t>Derive a hash value that is independent from any patterns that may exist in the distribution of the keys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F50C-725C-4AF9-8DFB-92FB87522E0A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1886" y="0"/>
            <a:ext cx="8229600" cy="875211"/>
          </a:xfrm>
        </p:spPr>
        <p:txBody>
          <a:bodyPr/>
          <a:lstStyle/>
          <a:p>
            <a:r>
              <a:rPr lang="en-US"/>
              <a:t>The Division Method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idx="1"/>
          </p:nvPr>
        </p:nvSpPr>
        <p:spPr>
          <a:xfrm>
            <a:off x="350838" y="1085850"/>
            <a:ext cx="8229600" cy="5454650"/>
          </a:xfrm>
        </p:spPr>
        <p:txBody>
          <a:bodyPr/>
          <a:lstStyle/>
          <a:p>
            <a:r>
              <a:rPr lang="en-US" b="1" dirty="0"/>
              <a:t>Idea:</a:t>
            </a:r>
          </a:p>
          <a:p>
            <a:pPr lvl="1"/>
            <a:r>
              <a:rPr lang="en-US" sz="2800" dirty="0"/>
              <a:t>Map a key </a:t>
            </a:r>
            <a:r>
              <a:rPr lang="en-US" sz="2800" dirty="0">
                <a:latin typeface="Comic Sans MS" pitchFamily="66" charset="0"/>
              </a:rPr>
              <a:t>k</a:t>
            </a:r>
            <a:r>
              <a:rPr lang="en-US" sz="2800" dirty="0"/>
              <a:t> into one of the </a:t>
            </a:r>
            <a:r>
              <a:rPr lang="en-US" sz="2800" dirty="0">
                <a:latin typeface="Comic Sans MS" pitchFamily="66" charset="0"/>
              </a:rPr>
              <a:t>m</a:t>
            </a:r>
            <a:r>
              <a:rPr lang="en-US" sz="2800" dirty="0"/>
              <a:t> slots by taking the remainder of </a:t>
            </a:r>
            <a:r>
              <a:rPr lang="en-US" sz="2800" dirty="0">
                <a:latin typeface="Comic Sans MS" pitchFamily="66" charset="0"/>
              </a:rPr>
              <a:t>k</a:t>
            </a:r>
            <a:r>
              <a:rPr lang="en-US" sz="2800" dirty="0"/>
              <a:t> divided by </a:t>
            </a:r>
            <a:r>
              <a:rPr lang="en-US" sz="2800" dirty="0">
                <a:latin typeface="Comic Sans MS" pitchFamily="66" charset="0"/>
              </a:rPr>
              <a:t>m</a:t>
            </a:r>
          </a:p>
          <a:p>
            <a:pPr lvl="1">
              <a:buFontTx/>
              <a:buNone/>
            </a:pPr>
            <a:r>
              <a:rPr lang="en-US" sz="2800" dirty="0"/>
              <a:t>			</a:t>
            </a:r>
            <a:r>
              <a:rPr lang="en-US" sz="2800" dirty="0">
                <a:solidFill>
                  <a:srgbClr val="CC0000"/>
                </a:solidFill>
                <a:latin typeface="Comic Sans MS" pitchFamily="66" charset="0"/>
              </a:rPr>
              <a:t>h(k) = k mod m</a:t>
            </a:r>
          </a:p>
          <a:p>
            <a:r>
              <a:rPr lang="en-US" b="1" dirty="0"/>
              <a:t>Advantage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fast, requires only one operation</a:t>
            </a:r>
          </a:p>
          <a:p>
            <a:r>
              <a:rPr lang="en-US" b="1" dirty="0"/>
              <a:t>Disadvantage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Certain values of </a:t>
            </a:r>
            <a:r>
              <a:rPr lang="en-US" dirty="0">
                <a:latin typeface="Comic Sans MS" pitchFamily="66" charset="0"/>
              </a:rPr>
              <a:t>m</a:t>
            </a:r>
            <a:r>
              <a:rPr lang="en-US" dirty="0"/>
              <a:t> are bad, e.g.,</a:t>
            </a:r>
          </a:p>
          <a:p>
            <a:pPr lvl="2"/>
            <a:r>
              <a:rPr lang="en-US" dirty="0"/>
              <a:t>power of 2</a:t>
            </a:r>
          </a:p>
          <a:p>
            <a:pPr lvl="2"/>
            <a:r>
              <a:rPr lang="en-US" dirty="0"/>
              <a:t>non-prime numbers</a:t>
            </a:r>
            <a:endParaRPr lang="en-US" sz="2400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58D-FF51-4BE4-BC64-85AF5CF8B22B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09005" y="0"/>
            <a:ext cx="8229600" cy="914400"/>
          </a:xfrm>
        </p:spPr>
        <p:txBody>
          <a:bodyPr/>
          <a:lstStyle/>
          <a:p>
            <a:r>
              <a:rPr lang="en-US"/>
              <a:t>Example - The Division Method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idx="1"/>
          </p:nvPr>
        </p:nvSpPr>
        <p:spPr>
          <a:xfrm>
            <a:off x="350838" y="1085850"/>
            <a:ext cx="6848475" cy="55848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If </a:t>
            </a:r>
            <a:r>
              <a:rPr lang="en-US" dirty="0">
                <a:latin typeface="Comic Sans MS" pitchFamily="66" charset="0"/>
              </a:rPr>
              <a:t>m = 2</a:t>
            </a:r>
            <a:r>
              <a:rPr lang="en-US" baseline="30000" dirty="0">
                <a:latin typeface="Comic Sans MS" pitchFamily="66" charset="0"/>
              </a:rPr>
              <a:t>p</a:t>
            </a:r>
            <a:r>
              <a:rPr lang="en-US" dirty="0"/>
              <a:t>, then </a:t>
            </a:r>
            <a:r>
              <a:rPr lang="en-US" dirty="0">
                <a:latin typeface="Comic Sans MS" pitchFamily="66" charset="0"/>
              </a:rPr>
              <a:t>h(k)</a:t>
            </a:r>
            <a:r>
              <a:rPr lang="en-US" dirty="0"/>
              <a:t> is just the least significant </a:t>
            </a:r>
            <a:r>
              <a:rPr lang="en-US" dirty="0">
                <a:latin typeface="Comic Sans MS" pitchFamily="66" charset="0"/>
              </a:rPr>
              <a:t>p</a:t>
            </a:r>
            <a:r>
              <a:rPr lang="en-US" dirty="0"/>
              <a:t> bits of </a:t>
            </a:r>
            <a:r>
              <a:rPr lang="en-US" dirty="0">
                <a:latin typeface="Comic Sans MS" pitchFamily="66" charset="0"/>
              </a:rPr>
              <a:t>k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omic Sans MS" pitchFamily="66" charset="0"/>
              </a:rPr>
              <a:t>p = 1 </a:t>
            </a:r>
            <a:r>
              <a:rPr lang="en-US" dirty="0">
                <a:sym typeface="Symbol" pitchFamily="18" charset="2"/>
              </a:rPr>
              <a:t> 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m = 2 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   </a:t>
            </a:r>
            <a:r>
              <a:rPr lang="en-US" dirty="0">
                <a:latin typeface="Comic Sans MS" pitchFamily="66" charset="0"/>
              </a:rPr>
              <a:t>h(k) =         , </a:t>
            </a:r>
            <a:r>
              <a:rPr lang="en-US" dirty="0"/>
              <a:t>least significant 1 bit of </a:t>
            </a:r>
            <a:r>
              <a:rPr lang="en-US" dirty="0">
                <a:latin typeface="Comic Sans MS" pitchFamily="66" charset="0"/>
              </a:rPr>
              <a:t>k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>
                <a:latin typeface="Comic Sans MS" pitchFamily="66" charset="0"/>
              </a:rPr>
              <a:t>p = 2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 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m = 4</a:t>
            </a:r>
            <a:endParaRPr lang="en-US" dirty="0"/>
          </a:p>
          <a:p>
            <a:pPr lvl="1">
              <a:lnSpc>
                <a:spcPct val="110000"/>
              </a:lnSpc>
              <a:buFont typeface="Symbol" pitchFamily="18" charset="2"/>
              <a:buNone/>
            </a:pPr>
            <a:r>
              <a:rPr lang="en-US" dirty="0">
                <a:sym typeface="Symbol" pitchFamily="18" charset="2"/>
              </a:rPr>
              <a:t> </a:t>
            </a:r>
            <a:r>
              <a:rPr lang="en-US" dirty="0">
                <a:latin typeface="Comic Sans MS" pitchFamily="66" charset="0"/>
              </a:rPr>
              <a:t>h(k) = 	           , </a:t>
            </a:r>
            <a:r>
              <a:rPr lang="en-US" dirty="0"/>
              <a:t>least significant 2 bits of </a:t>
            </a:r>
            <a:r>
              <a:rPr lang="en-US" dirty="0">
                <a:latin typeface="Comic Sans MS" pitchFamily="66" charset="0"/>
              </a:rPr>
              <a:t>k</a:t>
            </a:r>
          </a:p>
          <a:p>
            <a:pPr>
              <a:lnSpc>
                <a:spcPct val="110000"/>
              </a:lnSpc>
              <a:buFont typeface="Wingdings" pitchFamily="2" charset="2"/>
              <a:buChar char=""/>
            </a:pPr>
            <a:r>
              <a:rPr lang="en-US" dirty="0"/>
              <a:t>Choose </a:t>
            </a:r>
            <a:r>
              <a:rPr lang="en-US" dirty="0">
                <a:latin typeface="Comic Sans MS" pitchFamily="66" charset="0"/>
              </a:rPr>
              <a:t>m</a:t>
            </a:r>
            <a:r>
              <a:rPr lang="en-US" dirty="0"/>
              <a:t> to be a prime, not close to a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dirty="0"/>
              <a:t>     power of 2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"/>
            </a:pPr>
            <a:r>
              <a:rPr lang="en-US" dirty="0"/>
              <a:t>Column 2: 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"/>
            </a:pPr>
            <a:r>
              <a:rPr lang="en-US" dirty="0"/>
              <a:t>Column 3: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E68A-897D-48B1-B002-A268A139136D}" type="slidenum">
              <a:rPr lang="en-US"/>
              <a:pPr/>
              <a:t>29</a:t>
            </a:fld>
            <a:endParaRPr lang="en-US"/>
          </a:p>
        </p:txBody>
      </p:sp>
      <p:sp>
        <p:nvSpPr>
          <p:cNvPr id="582660" name="Text Box 4"/>
          <p:cNvSpPr txBox="1">
            <a:spLocks noChangeArrowheads="1"/>
          </p:cNvSpPr>
          <p:nvPr/>
        </p:nvSpPr>
        <p:spPr bwMode="auto">
          <a:xfrm>
            <a:off x="2290763" y="2651125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{0, 1}</a:t>
            </a:r>
          </a:p>
        </p:txBody>
      </p:sp>
      <p:sp>
        <p:nvSpPr>
          <p:cNvPr id="582661" name="Text Box 5"/>
          <p:cNvSpPr txBox="1">
            <a:spLocks noChangeArrowheads="1"/>
          </p:cNvSpPr>
          <p:nvPr/>
        </p:nvSpPr>
        <p:spPr bwMode="auto">
          <a:xfrm>
            <a:off x="1976438" y="3575050"/>
            <a:ext cx="1466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{0, 1, 2, 3} </a:t>
            </a:r>
          </a:p>
        </p:txBody>
      </p:sp>
      <p:pic>
        <p:nvPicPr>
          <p:cNvPr id="582663" name="Picture 7" descr="fig2"/>
          <p:cNvPicPr>
            <a:picLocks noChangeAspect="1" noChangeArrowheads="1"/>
          </p:cNvPicPr>
          <p:nvPr/>
        </p:nvPicPr>
        <p:blipFill>
          <a:blip r:embed="rId3" cstate="print"/>
          <a:srcRect r="24039"/>
          <a:stretch>
            <a:fillRect/>
          </a:stretch>
        </p:blipFill>
        <p:spPr bwMode="auto">
          <a:xfrm>
            <a:off x="7192963" y="1182688"/>
            <a:ext cx="1474787" cy="5675312"/>
          </a:xfrm>
          <a:prstGeom prst="rect">
            <a:avLst/>
          </a:prstGeom>
          <a:noFill/>
        </p:spPr>
      </p:pic>
      <p:sp>
        <p:nvSpPr>
          <p:cNvPr id="582664" name="Text Box 8"/>
          <p:cNvSpPr txBox="1">
            <a:spLocks noChangeArrowheads="1"/>
          </p:cNvSpPr>
          <p:nvPr/>
        </p:nvSpPr>
        <p:spPr bwMode="auto">
          <a:xfrm>
            <a:off x="2695575" y="5194300"/>
            <a:ext cx="1123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k mod 97</a:t>
            </a:r>
          </a:p>
        </p:txBody>
      </p:sp>
      <p:sp>
        <p:nvSpPr>
          <p:cNvPr id="582665" name="Text Box 9"/>
          <p:cNvSpPr txBox="1">
            <a:spLocks noChangeArrowheads="1"/>
          </p:cNvSpPr>
          <p:nvPr/>
        </p:nvSpPr>
        <p:spPr bwMode="auto">
          <a:xfrm>
            <a:off x="2670175" y="5670550"/>
            <a:ext cx="1250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 mod 100</a:t>
            </a:r>
          </a:p>
        </p:txBody>
      </p:sp>
      <p:sp>
        <p:nvSpPr>
          <p:cNvPr id="582667" name="Text Box 11"/>
          <p:cNvSpPr txBox="1">
            <a:spLocks noChangeArrowheads="1"/>
          </p:cNvSpPr>
          <p:nvPr/>
        </p:nvSpPr>
        <p:spPr bwMode="auto">
          <a:xfrm>
            <a:off x="7823200" y="735013"/>
            <a:ext cx="438150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m97</a:t>
            </a:r>
          </a:p>
        </p:txBody>
      </p:sp>
      <p:sp>
        <p:nvSpPr>
          <p:cNvPr id="582668" name="Text Box 12"/>
          <p:cNvSpPr txBox="1">
            <a:spLocks noChangeArrowheads="1"/>
          </p:cNvSpPr>
          <p:nvPr/>
        </p:nvSpPr>
        <p:spPr bwMode="auto">
          <a:xfrm>
            <a:off x="8377238" y="758825"/>
            <a:ext cx="622300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m</a:t>
            </a:r>
          </a:p>
          <a:p>
            <a:r>
              <a:rPr lang="en-US" dirty="0"/>
              <a:t>100</a:t>
            </a:r>
          </a:p>
        </p:txBody>
      </p:sp>
      <p:sp>
        <p:nvSpPr>
          <p:cNvPr id="582669" name="Line 13"/>
          <p:cNvSpPr>
            <a:spLocks noChangeShapeType="1"/>
          </p:cNvSpPr>
          <p:nvPr/>
        </p:nvSpPr>
        <p:spPr bwMode="auto">
          <a:xfrm>
            <a:off x="6323013" y="5538788"/>
            <a:ext cx="862012" cy="0"/>
          </a:xfrm>
          <a:prstGeom prst="line">
            <a:avLst/>
          </a:prstGeom>
          <a:noFill/>
          <a:ln w="38100">
            <a:solidFill>
              <a:srgbClr val="DD011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2670" name="Line 14"/>
          <p:cNvSpPr>
            <a:spLocks noChangeShapeType="1"/>
          </p:cNvSpPr>
          <p:nvPr/>
        </p:nvSpPr>
        <p:spPr bwMode="auto">
          <a:xfrm>
            <a:off x="6318250" y="5756275"/>
            <a:ext cx="862013" cy="0"/>
          </a:xfrm>
          <a:prstGeom prst="line">
            <a:avLst/>
          </a:prstGeom>
          <a:noFill/>
          <a:ln w="38100">
            <a:solidFill>
              <a:srgbClr val="DD011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60" grpId="0"/>
      <p:bldP spid="5826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50838" y="1214438"/>
            <a:ext cx="8474075" cy="5413375"/>
          </a:xfrm>
        </p:spPr>
        <p:txBody>
          <a:bodyPr/>
          <a:lstStyle/>
          <a:p>
            <a:r>
              <a:rPr lang="en-US" dirty="0"/>
              <a:t>Keeping track of customer account information at a bank</a:t>
            </a:r>
          </a:p>
          <a:p>
            <a:pPr lvl="1"/>
            <a:r>
              <a:rPr lang="en-US" dirty="0"/>
              <a:t>Search through records to check balances and perform transactions</a:t>
            </a:r>
          </a:p>
          <a:p>
            <a:r>
              <a:rPr lang="en-US" dirty="0"/>
              <a:t>Keep track of reservations on flights</a:t>
            </a:r>
          </a:p>
          <a:p>
            <a:pPr lvl="1"/>
            <a:r>
              <a:rPr lang="en-US" dirty="0"/>
              <a:t>Search to find empty seats, cancel/modify reservations</a:t>
            </a:r>
          </a:p>
          <a:p>
            <a:r>
              <a:rPr lang="en-US" dirty="0"/>
              <a:t>Search engine </a:t>
            </a:r>
          </a:p>
          <a:p>
            <a:pPr lvl="1"/>
            <a:r>
              <a:rPr lang="en-US" dirty="0"/>
              <a:t>Looks for all documents containing a given word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F3BF-F2F9-4F96-B227-F6FA4E5805A9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6572" y="0"/>
            <a:ext cx="8229600" cy="931653"/>
          </a:xfrm>
        </p:spPr>
        <p:txBody>
          <a:bodyPr/>
          <a:lstStyle/>
          <a:p>
            <a:r>
              <a:rPr lang="en-US" dirty="0"/>
              <a:t>The Multiplication Method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idx="1"/>
          </p:nvPr>
        </p:nvSpPr>
        <p:spPr>
          <a:xfrm>
            <a:off x="350837" y="1214438"/>
            <a:ext cx="8430853" cy="5370512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sz="2400" b="1" dirty="0"/>
              <a:t>Idea: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1"/>
                </a:solidFill>
              </a:rPr>
              <a:t>Multiply key 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k</a:t>
            </a:r>
            <a:r>
              <a:rPr lang="en-US" sz="2400" dirty="0">
                <a:solidFill>
                  <a:schemeClr val="tx1"/>
                </a:solidFill>
              </a:rPr>
              <a:t> by a constant 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A</a:t>
            </a:r>
            <a:r>
              <a:rPr lang="en-US" sz="2400" dirty="0">
                <a:solidFill>
                  <a:schemeClr val="tx1"/>
                </a:solidFill>
              </a:rPr>
              <a:t>, where 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0 &lt; A &lt; 1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1"/>
                </a:solidFill>
              </a:rPr>
              <a:t>Extract the fractional part of 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kA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1"/>
                </a:solidFill>
              </a:rPr>
              <a:t>Multiply the fractional part by 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m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1"/>
                </a:solidFill>
              </a:rPr>
              <a:t>Take the floor of the result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			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h(k) =                      = 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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m (k A mod 1)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</a:t>
            </a:r>
          </a:p>
          <a:p>
            <a:pPr>
              <a:lnSpc>
                <a:spcPct val="120000"/>
              </a:lnSpc>
              <a:buFontTx/>
              <a:buNone/>
            </a:pPr>
            <a:endParaRPr lang="en-US" sz="2400" dirty="0">
              <a:solidFill>
                <a:schemeClr val="tx1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lnSpc>
                <a:spcPct val="120000"/>
              </a:lnSpc>
              <a:buFontTx/>
              <a:buNone/>
            </a:pPr>
            <a:endParaRPr lang="en-US" sz="2400" dirty="0">
              <a:solidFill>
                <a:schemeClr val="tx1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tx1"/>
                </a:solidFill>
              </a:rPr>
              <a:t>Disadvantage: </a:t>
            </a:r>
            <a:r>
              <a:rPr lang="en-US" sz="2400" dirty="0">
                <a:solidFill>
                  <a:schemeClr val="tx1"/>
                </a:solidFill>
              </a:rPr>
              <a:t>Slower than division method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tx1"/>
                </a:solidFill>
              </a:rPr>
              <a:t>Advantage: </a:t>
            </a:r>
            <a:r>
              <a:rPr lang="en-US" sz="2400" dirty="0">
                <a:solidFill>
                  <a:schemeClr val="tx1"/>
                </a:solidFill>
              </a:rPr>
              <a:t>Value of 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m</a:t>
            </a:r>
            <a:r>
              <a:rPr lang="en-US" sz="2400" dirty="0">
                <a:solidFill>
                  <a:schemeClr val="tx1"/>
                </a:solidFill>
              </a:rPr>
              <a:t> is not critical, e.g., typically 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2</a:t>
            </a:r>
            <a:r>
              <a:rPr lang="en-US" sz="2400" baseline="30000" dirty="0">
                <a:solidFill>
                  <a:schemeClr val="tx1"/>
                </a:solidFill>
                <a:latin typeface="Comic Sans MS" pitchFamily="66" charset="0"/>
              </a:rPr>
              <a:t>p</a:t>
            </a:r>
            <a:endParaRPr lang="en-US" sz="24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0A1A-CF45-4144-9E10-C8D42ED8CAAB}" type="slidenum">
              <a:rPr lang="en-US"/>
              <a:pPr/>
              <a:t>30</a:t>
            </a:fld>
            <a:endParaRPr lang="en-US"/>
          </a:p>
        </p:txBody>
      </p:sp>
      <p:grpSp>
        <p:nvGrpSpPr>
          <p:cNvPr id="587780" name="Group 4"/>
          <p:cNvGrpSpPr>
            <a:grpSpLocks/>
          </p:cNvGrpSpPr>
          <p:nvPr/>
        </p:nvGrpSpPr>
        <p:grpSpPr bwMode="auto">
          <a:xfrm>
            <a:off x="5006975" y="4306888"/>
            <a:ext cx="3324225" cy="603250"/>
            <a:chOff x="1783" y="2701"/>
            <a:chExt cx="2094" cy="380"/>
          </a:xfrm>
        </p:grpSpPr>
        <p:sp>
          <p:nvSpPr>
            <p:cNvPr id="587781" name="AutoShape 5"/>
            <p:cNvSpPr>
              <a:spLocks/>
            </p:cNvSpPr>
            <p:nvPr/>
          </p:nvSpPr>
          <p:spPr bwMode="auto">
            <a:xfrm rot="-5400000">
              <a:off x="2758" y="2249"/>
              <a:ext cx="73" cy="977"/>
            </a:xfrm>
            <a:prstGeom prst="leftBrace">
              <a:avLst>
                <a:gd name="adj1" fmla="val 11153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782" name="Text Box 6"/>
            <p:cNvSpPr txBox="1">
              <a:spLocks noChangeArrowheads="1"/>
            </p:cNvSpPr>
            <p:nvPr/>
          </p:nvSpPr>
          <p:spPr bwMode="auto">
            <a:xfrm>
              <a:off x="1783" y="2850"/>
              <a:ext cx="20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fractional part of kA = kA - </a:t>
              </a:r>
              <a:r>
                <a:rPr lang="en-US" dirty="0">
                  <a:sym typeface="Symbol" pitchFamily="18" charset="2"/>
                </a:rPr>
                <a:t>kA</a:t>
              </a:r>
            </a:p>
          </p:txBody>
        </p:sp>
      </p:grpSp>
      <p:pic>
        <p:nvPicPr>
          <p:cNvPr id="587783" name="Picture 7"/>
          <p:cNvPicPr>
            <a:picLocks noChangeAspect="1" noChangeArrowheads="1"/>
          </p:cNvPicPr>
          <p:nvPr/>
        </p:nvPicPr>
        <p:blipFill>
          <a:blip r:embed="rId3" cstate="print"/>
          <a:srcRect l="20468" r="34688"/>
          <a:stretch>
            <a:fillRect/>
          </a:stretch>
        </p:blipFill>
        <p:spPr bwMode="auto">
          <a:xfrm>
            <a:off x="3116263" y="3705225"/>
            <a:ext cx="182245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– Multiplication Method</a:t>
            </a:r>
          </a:p>
        </p:txBody>
      </p:sp>
      <p:pic>
        <p:nvPicPr>
          <p:cNvPr id="6205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463675" y="1458371"/>
            <a:ext cx="6207125" cy="4967287"/>
          </a:xfrm>
          <a:noFill/>
          <a:ln/>
        </p:spPr>
      </p:pic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8A09-5B56-4759-AED0-08F24F2683A9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4948" y="0"/>
            <a:ext cx="8229600" cy="914400"/>
          </a:xfrm>
        </p:spPr>
        <p:txBody>
          <a:bodyPr/>
          <a:lstStyle/>
          <a:p>
            <a:r>
              <a:rPr lang="en-US"/>
              <a:t>Universal Hashing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>
          <a:xfrm>
            <a:off x="188913" y="1100138"/>
            <a:ext cx="8383587" cy="55784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In practice, keys are </a:t>
            </a:r>
            <a:r>
              <a:rPr lang="en-US" dirty="0">
                <a:solidFill>
                  <a:srgbClr val="DD0111"/>
                </a:solidFill>
              </a:rPr>
              <a:t>not</a:t>
            </a:r>
            <a:r>
              <a:rPr lang="en-US" dirty="0"/>
              <a:t> randomly distributed</a:t>
            </a:r>
          </a:p>
          <a:p>
            <a:pPr>
              <a:lnSpc>
                <a:spcPct val="120000"/>
              </a:lnSpc>
            </a:pPr>
            <a:r>
              <a:rPr lang="en-US" dirty="0"/>
              <a:t>Any fixed hash function might yield </a:t>
            </a:r>
            <a:r>
              <a:rPr lang="el-GR" dirty="0">
                <a:cs typeface="Arial" pitchFamily="34" charset="0"/>
              </a:rPr>
              <a:t>Θ</a:t>
            </a:r>
            <a:r>
              <a:rPr lang="en-US" dirty="0">
                <a:cs typeface="Arial" pitchFamily="34" charset="0"/>
              </a:rPr>
              <a:t>(n) time</a:t>
            </a:r>
            <a:endParaRPr lang="el-GR" dirty="0"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dirty="0"/>
              <a:t>Goal: </a:t>
            </a:r>
            <a:r>
              <a:rPr lang="en-US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functions that produce random table indices irrespective of the keys</a:t>
            </a:r>
          </a:p>
          <a:p>
            <a:pPr>
              <a:lnSpc>
                <a:spcPct val="120000"/>
              </a:lnSpc>
            </a:pPr>
            <a:r>
              <a:rPr lang="en-US" dirty="0"/>
              <a:t>Idea: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Select a hash function </a:t>
            </a:r>
            <a:r>
              <a:rPr lang="en-US" dirty="0">
                <a:solidFill>
                  <a:srgbClr val="DD0111"/>
                </a:solidFill>
              </a:rPr>
              <a:t>at random</a:t>
            </a:r>
            <a:r>
              <a:rPr lang="en-US" dirty="0"/>
              <a:t>, from a designed class of functions at the beginning of the execution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16DC-CBC1-4B5B-9E12-38CC82225CE5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83326" y="0"/>
            <a:ext cx="8229600" cy="783771"/>
          </a:xfrm>
        </p:spPr>
        <p:txBody>
          <a:bodyPr>
            <a:normAutofit fontScale="90000"/>
          </a:bodyPr>
          <a:lstStyle/>
          <a:p>
            <a:r>
              <a:rPr lang="en-US" dirty="0"/>
              <a:t>Universal Hashing</a:t>
            </a:r>
          </a:p>
        </p:txBody>
      </p:sp>
      <p:pic>
        <p:nvPicPr>
          <p:cNvPr id="67686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900112" y="2501106"/>
            <a:ext cx="7343775" cy="3257550"/>
          </a:xfrm>
          <a:noFill/>
          <a:ln/>
        </p:spPr>
      </p:pic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EE01-71DC-4539-8E21-CA7036BBE3D5}" type="slidenum">
              <a:rPr lang="en-US"/>
              <a:pPr/>
              <a:t>33</a:t>
            </a:fld>
            <a:endParaRPr lang="en-US"/>
          </a:p>
        </p:txBody>
      </p:sp>
      <p:sp>
        <p:nvSpPr>
          <p:cNvPr id="676869" name="Text Box 5"/>
          <p:cNvSpPr txBox="1">
            <a:spLocks noChangeArrowheads="1"/>
          </p:cNvSpPr>
          <p:nvPr/>
        </p:nvSpPr>
        <p:spPr bwMode="auto">
          <a:xfrm>
            <a:off x="841375" y="4916488"/>
            <a:ext cx="3295650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  <a:p>
            <a:r>
              <a:rPr lang="en-US"/>
              <a:t>                                                </a:t>
            </a:r>
          </a:p>
        </p:txBody>
      </p:sp>
      <p:sp>
        <p:nvSpPr>
          <p:cNvPr id="676870" name="Text Box 6"/>
          <p:cNvSpPr txBox="1">
            <a:spLocks noChangeArrowheads="1"/>
          </p:cNvSpPr>
          <p:nvPr/>
        </p:nvSpPr>
        <p:spPr bwMode="auto">
          <a:xfrm>
            <a:off x="3844445" y="3488531"/>
            <a:ext cx="1885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DD0111"/>
                </a:solidFill>
              </a:rPr>
              <a:t>(at the beginning</a:t>
            </a:r>
          </a:p>
          <a:p>
            <a:r>
              <a:rPr lang="en-US">
                <a:solidFill>
                  <a:srgbClr val="DD0111"/>
                </a:solidFill>
              </a:rPr>
              <a:t>of the execution)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2697" y="0"/>
            <a:ext cx="8229600" cy="862149"/>
          </a:xfrm>
        </p:spPr>
        <p:txBody>
          <a:bodyPr>
            <a:normAutofit fontScale="90000"/>
          </a:bodyPr>
          <a:lstStyle/>
          <a:p>
            <a:r>
              <a:rPr lang="en-US" dirty="0"/>
              <a:t>Universal Hashing – Main Result</a:t>
            </a:r>
          </a:p>
        </p:txBody>
      </p:sp>
      <p:sp>
        <p:nvSpPr>
          <p:cNvPr id="625667" name="Rectangle 3"/>
          <p:cNvSpPr>
            <a:spLocks noGrp="1" noChangeArrowheads="1"/>
          </p:cNvSpPr>
          <p:nvPr>
            <p:ph idx="1"/>
          </p:nvPr>
        </p:nvSpPr>
        <p:spPr>
          <a:xfrm>
            <a:off x="412750" y="1717675"/>
            <a:ext cx="8307388" cy="4189413"/>
          </a:xfrm>
        </p:spPr>
        <p:txBody>
          <a:bodyPr/>
          <a:lstStyle/>
          <a:p>
            <a:pPr algn="ctr">
              <a:lnSpc>
                <a:spcPct val="17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With universal hashing the </a:t>
            </a:r>
            <a:r>
              <a:rPr lang="en-US" dirty="0">
                <a:solidFill>
                  <a:srgbClr val="CC0000"/>
                </a:solidFill>
                <a:sym typeface="Symbol" pitchFamily="18" charset="2"/>
              </a:rPr>
              <a:t>chance of collision</a:t>
            </a:r>
            <a:r>
              <a:rPr lang="en-US" dirty="0">
                <a:sym typeface="Symbol" pitchFamily="18" charset="2"/>
              </a:rPr>
              <a:t> between distinct keys 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k</a:t>
            </a:r>
            <a:r>
              <a:rPr lang="en-US" dirty="0">
                <a:sym typeface="Symbol" pitchFamily="18" charset="2"/>
              </a:rPr>
              <a:t> and 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l</a:t>
            </a:r>
            <a:r>
              <a:rPr lang="en-US" dirty="0">
                <a:sym typeface="Symbol" pitchFamily="18" charset="2"/>
              </a:rPr>
              <a:t> is no more than the </a:t>
            </a:r>
            <a:r>
              <a:rPr lang="en-US" dirty="0">
                <a:solidFill>
                  <a:srgbClr val="CC0000"/>
                </a:solidFill>
                <a:latin typeface="Comic Sans MS" pitchFamily="66" charset="0"/>
                <a:sym typeface="Symbol" pitchFamily="18" charset="2"/>
              </a:rPr>
              <a:t>1/m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chance of collision if locations 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h(k)</a:t>
            </a:r>
            <a:r>
              <a:rPr lang="en-US" dirty="0">
                <a:sym typeface="Symbol" pitchFamily="18" charset="2"/>
              </a:rPr>
              <a:t> and 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h(l)</a:t>
            </a:r>
            <a:r>
              <a:rPr lang="en-US" dirty="0">
                <a:sym typeface="Symbol" pitchFamily="18" charset="2"/>
              </a:rPr>
              <a:t> were randomly and independently chosen from the set 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{0, 1, …, m – 1}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C5AF-3DBC-40EA-A1C1-26BDF2D80443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39635" y="0"/>
            <a:ext cx="8229600" cy="862149"/>
          </a:xfrm>
        </p:spPr>
        <p:txBody>
          <a:bodyPr>
            <a:normAutofit fontScale="90000"/>
          </a:bodyPr>
          <a:lstStyle/>
          <a:p>
            <a:r>
              <a:rPr lang="en-US"/>
              <a:t>Advantages of Universal Hashing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idx="1"/>
          </p:nvPr>
        </p:nvSpPr>
        <p:spPr>
          <a:xfrm>
            <a:off x="188913" y="1100138"/>
            <a:ext cx="8372475" cy="5578475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Universal hashing provides good results on average, independently of the keys to be stored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Guarantees that no input will always elicit the worst-case behavior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Poor performance occurs only when the random choice returns an inefficient hash function – this has small probability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1EA7-7264-4D79-AB23-AB57DAB22E85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9005" y="0"/>
            <a:ext cx="8229600" cy="914400"/>
          </a:xfrm>
        </p:spPr>
        <p:txBody>
          <a:bodyPr/>
          <a:lstStyle/>
          <a:p>
            <a:r>
              <a:rPr lang="en-US" dirty="0"/>
              <a:t>Open Addressing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idx="1"/>
          </p:nvPr>
        </p:nvSpPr>
        <p:spPr>
          <a:xfrm>
            <a:off x="255588" y="1223963"/>
            <a:ext cx="8494712" cy="50768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400" dirty="0"/>
              <a:t>If we have enough contiguous memory to store all the keys (m &gt; N)   </a:t>
            </a:r>
            <a:r>
              <a:rPr lang="en-US" sz="2400" dirty="0">
                <a:sym typeface="Symbol" pitchFamily="18" charset="2"/>
              </a:rPr>
              <a:t> </a:t>
            </a:r>
            <a:r>
              <a:rPr lang="en-US" sz="2400" dirty="0">
                <a:solidFill>
                  <a:srgbClr val="CC0000"/>
                </a:solidFill>
                <a:sym typeface="Symbol" pitchFamily="18" charset="2"/>
              </a:rPr>
              <a:t>store the keys in the table itself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ym typeface="Symbol" pitchFamily="18" charset="2"/>
              </a:rPr>
              <a:t>No need to use linked lists anymore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ym typeface="Symbol" pitchFamily="18" charset="2"/>
              </a:rPr>
              <a:t>Basic idea:</a:t>
            </a:r>
          </a:p>
          <a:p>
            <a:pPr lvl="1">
              <a:lnSpc>
                <a:spcPct val="130000"/>
              </a:lnSpc>
            </a:pPr>
            <a:r>
              <a:rPr lang="en-US" sz="2000" u="sng" dirty="0">
                <a:sym typeface="Symbol" pitchFamily="18" charset="2"/>
              </a:rPr>
              <a:t>Insertion:</a:t>
            </a:r>
            <a:r>
              <a:rPr lang="en-US" sz="2000" dirty="0">
                <a:sym typeface="Symbol" pitchFamily="18" charset="2"/>
              </a:rPr>
              <a:t> if a slot is full, try another one, </a:t>
            </a:r>
          </a:p>
          <a:p>
            <a:pPr lvl="1">
              <a:lnSpc>
                <a:spcPct val="130000"/>
              </a:lnSpc>
              <a:buFontTx/>
              <a:buNone/>
            </a:pPr>
            <a:r>
              <a:rPr lang="en-US" sz="2000" dirty="0">
                <a:sym typeface="Symbol" pitchFamily="18" charset="2"/>
              </a:rPr>
              <a:t>                    until you find an empty one</a:t>
            </a:r>
          </a:p>
          <a:p>
            <a:pPr lvl="1">
              <a:lnSpc>
                <a:spcPct val="130000"/>
              </a:lnSpc>
            </a:pPr>
            <a:r>
              <a:rPr lang="en-US" sz="2000" u="sng" dirty="0">
                <a:sym typeface="Symbol" pitchFamily="18" charset="2"/>
              </a:rPr>
              <a:t>Search:</a:t>
            </a:r>
            <a:r>
              <a:rPr lang="en-US" sz="2000" dirty="0">
                <a:sym typeface="Symbol" pitchFamily="18" charset="2"/>
              </a:rPr>
              <a:t> follow the same sequence of probes</a:t>
            </a:r>
          </a:p>
          <a:p>
            <a:pPr lvl="1">
              <a:lnSpc>
                <a:spcPct val="130000"/>
              </a:lnSpc>
            </a:pPr>
            <a:r>
              <a:rPr lang="en-US" sz="2000" u="sng" dirty="0">
                <a:sym typeface="Symbol" pitchFamily="18" charset="2"/>
              </a:rPr>
              <a:t>Deletion:</a:t>
            </a:r>
            <a:r>
              <a:rPr lang="en-US" sz="2000" dirty="0">
                <a:sym typeface="Symbol" pitchFamily="18" charset="2"/>
              </a:rPr>
              <a:t> more difficult ... (we’ll see why)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ym typeface="Symbol" pitchFamily="18" charset="2"/>
              </a:rPr>
              <a:t>Search time depends on the length of the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     probe sequence!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82C5-E29C-4735-9751-BE9CAE52210D}" type="slidenum">
              <a:rPr lang="en-US"/>
              <a:pPr/>
              <a:t>36</a:t>
            </a:fld>
            <a:endParaRPr lang="en-US"/>
          </a:p>
        </p:txBody>
      </p:sp>
      <p:pic>
        <p:nvPicPr>
          <p:cNvPr id="62771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0325" y="2265363"/>
            <a:ext cx="1284288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7719" name="Text Box 7"/>
          <p:cNvSpPr txBox="1">
            <a:spLocks noChangeArrowheads="1"/>
          </p:cNvSpPr>
          <p:nvPr/>
        </p:nvSpPr>
        <p:spPr bwMode="auto">
          <a:xfrm>
            <a:off x="7366000" y="1897063"/>
            <a:ext cx="156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e.g., insert 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18012" y="0"/>
            <a:ext cx="8229600" cy="822960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Generalize hash function notation: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 hash function contains two arguments now: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            (</a:t>
            </a:r>
            <a:r>
              <a:rPr lang="en-US" dirty="0" err="1"/>
              <a:t>i</a:t>
            </a:r>
            <a:r>
              <a:rPr lang="en-US" dirty="0"/>
              <a:t>) Key value, and (ii) Probe number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0066FF"/>
                </a:solidFill>
                <a:latin typeface="Comic Sans MS" pitchFamily="66" charset="0"/>
              </a:rPr>
              <a:t>                         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0066FF"/>
                </a:solidFill>
                <a:latin typeface="Comic Sans MS" pitchFamily="66" charset="0"/>
              </a:rPr>
              <a:t>				h(</a:t>
            </a:r>
            <a:r>
              <a:rPr lang="en-US" dirty="0" err="1">
                <a:solidFill>
                  <a:srgbClr val="0066FF"/>
                </a:solidFill>
                <a:latin typeface="Comic Sans MS" pitchFamily="66" charset="0"/>
              </a:rPr>
              <a:t>k,p</a:t>
            </a:r>
            <a:r>
              <a:rPr lang="en-US" dirty="0">
                <a:solidFill>
                  <a:srgbClr val="0066FF"/>
                </a:solidFill>
                <a:latin typeface="Comic Sans MS" pitchFamily="66" charset="0"/>
              </a:rPr>
              <a:t>),    p=0,1,...,m-1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Probe sequences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      </a:t>
            </a:r>
            <a:r>
              <a:rPr lang="en-US" dirty="0">
                <a:solidFill>
                  <a:srgbClr val="0066FF"/>
                </a:solidFill>
              </a:rPr>
              <a:t>&lt;h(k,0), h(k,1), ..., h(k,m-1)&gt;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dirty="0">
              <a:solidFill>
                <a:srgbClr val="0066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Must be a permutation of </a:t>
            </a:r>
            <a:r>
              <a:rPr lang="en-US" dirty="0">
                <a:solidFill>
                  <a:srgbClr val="0066FF"/>
                </a:solidFill>
              </a:rPr>
              <a:t>&lt;0,1,...,m-1&gt;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There are </a:t>
            </a:r>
            <a:r>
              <a:rPr lang="en-US" dirty="0">
                <a:solidFill>
                  <a:srgbClr val="0066FF"/>
                </a:solidFill>
                <a:latin typeface="Comic Sans MS" pitchFamily="66" charset="0"/>
              </a:rPr>
              <a:t>m!</a:t>
            </a:r>
            <a:r>
              <a:rPr lang="en-US" dirty="0"/>
              <a:t> possible permutations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Good hash functions should be able to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   produce all </a:t>
            </a:r>
            <a:r>
              <a:rPr lang="en-US" dirty="0">
                <a:solidFill>
                  <a:srgbClr val="0066FF"/>
                </a:solidFill>
                <a:latin typeface="Comic Sans MS" pitchFamily="66" charset="0"/>
              </a:rPr>
              <a:t>m!</a:t>
            </a:r>
            <a:r>
              <a:rPr lang="en-US" dirty="0"/>
              <a:t> probe sequences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6A63-1A0A-47E8-8C8F-E80CD8FD3EF9}" type="slidenum">
              <a:rPr lang="en-US"/>
              <a:pPr/>
              <a:t>37</a:t>
            </a:fld>
            <a:endParaRPr lang="en-US"/>
          </a:p>
        </p:txBody>
      </p:sp>
      <p:pic>
        <p:nvPicPr>
          <p:cNvPr id="6830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0750" y="2017713"/>
            <a:ext cx="1284288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83013" name="Text Box 5"/>
          <p:cNvSpPr txBox="1">
            <a:spLocks noChangeArrowheads="1"/>
          </p:cNvSpPr>
          <p:nvPr/>
        </p:nvSpPr>
        <p:spPr bwMode="auto">
          <a:xfrm>
            <a:off x="7470775" y="1795463"/>
            <a:ext cx="1060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insert 14</a:t>
            </a:r>
          </a:p>
        </p:txBody>
      </p:sp>
      <p:sp>
        <p:nvSpPr>
          <p:cNvPr id="683014" name="Text Box 6"/>
          <p:cNvSpPr txBox="1">
            <a:spLocks noChangeArrowheads="1"/>
          </p:cNvSpPr>
          <p:nvPr/>
        </p:nvSpPr>
        <p:spPr bwMode="auto">
          <a:xfrm>
            <a:off x="7446963" y="5949950"/>
            <a:ext cx="1085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&lt;1, 5, 9&gt;</a:t>
            </a:r>
          </a:p>
        </p:txBody>
      </p:sp>
      <p:sp>
        <p:nvSpPr>
          <p:cNvPr id="683015" name="Line 7"/>
          <p:cNvSpPr>
            <a:spLocks noChangeShapeType="1"/>
          </p:cNvSpPr>
          <p:nvPr/>
        </p:nvSpPr>
        <p:spPr bwMode="auto">
          <a:xfrm>
            <a:off x="6473825" y="4370388"/>
            <a:ext cx="495300" cy="1125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3016" name="Text Box 8"/>
          <p:cNvSpPr txBox="1">
            <a:spLocks noChangeArrowheads="1"/>
          </p:cNvSpPr>
          <p:nvPr/>
        </p:nvSpPr>
        <p:spPr bwMode="auto">
          <a:xfrm>
            <a:off x="6499225" y="5665788"/>
            <a:ext cx="107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DD0111"/>
                </a:solidFill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52697" y="0"/>
            <a:ext cx="8229600" cy="836023"/>
          </a:xfrm>
        </p:spPr>
        <p:txBody>
          <a:bodyPr/>
          <a:lstStyle/>
          <a:p>
            <a:r>
              <a:rPr lang="en-US" sz="3600" dirty="0"/>
              <a:t>Common Open Addressing Methods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Linear probing</a:t>
            </a:r>
          </a:p>
          <a:p>
            <a:r>
              <a:rPr lang="en-US" dirty="0"/>
              <a:t>Quadratic probing</a:t>
            </a:r>
          </a:p>
          <a:p>
            <a:r>
              <a:rPr lang="en-US" dirty="0"/>
              <a:t>Double hashing</a:t>
            </a: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Note:</a:t>
            </a:r>
            <a:r>
              <a:rPr lang="en-US" dirty="0">
                <a:solidFill>
                  <a:schemeClr val="tx1"/>
                </a:solidFill>
              </a:rPr>
              <a:t> None of these methods can generate more than 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m</a:t>
            </a:r>
            <a:r>
              <a:rPr lang="en-US" baseline="30000" dirty="0">
                <a:solidFill>
                  <a:schemeClr val="tx1"/>
                </a:solidFill>
                <a:latin typeface="Comic Sans MS" pitchFamily="66" charset="0"/>
              </a:rPr>
              <a:t>2</a:t>
            </a:r>
            <a:r>
              <a:rPr lang="en-US" baseline="30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different probing sequences!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7F03-EC2A-424F-B376-C05B0A0AE0E4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012" y="0"/>
            <a:ext cx="8229600" cy="888274"/>
          </a:xfrm>
        </p:spPr>
        <p:txBody>
          <a:bodyPr/>
          <a:lstStyle/>
          <a:p>
            <a:r>
              <a:rPr lang="en-US"/>
              <a:t>Linear probing: Inserting a key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idx="1"/>
          </p:nvPr>
        </p:nvSpPr>
        <p:spPr>
          <a:xfrm>
            <a:off x="350838" y="1214438"/>
            <a:ext cx="8224837" cy="5076825"/>
          </a:xfrm>
        </p:spPr>
        <p:txBody>
          <a:bodyPr/>
          <a:lstStyle/>
          <a:p>
            <a:r>
              <a:rPr lang="en-US" sz="2400" dirty="0"/>
              <a:t>Idea: when there is a collision, check the next available position in the table (i.e., probing)</a:t>
            </a:r>
          </a:p>
          <a:p>
            <a:endParaRPr lang="en-US" sz="2400" dirty="0"/>
          </a:p>
          <a:p>
            <a:pPr algn="ctr">
              <a:buFontTx/>
              <a:buNone/>
            </a:pPr>
            <a:r>
              <a:rPr lang="en-US" dirty="0">
                <a:solidFill>
                  <a:srgbClr val="CC0000"/>
                </a:solidFill>
              </a:rPr>
              <a:t>h(</a:t>
            </a:r>
            <a:r>
              <a:rPr lang="en-US" dirty="0" err="1">
                <a:solidFill>
                  <a:srgbClr val="CC0000"/>
                </a:solidFill>
              </a:rPr>
              <a:t>k,i</a:t>
            </a:r>
            <a:r>
              <a:rPr lang="en-US" dirty="0">
                <a:solidFill>
                  <a:srgbClr val="CC0000"/>
                </a:solidFill>
              </a:rPr>
              <a:t>) = (h</a:t>
            </a:r>
            <a:r>
              <a:rPr lang="en-US" baseline="-25000" dirty="0">
                <a:solidFill>
                  <a:srgbClr val="CC0000"/>
                </a:solidFill>
              </a:rPr>
              <a:t>1</a:t>
            </a:r>
            <a:r>
              <a:rPr lang="en-US" dirty="0">
                <a:solidFill>
                  <a:srgbClr val="CC0000"/>
                </a:solidFill>
              </a:rPr>
              <a:t>(k) + </a:t>
            </a:r>
            <a:r>
              <a:rPr lang="en-US" dirty="0" err="1">
                <a:solidFill>
                  <a:srgbClr val="CC0000"/>
                </a:solidFill>
              </a:rPr>
              <a:t>i</a:t>
            </a:r>
            <a:r>
              <a:rPr lang="en-US" dirty="0">
                <a:solidFill>
                  <a:srgbClr val="CC0000"/>
                </a:solidFill>
              </a:rPr>
              <a:t>) </a:t>
            </a:r>
            <a:r>
              <a:rPr lang="en-US" dirty="0">
                <a:solidFill>
                  <a:srgbClr val="CC0000"/>
                </a:solidFill>
                <a:latin typeface="Comic Sans MS" pitchFamily="66" charset="0"/>
              </a:rPr>
              <a:t>mod</a:t>
            </a:r>
            <a:r>
              <a:rPr lang="en-US" dirty="0">
                <a:solidFill>
                  <a:srgbClr val="CC0000"/>
                </a:solidFill>
              </a:rPr>
              <a:t> m</a:t>
            </a:r>
          </a:p>
          <a:p>
            <a:pPr algn="ctr">
              <a:buFontTx/>
              <a:buNone/>
            </a:pPr>
            <a:r>
              <a:rPr lang="en-US" dirty="0" err="1">
                <a:solidFill>
                  <a:srgbClr val="CC0000"/>
                </a:solidFill>
              </a:rPr>
              <a:t>i</a:t>
            </a:r>
            <a:r>
              <a:rPr lang="en-US" dirty="0">
                <a:solidFill>
                  <a:srgbClr val="CC0000"/>
                </a:solidFill>
              </a:rPr>
              <a:t>=0,1,2,...</a:t>
            </a:r>
            <a:endParaRPr lang="en-US" dirty="0"/>
          </a:p>
          <a:p>
            <a:r>
              <a:rPr lang="en-US" sz="2400" dirty="0"/>
              <a:t>First slot probed: h</a:t>
            </a:r>
            <a:r>
              <a:rPr lang="en-US" sz="2400" baseline="-25000" dirty="0"/>
              <a:t>1</a:t>
            </a:r>
            <a:r>
              <a:rPr lang="en-US" sz="2400" dirty="0"/>
              <a:t>(k)</a:t>
            </a:r>
          </a:p>
          <a:p>
            <a:r>
              <a:rPr lang="en-US" sz="2400" dirty="0"/>
              <a:t>Second slot probed: h</a:t>
            </a:r>
            <a:r>
              <a:rPr lang="en-US" sz="2400" baseline="-25000" dirty="0"/>
              <a:t>1</a:t>
            </a:r>
            <a:r>
              <a:rPr lang="en-US" sz="2400" dirty="0"/>
              <a:t>(k) + 1 </a:t>
            </a:r>
          </a:p>
          <a:p>
            <a:r>
              <a:rPr lang="en-US" sz="2400" dirty="0"/>
              <a:t>Third slot probed: h</a:t>
            </a:r>
            <a:r>
              <a:rPr lang="en-US" sz="2400" baseline="-25000" dirty="0"/>
              <a:t>1</a:t>
            </a:r>
            <a:r>
              <a:rPr lang="en-US" sz="2400" dirty="0"/>
              <a:t>(k)+2, and so on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Can generate </a:t>
            </a:r>
            <a:r>
              <a:rPr lang="en-US" sz="2400" dirty="0">
                <a:solidFill>
                  <a:srgbClr val="DD0111"/>
                </a:solidFill>
                <a:latin typeface="Comic Sans MS" pitchFamily="66" charset="0"/>
              </a:rPr>
              <a:t>m</a:t>
            </a:r>
            <a:r>
              <a:rPr lang="en-US" sz="2400" dirty="0"/>
              <a:t> probe sequences maximum, why?</a:t>
            </a:r>
          </a:p>
        </p:txBody>
      </p:sp>
      <p:sp>
        <p:nvSpPr>
          <p:cNvPr id="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FBBE-EFC7-463C-B844-1CD5EEE4CEFF}" type="slidenum">
              <a:rPr lang="en-US"/>
              <a:pPr/>
              <a:t>39</a:t>
            </a:fld>
            <a:endParaRPr lang="en-US"/>
          </a:p>
        </p:txBody>
      </p:sp>
      <p:graphicFrame>
        <p:nvGraphicFramePr>
          <p:cNvPr id="628743" name="Group 7"/>
          <p:cNvGraphicFramePr>
            <a:graphicFrameLocks noGrp="1"/>
          </p:cNvGraphicFramePr>
          <p:nvPr/>
        </p:nvGraphicFramePr>
        <p:xfrm>
          <a:off x="7654925" y="2174875"/>
          <a:ext cx="701675" cy="3427413"/>
        </p:xfrm>
        <a:graphic>
          <a:graphicData uri="http://schemas.openxmlformats.org/drawingml/2006/table">
            <a:tbl>
              <a:tblPr/>
              <a:tblGrid>
                <a:gridCol w="70167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8767" name="AutoShape 31"/>
          <p:cNvSpPr>
            <a:spLocks noChangeArrowheads="1"/>
          </p:cNvSpPr>
          <p:nvPr/>
        </p:nvSpPr>
        <p:spPr bwMode="auto">
          <a:xfrm>
            <a:off x="8348663" y="2890838"/>
            <a:ext cx="257175" cy="519112"/>
          </a:xfrm>
          <a:prstGeom prst="curvedLeftArrow">
            <a:avLst>
              <a:gd name="adj1" fmla="val 40370"/>
              <a:gd name="adj2" fmla="val 807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8768" name="AutoShape 32"/>
          <p:cNvSpPr>
            <a:spLocks noChangeArrowheads="1"/>
          </p:cNvSpPr>
          <p:nvPr/>
        </p:nvSpPr>
        <p:spPr bwMode="auto">
          <a:xfrm>
            <a:off x="8362950" y="3335338"/>
            <a:ext cx="257175" cy="519112"/>
          </a:xfrm>
          <a:prstGeom prst="curvedLeftArrow">
            <a:avLst>
              <a:gd name="adj1" fmla="val 40370"/>
              <a:gd name="adj2" fmla="val 807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8772" name="Text Box 36"/>
          <p:cNvSpPr txBox="1">
            <a:spLocks noChangeArrowheads="1"/>
          </p:cNvSpPr>
          <p:nvPr/>
        </p:nvSpPr>
        <p:spPr bwMode="auto">
          <a:xfrm>
            <a:off x="233363" y="4999038"/>
            <a:ext cx="677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probe sequence: &lt; </a:t>
            </a:r>
            <a:r>
              <a:rPr lang="en-US" sz="2400">
                <a:solidFill>
                  <a:schemeClr val="accent2"/>
                </a:solidFill>
              </a:rPr>
              <a:t>h1(k)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</a:rPr>
              <a:t>h1(k)+1</a:t>
            </a:r>
            <a:r>
              <a:rPr lang="en-US" sz="2400"/>
              <a:t> , </a:t>
            </a:r>
            <a:r>
              <a:rPr lang="en-US" sz="2400">
                <a:solidFill>
                  <a:schemeClr val="accent2"/>
                </a:solidFill>
              </a:rPr>
              <a:t>h1(k)+2</a:t>
            </a:r>
            <a:r>
              <a:rPr lang="en-US" sz="2400"/>
              <a:t> , ....&gt;</a:t>
            </a:r>
          </a:p>
        </p:txBody>
      </p:sp>
      <p:sp>
        <p:nvSpPr>
          <p:cNvPr id="628773" name="Line 37"/>
          <p:cNvSpPr>
            <a:spLocks noChangeShapeType="1"/>
          </p:cNvSpPr>
          <p:nvPr/>
        </p:nvSpPr>
        <p:spPr bwMode="auto">
          <a:xfrm flipV="1">
            <a:off x="3824288" y="3028950"/>
            <a:ext cx="3648075" cy="703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8774" name="Line 38"/>
          <p:cNvSpPr>
            <a:spLocks noChangeShapeType="1"/>
          </p:cNvSpPr>
          <p:nvPr/>
        </p:nvSpPr>
        <p:spPr bwMode="auto">
          <a:xfrm flipV="1">
            <a:off x="4857750" y="3333750"/>
            <a:ext cx="2706688" cy="858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8775" name="Line 39"/>
          <p:cNvSpPr>
            <a:spLocks noChangeShapeType="1"/>
          </p:cNvSpPr>
          <p:nvPr/>
        </p:nvSpPr>
        <p:spPr bwMode="auto">
          <a:xfrm flipV="1">
            <a:off x="5948363" y="3713163"/>
            <a:ext cx="1652587" cy="960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8781" name="AutoShape 45"/>
          <p:cNvSpPr>
            <a:spLocks noChangeArrowheads="1"/>
          </p:cNvSpPr>
          <p:nvPr/>
        </p:nvSpPr>
        <p:spPr bwMode="auto">
          <a:xfrm>
            <a:off x="8072438" y="5421313"/>
            <a:ext cx="904875" cy="350837"/>
          </a:xfrm>
          <a:prstGeom prst="curvedUpArrow">
            <a:avLst>
              <a:gd name="adj1" fmla="val 51584"/>
              <a:gd name="adj2" fmla="val 10316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8782" name="Text Box 46"/>
          <p:cNvSpPr txBox="1">
            <a:spLocks noChangeArrowheads="1"/>
          </p:cNvSpPr>
          <p:nvPr/>
        </p:nvSpPr>
        <p:spPr bwMode="auto">
          <a:xfrm>
            <a:off x="7689850" y="6061075"/>
            <a:ext cx="145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wrap around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Special Case: Dictionaries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tx1"/>
                </a:solidFill>
                <a:latin typeface="Comic Sans MS" pitchFamily="66" charset="0"/>
              </a:rPr>
              <a:t>Dictionary</a:t>
            </a:r>
            <a:r>
              <a:rPr lang="en-US" dirty="0"/>
              <a:t> = data structure that supports mainly two basic operations: </a:t>
            </a:r>
            <a:r>
              <a:rPr lang="en-US" dirty="0">
                <a:solidFill>
                  <a:srgbClr val="CC0000"/>
                </a:solidFill>
                <a:latin typeface="Comic Sans MS" pitchFamily="66" charset="0"/>
              </a:rPr>
              <a:t>insert</a:t>
            </a:r>
            <a:r>
              <a:rPr lang="en-US" dirty="0"/>
              <a:t> a new item and </a:t>
            </a:r>
            <a:r>
              <a:rPr lang="en-US" dirty="0">
                <a:solidFill>
                  <a:srgbClr val="CC0000"/>
                </a:solidFill>
                <a:latin typeface="Comic Sans MS" pitchFamily="66" charset="0"/>
              </a:rPr>
              <a:t>return an item with a given key</a:t>
            </a:r>
          </a:p>
          <a:p>
            <a:pPr>
              <a:lnSpc>
                <a:spcPct val="110000"/>
              </a:lnSpc>
            </a:pPr>
            <a:r>
              <a:rPr lang="en-US" dirty="0"/>
              <a:t>Queries: </a:t>
            </a:r>
            <a:r>
              <a:rPr lang="en-US" dirty="0">
                <a:solidFill>
                  <a:schemeClr val="tx1"/>
                </a:solidFill>
              </a:rPr>
              <a:t>return information about the set 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Search (S, k)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Minimum (S), Maximum (S)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Successor (S, x), Predecessor (S, x)</a:t>
            </a:r>
          </a:p>
          <a:p>
            <a:pPr>
              <a:lnSpc>
                <a:spcPct val="110000"/>
              </a:lnSpc>
            </a:pPr>
            <a:r>
              <a:rPr lang="en-US" dirty="0"/>
              <a:t>Modifying operations: </a:t>
            </a:r>
            <a:r>
              <a:rPr lang="en-US" dirty="0">
                <a:solidFill>
                  <a:schemeClr val="tx1"/>
                </a:solidFill>
              </a:rPr>
              <a:t>change the set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Insert (S, k)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Delete (S, k) – </a:t>
            </a:r>
            <a:r>
              <a:rPr lang="en-US" dirty="0">
                <a:solidFill>
                  <a:srgbClr val="0066FF"/>
                </a:solidFill>
              </a:rPr>
              <a:t>not very often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BE01D-C403-48D9-988F-FFD712E92CF3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" y="0"/>
            <a:ext cx="8229600" cy="940526"/>
          </a:xfrm>
        </p:spPr>
        <p:txBody>
          <a:bodyPr>
            <a:normAutofit fontScale="90000"/>
          </a:bodyPr>
          <a:lstStyle/>
          <a:p>
            <a:r>
              <a:rPr lang="en-US"/>
              <a:t>Linear probing: </a:t>
            </a:r>
            <a:r>
              <a:rPr lang="en-US">
                <a:solidFill>
                  <a:srgbClr val="DD0111"/>
                </a:solidFill>
              </a:rPr>
              <a:t>Searching</a:t>
            </a:r>
            <a:r>
              <a:rPr lang="en-US"/>
              <a:t> for a key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idx="1"/>
          </p:nvPr>
        </p:nvSpPr>
        <p:spPr>
          <a:xfrm>
            <a:off x="350838" y="1214438"/>
            <a:ext cx="6330950" cy="5076825"/>
          </a:xfrm>
        </p:spPr>
        <p:txBody>
          <a:bodyPr/>
          <a:lstStyle/>
          <a:p>
            <a:r>
              <a:rPr lang="en-US"/>
              <a:t>Three cases:</a:t>
            </a:r>
          </a:p>
          <a:p>
            <a:pPr lvl="1">
              <a:buFontTx/>
              <a:buNone/>
            </a:pPr>
            <a:r>
              <a:rPr lang="en-US"/>
              <a:t>(1) Position in table is occupied with an element of equal key</a:t>
            </a:r>
          </a:p>
          <a:p>
            <a:pPr lvl="1">
              <a:buFontTx/>
              <a:buNone/>
            </a:pPr>
            <a:r>
              <a:rPr lang="en-US"/>
              <a:t>(2) Position in table is empty</a:t>
            </a:r>
          </a:p>
          <a:p>
            <a:pPr lvl="1">
              <a:buFontTx/>
              <a:buNone/>
            </a:pPr>
            <a:r>
              <a:rPr lang="en-US"/>
              <a:t>(3) Position in table occupied with a different element</a:t>
            </a:r>
          </a:p>
          <a:p>
            <a:r>
              <a:rPr lang="en-US"/>
              <a:t>Case 2: probe the next higher index until the element is found or an empty position is found</a:t>
            </a:r>
          </a:p>
          <a:p>
            <a:r>
              <a:rPr lang="en-US"/>
              <a:t>The process wraps around to the beginning of the table</a:t>
            </a:r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98E07-6707-4F0D-B00D-8B25A8440483}" type="slidenum">
              <a:rPr lang="en-US"/>
              <a:pPr/>
              <a:t>40</a:t>
            </a:fld>
            <a:endParaRPr lang="en-US"/>
          </a:p>
        </p:txBody>
      </p:sp>
      <p:graphicFrame>
        <p:nvGraphicFramePr>
          <p:cNvPr id="629764" name="Group 4"/>
          <p:cNvGraphicFramePr>
            <a:graphicFrameLocks noGrp="1"/>
          </p:cNvGraphicFramePr>
          <p:nvPr/>
        </p:nvGraphicFramePr>
        <p:xfrm>
          <a:off x="6969125" y="2082800"/>
          <a:ext cx="701675" cy="3427413"/>
        </p:xfrm>
        <a:graphic>
          <a:graphicData uri="http://schemas.openxmlformats.org/drawingml/2006/table">
            <a:tbl>
              <a:tblPr/>
              <a:tblGrid>
                <a:gridCol w="70167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9788" name="Text Box 28"/>
          <p:cNvSpPr txBox="1">
            <a:spLocks noChangeArrowheads="1"/>
          </p:cNvSpPr>
          <p:nvPr/>
        </p:nvSpPr>
        <p:spPr bwMode="auto">
          <a:xfrm>
            <a:off x="7680325" y="20383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29789" name="Text Box 29"/>
          <p:cNvSpPr txBox="1">
            <a:spLocks noChangeArrowheads="1"/>
          </p:cNvSpPr>
          <p:nvPr/>
        </p:nvSpPr>
        <p:spPr bwMode="auto">
          <a:xfrm>
            <a:off x="7680325" y="5162550"/>
            <a:ext cx="704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 - 1</a:t>
            </a:r>
          </a:p>
        </p:txBody>
      </p:sp>
      <p:sp>
        <p:nvSpPr>
          <p:cNvPr id="629790" name="Text Box 30"/>
          <p:cNvSpPr txBox="1">
            <a:spLocks noChangeArrowheads="1"/>
          </p:cNvSpPr>
          <p:nvPr/>
        </p:nvSpPr>
        <p:spPr bwMode="auto">
          <a:xfrm>
            <a:off x="7680325" y="4471988"/>
            <a:ext cx="6619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h(k</a:t>
            </a:r>
            <a:r>
              <a:rPr lang="en-US" baseline="-25000"/>
              <a:t>3</a:t>
            </a:r>
            <a:r>
              <a:rPr lang="en-US"/>
              <a:t>)</a:t>
            </a:r>
          </a:p>
        </p:txBody>
      </p:sp>
      <p:sp>
        <p:nvSpPr>
          <p:cNvPr id="629791" name="Text Box 31"/>
          <p:cNvSpPr txBox="1">
            <a:spLocks noChangeArrowheads="1"/>
          </p:cNvSpPr>
          <p:nvPr/>
        </p:nvSpPr>
        <p:spPr bwMode="auto">
          <a:xfrm>
            <a:off x="7680325" y="3810000"/>
            <a:ext cx="1463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h(k</a:t>
            </a:r>
            <a:r>
              <a:rPr lang="en-US" baseline="-25000"/>
              <a:t>2</a:t>
            </a:r>
            <a:r>
              <a:rPr lang="en-US"/>
              <a:t>) = h(k</a:t>
            </a:r>
            <a:r>
              <a:rPr lang="en-US" baseline="-25000"/>
              <a:t>5</a:t>
            </a:r>
            <a:r>
              <a:rPr lang="en-US"/>
              <a:t>) </a:t>
            </a:r>
          </a:p>
        </p:txBody>
      </p:sp>
      <p:sp>
        <p:nvSpPr>
          <p:cNvPr id="629792" name="Rectangle 32"/>
          <p:cNvSpPr>
            <a:spLocks noChangeArrowheads="1"/>
          </p:cNvSpPr>
          <p:nvPr/>
        </p:nvSpPr>
        <p:spPr bwMode="auto">
          <a:xfrm>
            <a:off x="7680325" y="2760663"/>
            <a:ext cx="6619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h(k</a:t>
            </a:r>
            <a:r>
              <a:rPr lang="en-US" baseline="-25000"/>
              <a:t>1</a:t>
            </a:r>
            <a:r>
              <a:rPr lang="en-US"/>
              <a:t>)</a:t>
            </a:r>
          </a:p>
        </p:txBody>
      </p:sp>
      <p:sp>
        <p:nvSpPr>
          <p:cNvPr id="629793" name="Rectangle 33"/>
          <p:cNvSpPr>
            <a:spLocks noChangeArrowheads="1"/>
          </p:cNvSpPr>
          <p:nvPr/>
        </p:nvSpPr>
        <p:spPr bwMode="auto">
          <a:xfrm>
            <a:off x="7680325" y="3103563"/>
            <a:ext cx="6619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h(k</a:t>
            </a:r>
            <a:r>
              <a:rPr lang="en-US" baseline="-25000"/>
              <a:t>4</a:t>
            </a:r>
            <a:r>
              <a:rPr lang="en-US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6571" y="0"/>
            <a:ext cx="8229600" cy="966651"/>
          </a:xfrm>
        </p:spPr>
        <p:txBody>
          <a:bodyPr/>
          <a:lstStyle/>
          <a:p>
            <a:r>
              <a:rPr lang="en-US"/>
              <a:t>Linear probing: </a:t>
            </a:r>
            <a:r>
              <a:rPr lang="en-US">
                <a:solidFill>
                  <a:srgbClr val="DD0111"/>
                </a:solidFill>
              </a:rPr>
              <a:t>Deleting</a:t>
            </a:r>
            <a:r>
              <a:rPr lang="en-US"/>
              <a:t> a key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idx="1"/>
          </p:nvPr>
        </p:nvSpPr>
        <p:spPr>
          <a:xfrm>
            <a:off x="0" y="1214438"/>
            <a:ext cx="6657975" cy="5076825"/>
          </a:xfrm>
        </p:spPr>
        <p:txBody>
          <a:bodyPr/>
          <a:lstStyle/>
          <a:p>
            <a:r>
              <a:rPr lang="en-US" dirty="0">
                <a:solidFill>
                  <a:srgbClr val="CC0000"/>
                </a:solidFill>
              </a:rPr>
              <a:t>Problems</a:t>
            </a:r>
          </a:p>
          <a:p>
            <a:pPr lvl="1"/>
            <a:r>
              <a:rPr lang="en-US" dirty="0"/>
              <a:t>Cannot mark the slot as empty</a:t>
            </a:r>
          </a:p>
          <a:p>
            <a:pPr lvl="1"/>
            <a:r>
              <a:rPr lang="en-US" dirty="0"/>
              <a:t>Impossible to retrieve keys inserted after that slot was occupied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Mark the slot with a sentinel value DELETED</a:t>
            </a:r>
          </a:p>
          <a:p>
            <a:r>
              <a:rPr lang="en-US" dirty="0"/>
              <a:t>The deleted slot can later be used for insertion</a:t>
            </a:r>
          </a:p>
          <a:p>
            <a:r>
              <a:rPr lang="en-US" dirty="0"/>
              <a:t>Searching will be able to find all the keys</a:t>
            </a:r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9559-990C-4F3A-B67A-612A7694F98B}" type="slidenum">
              <a:rPr lang="en-US"/>
              <a:pPr/>
              <a:t>41</a:t>
            </a:fld>
            <a:endParaRPr lang="en-US"/>
          </a:p>
        </p:txBody>
      </p:sp>
      <p:graphicFrame>
        <p:nvGraphicFramePr>
          <p:cNvPr id="630788" name="Group 4"/>
          <p:cNvGraphicFramePr>
            <a:graphicFrameLocks noGrp="1"/>
          </p:cNvGraphicFramePr>
          <p:nvPr/>
        </p:nvGraphicFramePr>
        <p:xfrm>
          <a:off x="6302375" y="1885950"/>
          <a:ext cx="701675" cy="3427413"/>
        </p:xfrm>
        <a:graphic>
          <a:graphicData uri="http://schemas.openxmlformats.org/drawingml/2006/table">
            <a:tbl>
              <a:tblPr/>
              <a:tblGrid>
                <a:gridCol w="70167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0812" name="Text Box 28"/>
          <p:cNvSpPr txBox="1">
            <a:spLocks noChangeArrowheads="1"/>
          </p:cNvSpPr>
          <p:nvPr/>
        </p:nvSpPr>
        <p:spPr bwMode="auto">
          <a:xfrm>
            <a:off x="7040563" y="18780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30813" name="Text Box 29"/>
          <p:cNvSpPr txBox="1">
            <a:spLocks noChangeArrowheads="1"/>
          </p:cNvSpPr>
          <p:nvPr/>
        </p:nvSpPr>
        <p:spPr bwMode="auto">
          <a:xfrm>
            <a:off x="7013575" y="4919663"/>
            <a:ext cx="704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 - 1</a:t>
            </a:r>
          </a:p>
        </p:txBody>
      </p:sp>
      <p:sp>
        <p:nvSpPr>
          <p:cNvPr id="630814" name="Rectangle 30"/>
          <p:cNvSpPr>
            <a:spLocks noChangeArrowheads="1"/>
          </p:cNvSpPr>
          <p:nvPr/>
        </p:nvSpPr>
        <p:spPr bwMode="auto">
          <a:xfrm>
            <a:off x="6353175" y="2916238"/>
            <a:ext cx="696913" cy="344487"/>
          </a:xfrm>
          <a:prstGeom prst="rect">
            <a:avLst/>
          </a:prstGeom>
          <a:noFill/>
          <a:ln w="57150">
            <a:solidFill>
              <a:srgbClr val="DD011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30815" name="Picture 3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5675" y="1509713"/>
            <a:ext cx="1284288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30816" name="Rectangle 32"/>
          <p:cNvSpPr>
            <a:spLocks noChangeArrowheads="1"/>
          </p:cNvSpPr>
          <p:nvPr/>
        </p:nvSpPr>
        <p:spPr bwMode="auto">
          <a:xfrm>
            <a:off x="7724775" y="3022600"/>
            <a:ext cx="696913" cy="344488"/>
          </a:xfrm>
          <a:prstGeom prst="rect">
            <a:avLst/>
          </a:prstGeom>
          <a:noFill/>
          <a:ln w="57150">
            <a:solidFill>
              <a:srgbClr val="DD011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Primary Clustering Problem</a:t>
            </a:r>
          </a:p>
        </p:txBody>
      </p:sp>
      <p:sp>
        <p:nvSpPr>
          <p:cNvPr id="63181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375650" cy="50768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Some slots become more likely than others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Long chunks of  occupied slots are created</a:t>
            </a:r>
            <a:r>
              <a:rPr lang="en-US" sz="2400" dirty="0">
                <a:sym typeface="Symbol" pitchFamily="18" charset="2"/>
              </a:rPr>
              <a:t>  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                    search time increases!!</a:t>
            </a:r>
          </a:p>
          <a:p>
            <a:pPr>
              <a:lnSpc>
                <a:spcPct val="130000"/>
              </a:lnSpc>
              <a:buFontTx/>
              <a:buNone/>
            </a:pPr>
            <a:endParaRPr lang="en-US" sz="2400" dirty="0">
              <a:sym typeface="Symbol" pitchFamily="18" charset="2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49B6B2-532C-4657-AC36-5AADDB3B0C9E}" type="slidenum">
              <a:rPr lang="en-US"/>
              <a:pPr/>
              <a:t>42</a:t>
            </a:fld>
            <a:endParaRPr lang="en-US"/>
          </a:p>
        </p:txBody>
      </p:sp>
      <p:pic>
        <p:nvPicPr>
          <p:cNvPr id="63181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" y="3892550"/>
            <a:ext cx="7273925" cy="23336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31816" name="Line 8"/>
          <p:cNvSpPr>
            <a:spLocks noChangeShapeType="1"/>
          </p:cNvSpPr>
          <p:nvPr/>
        </p:nvSpPr>
        <p:spPr bwMode="auto">
          <a:xfrm flipV="1">
            <a:off x="2852738" y="4652963"/>
            <a:ext cx="182562" cy="79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1817" name="Line 9"/>
          <p:cNvSpPr>
            <a:spLocks noChangeShapeType="1"/>
          </p:cNvSpPr>
          <p:nvPr/>
        </p:nvSpPr>
        <p:spPr bwMode="auto">
          <a:xfrm flipV="1">
            <a:off x="3371850" y="5435600"/>
            <a:ext cx="182563" cy="79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1818" name="Line 10"/>
          <p:cNvSpPr>
            <a:spLocks noChangeShapeType="1"/>
          </p:cNvSpPr>
          <p:nvPr/>
        </p:nvSpPr>
        <p:spPr bwMode="auto">
          <a:xfrm flipV="1">
            <a:off x="3625850" y="6223000"/>
            <a:ext cx="182563" cy="79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1819" name="Text Box 11"/>
          <p:cNvSpPr txBox="1">
            <a:spLocks noChangeArrowheads="1"/>
          </p:cNvSpPr>
          <p:nvPr/>
        </p:nvSpPr>
        <p:spPr bwMode="auto">
          <a:xfrm>
            <a:off x="8008938" y="3883025"/>
            <a:ext cx="8651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Slot b:</a:t>
            </a:r>
          </a:p>
          <a:p>
            <a:r>
              <a:rPr lang="en-US" dirty="0"/>
              <a:t>2/m</a:t>
            </a:r>
          </a:p>
        </p:txBody>
      </p:sp>
      <p:sp>
        <p:nvSpPr>
          <p:cNvPr id="631820" name="Text Box 12"/>
          <p:cNvSpPr txBox="1">
            <a:spLocks noChangeArrowheads="1"/>
          </p:cNvSpPr>
          <p:nvPr/>
        </p:nvSpPr>
        <p:spPr bwMode="auto">
          <a:xfrm>
            <a:off x="8042275" y="4721225"/>
            <a:ext cx="831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Slot d:</a:t>
            </a:r>
          </a:p>
          <a:p>
            <a:r>
              <a:rPr lang="en-US"/>
              <a:t>4/m</a:t>
            </a:r>
          </a:p>
        </p:txBody>
      </p:sp>
      <p:sp>
        <p:nvSpPr>
          <p:cNvPr id="631821" name="Text Box 13"/>
          <p:cNvSpPr txBox="1">
            <a:spLocks noChangeArrowheads="1"/>
          </p:cNvSpPr>
          <p:nvPr/>
        </p:nvSpPr>
        <p:spPr bwMode="auto">
          <a:xfrm>
            <a:off x="7901796" y="5527675"/>
            <a:ext cx="991379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Slot e:</a:t>
            </a:r>
          </a:p>
          <a:p>
            <a:r>
              <a:rPr lang="en-US" dirty="0"/>
              <a:t>5/m</a:t>
            </a:r>
          </a:p>
        </p:txBody>
      </p:sp>
      <p:sp>
        <p:nvSpPr>
          <p:cNvPr id="631822" name="Text Box 14"/>
          <p:cNvSpPr txBox="1">
            <a:spLocks noChangeArrowheads="1"/>
          </p:cNvSpPr>
          <p:nvPr/>
        </p:nvSpPr>
        <p:spPr bwMode="auto">
          <a:xfrm>
            <a:off x="557213" y="3336925"/>
            <a:ext cx="486026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initially, all slots have probability 1/m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2697" y="0"/>
            <a:ext cx="8229600" cy="888274"/>
          </a:xfrm>
        </p:spPr>
        <p:txBody>
          <a:bodyPr/>
          <a:lstStyle/>
          <a:p>
            <a:r>
              <a:rPr lang="en-US" dirty="0"/>
              <a:t>Quadratic probing</a:t>
            </a:r>
          </a:p>
        </p:txBody>
      </p:sp>
      <p:pic>
        <p:nvPicPr>
          <p:cNvPr id="68506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22356" y="2945982"/>
            <a:ext cx="8099287" cy="2367798"/>
          </a:xfrm>
          <a:noFill/>
          <a:ln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B4E6-1225-4DBD-B1E7-A9789D9C59AC}" type="slidenum">
              <a:rPr lang="en-US"/>
              <a:pPr/>
              <a:t>43</a:t>
            </a:fld>
            <a:endParaRPr lang="en-US"/>
          </a:p>
        </p:txBody>
      </p:sp>
      <p:sp>
        <p:nvSpPr>
          <p:cNvPr id="685061" name="Rectangle 5"/>
          <p:cNvSpPr>
            <a:spLocks noChangeArrowheads="1"/>
          </p:cNvSpPr>
          <p:nvPr/>
        </p:nvSpPr>
        <p:spPr bwMode="auto">
          <a:xfrm>
            <a:off x="610961" y="1990725"/>
            <a:ext cx="1130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CC0000"/>
                </a:solidFill>
              </a:rPr>
              <a:t>i</a:t>
            </a:r>
            <a:r>
              <a:rPr lang="en-US" dirty="0">
                <a:solidFill>
                  <a:srgbClr val="CC0000"/>
                </a:solidFill>
              </a:rPr>
              <a:t>=0,1,2,...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634" y="0"/>
            <a:ext cx="8229600" cy="901337"/>
          </a:xfrm>
        </p:spPr>
        <p:txBody>
          <a:bodyPr/>
          <a:lstStyle/>
          <a:p>
            <a:r>
              <a:rPr lang="en-US"/>
              <a:t>Double Hashing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idx="1"/>
          </p:nvPr>
        </p:nvSpPr>
        <p:spPr>
          <a:xfrm>
            <a:off x="350838" y="1214438"/>
            <a:ext cx="8372475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(1) Use one hash function to determine the first slot</a:t>
            </a:r>
          </a:p>
          <a:p>
            <a:pPr>
              <a:buFontTx/>
              <a:buNone/>
            </a:pPr>
            <a:r>
              <a:rPr lang="en-US" dirty="0"/>
              <a:t>(2) Use a second hash function to determine the increment for the probe sequence</a:t>
            </a:r>
          </a:p>
          <a:p>
            <a:pPr algn="ctr">
              <a:buFontTx/>
              <a:buNone/>
            </a:pPr>
            <a:r>
              <a:rPr lang="en-US" dirty="0">
                <a:solidFill>
                  <a:srgbClr val="CC0000"/>
                </a:solidFill>
              </a:rPr>
              <a:t>h(</a:t>
            </a:r>
            <a:r>
              <a:rPr lang="en-US" dirty="0" err="1">
                <a:solidFill>
                  <a:srgbClr val="CC0000"/>
                </a:solidFill>
              </a:rPr>
              <a:t>k,i</a:t>
            </a:r>
            <a:r>
              <a:rPr lang="en-US" dirty="0">
                <a:solidFill>
                  <a:srgbClr val="CC0000"/>
                </a:solidFill>
              </a:rPr>
              <a:t>) = (h</a:t>
            </a:r>
            <a:r>
              <a:rPr lang="en-US" baseline="-25000" dirty="0">
                <a:solidFill>
                  <a:srgbClr val="CC0000"/>
                </a:solidFill>
              </a:rPr>
              <a:t>1</a:t>
            </a:r>
            <a:r>
              <a:rPr lang="en-US" dirty="0">
                <a:solidFill>
                  <a:srgbClr val="CC0000"/>
                </a:solidFill>
              </a:rPr>
              <a:t>(k) + </a:t>
            </a:r>
            <a:r>
              <a:rPr lang="en-US" dirty="0" err="1">
                <a:solidFill>
                  <a:srgbClr val="CC0000"/>
                </a:solidFill>
              </a:rPr>
              <a:t>i</a:t>
            </a:r>
            <a:r>
              <a:rPr lang="en-US" dirty="0">
                <a:solidFill>
                  <a:srgbClr val="CC0000"/>
                </a:solidFill>
              </a:rPr>
              <a:t> h</a:t>
            </a:r>
            <a:r>
              <a:rPr lang="en-US" baseline="-25000" dirty="0">
                <a:solidFill>
                  <a:srgbClr val="CC0000"/>
                </a:solidFill>
              </a:rPr>
              <a:t>2</a:t>
            </a:r>
            <a:r>
              <a:rPr lang="en-US" dirty="0">
                <a:solidFill>
                  <a:srgbClr val="CC0000"/>
                </a:solidFill>
              </a:rPr>
              <a:t>(k) ) </a:t>
            </a:r>
            <a:r>
              <a:rPr lang="en-US" dirty="0">
                <a:solidFill>
                  <a:srgbClr val="CC0000"/>
                </a:solidFill>
                <a:latin typeface="Comic Sans MS" pitchFamily="66" charset="0"/>
              </a:rPr>
              <a:t>mod</a:t>
            </a:r>
            <a:r>
              <a:rPr lang="en-US" dirty="0">
                <a:solidFill>
                  <a:srgbClr val="CC0000"/>
                </a:solidFill>
              </a:rPr>
              <a:t> m,   </a:t>
            </a:r>
            <a:r>
              <a:rPr lang="en-US" dirty="0" err="1">
                <a:solidFill>
                  <a:srgbClr val="CC0000"/>
                </a:solidFill>
              </a:rPr>
              <a:t>i</a:t>
            </a:r>
            <a:r>
              <a:rPr lang="en-US" dirty="0">
                <a:solidFill>
                  <a:srgbClr val="CC0000"/>
                </a:solidFill>
              </a:rPr>
              <a:t>=0,1,...</a:t>
            </a:r>
          </a:p>
          <a:p>
            <a:r>
              <a:rPr lang="en-US" dirty="0"/>
              <a:t>Initial probe: h</a:t>
            </a:r>
            <a:r>
              <a:rPr lang="en-US" baseline="-25000" dirty="0"/>
              <a:t>1</a:t>
            </a:r>
            <a:r>
              <a:rPr lang="en-US" dirty="0"/>
              <a:t>(k) </a:t>
            </a:r>
          </a:p>
          <a:p>
            <a:r>
              <a:rPr lang="en-US" dirty="0"/>
              <a:t>Second probe is offset by h</a:t>
            </a:r>
            <a:r>
              <a:rPr lang="en-US" baseline="-25000" dirty="0"/>
              <a:t>2</a:t>
            </a:r>
            <a:r>
              <a:rPr lang="en-US" dirty="0"/>
              <a:t>(k) </a:t>
            </a:r>
            <a:r>
              <a:rPr lang="en-US" dirty="0">
                <a:latin typeface="Comic Sans MS" pitchFamily="66" charset="0"/>
              </a:rPr>
              <a:t>mod</a:t>
            </a:r>
            <a:r>
              <a:rPr lang="en-US" dirty="0"/>
              <a:t> m, so on ...</a:t>
            </a:r>
          </a:p>
          <a:p>
            <a:r>
              <a:rPr lang="en-US" dirty="0">
                <a:solidFill>
                  <a:srgbClr val="008080"/>
                </a:solidFill>
              </a:rPr>
              <a:t>Advantage</a:t>
            </a:r>
            <a:r>
              <a:rPr lang="en-US" dirty="0"/>
              <a:t>: avoids clustering</a:t>
            </a:r>
          </a:p>
          <a:p>
            <a:r>
              <a:rPr lang="en-US" dirty="0">
                <a:solidFill>
                  <a:srgbClr val="CC0000"/>
                </a:solidFill>
              </a:rPr>
              <a:t>Disadvantage:</a:t>
            </a:r>
            <a:r>
              <a:rPr lang="en-US" dirty="0"/>
              <a:t> harder to delete an element</a:t>
            </a:r>
          </a:p>
          <a:p>
            <a:r>
              <a:rPr lang="en-US" dirty="0"/>
              <a:t>Can generate </a:t>
            </a:r>
            <a:r>
              <a:rPr lang="en-US" dirty="0">
                <a:latin typeface="Comic Sans MS" pitchFamily="66" charset="0"/>
              </a:rPr>
              <a:t>m</a:t>
            </a:r>
            <a:r>
              <a:rPr lang="en-US" baseline="30000" dirty="0">
                <a:latin typeface="Comic Sans MS" pitchFamily="66" charset="0"/>
              </a:rPr>
              <a:t>2</a:t>
            </a:r>
            <a:r>
              <a:rPr lang="en-US" dirty="0"/>
              <a:t> probe sequences maximum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91EE-0EEC-4CAC-BB3A-9B81FF5C7D35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235132" y="0"/>
            <a:ext cx="8229600" cy="901337"/>
          </a:xfrm>
        </p:spPr>
        <p:txBody>
          <a:bodyPr/>
          <a:lstStyle/>
          <a:p>
            <a:r>
              <a:rPr lang="en-US"/>
              <a:t>Double Hashing: Example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idx="1"/>
          </p:nvPr>
        </p:nvSpPr>
        <p:spPr>
          <a:xfrm>
            <a:off x="350838" y="1214438"/>
            <a:ext cx="7116762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	h</a:t>
            </a:r>
            <a:r>
              <a:rPr lang="en-US" baseline="-25000" dirty="0"/>
              <a:t>1</a:t>
            </a:r>
            <a:r>
              <a:rPr lang="en-US" dirty="0"/>
              <a:t>(k) = k mod 13</a:t>
            </a:r>
          </a:p>
          <a:p>
            <a:pPr>
              <a:buFontTx/>
              <a:buNone/>
            </a:pPr>
            <a:r>
              <a:rPr lang="en-US" dirty="0"/>
              <a:t>	h</a:t>
            </a:r>
            <a:r>
              <a:rPr lang="en-US" baseline="-25000" dirty="0"/>
              <a:t>2</a:t>
            </a:r>
            <a:r>
              <a:rPr lang="en-US" dirty="0"/>
              <a:t>(k) = 1+ (k mod 11)</a:t>
            </a:r>
          </a:p>
          <a:p>
            <a:pPr algn="ctr">
              <a:buFontTx/>
              <a:buNone/>
            </a:pPr>
            <a:r>
              <a:rPr lang="en-US" dirty="0">
                <a:solidFill>
                  <a:srgbClr val="CC0000"/>
                </a:solidFill>
              </a:rPr>
              <a:t>h(</a:t>
            </a:r>
            <a:r>
              <a:rPr lang="en-US" dirty="0" err="1">
                <a:solidFill>
                  <a:srgbClr val="CC0000"/>
                </a:solidFill>
              </a:rPr>
              <a:t>k,i</a:t>
            </a:r>
            <a:r>
              <a:rPr lang="en-US" dirty="0">
                <a:solidFill>
                  <a:srgbClr val="CC0000"/>
                </a:solidFill>
              </a:rPr>
              <a:t>) = (h</a:t>
            </a:r>
            <a:r>
              <a:rPr lang="en-US" baseline="-25000" dirty="0">
                <a:solidFill>
                  <a:srgbClr val="CC0000"/>
                </a:solidFill>
              </a:rPr>
              <a:t>1</a:t>
            </a:r>
            <a:r>
              <a:rPr lang="en-US" dirty="0">
                <a:solidFill>
                  <a:srgbClr val="CC0000"/>
                </a:solidFill>
              </a:rPr>
              <a:t>(k) + </a:t>
            </a:r>
            <a:r>
              <a:rPr lang="en-US" dirty="0" err="1">
                <a:solidFill>
                  <a:srgbClr val="CC0000"/>
                </a:solidFill>
              </a:rPr>
              <a:t>i</a:t>
            </a:r>
            <a:r>
              <a:rPr lang="en-US" dirty="0">
                <a:solidFill>
                  <a:srgbClr val="CC0000"/>
                </a:solidFill>
              </a:rPr>
              <a:t> h</a:t>
            </a:r>
            <a:r>
              <a:rPr lang="en-US" baseline="-25000" dirty="0">
                <a:solidFill>
                  <a:srgbClr val="CC0000"/>
                </a:solidFill>
              </a:rPr>
              <a:t>2</a:t>
            </a:r>
            <a:r>
              <a:rPr lang="en-US" dirty="0">
                <a:solidFill>
                  <a:srgbClr val="CC0000"/>
                </a:solidFill>
              </a:rPr>
              <a:t>(k) ) </a:t>
            </a:r>
            <a:r>
              <a:rPr lang="en-US" dirty="0">
                <a:solidFill>
                  <a:srgbClr val="CC0000"/>
                </a:solidFill>
                <a:latin typeface="Comic Sans MS" pitchFamily="66" charset="0"/>
              </a:rPr>
              <a:t>mod</a:t>
            </a:r>
            <a:r>
              <a:rPr lang="en-US" dirty="0">
                <a:solidFill>
                  <a:srgbClr val="CC0000"/>
                </a:solidFill>
              </a:rPr>
              <a:t> 13</a:t>
            </a:r>
          </a:p>
          <a:p>
            <a:r>
              <a:rPr lang="en-US" dirty="0">
                <a:solidFill>
                  <a:schemeClr val="tx1"/>
                </a:solidFill>
              </a:rPr>
              <a:t>Insert key 14:</a:t>
            </a:r>
          </a:p>
          <a:p>
            <a:pPr>
              <a:buFontTx/>
              <a:buNone/>
            </a:pPr>
            <a:r>
              <a:rPr lang="en-US" dirty="0"/>
              <a:t>	h</a:t>
            </a:r>
            <a:r>
              <a:rPr lang="en-US" baseline="-25000" dirty="0"/>
              <a:t>1</a:t>
            </a:r>
            <a:r>
              <a:rPr lang="en-US" dirty="0"/>
              <a:t>(14,0) = 14 mod 13 = 1</a:t>
            </a:r>
          </a:p>
          <a:p>
            <a:pPr>
              <a:buFontTx/>
              <a:buNone/>
            </a:pPr>
            <a:r>
              <a:rPr lang="en-US" dirty="0"/>
              <a:t>	h(14,1) = (h</a:t>
            </a:r>
            <a:r>
              <a:rPr lang="en-US" baseline="-25000" dirty="0"/>
              <a:t>1</a:t>
            </a:r>
            <a:r>
              <a:rPr lang="en-US" dirty="0"/>
              <a:t>(14) + h</a:t>
            </a:r>
            <a:r>
              <a:rPr lang="en-US" baseline="-25000" dirty="0"/>
              <a:t>2</a:t>
            </a:r>
            <a:r>
              <a:rPr lang="en-US" dirty="0"/>
              <a:t>(14)) mod 13</a:t>
            </a:r>
          </a:p>
          <a:p>
            <a:pPr>
              <a:buFontTx/>
              <a:buNone/>
            </a:pPr>
            <a:r>
              <a:rPr lang="en-US" dirty="0"/>
              <a:t>		        = (1 + 4) mod 13 = 5</a:t>
            </a:r>
          </a:p>
          <a:p>
            <a:pPr>
              <a:buFontTx/>
              <a:buNone/>
            </a:pPr>
            <a:r>
              <a:rPr lang="en-US" dirty="0"/>
              <a:t>	h(14,2) = (h</a:t>
            </a:r>
            <a:r>
              <a:rPr lang="en-US" baseline="-25000" dirty="0"/>
              <a:t>1</a:t>
            </a:r>
            <a:r>
              <a:rPr lang="en-US" dirty="0"/>
              <a:t>(14) + 2 h</a:t>
            </a:r>
            <a:r>
              <a:rPr lang="en-US" baseline="-25000" dirty="0"/>
              <a:t>2</a:t>
            </a:r>
            <a:r>
              <a:rPr lang="en-US" dirty="0"/>
              <a:t>(14)) mod 13</a:t>
            </a:r>
          </a:p>
          <a:p>
            <a:pPr>
              <a:buFontTx/>
              <a:buNone/>
            </a:pPr>
            <a:r>
              <a:rPr lang="en-US" dirty="0"/>
              <a:t>		        = (1 + 8) mod 13 = 9</a:t>
            </a:r>
          </a:p>
        </p:txBody>
      </p:sp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7751-A7A6-4A7B-BF06-2A0987AD099C}" type="slidenum">
              <a:rPr lang="en-US"/>
              <a:pPr/>
              <a:t>45</a:t>
            </a:fld>
            <a:endParaRPr lang="en-US"/>
          </a:p>
        </p:txBody>
      </p:sp>
      <p:graphicFrame>
        <p:nvGraphicFramePr>
          <p:cNvPr id="633860" name="Group 4"/>
          <p:cNvGraphicFramePr>
            <a:graphicFrameLocks noGrp="1"/>
          </p:cNvGraphicFramePr>
          <p:nvPr/>
        </p:nvGraphicFramePr>
        <p:xfrm>
          <a:off x="7648575" y="1327150"/>
          <a:ext cx="701675" cy="4456113"/>
        </p:xfrm>
        <a:graphic>
          <a:graphicData uri="http://schemas.openxmlformats.org/drawingml/2006/table">
            <a:tbl>
              <a:tblPr/>
              <a:tblGrid>
                <a:gridCol w="70167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98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3890" name="Text Box 34"/>
          <p:cNvSpPr txBox="1">
            <a:spLocks noChangeArrowheads="1"/>
          </p:cNvSpPr>
          <p:nvPr/>
        </p:nvSpPr>
        <p:spPr bwMode="auto">
          <a:xfrm>
            <a:off x="7362825" y="13319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33891" name="Text Box 35"/>
          <p:cNvSpPr txBox="1">
            <a:spLocks noChangeArrowheads="1"/>
          </p:cNvSpPr>
          <p:nvPr/>
        </p:nvSpPr>
        <p:spPr bwMode="auto">
          <a:xfrm>
            <a:off x="7362825" y="4394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633892" name="Text Box 36"/>
          <p:cNvSpPr txBox="1">
            <a:spLocks noChangeArrowheads="1"/>
          </p:cNvSpPr>
          <p:nvPr/>
        </p:nvSpPr>
        <p:spPr bwMode="auto">
          <a:xfrm>
            <a:off x="7321550" y="2692400"/>
            <a:ext cx="35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33893" name="Rectangle 37"/>
          <p:cNvSpPr>
            <a:spLocks noChangeArrowheads="1"/>
          </p:cNvSpPr>
          <p:nvPr/>
        </p:nvSpPr>
        <p:spPr bwMode="auto">
          <a:xfrm>
            <a:off x="7362825" y="20129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33894" name="Rectangle 38"/>
          <p:cNvSpPr>
            <a:spLocks noChangeArrowheads="1"/>
          </p:cNvSpPr>
          <p:nvPr/>
        </p:nvSpPr>
        <p:spPr bwMode="auto">
          <a:xfrm>
            <a:off x="7362825" y="23526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33895" name="Text Box 39"/>
          <p:cNvSpPr txBox="1">
            <a:spLocks noChangeArrowheads="1"/>
          </p:cNvSpPr>
          <p:nvPr/>
        </p:nvSpPr>
        <p:spPr bwMode="auto">
          <a:xfrm>
            <a:off x="7362825" y="16732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33896" name="Text Box 40"/>
          <p:cNvSpPr txBox="1">
            <a:spLocks noChangeArrowheads="1"/>
          </p:cNvSpPr>
          <p:nvPr/>
        </p:nvSpPr>
        <p:spPr bwMode="auto">
          <a:xfrm>
            <a:off x="7321550" y="3033713"/>
            <a:ext cx="352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633897" name="Text Box 41"/>
          <p:cNvSpPr txBox="1">
            <a:spLocks noChangeArrowheads="1"/>
          </p:cNvSpPr>
          <p:nvPr/>
        </p:nvSpPr>
        <p:spPr bwMode="auto">
          <a:xfrm>
            <a:off x="7321550" y="3373438"/>
            <a:ext cx="352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633898" name="Text Box 42"/>
          <p:cNvSpPr txBox="1">
            <a:spLocks noChangeArrowheads="1"/>
          </p:cNvSpPr>
          <p:nvPr/>
        </p:nvSpPr>
        <p:spPr bwMode="auto">
          <a:xfrm>
            <a:off x="7321550" y="3713163"/>
            <a:ext cx="352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633899" name="Text Box 43"/>
          <p:cNvSpPr txBox="1">
            <a:spLocks noChangeArrowheads="1"/>
          </p:cNvSpPr>
          <p:nvPr/>
        </p:nvSpPr>
        <p:spPr bwMode="auto">
          <a:xfrm>
            <a:off x="7321550" y="4052888"/>
            <a:ext cx="352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633900" name="Text Box 44"/>
          <p:cNvSpPr txBox="1">
            <a:spLocks noChangeArrowheads="1"/>
          </p:cNvSpPr>
          <p:nvPr/>
        </p:nvSpPr>
        <p:spPr bwMode="auto">
          <a:xfrm>
            <a:off x="7181850" y="4733925"/>
            <a:ext cx="492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33901" name="Text Box 45"/>
          <p:cNvSpPr txBox="1">
            <a:spLocks noChangeArrowheads="1"/>
          </p:cNvSpPr>
          <p:nvPr/>
        </p:nvSpPr>
        <p:spPr bwMode="auto">
          <a:xfrm>
            <a:off x="7181850" y="5073650"/>
            <a:ext cx="492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633902" name="Text Box 46"/>
          <p:cNvSpPr txBox="1">
            <a:spLocks noChangeArrowheads="1"/>
          </p:cNvSpPr>
          <p:nvPr/>
        </p:nvSpPr>
        <p:spPr bwMode="auto">
          <a:xfrm>
            <a:off x="7181850" y="5413375"/>
            <a:ext cx="492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633903" name="Freeform 47"/>
          <p:cNvSpPr>
            <a:spLocks/>
          </p:cNvSpPr>
          <p:nvPr/>
        </p:nvSpPr>
        <p:spPr bwMode="auto">
          <a:xfrm>
            <a:off x="8388350" y="1441450"/>
            <a:ext cx="338138" cy="427038"/>
          </a:xfrm>
          <a:custGeom>
            <a:avLst/>
            <a:gdLst/>
            <a:ahLst/>
            <a:cxnLst>
              <a:cxn ang="0">
                <a:pos x="213" y="0"/>
              </a:cxn>
              <a:cxn ang="0">
                <a:pos x="163" y="219"/>
              </a:cxn>
              <a:cxn ang="0">
                <a:pos x="0" y="269"/>
              </a:cxn>
            </a:cxnLst>
            <a:rect l="0" t="0" r="r" b="b"/>
            <a:pathLst>
              <a:path w="213" h="269">
                <a:moveTo>
                  <a:pt x="213" y="0"/>
                </a:moveTo>
                <a:cubicBezTo>
                  <a:pt x="205" y="87"/>
                  <a:pt x="198" y="174"/>
                  <a:pt x="163" y="219"/>
                </a:cubicBezTo>
                <a:cubicBezTo>
                  <a:pt x="128" y="264"/>
                  <a:pt x="64" y="266"/>
                  <a:pt x="0" y="26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3904" name="Freeform 48"/>
          <p:cNvSpPr>
            <a:spLocks/>
          </p:cNvSpPr>
          <p:nvPr/>
        </p:nvSpPr>
        <p:spPr bwMode="auto">
          <a:xfrm>
            <a:off x="8388350" y="1878013"/>
            <a:ext cx="327025" cy="1352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2" y="151"/>
              </a:cxn>
              <a:cxn ang="0">
                <a:pos x="201" y="457"/>
              </a:cxn>
              <a:cxn ang="0">
                <a:pos x="100" y="752"/>
              </a:cxn>
              <a:cxn ang="0">
                <a:pos x="19" y="852"/>
              </a:cxn>
            </a:cxnLst>
            <a:rect l="0" t="0" r="r" b="b"/>
            <a:pathLst>
              <a:path w="206" h="852">
                <a:moveTo>
                  <a:pt x="0" y="0"/>
                </a:moveTo>
                <a:cubicBezTo>
                  <a:pt x="49" y="37"/>
                  <a:pt x="98" y="75"/>
                  <a:pt x="132" y="151"/>
                </a:cubicBezTo>
                <a:cubicBezTo>
                  <a:pt x="166" y="227"/>
                  <a:pt x="206" y="357"/>
                  <a:pt x="201" y="457"/>
                </a:cubicBezTo>
                <a:cubicBezTo>
                  <a:pt x="196" y="557"/>
                  <a:pt x="130" y="686"/>
                  <a:pt x="100" y="752"/>
                </a:cubicBezTo>
                <a:cubicBezTo>
                  <a:pt x="70" y="818"/>
                  <a:pt x="44" y="835"/>
                  <a:pt x="19" y="8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3905" name="Freeform 49"/>
          <p:cNvSpPr>
            <a:spLocks/>
          </p:cNvSpPr>
          <p:nvPr/>
        </p:nvSpPr>
        <p:spPr bwMode="auto">
          <a:xfrm>
            <a:off x="8431213" y="3252788"/>
            <a:ext cx="327025" cy="1352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2" y="151"/>
              </a:cxn>
              <a:cxn ang="0">
                <a:pos x="201" y="457"/>
              </a:cxn>
              <a:cxn ang="0">
                <a:pos x="100" y="752"/>
              </a:cxn>
              <a:cxn ang="0">
                <a:pos x="19" y="852"/>
              </a:cxn>
            </a:cxnLst>
            <a:rect l="0" t="0" r="r" b="b"/>
            <a:pathLst>
              <a:path w="206" h="852">
                <a:moveTo>
                  <a:pt x="0" y="0"/>
                </a:moveTo>
                <a:cubicBezTo>
                  <a:pt x="49" y="37"/>
                  <a:pt x="98" y="75"/>
                  <a:pt x="132" y="151"/>
                </a:cubicBezTo>
                <a:cubicBezTo>
                  <a:pt x="166" y="227"/>
                  <a:pt x="206" y="357"/>
                  <a:pt x="201" y="457"/>
                </a:cubicBezTo>
                <a:cubicBezTo>
                  <a:pt x="196" y="557"/>
                  <a:pt x="130" y="686"/>
                  <a:pt x="100" y="752"/>
                </a:cubicBezTo>
                <a:cubicBezTo>
                  <a:pt x="70" y="818"/>
                  <a:pt x="44" y="835"/>
                  <a:pt x="19" y="8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3906" name="Rectangle 50"/>
          <p:cNvSpPr>
            <a:spLocks noChangeArrowheads="1"/>
          </p:cNvSpPr>
          <p:nvPr/>
        </p:nvSpPr>
        <p:spPr bwMode="auto">
          <a:xfrm>
            <a:off x="7796213" y="4422775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903" grpId="0" animBg="1"/>
      <p:bldP spid="633904" grpId="0" animBg="1"/>
      <p:bldP spid="633905" grpId="0" animBg="1"/>
      <p:bldP spid="63390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7383" y="0"/>
            <a:ext cx="8229600" cy="979714"/>
          </a:xfrm>
        </p:spPr>
        <p:txBody>
          <a:bodyPr/>
          <a:lstStyle/>
          <a:p>
            <a:r>
              <a:rPr lang="en-US"/>
              <a:t>Analysis of Open Addressing</a:t>
            </a:r>
          </a:p>
        </p:txBody>
      </p:sp>
      <p:pic>
        <p:nvPicPr>
          <p:cNvPr id="68608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369888" y="1490663"/>
            <a:ext cx="8229600" cy="3987800"/>
          </a:xfrm>
          <a:noFill/>
          <a:ln/>
        </p:spPr>
      </p:pic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3B9D-AA1E-4AFD-8524-AC579942240F}" type="slidenum">
              <a:rPr lang="en-US"/>
              <a:pPr/>
              <a:t>46</a:t>
            </a:fld>
            <a:endParaRPr lang="en-US"/>
          </a:p>
        </p:txBody>
      </p:sp>
      <p:sp>
        <p:nvSpPr>
          <p:cNvPr id="686085" name="Text Box 5"/>
          <p:cNvSpPr txBox="1">
            <a:spLocks noChangeArrowheads="1"/>
          </p:cNvSpPr>
          <p:nvPr/>
        </p:nvSpPr>
        <p:spPr bwMode="auto">
          <a:xfrm>
            <a:off x="4498975" y="27590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l-GR">
              <a:cs typeface="Arial" pitchFamily="34" charset="0"/>
            </a:endParaRPr>
          </a:p>
        </p:txBody>
      </p:sp>
      <p:graphicFrame>
        <p:nvGraphicFramePr>
          <p:cNvPr id="686086" name="Object 6"/>
          <p:cNvGraphicFramePr>
            <a:graphicFrameLocks noChangeAspect="1"/>
          </p:cNvGraphicFramePr>
          <p:nvPr/>
        </p:nvGraphicFramePr>
        <p:xfrm>
          <a:off x="4564063" y="2570163"/>
          <a:ext cx="3556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08" name="Equation" r:id="rId5" imgW="126720" imgH="139680" progId="">
                  <p:embed/>
                </p:oleObj>
              </mc:Choice>
              <mc:Fallback>
                <p:oleObj name="Equation" r:id="rId5" imgW="126720" imgH="13968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3" y="2570163"/>
                        <a:ext cx="355600" cy="390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087" name="Object 7"/>
          <p:cNvGraphicFramePr>
            <a:graphicFrameLocks noChangeAspect="1"/>
          </p:cNvGraphicFramePr>
          <p:nvPr/>
        </p:nvGraphicFramePr>
        <p:xfrm>
          <a:off x="4284663" y="2917825"/>
          <a:ext cx="85407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09" name="Equation" r:id="rId7" imgW="304560" imgH="177480" progId="">
                  <p:embed/>
                </p:oleObj>
              </mc:Choice>
              <mc:Fallback>
                <p:oleObj name="Equation" r:id="rId7" imgW="304560" imgH="17748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917825"/>
                        <a:ext cx="854075" cy="496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088" name="Text Box 8"/>
          <p:cNvSpPr txBox="1">
            <a:spLocks noChangeArrowheads="1"/>
          </p:cNvSpPr>
          <p:nvPr/>
        </p:nvSpPr>
        <p:spPr bwMode="auto">
          <a:xfrm>
            <a:off x="5000625" y="2555875"/>
            <a:ext cx="1403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(load factor)</a:t>
            </a:r>
          </a:p>
        </p:txBody>
      </p:sp>
      <p:sp>
        <p:nvSpPr>
          <p:cNvPr id="686089" name="Text Box 9"/>
          <p:cNvSpPr txBox="1">
            <a:spLocks noChangeArrowheads="1"/>
          </p:cNvSpPr>
          <p:nvPr/>
        </p:nvSpPr>
        <p:spPr bwMode="auto">
          <a:xfrm>
            <a:off x="4124325" y="5248275"/>
            <a:ext cx="350838" cy="2143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00"/>
              <a:t>k=0</a:t>
            </a:r>
          </a:p>
        </p:txBody>
      </p:sp>
      <p:pic>
        <p:nvPicPr>
          <p:cNvPr id="686090" name="Picture 10"/>
          <p:cNvPicPr>
            <a:picLocks noChangeAspect="1" noChangeArrowheads="1"/>
          </p:cNvPicPr>
          <p:nvPr/>
        </p:nvPicPr>
        <p:blipFill>
          <a:blip r:embed="rId9" cstate="print"/>
          <a:srcRect b="67279"/>
          <a:stretch>
            <a:fillRect/>
          </a:stretch>
        </p:blipFill>
        <p:spPr bwMode="auto">
          <a:xfrm>
            <a:off x="660400" y="5881688"/>
            <a:ext cx="7273925" cy="7635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2697" y="0"/>
            <a:ext cx="8229600" cy="940526"/>
          </a:xfrm>
        </p:spPr>
        <p:txBody>
          <a:bodyPr/>
          <a:lstStyle/>
          <a:p>
            <a:r>
              <a:rPr lang="en-US" sz="3600"/>
              <a:t>Analysis of Open Addressing (cont’d)</a:t>
            </a:r>
          </a:p>
        </p:txBody>
      </p:sp>
      <p:pic>
        <p:nvPicPr>
          <p:cNvPr id="68710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66738" y="1573213"/>
            <a:ext cx="3721100" cy="1427162"/>
          </a:xfrm>
          <a:noFill/>
          <a:ln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2E3B-47E2-4D7D-845C-06C001518F53}" type="slidenum">
              <a:rPr lang="en-US"/>
              <a:pPr/>
              <a:t>47</a:t>
            </a:fld>
            <a:endParaRPr lang="en-US"/>
          </a:p>
        </p:txBody>
      </p:sp>
      <p:sp>
        <p:nvSpPr>
          <p:cNvPr id="687109" name="Text Box 5"/>
          <p:cNvSpPr txBox="1">
            <a:spLocks noChangeArrowheads="1"/>
          </p:cNvSpPr>
          <p:nvPr/>
        </p:nvSpPr>
        <p:spPr bwMode="auto">
          <a:xfrm>
            <a:off x="958850" y="2986088"/>
            <a:ext cx="6651625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Example (similar to </a:t>
            </a:r>
            <a:r>
              <a:rPr lang="en-US" sz="2400" b="1"/>
              <a:t>Exercise 11.4-4, page 244</a:t>
            </a:r>
            <a:r>
              <a:rPr lang="en-US" sz="2400"/>
              <a:t>)</a:t>
            </a:r>
          </a:p>
          <a:p>
            <a:endParaRPr lang="en-US" sz="2400"/>
          </a:p>
          <a:p>
            <a:r>
              <a:rPr lang="en-US" sz="2400"/>
              <a:t>	</a:t>
            </a:r>
            <a:r>
              <a:rPr lang="en-US" sz="2400">
                <a:solidFill>
                  <a:srgbClr val="0066FF"/>
                </a:solidFill>
              </a:rPr>
              <a:t>Unsuccessful retrieval:</a:t>
            </a:r>
          </a:p>
          <a:p>
            <a:r>
              <a:rPr lang="en-US" sz="2400"/>
              <a:t>                                 a=0.5      E(#steps) = 2</a:t>
            </a:r>
          </a:p>
          <a:p>
            <a:r>
              <a:rPr lang="en-US" sz="2400"/>
              <a:t>                                 a=0.9      E(#steps) = 10</a:t>
            </a:r>
          </a:p>
          <a:p>
            <a:endParaRPr lang="en-US" sz="2400"/>
          </a:p>
          <a:p>
            <a:r>
              <a:rPr lang="en-US" sz="2400"/>
              <a:t>           </a:t>
            </a:r>
            <a:r>
              <a:rPr lang="en-US" sz="2400">
                <a:solidFill>
                  <a:srgbClr val="0066FF"/>
                </a:solidFill>
              </a:rPr>
              <a:t>Successful retrieval:</a:t>
            </a:r>
          </a:p>
          <a:p>
            <a:r>
              <a:rPr lang="en-US" sz="2400"/>
              <a:t>                                a=0.5       E(#steps) = 3.387</a:t>
            </a:r>
          </a:p>
          <a:p>
            <a:r>
              <a:rPr lang="en-US" sz="2400"/>
              <a:t>                                a=0.9       E(#steps) = 3.670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5438" y="120769"/>
            <a:ext cx="8464879" cy="854016"/>
          </a:xfrm>
        </p:spPr>
        <p:txBody>
          <a:bodyPr/>
          <a:lstStyle/>
          <a:p>
            <a:r>
              <a:rPr lang="en-US" dirty="0"/>
              <a:t>Direct Addressing</a:t>
            </a:r>
          </a:p>
        </p:txBody>
      </p:sp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>
          <a:xfrm>
            <a:off x="325438" y="1219140"/>
            <a:ext cx="8678863" cy="2135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Assumptions: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Key values are distinct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Each key is drawn from a universe U = {</a:t>
            </a:r>
            <a:r>
              <a:rPr lang="en-US" sz="2000" dirty="0">
                <a:latin typeface="Comic Sans MS" pitchFamily="66" charset="0"/>
              </a:rPr>
              <a:t>0, 1, . . . , m - 1</a:t>
            </a:r>
            <a:r>
              <a:rPr lang="en-US" sz="2000" dirty="0"/>
              <a:t>}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Idea: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Store the items in an array, indexed by keys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D960-61C2-4029-BB3B-DC7DB2DC5205}" type="slidenum">
              <a:rPr lang="en-US"/>
              <a:pPr/>
              <a:t>5</a:t>
            </a:fld>
            <a:endParaRPr lang="en-US"/>
          </a:p>
        </p:txBody>
      </p:sp>
      <p:sp>
        <p:nvSpPr>
          <p:cNvPr id="663574" name="Rectangle 22"/>
          <p:cNvSpPr>
            <a:spLocks noChangeArrowheads="1"/>
          </p:cNvSpPr>
          <p:nvPr/>
        </p:nvSpPr>
        <p:spPr bwMode="auto">
          <a:xfrm>
            <a:off x="211137" y="3414712"/>
            <a:ext cx="8564562" cy="240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   </a:t>
            </a:r>
            <a:r>
              <a:rPr lang="en-US" sz="2400" b="1" dirty="0">
                <a:solidFill>
                  <a:schemeClr val="accent2"/>
                </a:solidFill>
              </a:rPr>
              <a:t>Direct-address table</a:t>
            </a:r>
            <a:r>
              <a:rPr lang="en-US" sz="2400" dirty="0">
                <a:solidFill>
                  <a:schemeClr val="accent2"/>
                </a:solidFill>
              </a:rPr>
              <a:t> representation:</a:t>
            </a:r>
          </a:p>
          <a:p>
            <a:pPr lvl="1">
              <a:buFont typeface="Arial" pitchFamily="34" charset="0"/>
              <a:buChar char="–"/>
            </a:pPr>
            <a:r>
              <a:rPr lang="en-US" sz="2400" dirty="0"/>
              <a:t>  </a:t>
            </a:r>
            <a:r>
              <a:rPr lang="en-US" sz="2000" dirty="0"/>
              <a:t>An array T[0 . . . m - 1]</a:t>
            </a:r>
          </a:p>
          <a:p>
            <a:pPr lvl="1">
              <a:buFont typeface="Arial" pitchFamily="34" charset="0"/>
              <a:buChar char="–"/>
            </a:pPr>
            <a:r>
              <a:rPr lang="en-US" sz="2000" dirty="0"/>
              <a:t>   Each </a:t>
            </a:r>
            <a:r>
              <a:rPr lang="en-US" sz="2000" b="1" dirty="0"/>
              <a:t>slot</a:t>
            </a:r>
            <a:r>
              <a:rPr lang="en-US" sz="2000" dirty="0"/>
              <a:t>, or position, in T corresponds to a key in U</a:t>
            </a:r>
          </a:p>
          <a:p>
            <a:pPr lvl="1">
              <a:buFont typeface="Arial" pitchFamily="34" charset="0"/>
              <a:buChar char="–"/>
            </a:pPr>
            <a:r>
              <a:rPr lang="en-US" sz="2000" dirty="0"/>
              <a:t>   For an element x with key k, a pointer to x (or x itself) will be placed   	in location T[k] </a:t>
            </a:r>
            <a:r>
              <a:rPr lang="en-US" sz="2000" dirty="0" smtClean="0"/>
              <a:t>=k</a:t>
            </a:r>
            <a:endParaRPr lang="en-US" sz="2000" dirty="0"/>
          </a:p>
          <a:p>
            <a:pPr lvl="1">
              <a:buFont typeface="Arial" pitchFamily="34" charset="0"/>
              <a:buChar char="–"/>
            </a:pPr>
            <a:r>
              <a:rPr lang="en-US" sz="2000" dirty="0"/>
              <a:t>  If there are no elements with key k in the set, T[k] is empty, 	represented by NIL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137" y="0"/>
            <a:ext cx="8229600" cy="1143000"/>
          </a:xfrm>
        </p:spPr>
        <p:txBody>
          <a:bodyPr/>
          <a:lstStyle/>
          <a:p>
            <a:r>
              <a:rPr lang="en-US" dirty="0"/>
              <a:t>Direct Addressing (cont’d)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3C84-9B31-4736-9DBB-9995C4DA2A81}" type="slidenum">
              <a:rPr lang="en-US"/>
              <a:pPr/>
              <a:t>6</a:t>
            </a:fld>
            <a:endParaRPr lang="en-US"/>
          </a:p>
        </p:txBody>
      </p:sp>
      <p:pic>
        <p:nvPicPr>
          <p:cNvPr id="6697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0" y="1701800"/>
            <a:ext cx="723265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9451" y="0"/>
            <a:ext cx="8229600" cy="1143000"/>
          </a:xfrm>
        </p:spPr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idx="1"/>
          </p:nvPr>
        </p:nvSpPr>
        <p:spPr>
          <a:xfrm>
            <a:off x="596900" y="1570038"/>
            <a:ext cx="8229600" cy="48450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pitchFamily="66" charset="0"/>
              </a:rPr>
              <a:t>Alg.:</a:t>
            </a:r>
            <a:r>
              <a:rPr lang="en-US" dirty="0"/>
              <a:t> DIRECT-ADDRESS-SEARCH(</a:t>
            </a:r>
            <a:r>
              <a:rPr lang="en-US" dirty="0">
                <a:latin typeface="Comic Sans MS" pitchFamily="66" charset="0"/>
              </a:rPr>
              <a:t>T, k</a:t>
            </a:r>
            <a:r>
              <a:rPr lang="en-US" dirty="0"/>
              <a:t>)</a:t>
            </a:r>
          </a:p>
          <a:p>
            <a:pPr>
              <a:buFontTx/>
              <a:buNone/>
            </a:pPr>
            <a:r>
              <a:rPr lang="en-US" b="1" dirty="0"/>
              <a:t>		return </a:t>
            </a:r>
            <a:r>
              <a:rPr lang="en-US" dirty="0">
                <a:latin typeface="Comic Sans MS" pitchFamily="66" charset="0"/>
              </a:rPr>
              <a:t>T[k]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pitchFamily="66" charset="0"/>
              </a:rPr>
              <a:t>Alg.:</a:t>
            </a:r>
            <a:r>
              <a:rPr lang="en-US" dirty="0"/>
              <a:t> DIRECT-ADDRESS-INSERT(</a:t>
            </a:r>
            <a:r>
              <a:rPr lang="en-US" dirty="0">
                <a:latin typeface="Comic Sans MS" pitchFamily="66" charset="0"/>
              </a:rPr>
              <a:t>T, x</a:t>
            </a:r>
            <a:r>
              <a:rPr lang="en-US" dirty="0"/>
              <a:t>)</a:t>
            </a:r>
          </a:p>
          <a:p>
            <a:pPr>
              <a:buFontTx/>
              <a:buNone/>
            </a:pPr>
            <a:r>
              <a:rPr lang="en-US" dirty="0"/>
              <a:t>		</a:t>
            </a:r>
            <a:r>
              <a:rPr lang="en-US" dirty="0">
                <a:latin typeface="Comic Sans MS" pitchFamily="66" charset="0"/>
              </a:rPr>
              <a:t>T[key[x]] ← x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pitchFamily="66" charset="0"/>
              </a:rPr>
              <a:t>Alg.:</a:t>
            </a:r>
            <a:r>
              <a:rPr lang="en-US" dirty="0"/>
              <a:t> DIRECT-ADDRESS-DELETE(</a:t>
            </a:r>
            <a:r>
              <a:rPr lang="en-US" dirty="0">
                <a:latin typeface="Comic Sans MS" pitchFamily="66" charset="0"/>
              </a:rPr>
              <a:t>T, x</a:t>
            </a:r>
            <a:r>
              <a:rPr lang="en-US" dirty="0"/>
              <a:t>)</a:t>
            </a:r>
          </a:p>
          <a:p>
            <a:pPr>
              <a:buFontTx/>
              <a:buNone/>
            </a:pPr>
            <a:r>
              <a:rPr lang="en-US" dirty="0"/>
              <a:t>		</a:t>
            </a:r>
            <a:r>
              <a:rPr lang="en-US" dirty="0">
                <a:latin typeface="Comic Sans MS" pitchFamily="66" charset="0"/>
              </a:rPr>
              <a:t>T[key[x]] ← NIL</a:t>
            </a:r>
          </a:p>
          <a:p>
            <a:endParaRPr lang="en-US" sz="1000" dirty="0"/>
          </a:p>
          <a:p>
            <a:r>
              <a:rPr lang="en-US" sz="2400" dirty="0"/>
              <a:t>Running time for these operations: </a:t>
            </a:r>
            <a:r>
              <a:rPr lang="en-US" sz="2400" dirty="0">
                <a:latin typeface="Comic Sans MS" pitchFamily="66" charset="0"/>
              </a:rPr>
              <a:t>O(1)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0FD4-FA4F-4C34-B7AE-E91268DD530D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" y="0"/>
            <a:ext cx="8229600" cy="862149"/>
          </a:xfrm>
        </p:spPr>
        <p:txBody>
          <a:bodyPr/>
          <a:lstStyle/>
          <a:p>
            <a:r>
              <a:rPr lang="en-US" sz="3600" dirty="0"/>
              <a:t>Comparing Different Implementations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idx="1"/>
          </p:nvPr>
        </p:nvSpPr>
        <p:spPr>
          <a:xfrm>
            <a:off x="542925" y="1433513"/>
            <a:ext cx="6611938" cy="1962150"/>
          </a:xfrm>
        </p:spPr>
        <p:txBody>
          <a:bodyPr/>
          <a:lstStyle/>
          <a:p>
            <a:r>
              <a:rPr lang="en-US" dirty="0"/>
              <a:t>Implementing dictionaries using:</a:t>
            </a:r>
          </a:p>
          <a:p>
            <a:pPr lvl="1"/>
            <a:r>
              <a:rPr lang="en-US" dirty="0"/>
              <a:t>Direct addressing</a:t>
            </a:r>
          </a:p>
          <a:p>
            <a:pPr lvl="1"/>
            <a:r>
              <a:rPr lang="en-US" dirty="0"/>
              <a:t>Ordered/unordered arrays</a:t>
            </a:r>
          </a:p>
          <a:p>
            <a:pPr lvl="1"/>
            <a:r>
              <a:rPr lang="en-US" dirty="0"/>
              <a:t>Ordered/unordered linked lists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5226-F5A4-4168-908E-9CC03BD545B7}" type="slidenum">
              <a:rPr lang="en-US"/>
              <a:pPr/>
              <a:t>8</a:t>
            </a:fld>
            <a:endParaRPr lang="en-US"/>
          </a:p>
        </p:txBody>
      </p:sp>
      <p:sp>
        <p:nvSpPr>
          <p:cNvPr id="667652" name="Text Box 4"/>
          <p:cNvSpPr txBox="1">
            <a:spLocks noChangeArrowheads="1"/>
          </p:cNvSpPr>
          <p:nvPr/>
        </p:nvSpPr>
        <p:spPr bwMode="auto">
          <a:xfrm>
            <a:off x="4710113" y="3614738"/>
            <a:ext cx="1114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rgbClr val="CC0000"/>
                </a:solidFill>
                <a:latin typeface="Comic Sans MS" pitchFamily="66" charset="0"/>
              </a:rPr>
              <a:t>Insert</a:t>
            </a:r>
          </a:p>
        </p:txBody>
      </p:sp>
      <p:sp>
        <p:nvSpPr>
          <p:cNvPr id="667653" name="Text Box 5"/>
          <p:cNvSpPr txBox="1">
            <a:spLocks noChangeArrowheads="1"/>
          </p:cNvSpPr>
          <p:nvPr/>
        </p:nvSpPr>
        <p:spPr bwMode="auto">
          <a:xfrm>
            <a:off x="6477000" y="3613150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0000"/>
                </a:solidFill>
                <a:latin typeface="Comic Sans MS" pitchFamily="66" charset="0"/>
              </a:rPr>
              <a:t>Search</a:t>
            </a:r>
          </a:p>
        </p:txBody>
      </p:sp>
      <p:sp>
        <p:nvSpPr>
          <p:cNvPr id="667654" name="Text Box 6"/>
          <p:cNvSpPr txBox="1">
            <a:spLocks noChangeArrowheads="1"/>
          </p:cNvSpPr>
          <p:nvPr/>
        </p:nvSpPr>
        <p:spPr bwMode="auto">
          <a:xfrm>
            <a:off x="1501775" y="4492625"/>
            <a:ext cx="2181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Comic Sans MS" pitchFamily="66" charset="0"/>
              </a:rPr>
              <a:t>ordered array</a:t>
            </a:r>
          </a:p>
        </p:txBody>
      </p:sp>
      <p:sp>
        <p:nvSpPr>
          <p:cNvPr id="667655" name="Text Box 7"/>
          <p:cNvSpPr txBox="1">
            <a:spLocks noChangeArrowheads="1"/>
          </p:cNvSpPr>
          <p:nvPr/>
        </p:nvSpPr>
        <p:spPr bwMode="auto">
          <a:xfrm>
            <a:off x="1501775" y="4933950"/>
            <a:ext cx="187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ordered list</a:t>
            </a:r>
          </a:p>
        </p:txBody>
      </p:sp>
      <p:sp>
        <p:nvSpPr>
          <p:cNvPr id="667656" name="Text Box 8"/>
          <p:cNvSpPr txBox="1">
            <a:spLocks noChangeArrowheads="1"/>
          </p:cNvSpPr>
          <p:nvPr/>
        </p:nvSpPr>
        <p:spPr bwMode="auto">
          <a:xfrm>
            <a:off x="1501775" y="5376863"/>
            <a:ext cx="250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unordered array</a:t>
            </a:r>
          </a:p>
        </p:txBody>
      </p:sp>
      <p:sp>
        <p:nvSpPr>
          <p:cNvPr id="667657" name="Text Box 9"/>
          <p:cNvSpPr txBox="1">
            <a:spLocks noChangeArrowheads="1"/>
          </p:cNvSpPr>
          <p:nvPr/>
        </p:nvSpPr>
        <p:spPr bwMode="auto">
          <a:xfrm>
            <a:off x="1501775" y="5818188"/>
            <a:ext cx="2198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unordered list</a:t>
            </a:r>
          </a:p>
        </p:txBody>
      </p:sp>
      <p:sp>
        <p:nvSpPr>
          <p:cNvPr id="667658" name="Text Box 10"/>
          <p:cNvSpPr txBox="1">
            <a:spLocks noChangeArrowheads="1"/>
          </p:cNvSpPr>
          <p:nvPr/>
        </p:nvSpPr>
        <p:spPr bwMode="auto">
          <a:xfrm>
            <a:off x="4819650" y="4492625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O(N)</a:t>
            </a:r>
          </a:p>
        </p:txBody>
      </p:sp>
      <p:sp>
        <p:nvSpPr>
          <p:cNvPr id="667659" name="Text Box 11"/>
          <p:cNvSpPr txBox="1">
            <a:spLocks noChangeArrowheads="1"/>
          </p:cNvSpPr>
          <p:nvPr/>
        </p:nvSpPr>
        <p:spPr bwMode="auto">
          <a:xfrm>
            <a:off x="4819650" y="493395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O(N)</a:t>
            </a:r>
          </a:p>
        </p:txBody>
      </p:sp>
      <p:sp>
        <p:nvSpPr>
          <p:cNvPr id="667660" name="Text Box 12"/>
          <p:cNvSpPr txBox="1">
            <a:spLocks noChangeArrowheads="1"/>
          </p:cNvSpPr>
          <p:nvPr/>
        </p:nvSpPr>
        <p:spPr bwMode="auto">
          <a:xfrm>
            <a:off x="6680200" y="5376863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O(N)</a:t>
            </a:r>
          </a:p>
        </p:txBody>
      </p:sp>
      <p:sp>
        <p:nvSpPr>
          <p:cNvPr id="667661" name="Text Box 13"/>
          <p:cNvSpPr txBox="1">
            <a:spLocks noChangeArrowheads="1"/>
          </p:cNvSpPr>
          <p:nvPr/>
        </p:nvSpPr>
        <p:spPr bwMode="auto">
          <a:xfrm>
            <a:off x="6680200" y="5818188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O(N)</a:t>
            </a:r>
          </a:p>
        </p:txBody>
      </p:sp>
      <p:sp>
        <p:nvSpPr>
          <p:cNvPr id="667662" name="Text Box 14"/>
          <p:cNvSpPr txBox="1">
            <a:spLocks noChangeArrowheads="1"/>
          </p:cNvSpPr>
          <p:nvPr/>
        </p:nvSpPr>
        <p:spPr bwMode="auto">
          <a:xfrm>
            <a:off x="4845050" y="5376863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O(1)</a:t>
            </a:r>
          </a:p>
        </p:txBody>
      </p:sp>
      <p:sp>
        <p:nvSpPr>
          <p:cNvPr id="667663" name="Text Box 15"/>
          <p:cNvSpPr txBox="1">
            <a:spLocks noChangeArrowheads="1"/>
          </p:cNvSpPr>
          <p:nvPr/>
        </p:nvSpPr>
        <p:spPr bwMode="auto">
          <a:xfrm>
            <a:off x="4845050" y="5818188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O(1)</a:t>
            </a:r>
          </a:p>
        </p:txBody>
      </p:sp>
      <p:sp>
        <p:nvSpPr>
          <p:cNvPr id="667664" name="Text Box 16"/>
          <p:cNvSpPr txBox="1">
            <a:spLocks noChangeArrowheads="1"/>
          </p:cNvSpPr>
          <p:nvPr/>
        </p:nvSpPr>
        <p:spPr bwMode="auto">
          <a:xfrm>
            <a:off x="6704013" y="4494213"/>
            <a:ext cx="1082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O(lgN)</a:t>
            </a:r>
          </a:p>
        </p:txBody>
      </p:sp>
      <p:sp>
        <p:nvSpPr>
          <p:cNvPr id="667665" name="Text Box 17"/>
          <p:cNvSpPr txBox="1">
            <a:spLocks noChangeArrowheads="1"/>
          </p:cNvSpPr>
          <p:nvPr/>
        </p:nvSpPr>
        <p:spPr bwMode="auto">
          <a:xfrm>
            <a:off x="6704013" y="4935538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O(N)</a:t>
            </a:r>
          </a:p>
        </p:txBody>
      </p:sp>
      <p:sp>
        <p:nvSpPr>
          <p:cNvPr id="667666" name="Text Box 18"/>
          <p:cNvSpPr txBox="1">
            <a:spLocks noChangeArrowheads="1"/>
          </p:cNvSpPr>
          <p:nvPr/>
        </p:nvSpPr>
        <p:spPr bwMode="auto">
          <a:xfrm>
            <a:off x="1503363" y="4049713"/>
            <a:ext cx="268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direct addressing</a:t>
            </a:r>
          </a:p>
        </p:txBody>
      </p:sp>
      <p:sp>
        <p:nvSpPr>
          <p:cNvPr id="667667" name="Text Box 19"/>
          <p:cNvSpPr txBox="1">
            <a:spLocks noChangeArrowheads="1"/>
          </p:cNvSpPr>
          <p:nvPr/>
        </p:nvSpPr>
        <p:spPr bwMode="auto">
          <a:xfrm>
            <a:off x="4821238" y="4049713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O(1)</a:t>
            </a:r>
          </a:p>
        </p:txBody>
      </p:sp>
      <p:sp>
        <p:nvSpPr>
          <p:cNvPr id="667668" name="Text Box 20"/>
          <p:cNvSpPr txBox="1">
            <a:spLocks noChangeArrowheads="1"/>
          </p:cNvSpPr>
          <p:nvPr/>
        </p:nvSpPr>
        <p:spPr bwMode="auto">
          <a:xfrm>
            <a:off x="6705600" y="40513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O(1)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2" grpId="0"/>
      <p:bldP spid="667653" grpId="0"/>
      <p:bldP spid="667654" grpId="0"/>
      <p:bldP spid="667655" grpId="0"/>
      <p:bldP spid="667656" grpId="0"/>
      <p:bldP spid="667657" grpId="0"/>
      <p:bldP spid="667658" grpId="0"/>
      <p:bldP spid="667659" grpId="0"/>
      <p:bldP spid="667660" grpId="0"/>
      <p:bldP spid="667661" grpId="0"/>
      <p:bldP spid="667662" grpId="0"/>
      <p:bldP spid="667663" grpId="0"/>
      <p:bldP spid="667664" grpId="0"/>
      <p:bldP spid="667665" grpId="0"/>
      <p:bldP spid="667666" grpId="0"/>
      <p:bldP spid="667667" grpId="0"/>
      <p:bldP spid="6676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1886" y="0"/>
            <a:ext cx="8229600" cy="953589"/>
          </a:xfrm>
        </p:spPr>
        <p:txBody>
          <a:bodyPr>
            <a:normAutofit fontScale="90000"/>
          </a:bodyPr>
          <a:lstStyle/>
          <a:p>
            <a:r>
              <a:rPr lang="en-US"/>
              <a:t>Examples Using Direct Addressing</a:t>
            </a:r>
          </a:p>
        </p:txBody>
      </p:sp>
      <p:pic>
        <p:nvPicPr>
          <p:cNvPr id="6686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65166" y="4232618"/>
            <a:ext cx="7909163" cy="1283692"/>
          </a:xfrm>
          <a:noFill/>
          <a:ln/>
        </p:spPr>
      </p:pic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09826-6F8D-4BFD-AC46-F7DC734EC009}" type="slidenum">
              <a:rPr lang="en-US"/>
              <a:pPr/>
              <a:t>9</a:t>
            </a:fld>
            <a:endParaRPr lang="en-US"/>
          </a:p>
        </p:txBody>
      </p:sp>
      <p:pic>
        <p:nvPicPr>
          <p:cNvPr id="6686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74938" y="5459413"/>
            <a:ext cx="4292600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8679" name="Text Box 7"/>
          <p:cNvSpPr txBox="1">
            <a:spLocks noChangeArrowheads="1"/>
          </p:cNvSpPr>
          <p:nvPr/>
        </p:nvSpPr>
        <p:spPr bwMode="auto">
          <a:xfrm>
            <a:off x="671513" y="3678919"/>
            <a:ext cx="172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Comic Sans MS" pitchFamily="66" charset="0"/>
              </a:rPr>
              <a:t>Example 2:</a:t>
            </a:r>
          </a:p>
        </p:txBody>
      </p:sp>
      <p:pic>
        <p:nvPicPr>
          <p:cNvPr id="668680" name="Picture 8"/>
          <p:cNvPicPr>
            <a:picLocks noChangeAspect="1" noChangeArrowheads="1"/>
          </p:cNvPicPr>
          <p:nvPr/>
        </p:nvPicPr>
        <p:blipFill>
          <a:blip r:embed="rId5" cstate="print"/>
          <a:srcRect l="1573" b="32593"/>
          <a:stretch>
            <a:fillRect/>
          </a:stretch>
        </p:blipFill>
        <p:spPr bwMode="auto">
          <a:xfrm>
            <a:off x="413975" y="2093958"/>
            <a:ext cx="8047037" cy="149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8681" name="Text Box 9"/>
          <p:cNvSpPr txBox="1">
            <a:spLocks noChangeArrowheads="1"/>
          </p:cNvSpPr>
          <p:nvPr/>
        </p:nvSpPr>
        <p:spPr bwMode="auto">
          <a:xfrm>
            <a:off x="687388" y="1350963"/>
            <a:ext cx="1677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Example 1: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6738</TotalTime>
  <Words>2011</Words>
  <Application>Microsoft Office PowerPoint</Application>
  <PresentationFormat>On-screen Show (4:3)</PresentationFormat>
  <Paragraphs>515</Paragraphs>
  <Slides>47</Slides>
  <Notes>47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Arial</vt:lpstr>
      <vt:lpstr>Calibri</vt:lpstr>
      <vt:lpstr>Comic Sans MS</vt:lpstr>
      <vt:lpstr>Constantia</vt:lpstr>
      <vt:lpstr>Monotype Corsiva</vt:lpstr>
      <vt:lpstr>Symbol</vt:lpstr>
      <vt:lpstr>Times New Roman</vt:lpstr>
      <vt:lpstr>Wingdings</vt:lpstr>
      <vt:lpstr>Wingdings 2</vt:lpstr>
      <vt:lpstr>Flow</vt:lpstr>
      <vt:lpstr>Equation</vt:lpstr>
      <vt:lpstr>PowerPoint Presentation</vt:lpstr>
      <vt:lpstr>The Search Problem</vt:lpstr>
      <vt:lpstr>Applications</vt:lpstr>
      <vt:lpstr>Special Case: Dictionaries</vt:lpstr>
      <vt:lpstr>Direct Addressing</vt:lpstr>
      <vt:lpstr>Direct Addressing (cont’d)</vt:lpstr>
      <vt:lpstr>Operations</vt:lpstr>
      <vt:lpstr>Comparing Different Implementations</vt:lpstr>
      <vt:lpstr>Examples Using Direct Addressing</vt:lpstr>
      <vt:lpstr>Hash Tables</vt:lpstr>
      <vt:lpstr>Hash Tables</vt:lpstr>
      <vt:lpstr>Example: HASH TABLES</vt:lpstr>
      <vt:lpstr>Revisit Example 2</vt:lpstr>
      <vt:lpstr>Do you see any problems  with this approach?</vt:lpstr>
      <vt:lpstr>Collisions</vt:lpstr>
      <vt:lpstr>Handling Collisions</vt:lpstr>
      <vt:lpstr>Handling Collisions Using Chaining</vt:lpstr>
      <vt:lpstr>Collision with Chaining - Discussion</vt:lpstr>
      <vt:lpstr>Insertion in Hash Tables</vt:lpstr>
      <vt:lpstr>Deletion in Hash Tables</vt:lpstr>
      <vt:lpstr>Searching in Hash Tables</vt:lpstr>
      <vt:lpstr>Analysis of Hashing with Chaining: Worst Case</vt:lpstr>
      <vt:lpstr>Analysis of Hashing with Chaining: Average Case</vt:lpstr>
      <vt:lpstr>Load Factor of a Hash Table</vt:lpstr>
      <vt:lpstr>Analysis of Search in Hash Tables</vt:lpstr>
      <vt:lpstr>Hash Functions</vt:lpstr>
      <vt:lpstr>Good Approaches for Hash Functions</vt:lpstr>
      <vt:lpstr>The Division Method</vt:lpstr>
      <vt:lpstr>Example - The Division Method</vt:lpstr>
      <vt:lpstr>The Multiplication Method</vt:lpstr>
      <vt:lpstr>Example – Multiplication Method</vt:lpstr>
      <vt:lpstr>Universal Hashing</vt:lpstr>
      <vt:lpstr>Universal Hashing</vt:lpstr>
      <vt:lpstr>Universal Hashing – Main Result</vt:lpstr>
      <vt:lpstr>Advantages of Universal Hashing</vt:lpstr>
      <vt:lpstr>Open Addressing</vt:lpstr>
      <vt:lpstr>Generalize hash function notation:</vt:lpstr>
      <vt:lpstr>Common Open Addressing Methods</vt:lpstr>
      <vt:lpstr>Linear probing: Inserting a key</vt:lpstr>
      <vt:lpstr>Linear probing: Searching for a key</vt:lpstr>
      <vt:lpstr>Linear probing: Deleting a key</vt:lpstr>
      <vt:lpstr>Primary Clustering Problem</vt:lpstr>
      <vt:lpstr>Quadratic probing</vt:lpstr>
      <vt:lpstr>Double Hashing</vt:lpstr>
      <vt:lpstr>Double Hashing: Example</vt:lpstr>
      <vt:lpstr>Analysis of Open Addressing</vt:lpstr>
      <vt:lpstr>Analysis of Open Addressing (cont’d)</vt:lpstr>
    </vt:vector>
  </TitlesOfParts>
  <Company>University of Nevada, Reno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Dr. Mostofa Kamal Nasir</dc:creator>
  <cp:lastModifiedBy>Mostofa Kamal Nasir</cp:lastModifiedBy>
  <cp:revision>991</cp:revision>
  <dcterms:created xsi:type="dcterms:W3CDTF">2003-07-26T00:47:08Z</dcterms:created>
  <dcterms:modified xsi:type="dcterms:W3CDTF">2021-01-01T16:45:55Z</dcterms:modified>
</cp:coreProperties>
</file>