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media/image3.jpg" ContentType="image/p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49"/>
  </p:notesMasterIdLst>
  <p:handoutMasterIdLst>
    <p:handoutMasterId r:id="rId50"/>
  </p:handoutMasterIdLst>
  <p:sldIdLst>
    <p:sldId id="256" r:id="rId2"/>
    <p:sldId id="329" r:id="rId3"/>
    <p:sldId id="262" r:id="rId4"/>
    <p:sldId id="263" r:id="rId5"/>
    <p:sldId id="264" r:id="rId6"/>
    <p:sldId id="332" r:id="rId7"/>
    <p:sldId id="265" r:id="rId8"/>
    <p:sldId id="330" r:id="rId9"/>
    <p:sldId id="331" r:id="rId10"/>
    <p:sldId id="266" r:id="rId11"/>
    <p:sldId id="268" r:id="rId12"/>
    <p:sldId id="269" r:id="rId13"/>
    <p:sldId id="307" r:id="rId14"/>
    <p:sldId id="337" r:id="rId15"/>
    <p:sldId id="308" r:id="rId16"/>
    <p:sldId id="338" r:id="rId17"/>
    <p:sldId id="333" r:id="rId18"/>
    <p:sldId id="335" r:id="rId19"/>
    <p:sldId id="340" r:id="rId20"/>
    <p:sldId id="336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317" r:id="rId37"/>
    <p:sldId id="318" r:id="rId38"/>
    <p:sldId id="319" r:id="rId39"/>
    <p:sldId id="320" r:id="rId40"/>
    <p:sldId id="321" r:id="rId41"/>
    <p:sldId id="322" r:id="rId42"/>
    <p:sldId id="323" r:id="rId43"/>
    <p:sldId id="324" r:id="rId44"/>
    <p:sldId id="325" r:id="rId45"/>
    <p:sldId id="326" r:id="rId46"/>
    <p:sldId id="282" r:id="rId47"/>
    <p:sldId id="327" r:id="rId4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76" d="100"/>
          <a:sy n="76" d="100"/>
        </p:scale>
        <p:origin x="84" y="33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14678-D860-4D7A-AFAC-CA5F327115FB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2FF61-22BF-47A3-9751-A33A074FF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499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7-18T04:02:30.695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63FE7DCC-70B3-4613-9F8E-5C752DA85313}" emma:medium="tactile" emma:mode="ink">
          <msink:context xmlns:msink="http://schemas.microsoft.com/ink/2010/main" type="writingRegion" rotatedBoundingBox="-2873,1028 -2252,1028 -2252,1184 -2873,1184"/>
        </emma:interpretation>
      </emma:emma>
    </inkml:annotationXML>
    <inkml:traceGroup>
      <inkml:annotationXML>
        <emma:emma xmlns:emma="http://www.w3.org/2003/04/emma" version="1.0">
          <emma:interpretation id="{7A8E3396-70B6-4ACA-9FB9-D5481B465F92}" emma:medium="tactile" emma:mode="ink">
            <msink:context xmlns:msink="http://schemas.microsoft.com/ink/2010/main" type="paragraph" rotatedBoundingBox="-2873,1028 -2252,1028 -2252,1184 -2873,118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785E9CE-B7D2-4C18-96A5-19871A75056B}" emma:medium="tactile" emma:mode="ink">
              <msink:context xmlns:msink="http://schemas.microsoft.com/ink/2010/main" type="line" rotatedBoundingBox="-2873,1028 -2252,1028 -2252,1184 -2873,1184"/>
            </emma:interpretation>
          </emma:emma>
        </inkml:annotationXML>
        <inkml:traceGroup>
          <inkml:annotationXML>
            <emma:emma xmlns:emma="http://www.w3.org/2003/04/emma" version="1.0">
              <emma:interpretation id="{A2B3857C-F4E2-4C48-9CF9-E702C96E1439}" emma:medium="tactile" emma:mode="ink">
                <msink:context xmlns:msink="http://schemas.microsoft.com/ink/2010/main" type="inkWord" rotatedBoundingBox="-2873,1028 -2252,1028 -2252,1184 -2873,1184"/>
              </emma:interpretation>
              <emma:one-of disjunction-type="recognition" id="oneOf0">
                <emma:interpretation id="interp0" emma:lang="en-US" emma:confidence="0">
                  <emma:literal>.</emma:literal>
                </emma:interpretation>
                <emma:interpretation id="interp1" emma:lang="en-US" emma:confidence="0">
                  <emma:literal>-</emma:literal>
                </emma:interpretation>
                <emma:interpretation id="interp2" emma:lang="en-US" emma:confidence="0">
                  <emma:literal>,</emma:literal>
                </emma:interpretation>
                <emma:interpretation id="interp3" emma:lang="en-US" emma:confidence="0">
                  <emma:literal>_</emma:literal>
                </emma:interpretation>
                <emma:interpretation id="interp4" emma:lang="en-US" emma:confidence="0">
                  <emma:literal>:</emma:literal>
                </emma:interpretation>
              </emma:one-of>
            </emma:emma>
          </inkml:annotationXML>
          <inkml:trace contextRef="#ctx0" brushRef="#br0">621 0 459 0,'0'0'104'0,"-128"25"-76"15,25 3-27-15,-46 12-2 16,26-6-93-16,5-5-89 0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11-07T06:30:20.941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07T04:58:06.515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A2F0656A-0105-48E7-B732-6EAC63C29EBE}" emma:medium="tactile" emma:mode="ink">
          <msink:context xmlns:msink="http://schemas.microsoft.com/ink/2010/main" type="writingRegion" rotatedBoundingBox="14776,9128 14791,9128 14791,9143 14776,9143"/>
        </emma:interpretation>
      </emma:emma>
    </inkml:annotationXML>
    <inkml:traceGroup>
      <inkml:annotationXML>
        <emma:emma xmlns:emma="http://www.w3.org/2003/04/emma" version="1.0">
          <emma:interpretation id="{18C72C1B-D91D-428D-AB4A-4576A7ECFE2C}" emma:medium="tactile" emma:mode="ink">
            <msink:context xmlns:msink="http://schemas.microsoft.com/ink/2010/main" type="paragraph" rotatedBoundingBox="14776,9128 14791,9128 14791,9143 14776,914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3CE02FA-CE06-471A-A751-0DE40E43F1EB}" emma:medium="tactile" emma:mode="ink">
              <msink:context xmlns:msink="http://schemas.microsoft.com/ink/2010/main" type="line" rotatedBoundingBox="14776,9128 14791,9128 14791,9143 14776,9143"/>
            </emma:interpretation>
          </emma:emma>
        </inkml:annotationXML>
        <inkml:traceGroup>
          <inkml:annotationXML>
            <emma:emma xmlns:emma="http://www.w3.org/2003/04/emma" version="1.0">
              <emma:interpretation id="{9833243C-F4D8-48FF-82E8-0C7A0292E759}" emma:medium="tactile" emma:mode="ink">
                <msink:context xmlns:msink="http://schemas.microsoft.com/ink/2010/main" type="inkWord" rotatedBoundingBox="14776,9128 14791,9128 14791,9143 14776,9143"/>
              </emma:interpretation>
              <emma:one-of disjunction-type="recognition" id="oneOf0">
                <emma:interpretation id="interp0" emma:lang="en-US" emma:confidence="0">
                  <emma:literal>.</emma:literal>
                </emma:interpretation>
                <emma:interpretation id="interp1" emma:lang="en-US" emma:confidence="0">
                  <emma:literal>,</emma:literal>
                </emma:interpretation>
                <emma:interpretation id="interp2" emma:lang="en-US" emma:confidence="0">
                  <emma:literal>\</emma:literal>
                </emma:interpretation>
                <emma:interpretation id="interp3" emma:lang="en-US" emma:confidence="0">
                  <emma:literal>`</emma:literal>
                </emma:interpretation>
                <emma:interpretation id="interp4" emma:lang="en-US" emma:confidence="0">
                  <emma:literal>'</emma:literal>
                </emma:interpretation>
              </emma:one-of>
            </emma:emma>
          </inkml:annotationXML>
          <inkml:trace contextRef="#ctx0" brushRef="#br0">0 0 9 0,'0'0'48'0,"0"0"-9"15,0 0 22-15,0 0-61 16,0 0-43-16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4908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235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8552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6899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1645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462475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18881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50609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fld id="{D08D7E1B-02C8-479D-BC57-2E010C679131}" type="slidenum">
              <a:rPr lang="en-US" sz="1000" i="1"/>
              <a:pPr algn="r" eaLnBrk="0" hangingPunct="0"/>
              <a:t>28</a:t>
            </a:fld>
            <a:endParaRPr lang="en-US" sz="1000" i="1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236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F7B25A6E-E13C-4115-9D24-B912140C867A}" type="slidenum">
              <a:rPr lang="en-US"/>
              <a:pPr/>
              <a:t>29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prstGeom prst="rect">
            <a:avLst/>
          </a:prstGeo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77004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6D2A864E-512E-4177-99B0-F1C572709030}" type="slidenum">
              <a:rPr lang="en-US"/>
              <a:pPr/>
              <a:t>30</a:t>
            </a:fld>
            <a:endParaRPr 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prstGeom prst="rect">
            <a:avLst/>
          </a:prstGeo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80485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3257BB8C-C31B-4630-B380-C7E881598C64}" type="slidenum">
              <a:rPr lang="en-US"/>
              <a:pPr/>
              <a:t>31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prstGeom prst="rect">
            <a:avLst/>
          </a:prstGeo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9592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45036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7CE918CE-3455-4189-B9E9-7168ADD57F40}" type="slidenum">
              <a:rPr lang="en-US"/>
              <a:pPr/>
              <a:t>32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prstGeom prst="rect">
            <a:avLst/>
          </a:prstGeo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75763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fld id="{C4511F3C-5F54-44F5-ADC4-E586D66DEA6F}" type="slidenum">
              <a:rPr lang="en-US" sz="1000" i="1"/>
              <a:pPr algn="r" eaLnBrk="0" hangingPunct="0"/>
              <a:t>34</a:t>
            </a:fld>
            <a:endParaRPr lang="en-US" sz="1000" i="1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884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fld id="{D9A04772-0743-47DD-A1DD-0505F938641E}" type="slidenum">
              <a:rPr lang="en-US" sz="1000" i="1"/>
              <a:pPr algn="r" eaLnBrk="0" hangingPunct="0"/>
              <a:t>35</a:t>
            </a:fld>
            <a:endParaRPr lang="en-US" sz="1000" i="1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070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fld id="{4B04ADEA-3EEF-4097-8F7F-A28612291CA9}" type="slidenum">
              <a:rPr lang="en-US" sz="1000" i="1"/>
              <a:pPr algn="r" eaLnBrk="0" hangingPunct="0"/>
              <a:t>36</a:t>
            </a:fld>
            <a:endParaRPr lang="en-US" sz="1000" i="1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236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fld id="{271743F0-F4F0-42B0-938A-9C6936819387}" type="slidenum">
              <a:rPr lang="en-US" sz="1000" i="1"/>
              <a:pPr algn="r" eaLnBrk="0" hangingPunct="0"/>
              <a:t>37</a:t>
            </a:fld>
            <a:endParaRPr lang="en-US" sz="1000" i="1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56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9A67C8CB-A72C-4BAB-88C0-257761169E27}" type="slidenum">
              <a:rPr lang="en-US"/>
              <a:pPr/>
              <a:t>39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prstGeom prst="rect">
            <a:avLst/>
          </a:prstGeo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83233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fld id="{8C519636-3AD1-49AC-8517-3264F778B0EA}" type="slidenum">
              <a:rPr lang="en-US" sz="1000" i="1"/>
              <a:pPr algn="r" eaLnBrk="0" hangingPunct="0"/>
              <a:t>40</a:t>
            </a:fld>
            <a:endParaRPr lang="en-US" sz="1000" i="1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073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fld id="{D27F17B7-53AC-45C5-82CA-BE768BA9080B}" type="slidenum">
              <a:rPr lang="en-US" sz="1000" i="1"/>
              <a:pPr algn="r" eaLnBrk="0" hangingPunct="0"/>
              <a:t>41</a:t>
            </a:fld>
            <a:endParaRPr lang="en-US" sz="1000" i="1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306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fld id="{71AEF8B8-4AB2-40CA-9EB8-13622FD5D180}" type="slidenum">
              <a:rPr lang="en-US" sz="1000" i="1"/>
              <a:pPr algn="r" eaLnBrk="0" hangingPunct="0"/>
              <a:t>42</a:t>
            </a:fld>
            <a:endParaRPr lang="en-US" sz="1000" i="1"/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254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fld id="{47179D90-C015-4841-8326-20C87E74A0B1}" type="slidenum">
              <a:rPr lang="en-US" sz="1000" i="1"/>
              <a:pPr algn="r" eaLnBrk="0" hangingPunct="0"/>
              <a:t>43</a:t>
            </a:fld>
            <a:endParaRPr lang="en-US" sz="1000" i="1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 cap="flat"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28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10513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fld id="{239677B2-BB13-4E81-9C7A-7B63109D377A}" type="slidenum">
              <a:rPr lang="en-US" sz="1000" i="1"/>
              <a:pPr algn="r" eaLnBrk="0" hangingPunct="0"/>
              <a:t>44</a:t>
            </a:fld>
            <a:endParaRPr lang="en-US" sz="1000" i="1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611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fld id="{3661EF61-6213-40B2-99C3-A4CAAD9DEFAD}" type="slidenum">
              <a:rPr lang="en-US" sz="1000" i="1"/>
              <a:pPr algn="r" eaLnBrk="0" hangingPunct="0"/>
              <a:t>45</a:t>
            </a:fld>
            <a:endParaRPr lang="en-US" sz="1000" i="1"/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648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71B48690-91B7-4A10-88B1-CBB376EAFE19}" type="slidenum">
              <a:rPr lang="en-US"/>
              <a:pPr/>
              <a:t>47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prstGeom prst="rect">
            <a:avLst/>
          </a:prstGeo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8667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1537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5808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8603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3448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420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0785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5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8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1" y="2514601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1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1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5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7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609600" cy="365125"/>
          </a:xfrm>
        </p:spPr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6" y="5816601"/>
            <a:ext cx="916305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1" y="6219826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6" y="-7144"/>
            <a:ext cx="916305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1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1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0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52400" y="1219200"/>
            <a:ext cx="8839200" cy="2769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31770" marR="5080" indent="-2719705" algn="ctr">
              <a:lnSpc>
                <a:spcPct val="100000"/>
              </a:lnSpc>
            </a:pPr>
            <a:r>
              <a:rPr lang="en-US" sz="3600" spc="-25" dirty="0"/>
              <a:t>CSE225: </a:t>
            </a:r>
            <a:r>
              <a:rPr sz="3600" spc="-25" dirty="0"/>
              <a:t>Data</a:t>
            </a:r>
            <a:r>
              <a:rPr sz="3600" spc="210" dirty="0">
                <a:latin typeface="Times New Roman"/>
                <a:cs typeface="Times New Roman"/>
              </a:rPr>
              <a:t> </a:t>
            </a:r>
            <a:r>
              <a:rPr sz="3600" spc="-30" dirty="0"/>
              <a:t>St</a:t>
            </a:r>
            <a:r>
              <a:rPr sz="3600" spc="-15" dirty="0"/>
              <a:t>r</a:t>
            </a:r>
            <a:r>
              <a:rPr sz="3600" spc="-25" dirty="0"/>
              <a:t>ucture</a:t>
            </a:r>
            <a:r>
              <a:rPr sz="3600" spc="215" dirty="0">
                <a:latin typeface="Times New Roman"/>
                <a:cs typeface="Times New Roman"/>
              </a:rPr>
              <a:t> </a:t>
            </a:r>
            <a:r>
              <a:rPr sz="3600" spc="-25" dirty="0"/>
              <a:t>and</a:t>
            </a:r>
            <a:r>
              <a:rPr lang="en-US" sz="3600" spc="220" dirty="0">
                <a:latin typeface="Times New Roman"/>
                <a:cs typeface="Times New Roman"/>
              </a:rPr>
              <a:t> </a:t>
            </a:r>
            <a:r>
              <a:rPr sz="3600" spc="-30" dirty="0"/>
              <a:t>Al</a:t>
            </a:r>
            <a:r>
              <a:rPr sz="3600" spc="-15" dirty="0"/>
              <a:t>g</a:t>
            </a:r>
            <a:r>
              <a:rPr sz="3600" spc="-25" dirty="0"/>
              <a:t>orithm</a:t>
            </a:r>
            <a:br>
              <a:rPr lang="en-US" sz="3600" spc="-25" dirty="0"/>
            </a:br>
            <a:br>
              <a:rPr lang="en-US" sz="3600" spc="-25" dirty="0"/>
            </a:br>
            <a:r>
              <a:rPr lang="en-US" sz="3600" spc="-25" dirty="0"/>
              <a:t>Array, Pointer &amp; Searching</a:t>
            </a:r>
            <a:br>
              <a:rPr lang="en-US" sz="3600" spc="-25" dirty="0"/>
            </a:br>
            <a:br>
              <a:rPr lang="en-US" sz="3600" spc="-25" dirty="0"/>
            </a:br>
            <a:endParaRPr sz="3600" spc="-3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36810"/>
            <a:ext cx="76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dirty="0"/>
              <a:pPr marL="118110">
                <a:lnSpc>
                  <a:spcPct val="100000"/>
                </a:lnSpc>
              </a:pPr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2" y="381000"/>
            <a:ext cx="82296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b="1" spc="-5" dirty="0">
                <a:latin typeface="Times New Roman" pitchFamily="18" charset="0"/>
                <a:cs typeface="Times New Roman" pitchFamily="18" charset="0"/>
              </a:rPr>
              <a:t>Repre</a:t>
            </a:r>
            <a:r>
              <a:rPr sz="3200" b="1" dirty="0">
                <a:latin typeface="Times New Roman" pitchFamily="18" charset="0"/>
                <a:cs typeface="Times New Roman" pitchFamily="18" charset="0"/>
              </a:rPr>
              <a:t>sentation</a:t>
            </a:r>
            <a:r>
              <a:rPr sz="3200" b="1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b="1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latin typeface="Times New Roman" pitchFamily="18" charset="0"/>
                <a:cs typeface="Times New Roman" pitchFamily="18" charset="0"/>
              </a:rPr>
              <a:t>Linear</a:t>
            </a:r>
            <a:r>
              <a:rPr sz="3200" b="1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5" dirty="0">
                <a:latin typeface="Times New Roman" pitchFamily="18" charset="0"/>
                <a:cs typeface="Times New Roman" pitchFamily="18" charset="0"/>
              </a:rPr>
              <a:t>Arra</a:t>
            </a:r>
            <a:r>
              <a:rPr sz="3200" b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3200" b="1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b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b="1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5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b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b="1" spc="-1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b="1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b="1" dirty="0"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36810"/>
            <a:ext cx="76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2" y="1219200"/>
            <a:ext cx="8534400" cy="36056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40"/>
              </a:lnSpc>
              <a:tabLst>
                <a:tab pos="355600" algn="l"/>
              </a:tabLst>
            </a:pPr>
            <a:r>
              <a:rPr lang="en-US" sz="2400" spc="-20" dirty="0">
                <a:latin typeface="Times New Roman" pitchFamily="18" charset="0"/>
                <a:cs typeface="Times New Roman" pitchFamily="18" charset="0"/>
              </a:rPr>
              <a:t>                             </a:t>
            </a:r>
            <a:r>
              <a:rPr lang="en-US" sz="2400" spc="-2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spc="-20" dirty="0">
                <a:latin typeface="Times New Roman" pitchFamily="18" charset="0"/>
                <a:cs typeface="Times New Roman" pitchFamily="18" charset="0"/>
              </a:rPr>
              <a:t> LA[10]</a:t>
            </a:r>
          </a:p>
          <a:p>
            <a:pPr marL="12700">
              <a:lnSpc>
                <a:spcPts val="3240"/>
              </a:lnSpc>
              <a:tabLst>
                <a:tab pos="355600" algn="l"/>
              </a:tabLst>
            </a:pPr>
            <a:r>
              <a:rPr sz="2400" spc="-20" dirty="0">
                <a:latin typeface="Times New Roman" pitchFamily="18" charset="0"/>
                <a:cs typeface="Times New Roman" pitchFamily="18" charset="0"/>
              </a:rPr>
              <a:t>Let</a:t>
            </a:r>
            <a:r>
              <a:rPr sz="2400" spc="13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spc="13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ts val="3240"/>
              </a:lnSpc>
              <a:buFont typeface="Arial"/>
              <a:buChar char="•"/>
              <a:tabLst>
                <a:tab pos="355600" algn="l"/>
              </a:tabLst>
            </a:pPr>
            <a:r>
              <a:rPr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</a:t>
            </a:r>
            <a:r>
              <a:rPr sz="2400" b="1" spc="13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linear</a:t>
            </a:r>
            <a:r>
              <a:rPr sz="24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array</a:t>
            </a:r>
            <a:r>
              <a:rPr sz="24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4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mem</a:t>
            </a:r>
            <a:r>
              <a:rPr sz="2400" spc="-3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ry</a:t>
            </a:r>
            <a:r>
              <a:rPr sz="24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mputer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355600" marR="720090" indent="-342900">
              <a:lnSpc>
                <a:spcPts val="2880"/>
              </a:lnSpc>
              <a:spcBef>
                <a:spcPts val="700"/>
              </a:spcBef>
              <a:buFont typeface="Arial"/>
              <a:buChar char="•"/>
              <a:tabLst>
                <a:tab pos="355600" algn="l"/>
                <a:tab pos="1526540" algn="l"/>
                <a:tab pos="2084705" algn="l"/>
                <a:tab pos="2554605" algn="l"/>
                <a:tab pos="2862580" algn="l"/>
                <a:tab pos="2950845" algn="l"/>
                <a:tab pos="4025900" algn="l"/>
                <a:tab pos="4541520" algn="l"/>
                <a:tab pos="5100955" algn="l"/>
                <a:tab pos="5878830" algn="l"/>
              </a:tabLst>
            </a:pPr>
            <a:r>
              <a:rPr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sz="2400" b="1" spc="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24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C(L</a:t>
            </a:r>
            <a:r>
              <a:rPr sz="24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A[K]</a:t>
            </a:r>
            <a:r>
              <a:rPr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	=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addres</a:t>
            </a:r>
            <a:r>
              <a:rPr sz="24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2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sz="24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b="1" spc="-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sz="24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ement</a:t>
            </a:r>
            <a:r>
              <a:rPr lang="en-US" sz="24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LA[K]</a:t>
            </a: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700" marR="720090">
              <a:lnSpc>
                <a:spcPts val="2880"/>
              </a:lnSpc>
              <a:spcBef>
                <a:spcPts val="700"/>
              </a:spcBef>
              <a:tabLst>
                <a:tab pos="355600" algn="l"/>
                <a:tab pos="1526540" algn="l"/>
                <a:tab pos="2084705" algn="l"/>
                <a:tab pos="2554605" algn="l"/>
                <a:tab pos="2862580" algn="l"/>
                <a:tab pos="2950845" algn="l"/>
                <a:tab pos="4025900" algn="l"/>
                <a:tab pos="4541520" algn="l"/>
                <a:tab pos="5100955" algn="l"/>
                <a:tab pos="5878830" algn="l"/>
              </a:tabLst>
            </a:pP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  <a:tab pos="3221990" algn="l"/>
                <a:tab pos="4813935" algn="l"/>
                <a:tab pos="6292215" algn="l"/>
              </a:tabLst>
            </a:pPr>
            <a:r>
              <a:rPr sz="2400" spc="-20" dirty="0">
                <a:latin typeface="Times New Roman" pitchFamily="18" charset="0"/>
                <a:cs typeface="Times New Roman" pitchFamily="18" charset="0"/>
              </a:rPr>
              <a:t>Computer</a:t>
            </a:r>
            <a:r>
              <a:rPr sz="24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doe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no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kee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trac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24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addre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3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24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ery</a:t>
            </a:r>
            <a:r>
              <a:rPr sz="24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sz="24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20" dirty="0">
                <a:latin typeface="Times New Roman" pitchFamily="18" charset="0"/>
                <a:cs typeface="Times New Roman" pitchFamily="18" charset="0"/>
              </a:rPr>
              <a:t>the array</a:t>
            </a:r>
          </a:p>
          <a:p>
            <a:pPr marL="355600" marR="5080" indent="-342900" algn="just">
              <a:lnSpc>
                <a:spcPct val="8000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  <a:tab pos="3221990" algn="l"/>
                <a:tab pos="4813935" algn="l"/>
                <a:tab pos="6292215" algn="l"/>
              </a:tabLst>
            </a:pPr>
            <a:r>
              <a:rPr lang="en-US" sz="2400" spc="-5" dirty="0">
                <a:latin typeface="Times New Roman" pitchFamily="18" charset="0"/>
                <a:cs typeface="Times New Roman" pitchFamily="18" charset="0"/>
              </a:rPr>
              <a:t>Keep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trac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24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addre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4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he</a:t>
            </a:r>
            <a:r>
              <a:rPr sz="24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first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el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ment</a:t>
            </a:r>
            <a:r>
              <a:rPr sz="24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4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array</a:t>
            </a:r>
            <a:r>
              <a:rPr sz="2400" spc="14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spc="140" dirty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  <a:tab pos="3221990" algn="l"/>
                <a:tab pos="4813935" algn="l"/>
                <a:tab pos="6292215" algn="l"/>
              </a:tabLst>
            </a:pPr>
            <a:r>
              <a:rPr sz="2400" spc="-20" dirty="0">
                <a:latin typeface="Times New Roman" pitchFamily="18" charset="0"/>
                <a:cs typeface="Times New Roman" pitchFamily="18" charset="0"/>
              </a:rPr>
              <a:t>ca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led</a:t>
            </a:r>
            <a:r>
              <a:rPr sz="24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2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bas</a:t>
            </a:r>
            <a:r>
              <a:rPr sz="24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addres</a:t>
            </a:r>
            <a:r>
              <a:rPr sz="24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4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spc="-5" dirty="0">
                <a:latin typeface="Times New Roman" pitchFamily="18" charset="0"/>
                <a:cs typeface="Times New Roman" pitchFamily="18" charset="0"/>
              </a:rPr>
              <a:t>den</a:t>
            </a:r>
            <a:r>
              <a:rPr lang="en-US" sz="24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spc="-5" dirty="0">
                <a:latin typeface="Times New Roman" pitchFamily="18" charset="0"/>
                <a:cs typeface="Times New Roman" pitchFamily="18" charset="0"/>
              </a:rPr>
              <a:t>te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1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spc="-2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Base</a:t>
            </a:r>
            <a:r>
              <a:rPr lang="en-US" sz="2400" b="1" spc="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LA) 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5197991"/>
            <a:ext cx="8610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marR="191770" indent="-342900">
              <a:lnSpc>
                <a:spcPct val="100000"/>
              </a:lnSpc>
              <a:buClr>
                <a:srgbClr val="FF0000"/>
              </a:buClr>
              <a:buFont typeface="Arial"/>
              <a:buChar char="•"/>
              <a:tabLst>
                <a:tab pos="355600" algn="l"/>
                <a:tab pos="1797050" algn="l"/>
                <a:tab pos="2700655" algn="l"/>
                <a:tab pos="3125470" algn="l"/>
                <a:tab pos="4359275" algn="l"/>
                <a:tab pos="5026025" algn="l"/>
                <a:tab pos="5450840" algn="l"/>
                <a:tab pos="6301105" algn="l"/>
              </a:tabLst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LOC(LA[K]) = </a:t>
            </a:r>
            <a:r>
              <a:rPr lang="en-US" sz="2000" b="1" spc="-1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ase(LA) + </a:t>
            </a:r>
            <a:r>
              <a:rPr lang="en-US" sz="2000" b="1" spc="-5" dirty="0">
                <a:latin typeface="Times New Roman" pitchFamily="18" charset="0"/>
                <a:cs typeface="Times New Roman" pitchFamily="18" charset="0"/>
              </a:rPr>
              <a:t>w(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K–</a:t>
            </a:r>
            <a:r>
              <a:rPr lang="en-US" sz="2000" b="1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lower </a:t>
            </a:r>
            <a:r>
              <a:rPr lang="en-US" sz="2000" b="1" spc="-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b="1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000" b="1" spc="-5" dirty="0">
                <a:latin typeface="Times New Roman" pitchFamily="18" charset="0"/>
                <a:cs typeface="Times New Roman" pitchFamily="18" charset="0"/>
              </a:rPr>
              <a:t>und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)	</a:t>
            </a:r>
          </a:p>
          <a:p>
            <a:pPr marL="12700" marR="191770">
              <a:lnSpc>
                <a:spcPct val="100000"/>
              </a:lnSpc>
              <a:buClr>
                <a:srgbClr val="FF0000"/>
              </a:buClr>
              <a:tabLst>
                <a:tab pos="355600" algn="l"/>
                <a:tab pos="1797050" algn="l"/>
                <a:tab pos="2700655" algn="l"/>
                <a:tab pos="3125470" algn="l"/>
                <a:tab pos="4359275" algn="l"/>
                <a:tab pos="5026025" algn="l"/>
                <a:tab pos="5450840" algn="l"/>
                <a:tab pos="6301105" algn="l"/>
              </a:tabLst>
            </a:pPr>
            <a:r>
              <a:rPr lang="en-US" sz="2800" spc="-5" dirty="0">
                <a:latin typeface="Times New Roman" pitchFamily="18" charset="0"/>
                <a:cs typeface="Times New Roman" pitchFamily="18" charset="0"/>
              </a:rPr>
              <a:t>  whe</a:t>
            </a:r>
            <a:r>
              <a:rPr lang="en-US" sz="2800" spc="-1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spc="145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800" b="1" spc="16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um</a:t>
            </a:r>
            <a:r>
              <a:rPr lang="en-US" sz="2800" spc="-1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er</a:t>
            </a:r>
            <a:r>
              <a:rPr lang="en-US"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" dirty="0">
                <a:latin typeface="Times New Roman" pitchFamily="18" charset="0"/>
                <a:cs typeface="Times New Roman" pitchFamily="18" charset="0"/>
              </a:rPr>
              <a:t>words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per</a:t>
            </a:r>
            <a:r>
              <a:rPr lang="en-US"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me</a:t>
            </a:r>
            <a:r>
              <a:rPr lang="en-US" sz="2800" spc="-2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ory</a:t>
            </a:r>
            <a:r>
              <a:rPr lang="en-US"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cell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82296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78785">
              <a:lnSpc>
                <a:spcPct val="100000"/>
              </a:lnSpc>
            </a:pPr>
            <a:r>
              <a:rPr dirty="0"/>
              <a:t>Examp</a:t>
            </a:r>
            <a:r>
              <a:rPr spc="-20" dirty="0"/>
              <a:t>l</a:t>
            </a:r>
            <a:r>
              <a:rPr dirty="0"/>
              <a:t>e</a:t>
            </a:r>
            <a:r>
              <a:rPr spc="175" dirty="0">
                <a:latin typeface="Times New Roman"/>
                <a:cs typeface="Times New Roman"/>
              </a:rPr>
              <a:t> </a:t>
            </a:r>
            <a:r>
              <a:rPr dirty="0"/>
              <a:t>1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36810"/>
            <a:ext cx="76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11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5786507" y="2071623"/>
            <a:ext cx="1000125" cy="370840"/>
          </a:xfrm>
          <a:custGeom>
            <a:avLst/>
            <a:gdLst/>
            <a:ahLst/>
            <a:cxnLst/>
            <a:rect l="l" t="t" r="r" b="b"/>
            <a:pathLst>
              <a:path w="1000125" h="370839">
                <a:moveTo>
                  <a:pt x="0" y="370831"/>
                </a:moveTo>
                <a:lnTo>
                  <a:pt x="1000137" y="370831"/>
                </a:lnTo>
                <a:lnTo>
                  <a:pt x="1000137" y="0"/>
                </a:lnTo>
                <a:lnTo>
                  <a:pt x="0" y="0"/>
                </a:lnTo>
                <a:lnTo>
                  <a:pt x="0" y="370831"/>
                </a:lnTo>
                <a:close/>
              </a:path>
            </a:pathLst>
          </a:custGeom>
          <a:solidFill>
            <a:srgbClr val="FF38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86507" y="2442461"/>
            <a:ext cx="1000125" cy="370840"/>
          </a:xfrm>
          <a:custGeom>
            <a:avLst/>
            <a:gdLst/>
            <a:ahLst/>
            <a:cxnLst/>
            <a:rect l="l" t="t" r="r" b="b"/>
            <a:pathLst>
              <a:path w="1000125" h="370839">
                <a:moveTo>
                  <a:pt x="0" y="370844"/>
                </a:moveTo>
                <a:lnTo>
                  <a:pt x="1000137" y="370844"/>
                </a:lnTo>
                <a:lnTo>
                  <a:pt x="1000137" y="0"/>
                </a:lnTo>
                <a:lnTo>
                  <a:pt x="0" y="0"/>
                </a:lnTo>
                <a:lnTo>
                  <a:pt x="0" y="370844"/>
                </a:lnTo>
                <a:close/>
              </a:path>
            </a:pathLst>
          </a:custGeom>
          <a:solidFill>
            <a:srgbClr val="FFC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86507" y="2813310"/>
            <a:ext cx="1000125" cy="370840"/>
          </a:xfrm>
          <a:custGeom>
            <a:avLst/>
            <a:gdLst/>
            <a:ahLst/>
            <a:cxnLst/>
            <a:rect l="l" t="t" r="r" b="b"/>
            <a:pathLst>
              <a:path w="1000125" h="370839">
                <a:moveTo>
                  <a:pt x="0" y="370844"/>
                </a:moveTo>
                <a:lnTo>
                  <a:pt x="1000137" y="370844"/>
                </a:lnTo>
                <a:lnTo>
                  <a:pt x="1000137" y="0"/>
                </a:lnTo>
                <a:lnTo>
                  <a:pt x="0" y="0"/>
                </a:lnTo>
                <a:lnTo>
                  <a:pt x="0" y="370844"/>
                </a:lnTo>
                <a:close/>
              </a:path>
            </a:pathLst>
          </a:custGeom>
          <a:solidFill>
            <a:srgbClr val="FFE8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86507" y="3184143"/>
            <a:ext cx="1000125" cy="370840"/>
          </a:xfrm>
          <a:custGeom>
            <a:avLst/>
            <a:gdLst/>
            <a:ahLst/>
            <a:cxnLst/>
            <a:rect l="l" t="t" r="r" b="b"/>
            <a:pathLst>
              <a:path w="1000125" h="370839">
                <a:moveTo>
                  <a:pt x="0" y="370831"/>
                </a:moveTo>
                <a:lnTo>
                  <a:pt x="1000137" y="370831"/>
                </a:lnTo>
                <a:lnTo>
                  <a:pt x="1000137" y="0"/>
                </a:lnTo>
                <a:lnTo>
                  <a:pt x="0" y="0"/>
                </a:lnTo>
                <a:lnTo>
                  <a:pt x="0" y="370831"/>
                </a:lnTo>
                <a:close/>
              </a:path>
            </a:pathLst>
          </a:custGeom>
          <a:solidFill>
            <a:srgbClr val="FFC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86507" y="3554979"/>
            <a:ext cx="1000125" cy="370840"/>
          </a:xfrm>
          <a:custGeom>
            <a:avLst/>
            <a:gdLst/>
            <a:ahLst/>
            <a:cxnLst/>
            <a:rect l="l" t="t" r="r" b="b"/>
            <a:pathLst>
              <a:path w="1000125" h="370839">
                <a:moveTo>
                  <a:pt x="0" y="370844"/>
                </a:moveTo>
                <a:lnTo>
                  <a:pt x="1000137" y="370844"/>
                </a:lnTo>
                <a:lnTo>
                  <a:pt x="1000137" y="0"/>
                </a:lnTo>
                <a:lnTo>
                  <a:pt x="0" y="0"/>
                </a:lnTo>
                <a:lnTo>
                  <a:pt x="0" y="370844"/>
                </a:lnTo>
                <a:close/>
              </a:path>
            </a:pathLst>
          </a:custGeom>
          <a:solidFill>
            <a:srgbClr val="FFE8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86507" y="3925824"/>
            <a:ext cx="1000125" cy="370840"/>
          </a:xfrm>
          <a:custGeom>
            <a:avLst/>
            <a:gdLst/>
            <a:ahLst/>
            <a:cxnLst/>
            <a:rect l="l" t="t" r="r" b="b"/>
            <a:pathLst>
              <a:path w="1000125" h="370839">
                <a:moveTo>
                  <a:pt x="0" y="370844"/>
                </a:moveTo>
                <a:lnTo>
                  <a:pt x="1000137" y="370844"/>
                </a:lnTo>
                <a:lnTo>
                  <a:pt x="1000137" y="0"/>
                </a:lnTo>
                <a:lnTo>
                  <a:pt x="0" y="0"/>
                </a:lnTo>
                <a:lnTo>
                  <a:pt x="0" y="370844"/>
                </a:lnTo>
                <a:close/>
              </a:path>
            </a:pathLst>
          </a:custGeom>
          <a:solidFill>
            <a:srgbClr val="FFC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86507" y="4296668"/>
            <a:ext cx="1000125" cy="370840"/>
          </a:xfrm>
          <a:custGeom>
            <a:avLst/>
            <a:gdLst/>
            <a:ahLst/>
            <a:cxnLst/>
            <a:rect l="l" t="t" r="r" b="b"/>
            <a:pathLst>
              <a:path w="1000125" h="370839">
                <a:moveTo>
                  <a:pt x="0" y="370831"/>
                </a:moveTo>
                <a:lnTo>
                  <a:pt x="1000137" y="370831"/>
                </a:lnTo>
                <a:lnTo>
                  <a:pt x="1000137" y="0"/>
                </a:lnTo>
                <a:lnTo>
                  <a:pt x="0" y="0"/>
                </a:lnTo>
                <a:lnTo>
                  <a:pt x="0" y="370831"/>
                </a:lnTo>
                <a:close/>
              </a:path>
            </a:pathLst>
          </a:custGeom>
          <a:solidFill>
            <a:srgbClr val="FFE8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86507" y="4667499"/>
            <a:ext cx="1000125" cy="370840"/>
          </a:xfrm>
          <a:custGeom>
            <a:avLst/>
            <a:gdLst/>
            <a:ahLst/>
            <a:cxnLst/>
            <a:rect l="l" t="t" r="r" b="b"/>
            <a:pathLst>
              <a:path w="1000125" h="370839">
                <a:moveTo>
                  <a:pt x="0" y="370844"/>
                </a:moveTo>
                <a:lnTo>
                  <a:pt x="1000137" y="370844"/>
                </a:lnTo>
                <a:lnTo>
                  <a:pt x="1000137" y="0"/>
                </a:lnTo>
                <a:lnTo>
                  <a:pt x="0" y="0"/>
                </a:lnTo>
                <a:lnTo>
                  <a:pt x="0" y="370844"/>
                </a:lnTo>
                <a:close/>
              </a:path>
            </a:pathLst>
          </a:custGeom>
          <a:solidFill>
            <a:srgbClr val="FFC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80168" y="2442454"/>
            <a:ext cx="1012825" cy="0"/>
          </a:xfrm>
          <a:custGeom>
            <a:avLst/>
            <a:gdLst/>
            <a:ahLst/>
            <a:cxnLst/>
            <a:rect l="l" t="t" r="r" b="b"/>
            <a:pathLst>
              <a:path w="1012825">
                <a:moveTo>
                  <a:pt x="0" y="0"/>
                </a:moveTo>
                <a:lnTo>
                  <a:pt x="1012819" y="0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80168" y="2813304"/>
            <a:ext cx="1012825" cy="0"/>
          </a:xfrm>
          <a:custGeom>
            <a:avLst/>
            <a:gdLst/>
            <a:ahLst/>
            <a:cxnLst/>
            <a:rect l="l" t="t" r="r" b="b"/>
            <a:pathLst>
              <a:path w="1012825">
                <a:moveTo>
                  <a:pt x="0" y="0"/>
                </a:moveTo>
                <a:lnTo>
                  <a:pt x="101281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80168" y="3184154"/>
            <a:ext cx="1012825" cy="0"/>
          </a:xfrm>
          <a:custGeom>
            <a:avLst/>
            <a:gdLst/>
            <a:ahLst/>
            <a:cxnLst/>
            <a:rect l="l" t="t" r="r" b="b"/>
            <a:pathLst>
              <a:path w="1012825">
                <a:moveTo>
                  <a:pt x="0" y="0"/>
                </a:moveTo>
                <a:lnTo>
                  <a:pt x="101281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80168" y="3554974"/>
            <a:ext cx="1012825" cy="0"/>
          </a:xfrm>
          <a:custGeom>
            <a:avLst/>
            <a:gdLst/>
            <a:ahLst/>
            <a:cxnLst/>
            <a:rect l="l" t="t" r="r" b="b"/>
            <a:pathLst>
              <a:path w="1012825">
                <a:moveTo>
                  <a:pt x="0" y="0"/>
                </a:moveTo>
                <a:lnTo>
                  <a:pt x="101281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80168" y="3925823"/>
            <a:ext cx="1012825" cy="0"/>
          </a:xfrm>
          <a:custGeom>
            <a:avLst/>
            <a:gdLst/>
            <a:ahLst/>
            <a:cxnLst/>
            <a:rect l="l" t="t" r="r" b="b"/>
            <a:pathLst>
              <a:path w="1012825">
                <a:moveTo>
                  <a:pt x="0" y="0"/>
                </a:moveTo>
                <a:lnTo>
                  <a:pt x="101281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80168" y="4296667"/>
            <a:ext cx="1012825" cy="0"/>
          </a:xfrm>
          <a:custGeom>
            <a:avLst/>
            <a:gdLst/>
            <a:ahLst/>
            <a:cxnLst/>
            <a:rect l="l" t="t" r="r" b="b"/>
            <a:pathLst>
              <a:path w="1012825">
                <a:moveTo>
                  <a:pt x="0" y="0"/>
                </a:moveTo>
                <a:lnTo>
                  <a:pt x="101281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80168" y="4667499"/>
            <a:ext cx="1012825" cy="0"/>
          </a:xfrm>
          <a:custGeom>
            <a:avLst/>
            <a:gdLst/>
            <a:ahLst/>
            <a:cxnLst/>
            <a:rect l="l" t="t" r="r" b="b"/>
            <a:pathLst>
              <a:path w="1012825">
                <a:moveTo>
                  <a:pt x="0" y="0"/>
                </a:moveTo>
                <a:lnTo>
                  <a:pt x="101281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86507" y="2065263"/>
            <a:ext cx="0" cy="2979420"/>
          </a:xfrm>
          <a:custGeom>
            <a:avLst/>
            <a:gdLst/>
            <a:ahLst/>
            <a:cxnLst/>
            <a:rect l="l" t="t" r="r" b="b"/>
            <a:pathLst>
              <a:path h="2979420">
                <a:moveTo>
                  <a:pt x="0" y="0"/>
                </a:moveTo>
                <a:lnTo>
                  <a:pt x="0" y="297942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86615" y="2065263"/>
            <a:ext cx="0" cy="2979420"/>
          </a:xfrm>
          <a:custGeom>
            <a:avLst/>
            <a:gdLst/>
            <a:ahLst/>
            <a:cxnLst/>
            <a:rect l="l" t="t" r="r" b="b"/>
            <a:pathLst>
              <a:path h="2979420">
                <a:moveTo>
                  <a:pt x="0" y="0"/>
                </a:moveTo>
                <a:lnTo>
                  <a:pt x="0" y="297942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80168" y="2071634"/>
            <a:ext cx="1012825" cy="0"/>
          </a:xfrm>
          <a:custGeom>
            <a:avLst/>
            <a:gdLst/>
            <a:ahLst/>
            <a:cxnLst/>
            <a:rect l="l" t="t" r="r" b="b"/>
            <a:pathLst>
              <a:path w="1012825">
                <a:moveTo>
                  <a:pt x="0" y="0"/>
                </a:moveTo>
                <a:lnTo>
                  <a:pt x="101281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80168" y="5038344"/>
            <a:ext cx="1012825" cy="0"/>
          </a:xfrm>
          <a:custGeom>
            <a:avLst/>
            <a:gdLst/>
            <a:ahLst/>
            <a:cxnLst/>
            <a:rect l="l" t="t" r="r" b="b"/>
            <a:pathLst>
              <a:path w="1012825">
                <a:moveTo>
                  <a:pt x="0" y="0"/>
                </a:moveTo>
                <a:lnTo>
                  <a:pt x="101281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937634" y="2140647"/>
            <a:ext cx="631191" cy="2972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omic Sans MS"/>
                <a:cs typeface="Comic Sans MS"/>
              </a:rPr>
              <a:t>L</a:t>
            </a:r>
            <a:r>
              <a:rPr sz="1800" spc="5" dirty="0">
                <a:latin typeface="Comic Sans MS"/>
                <a:cs typeface="Comic Sans MS"/>
              </a:rPr>
              <a:t>A</a:t>
            </a:r>
            <a:r>
              <a:rPr sz="1800" spc="-5" dirty="0">
                <a:latin typeface="Comic Sans MS"/>
                <a:cs typeface="Comic Sans MS"/>
              </a:rPr>
              <a:t>[1]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800" dirty="0">
                <a:latin typeface="Comic Sans MS"/>
                <a:cs typeface="Comic Sans MS"/>
              </a:rPr>
              <a:t>L</a:t>
            </a:r>
            <a:r>
              <a:rPr sz="1800" spc="5" dirty="0">
                <a:latin typeface="Comic Sans MS"/>
                <a:cs typeface="Comic Sans MS"/>
              </a:rPr>
              <a:t>A</a:t>
            </a:r>
            <a:r>
              <a:rPr sz="1800" spc="-5" dirty="0">
                <a:latin typeface="Comic Sans MS"/>
                <a:cs typeface="Comic Sans MS"/>
              </a:rPr>
              <a:t>[2]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800" dirty="0">
                <a:latin typeface="Comic Sans MS"/>
                <a:cs typeface="Comic Sans MS"/>
              </a:rPr>
              <a:t>L</a:t>
            </a:r>
            <a:r>
              <a:rPr sz="1800" spc="5" dirty="0">
                <a:latin typeface="Comic Sans MS"/>
                <a:cs typeface="Comic Sans MS"/>
              </a:rPr>
              <a:t>A</a:t>
            </a:r>
            <a:r>
              <a:rPr sz="1800" spc="-5" dirty="0">
                <a:latin typeface="Comic Sans MS"/>
                <a:cs typeface="Comic Sans MS"/>
              </a:rPr>
              <a:t>[3]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800" dirty="0">
                <a:latin typeface="Comic Sans MS"/>
                <a:cs typeface="Comic Sans MS"/>
              </a:rPr>
              <a:t>L</a:t>
            </a:r>
            <a:r>
              <a:rPr sz="1800" spc="5" dirty="0">
                <a:latin typeface="Comic Sans MS"/>
                <a:cs typeface="Comic Sans MS"/>
              </a:rPr>
              <a:t>A</a:t>
            </a:r>
            <a:r>
              <a:rPr sz="1800" spc="-5" dirty="0">
                <a:latin typeface="Comic Sans MS"/>
                <a:cs typeface="Comic Sans MS"/>
              </a:rPr>
              <a:t>[4]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800" dirty="0">
                <a:latin typeface="Comic Sans MS"/>
                <a:cs typeface="Comic Sans MS"/>
              </a:rPr>
              <a:t>L</a:t>
            </a:r>
            <a:r>
              <a:rPr sz="1800" spc="5" dirty="0">
                <a:latin typeface="Comic Sans MS"/>
                <a:cs typeface="Comic Sans MS"/>
              </a:rPr>
              <a:t>A</a:t>
            </a:r>
            <a:r>
              <a:rPr sz="1800" spc="-5" dirty="0">
                <a:latin typeface="Comic Sans MS"/>
                <a:cs typeface="Comic Sans MS"/>
              </a:rPr>
              <a:t>[5]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800" dirty="0">
                <a:latin typeface="Comic Sans MS"/>
                <a:cs typeface="Comic Sans MS"/>
              </a:rPr>
              <a:t>L</a:t>
            </a:r>
            <a:r>
              <a:rPr sz="1800" spc="5" dirty="0">
                <a:latin typeface="Comic Sans MS"/>
                <a:cs typeface="Comic Sans MS"/>
              </a:rPr>
              <a:t>A</a:t>
            </a:r>
            <a:r>
              <a:rPr sz="1800" spc="-5" dirty="0">
                <a:latin typeface="Comic Sans MS"/>
                <a:cs typeface="Comic Sans MS"/>
              </a:rPr>
              <a:t>[6]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800" dirty="0">
                <a:latin typeface="Comic Sans MS"/>
                <a:cs typeface="Comic Sans MS"/>
              </a:rPr>
              <a:t>L</a:t>
            </a:r>
            <a:r>
              <a:rPr sz="1800" spc="5" dirty="0">
                <a:latin typeface="Comic Sans MS"/>
                <a:cs typeface="Comic Sans MS"/>
              </a:rPr>
              <a:t>A</a:t>
            </a:r>
            <a:r>
              <a:rPr sz="1800" spc="-5" dirty="0">
                <a:latin typeface="Comic Sans MS"/>
                <a:cs typeface="Comic Sans MS"/>
              </a:rPr>
              <a:t>[7]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800" dirty="0">
                <a:latin typeface="Comic Sans MS"/>
                <a:cs typeface="Comic Sans MS"/>
              </a:rPr>
              <a:t>L</a:t>
            </a:r>
            <a:r>
              <a:rPr sz="1800" spc="5" dirty="0">
                <a:latin typeface="Comic Sans MS"/>
                <a:cs typeface="Comic Sans MS"/>
              </a:rPr>
              <a:t>A</a:t>
            </a:r>
            <a:r>
              <a:rPr sz="1800" spc="-5" dirty="0">
                <a:latin typeface="Comic Sans MS"/>
                <a:cs typeface="Comic Sans MS"/>
              </a:rPr>
              <a:t>[8]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52401" y="2075399"/>
            <a:ext cx="4168638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dirty="0">
                <a:latin typeface="Comic Sans MS"/>
                <a:cs typeface="Comic Sans MS"/>
              </a:rPr>
              <a:t>Find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th</a:t>
            </a:r>
            <a:r>
              <a:rPr sz="2000" dirty="0">
                <a:latin typeface="Comic Sans MS"/>
                <a:cs typeface="Comic Sans MS"/>
              </a:rPr>
              <a:t>e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a</a:t>
            </a:r>
            <a:r>
              <a:rPr sz="2000" spc="-5" dirty="0">
                <a:latin typeface="Comic Sans MS"/>
                <a:cs typeface="Comic Sans MS"/>
              </a:rPr>
              <a:t>ddres</a:t>
            </a:r>
            <a:r>
              <a:rPr sz="2000" dirty="0">
                <a:latin typeface="Comic Sans MS"/>
                <a:cs typeface="Comic Sans MS"/>
              </a:rPr>
              <a:t>s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f</a:t>
            </a:r>
            <a:r>
              <a:rPr sz="2000" spc="5" dirty="0">
                <a:latin typeface="Comic Sans MS"/>
                <a:cs typeface="Comic Sans MS"/>
              </a:rPr>
              <a:t>o</a:t>
            </a:r>
            <a:r>
              <a:rPr sz="2000" dirty="0">
                <a:latin typeface="Comic Sans MS"/>
                <a:cs typeface="Comic Sans MS"/>
              </a:rPr>
              <a:t>r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mic Sans MS"/>
                <a:cs typeface="Comic Sans MS"/>
              </a:rPr>
              <a:t>LA[</a:t>
            </a:r>
            <a:r>
              <a:rPr sz="2000" spc="-5" dirty="0">
                <a:latin typeface="Comic Sans MS"/>
                <a:cs typeface="Comic Sans MS"/>
              </a:rPr>
              <a:t>6]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mic Sans MS"/>
                <a:cs typeface="Comic Sans MS"/>
              </a:rPr>
              <a:t>Each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mic Sans MS"/>
                <a:cs typeface="Comic Sans MS"/>
              </a:rPr>
              <a:t>element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mic Sans MS"/>
                <a:cs typeface="Comic Sans MS"/>
              </a:rPr>
              <a:t>of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th</a:t>
            </a:r>
            <a:r>
              <a:rPr sz="2000" dirty="0">
                <a:latin typeface="Comic Sans MS"/>
                <a:cs typeface="Comic Sans MS"/>
              </a:rPr>
              <a:t>e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a</a:t>
            </a:r>
            <a:r>
              <a:rPr sz="2000" spc="-5" dirty="0">
                <a:latin typeface="Comic Sans MS"/>
                <a:cs typeface="Comic Sans MS"/>
              </a:rPr>
              <a:t>rr</a:t>
            </a:r>
            <a:r>
              <a:rPr sz="2000" spc="-10" dirty="0">
                <a:latin typeface="Comic Sans MS"/>
                <a:cs typeface="Comic Sans MS"/>
              </a:rPr>
              <a:t>a</a:t>
            </a:r>
            <a:r>
              <a:rPr sz="2000" dirty="0">
                <a:latin typeface="Comic Sans MS"/>
                <a:cs typeface="Comic Sans MS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mic Sans MS"/>
                <a:cs typeface="Comic Sans MS"/>
              </a:rPr>
              <a:t>o</a:t>
            </a:r>
            <a:r>
              <a:rPr sz="2000" spc="5" dirty="0">
                <a:latin typeface="Comic Sans MS"/>
                <a:cs typeface="Comic Sans MS"/>
              </a:rPr>
              <a:t>c</a:t>
            </a:r>
            <a:r>
              <a:rPr sz="2000" dirty="0">
                <a:latin typeface="Comic Sans MS"/>
                <a:cs typeface="Comic Sans MS"/>
              </a:rPr>
              <a:t>c</a:t>
            </a:r>
            <a:r>
              <a:rPr sz="2000" spc="5" dirty="0">
                <a:latin typeface="Comic Sans MS"/>
                <a:cs typeface="Comic Sans MS"/>
              </a:rPr>
              <a:t>u</a:t>
            </a:r>
            <a:r>
              <a:rPr sz="2000" dirty="0">
                <a:latin typeface="Comic Sans MS"/>
                <a:cs typeface="Comic Sans MS"/>
              </a:rPr>
              <a:t>py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mic Sans MS"/>
                <a:cs typeface="Comic Sans MS"/>
              </a:rPr>
              <a:t>1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by</a:t>
            </a:r>
            <a:r>
              <a:rPr sz="2000" spc="5" dirty="0">
                <a:latin typeface="Comic Sans MS"/>
                <a:cs typeface="Comic Sans MS"/>
              </a:rPr>
              <a:t>t</a:t>
            </a:r>
            <a:r>
              <a:rPr sz="2000" dirty="0">
                <a:latin typeface="Comic Sans MS"/>
                <a:cs typeface="Comic Sans MS"/>
              </a:rPr>
              <a:t>e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007461" y="5107561"/>
            <a:ext cx="536829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156835" algn="l"/>
              </a:tabLst>
            </a:pPr>
            <a:r>
              <a:rPr sz="2700" baseline="1543" dirty="0">
                <a:latin typeface="Comic Sans MS"/>
                <a:cs typeface="Comic Sans MS"/>
              </a:rPr>
              <a:t>LOC(LA[K])</a:t>
            </a:r>
            <a:r>
              <a:rPr sz="2700" spc="75" baseline="1543" dirty="0">
                <a:latin typeface="Times New Roman"/>
                <a:cs typeface="Times New Roman"/>
              </a:rPr>
              <a:t> </a:t>
            </a:r>
            <a:r>
              <a:rPr sz="2700" baseline="1543" dirty="0">
                <a:latin typeface="Comic Sans MS"/>
                <a:cs typeface="Comic Sans MS"/>
              </a:rPr>
              <a:t>=</a:t>
            </a:r>
            <a:r>
              <a:rPr sz="2700" spc="120" baseline="1543" dirty="0">
                <a:latin typeface="Times New Roman"/>
                <a:cs typeface="Times New Roman"/>
              </a:rPr>
              <a:t> </a:t>
            </a:r>
            <a:r>
              <a:rPr sz="2700" baseline="1543" dirty="0">
                <a:latin typeface="Comic Sans MS"/>
                <a:cs typeface="Comic Sans MS"/>
              </a:rPr>
              <a:t>B</a:t>
            </a:r>
            <a:r>
              <a:rPr sz="2700" spc="-15" baseline="1543" dirty="0">
                <a:latin typeface="Comic Sans MS"/>
                <a:cs typeface="Comic Sans MS"/>
              </a:rPr>
              <a:t>ase(LA</a:t>
            </a:r>
            <a:r>
              <a:rPr sz="2700" baseline="1543" dirty="0">
                <a:latin typeface="Comic Sans MS"/>
                <a:cs typeface="Comic Sans MS"/>
              </a:rPr>
              <a:t>)</a:t>
            </a:r>
            <a:r>
              <a:rPr sz="2700" spc="112" baseline="1543" dirty="0">
                <a:latin typeface="Times New Roman"/>
                <a:cs typeface="Times New Roman"/>
              </a:rPr>
              <a:t> </a:t>
            </a:r>
            <a:r>
              <a:rPr sz="2700" baseline="1543" dirty="0">
                <a:latin typeface="Comic Sans MS"/>
                <a:cs typeface="Comic Sans MS"/>
              </a:rPr>
              <a:t>+</a:t>
            </a:r>
            <a:r>
              <a:rPr sz="2700" spc="112" baseline="1543" dirty="0">
                <a:latin typeface="Times New Roman"/>
                <a:cs typeface="Times New Roman"/>
              </a:rPr>
              <a:t> </a:t>
            </a:r>
            <a:r>
              <a:rPr sz="2700" spc="-7" baseline="1543" dirty="0">
                <a:latin typeface="Comic Sans MS"/>
                <a:cs typeface="Comic Sans MS"/>
              </a:rPr>
              <a:t>w</a:t>
            </a:r>
            <a:r>
              <a:rPr sz="2700" baseline="1543" dirty="0">
                <a:latin typeface="Comic Sans MS"/>
                <a:cs typeface="Comic Sans MS"/>
              </a:rPr>
              <a:t>(</a:t>
            </a:r>
            <a:r>
              <a:rPr sz="2700" spc="-22" baseline="1543" dirty="0">
                <a:latin typeface="Comic Sans MS"/>
                <a:cs typeface="Comic Sans MS"/>
              </a:rPr>
              <a:t>K</a:t>
            </a:r>
            <a:r>
              <a:rPr sz="2700" spc="165" baseline="1543" dirty="0">
                <a:latin typeface="Times New Roman"/>
                <a:cs typeface="Times New Roman"/>
              </a:rPr>
              <a:t> </a:t>
            </a:r>
            <a:r>
              <a:rPr sz="2700" baseline="1543" dirty="0">
                <a:latin typeface="Comic Sans MS"/>
                <a:cs typeface="Comic Sans MS"/>
              </a:rPr>
              <a:t>– lower</a:t>
            </a:r>
            <a:r>
              <a:rPr sz="2700" spc="127" baseline="1543" dirty="0">
                <a:latin typeface="Times New Roman"/>
                <a:cs typeface="Times New Roman"/>
              </a:rPr>
              <a:t> </a:t>
            </a:r>
            <a:r>
              <a:rPr sz="2700" spc="-7" baseline="1543" dirty="0">
                <a:latin typeface="Comic Sans MS"/>
                <a:cs typeface="Comic Sans MS"/>
              </a:rPr>
              <a:t>b</a:t>
            </a:r>
            <a:r>
              <a:rPr sz="2700" baseline="1543" dirty="0">
                <a:latin typeface="Comic Sans MS"/>
                <a:cs typeface="Comic Sans MS"/>
              </a:rPr>
              <a:t>oun</a:t>
            </a:r>
            <a:r>
              <a:rPr sz="2700" spc="-7" baseline="1543" dirty="0">
                <a:latin typeface="Comic Sans MS"/>
                <a:cs typeface="Comic Sans MS"/>
              </a:rPr>
              <a:t>d</a:t>
            </a:r>
            <a:r>
              <a:rPr sz="2700" baseline="1543" dirty="0">
                <a:latin typeface="Comic Sans MS"/>
                <a:cs typeface="Comic Sans MS"/>
              </a:rPr>
              <a:t>)</a:t>
            </a:r>
            <a:r>
              <a:rPr sz="2700" baseline="1543" dirty="0">
                <a:latin typeface="Times New Roman"/>
                <a:cs typeface="Times New Roman"/>
              </a:rPr>
              <a:t>	</a:t>
            </a:r>
            <a:r>
              <a:rPr sz="3600" b="1" spc="-20" dirty="0">
                <a:latin typeface="Comic Sans MS"/>
                <a:cs typeface="Comic Sans MS"/>
              </a:rPr>
              <a:t>:</a:t>
            </a:r>
            <a:endParaRPr sz="3600">
              <a:latin typeface="Comic Sans MS"/>
              <a:cs typeface="Comic Sans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79089" y="5999134"/>
            <a:ext cx="365125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034665" algn="l"/>
              </a:tabLst>
            </a:pPr>
            <a:r>
              <a:rPr sz="1800" dirty="0">
                <a:latin typeface="Comic Sans MS"/>
                <a:cs typeface="Comic Sans MS"/>
              </a:rPr>
              <a:t>LOC(LA[6])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omic Sans MS"/>
                <a:cs typeface="Comic Sans MS"/>
              </a:rPr>
              <a:t>=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omic Sans MS"/>
                <a:cs typeface="Comic Sans MS"/>
              </a:rPr>
              <a:t>200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omic Sans MS"/>
                <a:cs typeface="Comic Sans MS"/>
              </a:rPr>
              <a:t>+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Comic Sans MS"/>
                <a:cs typeface="Comic Sans MS"/>
              </a:rPr>
              <a:t>1</a:t>
            </a:r>
            <a:r>
              <a:rPr sz="1800" spc="-5" dirty="0">
                <a:latin typeface="Comic Sans MS"/>
                <a:cs typeface="Comic Sans MS"/>
              </a:rPr>
              <a:t>(</a:t>
            </a:r>
            <a:r>
              <a:rPr sz="1800" dirty="0">
                <a:latin typeface="Comic Sans MS"/>
                <a:cs typeface="Comic Sans MS"/>
              </a:rPr>
              <a:t>6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omic Sans MS"/>
                <a:cs typeface="Comic Sans MS"/>
              </a:rPr>
              <a:t>–</a:t>
            </a:r>
            <a:r>
              <a:rPr sz="1800" spc="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1)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dirty="0">
                <a:latin typeface="Comic Sans MS"/>
                <a:cs typeface="Comic Sans MS"/>
              </a:rPr>
              <a:t>=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omic Sans MS"/>
                <a:cs typeface="Comic Sans MS"/>
              </a:rPr>
              <a:t>205</a:t>
            </a:r>
            <a:endParaRPr sz="1800">
              <a:latin typeface="Comic Sans MS"/>
              <a:cs typeface="Comic Sans MS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4565651" y="2065285"/>
          <a:ext cx="976243" cy="29667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6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1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spc="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200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005B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Comic Sans MS"/>
                          <a:cs typeface="Comic Sans MS"/>
                        </a:rPr>
                        <a:t>201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2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Comic Sans MS"/>
                          <a:cs typeface="Comic Sans MS"/>
                        </a:rPr>
                        <a:t>202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1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Comic Sans MS"/>
                          <a:cs typeface="Comic Sans MS"/>
                        </a:rPr>
                        <a:t>203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2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Comic Sans MS"/>
                          <a:cs typeface="Comic Sans MS"/>
                        </a:rPr>
                        <a:t>204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Comic Sans MS"/>
                          <a:cs typeface="Comic Sans MS"/>
                        </a:rPr>
                        <a:t>205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2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31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Comic Sans MS"/>
                          <a:cs typeface="Comic Sans MS"/>
                        </a:rPr>
                        <a:t>206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Comic Sans MS"/>
                          <a:cs typeface="Comic Sans MS"/>
                        </a:rPr>
                        <a:t>207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2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82296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41955">
              <a:lnSpc>
                <a:spcPct val="100000"/>
              </a:lnSpc>
            </a:pPr>
            <a:r>
              <a:rPr dirty="0"/>
              <a:t>Examp</a:t>
            </a:r>
            <a:r>
              <a:rPr spc="-20" dirty="0"/>
              <a:t>l</a:t>
            </a:r>
            <a:r>
              <a:rPr dirty="0"/>
              <a:t>e</a:t>
            </a:r>
            <a:r>
              <a:rPr spc="175" dirty="0">
                <a:latin typeface="Times New Roman"/>
                <a:cs typeface="Times New Roman"/>
              </a:rPr>
              <a:t> </a:t>
            </a:r>
            <a:r>
              <a:rPr dirty="0"/>
              <a:t>2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36810"/>
            <a:ext cx="76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12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5786507" y="2071623"/>
            <a:ext cx="1000125" cy="370840"/>
          </a:xfrm>
          <a:custGeom>
            <a:avLst/>
            <a:gdLst/>
            <a:ahLst/>
            <a:cxnLst/>
            <a:rect l="l" t="t" r="r" b="b"/>
            <a:pathLst>
              <a:path w="1000125" h="370839">
                <a:moveTo>
                  <a:pt x="0" y="370831"/>
                </a:moveTo>
                <a:lnTo>
                  <a:pt x="1000137" y="370831"/>
                </a:lnTo>
                <a:lnTo>
                  <a:pt x="1000137" y="0"/>
                </a:lnTo>
                <a:lnTo>
                  <a:pt x="0" y="0"/>
                </a:lnTo>
                <a:lnTo>
                  <a:pt x="0" y="370831"/>
                </a:lnTo>
                <a:close/>
              </a:path>
            </a:pathLst>
          </a:custGeom>
          <a:solidFill>
            <a:srgbClr val="FF2B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86507" y="2442461"/>
            <a:ext cx="1000125" cy="370840"/>
          </a:xfrm>
          <a:custGeom>
            <a:avLst/>
            <a:gdLst/>
            <a:ahLst/>
            <a:cxnLst/>
            <a:rect l="l" t="t" r="r" b="b"/>
            <a:pathLst>
              <a:path w="1000125" h="370839">
                <a:moveTo>
                  <a:pt x="0" y="370844"/>
                </a:moveTo>
                <a:lnTo>
                  <a:pt x="1000137" y="370844"/>
                </a:lnTo>
                <a:lnTo>
                  <a:pt x="1000137" y="0"/>
                </a:lnTo>
                <a:lnTo>
                  <a:pt x="0" y="0"/>
                </a:lnTo>
                <a:lnTo>
                  <a:pt x="0" y="370844"/>
                </a:lnTo>
                <a:close/>
              </a:path>
            </a:pathLst>
          </a:custGeom>
          <a:solidFill>
            <a:srgbClr val="FF2B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86507" y="2813310"/>
            <a:ext cx="1000125" cy="370840"/>
          </a:xfrm>
          <a:custGeom>
            <a:avLst/>
            <a:gdLst/>
            <a:ahLst/>
            <a:cxnLst/>
            <a:rect l="l" t="t" r="r" b="b"/>
            <a:pathLst>
              <a:path w="1000125" h="370839">
                <a:moveTo>
                  <a:pt x="0" y="370844"/>
                </a:moveTo>
                <a:lnTo>
                  <a:pt x="1000137" y="370844"/>
                </a:lnTo>
                <a:lnTo>
                  <a:pt x="1000137" y="0"/>
                </a:lnTo>
                <a:lnTo>
                  <a:pt x="0" y="0"/>
                </a:lnTo>
                <a:lnTo>
                  <a:pt x="0" y="370844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86507" y="3184143"/>
            <a:ext cx="1000125" cy="370840"/>
          </a:xfrm>
          <a:custGeom>
            <a:avLst/>
            <a:gdLst/>
            <a:ahLst/>
            <a:cxnLst/>
            <a:rect l="l" t="t" r="r" b="b"/>
            <a:pathLst>
              <a:path w="1000125" h="370839">
                <a:moveTo>
                  <a:pt x="0" y="370831"/>
                </a:moveTo>
                <a:lnTo>
                  <a:pt x="1000137" y="370831"/>
                </a:lnTo>
                <a:lnTo>
                  <a:pt x="1000137" y="0"/>
                </a:lnTo>
                <a:lnTo>
                  <a:pt x="0" y="0"/>
                </a:lnTo>
                <a:lnTo>
                  <a:pt x="0" y="370831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86507" y="3554979"/>
            <a:ext cx="1000125" cy="370840"/>
          </a:xfrm>
          <a:custGeom>
            <a:avLst/>
            <a:gdLst/>
            <a:ahLst/>
            <a:cxnLst/>
            <a:rect l="l" t="t" r="r" b="b"/>
            <a:pathLst>
              <a:path w="1000125" h="370839">
                <a:moveTo>
                  <a:pt x="0" y="370844"/>
                </a:moveTo>
                <a:lnTo>
                  <a:pt x="1000137" y="370844"/>
                </a:lnTo>
                <a:lnTo>
                  <a:pt x="1000137" y="0"/>
                </a:lnTo>
                <a:lnTo>
                  <a:pt x="0" y="0"/>
                </a:lnTo>
                <a:lnTo>
                  <a:pt x="0" y="3708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86507" y="3925824"/>
            <a:ext cx="1000125" cy="370840"/>
          </a:xfrm>
          <a:custGeom>
            <a:avLst/>
            <a:gdLst/>
            <a:ahLst/>
            <a:cxnLst/>
            <a:rect l="l" t="t" r="r" b="b"/>
            <a:pathLst>
              <a:path w="1000125" h="370839">
                <a:moveTo>
                  <a:pt x="0" y="370844"/>
                </a:moveTo>
                <a:lnTo>
                  <a:pt x="1000137" y="370844"/>
                </a:lnTo>
                <a:lnTo>
                  <a:pt x="1000137" y="0"/>
                </a:lnTo>
                <a:lnTo>
                  <a:pt x="0" y="0"/>
                </a:lnTo>
                <a:lnTo>
                  <a:pt x="0" y="3708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86507" y="4296668"/>
            <a:ext cx="1000125" cy="370840"/>
          </a:xfrm>
          <a:custGeom>
            <a:avLst/>
            <a:gdLst/>
            <a:ahLst/>
            <a:cxnLst/>
            <a:rect l="l" t="t" r="r" b="b"/>
            <a:pathLst>
              <a:path w="1000125" h="370839">
                <a:moveTo>
                  <a:pt x="0" y="370831"/>
                </a:moveTo>
                <a:lnTo>
                  <a:pt x="1000137" y="370831"/>
                </a:lnTo>
                <a:lnTo>
                  <a:pt x="1000137" y="0"/>
                </a:lnTo>
                <a:lnTo>
                  <a:pt x="0" y="0"/>
                </a:lnTo>
                <a:lnTo>
                  <a:pt x="0" y="3708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86507" y="4667499"/>
            <a:ext cx="1000125" cy="370840"/>
          </a:xfrm>
          <a:custGeom>
            <a:avLst/>
            <a:gdLst/>
            <a:ahLst/>
            <a:cxnLst/>
            <a:rect l="l" t="t" r="r" b="b"/>
            <a:pathLst>
              <a:path w="1000125" h="370839">
                <a:moveTo>
                  <a:pt x="0" y="370844"/>
                </a:moveTo>
                <a:lnTo>
                  <a:pt x="1000137" y="370844"/>
                </a:lnTo>
                <a:lnTo>
                  <a:pt x="1000137" y="0"/>
                </a:lnTo>
                <a:lnTo>
                  <a:pt x="0" y="0"/>
                </a:lnTo>
                <a:lnTo>
                  <a:pt x="0" y="3708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80168" y="2442454"/>
            <a:ext cx="1012825" cy="0"/>
          </a:xfrm>
          <a:custGeom>
            <a:avLst/>
            <a:gdLst/>
            <a:ahLst/>
            <a:cxnLst/>
            <a:rect l="l" t="t" r="r" b="b"/>
            <a:pathLst>
              <a:path w="1012825">
                <a:moveTo>
                  <a:pt x="0" y="0"/>
                </a:moveTo>
                <a:lnTo>
                  <a:pt x="1012819" y="0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80168" y="2813304"/>
            <a:ext cx="1012825" cy="0"/>
          </a:xfrm>
          <a:custGeom>
            <a:avLst/>
            <a:gdLst/>
            <a:ahLst/>
            <a:cxnLst/>
            <a:rect l="l" t="t" r="r" b="b"/>
            <a:pathLst>
              <a:path w="1012825">
                <a:moveTo>
                  <a:pt x="0" y="0"/>
                </a:moveTo>
                <a:lnTo>
                  <a:pt x="101281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80168" y="3184154"/>
            <a:ext cx="1012825" cy="0"/>
          </a:xfrm>
          <a:custGeom>
            <a:avLst/>
            <a:gdLst/>
            <a:ahLst/>
            <a:cxnLst/>
            <a:rect l="l" t="t" r="r" b="b"/>
            <a:pathLst>
              <a:path w="1012825">
                <a:moveTo>
                  <a:pt x="0" y="0"/>
                </a:moveTo>
                <a:lnTo>
                  <a:pt x="101281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80168" y="3554974"/>
            <a:ext cx="1012825" cy="0"/>
          </a:xfrm>
          <a:custGeom>
            <a:avLst/>
            <a:gdLst/>
            <a:ahLst/>
            <a:cxnLst/>
            <a:rect l="l" t="t" r="r" b="b"/>
            <a:pathLst>
              <a:path w="1012825">
                <a:moveTo>
                  <a:pt x="0" y="0"/>
                </a:moveTo>
                <a:lnTo>
                  <a:pt x="101281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80168" y="3925823"/>
            <a:ext cx="1012825" cy="0"/>
          </a:xfrm>
          <a:custGeom>
            <a:avLst/>
            <a:gdLst/>
            <a:ahLst/>
            <a:cxnLst/>
            <a:rect l="l" t="t" r="r" b="b"/>
            <a:pathLst>
              <a:path w="1012825">
                <a:moveTo>
                  <a:pt x="0" y="0"/>
                </a:moveTo>
                <a:lnTo>
                  <a:pt x="101281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80168" y="4296667"/>
            <a:ext cx="1012825" cy="0"/>
          </a:xfrm>
          <a:custGeom>
            <a:avLst/>
            <a:gdLst/>
            <a:ahLst/>
            <a:cxnLst/>
            <a:rect l="l" t="t" r="r" b="b"/>
            <a:pathLst>
              <a:path w="1012825">
                <a:moveTo>
                  <a:pt x="0" y="0"/>
                </a:moveTo>
                <a:lnTo>
                  <a:pt x="101281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80168" y="4667499"/>
            <a:ext cx="1012825" cy="0"/>
          </a:xfrm>
          <a:custGeom>
            <a:avLst/>
            <a:gdLst/>
            <a:ahLst/>
            <a:cxnLst/>
            <a:rect l="l" t="t" r="r" b="b"/>
            <a:pathLst>
              <a:path w="1012825">
                <a:moveTo>
                  <a:pt x="0" y="0"/>
                </a:moveTo>
                <a:lnTo>
                  <a:pt x="101281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86507" y="2065263"/>
            <a:ext cx="0" cy="2979420"/>
          </a:xfrm>
          <a:custGeom>
            <a:avLst/>
            <a:gdLst/>
            <a:ahLst/>
            <a:cxnLst/>
            <a:rect l="l" t="t" r="r" b="b"/>
            <a:pathLst>
              <a:path h="2979420">
                <a:moveTo>
                  <a:pt x="0" y="0"/>
                </a:moveTo>
                <a:lnTo>
                  <a:pt x="0" y="297942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86615" y="2065263"/>
            <a:ext cx="0" cy="2979420"/>
          </a:xfrm>
          <a:custGeom>
            <a:avLst/>
            <a:gdLst/>
            <a:ahLst/>
            <a:cxnLst/>
            <a:rect l="l" t="t" r="r" b="b"/>
            <a:pathLst>
              <a:path h="2979420">
                <a:moveTo>
                  <a:pt x="0" y="0"/>
                </a:moveTo>
                <a:lnTo>
                  <a:pt x="0" y="297942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80168" y="2071634"/>
            <a:ext cx="1012825" cy="0"/>
          </a:xfrm>
          <a:custGeom>
            <a:avLst/>
            <a:gdLst/>
            <a:ahLst/>
            <a:cxnLst/>
            <a:rect l="l" t="t" r="r" b="b"/>
            <a:pathLst>
              <a:path w="1012825">
                <a:moveTo>
                  <a:pt x="0" y="0"/>
                </a:moveTo>
                <a:lnTo>
                  <a:pt x="101281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80168" y="5038344"/>
            <a:ext cx="1012825" cy="0"/>
          </a:xfrm>
          <a:custGeom>
            <a:avLst/>
            <a:gdLst/>
            <a:ahLst/>
            <a:cxnLst/>
            <a:rect l="l" t="t" r="r" b="b"/>
            <a:pathLst>
              <a:path w="1012825">
                <a:moveTo>
                  <a:pt x="0" y="0"/>
                </a:moveTo>
                <a:lnTo>
                  <a:pt x="101281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009263" y="2355277"/>
            <a:ext cx="82841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omic Sans MS"/>
                <a:cs typeface="Comic Sans MS"/>
              </a:rPr>
              <a:t>L</a:t>
            </a:r>
            <a:r>
              <a:rPr sz="1800" spc="5" dirty="0">
                <a:latin typeface="Comic Sans MS"/>
                <a:cs typeface="Comic Sans MS"/>
              </a:rPr>
              <a:t>A</a:t>
            </a:r>
            <a:r>
              <a:rPr sz="1800" spc="-5" dirty="0">
                <a:latin typeface="Comic Sans MS"/>
                <a:cs typeface="Comic Sans MS"/>
              </a:rPr>
              <a:t>[</a:t>
            </a:r>
            <a:r>
              <a:rPr lang="en-US" sz="1800" spc="-5" dirty="0">
                <a:latin typeface="Comic Sans MS"/>
                <a:cs typeface="Comic Sans MS"/>
              </a:rPr>
              <a:t>0</a:t>
            </a:r>
            <a:r>
              <a:rPr sz="1800" spc="-5" dirty="0">
                <a:latin typeface="Comic Sans MS"/>
                <a:cs typeface="Comic Sans MS"/>
              </a:rPr>
              <a:t>]</a:t>
            </a:r>
            <a:endParaRPr sz="1800" dirty="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937634" y="3069653"/>
            <a:ext cx="63119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omic Sans MS"/>
                <a:cs typeface="Comic Sans MS"/>
              </a:rPr>
              <a:t>L</a:t>
            </a:r>
            <a:r>
              <a:rPr sz="1800" spc="5" dirty="0">
                <a:latin typeface="Comic Sans MS"/>
                <a:cs typeface="Comic Sans MS"/>
              </a:rPr>
              <a:t>A</a:t>
            </a:r>
            <a:r>
              <a:rPr sz="1800" spc="-5" dirty="0">
                <a:latin typeface="Comic Sans MS"/>
                <a:cs typeface="Comic Sans MS"/>
              </a:rPr>
              <a:t>[</a:t>
            </a:r>
            <a:r>
              <a:rPr lang="en-US" sz="1800" spc="-5" dirty="0">
                <a:latin typeface="Comic Sans MS"/>
                <a:cs typeface="Comic Sans MS"/>
              </a:rPr>
              <a:t>1</a:t>
            </a:r>
            <a:r>
              <a:rPr sz="1800" spc="-5" dirty="0">
                <a:latin typeface="Comic Sans MS"/>
                <a:cs typeface="Comic Sans MS"/>
              </a:rPr>
              <a:t>]</a:t>
            </a:r>
            <a:endParaRPr sz="1800" dirty="0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07462" y="3855546"/>
            <a:ext cx="6561363" cy="2462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800" dirty="0">
                <a:latin typeface="Comic Sans MS"/>
                <a:cs typeface="Comic Sans MS"/>
              </a:rPr>
              <a:t>LA[</a:t>
            </a:r>
            <a:r>
              <a:rPr lang="en-US" sz="1800" dirty="0">
                <a:latin typeface="Comic Sans MS"/>
                <a:cs typeface="Comic Sans MS"/>
              </a:rPr>
              <a:t>2</a:t>
            </a:r>
            <a:r>
              <a:rPr sz="1800" dirty="0">
                <a:latin typeface="Comic Sans MS"/>
                <a:cs typeface="Comic Sans MS"/>
              </a:rPr>
              <a:t>]</a:t>
            </a: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395"/>
              </a:spcBef>
            </a:pPr>
            <a:r>
              <a:rPr sz="1800" dirty="0">
                <a:latin typeface="Comic Sans MS"/>
                <a:cs typeface="Comic Sans MS"/>
              </a:rPr>
              <a:t>L</a:t>
            </a:r>
            <a:r>
              <a:rPr sz="1800" spc="5" dirty="0">
                <a:latin typeface="Comic Sans MS"/>
                <a:cs typeface="Comic Sans MS"/>
              </a:rPr>
              <a:t>A</a:t>
            </a:r>
            <a:r>
              <a:rPr sz="1800" spc="-5" dirty="0">
                <a:latin typeface="Comic Sans MS"/>
                <a:cs typeface="Comic Sans MS"/>
              </a:rPr>
              <a:t>[</a:t>
            </a:r>
            <a:r>
              <a:rPr lang="en-US" sz="1800" spc="-5" dirty="0">
                <a:latin typeface="Comic Sans MS"/>
                <a:cs typeface="Comic Sans MS"/>
              </a:rPr>
              <a:t>3</a:t>
            </a:r>
            <a:r>
              <a:rPr sz="1800" spc="-5" dirty="0">
                <a:latin typeface="Comic Sans MS"/>
                <a:cs typeface="Comic Sans MS"/>
              </a:rPr>
              <a:t>]</a:t>
            </a:r>
            <a:endParaRPr sz="1800" dirty="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156835" algn="l"/>
              </a:tabLst>
            </a:pPr>
            <a:r>
              <a:rPr sz="2700" baseline="15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LOC(LA[K])</a:t>
            </a:r>
            <a:r>
              <a:rPr sz="2700" spc="75" baseline="15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baseline="15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700" spc="120" baseline="15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baseline="15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700" spc="-15" baseline="15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ase(LA</a:t>
            </a:r>
            <a:r>
              <a:rPr sz="2700" baseline="15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700" spc="112" baseline="15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baseline="15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700" spc="112" baseline="15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7" baseline="15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700" baseline="15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700" spc="-22" baseline="15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2700" spc="165" baseline="15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baseline="15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lower</a:t>
            </a:r>
            <a:r>
              <a:rPr sz="2700" spc="127" baseline="15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7" baseline="15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700" baseline="15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oun</a:t>
            </a:r>
            <a:r>
              <a:rPr sz="2700" spc="-7" baseline="15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700" baseline="15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</a:t>
            </a:r>
            <a:r>
              <a:rPr sz="36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3820">
              <a:lnSpc>
                <a:spcPct val="100000"/>
              </a:lnSpc>
              <a:spcBef>
                <a:spcPts val="3075"/>
              </a:spcBef>
              <a:tabLst>
                <a:tab pos="3348990" algn="l"/>
              </a:tabLst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LOC(LA[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18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8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  <a:r>
              <a:rPr sz="18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8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sz="18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=</a:t>
            </a:r>
            <a:r>
              <a:rPr sz="18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638813" y="2185999"/>
            <a:ext cx="3631042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sz="20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ddres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LA[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16]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20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sz="20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rr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o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r>
              <a:rPr sz="20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0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4565651" y="2065285"/>
          <a:ext cx="976243" cy="29667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6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1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spc="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200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005B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Comic Sans MS"/>
                          <a:cs typeface="Comic Sans MS"/>
                        </a:rPr>
                        <a:t>201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2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Comic Sans MS"/>
                          <a:cs typeface="Comic Sans MS"/>
                        </a:rPr>
                        <a:t>202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1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Comic Sans MS"/>
                          <a:cs typeface="Comic Sans MS"/>
                        </a:rPr>
                        <a:t>203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2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Comic Sans MS"/>
                          <a:cs typeface="Comic Sans MS"/>
                        </a:rPr>
                        <a:t>204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Comic Sans MS"/>
                          <a:cs typeface="Comic Sans MS"/>
                        </a:rPr>
                        <a:t>205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2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31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Comic Sans MS"/>
                          <a:cs typeface="Comic Sans MS"/>
                        </a:rPr>
                        <a:t>206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Comic Sans MS"/>
                          <a:cs typeface="Comic Sans MS"/>
                        </a:rPr>
                        <a:t>207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D2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06375"/>
            <a:ext cx="8382000" cy="64579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Searching Arrays</a:t>
            </a:r>
          </a:p>
        </p:txBody>
      </p:sp>
      <p:sp>
        <p:nvSpPr>
          <p:cNvPr id="28679" name="Rectangle 7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458200" cy="213360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Linear search: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Compare each element of array with key value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Search an array for a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key value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Simple 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Useful for small and unsorted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7476E-967E-4366-A52B-A2734B30565F}" type="slidenum">
              <a:rPr lang="en-US">
                <a:latin typeface="Times New Roman" pitchFamily="18" charset="0"/>
                <a:cs typeface="Times New Roman" pitchFamily="18" charset="0"/>
              </a:rPr>
              <a:pPr/>
              <a:t>13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04800" y="3946654"/>
            <a:ext cx="8610600" cy="24079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Suppose you want to find a number in an unordered sequence</a:t>
            </a:r>
          </a:p>
          <a:p>
            <a:r>
              <a:rPr lang="en-US" sz="2400" dirty="0"/>
              <a:t>You have no choice – look through all elements until you have found a match</a:t>
            </a:r>
          </a:p>
          <a:p>
            <a:r>
              <a:rPr lang="en-US" sz="2400" dirty="0"/>
              <a:t>This is called linear or sequential search</a:t>
            </a:r>
          </a:p>
          <a:p>
            <a:endParaRPr lang="en-US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248" y="228600"/>
            <a:ext cx="8229600" cy="1143000"/>
          </a:xfrm>
        </p:spPr>
        <p:txBody>
          <a:bodyPr/>
          <a:lstStyle/>
          <a:p>
            <a:r>
              <a:rPr lang="en-US" dirty="0"/>
              <a:t>Linear Search(LA,N, ITEM)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057400"/>
            <a:ext cx="3810000" cy="438912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Linear Search (LA, N, ITEM) Here LA is a linear array with N elements. This algorithm find an element ITEM into the LA. </a:t>
            </a:r>
          </a:p>
          <a:p>
            <a:pPr marL="514350" indent="-514350">
              <a:buAutoNum type="arabicPeriod"/>
            </a:pPr>
            <a:r>
              <a:rPr lang="en-US" sz="2000" dirty="0" err="1"/>
              <a:t>i</a:t>
            </a:r>
            <a:r>
              <a:rPr lang="en-US" sz="2000" dirty="0"/>
              <a:t>=0</a:t>
            </a:r>
          </a:p>
          <a:p>
            <a:pPr marL="514350" indent="-514350">
              <a:buAutoNum type="arabicPeriod"/>
            </a:pPr>
            <a:r>
              <a:rPr lang="en-US" sz="2000" dirty="0"/>
              <a:t>Repeat steps 3 and 4 while </a:t>
            </a:r>
            <a:r>
              <a:rPr lang="en-US" sz="2000" dirty="0" err="1"/>
              <a:t>i</a:t>
            </a:r>
            <a:r>
              <a:rPr lang="en-US" sz="2000" dirty="0"/>
              <a:t>&gt;=n or LA[</a:t>
            </a:r>
            <a:r>
              <a:rPr lang="en-US" sz="2000" dirty="0" err="1"/>
              <a:t>i</a:t>
            </a:r>
            <a:r>
              <a:rPr lang="en-US" sz="2000" dirty="0"/>
              <a:t>]==ITEM</a:t>
            </a:r>
          </a:p>
          <a:p>
            <a:pPr marL="514350" indent="-514350">
              <a:buAutoNum type="arabicPeriod"/>
            </a:pPr>
            <a:r>
              <a:rPr lang="en-US" sz="2000" dirty="0"/>
              <a:t>IF LA[</a:t>
            </a:r>
            <a:r>
              <a:rPr lang="en-US" sz="2000" dirty="0" err="1"/>
              <a:t>i</a:t>
            </a:r>
            <a:r>
              <a:rPr lang="en-US" sz="2000" dirty="0"/>
              <a:t>]==ITEM print item found at index </a:t>
            </a:r>
            <a:r>
              <a:rPr lang="en-US" sz="2000" dirty="0" err="1"/>
              <a:t>i</a:t>
            </a:r>
            <a:r>
              <a:rPr lang="en-US" sz="2000" dirty="0"/>
              <a:t> and exit</a:t>
            </a:r>
          </a:p>
          <a:p>
            <a:pPr marL="514350" indent="-514350">
              <a:buAutoNum type="arabicPeriod"/>
            </a:pPr>
            <a:r>
              <a:rPr lang="en-US" sz="2000" dirty="0" err="1"/>
              <a:t>i</a:t>
            </a:r>
            <a:r>
              <a:rPr lang="en-US" sz="2000" dirty="0"/>
              <a:t>=i+1</a:t>
            </a:r>
          </a:p>
          <a:p>
            <a:pPr marL="514350" indent="-514350">
              <a:buAutoNum type="arabicPeriod"/>
            </a:pPr>
            <a:r>
              <a:rPr lang="en-US" sz="2000" dirty="0"/>
              <a:t>Print item not found and exit.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91000" y="1981200"/>
            <a:ext cx="48493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search(</a:t>
            </a: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data[],</a:t>
            </a: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n, </a:t>
            </a: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item)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for(</a:t>
            </a: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0;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&lt;n;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++)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if(data[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] == item)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return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  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return -1;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325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4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Searching Arrays: Binary Search</a:t>
            </a:r>
          </a:p>
        </p:txBody>
      </p:sp>
      <p:sp>
        <p:nvSpPr>
          <p:cNvPr id="37895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Binary search 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For sorted arrays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Compares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middle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element with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key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If equal, match found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key &lt; middle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looks in first half of array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key &gt; middle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looks in last half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Repeat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Very fast; at most n steps, where 2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&gt; number of elements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30 element array takes at most 5 steps</a:t>
            </a:r>
          </a:p>
          <a:p>
            <a:pPr lvl="3"/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&gt; 30 so at most 5 steps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170E-FD74-4414-B24D-5899C1AFD22B}" type="slidenum">
              <a:rPr lang="en-US">
                <a:latin typeface="Times New Roman" pitchFamily="18" charset="0"/>
                <a:cs typeface="Times New Roman" pitchFamily="18" charset="0"/>
              </a:rPr>
              <a:pPr/>
              <a:t>15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Searching Arrays: 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534400" cy="548640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en-US" sz="80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8000" b="1" dirty="0">
                <a:latin typeface="Courier New" panose="02070309020205020404" pitchFamily="49" charset="0"/>
              </a:rPr>
              <a:t> </a:t>
            </a:r>
            <a:r>
              <a:rPr lang="en-US" altLang="en-US" sz="8000" b="1" dirty="0" err="1">
                <a:latin typeface="Courier New" panose="02070309020205020404" pitchFamily="49" charset="0"/>
              </a:rPr>
              <a:t>bsearch</a:t>
            </a:r>
            <a:r>
              <a:rPr lang="en-US" altLang="en-US" sz="8000" b="1" dirty="0">
                <a:latin typeface="Courier New" panose="02070309020205020404" pitchFamily="49" charset="0"/>
              </a:rPr>
              <a:t>(</a:t>
            </a:r>
            <a:r>
              <a:rPr lang="en-US" altLang="en-US" sz="80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8000" b="1" dirty="0">
                <a:latin typeface="Courier New" panose="02070309020205020404" pitchFamily="49" charset="0"/>
              </a:rPr>
              <a:t> data[], </a:t>
            </a:r>
            <a:r>
              <a:rPr lang="en-US" altLang="en-US" sz="80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8000" b="1" dirty="0">
                <a:latin typeface="Courier New" panose="02070309020205020404" pitchFamily="49" charset="0"/>
              </a:rPr>
              <a:t> n, </a:t>
            </a:r>
            <a:r>
              <a:rPr lang="en-US" altLang="en-US" sz="80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8000" b="1" dirty="0">
                <a:latin typeface="Courier New" panose="02070309020205020404" pitchFamily="49" charset="0"/>
              </a:rPr>
              <a:t> value )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sz="8000" b="1" dirty="0">
                <a:latin typeface="Courier New" panose="02070309020205020404" pitchFamily="49" charset="0"/>
              </a:rPr>
              <a:t>		{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sz="8000" b="1" dirty="0">
                <a:latin typeface="Courier New" panose="02070309020205020404" pitchFamily="49" charset="0"/>
              </a:rPr>
              <a:t>      </a:t>
            </a:r>
            <a:r>
              <a:rPr lang="en-US" altLang="en-US" sz="80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8000" b="1" dirty="0">
                <a:latin typeface="Courier New" panose="02070309020205020404" pitchFamily="49" charset="0"/>
              </a:rPr>
              <a:t> first, middle, last;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sz="8000" b="1" dirty="0">
                <a:latin typeface="Courier New" panose="02070309020205020404" pitchFamily="49" charset="0"/>
              </a:rPr>
              <a:t>		 first = 0;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sz="8000" b="1" dirty="0">
                <a:latin typeface="Courier New" panose="02070309020205020404" pitchFamily="49" charset="0"/>
              </a:rPr>
              <a:t>		 last = n - 1;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sz="8000" b="1" dirty="0">
                <a:latin typeface="Courier New" panose="02070309020205020404" pitchFamily="49" charset="0"/>
              </a:rPr>
              <a:t>		while (true) {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sz="8000" b="1" dirty="0">
                <a:latin typeface="Courier New" panose="02070309020205020404" pitchFamily="49" charset="0"/>
              </a:rPr>
              <a:t>          middle = (first + last) / 2;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sz="8000" b="1" dirty="0">
                <a:latin typeface="Courier New" panose="02070309020205020404" pitchFamily="49" charset="0"/>
              </a:rPr>
              <a:t>          if (data[middle] == value)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sz="8000" b="1" dirty="0">
                <a:latin typeface="Courier New" panose="02070309020205020404" pitchFamily="49" charset="0"/>
              </a:rPr>
              <a:t>               return middle;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sz="8000" b="1" dirty="0">
                <a:latin typeface="Courier New" panose="02070309020205020404" pitchFamily="49" charset="0"/>
              </a:rPr>
              <a:t>          else if (first &gt;= last)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sz="8000" b="1" dirty="0">
                <a:latin typeface="Courier New" panose="02070309020205020404" pitchFamily="49" charset="0"/>
              </a:rPr>
              <a:t>               return -1;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sz="8000" b="1" dirty="0">
                <a:latin typeface="Courier New" panose="02070309020205020404" pitchFamily="49" charset="0"/>
              </a:rPr>
              <a:t>          else if (value &lt; data[middle])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sz="8000" b="1" dirty="0">
                <a:latin typeface="Courier New" panose="02070309020205020404" pitchFamily="49" charset="0"/>
              </a:rPr>
              <a:t> 			last = middle - 1;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sz="8000" b="1" dirty="0">
                <a:latin typeface="Courier New" panose="02070309020205020404" pitchFamily="49" charset="0"/>
              </a:rPr>
              <a:t>          else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sz="8000" b="1" dirty="0">
                <a:latin typeface="Courier New" panose="02070309020205020404" pitchFamily="49" charset="0"/>
              </a:rPr>
              <a:t> 			first = middle + 1;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sz="8000" b="1" dirty="0">
                <a:latin typeface="Courier New" panose="02070309020205020404" pitchFamily="49" charset="0"/>
              </a:rPr>
              <a:t>     }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sz="8000" b="1" dirty="0">
                <a:latin typeface="Courier New" panose="02070309020205020404" pitchFamily="49" charset="0"/>
              </a:rPr>
              <a:t>}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771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Inserting in Unsorted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INSERT (LA, N, ITEM) Here LA is a linear array with N elements. This algorithm inserts an element ITEM into the LA. </a:t>
            </a:r>
          </a:p>
          <a:p>
            <a:pPr marL="514350" indent="-514350">
              <a:buAutoNum type="arabicPeriod"/>
            </a:pPr>
            <a:r>
              <a:rPr lang="en-US" dirty="0"/>
              <a:t>If MAX==N, print overflow </a:t>
            </a:r>
          </a:p>
          <a:p>
            <a:pPr marL="514350" indent="-514350">
              <a:buAutoNum type="arabicPeriod"/>
            </a:pPr>
            <a:r>
              <a:rPr lang="en-US" dirty="0"/>
              <a:t>Set LA[N] :=ITEM</a:t>
            </a:r>
          </a:p>
          <a:p>
            <a:pPr marL="514350" indent="-514350">
              <a:buAutoNum type="arabicPeriod"/>
            </a:pPr>
            <a:r>
              <a:rPr lang="en-US" dirty="0"/>
              <a:t>[Reset N.] Set N := N + 1. </a:t>
            </a:r>
          </a:p>
          <a:p>
            <a:pPr marL="514350" indent="-514350">
              <a:buAutoNum type="arabicPeriod"/>
            </a:pPr>
            <a:r>
              <a:rPr lang="en-US" dirty="0"/>
              <a:t>Exit. 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0" name="Ink 129"/>
              <p14:cNvContentPartPr/>
              <p14:nvPr/>
            </p14:nvContentPartPr>
            <p14:xfrm>
              <a:off x="9972109" y="1242204"/>
              <a:ext cx="360" cy="360"/>
            </p14:xfrm>
          </p:contentPart>
        </mc:Choice>
        <mc:Fallback xmlns="">
          <p:pic>
            <p:nvPicPr>
              <p:cNvPr id="130" name="Ink 12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956989" y="1227084"/>
                <a:ext cx="30600" cy="3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3373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Delete in Unsorted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DELETE (LA, N, k) Here LA is a linear array with N elements. This algorithm Delete the element ITEM from the LA. </a:t>
            </a:r>
          </a:p>
          <a:p>
            <a:pPr marL="514350" indent="-514350">
              <a:buAutoNum type="arabicPeriod"/>
            </a:pPr>
            <a:r>
              <a:rPr lang="en-US" dirty="0"/>
              <a:t>Set LA[k] :=LA[N-1]</a:t>
            </a:r>
          </a:p>
          <a:p>
            <a:pPr marL="514350" indent="-514350">
              <a:buAutoNum type="arabicPeriod"/>
            </a:pPr>
            <a:r>
              <a:rPr lang="en-US" dirty="0"/>
              <a:t>[Reset N.] Set N := N - 1. </a:t>
            </a:r>
          </a:p>
          <a:p>
            <a:pPr marL="514350" indent="-514350">
              <a:buAutoNum type="arabicPeriod"/>
            </a:pPr>
            <a:r>
              <a:rPr lang="en-US" dirty="0"/>
              <a:t>Exit.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13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INSERT_SORTL (LA, N, K, ITEM)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6019800" cy="43891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Here LA is a sorted array with N elements and K is a positive integer such that K&lt;N. This algorithm insert an element ITEM from the Kth position in LA.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1. j=N</a:t>
            </a:r>
          </a:p>
          <a:p>
            <a:pPr marL="0" indent="0">
              <a:buNone/>
            </a:pPr>
            <a:r>
              <a:rPr lang="en-US" dirty="0"/>
              <a:t>   2. Repeat step  while LA[j]&gt;ITEM;</a:t>
            </a:r>
          </a:p>
          <a:p>
            <a:pPr marL="0" indent="0">
              <a:buNone/>
            </a:pPr>
            <a:r>
              <a:rPr lang="en-US" dirty="0"/>
              <a:t> 3.      Set  LA[j]=LA[j-1]</a:t>
            </a:r>
          </a:p>
          <a:p>
            <a:pPr marL="0" indent="0">
              <a:buNone/>
            </a:pPr>
            <a:r>
              <a:rPr lang="en-US" dirty="0"/>
              <a:t>4. Set LA[j]=ITEM </a:t>
            </a:r>
          </a:p>
          <a:p>
            <a:pPr marL="0" indent="0">
              <a:buNone/>
            </a:pPr>
            <a:r>
              <a:rPr lang="en-US" dirty="0"/>
              <a:t>5. [Reset N.] Set N := N+1;</a:t>
            </a:r>
          </a:p>
          <a:p>
            <a:pPr marL="0" indent="0">
              <a:buNone/>
            </a:pPr>
            <a:r>
              <a:rPr lang="en-US" dirty="0"/>
              <a:t>6. Exit.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953556"/>
              </p:ext>
            </p:extLst>
          </p:nvPr>
        </p:nvGraphicFramePr>
        <p:xfrm>
          <a:off x="7086600" y="2286000"/>
          <a:ext cx="14478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25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5319469" y="3286352"/>
              <a:ext cx="360" cy="3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14789" y="3281672"/>
                <a:ext cx="9720" cy="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7185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9760"/>
            <a:ext cx="8229600" cy="4389120"/>
          </a:xfrm>
        </p:spPr>
        <p:txBody>
          <a:bodyPr/>
          <a:lstStyle/>
          <a:p>
            <a:r>
              <a:rPr lang="en-US" dirty="0"/>
              <a:t>Declaration</a:t>
            </a:r>
          </a:p>
          <a:p>
            <a:r>
              <a:rPr lang="en-US" dirty="0"/>
              <a:t>Initialization</a:t>
            </a:r>
          </a:p>
          <a:p>
            <a:r>
              <a:rPr lang="en-US" dirty="0"/>
              <a:t>Accessing Array Elements</a:t>
            </a:r>
          </a:p>
          <a:p>
            <a:r>
              <a:rPr lang="en-US" dirty="0"/>
              <a:t>Inserting and Deleting in a Unsorted Array</a:t>
            </a:r>
          </a:p>
          <a:p>
            <a:r>
              <a:rPr lang="en-US" dirty="0"/>
              <a:t>Inserting and Deleting in a sorted Array</a:t>
            </a:r>
          </a:p>
        </p:txBody>
      </p:sp>
    </p:spTree>
    <p:extLst>
      <p:ext uri="{BB962C8B-B14F-4D97-AF65-F5344CB8AC3E}">
        <p14:creationId xmlns:p14="http://schemas.microsoft.com/office/powerpoint/2010/main" val="1047385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DELETE_SORTL (LA, N, K, ITEM)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6400800" cy="43891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Here LA is a sorted array with N elements and K is a positive integer such that K&lt;N. This algorithm Delete an element ITEM from the Kth position in LA.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SEARCH(LA, N, K, ITEM)</a:t>
            </a:r>
          </a:p>
          <a:p>
            <a:pPr marL="0" indent="0">
              <a:buNone/>
            </a:pPr>
            <a:r>
              <a:rPr lang="en-US" dirty="0"/>
              <a:t>               Set j : = k. </a:t>
            </a:r>
          </a:p>
          <a:p>
            <a:pPr marL="0" indent="0">
              <a:buNone/>
            </a:pPr>
            <a:r>
              <a:rPr lang="en-US" dirty="0"/>
              <a:t>2. Repeat Steps 3 and 4 while .j &lt;= n. </a:t>
            </a:r>
          </a:p>
          <a:p>
            <a:pPr marL="0" indent="0">
              <a:buNone/>
            </a:pPr>
            <a:r>
              <a:rPr lang="en-US" dirty="0"/>
              <a:t>3. Move </a:t>
            </a:r>
            <a:r>
              <a:rPr lang="en-US" dirty="0" err="1"/>
              <a:t>j</a:t>
            </a:r>
            <a:r>
              <a:rPr lang="en-US" baseline="30000" dirty="0" err="1"/>
              <a:t>th</a:t>
            </a:r>
            <a:r>
              <a:rPr lang="en-US" dirty="0"/>
              <a:t>  element upward.  </a:t>
            </a:r>
          </a:p>
          <a:p>
            <a:pPr marL="0" indent="0">
              <a:buNone/>
            </a:pPr>
            <a:r>
              <a:rPr lang="en-US" dirty="0"/>
              <a:t>               Set LA[j ] := LA[j+1]. </a:t>
            </a:r>
          </a:p>
          <a:p>
            <a:pPr marL="0" indent="0">
              <a:buNone/>
            </a:pPr>
            <a:r>
              <a:rPr lang="en-US" dirty="0"/>
              <a:t>4.  [Decrease counter.] Set j:= j+1. [End of Step 2 loop.] </a:t>
            </a:r>
          </a:p>
          <a:p>
            <a:pPr marL="0" indent="0">
              <a:buNone/>
            </a:pPr>
            <a:r>
              <a:rPr lang="en-US" dirty="0"/>
              <a:t>5. [Reset N.] Set N := N-1;</a:t>
            </a:r>
          </a:p>
          <a:p>
            <a:pPr marL="0" indent="0">
              <a:buNone/>
            </a:pPr>
            <a:r>
              <a:rPr lang="en-US" dirty="0"/>
              <a:t>6. Exit.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6865"/>
              </p:ext>
            </p:extLst>
          </p:nvPr>
        </p:nvGraphicFramePr>
        <p:xfrm>
          <a:off x="7086600" y="2286000"/>
          <a:ext cx="1447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25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0976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82296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70355">
              <a:lnSpc>
                <a:spcPct val="100000"/>
              </a:lnSpc>
            </a:pPr>
            <a:r>
              <a:rPr dirty="0">
                <a:latin typeface="Times New Roman" pitchFamily="18" charset="0"/>
                <a:cs typeface="Times New Roman" pitchFamily="18" charset="0"/>
              </a:rPr>
              <a:t>Multidim</a:t>
            </a:r>
            <a:r>
              <a:rPr spc="-2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nsiona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pc="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Array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36810"/>
            <a:ext cx="76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>
                <a:latin typeface="Times New Roman" pitchFamily="18" charset="0"/>
                <a:cs typeface="Times New Roman" pitchFamily="18" charset="0"/>
              </a:rPr>
              <a:pPr marL="25400">
                <a:lnSpc>
                  <a:spcPct val="100000"/>
                </a:lnSpc>
              </a:pPr>
              <a:t>21</a:t>
            </a:fld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1" y="1689318"/>
            <a:ext cx="7556500" cy="2769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On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Dimensional</a:t>
            </a:r>
            <a:r>
              <a:rPr sz="32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Array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Tw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Dimensi</a:t>
            </a:r>
            <a:r>
              <a:rPr sz="3200" spc="-2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na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rray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re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Dimensional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ray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So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program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Lan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uag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allows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as many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imension</a:t>
            </a:r>
            <a:endParaRPr sz="32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36810"/>
            <a:ext cx="76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>
                <a:latin typeface="Times New Roman" pitchFamily="18" charset="0"/>
                <a:cs typeface="Times New Roman" pitchFamily="18" charset="0"/>
              </a:rPr>
              <a:pPr marL="25400">
                <a:lnSpc>
                  <a:spcPct val="100000"/>
                </a:lnSpc>
              </a:pPr>
              <a:t>22</a:t>
            </a:fld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37412" y="369951"/>
            <a:ext cx="495363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25" dirty="0">
                <a:latin typeface="Times New Roman" pitchFamily="18" charset="0"/>
                <a:cs typeface="Times New Roman" pitchFamily="18" charset="0"/>
              </a:rPr>
              <a:t>Two</a:t>
            </a:r>
            <a:r>
              <a:rPr sz="3600" spc="-2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sz="3600" dirty="0">
                <a:latin typeface="Times New Roman" pitchFamily="18" charset="0"/>
                <a:cs typeface="Times New Roman" pitchFamily="18" charset="0"/>
              </a:rPr>
              <a:t>Dimensional</a:t>
            </a:r>
            <a:r>
              <a:rPr sz="36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5" dirty="0">
                <a:latin typeface="Times New Roman" pitchFamily="18" charset="0"/>
                <a:cs typeface="Times New Roman" pitchFamily="18" charset="0"/>
              </a:rPr>
              <a:t>Array</a:t>
            </a:r>
            <a:endParaRPr sz="360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304800" y="1053171"/>
                <a:ext cx="8107681" cy="3702039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355600" marR="5080" indent="-342900" algn="just">
                  <a:lnSpc>
                    <a:spcPct val="90000"/>
                  </a:lnSpc>
                  <a:buFont typeface="Arial"/>
                  <a:buChar char="•"/>
                  <a:tabLst>
                    <a:tab pos="355600" algn="l"/>
                    <a:tab pos="3323590" algn="l"/>
                    <a:tab pos="3675379" algn="l"/>
                    <a:tab pos="4064000" algn="l"/>
                    <a:tab pos="4544060" algn="l"/>
                    <a:tab pos="4961255" algn="l"/>
                    <a:tab pos="5348605" algn="l"/>
                  </a:tabLst>
                </a:pP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3200" spc="14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Tw</a:t>
                </a:r>
                <a:r>
                  <a:rPr lang="en-US" sz="3200" spc="-10" dirty="0">
                    <a:latin typeface="Times New Roman" pitchFamily="18" charset="0"/>
                    <a:cs typeface="Times New Roman" pitchFamily="18" charset="0"/>
                  </a:rPr>
                  <a:t>o</a:t>
                </a:r>
                <a:r>
                  <a:rPr lang="en-US" sz="3200" spc="-5" dirty="0">
                    <a:latin typeface="Times New Roman" pitchFamily="18" charset="0"/>
                    <a:cs typeface="Times New Roman" pitchFamily="18" charset="0"/>
                  </a:rPr>
                  <a:t>-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Dimensional</a:t>
                </a:r>
                <a:r>
                  <a:rPr lang="en-US" sz="3200" spc="145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m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×</m:t>
                    </m:r>
                    <m:r>
                      <a:rPr lang="en-US" sz="32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sz="32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n	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array</a:t>
                </a:r>
                <a:r>
                  <a:rPr lang="en-US" sz="3200" spc="14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3200" b="1" spc="155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spc="-5" dirty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sz="3200" spc="155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a co</a:t>
                </a:r>
                <a:r>
                  <a:rPr lang="en-US" sz="3200" spc="-10" dirty="0"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lection</a:t>
                </a:r>
                <a:r>
                  <a:rPr lang="en-US" sz="3200" spc="16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of</a:t>
                </a:r>
                <a:r>
                  <a:rPr lang="en-US" sz="3200" spc="165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b="1" dirty="0" err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m.n</a:t>
                </a:r>
                <a:r>
                  <a:rPr lang="en-US" sz="32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sz="3200" spc="-5" dirty="0">
                    <a:latin typeface="Times New Roman" pitchFamily="18" charset="0"/>
                    <a:cs typeface="Times New Roman" pitchFamily="18" charset="0"/>
                  </a:rPr>
                  <a:t>da</a:t>
                </a:r>
                <a:r>
                  <a:rPr lang="en-US" sz="3200" spc="5" dirty="0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3200" spc="155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spc="-10" dirty="0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le</a:t>
                </a:r>
                <a:r>
                  <a:rPr lang="en-US" sz="3200" spc="-10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ents</a:t>
                </a:r>
                <a:r>
                  <a:rPr lang="en-US" sz="3200" spc="15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marL="355600" marR="5080" indent="-342900" algn="just">
                  <a:lnSpc>
                    <a:spcPct val="90000"/>
                  </a:lnSpc>
                  <a:buFont typeface="Arial"/>
                  <a:buChar char="•"/>
                  <a:tabLst>
                    <a:tab pos="355600" algn="l"/>
                    <a:tab pos="3323590" algn="l"/>
                    <a:tab pos="3675379" algn="l"/>
                    <a:tab pos="4064000" algn="l"/>
                    <a:tab pos="4544060" algn="l"/>
                    <a:tab pos="4961255" algn="l"/>
                    <a:tab pos="5348605" algn="l"/>
                  </a:tabLst>
                </a:pPr>
                <a:r>
                  <a:rPr lang="en-US" sz="3200" spc="-5" dirty="0">
                    <a:latin typeface="Times New Roman" pitchFamily="18" charset="0"/>
                    <a:cs typeface="Times New Roman" pitchFamily="18" charset="0"/>
                  </a:rPr>
                  <a:t>wi</a:t>
                </a:r>
                <a:r>
                  <a:rPr lang="en-US" sz="3200" spc="5" dirty="0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sz="3200" spc="155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prope</a:t>
                </a:r>
                <a:r>
                  <a:rPr lang="en-US" sz="3200" spc="-15" dirty="0"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sz="3200" spc="-5" dirty="0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sz="3200" spc="16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spc="-5" dirty="0">
                    <a:latin typeface="Times New Roman" pitchFamily="18" charset="0"/>
                    <a:cs typeface="Times New Roman" pitchFamily="18" charset="0"/>
                  </a:rPr>
                  <a:t>that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3200" b="1" spc="-2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≤</a:t>
                </a:r>
                <a:r>
                  <a:rPr lang="en-US" sz="3200" b="1" spc="-1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J ≤</a:t>
                </a:r>
                <a:r>
                  <a:rPr lang="en-US" sz="3200" b="1" spc="-2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m 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and</a:t>
                </a:r>
                <a:r>
                  <a:rPr lang="en-US" sz="3200" spc="145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3200" b="1" spc="-1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≤</a:t>
                </a:r>
                <a:r>
                  <a:rPr lang="en-US" sz="3200" b="1" spc="-1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sz="3200" b="1" spc="-15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≤</a:t>
                </a:r>
                <a:r>
                  <a:rPr lang="en-US" sz="3200" b="1" spc="-1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endParaRPr lang="en-US" sz="32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12700" algn="just">
                  <a:lnSpc>
                    <a:spcPts val="3650"/>
                  </a:lnSpc>
                  <a:tabLst>
                    <a:tab pos="3504565" algn="l"/>
                  </a:tabLst>
                </a:pPr>
                <a:endParaRPr lang="en-US" sz="4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12700" algn="just">
                  <a:lnSpc>
                    <a:spcPts val="3650"/>
                  </a:lnSpc>
                  <a:tabLst>
                    <a:tab pos="3504565" algn="l"/>
                  </a:tabLst>
                </a:pP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sz="3200" spc="-10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sz="3200" spc="145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ele</a:t>
                </a:r>
                <a:r>
                  <a:rPr lang="en-US" sz="3200" spc="-20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ent</a:t>
                </a:r>
                <a:r>
                  <a:rPr lang="en-US" sz="3200" spc="15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of</a:t>
                </a:r>
                <a:r>
                  <a:rPr lang="en-US" sz="3200" spc="165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 </a:t>
                </a:r>
                <a:r>
                  <a:rPr lang="en-US" sz="3200" spc="-5" dirty="0">
                    <a:latin typeface="Times New Roman" pitchFamily="18" charset="0"/>
                    <a:cs typeface="Times New Roman" pitchFamily="18" charset="0"/>
                  </a:rPr>
                  <a:t>wi</a:t>
                </a:r>
                <a:r>
                  <a:rPr lang="en-US" sz="3200" spc="5" dirty="0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sz="3200" spc="145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spc="-5" dirty="0">
                    <a:latin typeface="Times New Roman" pitchFamily="18" charset="0"/>
                    <a:cs typeface="Times New Roman" pitchFamily="18" charset="0"/>
                  </a:rPr>
                  <a:t>firs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sz="3200" spc="165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subscript</a:t>
                </a:r>
                <a:r>
                  <a:rPr lang="en-US" sz="3200" spc="17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and</a:t>
                </a:r>
                <a:r>
                  <a:rPr lang="en-US" sz="3200" spc="12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se</a:t>
                </a:r>
                <a:r>
                  <a:rPr lang="en-US" sz="3200" spc="-10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ond</a:t>
                </a:r>
                <a:r>
                  <a:rPr lang="en-US" sz="3200" spc="16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subs</a:t>
                </a:r>
                <a:r>
                  <a:rPr lang="en-US" sz="3200" spc="-15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sz="3200" spc="-5" dirty="0">
                    <a:latin typeface="Times New Roman" pitchFamily="18" charset="0"/>
                    <a:cs typeface="Times New Roman" pitchFamily="18" charset="0"/>
                  </a:rPr>
                  <a:t>rip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sz="3200" spc="185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sz="3200" b="1" spc="145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spc="-5" dirty="0">
                    <a:latin typeface="Times New Roman" pitchFamily="18" charset="0"/>
                    <a:cs typeface="Times New Roman" pitchFamily="18" charset="0"/>
                  </a:rPr>
                  <a:t>wil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sz="3200" spc="155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spc="-5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sz="3200" spc="16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spc="-5" dirty="0"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sz="3200" spc="-15" dirty="0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sz="3200" spc="-5" dirty="0">
                    <a:latin typeface="Times New Roman" pitchFamily="18" charset="0"/>
                    <a:cs typeface="Times New Roman" pitchFamily="18" charset="0"/>
                  </a:rPr>
                  <a:t>noted b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sz="3200" spc="145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spc="-5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A[</a:t>
                </a:r>
                <a:r>
                  <a:rPr lang="en-US" sz="2800" b="1" spc="5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sz="2800" b="1" spc="-5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][K]</a:t>
                </a:r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55600">
                  <a:lnSpc>
                    <a:spcPts val="3650"/>
                  </a:lnSpc>
                </a:pPr>
                <a:endParaRPr lang="en-US" sz="3150" baseline="-21164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55600">
                  <a:lnSpc>
                    <a:spcPts val="3650"/>
                  </a:lnSpc>
                </a:pPr>
                <a:endParaRPr sz="3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053171"/>
                <a:ext cx="8107681" cy="3702039"/>
              </a:xfrm>
              <a:prstGeom prst="rect">
                <a:avLst/>
              </a:prstGeom>
              <a:blipFill rotWithShape="0">
                <a:blip r:embed="rId3"/>
                <a:stretch>
                  <a:fillRect l="-2857" t="-4942" r="-3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4207" y="395883"/>
            <a:ext cx="27305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sz="44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4400" spc="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spc="-5" dirty="0">
                <a:latin typeface="Times New Roman" pitchFamily="18" charset="0"/>
                <a:cs typeface="Times New Roman" pitchFamily="18" charset="0"/>
              </a:rPr>
              <a:t>Arrays</a:t>
            </a:r>
            <a:endParaRPr sz="4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1" y="1467127"/>
            <a:ext cx="8531859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ele</a:t>
            </a:r>
            <a:r>
              <a:rPr sz="32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ents</a:t>
            </a:r>
            <a:r>
              <a:rPr sz="3200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5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6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sz="32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-dimensiona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sz="3200" spc="18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sz="3200" spc="14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sh</a:t>
            </a:r>
            <a:r>
              <a:rPr sz="32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17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sz="3200" spc="14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sz="3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low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9741" y="3133983"/>
            <a:ext cx="1757299" cy="1777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a[</a:t>
            </a:r>
            <a:r>
              <a:rPr sz="36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sz="36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][0]</a:t>
            </a: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a[1][0]</a:t>
            </a: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a[2]</a:t>
            </a:r>
            <a:r>
              <a:rPr sz="36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[0]</a:t>
            </a:r>
            <a:endParaRPr sz="3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94967" y="3133983"/>
            <a:ext cx="1435100" cy="18928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a[0]</a:t>
            </a:r>
            <a:r>
              <a:rPr sz="36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[1]</a:t>
            </a:r>
            <a:endParaRPr sz="3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72390" algn="ctr">
              <a:lnSpc>
                <a:spcPct val="100000"/>
              </a:lnSpc>
              <a:spcBef>
                <a:spcPts val="865"/>
              </a:spcBef>
            </a:pPr>
            <a:r>
              <a:rPr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a[1][1]</a:t>
            </a:r>
          </a:p>
          <a:p>
            <a:pPr algn="ctr">
              <a:lnSpc>
                <a:spcPct val="100000"/>
              </a:lnSpc>
              <a:spcBef>
                <a:spcPts val="865"/>
              </a:spcBef>
            </a:pPr>
            <a:r>
              <a:rPr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a[2]</a:t>
            </a:r>
            <a:r>
              <a:rPr sz="36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[1]</a:t>
            </a:r>
            <a:endParaRPr sz="3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45386" y="3133983"/>
            <a:ext cx="1506855" cy="18928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">
              <a:lnSpc>
                <a:spcPct val="100000"/>
              </a:lnSpc>
            </a:pPr>
            <a:r>
              <a:rPr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a[0]</a:t>
            </a:r>
            <a:r>
              <a:rPr sz="36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[2]</a:t>
            </a:r>
            <a:endParaRPr sz="3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a[1][2]</a:t>
            </a: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a[2]</a:t>
            </a:r>
            <a:r>
              <a:rPr sz="36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[2]</a:t>
            </a:r>
            <a:endParaRPr sz="3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97760" y="3133983"/>
            <a:ext cx="1578611" cy="18928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455">
              <a:lnSpc>
                <a:spcPct val="100000"/>
              </a:lnSpc>
            </a:pPr>
            <a:r>
              <a:rPr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a[0]</a:t>
            </a:r>
            <a:r>
              <a:rPr sz="36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[3]</a:t>
            </a:r>
            <a:endParaRPr sz="3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a[1][3]</a:t>
            </a:r>
          </a:p>
          <a:p>
            <a:pPr marL="83820">
              <a:lnSpc>
                <a:spcPct val="100000"/>
              </a:lnSpc>
              <a:spcBef>
                <a:spcPts val="865"/>
              </a:spcBef>
            </a:pPr>
            <a:r>
              <a:rPr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a[2]</a:t>
            </a:r>
            <a:r>
              <a:rPr sz="36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[3]</a:t>
            </a:r>
            <a:endParaRPr sz="3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74903" y="768768"/>
            <a:ext cx="539940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>
                <a:latin typeface="Times New Roman" pitchFamily="18" charset="0"/>
                <a:cs typeface="Times New Roman" pitchFamily="18" charset="0"/>
              </a:rPr>
              <a:t>Row</a:t>
            </a:r>
            <a:r>
              <a:rPr sz="4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4400" spc="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spc="-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44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4400" spc="2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4400" spc="2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spc="-5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sz="44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4400" spc="2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spc="-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4400" spc="-2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4400" spc="-5" dirty="0">
                <a:latin typeface="Times New Roman" pitchFamily="18" charset="0"/>
                <a:cs typeface="Times New Roman" pitchFamily="18" charset="0"/>
              </a:rPr>
              <a:t>ray</a:t>
            </a:r>
            <a:endParaRPr sz="4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4627" y="2379537"/>
            <a:ext cx="1350011" cy="15645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a[</a:t>
            </a:r>
            <a:r>
              <a:rPr sz="3000" spc="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sz="30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][0]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163195">
              <a:lnSpc>
                <a:spcPct val="100000"/>
              </a:lnSpc>
              <a:spcBef>
                <a:spcPts val="720"/>
              </a:spcBef>
            </a:pPr>
            <a:r>
              <a:rPr sz="30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a[1][</a:t>
            </a:r>
            <a:r>
              <a:rPr sz="30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sz="30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30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a[2][</a:t>
            </a:r>
            <a:r>
              <a:rPr sz="30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sz="30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sz="3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13329" y="2379537"/>
            <a:ext cx="1228091" cy="15645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9685" algn="ctr">
              <a:lnSpc>
                <a:spcPct val="100000"/>
              </a:lnSpc>
            </a:pPr>
            <a:r>
              <a:rPr sz="30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a[0][1]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91440" algn="ctr">
              <a:lnSpc>
                <a:spcPct val="100000"/>
              </a:lnSpc>
              <a:spcBef>
                <a:spcPts val="720"/>
              </a:spcBef>
            </a:pPr>
            <a:r>
              <a:rPr sz="30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a[1]</a:t>
            </a:r>
            <a:r>
              <a:rPr sz="30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[1]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R="20955" algn="ctr">
              <a:lnSpc>
                <a:spcPct val="100000"/>
              </a:lnSpc>
              <a:spcBef>
                <a:spcPts val="720"/>
              </a:spcBef>
            </a:pPr>
            <a:r>
              <a:rPr sz="30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a[2][1]</a:t>
            </a:r>
            <a:endParaRPr sz="3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40583" y="2379537"/>
            <a:ext cx="1260475" cy="15645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">
              <a:lnSpc>
                <a:spcPct val="100000"/>
              </a:lnSpc>
            </a:pPr>
            <a:r>
              <a:rPr sz="30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a[0][</a:t>
            </a:r>
            <a:r>
              <a:rPr sz="30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sz="30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43180">
              <a:lnSpc>
                <a:spcPct val="100000"/>
              </a:lnSpc>
              <a:spcBef>
                <a:spcPts val="720"/>
              </a:spcBef>
            </a:pPr>
            <a:r>
              <a:rPr sz="30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a[1][</a:t>
            </a:r>
            <a:r>
              <a:rPr sz="30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sz="30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30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a[2][</a:t>
            </a:r>
            <a:r>
              <a:rPr sz="30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sz="30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sz="3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97934" y="2379537"/>
            <a:ext cx="1289685" cy="15645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910">
              <a:lnSpc>
                <a:spcPct val="100000"/>
              </a:lnSpc>
            </a:pPr>
            <a:r>
              <a:rPr sz="30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a[0][</a:t>
            </a:r>
            <a:r>
              <a:rPr sz="30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sz="30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30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a[1][</a:t>
            </a:r>
            <a:r>
              <a:rPr sz="30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sz="30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41275">
              <a:lnSpc>
                <a:spcPct val="100000"/>
              </a:lnSpc>
              <a:spcBef>
                <a:spcPts val="720"/>
              </a:spcBef>
            </a:pPr>
            <a:r>
              <a:rPr sz="30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a[2][</a:t>
            </a:r>
            <a:r>
              <a:rPr sz="30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sz="30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sz="3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70401" y="2379537"/>
            <a:ext cx="1105535" cy="15645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ct val="100000"/>
              </a:lnSpc>
            </a:pPr>
            <a:r>
              <a:rPr sz="3000" spc="-5" dirty="0">
                <a:solidFill>
                  <a:srgbClr val="888888"/>
                </a:solidFill>
                <a:latin typeface="Times New Roman" pitchFamily="18" charset="0"/>
                <a:cs typeface="Times New Roman" pitchFamily="18" charset="0"/>
              </a:rPr>
              <a:t>ro</a:t>
            </a:r>
            <a:r>
              <a:rPr sz="3000" dirty="0">
                <a:solidFill>
                  <a:srgbClr val="888888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sz="3000" spc="135" dirty="0">
                <a:solidFill>
                  <a:srgbClr val="88888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solidFill>
                  <a:srgbClr val="888888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3000" spc="-5" dirty="0">
                <a:solidFill>
                  <a:srgbClr val="888888"/>
                </a:solidFill>
                <a:latin typeface="Times New Roman" pitchFamily="18" charset="0"/>
                <a:cs typeface="Times New Roman" pitchFamily="18" charset="0"/>
              </a:rPr>
              <a:t>ro</a:t>
            </a:r>
            <a:r>
              <a:rPr sz="3000" dirty="0">
                <a:solidFill>
                  <a:srgbClr val="888888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sz="3000" spc="150" dirty="0">
                <a:solidFill>
                  <a:srgbClr val="88888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solidFill>
                  <a:srgbClr val="888888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104139">
              <a:lnSpc>
                <a:spcPct val="100000"/>
              </a:lnSpc>
              <a:spcBef>
                <a:spcPts val="720"/>
              </a:spcBef>
            </a:pPr>
            <a:r>
              <a:rPr sz="3000" spc="-5" dirty="0">
                <a:solidFill>
                  <a:srgbClr val="888888"/>
                </a:solidFill>
                <a:latin typeface="Times New Roman" pitchFamily="18" charset="0"/>
                <a:cs typeface="Times New Roman" pitchFamily="18" charset="0"/>
              </a:rPr>
              <a:t>ro</a:t>
            </a:r>
            <a:r>
              <a:rPr sz="3000" dirty="0">
                <a:solidFill>
                  <a:srgbClr val="888888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sz="3000" spc="135" dirty="0">
                <a:solidFill>
                  <a:srgbClr val="88888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solidFill>
                  <a:srgbClr val="888888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sz="3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1000" y="2514600"/>
            <a:ext cx="6629400" cy="152400"/>
          </a:xfrm>
          <a:custGeom>
            <a:avLst/>
            <a:gdLst/>
            <a:ahLst/>
            <a:cxnLst/>
            <a:rect l="l" t="t" r="r" b="b"/>
            <a:pathLst>
              <a:path w="6629400" h="152400">
                <a:moveTo>
                  <a:pt x="6476999" y="76199"/>
                </a:moveTo>
                <a:lnTo>
                  <a:pt x="6375410" y="152399"/>
                </a:lnTo>
                <a:lnTo>
                  <a:pt x="6544728" y="101602"/>
                </a:lnTo>
                <a:lnTo>
                  <a:pt x="6476999" y="101602"/>
                </a:lnTo>
                <a:lnTo>
                  <a:pt x="6476999" y="76199"/>
                </a:lnTo>
                <a:close/>
              </a:path>
              <a:path w="6629400" h="152400">
                <a:moveTo>
                  <a:pt x="6443150" y="50810"/>
                </a:moveTo>
                <a:lnTo>
                  <a:pt x="0" y="50810"/>
                </a:lnTo>
                <a:lnTo>
                  <a:pt x="0" y="101602"/>
                </a:lnTo>
                <a:lnTo>
                  <a:pt x="6443133" y="101602"/>
                </a:lnTo>
                <a:lnTo>
                  <a:pt x="6476999" y="76199"/>
                </a:lnTo>
                <a:lnTo>
                  <a:pt x="6443150" y="50810"/>
                </a:lnTo>
                <a:close/>
              </a:path>
              <a:path w="6629400" h="152400">
                <a:moveTo>
                  <a:pt x="6544770" y="50810"/>
                </a:moveTo>
                <a:lnTo>
                  <a:pt x="6476999" y="50810"/>
                </a:lnTo>
                <a:lnTo>
                  <a:pt x="6476999" y="101602"/>
                </a:lnTo>
                <a:lnTo>
                  <a:pt x="6544728" y="101602"/>
                </a:lnTo>
                <a:lnTo>
                  <a:pt x="6629399" y="76199"/>
                </a:lnTo>
                <a:lnTo>
                  <a:pt x="6544770" y="50810"/>
                </a:lnTo>
                <a:close/>
              </a:path>
              <a:path w="6629400" h="152400">
                <a:moveTo>
                  <a:pt x="6375410" y="0"/>
                </a:moveTo>
                <a:lnTo>
                  <a:pt x="6476999" y="76199"/>
                </a:lnTo>
                <a:lnTo>
                  <a:pt x="6476999" y="50810"/>
                </a:lnTo>
                <a:lnTo>
                  <a:pt x="6544770" y="50810"/>
                </a:lnTo>
                <a:lnTo>
                  <a:pt x="6375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1000" y="3048000"/>
            <a:ext cx="6629400" cy="152400"/>
          </a:xfrm>
          <a:custGeom>
            <a:avLst/>
            <a:gdLst/>
            <a:ahLst/>
            <a:cxnLst/>
            <a:rect l="l" t="t" r="r" b="b"/>
            <a:pathLst>
              <a:path w="6629400" h="152400">
                <a:moveTo>
                  <a:pt x="6476999" y="76199"/>
                </a:moveTo>
                <a:lnTo>
                  <a:pt x="6375410" y="152399"/>
                </a:lnTo>
                <a:lnTo>
                  <a:pt x="6544728" y="101602"/>
                </a:lnTo>
                <a:lnTo>
                  <a:pt x="6476999" y="101602"/>
                </a:lnTo>
                <a:lnTo>
                  <a:pt x="6476999" y="76199"/>
                </a:lnTo>
                <a:close/>
              </a:path>
              <a:path w="6629400" h="152400">
                <a:moveTo>
                  <a:pt x="6443150" y="50810"/>
                </a:moveTo>
                <a:lnTo>
                  <a:pt x="0" y="50810"/>
                </a:lnTo>
                <a:lnTo>
                  <a:pt x="0" y="101602"/>
                </a:lnTo>
                <a:lnTo>
                  <a:pt x="6443133" y="101602"/>
                </a:lnTo>
                <a:lnTo>
                  <a:pt x="6476999" y="76199"/>
                </a:lnTo>
                <a:lnTo>
                  <a:pt x="6443150" y="50810"/>
                </a:lnTo>
                <a:close/>
              </a:path>
              <a:path w="6629400" h="152400">
                <a:moveTo>
                  <a:pt x="6544770" y="50810"/>
                </a:moveTo>
                <a:lnTo>
                  <a:pt x="6476999" y="50810"/>
                </a:lnTo>
                <a:lnTo>
                  <a:pt x="6476999" y="101602"/>
                </a:lnTo>
                <a:lnTo>
                  <a:pt x="6544728" y="101602"/>
                </a:lnTo>
                <a:lnTo>
                  <a:pt x="6629399" y="76199"/>
                </a:lnTo>
                <a:lnTo>
                  <a:pt x="6544770" y="50810"/>
                </a:lnTo>
                <a:close/>
              </a:path>
              <a:path w="6629400" h="152400">
                <a:moveTo>
                  <a:pt x="6375410" y="0"/>
                </a:moveTo>
                <a:lnTo>
                  <a:pt x="6476999" y="76199"/>
                </a:lnTo>
                <a:lnTo>
                  <a:pt x="6476999" y="50810"/>
                </a:lnTo>
                <a:lnTo>
                  <a:pt x="6544770" y="50810"/>
                </a:lnTo>
                <a:lnTo>
                  <a:pt x="6375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1000" y="3657600"/>
            <a:ext cx="6629400" cy="152400"/>
          </a:xfrm>
          <a:custGeom>
            <a:avLst/>
            <a:gdLst/>
            <a:ahLst/>
            <a:cxnLst/>
            <a:rect l="l" t="t" r="r" b="b"/>
            <a:pathLst>
              <a:path w="6629400" h="152400">
                <a:moveTo>
                  <a:pt x="6476999" y="76199"/>
                </a:moveTo>
                <a:lnTo>
                  <a:pt x="6375410" y="152399"/>
                </a:lnTo>
                <a:lnTo>
                  <a:pt x="6544728" y="101602"/>
                </a:lnTo>
                <a:lnTo>
                  <a:pt x="6476999" y="101602"/>
                </a:lnTo>
                <a:lnTo>
                  <a:pt x="6476999" y="76199"/>
                </a:lnTo>
                <a:close/>
              </a:path>
              <a:path w="6629400" h="152400">
                <a:moveTo>
                  <a:pt x="6443150" y="50810"/>
                </a:moveTo>
                <a:lnTo>
                  <a:pt x="0" y="50810"/>
                </a:lnTo>
                <a:lnTo>
                  <a:pt x="0" y="101602"/>
                </a:lnTo>
                <a:lnTo>
                  <a:pt x="6443133" y="101602"/>
                </a:lnTo>
                <a:lnTo>
                  <a:pt x="6476999" y="76199"/>
                </a:lnTo>
                <a:lnTo>
                  <a:pt x="6443150" y="50810"/>
                </a:lnTo>
                <a:close/>
              </a:path>
              <a:path w="6629400" h="152400">
                <a:moveTo>
                  <a:pt x="6544770" y="50810"/>
                </a:moveTo>
                <a:lnTo>
                  <a:pt x="6476999" y="50810"/>
                </a:lnTo>
                <a:lnTo>
                  <a:pt x="6476999" y="101602"/>
                </a:lnTo>
                <a:lnTo>
                  <a:pt x="6544728" y="101602"/>
                </a:lnTo>
                <a:lnTo>
                  <a:pt x="6629399" y="76199"/>
                </a:lnTo>
                <a:lnTo>
                  <a:pt x="6544770" y="50810"/>
                </a:lnTo>
                <a:close/>
              </a:path>
              <a:path w="6629400" h="152400">
                <a:moveTo>
                  <a:pt x="6375410" y="0"/>
                </a:moveTo>
                <a:lnTo>
                  <a:pt x="6476999" y="76199"/>
                </a:lnTo>
                <a:lnTo>
                  <a:pt x="6476999" y="50810"/>
                </a:lnTo>
                <a:lnTo>
                  <a:pt x="6544770" y="50810"/>
                </a:lnTo>
                <a:lnTo>
                  <a:pt x="6375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9329" y="768768"/>
            <a:ext cx="61722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Times New Roman" pitchFamily="18" charset="0"/>
                <a:cs typeface="Times New Roman" pitchFamily="18" charset="0"/>
              </a:rPr>
              <a:t>Columns</a:t>
            </a:r>
            <a:r>
              <a:rPr sz="44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spc="-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44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4400" spc="2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4400" spc="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spc="-5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sz="44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4400" spc="2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spc="-5" dirty="0">
                <a:latin typeface="Times New Roman" pitchFamily="18" charset="0"/>
                <a:cs typeface="Times New Roman" pitchFamily="18" charset="0"/>
              </a:rPr>
              <a:t>Array</a:t>
            </a:r>
            <a:endParaRPr sz="4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5017" y="2383432"/>
            <a:ext cx="1407795" cy="16825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0][0]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14224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1][0]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2][0]</a:t>
            </a:r>
            <a:endParaRPr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77666" y="2383432"/>
            <a:ext cx="1278255" cy="16825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0][1]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63500" algn="ctr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1]</a:t>
            </a:r>
            <a:r>
              <a:rPr sz="3200" spc="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1]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2][1]</a:t>
            </a:r>
            <a:endParaRPr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11908" y="2383432"/>
            <a:ext cx="1345565" cy="16825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0]</a:t>
            </a:r>
            <a:r>
              <a:rPr sz="3200" spc="1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2]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1]</a:t>
            </a:r>
            <a:r>
              <a:rPr sz="3200" spc="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-1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sz="32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2]</a:t>
            </a:r>
            <a:r>
              <a:rPr sz="3200" spc="1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2]</a:t>
            </a:r>
            <a:endParaRPr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47101" y="2383432"/>
            <a:ext cx="1410971" cy="16825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ct val="100000"/>
              </a:lnSpc>
            </a:pPr>
            <a:r>
              <a:rPr sz="32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0]</a:t>
            </a:r>
            <a:r>
              <a:rPr sz="3200" spc="1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3]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1]</a:t>
            </a:r>
            <a:r>
              <a:rPr sz="3200" spc="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3]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7747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2]</a:t>
            </a:r>
            <a:r>
              <a:rPr sz="3200" spc="10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-5" dirty="0">
                <a:solidFill>
                  <a:srgbClr val="16BAFD"/>
                </a:solidFill>
                <a:latin typeface="Times New Roman" pitchFamily="18" charset="0"/>
                <a:cs typeface="Times New Roman" pitchFamily="18" charset="0"/>
              </a:rPr>
              <a:t>3]</a:t>
            </a:r>
            <a:endParaRPr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33600" y="1905000"/>
            <a:ext cx="152400" cy="2438400"/>
          </a:xfrm>
          <a:custGeom>
            <a:avLst/>
            <a:gdLst/>
            <a:ahLst/>
            <a:cxnLst/>
            <a:rect l="l" t="t" r="r" b="b"/>
            <a:pathLst>
              <a:path w="152400" h="2438400">
                <a:moveTo>
                  <a:pt x="0" y="2184404"/>
                </a:moveTo>
                <a:lnTo>
                  <a:pt x="76199" y="2438399"/>
                </a:lnTo>
                <a:lnTo>
                  <a:pt x="121920" y="2285999"/>
                </a:lnTo>
                <a:lnTo>
                  <a:pt x="50803" y="2285999"/>
                </a:lnTo>
                <a:lnTo>
                  <a:pt x="50803" y="2252139"/>
                </a:lnTo>
                <a:lnTo>
                  <a:pt x="0" y="2184404"/>
                </a:lnTo>
                <a:close/>
              </a:path>
              <a:path w="152400" h="2438400">
                <a:moveTo>
                  <a:pt x="50803" y="2252139"/>
                </a:moveTo>
                <a:lnTo>
                  <a:pt x="50803" y="2285999"/>
                </a:lnTo>
                <a:lnTo>
                  <a:pt x="76199" y="2285999"/>
                </a:lnTo>
                <a:lnTo>
                  <a:pt x="50803" y="2252139"/>
                </a:lnTo>
                <a:close/>
              </a:path>
              <a:path w="152400" h="2438400">
                <a:moveTo>
                  <a:pt x="101595" y="0"/>
                </a:moveTo>
                <a:lnTo>
                  <a:pt x="50803" y="0"/>
                </a:lnTo>
                <a:lnTo>
                  <a:pt x="50804" y="2252140"/>
                </a:lnTo>
                <a:lnTo>
                  <a:pt x="76199" y="2285999"/>
                </a:lnTo>
                <a:lnTo>
                  <a:pt x="101595" y="2252140"/>
                </a:lnTo>
                <a:lnTo>
                  <a:pt x="101595" y="0"/>
                </a:lnTo>
                <a:close/>
              </a:path>
              <a:path w="152400" h="2438400">
                <a:moveTo>
                  <a:pt x="101595" y="2252140"/>
                </a:moveTo>
                <a:lnTo>
                  <a:pt x="76199" y="2285999"/>
                </a:lnTo>
                <a:lnTo>
                  <a:pt x="101595" y="2285999"/>
                </a:lnTo>
                <a:lnTo>
                  <a:pt x="101595" y="2252140"/>
                </a:lnTo>
                <a:close/>
              </a:path>
              <a:path w="152400" h="2438400">
                <a:moveTo>
                  <a:pt x="152399" y="2184404"/>
                </a:moveTo>
                <a:lnTo>
                  <a:pt x="101596" y="2252139"/>
                </a:lnTo>
                <a:lnTo>
                  <a:pt x="101595" y="2285999"/>
                </a:lnTo>
                <a:lnTo>
                  <a:pt x="121920" y="2285999"/>
                </a:lnTo>
                <a:lnTo>
                  <a:pt x="152399" y="21844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33800" y="1905000"/>
            <a:ext cx="152400" cy="2438400"/>
          </a:xfrm>
          <a:custGeom>
            <a:avLst/>
            <a:gdLst/>
            <a:ahLst/>
            <a:cxnLst/>
            <a:rect l="l" t="t" r="r" b="b"/>
            <a:pathLst>
              <a:path w="152400" h="2438400">
                <a:moveTo>
                  <a:pt x="0" y="2184404"/>
                </a:moveTo>
                <a:lnTo>
                  <a:pt x="76199" y="2438399"/>
                </a:lnTo>
                <a:lnTo>
                  <a:pt x="121920" y="2285999"/>
                </a:lnTo>
                <a:lnTo>
                  <a:pt x="50797" y="2285999"/>
                </a:lnTo>
                <a:lnTo>
                  <a:pt x="50797" y="2252131"/>
                </a:lnTo>
                <a:lnTo>
                  <a:pt x="0" y="2184404"/>
                </a:lnTo>
                <a:close/>
              </a:path>
              <a:path w="152400" h="2438400">
                <a:moveTo>
                  <a:pt x="50797" y="2252131"/>
                </a:moveTo>
                <a:lnTo>
                  <a:pt x="50797" y="2285999"/>
                </a:lnTo>
                <a:lnTo>
                  <a:pt x="76199" y="2285999"/>
                </a:lnTo>
                <a:lnTo>
                  <a:pt x="50797" y="2252131"/>
                </a:lnTo>
                <a:close/>
              </a:path>
              <a:path w="152400" h="2438400">
                <a:moveTo>
                  <a:pt x="101589" y="0"/>
                </a:moveTo>
                <a:lnTo>
                  <a:pt x="50797" y="0"/>
                </a:lnTo>
                <a:lnTo>
                  <a:pt x="50810" y="2252148"/>
                </a:lnTo>
                <a:lnTo>
                  <a:pt x="76199" y="2285999"/>
                </a:lnTo>
                <a:lnTo>
                  <a:pt x="101589" y="2252148"/>
                </a:lnTo>
                <a:lnTo>
                  <a:pt x="101589" y="0"/>
                </a:lnTo>
                <a:close/>
              </a:path>
              <a:path w="152400" h="2438400">
                <a:moveTo>
                  <a:pt x="101589" y="2252148"/>
                </a:moveTo>
                <a:lnTo>
                  <a:pt x="76199" y="2285999"/>
                </a:lnTo>
                <a:lnTo>
                  <a:pt x="101589" y="2285999"/>
                </a:lnTo>
                <a:lnTo>
                  <a:pt x="101589" y="2252148"/>
                </a:lnTo>
                <a:close/>
              </a:path>
              <a:path w="152400" h="2438400">
                <a:moveTo>
                  <a:pt x="152399" y="2184404"/>
                </a:moveTo>
                <a:lnTo>
                  <a:pt x="101602" y="2252131"/>
                </a:lnTo>
                <a:lnTo>
                  <a:pt x="101589" y="2285999"/>
                </a:lnTo>
                <a:lnTo>
                  <a:pt x="121920" y="2285999"/>
                </a:lnTo>
                <a:lnTo>
                  <a:pt x="152399" y="21844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57800" y="1828800"/>
            <a:ext cx="152400" cy="2438400"/>
          </a:xfrm>
          <a:custGeom>
            <a:avLst/>
            <a:gdLst/>
            <a:ahLst/>
            <a:cxnLst/>
            <a:rect l="l" t="t" r="r" b="b"/>
            <a:pathLst>
              <a:path w="152400" h="2438400">
                <a:moveTo>
                  <a:pt x="0" y="2184404"/>
                </a:moveTo>
                <a:lnTo>
                  <a:pt x="76199" y="2438399"/>
                </a:lnTo>
                <a:lnTo>
                  <a:pt x="121920" y="2285999"/>
                </a:lnTo>
                <a:lnTo>
                  <a:pt x="50797" y="2285999"/>
                </a:lnTo>
                <a:lnTo>
                  <a:pt x="50797" y="2252131"/>
                </a:lnTo>
                <a:lnTo>
                  <a:pt x="0" y="2184404"/>
                </a:lnTo>
                <a:close/>
              </a:path>
              <a:path w="152400" h="2438400">
                <a:moveTo>
                  <a:pt x="50797" y="2252131"/>
                </a:moveTo>
                <a:lnTo>
                  <a:pt x="50797" y="2285999"/>
                </a:lnTo>
                <a:lnTo>
                  <a:pt x="76199" y="2285999"/>
                </a:lnTo>
                <a:lnTo>
                  <a:pt x="50797" y="2252131"/>
                </a:lnTo>
                <a:close/>
              </a:path>
              <a:path w="152400" h="2438400">
                <a:moveTo>
                  <a:pt x="101589" y="0"/>
                </a:moveTo>
                <a:lnTo>
                  <a:pt x="50797" y="0"/>
                </a:lnTo>
                <a:lnTo>
                  <a:pt x="50810" y="2252148"/>
                </a:lnTo>
                <a:lnTo>
                  <a:pt x="76199" y="2285999"/>
                </a:lnTo>
                <a:lnTo>
                  <a:pt x="101589" y="2252148"/>
                </a:lnTo>
                <a:lnTo>
                  <a:pt x="101589" y="0"/>
                </a:lnTo>
                <a:close/>
              </a:path>
              <a:path w="152400" h="2438400">
                <a:moveTo>
                  <a:pt x="101589" y="2252148"/>
                </a:moveTo>
                <a:lnTo>
                  <a:pt x="76199" y="2285999"/>
                </a:lnTo>
                <a:lnTo>
                  <a:pt x="101589" y="2285999"/>
                </a:lnTo>
                <a:lnTo>
                  <a:pt x="101589" y="2252148"/>
                </a:lnTo>
                <a:close/>
              </a:path>
              <a:path w="152400" h="2438400">
                <a:moveTo>
                  <a:pt x="152399" y="2184404"/>
                </a:moveTo>
                <a:lnTo>
                  <a:pt x="101602" y="2252131"/>
                </a:lnTo>
                <a:lnTo>
                  <a:pt x="101589" y="2285999"/>
                </a:lnTo>
                <a:lnTo>
                  <a:pt x="121920" y="2285999"/>
                </a:lnTo>
                <a:lnTo>
                  <a:pt x="152399" y="21844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58000" y="1828800"/>
            <a:ext cx="152400" cy="2438400"/>
          </a:xfrm>
          <a:custGeom>
            <a:avLst/>
            <a:gdLst/>
            <a:ahLst/>
            <a:cxnLst/>
            <a:rect l="l" t="t" r="r" b="b"/>
            <a:pathLst>
              <a:path w="152400" h="2438400">
                <a:moveTo>
                  <a:pt x="0" y="2184404"/>
                </a:moveTo>
                <a:lnTo>
                  <a:pt x="76199" y="2438399"/>
                </a:lnTo>
                <a:lnTo>
                  <a:pt x="121920" y="2285999"/>
                </a:lnTo>
                <a:lnTo>
                  <a:pt x="50797" y="2285999"/>
                </a:lnTo>
                <a:lnTo>
                  <a:pt x="50797" y="2252131"/>
                </a:lnTo>
                <a:lnTo>
                  <a:pt x="0" y="2184404"/>
                </a:lnTo>
                <a:close/>
              </a:path>
              <a:path w="152400" h="2438400">
                <a:moveTo>
                  <a:pt x="50797" y="2252131"/>
                </a:moveTo>
                <a:lnTo>
                  <a:pt x="50797" y="2285999"/>
                </a:lnTo>
                <a:lnTo>
                  <a:pt x="76199" y="2285999"/>
                </a:lnTo>
                <a:lnTo>
                  <a:pt x="50797" y="2252131"/>
                </a:lnTo>
                <a:close/>
              </a:path>
              <a:path w="152400" h="2438400">
                <a:moveTo>
                  <a:pt x="101589" y="0"/>
                </a:moveTo>
                <a:lnTo>
                  <a:pt x="50797" y="0"/>
                </a:lnTo>
                <a:lnTo>
                  <a:pt x="50810" y="2252148"/>
                </a:lnTo>
                <a:lnTo>
                  <a:pt x="76199" y="2285999"/>
                </a:lnTo>
                <a:lnTo>
                  <a:pt x="101589" y="2252148"/>
                </a:lnTo>
                <a:lnTo>
                  <a:pt x="101589" y="0"/>
                </a:lnTo>
                <a:close/>
              </a:path>
              <a:path w="152400" h="2438400">
                <a:moveTo>
                  <a:pt x="101589" y="2252148"/>
                </a:moveTo>
                <a:lnTo>
                  <a:pt x="76199" y="2285999"/>
                </a:lnTo>
                <a:lnTo>
                  <a:pt x="101589" y="2285999"/>
                </a:lnTo>
                <a:lnTo>
                  <a:pt x="101589" y="2252148"/>
                </a:lnTo>
                <a:close/>
              </a:path>
              <a:path w="152400" h="2438400">
                <a:moveTo>
                  <a:pt x="152399" y="2184404"/>
                </a:moveTo>
                <a:lnTo>
                  <a:pt x="101602" y="2252131"/>
                </a:lnTo>
                <a:lnTo>
                  <a:pt x="101589" y="2285999"/>
                </a:lnTo>
                <a:lnTo>
                  <a:pt x="121920" y="2285999"/>
                </a:lnTo>
                <a:lnTo>
                  <a:pt x="152399" y="21844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51030" y="4805153"/>
            <a:ext cx="145986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5" dirty="0">
                <a:latin typeface="Times New Roman" pitchFamily="18" charset="0"/>
                <a:cs typeface="Times New Roman" pitchFamily="18" charset="0"/>
              </a:rPr>
              <a:t>co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um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0</a:t>
            </a: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08763" y="4805153"/>
            <a:ext cx="1403351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5" dirty="0">
                <a:latin typeface="Times New Roman" pitchFamily="18" charset="0"/>
                <a:cs typeface="Times New Roman" pitchFamily="18" charset="0"/>
              </a:rPr>
              <a:t>co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um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1</a:t>
            </a: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94892" y="4805154"/>
            <a:ext cx="303212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584325" algn="l"/>
              </a:tabLst>
            </a:pPr>
            <a:r>
              <a:rPr sz="4200" spc="-22" baseline="-10912" dirty="0">
                <a:latin typeface="Times New Roman" pitchFamily="18" charset="0"/>
                <a:cs typeface="Times New Roman" pitchFamily="18" charset="0"/>
              </a:rPr>
              <a:t>column</a:t>
            </a:r>
            <a:r>
              <a:rPr sz="4200" spc="157" baseline="-1091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200" baseline="-10912" dirty="0">
                <a:latin typeface="Times New Roman" pitchFamily="18" charset="0"/>
                <a:cs typeface="Times New Roman" pitchFamily="18" charset="0"/>
              </a:rPr>
              <a:t>2	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co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um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3</a:t>
            </a: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1" y="304800"/>
            <a:ext cx="82296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36570">
              <a:lnSpc>
                <a:spcPct val="100000"/>
              </a:lnSpc>
            </a:pPr>
            <a:r>
              <a:rPr spc="-5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Array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36810"/>
            <a:ext cx="76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>
                <a:latin typeface="Times New Roman" pitchFamily="18" charset="0"/>
                <a:cs typeface="Times New Roman" pitchFamily="18" charset="0"/>
              </a:rPr>
              <a:pPr marL="25400">
                <a:lnSpc>
                  <a:spcPct val="100000"/>
                </a:lnSpc>
              </a:pPr>
              <a:t>26</a:t>
            </a:fld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40209"/>
            <a:ext cx="8455659" cy="39882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6785609" algn="l"/>
                <a:tab pos="7175500" algn="l"/>
              </a:tabLst>
            </a:pPr>
            <a:r>
              <a:rPr sz="3000" spc="-20" dirty="0">
                <a:latin typeface="Times New Roman" pitchFamily="18" charset="0"/>
                <a:cs typeface="Times New Roman" pitchFamily="18" charset="0"/>
              </a:rPr>
              <a:t>Let</a:t>
            </a:r>
            <a:r>
              <a:rPr sz="30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000" b="1" spc="15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0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tw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dimensiona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0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15" dirty="0">
                <a:latin typeface="Times New Roman" pitchFamily="18" charset="0"/>
                <a:cs typeface="Times New Roman" pitchFamily="18" charset="0"/>
              </a:rPr>
              <a:t>array</a:t>
            </a:r>
            <a:r>
              <a:rPr sz="30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b="1" spc="-2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sz="3000" dirty="0">
              <a:latin typeface="Times New Roman" pitchFamily="18" charset="0"/>
              <a:cs typeface="Times New Roman" pitchFamily="18" charset="0"/>
            </a:endParaRPr>
          </a:p>
          <a:p>
            <a:pPr marL="355600" marR="487045" indent="-342900" algn="just">
              <a:lnSpc>
                <a:spcPts val="324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1269365" algn="l"/>
                <a:tab pos="2452370" algn="l"/>
                <a:tab pos="4711065" algn="l"/>
                <a:tab pos="5100955" algn="l"/>
                <a:tab pos="5466080" algn="l"/>
              </a:tabLst>
            </a:pPr>
            <a:r>
              <a:rPr sz="3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000" b="1" spc="15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wil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0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represente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0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3000" spc="-25" dirty="0">
                <a:latin typeface="Times New Roman" pitchFamily="18" charset="0"/>
                <a:cs typeface="Times New Roman" pitchFamily="18" charset="0"/>
              </a:rPr>
              <a:t>mem</a:t>
            </a:r>
            <a:r>
              <a:rPr sz="3000" spc="-3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ry</a:t>
            </a:r>
            <a:r>
              <a:rPr sz="30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0" spc="-35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30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b="1" spc="-2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sequent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ial</a:t>
            </a:r>
            <a:r>
              <a:rPr sz="3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5" dirty="0">
                <a:latin typeface="Times New Roman" pitchFamily="18" charset="0"/>
                <a:cs typeface="Times New Roman" pitchFamily="18" charset="0"/>
              </a:rPr>
              <a:t>mem</a:t>
            </a:r>
            <a:r>
              <a:rPr sz="3000" spc="-3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ry</a:t>
            </a:r>
            <a:r>
              <a:rPr sz="30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000" spc="-3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0" spc="-15" dirty="0">
                <a:latin typeface="Times New Roman" pitchFamily="18" charset="0"/>
                <a:cs typeface="Times New Roman" pitchFamily="18" charset="0"/>
              </a:rPr>
              <a:t>cati</a:t>
            </a:r>
            <a:r>
              <a:rPr sz="3000" spc="-3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 marL="355600" indent="-342900">
              <a:lnSpc>
                <a:spcPts val="3420"/>
              </a:lnSpc>
              <a:spcBef>
                <a:spcPts val="310"/>
              </a:spcBef>
              <a:buFont typeface="Arial"/>
              <a:buChar char="•"/>
              <a:tabLst>
                <a:tab pos="355600" algn="l"/>
              </a:tabLst>
            </a:pPr>
            <a:r>
              <a:rPr sz="3000" spc="-15" dirty="0">
                <a:latin typeface="Times New Roman" pitchFamily="18" charset="0"/>
                <a:cs typeface="Times New Roman" pitchFamily="18" charset="0"/>
              </a:rPr>
              <a:t>Pr</a:t>
            </a:r>
            <a:r>
              <a:rPr sz="3000" spc="-3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gramming</a:t>
            </a:r>
            <a:r>
              <a:rPr sz="30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15" dirty="0">
                <a:latin typeface="Times New Roman" pitchFamily="18" charset="0"/>
                <a:cs typeface="Times New Roman" pitchFamily="18" charset="0"/>
              </a:rPr>
              <a:t>language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wil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tor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15" dirty="0">
                <a:latin typeface="Times New Roman" pitchFamily="18" charset="0"/>
                <a:cs typeface="Times New Roman" pitchFamily="18" charset="0"/>
              </a:rPr>
              <a:t>array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either</a:t>
            </a:r>
          </a:p>
          <a:p>
            <a:pPr marL="756285" marR="927735" lvl="1" indent="-286385">
              <a:lnSpc>
                <a:spcPts val="2810"/>
              </a:lnSpc>
              <a:spcBef>
                <a:spcPts val="690"/>
              </a:spcBef>
              <a:buClr>
                <a:srgbClr val="2C70FF"/>
              </a:buClr>
              <a:buFont typeface="Arial"/>
              <a:buChar char="–"/>
              <a:tabLst>
                <a:tab pos="756920" algn="l"/>
                <a:tab pos="1967864" algn="l"/>
                <a:tab pos="2488565" algn="l"/>
                <a:tab pos="3700779" algn="l"/>
              </a:tabLst>
            </a:pPr>
            <a:r>
              <a:rPr sz="2600" b="1" dirty="0">
                <a:solidFill>
                  <a:srgbClr val="2C70FF"/>
                </a:solidFill>
                <a:latin typeface="Times New Roman" pitchFamily="18" charset="0"/>
                <a:cs typeface="Times New Roman" pitchFamily="18" charset="0"/>
              </a:rPr>
              <a:t>Co</a:t>
            </a:r>
            <a:r>
              <a:rPr sz="2600" b="1" spc="-15" dirty="0">
                <a:solidFill>
                  <a:srgbClr val="2C70FF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sz="2600" b="1" dirty="0">
                <a:solidFill>
                  <a:srgbClr val="2C70FF"/>
                </a:solidFill>
                <a:latin typeface="Times New Roman" pitchFamily="18" charset="0"/>
                <a:cs typeface="Times New Roman" pitchFamily="18" charset="0"/>
              </a:rPr>
              <a:t>umn	</a:t>
            </a:r>
            <a:r>
              <a:rPr sz="2600" b="1" spc="-5" dirty="0">
                <a:solidFill>
                  <a:srgbClr val="2C70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sz="2600" b="1" dirty="0">
                <a:solidFill>
                  <a:srgbClr val="2C70FF"/>
                </a:solidFill>
                <a:latin typeface="Times New Roman" pitchFamily="18" charset="0"/>
                <a:cs typeface="Times New Roman" pitchFamily="18" charset="0"/>
              </a:rPr>
              <a:t>y	Co</a:t>
            </a:r>
            <a:r>
              <a:rPr sz="2600" b="1" spc="-15" dirty="0">
                <a:solidFill>
                  <a:srgbClr val="2C70FF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sz="2600" b="1" dirty="0">
                <a:solidFill>
                  <a:srgbClr val="2C70FF"/>
                </a:solidFill>
                <a:latin typeface="Times New Roman" pitchFamily="18" charset="0"/>
                <a:cs typeface="Times New Roman" pitchFamily="18" charset="0"/>
              </a:rPr>
              <a:t>umn	</a:t>
            </a:r>
            <a:endParaRPr lang="en-US" sz="2600" b="1" dirty="0">
              <a:solidFill>
                <a:srgbClr val="2C7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756285" marR="927735" lvl="1" indent="-286385">
              <a:lnSpc>
                <a:spcPts val="2810"/>
              </a:lnSpc>
              <a:spcBef>
                <a:spcPts val="690"/>
              </a:spcBef>
              <a:buClr>
                <a:srgbClr val="2C70FF"/>
              </a:buClr>
              <a:buFont typeface="Arial"/>
              <a:buChar char="–"/>
              <a:tabLst>
                <a:tab pos="756920" algn="l"/>
                <a:tab pos="1967864" algn="l"/>
                <a:tab pos="2488565" algn="l"/>
                <a:tab pos="3700779" algn="l"/>
              </a:tabLst>
            </a:pPr>
            <a:r>
              <a:rPr sz="2600" spc="-5" dirty="0">
                <a:latin typeface="Times New Roman" pitchFamily="18" charset="0"/>
                <a:cs typeface="Times New Roman" pitchFamily="18" charset="0"/>
              </a:rPr>
              <a:t>(Ca</a:t>
            </a:r>
            <a:r>
              <a:rPr sz="2600" spc="-1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led</a:t>
            </a:r>
            <a:r>
              <a:rPr sz="26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Column</a:t>
            </a:r>
            <a:r>
              <a:rPr sz="2600" spc="-5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Ma</a:t>
            </a:r>
            <a:r>
              <a:rPr sz="2600" spc="5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-5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2600" spc="-1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er)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Ex:</a:t>
            </a:r>
            <a:r>
              <a:rPr sz="26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Fort</a:t>
            </a:r>
            <a:r>
              <a:rPr sz="26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an,</a:t>
            </a:r>
            <a:r>
              <a:rPr lang="en-US" sz="2600" spc="105" dirty="0">
                <a:latin typeface="Times New Roman" pitchFamily="18" charset="0"/>
                <a:cs typeface="Times New Roman" pitchFamily="18" charset="0"/>
              </a:rPr>
              <a:t> M</a:t>
            </a:r>
            <a:r>
              <a:rPr sz="2600" spc="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TLAB</a:t>
            </a:r>
          </a:p>
          <a:p>
            <a:pPr marL="756285" marR="5080" lvl="1" indent="-286385">
              <a:lnSpc>
                <a:spcPts val="2810"/>
              </a:lnSpc>
              <a:spcBef>
                <a:spcPts val="620"/>
              </a:spcBef>
              <a:buClr>
                <a:srgbClr val="2C70FF"/>
              </a:buClr>
              <a:buFont typeface="Arial"/>
              <a:buChar char="–"/>
              <a:tabLst>
                <a:tab pos="756920" algn="l"/>
                <a:tab pos="1507490" algn="l"/>
                <a:tab pos="2026920" algn="l"/>
                <a:tab pos="2923540" algn="l"/>
              </a:tabLst>
            </a:pPr>
            <a:r>
              <a:rPr sz="2600" b="1" spc="-5" dirty="0">
                <a:solidFill>
                  <a:srgbClr val="2C70FF"/>
                </a:solidFill>
                <a:latin typeface="Times New Roman" pitchFamily="18" charset="0"/>
                <a:cs typeface="Times New Roman" pitchFamily="18" charset="0"/>
              </a:rPr>
              <a:t>Ro</a:t>
            </a:r>
            <a:r>
              <a:rPr sz="2600" b="1" dirty="0">
                <a:solidFill>
                  <a:srgbClr val="2C70FF"/>
                </a:solidFill>
                <a:latin typeface="Times New Roman" pitchFamily="18" charset="0"/>
                <a:cs typeface="Times New Roman" pitchFamily="18" charset="0"/>
              </a:rPr>
              <a:t>w	</a:t>
            </a:r>
            <a:r>
              <a:rPr sz="2600" b="1" spc="-5" dirty="0">
                <a:solidFill>
                  <a:srgbClr val="2C70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sz="2600" b="1" dirty="0">
                <a:solidFill>
                  <a:srgbClr val="2C70FF"/>
                </a:solidFill>
                <a:latin typeface="Times New Roman" pitchFamily="18" charset="0"/>
                <a:cs typeface="Times New Roman" pitchFamily="18" charset="0"/>
              </a:rPr>
              <a:t>y	</a:t>
            </a:r>
            <a:r>
              <a:rPr sz="2600" b="1" spc="-5" dirty="0">
                <a:solidFill>
                  <a:srgbClr val="2C70FF"/>
                </a:solidFill>
                <a:latin typeface="Times New Roman" pitchFamily="18" charset="0"/>
                <a:cs typeface="Times New Roman" pitchFamily="18" charset="0"/>
              </a:rPr>
              <a:t>Ro</a:t>
            </a:r>
            <a:r>
              <a:rPr sz="2600" b="1" dirty="0">
                <a:solidFill>
                  <a:srgbClr val="2C70FF"/>
                </a:solidFill>
                <a:latin typeface="Times New Roman" pitchFamily="18" charset="0"/>
                <a:cs typeface="Times New Roman" pitchFamily="18" charset="0"/>
              </a:rPr>
              <a:t>w	</a:t>
            </a:r>
            <a:endParaRPr lang="en-US" sz="2600" b="1" dirty="0">
              <a:solidFill>
                <a:srgbClr val="2C7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469900" marR="5080" lvl="1">
              <a:lnSpc>
                <a:spcPts val="2810"/>
              </a:lnSpc>
              <a:spcBef>
                <a:spcPts val="620"/>
              </a:spcBef>
              <a:buClr>
                <a:srgbClr val="2C70FF"/>
              </a:buClr>
              <a:tabLst>
                <a:tab pos="756920" algn="l"/>
                <a:tab pos="1507490" algn="l"/>
                <a:tab pos="2026920" algn="l"/>
                <a:tab pos="2923540" algn="l"/>
              </a:tabLst>
            </a:pPr>
            <a:r>
              <a:rPr lang="en-US" sz="2600" b="1" spc="-5" dirty="0">
                <a:solidFill>
                  <a:srgbClr val="2C7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-5" dirty="0">
                <a:latin typeface="Times New Roman" pitchFamily="18" charset="0"/>
                <a:cs typeface="Times New Roman" pitchFamily="18" charset="0"/>
              </a:rPr>
              <a:t>(Ca</a:t>
            </a:r>
            <a:r>
              <a:rPr sz="2600" spc="-1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led</a:t>
            </a:r>
            <a:r>
              <a:rPr sz="26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-5" dirty="0">
                <a:latin typeface="Times New Roman" pitchFamily="18" charset="0"/>
                <a:cs typeface="Times New Roman" pitchFamily="18" charset="0"/>
              </a:rPr>
              <a:t>Ro</a:t>
            </a:r>
            <a:r>
              <a:rPr sz="2600" spc="-10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sz="2600" spc="-5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Ma</a:t>
            </a:r>
            <a:r>
              <a:rPr sz="2600" spc="5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2600" spc="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-5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2600" spc="-1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er)</a:t>
            </a:r>
            <a:r>
              <a:rPr sz="26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Ex:</a:t>
            </a:r>
            <a:r>
              <a:rPr sz="2600" spc="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C, C++</a:t>
            </a:r>
            <a:r>
              <a:rPr sz="2600" spc="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6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pc="-5" dirty="0">
                <a:latin typeface="Times New Roman" pitchFamily="18" charset="0"/>
                <a:cs typeface="Times New Roman" pitchFamily="18" charset="0"/>
              </a:rPr>
              <a:t>Java</a:t>
            </a:r>
            <a:endParaRPr sz="2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82977"/>
            <a:ext cx="76200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900" dirty="0"/>
              <a:pPr marL="25400">
                <a:lnSpc>
                  <a:spcPct val="100000"/>
                </a:lnSpc>
              </a:pPr>
              <a:t>27</a:t>
            </a:fld>
            <a:endParaRPr sz="900" dirty="0"/>
          </a:p>
        </p:txBody>
      </p:sp>
      <p:sp>
        <p:nvSpPr>
          <p:cNvPr id="2" name="object 2"/>
          <p:cNvSpPr txBox="1"/>
          <p:nvPr/>
        </p:nvSpPr>
        <p:spPr>
          <a:xfrm>
            <a:off x="2630808" y="337587"/>
            <a:ext cx="38868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omic Sans MS"/>
                <a:cs typeface="Comic Sans MS"/>
              </a:rPr>
              <a:t>2</a:t>
            </a:r>
            <a:r>
              <a:rPr dirty="0">
                <a:latin typeface="Comic Sans MS"/>
                <a:cs typeface="Comic Sans MS"/>
              </a:rPr>
              <a:t>D</a:t>
            </a:r>
            <a:r>
              <a:rPr spc="14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mic Sans MS"/>
                <a:cs typeface="Comic Sans MS"/>
              </a:rPr>
              <a:t>Arra</a:t>
            </a:r>
            <a:r>
              <a:rPr dirty="0">
                <a:latin typeface="Comic Sans MS"/>
                <a:cs typeface="Comic Sans MS"/>
              </a:rPr>
              <a:t>y</a:t>
            </a:r>
            <a:r>
              <a:rPr spc="17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mic Sans MS"/>
                <a:cs typeface="Comic Sans MS"/>
              </a:rPr>
              <a:t>i</a:t>
            </a:r>
            <a:r>
              <a:rPr dirty="0">
                <a:latin typeface="Comic Sans MS"/>
                <a:cs typeface="Comic Sans MS"/>
              </a:rPr>
              <a:t>n</a:t>
            </a:r>
            <a:r>
              <a:rPr spc="155" dirty="0">
                <a:latin typeface="Times New Roman"/>
                <a:cs typeface="Times New Roman"/>
              </a:rPr>
              <a:t> </a:t>
            </a:r>
            <a:r>
              <a:rPr dirty="0">
                <a:latin typeface="Comic Sans MS"/>
                <a:cs typeface="Comic Sans MS"/>
              </a:rPr>
              <a:t>Memory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35196" y="2056009"/>
            <a:ext cx="16510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solidFill>
                  <a:srgbClr val="C00000"/>
                </a:solidFill>
                <a:latin typeface="Comic Sans MS"/>
                <a:cs typeface="Comic Sans MS"/>
              </a:rPr>
              <a:t>1</a:t>
            </a:r>
            <a:endParaRPr sz="1100" dirty="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71351" y="3048000"/>
            <a:ext cx="379731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solidFill>
                  <a:srgbClr val="FF0000"/>
                </a:solidFill>
                <a:latin typeface="Comic Sans MS"/>
                <a:cs typeface="Comic Sans MS"/>
              </a:rPr>
              <a:t>n</a:t>
            </a:r>
            <a:r>
              <a:rPr sz="11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b="1" spc="-1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FF0000"/>
                </a:solidFill>
                <a:latin typeface="Comic Sans MS"/>
                <a:cs typeface="Comic Sans MS"/>
              </a:rPr>
              <a:t>2</a:t>
            </a:r>
            <a:endParaRPr sz="1100" dirty="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94320" y="4141407"/>
            <a:ext cx="55816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15" dirty="0">
                <a:solidFill>
                  <a:srgbClr val="00AF50"/>
                </a:solidFill>
                <a:latin typeface="Comic Sans MS"/>
                <a:cs typeface="Comic Sans MS"/>
              </a:rPr>
              <a:t>mn</a:t>
            </a:r>
            <a:r>
              <a:rPr sz="1100" b="1" spc="-1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100" b="1" spc="-15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00AF50"/>
                </a:solidFill>
                <a:latin typeface="Comic Sans MS"/>
                <a:cs typeface="Comic Sans MS"/>
              </a:rPr>
              <a:t>3</a:t>
            </a:r>
            <a:endParaRPr sz="1100" dirty="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01280" y="5213175"/>
            <a:ext cx="38036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latin typeface="Comic Sans MS"/>
                <a:cs typeface="Comic Sans MS"/>
              </a:rPr>
              <a:t>n</a:t>
            </a:r>
            <a:r>
              <a:rPr sz="1100" b="1" dirty="0">
                <a:latin typeface="Times New Roman"/>
                <a:cs typeface="Times New Roman"/>
              </a:rPr>
              <a:t> </a:t>
            </a:r>
            <a:r>
              <a:rPr sz="1100" b="1" spc="-1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Comic Sans MS"/>
                <a:cs typeface="Comic Sans MS"/>
              </a:rPr>
              <a:t>4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1869" y="6285041"/>
            <a:ext cx="2226311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Comic Sans MS"/>
                <a:cs typeface="Comic Sans MS"/>
              </a:rPr>
              <a:t>Column</a:t>
            </a:r>
            <a:r>
              <a:rPr sz="1100" spc="-20" dirty="0">
                <a:latin typeface="Comic Sans MS"/>
                <a:cs typeface="Comic Sans MS"/>
              </a:rPr>
              <a:t>-</a:t>
            </a:r>
            <a:r>
              <a:rPr sz="1100" spc="-25" dirty="0">
                <a:latin typeface="Comic Sans MS"/>
                <a:cs typeface="Comic Sans MS"/>
              </a:rPr>
              <a:t>M</a:t>
            </a:r>
            <a:r>
              <a:rPr sz="1100" dirty="0">
                <a:latin typeface="Comic Sans MS"/>
                <a:cs typeface="Comic Sans MS"/>
              </a:rPr>
              <a:t>ajor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mic Sans MS"/>
                <a:cs typeface="Comic Sans MS"/>
              </a:rPr>
              <a:t>Order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08629" y="6356360"/>
            <a:ext cx="191071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Comic Sans MS"/>
                <a:cs typeface="Comic Sans MS"/>
              </a:rPr>
              <a:t>Ro</a:t>
            </a:r>
            <a:r>
              <a:rPr sz="1100" spc="5" dirty="0">
                <a:latin typeface="Comic Sans MS"/>
                <a:cs typeface="Comic Sans MS"/>
              </a:rPr>
              <a:t>w</a:t>
            </a:r>
            <a:r>
              <a:rPr sz="1100" spc="-20" dirty="0">
                <a:latin typeface="Comic Sans MS"/>
                <a:cs typeface="Comic Sans MS"/>
              </a:rPr>
              <a:t>-</a:t>
            </a:r>
            <a:r>
              <a:rPr sz="1100" spc="-25" dirty="0">
                <a:latin typeface="Comic Sans MS"/>
                <a:cs typeface="Comic Sans MS"/>
              </a:rPr>
              <a:t>M</a:t>
            </a:r>
            <a:r>
              <a:rPr sz="1100" dirty="0">
                <a:latin typeface="Comic Sans MS"/>
                <a:cs typeface="Comic Sans MS"/>
              </a:rPr>
              <a:t>ajor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omic Sans MS"/>
                <a:cs typeface="Comic Sans MS"/>
              </a:rPr>
              <a:t>Order</a:t>
            </a:r>
            <a:endParaRPr sz="1100">
              <a:latin typeface="Comic Sans MS"/>
              <a:cs typeface="Comic Sans M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838287"/>
              </p:ext>
            </p:extLst>
          </p:nvPr>
        </p:nvGraphicFramePr>
        <p:xfrm>
          <a:off x="243915" y="990600"/>
          <a:ext cx="2350405" cy="49030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4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4554"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tabLst>
                          <a:tab pos="902969" algn="l"/>
                        </a:tabLst>
                      </a:pPr>
                      <a:r>
                        <a:rPr sz="1800" b="1" dirty="0">
                          <a:latin typeface="Comic Sans MS"/>
                          <a:cs typeface="Comic Sans MS"/>
                        </a:rPr>
                        <a:t>A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b="1" spc="-5" dirty="0">
                          <a:latin typeface="Comic Sans MS"/>
                          <a:cs typeface="Comic Sans MS"/>
                        </a:rPr>
                        <a:t>Subscript</a:t>
                      </a:r>
                      <a:endParaRPr sz="18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646">
                <a:tc>
                  <a:txBody>
                    <a:bodyPr/>
                    <a:lstStyle/>
                    <a:p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ED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1800" b="1" dirty="0">
                          <a:solidFill>
                            <a:srgbClr val="C00000"/>
                          </a:solidFill>
                          <a:latin typeface="Comic Sans MS"/>
                          <a:cs typeface="Comic Sans MS"/>
                        </a:rPr>
                        <a:t>1,1)</a:t>
                      </a:r>
                      <a:endParaRPr sz="18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sz="18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689"/>
                        </a:lnSpc>
                      </a:pPr>
                      <a:r>
                        <a:rPr sz="2700" b="1" spc="-7" baseline="27777" dirty="0">
                          <a:solidFill>
                            <a:srgbClr val="C00000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2700" b="1" baseline="27777" dirty="0">
                          <a:solidFill>
                            <a:srgbClr val="C00000"/>
                          </a:solidFill>
                          <a:latin typeface="Comic Sans MS"/>
                          <a:cs typeface="Comic Sans MS"/>
                        </a:rPr>
                        <a:t>2,1)</a:t>
                      </a:r>
                      <a:r>
                        <a:rPr sz="2700" b="1" spc="82" baseline="27777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C00000"/>
                          </a:solidFill>
                          <a:latin typeface="Comic Sans MS"/>
                          <a:cs typeface="Comic Sans MS"/>
                        </a:rPr>
                        <a:t>Column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013">
                <a:tc>
                  <a:txBody>
                    <a:bodyPr/>
                    <a:lstStyle/>
                    <a:p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ED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Comic Sans MS"/>
                          <a:cs typeface="Comic Sans MS"/>
                        </a:rPr>
                        <a:t>(3,</a:t>
                      </a:r>
                      <a:r>
                        <a:rPr sz="1800" b="1" spc="5" dirty="0">
                          <a:solidFill>
                            <a:srgbClr val="C00000"/>
                          </a:solidFill>
                          <a:latin typeface="Comic Sans MS"/>
                          <a:cs typeface="Comic Sans MS"/>
                        </a:rPr>
                        <a:t>1</a:t>
                      </a:r>
                      <a:r>
                        <a:rPr sz="1800" b="1" dirty="0">
                          <a:solidFill>
                            <a:srgbClr val="C00000"/>
                          </a:solidFill>
                          <a:latin typeface="Comic Sans MS"/>
                          <a:cs typeface="Comic Sans MS"/>
                        </a:rPr>
                        <a:t>)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985">
                <a:tc>
                  <a:txBody>
                    <a:bodyPr/>
                    <a:lstStyle/>
                    <a:p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1,2)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802">
                <a:tc>
                  <a:txBody>
                    <a:bodyPr/>
                    <a:lstStyle/>
                    <a:p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ED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tabLst>
                          <a:tab pos="772795" algn="l"/>
                        </a:tabLst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2,2)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700" b="1" baseline="-18518" dirty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Colum</a:t>
                      </a:r>
                      <a:endParaRPr sz="2700" baseline="-18518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013">
                <a:tc>
                  <a:txBody>
                    <a:bodyPr/>
                    <a:lstStyle/>
                    <a:p>
                      <a:endParaRPr sz="2700" baseline="-18518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3,2)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989">
                <a:tc>
                  <a:txBody>
                    <a:bodyPr/>
                    <a:lstStyle/>
                    <a:p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ED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AF50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1800" b="1" dirty="0">
                          <a:solidFill>
                            <a:srgbClr val="00AF50"/>
                          </a:solidFill>
                          <a:latin typeface="Comic Sans MS"/>
                          <a:cs typeface="Comic Sans MS"/>
                        </a:rPr>
                        <a:t>1,3)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598">
                <a:tc>
                  <a:txBody>
                    <a:bodyPr/>
                    <a:lstStyle/>
                    <a:p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tabLst>
                          <a:tab pos="844550" algn="l"/>
                        </a:tabLst>
                      </a:pPr>
                      <a:r>
                        <a:rPr sz="1800" b="1" spc="-5" dirty="0">
                          <a:solidFill>
                            <a:srgbClr val="00AF50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1800" b="1" dirty="0">
                          <a:solidFill>
                            <a:srgbClr val="00AF50"/>
                          </a:solidFill>
                          <a:latin typeface="Comic Sans MS"/>
                          <a:cs typeface="Comic Sans MS"/>
                        </a:rPr>
                        <a:t>2,3)</a:t>
                      </a:r>
                      <a:r>
                        <a:rPr sz="1800" b="1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700" b="1" baseline="9259" dirty="0">
                          <a:solidFill>
                            <a:srgbClr val="00AF50"/>
                          </a:solidFill>
                          <a:latin typeface="Comic Sans MS"/>
                          <a:cs typeface="Comic Sans MS"/>
                        </a:rPr>
                        <a:t>Colu</a:t>
                      </a:r>
                      <a:endParaRPr sz="2700" baseline="9259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007">
                <a:tc>
                  <a:txBody>
                    <a:bodyPr/>
                    <a:lstStyle/>
                    <a:p>
                      <a:endParaRPr sz="2700" baseline="9259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ED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AF50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1800" b="1" dirty="0">
                          <a:solidFill>
                            <a:srgbClr val="00AF50"/>
                          </a:solidFill>
                          <a:latin typeface="Comic Sans MS"/>
                          <a:cs typeface="Comic Sans MS"/>
                        </a:rPr>
                        <a:t>3,3)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0995">
                <a:tc>
                  <a:txBody>
                    <a:bodyPr/>
                    <a:lstStyle/>
                    <a:p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1800" b="1" dirty="0">
                          <a:latin typeface="Comic Sans MS"/>
                          <a:cs typeface="Comic Sans MS"/>
                        </a:rPr>
                        <a:t>1,4)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8598">
                <a:tc>
                  <a:txBody>
                    <a:bodyPr/>
                    <a:lstStyle/>
                    <a:p>
                      <a:endParaRPr sz="18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ED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tabLst>
                          <a:tab pos="772795" algn="l"/>
                        </a:tabLst>
                      </a:pPr>
                      <a:r>
                        <a:rPr sz="2700" b="1" spc="-7" baseline="-18518" dirty="0"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2700" b="1" baseline="-18518" dirty="0">
                          <a:latin typeface="Comic Sans MS"/>
                          <a:cs typeface="Comic Sans MS"/>
                        </a:rPr>
                        <a:t>2,4)</a:t>
                      </a:r>
                      <a:r>
                        <a:rPr sz="2700" b="1" baseline="-18518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b="1" dirty="0">
                          <a:latin typeface="Comic Sans MS"/>
                          <a:cs typeface="Comic Sans MS"/>
                        </a:rPr>
                        <a:t>Colum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1007">
                <a:tc>
                  <a:txBody>
                    <a:bodyPr/>
                    <a:lstStyle/>
                    <a:p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1800" b="1" dirty="0">
                          <a:latin typeface="Comic Sans MS"/>
                          <a:cs typeface="Comic Sans MS"/>
                        </a:rPr>
                        <a:t>3,4)</a:t>
                      </a:r>
                      <a:endParaRPr sz="18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518052"/>
              </p:ext>
            </p:extLst>
          </p:nvPr>
        </p:nvGraphicFramePr>
        <p:xfrm>
          <a:off x="5622735" y="1104711"/>
          <a:ext cx="3064065" cy="47881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4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9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0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1748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omic Sans MS"/>
                          <a:cs typeface="Comic Sans MS"/>
                        </a:rPr>
                        <a:t>A</a:t>
                      </a:r>
                      <a:endParaRPr sz="18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omic Sans MS"/>
                          <a:cs typeface="Comic Sans MS"/>
                        </a:rPr>
                        <a:t>Subscript</a:t>
                      </a:r>
                      <a:endParaRPr sz="18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ED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1800" b="1" dirty="0">
                          <a:solidFill>
                            <a:srgbClr val="C00000"/>
                          </a:solidFill>
                          <a:latin typeface="Comic Sans MS"/>
                          <a:cs typeface="Comic Sans MS"/>
                        </a:rPr>
                        <a:t>1,1)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038">
                <a:tc>
                  <a:txBody>
                    <a:bodyPr/>
                    <a:lstStyle/>
                    <a:p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1800" b="1" dirty="0">
                          <a:solidFill>
                            <a:srgbClr val="C00000"/>
                          </a:solidFill>
                          <a:latin typeface="Comic Sans MS"/>
                          <a:cs typeface="Comic Sans MS"/>
                        </a:rPr>
                        <a:t>1,2)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ts val="1695"/>
                        </a:lnSpc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Comic Sans MS"/>
                          <a:cs typeface="Comic Sans MS"/>
                        </a:rPr>
                        <a:t>Row</a:t>
                      </a:r>
                      <a:r>
                        <a:rPr lang="en-US" sz="1800" b="1" spc="-5" dirty="0">
                          <a:solidFill>
                            <a:srgbClr val="C00000"/>
                          </a:solidFill>
                          <a:latin typeface="Comic Sans MS"/>
                          <a:cs typeface="Comic Sans MS"/>
                        </a:rPr>
                        <a:t> 1</a:t>
                      </a:r>
                      <a:endParaRPr sz="18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19">
                <a:tc>
                  <a:txBody>
                    <a:bodyPr/>
                    <a:lstStyle/>
                    <a:p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ED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1800" b="1" dirty="0">
                          <a:solidFill>
                            <a:srgbClr val="C00000"/>
                          </a:solidFill>
                          <a:latin typeface="Comic Sans MS"/>
                          <a:cs typeface="Comic Sans MS"/>
                        </a:rPr>
                        <a:t>1,3)</a:t>
                      </a:r>
                      <a:endParaRPr sz="18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E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1800" b="1" dirty="0">
                          <a:solidFill>
                            <a:srgbClr val="C00000"/>
                          </a:solidFill>
                          <a:latin typeface="Comic Sans MS"/>
                          <a:cs typeface="Comic Sans MS"/>
                        </a:rPr>
                        <a:t>1,4)</a:t>
                      </a:r>
                      <a:endParaRPr sz="18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ED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AF50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1800" b="1" dirty="0">
                          <a:solidFill>
                            <a:srgbClr val="00AF50"/>
                          </a:solidFill>
                          <a:latin typeface="Comic Sans MS"/>
                          <a:cs typeface="Comic Sans MS"/>
                        </a:rPr>
                        <a:t>2,1)</a:t>
                      </a:r>
                      <a:endParaRPr sz="18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25">
                <a:tc>
                  <a:txBody>
                    <a:bodyPr/>
                    <a:lstStyle/>
                    <a:p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E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AF50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1800" b="1" dirty="0">
                          <a:solidFill>
                            <a:srgbClr val="00AF50"/>
                          </a:solidFill>
                          <a:latin typeface="Comic Sans MS"/>
                          <a:cs typeface="Comic Sans MS"/>
                        </a:rPr>
                        <a:t>2,2)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456">
                <a:tc>
                  <a:txBody>
                    <a:bodyPr/>
                    <a:lstStyle/>
                    <a:p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EDB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AF50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1800" b="1" dirty="0">
                          <a:solidFill>
                            <a:srgbClr val="00AF50"/>
                          </a:solidFill>
                          <a:latin typeface="Comic Sans MS"/>
                          <a:cs typeface="Comic Sans MS"/>
                        </a:rPr>
                        <a:t>2,3)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AF50"/>
                          </a:solidFill>
                          <a:latin typeface="Comic Sans MS"/>
                          <a:cs typeface="Comic Sans MS"/>
                        </a:rPr>
                        <a:t>Row</a:t>
                      </a:r>
                      <a:r>
                        <a:rPr lang="en-US" sz="1800" b="1" spc="-5" dirty="0">
                          <a:solidFill>
                            <a:srgbClr val="00AF50"/>
                          </a:solidFill>
                          <a:latin typeface="Comic Sans MS"/>
                          <a:cs typeface="Comic Sans MS"/>
                        </a:rPr>
                        <a:t>2</a:t>
                      </a:r>
                      <a:endParaRPr sz="18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E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AF50"/>
                          </a:solidFill>
                          <a:latin typeface="Comic Sans MS"/>
                          <a:cs typeface="Comic Sans MS"/>
                        </a:rPr>
                        <a:t>(2,</a:t>
                      </a:r>
                      <a:r>
                        <a:rPr sz="1800" b="1" spc="5" dirty="0">
                          <a:solidFill>
                            <a:srgbClr val="00AF50"/>
                          </a:solidFill>
                          <a:latin typeface="Comic Sans MS"/>
                          <a:cs typeface="Comic Sans MS"/>
                        </a:rPr>
                        <a:t>4</a:t>
                      </a:r>
                      <a:r>
                        <a:rPr sz="1800" b="1" dirty="0">
                          <a:solidFill>
                            <a:srgbClr val="00AF50"/>
                          </a:solidFill>
                          <a:latin typeface="Comic Sans MS"/>
                          <a:cs typeface="Comic Sans MS"/>
                        </a:rPr>
                        <a:t>)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31">
                <a:tc>
                  <a:txBody>
                    <a:bodyPr/>
                    <a:lstStyle/>
                    <a:p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ED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D0D0D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1800" b="1" dirty="0">
                          <a:solidFill>
                            <a:srgbClr val="0D0D0D"/>
                          </a:solidFill>
                          <a:latin typeface="Comic Sans MS"/>
                          <a:cs typeface="Comic Sans MS"/>
                        </a:rPr>
                        <a:t>3,1)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8925">
                <a:tc>
                  <a:txBody>
                    <a:bodyPr/>
                    <a:lstStyle/>
                    <a:p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D0D0D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1800" b="1" dirty="0">
                          <a:solidFill>
                            <a:srgbClr val="0D0D0D"/>
                          </a:solidFill>
                          <a:latin typeface="Comic Sans MS"/>
                          <a:cs typeface="Comic Sans MS"/>
                        </a:rPr>
                        <a:t>3,2)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ts val="1985"/>
                        </a:lnSpc>
                      </a:pPr>
                      <a:r>
                        <a:rPr sz="1800" b="1" spc="-5" dirty="0">
                          <a:latin typeface="Comic Sans MS"/>
                          <a:cs typeface="Comic Sans MS"/>
                        </a:rPr>
                        <a:t>Ro</a:t>
                      </a:r>
                      <a:r>
                        <a:rPr lang="en-US" sz="1800" b="1" spc="-5" dirty="0">
                          <a:latin typeface="Comic Sans MS"/>
                          <a:cs typeface="Comic Sans MS"/>
                        </a:rPr>
                        <a:t>w3</a:t>
                      </a:r>
                      <a:endParaRPr sz="18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92">
                <a:tc>
                  <a:txBody>
                    <a:bodyPr/>
                    <a:lstStyle/>
                    <a:p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ED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D0D0D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1800" b="1" dirty="0">
                          <a:solidFill>
                            <a:srgbClr val="0D0D0D"/>
                          </a:solidFill>
                          <a:latin typeface="Comic Sans MS"/>
                          <a:cs typeface="Comic Sans MS"/>
                        </a:rPr>
                        <a:t>3,3)</a:t>
                      </a:r>
                      <a:endParaRPr sz="18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sz="18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E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D0D0D"/>
                          </a:solidFill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1800" b="1" dirty="0">
                          <a:solidFill>
                            <a:srgbClr val="0D0D0D"/>
                          </a:solidFill>
                          <a:latin typeface="Comic Sans MS"/>
                          <a:cs typeface="Comic Sans MS"/>
                        </a:rPr>
                        <a:t>3,4)</a:t>
                      </a:r>
                      <a:endParaRPr sz="18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236EFA4E-E3FE-42A9-B591-3596703DBC78}" type="slidenum">
              <a:rPr lang="en-US" sz="1800"/>
              <a:pPr eaLnBrk="1" hangingPunct="1"/>
              <a:t>28</a:t>
            </a:fld>
            <a:endParaRPr lang="en-US" sz="1800"/>
          </a:p>
        </p:txBody>
      </p:sp>
      <p:sp>
        <p:nvSpPr>
          <p:cNvPr id="1525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228600"/>
            <a:ext cx="7391400" cy="762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cs typeface="+mj-cs"/>
              </a:rPr>
              <a:t>What is a pointer variable?</a:t>
            </a:r>
          </a:p>
        </p:txBody>
      </p:sp>
      <p:sp>
        <p:nvSpPr>
          <p:cNvPr id="1525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9200"/>
            <a:ext cx="8448675" cy="478155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b="1" dirty="0">
                <a:cs typeface="+mn-cs"/>
              </a:rPr>
              <a:t>A pointer variable is a </a:t>
            </a:r>
            <a:r>
              <a:rPr lang="en-US" sz="2400" b="1" dirty="0">
                <a:solidFill>
                  <a:srgbClr val="00B050"/>
                </a:solidFill>
                <a:cs typeface="+mn-cs"/>
              </a:rPr>
              <a:t>variable whose value is the address of a location in memory</a:t>
            </a:r>
            <a:r>
              <a:rPr lang="en-US" sz="2400" b="1" dirty="0">
                <a:cs typeface="+mn-cs"/>
              </a:rPr>
              <a:t>.</a:t>
            </a:r>
          </a:p>
          <a:p>
            <a:pPr>
              <a:lnSpc>
                <a:spcPct val="90000"/>
              </a:lnSpc>
              <a:defRPr/>
            </a:pPr>
            <a:endParaRPr lang="en-US" sz="2400" b="1" dirty="0">
              <a:cs typeface="+mn-cs"/>
            </a:endParaRPr>
          </a:p>
          <a:p>
            <a:pPr>
              <a:lnSpc>
                <a:spcPct val="90000"/>
              </a:lnSpc>
              <a:defRPr/>
            </a:pPr>
            <a:r>
              <a:rPr lang="en-US" sz="2400" b="1" dirty="0">
                <a:cs typeface="+mn-cs"/>
              </a:rPr>
              <a:t>To declare a pointer variable, you must specify the type of value that the pointer will point to.   </a:t>
            </a:r>
          </a:p>
          <a:p>
            <a:pPr>
              <a:lnSpc>
                <a:spcPct val="90000"/>
              </a:lnSpc>
              <a:defRPr/>
            </a:pPr>
            <a:endParaRPr lang="en-US" sz="2400" b="1" dirty="0">
              <a:cs typeface="+mn-cs"/>
            </a:endParaRPr>
          </a:p>
          <a:p>
            <a:pPr>
              <a:lnSpc>
                <a:spcPct val="90000"/>
              </a:lnSpc>
              <a:defRPr/>
            </a:pPr>
            <a:r>
              <a:rPr lang="en-US" sz="2400" b="1" dirty="0">
                <a:cs typeface="+mn-cs"/>
              </a:rPr>
              <a:t>For example, </a:t>
            </a:r>
            <a:endParaRPr lang="en-US" dirty="0"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2000" dirty="0"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000" b="1" dirty="0" err="1">
                <a:latin typeface="Courier New" charset="0"/>
                <a:cs typeface="+mn-cs"/>
              </a:rPr>
              <a:t>int</a:t>
            </a:r>
            <a:r>
              <a:rPr lang="en-US" sz="2000" b="1" dirty="0">
                <a:latin typeface="Courier New" charset="0"/>
                <a:cs typeface="+mn-cs"/>
              </a:rPr>
              <a:t>*   </a:t>
            </a:r>
            <a:r>
              <a:rPr lang="en-US" sz="2000" b="1" dirty="0" err="1">
                <a:latin typeface="Courier New" charset="0"/>
                <a:cs typeface="+mn-cs"/>
              </a:rPr>
              <a:t>ptr</a:t>
            </a:r>
            <a:r>
              <a:rPr lang="en-US" sz="2000" b="1" dirty="0">
                <a:latin typeface="Courier New" charset="0"/>
                <a:cs typeface="+mn-cs"/>
              </a:rPr>
              <a:t>;</a:t>
            </a:r>
            <a:r>
              <a:rPr lang="en-US" sz="1800" b="1" dirty="0">
                <a:solidFill>
                  <a:srgbClr val="CC0000"/>
                </a:solidFill>
                <a:latin typeface="Courier New" charset="0"/>
                <a:cs typeface="+mn-cs"/>
              </a:rPr>
              <a:t> </a:t>
            </a:r>
            <a:r>
              <a:rPr lang="en-US" sz="1800" b="1" dirty="0">
                <a:solidFill>
                  <a:schemeClr val="accent2"/>
                </a:solidFill>
                <a:latin typeface="Courier New" charset="0"/>
                <a:cs typeface="+mn-cs"/>
              </a:rPr>
              <a:t>// </a:t>
            </a:r>
            <a:r>
              <a:rPr lang="en-US" sz="1800" b="1" dirty="0" err="1">
                <a:solidFill>
                  <a:schemeClr val="accent2"/>
                </a:solidFill>
                <a:latin typeface="Courier New" charset="0"/>
                <a:cs typeface="+mn-cs"/>
              </a:rPr>
              <a:t>ptr</a:t>
            </a:r>
            <a:r>
              <a:rPr lang="en-US" sz="1800" b="1" dirty="0">
                <a:solidFill>
                  <a:schemeClr val="accent2"/>
                </a:solidFill>
                <a:latin typeface="Courier New" charset="0"/>
                <a:cs typeface="+mn-cs"/>
              </a:rPr>
              <a:t> will hold the address of an </a:t>
            </a:r>
            <a:r>
              <a:rPr lang="en-US" sz="1800" b="1" dirty="0" err="1">
                <a:solidFill>
                  <a:schemeClr val="accent2"/>
                </a:solidFill>
                <a:latin typeface="Courier New" charset="0"/>
                <a:cs typeface="+mn-cs"/>
              </a:rPr>
              <a:t>int</a:t>
            </a:r>
            <a:endParaRPr lang="en-US" sz="1800" b="1" dirty="0">
              <a:solidFill>
                <a:schemeClr val="accent2"/>
              </a:solidFill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900" b="1" dirty="0"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000" b="1" dirty="0">
                <a:latin typeface="Courier New" charset="0"/>
                <a:cs typeface="+mn-cs"/>
              </a:rPr>
              <a:t>char*  q;</a:t>
            </a:r>
            <a:r>
              <a:rPr lang="en-US" sz="1800" b="1" dirty="0">
                <a:latin typeface="Courier New" charset="0"/>
                <a:cs typeface="+mn-cs"/>
              </a:rPr>
              <a:t>   </a:t>
            </a:r>
            <a:r>
              <a:rPr lang="en-US" sz="1800" b="1" dirty="0">
                <a:solidFill>
                  <a:schemeClr val="accent2"/>
                </a:solidFill>
                <a:latin typeface="Courier New" charset="0"/>
                <a:cs typeface="+mn-cs"/>
              </a:rPr>
              <a:t>// q will hold the address of a char</a:t>
            </a:r>
            <a:endParaRPr lang="en-US" sz="1800" b="1" dirty="0">
              <a:solidFill>
                <a:srgbClr val="CC0000"/>
              </a:solidFill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1800" b="1" dirty="0">
              <a:solidFill>
                <a:srgbClr val="CC0000"/>
              </a:solidFill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1800" b="1" dirty="0">
                <a:cs typeface="+mn-cs"/>
              </a:rPr>
              <a:t>       </a:t>
            </a:r>
            <a:endParaRPr lang="en-US" sz="2000" b="1" dirty="0"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000" b="1" dirty="0">
                <a:cs typeface="+mn-cs"/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300852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2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2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2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525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2" name="Rectangle 7"/>
          <p:cNvSpPr>
            <a:spLocks noChangeArrowheads="1"/>
          </p:cNvSpPr>
          <p:nvPr/>
        </p:nvSpPr>
        <p:spPr bwMode="auto">
          <a:xfrm>
            <a:off x="4937125" y="1790700"/>
            <a:ext cx="3425825" cy="326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000" b="1" dirty="0">
                <a:solidFill>
                  <a:srgbClr val="CC0000"/>
                </a:solidFill>
                <a:latin typeface="Arial" charset="0"/>
                <a:ea typeface="ＭＳ Ｐゴシック" charset="0"/>
                <a:cs typeface="Arial" charset="0"/>
              </a:rPr>
              <a:t>                    2000</a:t>
            </a: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            12</a:t>
            </a:r>
          </a:p>
          <a:p>
            <a:pPr eaLnBrk="0" hangingPunct="0">
              <a:defRPr/>
            </a:pPr>
            <a:endParaRPr lang="en-US" sz="1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          x</a:t>
            </a:r>
          </a:p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solidFill>
                  <a:srgbClr val="CC0000"/>
                </a:solidFill>
                <a:latin typeface="Arial" charset="0"/>
                <a:ea typeface="ＭＳ Ｐゴシック" charset="0"/>
                <a:cs typeface="Arial" charset="0"/>
              </a:rPr>
              <a:t>3000</a:t>
            </a: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2000</a:t>
            </a:r>
          </a:p>
          <a:p>
            <a:pPr eaLnBrk="0" hangingPunct="0">
              <a:defRPr/>
            </a:pPr>
            <a:endParaRPr lang="en-US" sz="1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US" sz="2000" b="1" dirty="0" err="1">
                <a:latin typeface="Arial" charset="0"/>
                <a:ea typeface="ＭＳ Ｐゴシック" charset="0"/>
                <a:cs typeface="Arial" charset="0"/>
              </a:rPr>
              <a:t>ptr</a:t>
            </a: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447675" y="174625"/>
            <a:ext cx="8229600" cy="815975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Using a pointer variable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47850"/>
            <a:ext cx="7867650" cy="42481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US" sz="2800" b="1" dirty="0" err="1">
                <a:latin typeface="Courier New" pitchFamily="49" charset="0"/>
                <a:ea typeface="ＭＳ Ｐゴシック" pitchFamily="34" charset="-128"/>
              </a:rPr>
              <a:t>int</a:t>
            </a:r>
            <a:r>
              <a:rPr lang="en-US" sz="2800" b="1" dirty="0">
                <a:latin typeface="Courier New" pitchFamily="49" charset="0"/>
                <a:ea typeface="ＭＳ Ｐゴシック" pitchFamily="34" charset="-128"/>
              </a:rPr>
              <a:t> 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>
                <a:latin typeface="Courier New" pitchFamily="49" charset="0"/>
                <a:ea typeface="ＭＳ Ｐゴシック" pitchFamily="34" charset="-128"/>
              </a:rPr>
              <a:t> x = 12;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8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US" sz="2800" b="1" dirty="0" err="1">
                <a:latin typeface="Courier New" pitchFamily="49" charset="0"/>
                <a:ea typeface="ＭＳ Ｐゴシック" pitchFamily="34" charset="-128"/>
              </a:rPr>
              <a:t>int</a:t>
            </a:r>
            <a:r>
              <a:rPr lang="en-US" sz="2800" b="1" dirty="0">
                <a:latin typeface="Courier New" pitchFamily="49" charset="0"/>
                <a:ea typeface="ＭＳ Ｐゴシック" pitchFamily="34" charset="-128"/>
              </a:rPr>
              <a:t>*  </a:t>
            </a:r>
            <a:r>
              <a:rPr lang="en-US" sz="2800" b="1" dirty="0" err="1">
                <a:latin typeface="Courier New" pitchFamily="49" charset="0"/>
                <a:ea typeface="ＭＳ Ｐゴシック" pitchFamily="34" charset="-128"/>
              </a:rPr>
              <a:t>ptr</a:t>
            </a:r>
            <a:r>
              <a:rPr lang="en-US" sz="2800" b="1" dirty="0">
                <a:latin typeface="Courier New" pitchFamily="49" charset="0"/>
                <a:ea typeface="ＭＳ Ｐゴシック" pitchFamily="34" charset="-128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US" sz="2800" b="1" dirty="0" err="1">
                <a:latin typeface="Courier New" pitchFamily="49" charset="0"/>
                <a:ea typeface="ＭＳ Ｐゴシック" pitchFamily="34" charset="-128"/>
              </a:rPr>
              <a:t>ptr</a:t>
            </a:r>
            <a:r>
              <a:rPr lang="en-US" sz="2800" b="1" dirty="0">
                <a:latin typeface="Courier New" pitchFamily="49" charset="0"/>
                <a:ea typeface="ＭＳ Ｐゴシック" pitchFamily="34" charset="-128"/>
              </a:rPr>
              <a:t> = &amp;x;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2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b="1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ea typeface="ＭＳ Ｐゴシック" pitchFamily="34" charset="-128"/>
              </a:rPr>
              <a:t>NOTE:  Because </a:t>
            </a:r>
            <a:r>
              <a:rPr lang="en-US" sz="2400" b="1" dirty="0" err="1">
                <a:latin typeface="Courier" pitchFamily="-84" charset="0"/>
                <a:ea typeface="ＭＳ Ｐゴシック" pitchFamily="34" charset="-128"/>
              </a:rPr>
              <a:t>ptr</a:t>
            </a:r>
            <a:r>
              <a:rPr lang="en-US" sz="2400" b="1" dirty="0">
                <a:ea typeface="ＭＳ Ｐゴシック" pitchFamily="34" charset="-128"/>
              </a:rPr>
              <a:t> holds the address of </a:t>
            </a:r>
            <a:r>
              <a:rPr lang="en-US" sz="2400" b="1" dirty="0">
                <a:latin typeface="Courier" pitchFamily="-84" charset="0"/>
                <a:ea typeface="ＭＳ Ｐゴシック" pitchFamily="34" charset="-128"/>
              </a:rPr>
              <a:t>x</a:t>
            </a:r>
            <a:r>
              <a:rPr lang="en-US" sz="2400" b="1" dirty="0">
                <a:ea typeface="ＭＳ Ｐゴシック" pitchFamily="34" charset="-128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ea typeface="ＭＳ Ｐゴシック" pitchFamily="34" charset="-128"/>
              </a:rPr>
              <a:t>             we say that </a:t>
            </a:r>
            <a:r>
              <a:rPr lang="en-US" sz="2400" b="1" dirty="0" err="1">
                <a:latin typeface="Courier" pitchFamily="-84" charset="0"/>
                <a:ea typeface="ＭＳ Ｐゴシック" pitchFamily="34" charset="-128"/>
              </a:rPr>
              <a:t>ptr</a:t>
            </a:r>
            <a:r>
              <a:rPr lang="en-US" sz="2400" b="1" dirty="0">
                <a:ea typeface="ＭＳ Ｐゴシック" pitchFamily="34" charset="-128"/>
              </a:rPr>
              <a:t> </a:t>
            </a:r>
            <a:r>
              <a:rPr lang="ja-JP" altLang="en-US" sz="2400" b="1" dirty="0">
                <a:ea typeface="ＭＳ Ｐゴシック" pitchFamily="34" charset="-128"/>
              </a:rPr>
              <a:t>“</a:t>
            </a:r>
            <a:r>
              <a:rPr lang="en-US" altLang="ja-JP" sz="2400" b="1" dirty="0">
                <a:ea typeface="ＭＳ Ｐゴシック" pitchFamily="34" charset="-128"/>
              </a:rPr>
              <a:t>points to</a:t>
            </a:r>
            <a:r>
              <a:rPr lang="ja-JP" altLang="en-US" sz="2400" b="1" dirty="0">
                <a:ea typeface="ＭＳ Ｐゴシック" pitchFamily="34" charset="-128"/>
              </a:rPr>
              <a:t>”</a:t>
            </a:r>
            <a:r>
              <a:rPr lang="en-US" altLang="ja-JP" sz="2400" b="1" dirty="0">
                <a:ea typeface="ＭＳ Ｐゴシック" pitchFamily="34" charset="-128"/>
              </a:rPr>
              <a:t> </a:t>
            </a:r>
            <a:r>
              <a:rPr lang="en-US" altLang="ja-JP" sz="2400" b="1" dirty="0">
                <a:latin typeface="Courier" pitchFamily="-84" charset="0"/>
                <a:ea typeface="ＭＳ Ｐゴシック" pitchFamily="34" charset="-128"/>
              </a:rPr>
              <a:t>x</a:t>
            </a:r>
            <a:endParaRPr lang="en-US" altLang="ja-JP" sz="18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US" sz="2800" dirty="0">
                <a:ea typeface="ＭＳ Ｐゴシック" pitchFamily="34" charset="-128"/>
              </a:rPr>
              <a:t> 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420A9FD0-6E82-4ADF-ABE3-AF175D6F4217}" type="slidenum">
              <a:rPr lang="en-US" sz="1800"/>
              <a:pPr eaLnBrk="1" hangingPunct="1"/>
              <a:t>29</a:t>
            </a:fld>
            <a:endParaRPr lang="en-US" sz="1800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6369050" y="2189163"/>
            <a:ext cx="1168400" cy="566737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6870" name="Rectangle 5"/>
          <p:cNvSpPr>
            <a:spLocks noChangeArrowheads="1"/>
          </p:cNvSpPr>
          <p:nvPr/>
        </p:nvSpPr>
        <p:spPr bwMode="auto">
          <a:xfrm>
            <a:off x="4959350" y="3740150"/>
            <a:ext cx="1549400" cy="566738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6871" name="Line 6"/>
          <p:cNvSpPr>
            <a:spLocks noChangeShapeType="1"/>
          </p:cNvSpPr>
          <p:nvPr/>
        </p:nvSpPr>
        <p:spPr bwMode="auto">
          <a:xfrm flipV="1">
            <a:off x="5524500" y="2476500"/>
            <a:ext cx="838200" cy="13716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3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68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68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68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68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68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36810"/>
            <a:ext cx="76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dirty="0"/>
              <a:pPr marL="118110">
                <a:lnSpc>
                  <a:spcPct val="100000"/>
                </a:lnSpc>
              </a:pPr>
              <a:t>3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3027429" y="631966"/>
            <a:ext cx="308991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08455" algn="l"/>
              </a:tabLst>
            </a:pPr>
            <a:r>
              <a:rPr sz="3600" dirty="0">
                <a:latin typeface="Times New Roman" pitchFamily="18" charset="0"/>
                <a:cs typeface="Times New Roman" pitchFamily="18" charset="0"/>
              </a:rPr>
              <a:t>Lin</a:t>
            </a:r>
            <a:r>
              <a:rPr sz="36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600" dirty="0"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5" dirty="0">
                <a:latin typeface="Times New Roman" pitchFamily="18" charset="0"/>
                <a:cs typeface="Times New Roman" pitchFamily="18" charset="0"/>
              </a:rPr>
              <a:t>Arrays</a:t>
            </a:r>
            <a:endParaRPr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00" y="1524000"/>
            <a:ext cx="8686800" cy="32819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90000"/>
              </a:lnSpc>
              <a:buFont typeface="Arial"/>
              <a:buChar char="•"/>
              <a:tabLst>
                <a:tab pos="355600" algn="l"/>
                <a:tab pos="2806700" algn="l"/>
              </a:tabLst>
            </a:pPr>
            <a:r>
              <a:rPr sz="28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linear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array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list</a:t>
            </a:r>
            <a:r>
              <a:rPr sz="28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fini</a:t>
            </a:r>
            <a:r>
              <a:rPr sz="28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numb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gene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ele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ents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tha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da</a:t>
            </a:r>
            <a:r>
              <a:rPr sz="28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le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ents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28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same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type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such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sz="2800" spc="-5" dirty="0">
                <a:latin typeface="Times New Roman" pitchFamily="18" charset="0"/>
                <a:cs typeface="Times New Roman" pitchFamily="18" charset="0"/>
              </a:rPr>
              <a:t>.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756285" marR="419734" lvl="1" indent="-286385">
              <a:lnSpc>
                <a:spcPct val="90000"/>
              </a:lnSpc>
              <a:spcBef>
                <a:spcPts val="68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elemen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arrays</a:t>
            </a:r>
            <a:r>
              <a:rPr sz="28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refer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nced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respe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tivel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2800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index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set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co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sting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b="1" spc="14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co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secutive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numbers</a:t>
            </a:r>
            <a:r>
              <a:rPr lang="en-US" sz="2800" spc="-25" dirty="0">
                <a:latin typeface="Times New Roman" pitchFamily="18" charset="0"/>
                <a:cs typeface="Times New Roman" pitchFamily="18" charset="0"/>
              </a:rPr>
              <a:t>.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756285" marR="639445" lvl="1" indent="-286385">
              <a:lnSpc>
                <a:spcPct val="9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  <a:tab pos="5172710" algn="l"/>
              </a:tabLst>
            </a:pPr>
            <a:r>
              <a:rPr sz="2800" spc="-2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elemen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arrays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stored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respectivel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800" spc="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b="1" spc="-3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sz="28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cces</a:t>
            </a:r>
            <a:r>
              <a:rPr sz="2800" b="1" spc="-3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ive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</a:t>
            </a:r>
            <a:r>
              <a:rPr sz="2800" b="1" spc="-3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sz="28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ory</a:t>
            </a:r>
            <a:r>
              <a:rPr sz="2800" b="1" spc="-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</a:t>
            </a:r>
            <a:r>
              <a:rPr sz="2800" b="1" spc="-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sz="28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ations</a:t>
            </a:r>
            <a:r>
              <a:rPr lang="en-US" sz="28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137" name="Group 2"/>
          <p:cNvGrpSpPr>
            <a:grpSpLocks/>
          </p:cNvGrpSpPr>
          <p:nvPr/>
        </p:nvGrpSpPr>
        <p:grpSpPr bwMode="auto">
          <a:xfrm>
            <a:off x="4959350" y="2189163"/>
            <a:ext cx="2578100" cy="2117725"/>
            <a:chOff x="3124" y="1379"/>
            <a:chExt cx="1624" cy="1334"/>
          </a:xfrm>
        </p:grpSpPr>
        <p:sp>
          <p:nvSpPr>
            <p:cNvPr id="37895" name="Rectangle 3"/>
            <p:cNvSpPr>
              <a:spLocks noChangeArrowheads="1"/>
            </p:cNvSpPr>
            <p:nvPr/>
          </p:nvSpPr>
          <p:spPr bwMode="auto">
            <a:xfrm>
              <a:off x="4012" y="1379"/>
              <a:ext cx="736" cy="357"/>
            </a:xfrm>
            <a:prstGeom prst="rect">
              <a:avLst/>
            </a:prstGeom>
            <a:solidFill>
              <a:srgbClr val="9EFF9E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7896" name="Rectangle 4"/>
            <p:cNvSpPr>
              <a:spLocks noChangeArrowheads="1"/>
            </p:cNvSpPr>
            <p:nvPr/>
          </p:nvSpPr>
          <p:spPr bwMode="auto">
            <a:xfrm>
              <a:off x="3124" y="2356"/>
              <a:ext cx="976" cy="357"/>
            </a:xfrm>
            <a:prstGeom prst="rect">
              <a:avLst/>
            </a:prstGeom>
            <a:solidFill>
              <a:srgbClr val="9EFF9E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7897" name="Line 5"/>
            <p:cNvSpPr>
              <a:spLocks noChangeShapeType="1"/>
            </p:cNvSpPr>
            <p:nvPr/>
          </p:nvSpPr>
          <p:spPr bwMode="auto">
            <a:xfrm flipV="1">
              <a:off x="3480" y="1560"/>
              <a:ext cx="528" cy="86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37892" name="Rectangle 6"/>
          <p:cNvSpPr>
            <a:spLocks noChangeArrowheads="1"/>
          </p:cNvSpPr>
          <p:nvPr/>
        </p:nvSpPr>
        <p:spPr bwMode="auto">
          <a:xfrm>
            <a:off x="4930775" y="1752600"/>
            <a:ext cx="3425825" cy="326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000" b="1" dirty="0">
                <a:solidFill>
                  <a:srgbClr val="CC0000"/>
                </a:solidFill>
                <a:latin typeface="Arial" charset="0"/>
                <a:ea typeface="ＭＳ Ｐゴシック" charset="0"/>
                <a:cs typeface="Arial" charset="0"/>
              </a:rPr>
              <a:t>                    2000</a:t>
            </a: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            12</a:t>
            </a:r>
          </a:p>
          <a:p>
            <a:pPr eaLnBrk="0" hangingPunct="0">
              <a:defRPr/>
            </a:pPr>
            <a:endParaRPr lang="en-US" sz="1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          x</a:t>
            </a:r>
          </a:p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solidFill>
                  <a:srgbClr val="CC0000"/>
                </a:solidFill>
                <a:latin typeface="Arial" charset="0"/>
                <a:ea typeface="ＭＳ Ｐゴシック" charset="0"/>
                <a:cs typeface="Arial" charset="0"/>
              </a:rPr>
              <a:t>3000</a:t>
            </a: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2000</a:t>
            </a:r>
          </a:p>
          <a:p>
            <a:pPr eaLnBrk="0" hangingPunct="0">
              <a:defRPr/>
            </a:pPr>
            <a:endParaRPr lang="en-US" sz="1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US" sz="2000" b="1" dirty="0" err="1">
                <a:latin typeface="Arial" charset="0"/>
                <a:ea typeface="ＭＳ Ｐゴシック" charset="0"/>
                <a:cs typeface="Arial" charset="0"/>
              </a:rPr>
              <a:t>ptr</a:t>
            </a: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</a:t>
            </a:r>
          </a:p>
        </p:txBody>
      </p:sp>
      <p:sp>
        <p:nvSpPr>
          <p:cNvPr id="37894" name="Rectangle 8"/>
          <p:cNvSpPr>
            <a:spLocks noGrp="1" noChangeArrowheads="1"/>
          </p:cNvSpPr>
          <p:nvPr>
            <p:ph type="title"/>
          </p:nvPr>
        </p:nvSpPr>
        <p:spPr>
          <a:xfrm>
            <a:off x="1676400" y="457200"/>
            <a:ext cx="7467600" cy="990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200">
                <a:cs typeface="+mj-cs"/>
              </a:rPr>
              <a:t>Unary operator * is the deference (indirection) operator</a:t>
            </a:r>
          </a:p>
        </p:txBody>
      </p:sp>
      <p:sp>
        <p:nvSpPr>
          <p:cNvPr id="37893" name="Rectangle 7"/>
          <p:cNvSpPr>
            <a:spLocks noGrp="1" noChangeArrowheads="1"/>
          </p:cNvSpPr>
          <p:nvPr>
            <p:ph idx="1"/>
          </p:nvPr>
        </p:nvSpPr>
        <p:spPr>
          <a:xfrm>
            <a:off x="533400" y="1981200"/>
            <a:ext cx="7867650" cy="424815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800" dirty="0">
                <a:latin typeface="Courier New" charset="0"/>
                <a:cs typeface="+mn-cs"/>
              </a:rPr>
              <a:t> </a:t>
            </a:r>
            <a:r>
              <a:rPr lang="en-US" sz="2800" b="1" dirty="0" err="1">
                <a:latin typeface="Courier New" charset="0"/>
                <a:cs typeface="+mn-cs"/>
              </a:rPr>
              <a:t>int</a:t>
            </a:r>
            <a:r>
              <a:rPr lang="en-US" sz="2800" b="1" dirty="0">
                <a:latin typeface="Courier New" charset="0"/>
                <a:cs typeface="+mn-cs"/>
              </a:rPr>
              <a:t>  x;</a:t>
            </a:r>
            <a:endParaRPr lang="en-US" sz="2800" dirty="0">
              <a:latin typeface="Courier New" charset="0"/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800" b="1" dirty="0">
                <a:latin typeface="Courier New" charset="0"/>
                <a:cs typeface="+mn-cs"/>
              </a:rPr>
              <a:t> x = 12;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1800" dirty="0"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1800" dirty="0"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800" b="1" dirty="0">
                <a:latin typeface="Courier New" charset="0"/>
                <a:cs typeface="+mn-cs"/>
              </a:rPr>
              <a:t> </a:t>
            </a:r>
            <a:r>
              <a:rPr lang="en-US" sz="2800" b="1" dirty="0" err="1">
                <a:latin typeface="Courier New" charset="0"/>
                <a:cs typeface="+mn-cs"/>
              </a:rPr>
              <a:t>int</a:t>
            </a:r>
            <a:r>
              <a:rPr lang="en-US" sz="2800" b="1" dirty="0">
                <a:latin typeface="Courier New" charset="0"/>
                <a:cs typeface="+mn-cs"/>
              </a:rPr>
              <a:t>*  </a:t>
            </a:r>
            <a:r>
              <a:rPr lang="en-US" sz="2800" b="1" dirty="0" err="1">
                <a:latin typeface="Courier New" charset="0"/>
                <a:cs typeface="+mn-cs"/>
              </a:rPr>
              <a:t>ptr</a:t>
            </a:r>
            <a:r>
              <a:rPr lang="en-US" sz="2800" b="1" dirty="0">
                <a:latin typeface="Courier New" charset="0"/>
                <a:cs typeface="+mn-cs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800" b="1" dirty="0">
                <a:latin typeface="Courier New" charset="0"/>
                <a:cs typeface="+mn-cs"/>
              </a:rPr>
              <a:t> </a:t>
            </a:r>
            <a:r>
              <a:rPr lang="en-US" sz="2800" b="1" dirty="0" err="1">
                <a:latin typeface="Courier New" charset="0"/>
                <a:cs typeface="+mn-cs"/>
              </a:rPr>
              <a:t>ptr</a:t>
            </a:r>
            <a:r>
              <a:rPr lang="en-US" sz="2800" b="1" dirty="0">
                <a:latin typeface="Courier New" charset="0"/>
                <a:cs typeface="+mn-cs"/>
              </a:rPr>
              <a:t> = &amp;x;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1200" dirty="0"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800" b="1" dirty="0">
                <a:latin typeface="Courier New" charset="0"/>
                <a:cs typeface="+mn-cs"/>
              </a:rPr>
              <a:t> </a:t>
            </a:r>
            <a:r>
              <a:rPr lang="en-US" sz="2800" b="1" dirty="0" err="1">
                <a:latin typeface="Courier New" charset="0"/>
                <a:cs typeface="+mn-cs"/>
              </a:rPr>
              <a:t>std</a:t>
            </a:r>
            <a:r>
              <a:rPr lang="en-US" sz="2800" b="1" dirty="0">
                <a:latin typeface="Courier New" charset="0"/>
                <a:cs typeface="+mn-cs"/>
              </a:rPr>
              <a:t>::</a:t>
            </a:r>
            <a:r>
              <a:rPr lang="en-US" sz="2800" b="1" dirty="0" err="1">
                <a:latin typeface="Courier New" charset="0"/>
                <a:cs typeface="+mn-cs"/>
              </a:rPr>
              <a:t>cout</a:t>
            </a:r>
            <a:r>
              <a:rPr lang="en-US" sz="2800" b="1" dirty="0">
                <a:latin typeface="Courier New" charset="0"/>
                <a:cs typeface="+mn-cs"/>
              </a:rPr>
              <a:t>  &lt;&lt;  *</a:t>
            </a:r>
            <a:r>
              <a:rPr lang="en-US" sz="2800" b="1" dirty="0" err="1">
                <a:latin typeface="Courier New" charset="0"/>
                <a:cs typeface="+mn-cs"/>
              </a:rPr>
              <a:t>ptr</a:t>
            </a:r>
            <a:r>
              <a:rPr lang="en-US" sz="2800" b="1" dirty="0">
                <a:latin typeface="Courier New" charset="0"/>
                <a:cs typeface="+mn-cs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1800" dirty="0"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400" b="1" dirty="0">
                <a:solidFill>
                  <a:srgbClr val="00B050"/>
                </a:solidFill>
                <a:cs typeface="+mn-cs"/>
              </a:rPr>
              <a:t>NOTE:  The value pointed to by </a:t>
            </a:r>
            <a:r>
              <a:rPr lang="en-US" sz="2400" b="1" dirty="0" err="1">
                <a:solidFill>
                  <a:srgbClr val="00B050"/>
                </a:solidFill>
                <a:latin typeface="Courier" charset="0"/>
                <a:cs typeface="+mn-cs"/>
              </a:rPr>
              <a:t>ptr</a:t>
            </a:r>
            <a:r>
              <a:rPr lang="en-US" sz="2400" b="1" dirty="0">
                <a:solidFill>
                  <a:srgbClr val="00B050"/>
                </a:solidFill>
                <a:cs typeface="+mn-cs"/>
              </a:rPr>
              <a:t> is denoted by </a:t>
            </a:r>
            <a:r>
              <a:rPr lang="en-US" sz="2400" b="1" dirty="0">
                <a:solidFill>
                  <a:srgbClr val="00B050"/>
                </a:solidFill>
                <a:latin typeface="Courier" charset="0"/>
                <a:cs typeface="+mn-cs"/>
              </a:rPr>
              <a:t>*</a:t>
            </a:r>
            <a:r>
              <a:rPr lang="en-US" sz="2400" b="1" dirty="0" err="1">
                <a:solidFill>
                  <a:srgbClr val="00B050"/>
                </a:solidFill>
                <a:latin typeface="Courier" charset="0"/>
                <a:cs typeface="+mn-cs"/>
              </a:rPr>
              <a:t>ptr</a:t>
            </a:r>
            <a:r>
              <a:rPr lang="en-US" sz="2400" b="1" dirty="0">
                <a:solidFill>
                  <a:srgbClr val="FFCC66"/>
                </a:solidFill>
                <a:cs typeface="+mn-cs"/>
              </a:rPr>
              <a:t> </a:t>
            </a:r>
            <a:endParaRPr lang="en-US" sz="1800" dirty="0">
              <a:solidFill>
                <a:srgbClr val="FFCC66"/>
              </a:solidFill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800" b="1" dirty="0">
                <a:latin typeface="Courier New" charset="0"/>
                <a:cs typeface="+mn-cs"/>
              </a:rPr>
              <a:t> </a:t>
            </a:r>
            <a:r>
              <a:rPr lang="en-US" sz="2800" dirty="0">
                <a:cs typeface="+mn-cs"/>
              </a:rPr>
              <a:t> 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0BB08E51-A560-4220-A0DB-9FA417F507B5}" type="slidenum">
              <a:rPr lang="en-US" sz="1800"/>
              <a:pPr eaLnBrk="1" hangingPunct="1"/>
              <a:t>30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06292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78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78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3"/>
          <p:cNvSpPr>
            <a:spLocks noGrp="1" noChangeArrowheads="1"/>
          </p:cNvSpPr>
          <p:nvPr>
            <p:ph type="title"/>
          </p:nvPr>
        </p:nvSpPr>
        <p:spPr>
          <a:xfrm>
            <a:off x="1446213" y="482600"/>
            <a:ext cx="7316787" cy="508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000" dirty="0">
                <a:cs typeface="+mj-cs"/>
              </a:rPr>
              <a:t>Using the dereference operator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idx="1"/>
          </p:nvPr>
        </p:nvSpPr>
        <p:spPr>
          <a:xfrm>
            <a:off x="666750" y="1866900"/>
            <a:ext cx="7867650" cy="42481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800" dirty="0">
                <a:latin typeface="Courier New" charset="0"/>
                <a:cs typeface="+mn-cs"/>
              </a:rPr>
              <a:t> </a:t>
            </a:r>
            <a:r>
              <a:rPr lang="en-US" sz="2800" b="1" dirty="0" err="1">
                <a:latin typeface="Courier New" charset="0"/>
                <a:cs typeface="+mn-cs"/>
              </a:rPr>
              <a:t>int</a:t>
            </a:r>
            <a:r>
              <a:rPr lang="en-US" sz="2800" b="1" dirty="0">
                <a:latin typeface="Courier New" charset="0"/>
                <a:cs typeface="+mn-cs"/>
              </a:rPr>
              <a:t>  x;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800" b="1" dirty="0">
                <a:latin typeface="Courier New" charset="0"/>
                <a:cs typeface="+mn-cs"/>
              </a:rPr>
              <a:t> x = 12;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1800" dirty="0"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1800" dirty="0"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800" b="1" dirty="0">
                <a:latin typeface="Courier New" charset="0"/>
                <a:cs typeface="+mn-cs"/>
              </a:rPr>
              <a:t> </a:t>
            </a:r>
            <a:r>
              <a:rPr lang="en-US" sz="2800" b="1" dirty="0" err="1">
                <a:latin typeface="Courier New" charset="0"/>
                <a:cs typeface="+mn-cs"/>
              </a:rPr>
              <a:t>int</a:t>
            </a:r>
            <a:r>
              <a:rPr lang="en-US" sz="2800" b="1" dirty="0">
                <a:latin typeface="Courier New" charset="0"/>
                <a:cs typeface="+mn-cs"/>
              </a:rPr>
              <a:t>*  </a:t>
            </a:r>
            <a:r>
              <a:rPr lang="en-US" sz="2800" b="1" dirty="0" err="1">
                <a:latin typeface="Courier New" charset="0"/>
                <a:cs typeface="+mn-cs"/>
              </a:rPr>
              <a:t>ptr</a:t>
            </a:r>
            <a:r>
              <a:rPr lang="en-US" sz="2800" b="1" dirty="0">
                <a:latin typeface="Courier New" charset="0"/>
                <a:cs typeface="+mn-cs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800" b="1" dirty="0">
                <a:latin typeface="Courier New" charset="0"/>
                <a:cs typeface="+mn-cs"/>
              </a:rPr>
              <a:t> </a:t>
            </a:r>
            <a:r>
              <a:rPr lang="en-US" sz="2800" b="1" dirty="0" err="1">
                <a:latin typeface="Courier New" charset="0"/>
                <a:cs typeface="+mn-cs"/>
              </a:rPr>
              <a:t>ptr</a:t>
            </a:r>
            <a:r>
              <a:rPr lang="en-US" sz="2800" b="1" dirty="0">
                <a:latin typeface="Courier New" charset="0"/>
                <a:cs typeface="+mn-cs"/>
              </a:rPr>
              <a:t> = &amp;x;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1800" dirty="0"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800" b="1" dirty="0">
                <a:latin typeface="Courier New" charset="0"/>
                <a:cs typeface="+mn-cs"/>
              </a:rPr>
              <a:t> *</a:t>
            </a:r>
            <a:r>
              <a:rPr lang="en-US" sz="2800" b="1" dirty="0" err="1">
                <a:latin typeface="Courier New" charset="0"/>
                <a:cs typeface="+mn-cs"/>
              </a:rPr>
              <a:t>ptr</a:t>
            </a:r>
            <a:r>
              <a:rPr lang="en-US" sz="2800" b="1" dirty="0">
                <a:latin typeface="Courier New" charset="0"/>
                <a:cs typeface="+mn-cs"/>
              </a:rPr>
              <a:t> = 5;   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400" b="1" dirty="0">
                <a:solidFill>
                  <a:srgbClr val="0044B5"/>
                </a:solidFill>
                <a:latin typeface="Courier New" charset="0"/>
                <a:cs typeface="+mn-cs"/>
              </a:rPr>
              <a:t>// changes the value 				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400" b="1" dirty="0">
                <a:solidFill>
                  <a:srgbClr val="0044B5"/>
                </a:solidFill>
                <a:latin typeface="Courier New" charset="0"/>
                <a:cs typeface="+mn-cs"/>
              </a:rPr>
              <a:t>// at </a:t>
            </a:r>
            <a:r>
              <a:rPr lang="en-US" sz="2400" b="1" dirty="0" err="1">
                <a:solidFill>
                  <a:srgbClr val="0044B5"/>
                </a:solidFill>
                <a:latin typeface="Courier New" charset="0"/>
                <a:cs typeface="+mn-cs"/>
              </a:rPr>
              <a:t>adddress</a:t>
            </a:r>
            <a:r>
              <a:rPr lang="en-US" sz="2400" b="1" dirty="0">
                <a:solidFill>
                  <a:srgbClr val="0044B5"/>
                </a:solidFill>
                <a:latin typeface="Courier New" charset="0"/>
                <a:cs typeface="+mn-cs"/>
              </a:rPr>
              <a:t> </a:t>
            </a:r>
            <a:r>
              <a:rPr lang="en-US" sz="2400" b="1" dirty="0" err="1">
                <a:solidFill>
                  <a:srgbClr val="0044B5"/>
                </a:solidFill>
                <a:latin typeface="Courier New" charset="0"/>
                <a:cs typeface="+mn-cs"/>
              </a:rPr>
              <a:t>ptr</a:t>
            </a:r>
            <a:r>
              <a:rPr lang="en-US" sz="2400" b="1" dirty="0">
                <a:solidFill>
                  <a:srgbClr val="0044B5"/>
                </a:solidFill>
                <a:latin typeface="Courier New" charset="0"/>
                <a:cs typeface="+mn-cs"/>
              </a:rPr>
              <a:t> to 5</a:t>
            </a:r>
            <a:endParaRPr lang="en-US" sz="2800" b="1" dirty="0">
              <a:solidFill>
                <a:srgbClr val="0044B5"/>
              </a:solidFill>
              <a:latin typeface="Courier New" charset="0"/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1800" dirty="0">
              <a:solidFill>
                <a:srgbClr val="0044B5"/>
              </a:solidFill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800" b="1" dirty="0">
                <a:latin typeface="Courier New" charset="0"/>
                <a:cs typeface="+mn-cs"/>
              </a:rPr>
              <a:t> </a:t>
            </a:r>
            <a:r>
              <a:rPr lang="en-US" sz="2800" dirty="0">
                <a:cs typeface="+mn-cs"/>
              </a:rPr>
              <a:t> 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82738AE9-EA6D-42A7-B323-051E510801F9}" type="slidenum">
              <a:rPr lang="en-US" sz="1800"/>
              <a:pPr eaLnBrk="1" hangingPunct="1"/>
              <a:t>31</a:t>
            </a:fld>
            <a:endParaRPr lang="en-US" sz="1800"/>
          </a:p>
        </p:txBody>
      </p:sp>
      <p:sp>
        <p:nvSpPr>
          <p:cNvPr id="38917" name="Line 4"/>
          <p:cNvSpPr>
            <a:spLocks noChangeShapeType="1"/>
          </p:cNvSpPr>
          <p:nvPr/>
        </p:nvSpPr>
        <p:spPr bwMode="auto">
          <a:xfrm flipV="1">
            <a:off x="6477000" y="2381250"/>
            <a:ext cx="590550" cy="1524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93188" name="Group 5"/>
          <p:cNvGrpSpPr>
            <a:grpSpLocks/>
          </p:cNvGrpSpPr>
          <p:nvPr/>
        </p:nvGrpSpPr>
        <p:grpSpPr bwMode="auto">
          <a:xfrm>
            <a:off x="4959350" y="2189163"/>
            <a:ext cx="2578100" cy="2117725"/>
            <a:chOff x="3124" y="1379"/>
            <a:chExt cx="1624" cy="1334"/>
          </a:xfrm>
        </p:grpSpPr>
        <p:sp>
          <p:nvSpPr>
            <p:cNvPr id="38921" name="Rectangle 6"/>
            <p:cNvSpPr>
              <a:spLocks noChangeArrowheads="1"/>
            </p:cNvSpPr>
            <p:nvPr/>
          </p:nvSpPr>
          <p:spPr bwMode="auto">
            <a:xfrm>
              <a:off x="4012" y="1379"/>
              <a:ext cx="736" cy="357"/>
            </a:xfrm>
            <a:prstGeom prst="rect">
              <a:avLst/>
            </a:prstGeom>
            <a:solidFill>
              <a:srgbClr val="9EFF9E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8922" name="Rectangle 7"/>
            <p:cNvSpPr>
              <a:spLocks noChangeArrowheads="1"/>
            </p:cNvSpPr>
            <p:nvPr/>
          </p:nvSpPr>
          <p:spPr bwMode="auto">
            <a:xfrm>
              <a:off x="3124" y="2356"/>
              <a:ext cx="976" cy="357"/>
            </a:xfrm>
            <a:prstGeom prst="rect">
              <a:avLst/>
            </a:prstGeom>
            <a:solidFill>
              <a:srgbClr val="9EFF9E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8923" name="Line 8"/>
            <p:cNvSpPr>
              <a:spLocks noChangeShapeType="1"/>
            </p:cNvSpPr>
            <p:nvPr/>
          </p:nvSpPr>
          <p:spPr bwMode="auto">
            <a:xfrm flipV="1">
              <a:off x="3480" y="1560"/>
              <a:ext cx="528" cy="86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38919" name="Rectangle 9"/>
          <p:cNvSpPr>
            <a:spLocks noChangeArrowheads="1"/>
          </p:cNvSpPr>
          <p:nvPr/>
        </p:nvSpPr>
        <p:spPr bwMode="auto">
          <a:xfrm>
            <a:off x="5013325" y="1828800"/>
            <a:ext cx="3425825" cy="329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000" b="1" dirty="0">
                <a:solidFill>
                  <a:srgbClr val="CC0000"/>
                </a:solidFill>
                <a:latin typeface="Arial" charset="0"/>
                <a:ea typeface="ＭＳ Ｐゴシック" charset="0"/>
                <a:cs typeface="Arial" charset="0"/>
              </a:rPr>
              <a:t>                    2000</a:t>
            </a: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         12</a:t>
            </a:r>
          </a:p>
          <a:p>
            <a:pPr eaLnBrk="0" hangingPunct="0">
              <a:defRPr/>
            </a:pPr>
            <a:endParaRPr lang="en-US" sz="1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          x</a:t>
            </a:r>
          </a:p>
          <a:p>
            <a:pPr eaLnBrk="0" hangingPunct="0">
              <a:defRPr/>
            </a:pPr>
            <a:endParaRPr lang="en-US" sz="2000" b="1" dirty="0">
              <a:solidFill>
                <a:srgbClr val="CC0000"/>
              </a:solidFill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solidFill>
                  <a:srgbClr val="CC0000"/>
                </a:solidFill>
                <a:latin typeface="Arial" charset="0"/>
                <a:ea typeface="ＭＳ Ｐゴシック" charset="0"/>
                <a:cs typeface="Arial" charset="0"/>
              </a:rPr>
              <a:t>3000</a:t>
            </a: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2000</a:t>
            </a:r>
          </a:p>
          <a:p>
            <a:pPr eaLnBrk="0" hangingPunct="0">
              <a:defRPr/>
            </a:pPr>
            <a:endParaRPr lang="en-US" sz="1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US" sz="2000" b="1" dirty="0" err="1">
                <a:latin typeface="Arial" charset="0"/>
                <a:ea typeface="ＭＳ Ｐゴシック" charset="0"/>
                <a:cs typeface="Arial" charset="0"/>
              </a:rPr>
              <a:t>ptr</a:t>
            </a: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</a:t>
            </a:r>
          </a:p>
        </p:txBody>
      </p:sp>
      <p:sp>
        <p:nvSpPr>
          <p:cNvPr id="38920" name="Line 10"/>
          <p:cNvSpPr>
            <a:spLocks noChangeShapeType="1"/>
          </p:cNvSpPr>
          <p:nvPr/>
        </p:nvSpPr>
        <p:spPr bwMode="auto">
          <a:xfrm flipV="1">
            <a:off x="6477000" y="2400300"/>
            <a:ext cx="419100" cy="1714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924675" y="2362200"/>
            <a:ext cx="32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cs typeface="Arial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1042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ChangeArrowheads="1"/>
          </p:cNvSpPr>
          <p:nvPr/>
        </p:nvSpPr>
        <p:spPr bwMode="auto">
          <a:xfrm>
            <a:off x="6940550" y="3302000"/>
            <a:ext cx="1549400" cy="566738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9941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7391400" cy="7620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dirty="0">
                <a:cs typeface="+mj-cs"/>
              </a:rPr>
              <a:t>Another Example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181100"/>
            <a:ext cx="8267700" cy="47625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US" sz="2800" b="1">
                <a:latin typeface="Courier New" pitchFamily="49" charset="0"/>
                <a:ea typeface="ＭＳ Ｐゴシック" pitchFamily="34" charset="-128"/>
              </a:rPr>
              <a:t>char  ch;</a:t>
            </a:r>
          </a:p>
          <a:p>
            <a:pPr>
              <a:buFontTx/>
              <a:buNone/>
            </a:pPr>
            <a:r>
              <a:rPr lang="en-US" sz="2800" b="1">
                <a:latin typeface="Courier New" pitchFamily="49" charset="0"/>
                <a:ea typeface="ＭＳ Ｐゴシック" pitchFamily="34" charset="-128"/>
              </a:rPr>
              <a:t> ch =  </a:t>
            </a:r>
            <a:r>
              <a:rPr lang="ja-JP" altLang="en-US" sz="2800" b="1">
                <a:latin typeface="Courier New" pitchFamily="49" charset="0"/>
                <a:ea typeface="ＭＳ Ｐゴシック" pitchFamily="34" charset="-128"/>
              </a:rPr>
              <a:t>‘</a:t>
            </a:r>
            <a:r>
              <a:rPr lang="en-US" altLang="ja-JP" sz="2800" b="1"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ja-JP" altLang="en-US" sz="2800" b="1">
                <a:latin typeface="Courier New" pitchFamily="49" charset="0"/>
                <a:ea typeface="ＭＳ Ｐゴシック" pitchFamily="34" charset="-128"/>
              </a:rPr>
              <a:t>’</a:t>
            </a:r>
            <a:r>
              <a:rPr lang="en-US" altLang="ja-JP" sz="2800" b="1">
                <a:latin typeface="Courier New" pitchFamily="49" charset="0"/>
                <a:ea typeface="ＭＳ Ｐゴシック" pitchFamily="34" charset="-128"/>
              </a:rPr>
              <a:t>;</a:t>
            </a:r>
          </a:p>
          <a:p>
            <a:pPr>
              <a:buFontTx/>
              <a:buNone/>
            </a:pPr>
            <a:endParaRPr lang="en-US" sz="1400" b="1">
              <a:latin typeface="Courier New" pitchFamily="49" charset="0"/>
              <a:ea typeface="ＭＳ Ｐゴシック" pitchFamily="34" charset="-128"/>
            </a:endParaRPr>
          </a:p>
          <a:p>
            <a:pPr>
              <a:buFontTx/>
              <a:buNone/>
            </a:pPr>
            <a:r>
              <a:rPr lang="en-US" sz="2800" b="1">
                <a:latin typeface="Courier New" pitchFamily="49" charset="0"/>
                <a:ea typeface="ＭＳ Ｐゴシック" pitchFamily="34" charset="-128"/>
              </a:rPr>
              <a:t> char*  q;</a:t>
            </a:r>
          </a:p>
          <a:p>
            <a:pPr>
              <a:buFontTx/>
              <a:buNone/>
            </a:pPr>
            <a:r>
              <a:rPr lang="en-US" sz="2800" b="1">
                <a:latin typeface="Courier New" pitchFamily="49" charset="0"/>
                <a:ea typeface="ＭＳ Ｐゴシック" pitchFamily="34" charset="-128"/>
              </a:rPr>
              <a:t> q  = &amp;ch;</a:t>
            </a:r>
            <a:r>
              <a:rPr lang="en-US" sz="1800">
                <a:ea typeface="ＭＳ Ｐゴシック" pitchFamily="34" charset="-128"/>
              </a:rPr>
              <a:t> </a:t>
            </a:r>
          </a:p>
          <a:p>
            <a:pPr>
              <a:buFontTx/>
              <a:buNone/>
            </a:pPr>
            <a:endParaRPr lang="en-US" sz="1800">
              <a:ea typeface="ＭＳ Ｐゴシック" pitchFamily="34" charset="-128"/>
            </a:endParaRPr>
          </a:p>
          <a:p>
            <a:pPr>
              <a:buFontTx/>
              <a:buNone/>
            </a:pPr>
            <a:r>
              <a:rPr lang="en-US" sz="2800" b="1">
                <a:latin typeface="Courier New" pitchFamily="49" charset="0"/>
                <a:ea typeface="ＭＳ Ｐゴシック" pitchFamily="34" charset="-128"/>
              </a:rPr>
              <a:t> *q = </a:t>
            </a:r>
            <a:r>
              <a:rPr lang="ja-JP" altLang="en-US" sz="2800" b="1">
                <a:latin typeface="Courier New" pitchFamily="49" charset="0"/>
                <a:ea typeface="ＭＳ Ｐゴシック" pitchFamily="34" charset="-128"/>
              </a:rPr>
              <a:t>‘</a:t>
            </a:r>
            <a:r>
              <a:rPr lang="en-US" altLang="ja-JP" sz="2800" b="1">
                <a:latin typeface="Courier New" pitchFamily="49" charset="0"/>
                <a:ea typeface="ＭＳ Ｐゴシック" pitchFamily="34" charset="-128"/>
              </a:rPr>
              <a:t>Z</a:t>
            </a:r>
            <a:r>
              <a:rPr lang="ja-JP" altLang="en-US" sz="2800" b="1">
                <a:latin typeface="Courier New" pitchFamily="49" charset="0"/>
                <a:ea typeface="ＭＳ Ｐゴシック" pitchFamily="34" charset="-128"/>
              </a:rPr>
              <a:t>’</a:t>
            </a:r>
            <a:r>
              <a:rPr lang="en-US" altLang="ja-JP" sz="2800" b="1">
                <a:latin typeface="Courier New" pitchFamily="49" charset="0"/>
                <a:ea typeface="ＭＳ Ｐゴシック" pitchFamily="34" charset="-128"/>
              </a:rPr>
              <a:t>;</a:t>
            </a:r>
          </a:p>
          <a:p>
            <a:pPr>
              <a:buFontTx/>
              <a:buNone/>
            </a:pPr>
            <a:r>
              <a:rPr lang="en-US" sz="2800" b="1">
                <a:latin typeface="Courier New" pitchFamily="49" charset="0"/>
                <a:ea typeface="ＭＳ Ｐゴシック" pitchFamily="34" charset="-128"/>
              </a:rPr>
              <a:t> char*  p;</a:t>
            </a:r>
          </a:p>
          <a:p>
            <a:pPr>
              <a:buFontTx/>
              <a:buNone/>
            </a:pPr>
            <a:r>
              <a:rPr lang="en-US" sz="2800" b="1">
                <a:latin typeface="Courier New" pitchFamily="49" charset="0"/>
                <a:ea typeface="ＭＳ Ｐゴシック" pitchFamily="34" charset="-128"/>
              </a:rPr>
              <a:t> p = q;   </a:t>
            </a:r>
            <a:r>
              <a:rPr lang="en-US" sz="2400" b="1">
                <a:solidFill>
                  <a:schemeClr val="accent2"/>
                </a:solidFill>
                <a:latin typeface="Courier New" pitchFamily="49" charset="0"/>
                <a:ea typeface="ＭＳ Ｐゴシック" pitchFamily="34" charset="-128"/>
              </a:rPr>
              <a:t>// the right side has value 4000</a:t>
            </a:r>
          </a:p>
          <a:p>
            <a:pPr>
              <a:buFontTx/>
              <a:buNone/>
            </a:pPr>
            <a:r>
              <a:rPr lang="en-US" sz="2400" b="1">
                <a:solidFill>
                  <a:schemeClr val="accent2"/>
                </a:solidFill>
                <a:latin typeface="Courier New" pitchFamily="49" charset="0"/>
                <a:ea typeface="ＭＳ Ｐゴシック" pitchFamily="34" charset="-128"/>
              </a:rPr>
              <a:t>           // now p and q both point to ch</a:t>
            </a:r>
            <a:r>
              <a:rPr lang="en-US" sz="2800">
                <a:solidFill>
                  <a:schemeClr val="accent2"/>
                </a:solidFill>
                <a:ea typeface="ＭＳ Ｐゴシック" pitchFamily="34" charset="-128"/>
              </a:rPr>
              <a:t> 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E1F1C6C2-BCF5-4081-8F65-1AAE2CD87B52}" type="slidenum">
              <a:rPr lang="en-US" sz="1800"/>
              <a:pPr eaLnBrk="1" hangingPunct="1"/>
              <a:t>32</a:t>
            </a:fld>
            <a:endParaRPr lang="en-US" sz="1800"/>
          </a:p>
        </p:txBody>
      </p:sp>
      <p:sp>
        <p:nvSpPr>
          <p:cNvPr id="39942" name="Line 5"/>
          <p:cNvSpPr>
            <a:spLocks noChangeShapeType="1"/>
          </p:cNvSpPr>
          <p:nvPr/>
        </p:nvSpPr>
        <p:spPr bwMode="auto">
          <a:xfrm flipV="1">
            <a:off x="6419850" y="1924050"/>
            <a:ext cx="590550" cy="1524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95237" name="Group 6"/>
          <p:cNvGrpSpPr>
            <a:grpSpLocks/>
          </p:cNvGrpSpPr>
          <p:nvPr/>
        </p:nvGrpSpPr>
        <p:grpSpPr bwMode="auto">
          <a:xfrm>
            <a:off x="4902200" y="1731963"/>
            <a:ext cx="2578100" cy="2117725"/>
            <a:chOff x="3124" y="1379"/>
            <a:chExt cx="1624" cy="1334"/>
          </a:xfrm>
        </p:grpSpPr>
        <p:sp>
          <p:nvSpPr>
            <p:cNvPr id="39947" name="Rectangle 7"/>
            <p:cNvSpPr>
              <a:spLocks noChangeArrowheads="1"/>
            </p:cNvSpPr>
            <p:nvPr/>
          </p:nvSpPr>
          <p:spPr bwMode="auto">
            <a:xfrm>
              <a:off x="4012" y="1379"/>
              <a:ext cx="736" cy="357"/>
            </a:xfrm>
            <a:prstGeom prst="rect">
              <a:avLst/>
            </a:prstGeom>
            <a:solidFill>
              <a:srgbClr val="9EFF9E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9948" name="Rectangle 8"/>
            <p:cNvSpPr>
              <a:spLocks noChangeArrowheads="1"/>
            </p:cNvSpPr>
            <p:nvPr/>
          </p:nvSpPr>
          <p:spPr bwMode="auto">
            <a:xfrm>
              <a:off x="3124" y="2356"/>
              <a:ext cx="976" cy="357"/>
            </a:xfrm>
            <a:prstGeom prst="rect">
              <a:avLst/>
            </a:prstGeom>
            <a:solidFill>
              <a:srgbClr val="9EFF9E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9949" name="Line 9"/>
            <p:cNvSpPr>
              <a:spLocks noChangeShapeType="1"/>
            </p:cNvSpPr>
            <p:nvPr/>
          </p:nvSpPr>
          <p:spPr bwMode="auto">
            <a:xfrm flipV="1">
              <a:off x="3480" y="1560"/>
              <a:ext cx="528" cy="86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39944" name="Rectangle 10"/>
          <p:cNvSpPr>
            <a:spLocks noChangeArrowheads="1"/>
          </p:cNvSpPr>
          <p:nvPr/>
        </p:nvSpPr>
        <p:spPr bwMode="auto">
          <a:xfrm>
            <a:off x="4868863" y="1371600"/>
            <a:ext cx="3425825" cy="329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000" b="1" dirty="0">
                <a:solidFill>
                  <a:srgbClr val="CC0000"/>
                </a:solidFill>
                <a:latin typeface="Arial" charset="0"/>
                <a:ea typeface="ＭＳ Ｐゴシック" charset="0"/>
                <a:cs typeface="Arial" charset="0"/>
              </a:rPr>
              <a:t>                    4000</a:t>
            </a: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          A</a:t>
            </a:r>
          </a:p>
          <a:p>
            <a:pPr eaLnBrk="0" hangingPunct="0">
              <a:defRPr/>
            </a:pPr>
            <a:endParaRPr lang="en-US" sz="1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          </a:t>
            </a:r>
            <a:r>
              <a:rPr lang="en-US" sz="2000" b="1" dirty="0" err="1">
                <a:latin typeface="Arial" charset="0"/>
                <a:ea typeface="ＭＳ Ｐゴシック" charset="0"/>
                <a:cs typeface="Arial" charset="0"/>
              </a:rPr>
              <a:t>ch</a:t>
            </a: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2000" b="1" dirty="0">
              <a:solidFill>
                <a:srgbClr val="CC0000"/>
              </a:solidFill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solidFill>
                  <a:srgbClr val="CC0000"/>
                </a:solidFill>
                <a:latin typeface="Arial" charset="0"/>
                <a:ea typeface="ＭＳ Ｐゴシック" charset="0"/>
                <a:cs typeface="Arial" charset="0"/>
              </a:rPr>
              <a:t>5000</a:t>
            </a: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4000</a:t>
            </a:r>
          </a:p>
          <a:p>
            <a:pPr eaLnBrk="0" hangingPunct="0">
              <a:defRPr/>
            </a:pPr>
            <a:endParaRPr lang="en-US" sz="1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q</a:t>
            </a: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</a:t>
            </a:r>
          </a:p>
        </p:txBody>
      </p:sp>
      <p:sp>
        <p:nvSpPr>
          <p:cNvPr id="39945" name="Line 11"/>
          <p:cNvSpPr>
            <a:spLocks noChangeShapeType="1"/>
          </p:cNvSpPr>
          <p:nvPr/>
        </p:nvSpPr>
        <p:spPr bwMode="auto">
          <a:xfrm flipV="1">
            <a:off x="6362700" y="1962150"/>
            <a:ext cx="352425" cy="1714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946" name="Line 12"/>
          <p:cNvSpPr>
            <a:spLocks noChangeShapeType="1"/>
          </p:cNvSpPr>
          <p:nvPr/>
        </p:nvSpPr>
        <p:spPr bwMode="auto">
          <a:xfrm flipH="1" flipV="1">
            <a:off x="7467600" y="2057400"/>
            <a:ext cx="800100" cy="14097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858000" y="1905000"/>
            <a:ext cx="3413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cs typeface="Arial" pitchFamily="34" charset="0"/>
              </a:rPr>
              <a:t>Z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819900" y="2876550"/>
            <a:ext cx="7556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cs typeface="Arial" pitchFamily="34" charset="0"/>
              </a:rPr>
              <a:t>6000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058025" y="3429000"/>
            <a:ext cx="7556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cs typeface="Arial" pitchFamily="34" charset="0"/>
              </a:rPr>
              <a:t>4000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94513" y="3867150"/>
            <a:ext cx="3413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cs typeface="Arial" pitchFamily="34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11578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9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99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99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9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99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99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9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99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animBg="1"/>
      <p:bldP spid="2" grpId="0"/>
      <p:bldP spid="3" grpId="0"/>
      <p:bldP spid="4" grpId="0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71600" y="609600"/>
            <a:ext cx="7391400" cy="762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Pointer dereferencing and member selection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40DFB8DC-D2B0-4A19-8C60-3A1729101189}" type="slidenum">
              <a:rPr lang="en-US" sz="1800"/>
              <a:pPr eaLnBrk="1" hangingPunct="1"/>
              <a:t>33</a:t>
            </a:fld>
            <a:endParaRPr lang="en-US" sz="1800"/>
          </a:p>
        </p:txBody>
      </p:sp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81200"/>
            <a:ext cx="14382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053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800225"/>
            <a:ext cx="50101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0534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457575"/>
            <a:ext cx="14001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0535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181600"/>
            <a:ext cx="215265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0536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200400"/>
            <a:ext cx="50292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0537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991100"/>
            <a:ext cx="49530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89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2"/>
          <p:cNvSpPr>
            <a:spLocks noChangeArrowheads="1"/>
          </p:cNvSpPr>
          <p:nvPr/>
        </p:nvSpPr>
        <p:spPr bwMode="auto">
          <a:xfrm>
            <a:off x="557213" y="1708150"/>
            <a:ext cx="4167187" cy="3776663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4388" name="Rectangle 3"/>
          <p:cNvSpPr>
            <a:spLocks noChangeArrowheads="1"/>
          </p:cNvSpPr>
          <p:nvPr/>
        </p:nvSpPr>
        <p:spPr bwMode="auto">
          <a:xfrm>
            <a:off x="4959350" y="2112963"/>
            <a:ext cx="1168400" cy="566737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4389" name="Rectangle 4"/>
          <p:cNvSpPr>
            <a:spLocks noChangeArrowheads="1"/>
          </p:cNvSpPr>
          <p:nvPr/>
        </p:nvSpPr>
        <p:spPr bwMode="auto">
          <a:xfrm>
            <a:off x="557213" y="1878013"/>
            <a:ext cx="4167187" cy="727075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4390" name="Rectangle 5"/>
          <p:cNvSpPr>
            <a:spLocks noChangeArrowheads="1"/>
          </p:cNvSpPr>
          <p:nvPr/>
        </p:nvSpPr>
        <p:spPr bwMode="auto">
          <a:xfrm>
            <a:off x="4937125" y="1714500"/>
            <a:ext cx="342582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000" b="1" dirty="0">
                <a:solidFill>
                  <a:srgbClr val="CC0000"/>
                </a:solidFill>
                <a:latin typeface="Arial" charset="0"/>
                <a:ea typeface="ＭＳ Ｐゴシック" charset="0"/>
                <a:cs typeface="Arial" charset="0"/>
              </a:rPr>
              <a:t>2000</a:t>
            </a: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 err="1">
                <a:latin typeface="Arial" charset="0"/>
                <a:ea typeface="ＭＳ Ｐゴシック" charset="0"/>
                <a:cs typeface="Arial" charset="0"/>
              </a:rPr>
              <a:t>ptr</a:t>
            </a: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000" b="1" dirty="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77812807-13AC-4923-B22E-2B245A59587F}" type="slidenum">
              <a:rPr lang="en-US" sz="1800"/>
              <a:pPr eaLnBrk="1" hangingPunct="1"/>
              <a:t>34</a:t>
            </a:fld>
            <a:endParaRPr lang="en-US" sz="1800"/>
          </a:p>
        </p:txBody>
      </p:sp>
      <p:sp>
        <p:nvSpPr>
          <p:cNvPr id="144391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152400"/>
            <a:ext cx="7391400" cy="762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cs typeface="+mj-cs"/>
              </a:rPr>
              <a:t>Dynamically Allocated Data</a:t>
            </a:r>
          </a:p>
        </p:txBody>
      </p:sp>
      <p:sp>
        <p:nvSpPr>
          <p:cNvPr id="144392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1276350" y="1638300"/>
            <a:ext cx="7867650" cy="424815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700" b="1"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700" b="1"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  <a:ea typeface="ＭＳ Ｐゴシック" pitchFamily="34" charset="-128"/>
              </a:rPr>
              <a:t>char*  ptr;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b="1"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  <a:ea typeface="ＭＳ Ｐゴシック" pitchFamily="34" charset="-128"/>
              </a:rPr>
              <a:t>ptr = new char;</a:t>
            </a:r>
            <a:endParaRPr lang="en-US" sz="160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70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  <a:ea typeface="ＭＳ Ｐゴシック" pitchFamily="34" charset="-128"/>
              </a:rPr>
              <a:t>*ptr = </a:t>
            </a:r>
            <a:r>
              <a:rPr lang="ja-JP" altLang="en-US" sz="2400" b="1">
                <a:latin typeface="Courier New" pitchFamily="49" charset="0"/>
                <a:ea typeface="ＭＳ Ｐゴシック" pitchFamily="34" charset="-128"/>
              </a:rPr>
              <a:t>‘</a:t>
            </a:r>
            <a:r>
              <a:rPr lang="en-US" altLang="ja-JP" sz="2400" b="1"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ja-JP" altLang="en-US" sz="2400" b="1">
                <a:latin typeface="Courier New" pitchFamily="49" charset="0"/>
                <a:ea typeface="ＭＳ Ｐゴシック" pitchFamily="34" charset="-128"/>
              </a:rPr>
              <a:t>’</a:t>
            </a:r>
            <a:r>
              <a:rPr lang="en-US" altLang="ja-JP" sz="2400" b="1">
                <a:latin typeface="Courier New" pitchFamily="49" charset="0"/>
                <a:ea typeface="ＭＳ Ｐゴシック" pitchFamily="34" charset="-128"/>
              </a:rPr>
              <a:t>; 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00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  <a:ea typeface="ＭＳ Ｐゴシック" pitchFamily="34" charset="-128"/>
              </a:rPr>
              <a:t>std::cout &lt;&lt; *ptr;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60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US" sz="2400">
                <a:ea typeface="ＭＳ Ｐゴシック" pitchFamily="34" charset="-128"/>
              </a:rPr>
              <a:t> </a:t>
            </a:r>
          </a:p>
        </p:txBody>
      </p:sp>
      <p:sp>
        <p:nvSpPr>
          <p:cNvPr id="144393" name="Rectangle 9"/>
          <p:cNvSpPr>
            <a:spLocks noChangeArrowheads="1"/>
          </p:cNvSpPr>
          <p:nvPr/>
        </p:nvSpPr>
        <p:spPr bwMode="auto">
          <a:xfrm>
            <a:off x="5715000" y="5105400"/>
            <a:ext cx="2286000" cy="914400"/>
          </a:xfrm>
          <a:prstGeom prst="rect">
            <a:avLst/>
          </a:prstGeom>
          <a:solidFill>
            <a:schemeClr val="bg1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1">
                <a:latin typeface="Arial" charset="0"/>
                <a:ea typeface="ＭＳ Ｐゴシック" charset="0"/>
                <a:cs typeface="Arial" charset="0"/>
              </a:rPr>
              <a:t>New is an operator</a:t>
            </a:r>
            <a:endParaRPr lang="en-US" sz="1800"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2087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Rectangle 2"/>
          <p:cNvSpPr>
            <a:spLocks noChangeArrowheads="1"/>
          </p:cNvSpPr>
          <p:nvPr/>
        </p:nvSpPr>
        <p:spPr bwMode="auto">
          <a:xfrm>
            <a:off x="557213" y="1631950"/>
            <a:ext cx="4243387" cy="3776663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6436" name="Rectangle 3"/>
          <p:cNvSpPr>
            <a:spLocks noChangeArrowheads="1"/>
          </p:cNvSpPr>
          <p:nvPr/>
        </p:nvSpPr>
        <p:spPr bwMode="auto">
          <a:xfrm>
            <a:off x="533400" y="3200400"/>
            <a:ext cx="4267200" cy="727075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7F91DDF3-A5F9-4F47-82E6-28A72E5FE3B2}" type="slidenum">
              <a:rPr lang="en-US" sz="1800"/>
              <a:pPr eaLnBrk="1" hangingPunct="1"/>
              <a:t>35</a:t>
            </a:fld>
            <a:endParaRPr lang="en-US" sz="1800"/>
          </a:p>
        </p:txBody>
      </p:sp>
      <p:sp>
        <p:nvSpPr>
          <p:cNvPr id="146437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76200"/>
            <a:ext cx="7391400" cy="762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cs typeface="+mj-cs"/>
              </a:rPr>
              <a:t>Dynamically Allocated Data</a:t>
            </a:r>
          </a:p>
        </p:txBody>
      </p:sp>
      <p:sp>
        <p:nvSpPr>
          <p:cNvPr id="146438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276350" y="1466850"/>
            <a:ext cx="7867650" cy="424815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endParaRPr lang="en-US" sz="700" b="1"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700" b="1"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  <a:ea typeface="ＭＳ Ｐゴシック" pitchFamily="34" charset="-128"/>
              </a:rPr>
              <a:t>char*  ptr;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b="1"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  <a:ea typeface="ＭＳ Ｐゴシック" pitchFamily="34" charset="-128"/>
              </a:rPr>
              <a:t>ptr = new char;</a:t>
            </a:r>
            <a:endParaRPr lang="en-US" sz="160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70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  <a:ea typeface="ＭＳ Ｐゴシック" pitchFamily="34" charset="-128"/>
              </a:rPr>
              <a:t>*ptr = </a:t>
            </a:r>
            <a:r>
              <a:rPr lang="ja-JP" altLang="en-US" sz="2400" b="1">
                <a:latin typeface="Courier New" pitchFamily="49" charset="0"/>
                <a:ea typeface="ＭＳ Ｐゴシック" pitchFamily="34" charset="-128"/>
              </a:rPr>
              <a:t>‘</a:t>
            </a:r>
            <a:r>
              <a:rPr lang="en-US" altLang="ja-JP" sz="2400" b="1"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ja-JP" altLang="en-US" sz="2400" b="1">
                <a:latin typeface="Courier New" pitchFamily="49" charset="0"/>
                <a:ea typeface="ＭＳ Ｐゴシック" pitchFamily="34" charset="-128"/>
              </a:rPr>
              <a:t>’</a:t>
            </a:r>
            <a:r>
              <a:rPr lang="en-US" altLang="ja-JP" sz="2400" b="1">
                <a:latin typeface="Courier New" pitchFamily="49" charset="0"/>
                <a:ea typeface="ＭＳ Ｐゴシック" pitchFamily="34" charset="-128"/>
              </a:rPr>
              <a:t>; 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00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  <a:ea typeface="ＭＳ Ｐゴシック" pitchFamily="34" charset="-128"/>
              </a:rPr>
              <a:t>std::cout &lt;&lt; *ptr;</a:t>
            </a:r>
          </a:p>
          <a:p>
            <a:pPr>
              <a:lnSpc>
                <a:spcPct val="90000"/>
              </a:lnSpc>
              <a:buFontTx/>
              <a:buNone/>
            </a:pPr>
            <a:br>
              <a:rPr lang="en-US" sz="2400" b="1">
                <a:latin typeface="Courier New" pitchFamily="49" charset="0"/>
                <a:ea typeface="ＭＳ Ｐゴシック" pitchFamily="34" charset="-128"/>
              </a:rPr>
            </a:br>
            <a:endParaRPr lang="en-US" sz="2400" b="1"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b="1"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0044B5"/>
                </a:solidFill>
                <a:ea typeface="ＭＳ Ｐゴシック" pitchFamily="34" charset="-128"/>
              </a:rPr>
              <a:t>NOTE:  Dynamic data has no variable name</a:t>
            </a:r>
            <a:endParaRPr lang="en-US" sz="2400" b="1">
              <a:solidFill>
                <a:srgbClr val="0044B5"/>
              </a:solidFill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600">
              <a:solidFill>
                <a:srgbClr val="FFCC66"/>
              </a:solidFill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46439" name="Rectangle 6"/>
          <p:cNvSpPr>
            <a:spLocks noChangeArrowheads="1"/>
          </p:cNvSpPr>
          <p:nvPr/>
        </p:nvSpPr>
        <p:spPr bwMode="auto">
          <a:xfrm>
            <a:off x="4959350" y="2036763"/>
            <a:ext cx="1168400" cy="566737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6440" name="Rectangle 7"/>
          <p:cNvSpPr>
            <a:spLocks noChangeArrowheads="1"/>
          </p:cNvSpPr>
          <p:nvPr/>
        </p:nvSpPr>
        <p:spPr bwMode="auto">
          <a:xfrm>
            <a:off x="6486525" y="3752850"/>
            <a:ext cx="977900" cy="566738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6441" name="Line 8"/>
          <p:cNvSpPr>
            <a:spLocks noChangeShapeType="1"/>
          </p:cNvSpPr>
          <p:nvPr/>
        </p:nvSpPr>
        <p:spPr bwMode="auto">
          <a:xfrm flipH="1" flipV="1">
            <a:off x="5981700" y="2343150"/>
            <a:ext cx="933450" cy="12573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6442" name="Rectangle 9"/>
          <p:cNvSpPr>
            <a:spLocks noChangeArrowheads="1"/>
          </p:cNvSpPr>
          <p:nvPr/>
        </p:nvSpPr>
        <p:spPr bwMode="auto">
          <a:xfrm>
            <a:off x="4937125" y="1638300"/>
            <a:ext cx="342582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000" b="1" dirty="0">
                <a:solidFill>
                  <a:srgbClr val="CC0000"/>
                </a:solidFill>
                <a:latin typeface="Arial" charset="0"/>
                <a:ea typeface="ＭＳ Ｐゴシック" charset="0"/>
                <a:cs typeface="Arial" charset="0"/>
              </a:rPr>
              <a:t>2000</a:t>
            </a: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 err="1">
                <a:latin typeface="Arial" charset="0"/>
                <a:ea typeface="ＭＳ Ｐゴシック" charset="0"/>
                <a:cs typeface="Arial" charset="0"/>
              </a:rPr>
              <a:t>ptr</a:t>
            </a: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000" b="1" dirty="0"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2252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2"/>
          <p:cNvSpPr>
            <a:spLocks noChangeArrowheads="1"/>
          </p:cNvSpPr>
          <p:nvPr/>
        </p:nvSpPr>
        <p:spPr bwMode="auto">
          <a:xfrm>
            <a:off x="557213" y="1784350"/>
            <a:ext cx="4167187" cy="3776663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8484" name="Rectangle 3"/>
          <p:cNvSpPr>
            <a:spLocks noChangeArrowheads="1"/>
          </p:cNvSpPr>
          <p:nvPr/>
        </p:nvSpPr>
        <p:spPr bwMode="auto">
          <a:xfrm>
            <a:off x="557213" y="3935413"/>
            <a:ext cx="4167187" cy="727075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602A89FB-17CF-4E25-8CB2-461B1CEE2585}" type="slidenum">
              <a:rPr lang="en-US" sz="1800"/>
              <a:pPr eaLnBrk="1" hangingPunct="1"/>
              <a:t>36</a:t>
            </a:fld>
            <a:endParaRPr lang="en-US" sz="1800"/>
          </a:p>
        </p:txBody>
      </p:sp>
      <p:sp>
        <p:nvSpPr>
          <p:cNvPr id="148485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228600"/>
            <a:ext cx="7391400" cy="762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cs typeface="+mj-cs"/>
              </a:rPr>
              <a:t>Dynamically Allocated Data</a:t>
            </a:r>
          </a:p>
        </p:txBody>
      </p:sp>
      <p:sp>
        <p:nvSpPr>
          <p:cNvPr id="148486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276350" y="1714500"/>
            <a:ext cx="7867650" cy="424815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endParaRPr lang="en-US" sz="700" b="1"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700" b="1"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  <a:ea typeface="ＭＳ Ｐゴシック" pitchFamily="34" charset="-128"/>
              </a:rPr>
              <a:t>char*  ptr;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b="1"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  <a:ea typeface="ＭＳ Ｐゴシック" pitchFamily="34" charset="-128"/>
              </a:rPr>
              <a:t>ptr = new char;</a:t>
            </a:r>
            <a:endParaRPr lang="en-US" sz="160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70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  <a:ea typeface="ＭＳ Ｐゴシック" pitchFamily="34" charset="-128"/>
              </a:rPr>
              <a:t>*ptr = </a:t>
            </a:r>
            <a:r>
              <a:rPr lang="ja-JP" altLang="en-US" sz="2400" b="1">
                <a:latin typeface="Courier New" pitchFamily="49" charset="0"/>
                <a:ea typeface="ＭＳ Ｐゴシック" pitchFamily="34" charset="-128"/>
              </a:rPr>
              <a:t>‘</a:t>
            </a:r>
            <a:r>
              <a:rPr lang="en-US" altLang="ja-JP" sz="2400" b="1"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ja-JP" altLang="en-US" sz="2400" b="1">
                <a:latin typeface="Courier New" pitchFamily="49" charset="0"/>
                <a:ea typeface="ＭＳ Ｐゴシック" pitchFamily="34" charset="-128"/>
              </a:rPr>
              <a:t>’</a:t>
            </a:r>
            <a:r>
              <a:rPr lang="en-US" altLang="ja-JP" sz="2400" b="1">
                <a:latin typeface="Courier New" pitchFamily="49" charset="0"/>
                <a:ea typeface="ＭＳ Ｐゴシック" pitchFamily="34" charset="-128"/>
              </a:rPr>
              <a:t>; 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00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  <a:ea typeface="ＭＳ Ｐゴシック" pitchFamily="34" charset="-128"/>
              </a:rPr>
              <a:t>std::cout &lt;&lt; *ptr;</a:t>
            </a:r>
          </a:p>
          <a:p>
            <a:pPr>
              <a:lnSpc>
                <a:spcPct val="90000"/>
              </a:lnSpc>
              <a:buFontTx/>
              <a:buNone/>
            </a:pPr>
            <a:br>
              <a:rPr lang="en-US" sz="2400" b="1">
                <a:latin typeface="Courier New" pitchFamily="49" charset="0"/>
                <a:ea typeface="ＭＳ Ｐゴシック" pitchFamily="34" charset="-128"/>
              </a:rPr>
            </a:br>
            <a:endParaRPr lang="en-US" sz="2400" b="1"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60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US" sz="2400">
                <a:ea typeface="ＭＳ Ｐゴシック" pitchFamily="34" charset="-128"/>
              </a:rPr>
              <a:t> </a:t>
            </a:r>
          </a:p>
        </p:txBody>
      </p:sp>
      <p:grpSp>
        <p:nvGrpSpPr>
          <p:cNvPr id="102405" name="Group 10"/>
          <p:cNvGrpSpPr>
            <a:grpSpLocks/>
          </p:cNvGrpSpPr>
          <p:nvPr/>
        </p:nvGrpSpPr>
        <p:grpSpPr bwMode="auto">
          <a:xfrm>
            <a:off x="4937125" y="1790700"/>
            <a:ext cx="3425825" cy="2681288"/>
            <a:chOff x="3110" y="1128"/>
            <a:chExt cx="2158" cy="1689"/>
          </a:xfrm>
        </p:grpSpPr>
        <p:sp>
          <p:nvSpPr>
            <p:cNvPr id="148488" name="Rectangle 6"/>
            <p:cNvSpPr>
              <a:spLocks noChangeArrowheads="1"/>
            </p:cNvSpPr>
            <p:nvPr/>
          </p:nvSpPr>
          <p:spPr bwMode="auto">
            <a:xfrm>
              <a:off x="3124" y="1379"/>
              <a:ext cx="736" cy="357"/>
            </a:xfrm>
            <a:prstGeom prst="rect">
              <a:avLst/>
            </a:prstGeom>
            <a:solidFill>
              <a:srgbClr val="9EFF9E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2400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48489" name="Rectangle 7"/>
            <p:cNvSpPr>
              <a:spLocks noChangeArrowheads="1"/>
            </p:cNvSpPr>
            <p:nvPr/>
          </p:nvSpPr>
          <p:spPr bwMode="auto">
            <a:xfrm>
              <a:off x="4086" y="2460"/>
              <a:ext cx="616" cy="357"/>
            </a:xfrm>
            <a:prstGeom prst="rect">
              <a:avLst/>
            </a:prstGeom>
            <a:solidFill>
              <a:srgbClr val="9EFF9E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2400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48490" name="Line 8"/>
            <p:cNvSpPr>
              <a:spLocks noChangeShapeType="1"/>
            </p:cNvSpPr>
            <p:nvPr/>
          </p:nvSpPr>
          <p:spPr bwMode="auto">
            <a:xfrm flipH="1" flipV="1">
              <a:off x="3768" y="1572"/>
              <a:ext cx="588" cy="792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8491" name="Rectangle 9"/>
            <p:cNvSpPr>
              <a:spLocks noChangeArrowheads="1"/>
            </p:cNvSpPr>
            <p:nvPr/>
          </p:nvSpPr>
          <p:spPr bwMode="auto">
            <a:xfrm>
              <a:off x="3110" y="1128"/>
              <a:ext cx="2158" cy="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rgbClr val="CC0000"/>
                  </a:solidFill>
                </a:rPr>
                <a:t>2000</a:t>
              </a:r>
              <a:endParaRPr lang="en-US" sz="2000" b="1"/>
            </a:p>
            <a:p>
              <a:pPr eaLnBrk="0" hangingPunct="0"/>
              <a:endParaRPr lang="en-US" sz="1400" b="1"/>
            </a:p>
            <a:p>
              <a:pPr eaLnBrk="0" hangingPunct="0"/>
              <a:endParaRPr lang="en-US" sz="2000" b="1"/>
            </a:p>
            <a:p>
              <a:pPr eaLnBrk="0" hangingPunct="0"/>
              <a:endParaRPr lang="en-US" sz="2000" b="1"/>
            </a:p>
            <a:p>
              <a:pPr eaLnBrk="0" hangingPunct="0"/>
              <a:r>
                <a:rPr lang="en-US" sz="2000" b="1"/>
                <a:t>ptr</a:t>
              </a:r>
            </a:p>
            <a:p>
              <a:pPr eaLnBrk="0" hangingPunct="0"/>
              <a:endParaRPr lang="en-US" sz="2000" b="1"/>
            </a:p>
            <a:p>
              <a:pPr eaLnBrk="0" hangingPunct="0"/>
              <a:endParaRPr lang="en-US" sz="1000" b="1"/>
            </a:p>
            <a:p>
              <a:pPr eaLnBrk="0" hangingPunct="0"/>
              <a:endParaRPr lang="en-US" sz="2000" b="1"/>
            </a:p>
            <a:p>
              <a:pPr eaLnBrk="0" hangingPunct="0"/>
              <a:r>
                <a:rPr lang="en-US" sz="2000" b="1"/>
                <a:t>                         </a:t>
              </a:r>
              <a:r>
                <a:rPr lang="ja-JP" altLang="en-US" sz="2000" b="1"/>
                <a:t>‘</a:t>
              </a:r>
              <a:r>
                <a:rPr lang="en-US" altLang="ja-JP" sz="2000" b="1"/>
                <a:t>B</a:t>
              </a:r>
              <a:r>
                <a:rPr lang="ja-JP" altLang="en-US" sz="2000" b="1"/>
                <a:t>’</a:t>
              </a:r>
              <a:r>
                <a:rPr lang="en-US" altLang="ja-JP" sz="2000" b="1"/>
                <a:t>  </a:t>
              </a:r>
              <a:endParaRPr lang="en-US" sz="2000" b="1"/>
            </a:p>
          </p:txBody>
        </p:sp>
      </p:grpSp>
    </p:spTree>
    <p:extLst>
      <p:ext uri="{BB962C8B-B14F-4D97-AF65-F5344CB8AC3E}">
        <p14:creationId xmlns:p14="http://schemas.microsoft.com/office/powerpoint/2010/main" val="39887012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Rectangle 2"/>
          <p:cNvSpPr>
            <a:spLocks noChangeArrowheads="1"/>
          </p:cNvSpPr>
          <p:nvPr/>
        </p:nvSpPr>
        <p:spPr bwMode="auto">
          <a:xfrm>
            <a:off x="557213" y="1327150"/>
            <a:ext cx="4167187" cy="4538663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0532" name="Rectangle 3"/>
          <p:cNvSpPr>
            <a:spLocks noChangeArrowheads="1"/>
          </p:cNvSpPr>
          <p:nvPr/>
        </p:nvSpPr>
        <p:spPr bwMode="auto">
          <a:xfrm>
            <a:off x="557213" y="4194175"/>
            <a:ext cx="4167187" cy="727075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42E89445-B885-44D3-B8AC-59ED68588E73}" type="slidenum">
              <a:rPr lang="en-US" sz="1800"/>
              <a:pPr eaLnBrk="1" hangingPunct="1"/>
              <a:t>37</a:t>
            </a:fld>
            <a:endParaRPr lang="en-US" sz="1800"/>
          </a:p>
        </p:txBody>
      </p:sp>
      <p:sp>
        <p:nvSpPr>
          <p:cNvPr id="150533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152400"/>
            <a:ext cx="7391400" cy="762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cs typeface="+mj-cs"/>
              </a:rPr>
              <a:t>Dynamically Allocated Data</a:t>
            </a:r>
          </a:p>
        </p:txBody>
      </p:sp>
      <p:sp>
        <p:nvSpPr>
          <p:cNvPr id="150534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276350" y="1257300"/>
            <a:ext cx="7867650" cy="424815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700" b="1" dirty="0"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700" b="1" dirty="0"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  <a:ea typeface="ＭＳ Ｐゴシック" pitchFamily="34" charset="-128"/>
              </a:rPr>
              <a:t>char*  </a:t>
            </a:r>
            <a:r>
              <a:rPr lang="en-US" sz="2400" b="1" dirty="0" err="1">
                <a:latin typeface="Courier New" pitchFamily="49" charset="0"/>
                <a:ea typeface="ＭＳ Ｐゴシック" pitchFamily="34" charset="-128"/>
              </a:rPr>
              <a:t>ptr</a:t>
            </a:r>
            <a:r>
              <a:rPr lang="en-US" sz="2400" b="1" dirty="0">
                <a:latin typeface="Courier New" pitchFamily="49" charset="0"/>
                <a:ea typeface="ＭＳ Ｐゴシック" pitchFamily="34" charset="-128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b="1" dirty="0"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err="1">
                <a:latin typeface="Courier New" pitchFamily="49" charset="0"/>
                <a:ea typeface="ＭＳ Ｐゴシック" pitchFamily="34" charset="-128"/>
              </a:rPr>
              <a:t>ptr</a:t>
            </a:r>
            <a:r>
              <a:rPr lang="en-US" sz="2400" b="1" dirty="0">
                <a:latin typeface="Courier New" pitchFamily="49" charset="0"/>
                <a:ea typeface="ＭＳ Ｐゴシック" pitchFamily="34" charset="-128"/>
              </a:rPr>
              <a:t> = new char;</a:t>
            </a:r>
            <a:endParaRPr lang="en-US" sz="16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7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  <a:ea typeface="ＭＳ Ｐゴシック" pitchFamily="34" charset="-128"/>
              </a:rPr>
              <a:t>*</a:t>
            </a:r>
            <a:r>
              <a:rPr lang="en-US" sz="2400" b="1" dirty="0" err="1">
                <a:latin typeface="Courier New" pitchFamily="49" charset="0"/>
                <a:ea typeface="ＭＳ Ｐゴシック" pitchFamily="34" charset="-128"/>
              </a:rPr>
              <a:t>ptr</a:t>
            </a:r>
            <a:r>
              <a:rPr lang="en-US" sz="2400" b="1" dirty="0">
                <a:latin typeface="Courier New" pitchFamily="49" charset="0"/>
                <a:ea typeface="ＭＳ Ｐゴシック" pitchFamily="34" charset="-128"/>
              </a:rPr>
              <a:t> = </a:t>
            </a:r>
            <a:r>
              <a:rPr lang="ja-JP" altLang="en-US" sz="2400" b="1" dirty="0">
                <a:latin typeface="Courier New" pitchFamily="49" charset="0"/>
                <a:ea typeface="ＭＳ Ｐゴシック" pitchFamily="34" charset="-128"/>
              </a:rPr>
              <a:t>‘</a:t>
            </a:r>
            <a:r>
              <a:rPr lang="en-US" altLang="ja-JP" sz="2400" b="1" dirty="0"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ja-JP" altLang="en-US" sz="2400" b="1" dirty="0">
                <a:latin typeface="Courier New" pitchFamily="49" charset="0"/>
                <a:ea typeface="ＭＳ Ｐゴシック" pitchFamily="34" charset="-128"/>
              </a:rPr>
              <a:t>’</a:t>
            </a:r>
            <a:r>
              <a:rPr lang="en-US" altLang="ja-JP" sz="2400" b="1" dirty="0">
                <a:latin typeface="Courier New" pitchFamily="49" charset="0"/>
                <a:ea typeface="ＭＳ Ｐゴシック" pitchFamily="34" charset="-128"/>
              </a:rPr>
              <a:t>; 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0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  <a:ea typeface="ＭＳ Ｐゴシック" pitchFamily="34" charset="-128"/>
              </a:rPr>
              <a:t>std::</a:t>
            </a:r>
            <a:r>
              <a:rPr lang="en-US" sz="2400" b="1" dirty="0" err="1">
                <a:latin typeface="Courier New" pitchFamily="49" charset="0"/>
                <a:ea typeface="ＭＳ Ｐゴシック" pitchFamily="34" charset="-128"/>
              </a:rPr>
              <a:t>cout</a:t>
            </a:r>
            <a:r>
              <a:rPr lang="en-US" sz="2400" b="1" dirty="0">
                <a:latin typeface="Courier New" pitchFamily="49" charset="0"/>
                <a:ea typeface="ＭＳ Ｐゴシック" pitchFamily="34" charset="-128"/>
              </a:rPr>
              <a:t> &lt;&lt; *</a:t>
            </a:r>
            <a:r>
              <a:rPr lang="en-US" sz="2400" b="1" dirty="0" err="1">
                <a:latin typeface="Courier New" pitchFamily="49" charset="0"/>
                <a:ea typeface="ＭＳ Ｐゴシック" pitchFamily="34" charset="-128"/>
              </a:rPr>
              <a:t>ptr</a:t>
            </a:r>
            <a:r>
              <a:rPr lang="en-US" sz="2400" b="1" dirty="0">
                <a:latin typeface="Courier New" pitchFamily="49" charset="0"/>
                <a:ea typeface="ＭＳ Ｐゴシック" pitchFamily="34" charset="-128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0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  <a:ea typeface="ＭＳ Ｐゴシック" pitchFamily="34" charset="-128"/>
              </a:rPr>
              <a:t>delete  </a:t>
            </a:r>
            <a:r>
              <a:rPr lang="en-US" sz="2400" b="1" dirty="0" err="1">
                <a:latin typeface="Courier New" pitchFamily="49" charset="0"/>
                <a:ea typeface="ＭＳ Ｐゴシック" pitchFamily="34" charset="-128"/>
              </a:rPr>
              <a:t>ptr</a:t>
            </a:r>
            <a:r>
              <a:rPr lang="en-US" sz="2400" b="1" dirty="0">
                <a:latin typeface="Courier New" pitchFamily="49" charset="0"/>
                <a:ea typeface="ＭＳ Ｐゴシック" pitchFamily="34" charset="-128"/>
              </a:rPr>
              <a:t>;</a:t>
            </a:r>
            <a:endParaRPr lang="en-US" sz="2400" dirty="0">
              <a:ea typeface="ＭＳ Ｐゴシック" pitchFamily="34" charset="-128"/>
            </a:endParaRPr>
          </a:p>
        </p:txBody>
      </p:sp>
      <p:sp>
        <p:nvSpPr>
          <p:cNvPr id="150535" name="Rectangle 6"/>
          <p:cNvSpPr>
            <a:spLocks noChangeArrowheads="1"/>
          </p:cNvSpPr>
          <p:nvPr/>
        </p:nvSpPr>
        <p:spPr bwMode="auto">
          <a:xfrm>
            <a:off x="4959350" y="1731963"/>
            <a:ext cx="1168400" cy="566737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0536" name="Rectangle 7"/>
          <p:cNvSpPr>
            <a:spLocks noChangeArrowheads="1"/>
          </p:cNvSpPr>
          <p:nvPr/>
        </p:nvSpPr>
        <p:spPr bwMode="auto">
          <a:xfrm>
            <a:off x="4937125" y="1333500"/>
            <a:ext cx="3425825" cy="486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000" b="1" dirty="0">
                <a:solidFill>
                  <a:srgbClr val="CC0000"/>
                </a:solidFill>
                <a:latin typeface="Arial" charset="0"/>
                <a:ea typeface="ＭＳ Ｐゴシック" charset="0"/>
                <a:cs typeface="Arial" charset="0"/>
              </a:rPr>
              <a:t>2000</a:t>
            </a: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 err="1">
                <a:latin typeface="Arial" charset="0"/>
                <a:ea typeface="ＭＳ Ｐゴシック" charset="0"/>
                <a:cs typeface="Arial" charset="0"/>
              </a:rPr>
              <a:t>ptr</a:t>
            </a: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400" b="1" dirty="0">
                <a:solidFill>
                  <a:srgbClr val="0044B5"/>
                </a:solidFill>
                <a:latin typeface="Arial" charset="0"/>
                <a:ea typeface="ＭＳ Ｐゴシック" charset="0"/>
                <a:cs typeface="Arial" charset="0"/>
              </a:rPr>
              <a:t>NOTE:  </a:t>
            </a:r>
          </a:p>
          <a:p>
            <a:pPr eaLnBrk="0" hangingPunct="0">
              <a:defRPr/>
            </a:pPr>
            <a:r>
              <a:rPr lang="en-US" sz="2400" b="1" dirty="0">
                <a:solidFill>
                  <a:srgbClr val="0044B5"/>
                </a:solidFill>
                <a:latin typeface="Arial" charset="0"/>
                <a:ea typeface="ＭＳ Ｐゴシック" charset="0"/>
                <a:cs typeface="Arial" charset="0"/>
              </a:rPr>
              <a:t>Delete </a:t>
            </a:r>
            <a:r>
              <a:rPr lang="en-US" sz="2400" b="1" dirty="0" err="1">
                <a:solidFill>
                  <a:srgbClr val="0044B5"/>
                </a:solidFill>
                <a:latin typeface="Arial" charset="0"/>
                <a:ea typeface="ＭＳ Ｐゴシック" charset="0"/>
                <a:cs typeface="Arial" charset="0"/>
              </a:rPr>
              <a:t>deallocates</a:t>
            </a:r>
            <a:r>
              <a:rPr lang="en-US" sz="2400" b="1" dirty="0">
                <a:solidFill>
                  <a:srgbClr val="0044B5"/>
                </a:solidFill>
                <a:latin typeface="Arial" charset="0"/>
                <a:ea typeface="ＭＳ Ｐゴシック" charset="0"/>
                <a:cs typeface="Arial" charset="0"/>
              </a:rPr>
              <a:t> the memory pointed to by </a:t>
            </a:r>
            <a:r>
              <a:rPr lang="en-US" sz="2400" b="1" dirty="0" err="1">
                <a:solidFill>
                  <a:srgbClr val="0044B5"/>
                </a:solidFill>
                <a:latin typeface="Arial" charset="0"/>
                <a:ea typeface="ＭＳ Ｐゴシック" charset="0"/>
                <a:cs typeface="Arial" charset="0"/>
              </a:rPr>
              <a:t>ptr</a:t>
            </a:r>
            <a:r>
              <a:rPr lang="en-US" sz="2400" b="1" dirty="0">
                <a:solidFill>
                  <a:srgbClr val="0044B5"/>
                </a:solidFill>
                <a:latin typeface="Arial" charset="0"/>
                <a:ea typeface="ＭＳ Ｐゴシック" charset="0"/>
                <a:cs typeface="Arial" charset="0"/>
              </a:rPr>
              <a:t>.</a:t>
            </a:r>
            <a:endParaRPr lang="en-US" sz="2000" b="1" dirty="0">
              <a:solidFill>
                <a:srgbClr val="0044B5"/>
              </a:solidFill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0537" name="Rectangle 8"/>
          <p:cNvSpPr>
            <a:spLocks noChangeArrowheads="1"/>
          </p:cNvSpPr>
          <p:nvPr/>
        </p:nvSpPr>
        <p:spPr bwMode="auto">
          <a:xfrm>
            <a:off x="5262563" y="1800225"/>
            <a:ext cx="481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2000" b="1" dirty="0">
                <a:solidFill>
                  <a:srgbClr val="CC0000"/>
                </a:solidFill>
                <a:latin typeface="Arial" charset="0"/>
                <a:ea typeface="ＭＳ Ｐゴシック" charset="0"/>
                <a:cs typeface="Arial" charset="0"/>
              </a:rPr>
              <a:t>  ?</a:t>
            </a:r>
          </a:p>
        </p:txBody>
      </p:sp>
    </p:spTree>
    <p:extLst>
      <p:ext uri="{BB962C8B-B14F-4D97-AF65-F5344CB8AC3E}">
        <p14:creationId xmlns:p14="http://schemas.microsoft.com/office/powerpoint/2010/main" val="17803670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7" name="Text Box 3"/>
          <p:cNvSpPr txBox="1">
            <a:spLocks noChangeArrowheads="1"/>
          </p:cNvSpPr>
          <p:nvPr/>
        </p:nvSpPr>
        <p:spPr bwMode="auto">
          <a:xfrm>
            <a:off x="533400" y="533400"/>
            <a:ext cx="777240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i="1" dirty="0">
                <a:latin typeface="Arial" charset="0"/>
                <a:ea typeface="ＭＳ Ｐゴシック" charset="0"/>
                <a:cs typeface="Arial" charset="0"/>
              </a:rPr>
              <a:t>what does </a:t>
            </a:r>
            <a:r>
              <a:rPr lang="en-US" b="1" i="1" dirty="0">
                <a:latin typeface="Courier" charset="0"/>
                <a:ea typeface="ＭＳ Ｐゴシック" charset="0"/>
                <a:cs typeface="Arial" charset="0"/>
              </a:rPr>
              <a:t>new</a:t>
            </a:r>
            <a:r>
              <a:rPr lang="en-US" i="1" dirty="0">
                <a:latin typeface="Arial" charset="0"/>
                <a:ea typeface="ＭＳ Ｐゴシック" charset="0"/>
                <a:cs typeface="Arial" charset="0"/>
              </a:rPr>
              <a:t> do?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 takes a pointer variable, 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 allocates memory for it to point, and 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 leaves the address of the assigned                  memory in the pointer variable.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 If there is no more memory, 	      the pointer variable is set to </a:t>
            </a:r>
            <a:r>
              <a:rPr lang="en-US" dirty="0">
                <a:latin typeface="Courier" charset="0"/>
                <a:ea typeface="ＭＳ Ｐゴシック" charset="0"/>
                <a:cs typeface="Arial" charset="0"/>
              </a:rPr>
              <a:t>NULL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.</a:t>
            </a:r>
          </a:p>
        </p:txBody>
      </p:sp>
      <p:sp>
        <p:nvSpPr>
          <p:cNvPr id="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322C91D6-3493-4748-BF02-800F820AD619}" type="slidenum">
              <a:rPr lang="en-US" sz="1800"/>
              <a:pPr eaLnBrk="1" hangingPunct="1"/>
              <a:t>38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85513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5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3"/>
          <p:cNvSpPr>
            <a:spLocks noGrp="1" noChangeArrowheads="1"/>
          </p:cNvSpPr>
          <p:nvPr>
            <p:ph type="title"/>
          </p:nvPr>
        </p:nvSpPr>
        <p:spPr>
          <a:xfrm>
            <a:off x="1447800" y="457200"/>
            <a:ext cx="6943725" cy="6762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cs typeface="+mj-cs"/>
              </a:rPr>
              <a:t>The  </a:t>
            </a:r>
            <a:r>
              <a:rPr lang="en-US">
                <a:latin typeface="Courier New" charset="0"/>
                <a:cs typeface="+mj-cs"/>
              </a:rPr>
              <a:t>NULL </a:t>
            </a:r>
            <a:r>
              <a:rPr lang="en-US">
                <a:cs typeface="+mj-cs"/>
              </a:rPr>
              <a:t>Pointer</a:t>
            </a:r>
          </a:p>
        </p:txBody>
      </p:sp>
      <p:sp>
        <p:nvSpPr>
          <p:cNvPr id="41989" name="Rectangle 4"/>
          <p:cNvSpPr>
            <a:spLocks noGrp="1" noChangeArrowheads="1"/>
          </p:cNvSpPr>
          <p:nvPr>
            <p:ph idx="1"/>
          </p:nvPr>
        </p:nvSpPr>
        <p:spPr>
          <a:xfrm>
            <a:off x="609600" y="1219200"/>
            <a:ext cx="8153400" cy="51054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2800" b="1" dirty="0">
                <a:ea typeface="ＭＳ Ｐゴシック" pitchFamily="34" charset="-128"/>
              </a:rPr>
              <a:t>There is a pointer constant called </a:t>
            </a:r>
            <a:r>
              <a:rPr lang="en-US" sz="2800" b="1" dirty="0">
                <a:latin typeface="Courier" pitchFamily="-84" charset="0"/>
                <a:ea typeface="ＭＳ Ｐゴシック" pitchFamily="34" charset="-128"/>
              </a:rPr>
              <a:t>NULL</a:t>
            </a:r>
            <a:r>
              <a:rPr lang="en-US" sz="2800" b="1" dirty="0">
                <a:ea typeface="ＭＳ Ｐゴシック" pitchFamily="34" charset="-128"/>
              </a:rPr>
              <a:t> available in </a:t>
            </a:r>
            <a:r>
              <a:rPr lang="en-US" sz="2800" b="1" dirty="0" err="1">
                <a:ea typeface="ＭＳ Ｐゴシック" pitchFamily="34" charset="-128"/>
              </a:rPr>
              <a:t>cstddef</a:t>
            </a:r>
            <a:r>
              <a:rPr lang="en-US" sz="2800" b="1" dirty="0">
                <a:ea typeface="ＭＳ Ｐゴシック" pitchFamily="34" charset="-128"/>
              </a:rPr>
              <a:t>.</a:t>
            </a:r>
            <a:endParaRPr lang="en-US" sz="1200" b="1" dirty="0">
              <a:ea typeface="ＭＳ Ｐゴシック" pitchFamily="34" charset="-128"/>
            </a:endParaRPr>
          </a:p>
          <a:p>
            <a:pPr>
              <a:buFontTx/>
              <a:buNone/>
            </a:pPr>
            <a:r>
              <a:rPr lang="en-US" sz="2800" b="1" dirty="0">
                <a:latin typeface="Courier" pitchFamily="-84" charset="0"/>
                <a:ea typeface="ＭＳ Ｐゴシック" pitchFamily="34" charset="-128"/>
              </a:rPr>
              <a:t>NULL</a:t>
            </a:r>
            <a:r>
              <a:rPr lang="en-US" sz="2800" b="1" dirty="0">
                <a:ea typeface="ＭＳ Ｐゴシック" pitchFamily="34" charset="-128"/>
              </a:rPr>
              <a:t> is not a memory address; </a:t>
            </a:r>
          </a:p>
          <a:p>
            <a:pPr>
              <a:buFontTx/>
              <a:buNone/>
            </a:pPr>
            <a:r>
              <a:rPr lang="en-US" sz="2800" b="1" dirty="0">
                <a:ea typeface="ＭＳ Ｐゴシック" pitchFamily="34" charset="-128"/>
              </a:rPr>
              <a:t>	</a:t>
            </a:r>
            <a:r>
              <a:rPr lang="en-US" sz="2400" b="1" dirty="0">
                <a:ea typeface="ＭＳ Ｐゴシック" pitchFamily="34" charset="-128"/>
              </a:rPr>
              <a:t>it means that the pointer variable points to nothing.</a:t>
            </a:r>
          </a:p>
          <a:p>
            <a:pPr>
              <a:buFontTx/>
              <a:buNone/>
            </a:pPr>
            <a:endParaRPr lang="en-US" sz="1200" b="1" dirty="0">
              <a:ea typeface="ＭＳ Ｐゴシック" pitchFamily="34" charset="-128"/>
            </a:endParaRPr>
          </a:p>
          <a:p>
            <a:pPr>
              <a:buFontTx/>
              <a:buNone/>
            </a:pPr>
            <a:r>
              <a:rPr lang="en-US" sz="2400" b="1" dirty="0">
                <a:ea typeface="ＭＳ Ｐゴシック" pitchFamily="34" charset="-128"/>
              </a:rPr>
              <a:t>It is an error to dereference a pointer whose value is NULL. </a:t>
            </a:r>
          </a:p>
          <a:p>
            <a:pPr>
              <a:buFontTx/>
              <a:buNone/>
            </a:pPr>
            <a:r>
              <a:rPr lang="en-US" sz="2000" b="1" dirty="0">
                <a:ea typeface="ＭＳ Ｐゴシック" pitchFamily="34" charset="-128"/>
              </a:rPr>
              <a:t>	It is the programmer</a:t>
            </a:r>
            <a:r>
              <a:rPr lang="ja-JP" altLang="en-US" sz="2000" b="1" dirty="0">
                <a:ea typeface="ＭＳ Ｐゴシック" pitchFamily="34" charset="-128"/>
              </a:rPr>
              <a:t>’</a:t>
            </a:r>
            <a:r>
              <a:rPr lang="en-US" altLang="ja-JP" sz="2000" b="1" dirty="0">
                <a:ea typeface="ＭＳ Ｐゴシック" pitchFamily="34" charset="-128"/>
              </a:rPr>
              <a:t>s job to check for this.</a:t>
            </a:r>
          </a:p>
          <a:p>
            <a:pPr>
              <a:buFontTx/>
              <a:buNone/>
            </a:pPr>
            <a:endParaRPr lang="en-US" altLang="ja-JP" sz="1200" dirty="0">
              <a:latin typeface="Courier New" pitchFamily="49" charset="0"/>
              <a:ea typeface="ＭＳ Ｐゴシック" pitchFamily="34" charset="-128"/>
            </a:endParaRP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  <a:ea typeface="ＭＳ Ｐゴシック" pitchFamily="34" charset="-128"/>
              </a:rPr>
              <a:t>	  </a:t>
            </a:r>
            <a:r>
              <a:rPr lang="en-US" sz="2800" b="1" dirty="0">
                <a:latin typeface="Courier New" pitchFamily="49" charset="0"/>
                <a:ea typeface="ＭＳ Ｐゴシック" pitchFamily="34" charset="-128"/>
              </a:rPr>
              <a:t>while (</a:t>
            </a:r>
            <a:r>
              <a:rPr lang="en-US" sz="2800" b="1" dirty="0" err="1">
                <a:latin typeface="Courier New" pitchFamily="49" charset="0"/>
                <a:ea typeface="ＭＳ Ｐゴシック" pitchFamily="34" charset="-128"/>
              </a:rPr>
              <a:t>ptr</a:t>
            </a:r>
            <a:r>
              <a:rPr lang="en-US" sz="2800" b="1" dirty="0">
                <a:latin typeface="Courier New" pitchFamily="49" charset="0"/>
                <a:ea typeface="ＭＳ Ｐゴシック" pitchFamily="34" charset="-128"/>
              </a:rPr>
              <a:t> != NULL) </a:t>
            </a:r>
          </a:p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  <a:ea typeface="ＭＳ Ｐゴシック" pitchFamily="34" charset="-128"/>
              </a:rPr>
              <a:t>   </a:t>
            </a:r>
            <a:r>
              <a:rPr lang="en-US" sz="2000" b="1" dirty="0">
                <a:latin typeface="Courier New" pitchFamily="49" charset="0"/>
                <a:ea typeface="ＭＳ Ｐゴシック" pitchFamily="34" charset="-128"/>
              </a:rPr>
              <a:t>{</a:t>
            </a: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  <a:ea typeface="ＭＳ Ｐゴシック" pitchFamily="34" charset="-128"/>
              </a:rPr>
              <a:t>     	. . .</a:t>
            </a:r>
            <a:r>
              <a:rPr lang="en-US" sz="2000" b="1" dirty="0">
                <a:ea typeface="ＭＳ Ｐゴシック" pitchFamily="34" charset="-128"/>
              </a:rPr>
              <a:t> 	        </a:t>
            </a:r>
            <a:r>
              <a:rPr lang="en-US" sz="2000" b="1" i="1" dirty="0">
                <a:solidFill>
                  <a:schemeClr val="accent2"/>
                </a:solidFill>
                <a:ea typeface="ＭＳ Ｐゴシック" pitchFamily="34" charset="-128"/>
              </a:rPr>
              <a:t>// ok to use *</a:t>
            </a:r>
            <a:r>
              <a:rPr lang="en-US" sz="2000" b="1" i="1" dirty="0" err="1">
                <a:solidFill>
                  <a:schemeClr val="accent2"/>
                </a:solidFill>
                <a:ea typeface="ＭＳ Ｐゴシック" pitchFamily="34" charset="-128"/>
              </a:rPr>
              <a:t>ptr</a:t>
            </a:r>
            <a:r>
              <a:rPr lang="en-US" sz="2000" b="1" i="1" dirty="0">
                <a:solidFill>
                  <a:schemeClr val="accent2"/>
                </a:solidFill>
                <a:ea typeface="ＭＳ Ｐゴシック" pitchFamily="34" charset="-128"/>
              </a:rPr>
              <a:t> here</a:t>
            </a:r>
            <a:endParaRPr lang="en-US" sz="2000" b="1" dirty="0">
              <a:latin typeface="Courier New" pitchFamily="49" charset="0"/>
              <a:ea typeface="ＭＳ Ｐゴシック" pitchFamily="34" charset="-128"/>
            </a:endParaRP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  <a:ea typeface="ＭＳ Ｐゴシック" pitchFamily="34" charset="-128"/>
              </a:rPr>
              <a:t>    }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7CDF13C1-D24B-4B13-97A3-BF00569C45B2}" type="slidenum">
              <a:rPr lang="en-US" sz="1800"/>
              <a:pPr eaLnBrk="1" hangingPunct="1"/>
              <a:t>39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50732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1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19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19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19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19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19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19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36810"/>
            <a:ext cx="76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dirty="0"/>
              <a:pPr marL="118110">
                <a:lnSpc>
                  <a:spcPct val="100000"/>
                </a:lnSpc>
              </a:pPr>
              <a:t>4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3027429" y="631966"/>
            <a:ext cx="308991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  <a:tabLst>
                <a:tab pos="1608455" algn="l"/>
              </a:tabLst>
            </a:pPr>
            <a:r>
              <a:rPr sz="3600" dirty="0">
                <a:latin typeface="Times New Roman" pitchFamily="18" charset="0"/>
                <a:cs typeface="Times New Roman" pitchFamily="18" charset="0"/>
              </a:rPr>
              <a:t>Lin</a:t>
            </a:r>
            <a:r>
              <a:rPr sz="36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600" dirty="0"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5" dirty="0">
                <a:latin typeface="Times New Roman" pitchFamily="18" charset="0"/>
                <a:cs typeface="Times New Roman" pitchFamily="18" charset="0"/>
              </a:rPr>
              <a:t>Arrays</a:t>
            </a:r>
            <a:endParaRPr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01" y="1599059"/>
            <a:ext cx="8610600" cy="41334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3240"/>
              </a:lnSpc>
              <a:buFont typeface="Arial"/>
              <a:buChar char="•"/>
              <a:tabLst>
                <a:tab pos="355600" algn="l"/>
                <a:tab pos="2945130" algn="l"/>
              </a:tabLst>
            </a:pPr>
            <a:r>
              <a:rPr sz="3000" spc="-2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30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numbe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el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ements</a:t>
            </a:r>
            <a:r>
              <a:rPr sz="30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15" dirty="0">
                <a:latin typeface="Times New Roman" pitchFamily="18" charset="0"/>
                <a:cs typeface="Times New Roman" pitchFamily="18" charset="0"/>
              </a:rPr>
              <a:t>cal</a:t>
            </a:r>
            <a:r>
              <a:rPr sz="3000" spc="-3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ed</a:t>
            </a:r>
            <a:r>
              <a:rPr sz="30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length</a:t>
            </a:r>
            <a:r>
              <a:rPr sz="30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size</a:t>
            </a:r>
            <a:r>
              <a:rPr sz="30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0" spc="-15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array.</a:t>
            </a:r>
          </a:p>
          <a:p>
            <a:pPr marL="355600" indent="-342900">
              <a:lnSpc>
                <a:spcPts val="3240"/>
              </a:lnSpc>
              <a:buFont typeface="Arial"/>
              <a:buChar char="•"/>
              <a:tabLst>
                <a:tab pos="355600" algn="l"/>
              </a:tabLst>
            </a:pPr>
            <a:r>
              <a:rPr sz="3000" spc="-2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30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inde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sz="30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15" dirty="0">
                <a:latin typeface="Times New Roman" pitchFamily="18" charset="0"/>
                <a:cs typeface="Times New Roman" pitchFamily="18" charset="0"/>
              </a:rPr>
              <a:t>set</a:t>
            </a:r>
            <a:r>
              <a:rPr sz="30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000" spc="-3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nsi</a:t>
            </a:r>
            <a:r>
              <a:rPr sz="3000" spc="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intege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0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spc="-2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3000" spc="155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000" b="1" spc="-2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1,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2,</a:t>
            </a:r>
            <a:r>
              <a:rPr sz="30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…n</a:t>
            </a:r>
            <a:r>
              <a:rPr lang="en-US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endParaRPr sz="3000" dirty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>
              <a:lnSpc>
                <a:spcPct val="8000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</a:tabLst>
            </a:pPr>
            <a:r>
              <a:rPr sz="30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Length</a:t>
            </a:r>
            <a:r>
              <a:rPr sz="3000" b="1" spc="114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numbe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0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dat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elements</a:t>
            </a:r>
            <a:r>
              <a:rPr sz="30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array</a:t>
            </a:r>
            <a:r>
              <a:rPr sz="30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can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0" spc="-1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taine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0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om</a:t>
            </a:r>
            <a:r>
              <a:rPr sz="30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index </a:t>
            </a:r>
            <a:r>
              <a:rPr sz="3000" spc="-15" dirty="0">
                <a:latin typeface="Times New Roman" pitchFamily="18" charset="0"/>
                <a:cs typeface="Times New Roman" pitchFamily="18" charset="0"/>
              </a:rPr>
              <a:t>set</a:t>
            </a:r>
            <a:r>
              <a:rPr sz="30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5" dirty="0">
                <a:latin typeface="Times New Roman" pitchFamily="18" charset="0"/>
                <a:cs typeface="Times New Roman" pitchFamily="18" charset="0"/>
              </a:rPr>
              <a:t>by</a:t>
            </a:r>
            <a:endParaRPr sz="3000" dirty="0">
              <a:latin typeface="Times New Roman" pitchFamily="18" charset="0"/>
              <a:cs typeface="Times New Roman" pitchFamily="18" charset="0"/>
            </a:endParaRPr>
          </a:p>
          <a:p>
            <a:pPr marL="355600" marR="182880" algn="just">
              <a:lnSpc>
                <a:spcPct val="80000"/>
              </a:lnSpc>
              <a:spcBef>
                <a:spcPts val="720"/>
              </a:spcBef>
              <a:tabLst>
                <a:tab pos="1567180" algn="l"/>
                <a:tab pos="1741805" algn="l"/>
                <a:tab pos="2139315" algn="l"/>
                <a:tab pos="2826385" algn="l"/>
                <a:tab pos="3773804" algn="l"/>
                <a:tab pos="4170045" algn="l"/>
                <a:tab pos="4568190" algn="l"/>
                <a:tab pos="5838190" algn="l"/>
                <a:tab pos="7051675" algn="l"/>
              </a:tabLst>
            </a:pPr>
            <a:endParaRPr lang="en-US" sz="3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55600" marR="182880" algn="just">
              <a:lnSpc>
                <a:spcPct val="80000"/>
              </a:lnSpc>
              <a:spcBef>
                <a:spcPts val="720"/>
              </a:spcBef>
              <a:tabLst>
                <a:tab pos="1567180" algn="l"/>
                <a:tab pos="1741805" algn="l"/>
                <a:tab pos="2139315" algn="l"/>
                <a:tab pos="2826385" algn="l"/>
                <a:tab pos="3773804" algn="l"/>
                <a:tab pos="4170045" algn="l"/>
                <a:tab pos="4568190" algn="l"/>
                <a:tab pos="5838190" algn="l"/>
                <a:tab pos="7051675" algn="l"/>
              </a:tabLst>
            </a:pPr>
            <a:r>
              <a:rPr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Len</a:t>
            </a:r>
            <a:r>
              <a:rPr sz="30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gth	=	UB	– LB	+	1	</a:t>
            </a:r>
            <a:endParaRPr lang="en-US" sz="3000" b="1" spc="-2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55600" marR="182880" algn="just">
              <a:lnSpc>
                <a:spcPct val="80000"/>
              </a:lnSpc>
              <a:spcBef>
                <a:spcPts val="720"/>
              </a:spcBef>
              <a:tabLst>
                <a:tab pos="1567180" algn="l"/>
                <a:tab pos="1741805" algn="l"/>
                <a:tab pos="2139315" algn="l"/>
                <a:tab pos="2826385" algn="l"/>
                <a:tab pos="3773804" algn="l"/>
                <a:tab pos="4170045" algn="l"/>
                <a:tab pos="4568190" algn="l"/>
                <a:tab pos="5838190" algn="l"/>
                <a:tab pos="7051675" algn="l"/>
              </a:tabLst>
            </a:pPr>
            <a:r>
              <a:rPr sz="2400" spc="-25" dirty="0">
                <a:latin typeface="Times New Roman" pitchFamily="18" charset="0"/>
                <a:cs typeface="Times New Roman" pitchFamily="18" charset="0"/>
              </a:rPr>
              <a:t>wher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35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spc="135" dirty="0">
              <a:latin typeface="Times New Roman" pitchFamily="18" charset="0"/>
              <a:cs typeface="Times New Roman" pitchFamily="18" charset="0"/>
            </a:endParaRPr>
          </a:p>
          <a:p>
            <a:pPr marL="355600" marR="182880" algn="just">
              <a:lnSpc>
                <a:spcPct val="80000"/>
              </a:lnSpc>
              <a:spcBef>
                <a:spcPts val="720"/>
              </a:spcBef>
              <a:tabLst>
                <a:tab pos="1567180" algn="l"/>
                <a:tab pos="1741805" algn="l"/>
                <a:tab pos="2139315" algn="l"/>
                <a:tab pos="2826385" algn="l"/>
                <a:tab pos="3773804" algn="l"/>
                <a:tab pos="4170045" algn="l"/>
                <a:tab pos="4568190" algn="l"/>
                <a:tab pos="5838190" algn="l"/>
                <a:tab pos="7051675" algn="l"/>
              </a:tabLst>
            </a:pPr>
            <a:r>
              <a:rPr sz="24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sz="2400" b="1" spc="15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spc="-3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largest</a:t>
            </a:r>
            <a:r>
              <a:rPr sz="24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inde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35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al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ed</a:t>
            </a:r>
            <a:r>
              <a:rPr sz="24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2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uppe</a:t>
            </a:r>
            <a:r>
              <a:rPr sz="24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boun</a:t>
            </a:r>
            <a:r>
              <a:rPr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and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55600" marR="182880" algn="just">
              <a:lnSpc>
                <a:spcPct val="80000"/>
              </a:lnSpc>
              <a:spcBef>
                <a:spcPts val="720"/>
              </a:spcBef>
              <a:tabLst>
                <a:tab pos="1567180" algn="l"/>
                <a:tab pos="1741805" algn="l"/>
                <a:tab pos="2139315" algn="l"/>
                <a:tab pos="2826385" algn="l"/>
                <a:tab pos="3773804" algn="l"/>
                <a:tab pos="4170045" algn="l"/>
                <a:tab pos="4568190" algn="l"/>
                <a:tab pos="5838190" algn="l"/>
                <a:tab pos="7051675" algn="l"/>
              </a:tabLst>
            </a:pPr>
            <a:r>
              <a:rPr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LB</a:t>
            </a:r>
            <a:r>
              <a:rPr sz="2400" b="1" spc="13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sma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lest</a:t>
            </a:r>
            <a:r>
              <a:rPr sz="24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inde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sz="24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al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ed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sz="24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24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wer boun</a:t>
            </a:r>
            <a:r>
              <a:rPr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4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arrays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ABC83596-2971-4AA1-AC8E-C4EA7E7114C1}" type="slidenum">
              <a:rPr lang="en-US" sz="1800"/>
              <a:pPr eaLnBrk="1" hangingPunct="1"/>
              <a:t>40</a:t>
            </a:fld>
            <a:endParaRPr lang="en-US" sz="1800"/>
          </a:p>
        </p:txBody>
      </p:sp>
      <p:sp>
        <p:nvSpPr>
          <p:cNvPr id="15565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933450" y="1657350"/>
            <a:ext cx="8210550" cy="451485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  <a:defRPr/>
            </a:pPr>
            <a:endParaRPr lang="en-US" sz="2000" b="1" dirty="0">
              <a:latin typeface="Courier New" charset="0"/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000" b="1" dirty="0">
                <a:latin typeface="Courier New" charset="0"/>
                <a:cs typeface="+mn-cs"/>
              </a:rPr>
              <a:t> </a:t>
            </a:r>
            <a:r>
              <a:rPr lang="en-US" sz="2000" b="1" dirty="0" err="1">
                <a:latin typeface="Courier New" charset="0"/>
                <a:cs typeface="+mn-cs"/>
              </a:rPr>
              <a:t>int</a:t>
            </a:r>
            <a:r>
              <a:rPr lang="en-US" sz="2000" b="1" dirty="0">
                <a:latin typeface="Courier New" charset="0"/>
                <a:cs typeface="+mn-cs"/>
              </a:rPr>
              <a:t>* </a:t>
            </a:r>
            <a:r>
              <a:rPr lang="en-US" sz="2000" b="1" dirty="0" err="1">
                <a:latin typeface="Courier New" charset="0"/>
                <a:cs typeface="+mn-cs"/>
              </a:rPr>
              <a:t>ptr</a:t>
            </a:r>
            <a:r>
              <a:rPr lang="en-US" sz="2000" b="1" dirty="0">
                <a:latin typeface="Courier New" charset="0"/>
                <a:cs typeface="+mn-cs"/>
              </a:rPr>
              <a:t> = new </a:t>
            </a:r>
            <a:r>
              <a:rPr lang="en-US" sz="2000" b="1" dirty="0" err="1">
                <a:latin typeface="Courier New" charset="0"/>
                <a:cs typeface="+mn-cs"/>
              </a:rPr>
              <a:t>int</a:t>
            </a:r>
            <a:r>
              <a:rPr lang="en-US" sz="2000" b="1" dirty="0">
                <a:latin typeface="Courier New" charset="0"/>
                <a:cs typeface="+mn-cs"/>
              </a:rPr>
              <a:t>;</a:t>
            </a:r>
            <a:endParaRPr lang="en-US" sz="2400" b="1" dirty="0"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000" b="1" dirty="0">
                <a:latin typeface="Courier New" charset="0"/>
                <a:cs typeface="+mn-cs"/>
              </a:rPr>
              <a:t> *</a:t>
            </a:r>
            <a:r>
              <a:rPr lang="en-US" sz="2000" b="1" dirty="0" err="1">
                <a:latin typeface="Courier New" charset="0"/>
                <a:cs typeface="+mn-cs"/>
              </a:rPr>
              <a:t>ptr</a:t>
            </a:r>
            <a:r>
              <a:rPr lang="en-US" sz="2000" b="1" dirty="0">
                <a:latin typeface="Courier New" charset="0"/>
                <a:cs typeface="+mn-cs"/>
              </a:rPr>
              <a:t> = 3;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2000" b="1" dirty="0">
              <a:latin typeface="Courier New" charset="0"/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000" b="1" dirty="0">
                <a:latin typeface="Courier New" charset="0"/>
                <a:cs typeface="+mn-cs"/>
              </a:rPr>
              <a:t> </a:t>
            </a:r>
            <a:r>
              <a:rPr lang="en-US" sz="2000" b="1" dirty="0" err="1">
                <a:latin typeface="Courier New" charset="0"/>
                <a:cs typeface="+mn-cs"/>
              </a:rPr>
              <a:t>ptr</a:t>
            </a:r>
            <a:r>
              <a:rPr lang="en-US" sz="2000" b="1" dirty="0">
                <a:latin typeface="Courier New" charset="0"/>
                <a:cs typeface="+mn-cs"/>
              </a:rPr>
              <a:t> = new </a:t>
            </a:r>
            <a:r>
              <a:rPr lang="en-US" sz="2000" b="1" dirty="0" err="1">
                <a:latin typeface="Courier New" charset="0"/>
                <a:cs typeface="+mn-cs"/>
              </a:rPr>
              <a:t>int</a:t>
            </a:r>
            <a:r>
              <a:rPr lang="en-US" sz="2000" b="1" dirty="0">
                <a:latin typeface="Courier New" charset="0"/>
                <a:cs typeface="+mn-cs"/>
              </a:rPr>
              <a:t>;    </a:t>
            </a:r>
            <a:r>
              <a:rPr lang="en-US" sz="2000" b="1" i="1" dirty="0">
                <a:solidFill>
                  <a:srgbClr val="0044B5"/>
                </a:solidFill>
                <a:latin typeface="Courier New" charset="0"/>
                <a:cs typeface="+mn-cs"/>
              </a:rPr>
              <a:t>// changes value of </a:t>
            </a:r>
            <a:r>
              <a:rPr lang="en-US" sz="2000" b="1" i="1" dirty="0" err="1">
                <a:solidFill>
                  <a:srgbClr val="0044B5"/>
                </a:solidFill>
                <a:latin typeface="Courier New" charset="0"/>
                <a:cs typeface="+mn-cs"/>
              </a:rPr>
              <a:t>ptr</a:t>
            </a:r>
            <a:endParaRPr lang="en-US" sz="2000" b="1" dirty="0">
              <a:solidFill>
                <a:srgbClr val="0044B5"/>
              </a:solidFill>
              <a:latin typeface="Courier New" charset="0"/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000" b="1" dirty="0">
                <a:latin typeface="Courier New" charset="0"/>
                <a:cs typeface="+mn-cs"/>
              </a:rPr>
              <a:t> *</a:t>
            </a:r>
            <a:r>
              <a:rPr lang="en-US" sz="2000" b="1" dirty="0" err="1">
                <a:latin typeface="Courier New" charset="0"/>
                <a:cs typeface="+mn-cs"/>
              </a:rPr>
              <a:t>ptr</a:t>
            </a:r>
            <a:r>
              <a:rPr lang="en-US" sz="2000" b="1" dirty="0">
                <a:latin typeface="Courier New" charset="0"/>
                <a:cs typeface="+mn-cs"/>
              </a:rPr>
              <a:t> = 4;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2000" b="1" dirty="0">
              <a:latin typeface="Courier New" charset="0"/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2000" b="1" dirty="0">
              <a:latin typeface="Courier New" charset="0"/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2000" b="1" dirty="0">
              <a:latin typeface="Courier New" charset="0"/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2000" b="1" dirty="0">
              <a:latin typeface="Courier New" charset="0"/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1000" b="1" dirty="0">
                <a:latin typeface="Courier New" charset="0"/>
                <a:cs typeface="+mn-cs"/>
              </a:rPr>
              <a:t> </a:t>
            </a:r>
          </a:p>
        </p:txBody>
      </p:sp>
      <p:sp>
        <p:nvSpPr>
          <p:cNvPr id="15565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349500" y="533400"/>
            <a:ext cx="6794500" cy="381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cs typeface="+mj-cs"/>
              </a:rPr>
              <a:t>What happens here?</a:t>
            </a:r>
          </a:p>
        </p:txBody>
      </p:sp>
      <p:sp>
        <p:nvSpPr>
          <p:cNvPr id="155653" name="Line 4"/>
          <p:cNvSpPr>
            <a:spLocks noChangeShapeType="1"/>
          </p:cNvSpPr>
          <p:nvPr/>
        </p:nvSpPr>
        <p:spPr bwMode="auto">
          <a:xfrm>
            <a:off x="6267450" y="2279650"/>
            <a:ext cx="78105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5654" name="Rectangle 5"/>
          <p:cNvSpPr>
            <a:spLocks noChangeArrowheads="1"/>
          </p:cNvSpPr>
          <p:nvPr/>
        </p:nvSpPr>
        <p:spPr bwMode="auto">
          <a:xfrm>
            <a:off x="5245100" y="1973263"/>
            <a:ext cx="1168400" cy="566737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5655" name="Rectangle 6"/>
          <p:cNvSpPr>
            <a:spLocks noChangeArrowheads="1"/>
          </p:cNvSpPr>
          <p:nvPr/>
        </p:nvSpPr>
        <p:spPr bwMode="auto">
          <a:xfrm>
            <a:off x="7073900" y="1954213"/>
            <a:ext cx="901700" cy="566737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5656" name="Rectangle 7"/>
          <p:cNvSpPr>
            <a:spLocks noChangeArrowheads="1"/>
          </p:cNvSpPr>
          <p:nvPr/>
        </p:nvSpPr>
        <p:spPr bwMode="auto">
          <a:xfrm>
            <a:off x="5184775" y="1524000"/>
            <a:ext cx="342582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                    3</a:t>
            </a:r>
          </a:p>
          <a:p>
            <a:pPr eaLnBrk="0" hangingPunct="0">
              <a:defRPr/>
            </a:pPr>
            <a:endParaRPr lang="en-US" sz="1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US" sz="2000" b="1" dirty="0" err="1">
                <a:latin typeface="Arial" charset="0"/>
                <a:ea typeface="ＭＳ Ｐゴシック" charset="0"/>
                <a:cs typeface="Arial" charset="0"/>
              </a:rPr>
              <a:t>ptr</a:t>
            </a: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9575" name="Group 13"/>
          <p:cNvGrpSpPr>
            <a:grpSpLocks/>
          </p:cNvGrpSpPr>
          <p:nvPr/>
        </p:nvGrpSpPr>
        <p:grpSpPr bwMode="auto">
          <a:xfrm>
            <a:off x="5245100" y="3744913"/>
            <a:ext cx="2787650" cy="1652587"/>
            <a:chOff x="3304" y="2507"/>
            <a:chExt cx="1756" cy="1041"/>
          </a:xfrm>
        </p:grpSpPr>
        <p:sp>
          <p:nvSpPr>
            <p:cNvPr id="155658" name="Line 8"/>
            <p:cNvSpPr>
              <a:spLocks noChangeShapeType="1"/>
            </p:cNvSpPr>
            <p:nvPr/>
          </p:nvSpPr>
          <p:spPr bwMode="auto">
            <a:xfrm>
              <a:off x="3960" y="2892"/>
              <a:ext cx="516" cy="432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5659" name="Rectangle 9"/>
            <p:cNvSpPr>
              <a:spLocks noChangeArrowheads="1"/>
            </p:cNvSpPr>
            <p:nvPr/>
          </p:nvSpPr>
          <p:spPr bwMode="auto">
            <a:xfrm>
              <a:off x="3304" y="2519"/>
              <a:ext cx="736" cy="357"/>
            </a:xfrm>
            <a:prstGeom prst="rect">
              <a:avLst/>
            </a:prstGeom>
            <a:solidFill>
              <a:srgbClr val="9EFF9E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2400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09580" name="Group 12"/>
            <p:cNvGrpSpPr>
              <a:grpSpLocks/>
            </p:cNvGrpSpPr>
            <p:nvPr/>
          </p:nvGrpSpPr>
          <p:grpSpPr bwMode="auto">
            <a:xfrm>
              <a:off x="4456" y="2507"/>
              <a:ext cx="604" cy="1041"/>
              <a:chOff x="4456" y="2507"/>
              <a:chExt cx="604" cy="1041"/>
            </a:xfrm>
          </p:grpSpPr>
          <p:sp>
            <p:nvSpPr>
              <p:cNvPr id="155661" name="Rectangle 10"/>
              <p:cNvSpPr>
                <a:spLocks noChangeArrowheads="1"/>
              </p:cNvSpPr>
              <p:nvPr/>
            </p:nvSpPr>
            <p:spPr bwMode="auto">
              <a:xfrm>
                <a:off x="4456" y="2507"/>
                <a:ext cx="568" cy="357"/>
              </a:xfrm>
              <a:prstGeom prst="rect">
                <a:avLst/>
              </a:prstGeom>
              <a:solidFill>
                <a:srgbClr val="9EFF9E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2400"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55662" name="Rectangle 11"/>
              <p:cNvSpPr>
                <a:spLocks noChangeArrowheads="1"/>
              </p:cNvSpPr>
              <p:nvPr/>
            </p:nvSpPr>
            <p:spPr bwMode="auto">
              <a:xfrm>
                <a:off x="4468" y="3191"/>
                <a:ext cx="592" cy="357"/>
              </a:xfrm>
              <a:prstGeom prst="rect">
                <a:avLst/>
              </a:prstGeom>
              <a:solidFill>
                <a:srgbClr val="9EFF9E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2400"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</p:grpSp>
      <p:sp>
        <p:nvSpPr>
          <p:cNvPr id="155663" name="Rectangle 14"/>
          <p:cNvSpPr>
            <a:spLocks noChangeArrowheads="1"/>
          </p:cNvSpPr>
          <p:nvPr/>
        </p:nvSpPr>
        <p:spPr bwMode="auto">
          <a:xfrm>
            <a:off x="5105400" y="3352800"/>
            <a:ext cx="3425825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                    3</a:t>
            </a:r>
          </a:p>
          <a:p>
            <a:pPr eaLnBrk="0" hangingPunct="0">
              <a:defRPr/>
            </a:pPr>
            <a:endParaRPr lang="en-US" sz="1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US" sz="2000" b="1" dirty="0" err="1">
                <a:latin typeface="Arial" charset="0"/>
                <a:ea typeface="ＭＳ Ｐゴシック" charset="0"/>
                <a:cs typeface="Arial" charset="0"/>
              </a:rPr>
              <a:t>ptr</a:t>
            </a: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		     4</a:t>
            </a:r>
          </a:p>
        </p:txBody>
      </p:sp>
    </p:spTree>
    <p:extLst>
      <p:ext uri="{BB962C8B-B14F-4D97-AF65-F5344CB8AC3E}">
        <p14:creationId xmlns:p14="http://schemas.microsoft.com/office/powerpoint/2010/main" val="3281839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5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5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5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6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B5C2C666-B0D2-4BD2-A834-110723E17065}" type="slidenum">
              <a:rPr lang="en-US" sz="1800"/>
              <a:pPr eaLnBrk="1" hangingPunct="1"/>
              <a:t>41</a:t>
            </a:fld>
            <a:endParaRPr lang="en-US" sz="1800"/>
          </a:p>
        </p:txBody>
      </p:sp>
      <p:sp>
        <p:nvSpPr>
          <p:cNvPr id="1576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22563" y="695325"/>
            <a:ext cx="6421437" cy="2952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cs typeface="+mj-cs"/>
              </a:rPr>
              <a:t>Memory Leak</a:t>
            </a:r>
          </a:p>
        </p:txBody>
      </p:sp>
      <p:sp>
        <p:nvSpPr>
          <p:cNvPr id="1577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71600"/>
            <a:ext cx="8839200" cy="388620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FontTx/>
              <a:buNone/>
              <a:defRPr/>
            </a:pPr>
            <a:r>
              <a:rPr lang="en-US" sz="2400" b="1" dirty="0">
                <a:cs typeface="+mn-cs"/>
              </a:rPr>
              <a:t>    A memory leak occurs when dynamic memory (that was created using operator </a:t>
            </a:r>
            <a:r>
              <a:rPr lang="en-US" sz="2400" b="1" dirty="0">
                <a:latin typeface="Courier New" charset="0"/>
                <a:cs typeface="+mn-cs"/>
              </a:rPr>
              <a:t>new</a:t>
            </a:r>
            <a:r>
              <a:rPr lang="en-US" sz="2400" b="1" dirty="0">
                <a:cs typeface="+mn-cs"/>
              </a:rPr>
              <a:t>) has been left without a pointer to it by the programmer, and so is inaccessible.</a:t>
            </a:r>
            <a:endParaRPr lang="en-US" sz="2800" b="1" dirty="0"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1000" b="1" dirty="0"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1200" dirty="0">
              <a:latin typeface="Courier New" charset="0"/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000" b="1" dirty="0">
                <a:latin typeface="Courier New" charset="0"/>
                <a:cs typeface="+mn-cs"/>
              </a:rPr>
              <a:t> </a:t>
            </a:r>
            <a:r>
              <a:rPr lang="en-US" sz="2000" b="1" dirty="0" err="1">
                <a:latin typeface="Courier New" charset="0"/>
                <a:cs typeface="+mn-cs"/>
              </a:rPr>
              <a:t>int</a:t>
            </a:r>
            <a:r>
              <a:rPr lang="en-US" sz="2000" b="1" dirty="0">
                <a:latin typeface="Courier New" charset="0"/>
                <a:cs typeface="+mn-cs"/>
              </a:rPr>
              <a:t>* </a:t>
            </a:r>
            <a:r>
              <a:rPr lang="en-US" sz="2000" b="1" dirty="0" err="1">
                <a:latin typeface="Courier New" charset="0"/>
                <a:cs typeface="+mn-cs"/>
              </a:rPr>
              <a:t>ptr</a:t>
            </a:r>
            <a:r>
              <a:rPr lang="en-US" sz="2000" b="1" dirty="0">
                <a:latin typeface="Courier New" charset="0"/>
                <a:cs typeface="+mn-cs"/>
              </a:rPr>
              <a:t> = new </a:t>
            </a:r>
            <a:r>
              <a:rPr lang="en-US" sz="2000" b="1" dirty="0" err="1">
                <a:latin typeface="Courier New" charset="0"/>
                <a:cs typeface="+mn-cs"/>
              </a:rPr>
              <a:t>int</a:t>
            </a:r>
            <a:r>
              <a:rPr lang="en-US" sz="2000" b="1" dirty="0">
                <a:latin typeface="Courier New" charset="0"/>
                <a:cs typeface="+mn-cs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000" b="1" dirty="0">
                <a:latin typeface="Courier New" charset="0"/>
                <a:cs typeface="+mn-cs"/>
              </a:rPr>
              <a:t> *</a:t>
            </a:r>
            <a:r>
              <a:rPr lang="en-US" sz="2000" b="1" dirty="0" err="1">
                <a:latin typeface="Courier New" charset="0"/>
                <a:cs typeface="+mn-cs"/>
              </a:rPr>
              <a:t>ptr</a:t>
            </a:r>
            <a:r>
              <a:rPr lang="en-US" sz="2000" b="1" dirty="0">
                <a:latin typeface="Courier New" charset="0"/>
                <a:cs typeface="+mn-cs"/>
              </a:rPr>
              <a:t> = 8;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2000" b="1" dirty="0">
              <a:latin typeface="Courier New" charset="0"/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000" b="1" dirty="0">
                <a:latin typeface="Courier New" charset="0"/>
                <a:cs typeface="+mn-cs"/>
              </a:rPr>
              <a:t> </a:t>
            </a:r>
            <a:r>
              <a:rPr lang="en-US" sz="2000" b="1" dirty="0" err="1">
                <a:latin typeface="Courier New" charset="0"/>
                <a:cs typeface="+mn-cs"/>
              </a:rPr>
              <a:t>int</a:t>
            </a:r>
            <a:r>
              <a:rPr lang="en-US" sz="2000" b="1" dirty="0">
                <a:latin typeface="Courier New" charset="0"/>
                <a:cs typeface="+mn-cs"/>
              </a:rPr>
              <a:t>* ptr2 = new </a:t>
            </a:r>
            <a:r>
              <a:rPr lang="en-US" sz="2000" b="1" dirty="0" err="1">
                <a:latin typeface="Courier New" charset="0"/>
                <a:cs typeface="+mn-cs"/>
              </a:rPr>
              <a:t>int</a:t>
            </a:r>
            <a:r>
              <a:rPr lang="en-US" sz="2000" b="1" dirty="0">
                <a:latin typeface="Courier New" charset="0"/>
                <a:cs typeface="+mn-cs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000" b="1" dirty="0">
                <a:latin typeface="Courier New" charset="0"/>
                <a:cs typeface="+mn-cs"/>
              </a:rPr>
              <a:t> *ptr2 = -5;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2000" b="1" dirty="0">
              <a:latin typeface="Courier New" charset="0"/>
              <a:cs typeface="+mn-cs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000" b="1" dirty="0">
                <a:latin typeface="Courier New" charset="0"/>
                <a:cs typeface="+mn-cs"/>
              </a:rPr>
              <a:t>     </a:t>
            </a:r>
          </a:p>
        </p:txBody>
      </p:sp>
      <p:sp>
        <p:nvSpPr>
          <p:cNvPr id="157701" name="Rectangle 4"/>
          <p:cNvSpPr>
            <a:spLocks noChangeArrowheads="1"/>
          </p:cNvSpPr>
          <p:nvPr/>
        </p:nvSpPr>
        <p:spPr bwMode="auto">
          <a:xfrm>
            <a:off x="5168900" y="3141663"/>
            <a:ext cx="1168400" cy="566737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7702" name="Rectangle 5"/>
          <p:cNvSpPr>
            <a:spLocks noChangeArrowheads="1"/>
          </p:cNvSpPr>
          <p:nvPr/>
        </p:nvSpPr>
        <p:spPr bwMode="auto">
          <a:xfrm>
            <a:off x="5207000" y="4227513"/>
            <a:ext cx="1168400" cy="566737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7703" name="Rectangle 6"/>
          <p:cNvSpPr>
            <a:spLocks noChangeArrowheads="1"/>
          </p:cNvSpPr>
          <p:nvPr/>
        </p:nvSpPr>
        <p:spPr bwMode="auto">
          <a:xfrm>
            <a:off x="6997700" y="3141663"/>
            <a:ext cx="901700" cy="566737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7704" name="Rectangle 7"/>
          <p:cNvSpPr>
            <a:spLocks noChangeArrowheads="1"/>
          </p:cNvSpPr>
          <p:nvPr/>
        </p:nvSpPr>
        <p:spPr bwMode="auto">
          <a:xfrm>
            <a:off x="7016750" y="4227513"/>
            <a:ext cx="939800" cy="566737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7705" name="Rectangle 8"/>
          <p:cNvSpPr>
            <a:spLocks noChangeArrowheads="1"/>
          </p:cNvSpPr>
          <p:nvPr/>
        </p:nvSpPr>
        <p:spPr bwMode="auto">
          <a:xfrm>
            <a:off x="5108575" y="2652713"/>
            <a:ext cx="3425825" cy="283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                   8</a:t>
            </a:r>
          </a:p>
          <a:p>
            <a:pPr eaLnBrk="0" hangingPunct="0">
              <a:defRPr/>
            </a:pPr>
            <a:endParaRPr lang="en-US" sz="1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US" sz="2000" b="1" dirty="0" err="1">
                <a:latin typeface="Arial" charset="0"/>
                <a:ea typeface="ＭＳ Ｐゴシック" charset="0"/>
                <a:cs typeface="Arial" charset="0"/>
              </a:rPr>
              <a:t>ptr</a:t>
            </a:r>
            <a:endParaRPr lang="en-US" sz="1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2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2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                  -5</a:t>
            </a:r>
          </a:p>
          <a:p>
            <a:pPr eaLnBrk="0" hangingPunct="0">
              <a:defRPr/>
            </a:pPr>
            <a:endParaRPr lang="en-US" sz="12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ptr2</a:t>
            </a: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</a:t>
            </a:r>
          </a:p>
        </p:txBody>
      </p:sp>
      <p:sp>
        <p:nvSpPr>
          <p:cNvPr id="157706" name="Line 9"/>
          <p:cNvSpPr>
            <a:spLocks noChangeShapeType="1"/>
          </p:cNvSpPr>
          <p:nvPr/>
        </p:nvSpPr>
        <p:spPr bwMode="auto">
          <a:xfrm>
            <a:off x="6191250" y="3505200"/>
            <a:ext cx="78105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7707" name="Line 10"/>
          <p:cNvSpPr>
            <a:spLocks noChangeShapeType="1"/>
          </p:cNvSpPr>
          <p:nvPr/>
        </p:nvSpPr>
        <p:spPr bwMode="auto">
          <a:xfrm>
            <a:off x="6210300" y="4495800"/>
            <a:ext cx="78105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26" name="TextBox 2"/>
          <p:cNvSpPr txBox="1">
            <a:spLocks noChangeArrowheads="1"/>
          </p:cNvSpPr>
          <p:nvPr/>
        </p:nvSpPr>
        <p:spPr bwMode="auto">
          <a:xfrm>
            <a:off x="381000" y="5334000"/>
            <a:ext cx="80010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>
                <a:solidFill>
                  <a:srgbClr val="00B050"/>
                </a:solidFill>
              </a:rPr>
              <a:t>How else can an object become inaccessible?</a:t>
            </a:r>
            <a:endParaRPr lang="en-US" sz="2400" b="1">
              <a:solidFill>
                <a:srgbClr val="00B05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038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7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7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7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57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7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7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7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7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7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7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11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1" grpId="0" animBg="1"/>
      <p:bldP spid="157702" grpId="0" animBg="1"/>
      <p:bldP spid="157703" grpId="0" animBg="1"/>
      <p:bldP spid="157704" grpId="0" animBg="1"/>
      <p:bldP spid="15770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57D03265-D022-4C9A-81A3-3B6701935EF8}" type="slidenum">
              <a:rPr lang="en-US" sz="1800"/>
              <a:pPr eaLnBrk="1" hangingPunct="1"/>
              <a:t>42</a:t>
            </a:fld>
            <a:endParaRPr lang="en-US" sz="1800"/>
          </a:p>
        </p:txBody>
      </p:sp>
      <p:sp>
        <p:nvSpPr>
          <p:cNvPr id="1597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24113" y="228600"/>
            <a:ext cx="6719887" cy="4667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cs typeface="+mj-cs"/>
              </a:rPr>
              <a:t>Causing a Memory Leak</a:t>
            </a:r>
          </a:p>
        </p:txBody>
      </p:sp>
      <p:sp>
        <p:nvSpPr>
          <p:cNvPr id="1597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00175"/>
            <a:ext cx="7867650" cy="390525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sz="2400" b="1" dirty="0">
                <a:latin typeface="Courier New" charset="0"/>
                <a:cs typeface="+mn-cs"/>
              </a:rPr>
              <a:t> </a:t>
            </a:r>
            <a:r>
              <a:rPr lang="en-US" sz="2400" b="1" dirty="0" err="1">
                <a:latin typeface="Courier New" charset="0"/>
                <a:cs typeface="+mn-cs"/>
              </a:rPr>
              <a:t>int</a:t>
            </a:r>
            <a:r>
              <a:rPr lang="en-US" sz="2400" b="1" dirty="0">
                <a:latin typeface="Courier New" charset="0"/>
                <a:cs typeface="+mn-cs"/>
              </a:rPr>
              <a:t>* </a:t>
            </a:r>
            <a:r>
              <a:rPr lang="en-US" sz="2400" b="1" dirty="0" err="1">
                <a:latin typeface="Courier New" charset="0"/>
                <a:cs typeface="+mn-cs"/>
              </a:rPr>
              <a:t>ptr</a:t>
            </a:r>
            <a:r>
              <a:rPr lang="en-US" sz="2400" b="1" dirty="0">
                <a:latin typeface="Courier New" charset="0"/>
                <a:cs typeface="+mn-cs"/>
              </a:rPr>
              <a:t> = new </a:t>
            </a:r>
            <a:r>
              <a:rPr lang="en-US" sz="2400" b="1" dirty="0" err="1">
                <a:latin typeface="Courier New" charset="0"/>
                <a:cs typeface="+mn-cs"/>
              </a:rPr>
              <a:t>int</a:t>
            </a:r>
            <a:r>
              <a:rPr lang="en-US" sz="2400" b="1" dirty="0">
                <a:latin typeface="Courier New" charset="0"/>
                <a:cs typeface="+mn-cs"/>
              </a:rPr>
              <a:t>;</a:t>
            </a:r>
            <a:endParaRPr lang="en-US" sz="2800" b="1" dirty="0">
              <a:cs typeface="+mn-cs"/>
            </a:endParaRPr>
          </a:p>
          <a:p>
            <a:pPr>
              <a:buFontTx/>
              <a:buNone/>
              <a:defRPr/>
            </a:pPr>
            <a:r>
              <a:rPr lang="en-US" sz="2400" b="1" dirty="0">
                <a:latin typeface="Courier New" charset="0"/>
                <a:cs typeface="+mn-cs"/>
              </a:rPr>
              <a:t> *</a:t>
            </a:r>
            <a:r>
              <a:rPr lang="en-US" sz="2400" b="1" dirty="0" err="1">
                <a:latin typeface="Courier New" charset="0"/>
                <a:cs typeface="+mn-cs"/>
              </a:rPr>
              <a:t>ptr</a:t>
            </a:r>
            <a:r>
              <a:rPr lang="en-US" sz="2400" b="1" dirty="0">
                <a:latin typeface="Courier New" charset="0"/>
                <a:cs typeface="+mn-cs"/>
              </a:rPr>
              <a:t> = 8;</a:t>
            </a:r>
          </a:p>
          <a:p>
            <a:pPr>
              <a:buFontTx/>
              <a:buNone/>
              <a:defRPr/>
            </a:pPr>
            <a:r>
              <a:rPr lang="en-US" sz="2400" b="1" dirty="0">
                <a:latin typeface="Courier New" charset="0"/>
                <a:cs typeface="+mn-cs"/>
              </a:rPr>
              <a:t> </a:t>
            </a:r>
            <a:r>
              <a:rPr lang="en-US" sz="2400" b="1" dirty="0" err="1">
                <a:latin typeface="Courier New" charset="0"/>
                <a:cs typeface="+mn-cs"/>
              </a:rPr>
              <a:t>int</a:t>
            </a:r>
            <a:r>
              <a:rPr lang="en-US" sz="2400" b="1" dirty="0">
                <a:latin typeface="Courier New" charset="0"/>
                <a:cs typeface="+mn-cs"/>
              </a:rPr>
              <a:t>* ptr2 = new </a:t>
            </a:r>
            <a:r>
              <a:rPr lang="en-US" sz="2400" b="1" dirty="0" err="1">
                <a:latin typeface="Courier New" charset="0"/>
                <a:cs typeface="+mn-cs"/>
              </a:rPr>
              <a:t>int</a:t>
            </a:r>
            <a:r>
              <a:rPr lang="en-US" sz="2400" b="1" dirty="0">
                <a:latin typeface="Courier New" charset="0"/>
                <a:cs typeface="+mn-cs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2400" b="1" dirty="0">
                <a:latin typeface="Courier New" charset="0"/>
                <a:cs typeface="+mn-cs"/>
              </a:rPr>
              <a:t> *ptr2 = -5;</a:t>
            </a:r>
          </a:p>
          <a:p>
            <a:pPr>
              <a:buFontTx/>
              <a:buNone/>
              <a:defRPr/>
            </a:pPr>
            <a:endParaRPr lang="en-US" sz="2400" b="1" dirty="0">
              <a:latin typeface="Courier New" charset="0"/>
              <a:cs typeface="+mn-cs"/>
            </a:endParaRPr>
          </a:p>
          <a:p>
            <a:pPr>
              <a:buFontTx/>
              <a:buNone/>
              <a:defRPr/>
            </a:pPr>
            <a:r>
              <a:rPr lang="en-US" sz="2400" b="1" dirty="0">
                <a:latin typeface="Courier New" charset="0"/>
                <a:cs typeface="+mn-cs"/>
              </a:rPr>
              <a:t> </a:t>
            </a:r>
            <a:r>
              <a:rPr lang="en-US" sz="2400" b="1" dirty="0" err="1">
                <a:latin typeface="Courier New" charset="0"/>
                <a:cs typeface="+mn-cs"/>
              </a:rPr>
              <a:t>ptr</a:t>
            </a:r>
            <a:r>
              <a:rPr lang="en-US" sz="2400" b="1" dirty="0">
                <a:latin typeface="Courier New" charset="0"/>
                <a:cs typeface="+mn-cs"/>
              </a:rPr>
              <a:t> = ptr2;</a:t>
            </a:r>
          </a:p>
          <a:p>
            <a:pPr>
              <a:buFontTx/>
              <a:buNone/>
              <a:defRPr/>
            </a:pPr>
            <a:r>
              <a:rPr lang="en-US" sz="2400" b="1" dirty="0">
                <a:latin typeface="Courier New" charset="0"/>
                <a:cs typeface="+mn-cs"/>
              </a:rPr>
              <a:t>			</a:t>
            </a:r>
            <a:r>
              <a:rPr lang="en-US" sz="2400" b="1" dirty="0">
                <a:cs typeface="+mn-cs"/>
              </a:rPr>
              <a:t>     </a:t>
            </a:r>
            <a:r>
              <a:rPr lang="en-US" sz="2400" b="1" dirty="0">
                <a:solidFill>
                  <a:srgbClr val="0044B5"/>
                </a:solidFill>
                <a:cs typeface="+mn-cs"/>
              </a:rPr>
              <a:t>// here the 8 becomes inaccessible</a:t>
            </a:r>
            <a:endParaRPr lang="en-US" sz="2400" b="1" dirty="0">
              <a:solidFill>
                <a:srgbClr val="0044B5"/>
              </a:solidFill>
              <a:latin typeface="Courier New" charset="0"/>
              <a:cs typeface="+mn-cs"/>
            </a:endParaRPr>
          </a:p>
          <a:p>
            <a:pPr>
              <a:buFontTx/>
              <a:buNone/>
              <a:defRPr/>
            </a:pPr>
            <a:r>
              <a:rPr lang="en-US" sz="2400" b="1" dirty="0">
                <a:latin typeface="Courier New" charset="0"/>
                <a:cs typeface="+mn-cs"/>
              </a:rPr>
              <a:t>    </a:t>
            </a:r>
          </a:p>
        </p:txBody>
      </p:sp>
      <p:sp>
        <p:nvSpPr>
          <p:cNvPr id="159749" name="Rectangle 4"/>
          <p:cNvSpPr>
            <a:spLocks noChangeArrowheads="1"/>
          </p:cNvSpPr>
          <p:nvPr/>
        </p:nvSpPr>
        <p:spPr bwMode="auto">
          <a:xfrm>
            <a:off x="5187950" y="1436688"/>
            <a:ext cx="1168400" cy="566737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9750" name="Rectangle 5"/>
          <p:cNvSpPr>
            <a:spLocks noChangeArrowheads="1"/>
          </p:cNvSpPr>
          <p:nvPr/>
        </p:nvSpPr>
        <p:spPr bwMode="auto">
          <a:xfrm>
            <a:off x="5226050" y="2522538"/>
            <a:ext cx="1168400" cy="566737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9751" name="Rectangle 6"/>
          <p:cNvSpPr>
            <a:spLocks noChangeArrowheads="1"/>
          </p:cNvSpPr>
          <p:nvPr/>
        </p:nvSpPr>
        <p:spPr bwMode="auto">
          <a:xfrm>
            <a:off x="7016750" y="1436688"/>
            <a:ext cx="901700" cy="566737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9752" name="Rectangle 7"/>
          <p:cNvSpPr>
            <a:spLocks noChangeArrowheads="1"/>
          </p:cNvSpPr>
          <p:nvPr/>
        </p:nvSpPr>
        <p:spPr bwMode="auto">
          <a:xfrm>
            <a:off x="7035800" y="2522538"/>
            <a:ext cx="939800" cy="566737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9753" name="Line 8"/>
          <p:cNvSpPr>
            <a:spLocks noChangeShapeType="1"/>
          </p:cNvSpPr>
          <p:nvPr/>
        </p:nvSpPr>
        <p:spPr bwMode="auto">
          <a:xfrm>
            <a:off x="6210300" y="1800225"/>
            <a:ext cx="78105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9754" name="Line 9"/>
          <p:cNvSpPr>
            <a:spLocks noChangeShapeType="1"/>
          </p:cNvSpPr>
          <p:nvPr/>
        </p:nvSpPr>
        <p:spPr bwMode="auto">
          <a:xfrm>
            <a:off x="6229350" y="2790825"/>
            <a:ext cx="78105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9755" name="Line 10"/>
          <p:cNvSpPr>
            <a:spLocks noChangeShapeType="1"/>
          </p:cNvSpPr>
          <p:nvPr/>
        </p:nvSpPr>
        <p:spPr bwMode="auto">
          <a:xfrm>
            <a:off x="6229350" y="5000625"/>
            <a:ext cx="819150" cy="6858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9756" name="Rectangle 11"/>
          <p:cNvSpPr>
            <a:spLocks noChangeArrowheads="1"/>
          </p:cNvSpPr>
          <p:nvPr/>
        </p:nvSpPr>
        <p:spPr bwMode="auto">
          <a:xfrm>
            <a:off x="5226050" y="4541838"/>
            <a:ext cx="1168400" cy="566737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9757" name="Rectangle 12"/>
          <p:cNvSpPr>
            <a:spLocks noChangeArrowheads="1"/>
          </p:cNvSpPr>
          <p:nvPr/>
        </p:nvSpPr>
        <p:spPr bwMode="auto">
          <a:xfrm>
            <a:off x="5264150" y="5627688"/>
            <a:ext cx="1168400" cy="566737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9758" name="Rectangle 13"/>
          <p:cNvSpPr>
            <a:spLocks noChangeArrowheads="1"/>
          </p:cNvSpPr>
          <p:nvPr/>
        </p:nvSpPr>
        <p:spPr bwMode="auto">
          <a:xfrm>
            <a:off x="7054850" y="4541838"/>
            <a:ext cx="901700" cy="566737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9759" name="Rectangle 14"/>
          <p:cNvSpPr>
            <a:spLocks noChangeArrowheads="1"/>
          </p:cNvSpPr>
          <p:nvPr/>
        </p:nvSpPr>
        <p:spPr bwMode="auto">
          <a:xfrm>
            <a:off x="7073900" y="5627688"/>
            <a:ext cx="939800" cy="566737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9760" name="Line 15"/>
          <p:cNvSpPr>
            <a:spLocks noChangeShapeType="1"/>
          </p:cNvSpPr>
          <p:nvPr/>
        </p:nvSpPr>
        <p:spPr bwMode="auto">
          <a:xfrm>
            <a:off x="6267450" y="5895975"/>
            <a:ext cx="78105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9761" name="Rectangle 16"/>
          <p:cNvSpPr>
            <a:spLocks noChangeArrowheads="1"/>
          </p:cNvSpPr>
          <p:nvPr/>
        </p:nvSpPr>
        <p:spPr bwMode="auto">
          <a:xfrm>
            <a:off x="5105400" y="4100513"/>
            <a:ext cx="3425825" cy="283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                   8</a:t>
            </a:r>
          </a:p>
          <a:p>
            <a:pPr eaLnBrk="0" hangingPunct="0">
              <a:defRPr/>
            </a:pPr>
            <a:endParaRPr lang="en-US" sz="1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US" sz="2000" b="1" dirty="0" err="1">
                <a:latin typeface="Arial" charset="0"/>
                <a:ea typeface="ＭＳ Ｐゴシック" charset="0"/>
                <a:cs typeface="Arial" charset="0"/>
              </a:rPr>
              <a:t>ptr</a:t>
            </a:r>
            <a:endParaRPr lang="en-US" sz="1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2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2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                  -5</a:t>
            </a:r>
          </a:p>
          <a:p>
            <a:pPr eaLnBrk="0" hangingPunct="0">
              <a:defRPr/>
            </a:pPr>
            <a:endParaRPr lang="en-US" sz="12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ptr2</a:t>
            </a: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</a:t>
            </a:r>
          </a:p>
        </p:txBody>
      </p:sp>
      <p:sp>
        <p:nvSpPr>
          <p:cNvPr id="159762" name="Rectangle 17"/>
          <p:cNvSpPr>
            <a:spLocks noChangeArrowheads="1"/>
          </p:cNvSpPr>
          <p:nvPr/>
        </p:nvSpPr>
        <p:spPr bwMode="auto">
          <a:xfrm>
            <a:off x="5029200" y="990600"/>
            <a:ext cx="3425825" cy="283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                   8</a:t>
            </a:r>
          </a:p>
          <a:p>
            <a:pPr eaLnBrk="0" hangingPunct="0">
              <a:defRPr/>
            </a:pPr>
            <a:endParaRPr lang="en-US" sz="1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US" sz="2000" b="1" dirty="0" err="1">
                <a:latin typeface="Arial" charset="0"/>
                <a:ea typeface="ＭＳ Ｐゴシック" charset="0"/>
                <a:cs typeface="Arial" charset="0"/>
              </a:rPr>
              <a:t>ptr</a:t>
            </a:r>
            <a:endParaRPr lang="en-US" sz="1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2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2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                  -5</a:t>
            </a:r>
          </a:p>
          <a:p>
            <a:pPr eaLnBrk="0" hangingPunct="0">
              <a:defRPr/>
            </a:pPr>
            <a:endParaRPr lang="en-US" sz="12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ptr2</a:t>
            </a: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399484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9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97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97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97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97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9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97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97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9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97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97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9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97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97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9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97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97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9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59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6" grpId="0" animBg="1"/>
      <p:bldP spid="159757" grpId="0" animBg="1"/>
      <p:bldP spid="159758" grpId="0" animBg="1"/>
      <p:bldP spid="159759" grpId="0" animBg="1"/>
      <p:bldP spid="15976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9D108182-A71F-4BAE-AF0E-33EB8C967CD3}" type="slidenum">
              <a:rPr lang="en-US" sz="1800"/>
              <a:pPr eaLnBrk="1" hangingPunct="1"/>
              <a:t>43</a:t>
            </a:fld>
            <a:endParaRPr lang="en-US" sz="1800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752600"/>
            <a:ext cx="8305800" cy="3667125"/>
          </a:xfrm>
        </p:spPr>
        <p:txBody>
          <a:bodyPr>
            <a:normAutofit/>
          </a:bodyPr>
          <a:lstStyle/>
          <a:p>
            <a:pPr>
              <a:buFontTx/>
              <a:buNone/>
              <a:defRPr/>
            </a:pPr>
            <a:endParaRPr lang="en-US" sz="2400" b="1" dirty="0">
              <a:cs typeface="+mn-cs"/>
            </a:endParaRPr>
          </a:p>
          <a:p>
            <a:pPr>
              <a:buFontTx/>
              <a:buNone/>
              <a:defRPr/>
            </a:pPr>
            <a:r>
              <a:rPr lang="en-US" sz="2400" b="1" dirty="0">
                <a:cs typeface="+mn-cs"/>
              </a:rPr>
              <a:t>The </a:t>
            </a:r>
            <a:r>
              <a:rPr lang="en-US" sz="2400" b="1" dirty="0">
                <a:solidFill>
                  <a:srgbClr val="00B050"/>
                </a:solidFill>
                <a:cs typeface="+mn-cs"/>
              </a:rPr>
              <a:t>object or array currently pointed to by the pointer is </a:t>
            </a:r>
            <a:r>
              <a:rPr lang="en-US" sz="2400" b="1" dirty="0" err="1">
                <a:solidFill>
                  <a:srgbClr val="00B050"/>
                </a:solidFill>
                <a:cs typeface="+mn-cs"/>
              </a:rPr>
              <a:t>deallocated</a:t>
            </a:r>
            <a:r>
              <a:rPr lang="en-US" sz="2400" b="1" dirty="0">
                <a:cs typeface="+mn-cs"/>
              </a:rPr>
              <a:t>, and the pointer is considered unassigned.  </a:t>
            </a:r>
          </a:p>
          <a:p>
            <a:pPr>
              <a:buFontTx/>
              <a:buNone/>
              <a:defRPr/>
            </a:pPr>
            <a:endParaRPr lang="en-US" sz="2400" b="1" dirty="0">
              <a:cs typeface="+mn-cs"/>
            </a:endParaRPr>
          </a:p>
          <a:p>
            <a:pPr>
              <a:buFontTx/>
              <a:buNone/>
              <a:defRPr/>
            </a:pPr>
            <a:r>
              <a:rPr lang="en-US" sz="2400" b="1" dirty="0">
                <a:cs typeface="+mn-cs"/>
              </a:rPr>
              <a:t>The memory is returned to the free store.</a:t>
            </a:r>
            <a:endParaRPr lang="en-US" sz="1600" b="1" dirty="0">
              <a:cs typeface="+mn-cs"/>
            </a:endParaRPr>
          </a:p>
          <a:p>
            <a:pPr>
              <a:buFontTx/>
              <a:buNone/>
              <a:defRPr/>
            </a:pPr>
            <a:endParaRPr lang="en-US" sz="2400" b="1" dirty="0">
              <a:cs typeface="+mn-cs"/>
            </a:endParaRPr>
          </a:p>
          <a:p>
            <a:pPr algn="just">
              <a:buFontTx/>
              <a:buNone/>
              <a:defRPr/>
            </a:pPr>
            <a:r>
              <a:rPr lang="en-US" sz="2400" b="1" dirty="0">
                <a:cs typeface="+mn-cs"/>
              </a:rPr>
              <a:t>Square brackets are used with delete to </a:t>
            </a:r>
            <a:r>
              <a:rPr lang="en-US" sz="2400" b="1" dirty="0" err="1">
                <a:cs typeface="+mn-cs"/>
              </a:rPr>
              <a:t>deallocate</a:t>
            </a:r>
            <a:r>
              <a:rPr lang="en-US" sz="2400" b="1" dirty="0">
                <a:cs typeface="+mn-cs"/>
              </a:rPr>
              <a:t> a dynamically allocated array of classes. 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74888" y="736600"/>
            <a:ext cx="6869112" cy="254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cs typeface="+mj-cs"/>
              </a:rPr>
              <a:t>Using operator </a:t>
            </a:r>
            <a:r>
              <a:rPr lang="en-US">
                <a:latin typeface="Courier New" charset="0"/>
                <a:cs typeface="+mj-cs"/>
              </a:rPr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34969349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0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1AE7590B-16EE-49F1-85BC-24C9AED94727}" type="slidenum">
              <a:rPr lang="en-US" sz="1800"/>
              <a:pPr eaLnBrk="1" hangingPunct="1"/>
              <a:t>44</a:t>
            </a:fld>
            <a:endParaRPr lang="en-US" sz="1800"/>
          </a:p>
        </p:txBody>
      </p:sp>
      <p:sp>
        <p:nvSpPr>
          <p:cNvPr id="16179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933450" y="1371600"/>
            <a:ext cx="8210550" cy="4514850"/>
          </a:xfrm>
        </p:spPr>
        <p:txBody>
          <a:bodyPr/>
          <a:lstStyle/>
          <a:p>
            <a:pPr>
              <a:defRPr/>
            </a:pPr>
            <a:r>
              <a:rPr lang="en-US" sz="2000" b="1" dirty="0">
                <a:cs typeface="+mn-cs"/>
              </a:rPr>
              <a:t>occurs when two pointers point to the same object and delete is applied to one of them.</a:t>
            </a:r>
            <a:r>
              <a:rPr lang="en-US" sz="1800" b="1" dirty="0">
                <a:latin typeface="Courier New" charset="0"/>
                <a:cs typeface="+mn-cs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200" b="1" dirty="0">
                <a:latin typeface="Courier New" charset="0"/>
                <a:cs typeface="+mn-cs"/>
              </a:rPr>
              <a:t> </a:t>
            </a:r>
          </a:p>
          <a:p>
            <a:pPr>
              <a:buFontTx/>
              <a:buNone/>
              <a:defRPr/>
            </a:pPr>
            <a:endParaRPr lang="en-US" sz="1200" b="1" dirty="0">
              <a:latin typeface="Courier New" charset="0"/>
              <a:cs typeface="+mn-cs"/>
            </a:endParaRPr>
          </a:p>
          <a:p>
            <a:pPr>
              <a:buFontTx/>
              <a:buNone/>
              <a:defRPr/>
            </a:pPr>
            <a:r>
              <a:rPr lang="en-US" sz="1800" b="1" dirty="0">
                <a:latin typeface="Courier New" charset="0"/>
                <a:cs typeface="+mn-cs"/>
              </a:rPr>
              <a:t> </a:t>
            </a:r>
            <a:r>
              <a:rPr lang="en-US" sz="1800" b="1" dirty="0" err="1">
                <a:latin typeface="Courier New" charset="0"/>
                <a:cs typeface="+mn-cs"/>
              </a:rPr>
              <a:t>int</a:t>
            </a:r>
            <a:r>
              <a:rPr lang="en-US" sz="1800" b="1" dirty="0">
                <a:latin typeface="Courier New" charset="0"/>
                <a:cs typeface="+mn-cs"/>
              </a:rPr>
              <a:t>* </a:t>
            </a:r>
            <a:r>
              <a:rPr lang="en-US" sz="1800" b="1" dirty="0" err="1">
                <a:latin typeface="Courier New" charset="0"/>
                <a:cs typeface="+mn-cs"/>
              </a:rPr>
              <a:t>ptr</a:t>
            </a:r>
            <a:r>
              <a:rPr lang="en-US" sz="1800" b="1" dirty="0">
                <a:latin typeface="Courier New" charset="0"/>
                <a:cs typeface="+mn-cs"/>
              </a:rPr>
              <a:t> = new </a:t>
            </a:r>
            <a:r>
              <a:rPr lang="en-US" sz="1800" b="1" dirty="0" err="1">
                <a:latin typeface="Courier New" charset="0"/>
                <a:cs typeface="+mn-cs"/>
              </a:rPr>
              <a:t>int</a:t>
            </a:r>
            <a:r>
              <a:rPr lang="en-US" sz="1800" b="1" dirty="0">
                <a:latin typeface="Courier New" charset="0"/>
                <a:cs typeface="+mn-cs"/>
              </a:rPr>
              <a:t>;</a:t>
            </a:r>
            <a:endParaRPr lang="en-US" sz="2000" b="1" dirty="0">
              <a:cs typeface="+mn-cs"/>
            </a:endParaRPr>
          </a:p>
          <a:p>
            <a:pPr>
              <a:buFontTx/>
              <a:buNone/>
              <a:defRPr/>
            </a:pPr>
            <a:r>
              <a:rPr lang="en-US" sz="1800" b="1" dirty="0">
                <a:latin typeface="Courier New" charset="0"/>
                <a:cs typeface="+mn-cs"/>
              </a:rPr>
              <a:t> *</a:t>
            </a:r>
            <a:r>
              <a:rPr lang="en-US" sz="1800" b="1" dirty="0" err="1">
                <a:latin typeface="Courier New" charset="0"/>
                <a:cs typeface="+mn-cs"/>
              </a:rPr>
              <a:t>ptr</a:t>
            </a:r>
            <a:r>
              <a:rPr lang="en-US" sz="1800" b="1" dirty="0">
                <a:latin typeface="Courier New" charset="0"/>
                <a:cs typeface="+mn-cs"/>
              </a:rPr>
              <a:t> = 8;</a:t>
            </a:r>
          </a:p>
          <a:p>
            <a:pPr>
              <a:buFontTx/>
              <a:buNone/>
              <a:defRPr/>
            </a:pPr>
            <a:r>
              <a:rPr lang="en-US" sz="1800" b="1" dirty="0">
                <a:latin typeface="Courier New" charset="0"/>
                <a:cs typeface="+mn-cs"/>
              </a:rPr>
              <a:t> </a:t>
            </a:r>
            <a:r>
              <a:rPr lang="en-US" sz="1800" b="1" dirty="0" err="1">
                <a:latin typeface="Courier New" charset="0"/>
                <a:cs typeface="+mn-cs"/>
              </a:rPr>
              <a:t>int</a:t>
            </a:r>
            <a:r>
              <a:rPr lang="en-US" sz="1800" b="1" dirty="0">
                <a:latin typeface="Courier New" charset="0"/>
                <a:cs typeface="+mn-cs"/>
              </a:rPr>
              <a:t>* ptr2 = new </a:t>
            </a:r>
            <a:r>
              <a:rPr lang="en-US" sz="1800" b="1" dirty="0" err="1">
                <a:latin typeface="Courier New" charset="0"/>
                <a:cs typeface="+mn-cs"/>
              </a:rPr>
              <a:t>int</a:t>
            </a:r>
            <a:r>
              <a:rPr lang="en-US" sz="1800" b="1" dirty="0">
                <a:latin typeface="Courier New" charset="0"/>
                <a:cs typeface="+mn-cs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b="1" dirty="0">
                <a:latin typeface="Courier New" charset="0"/>
                <a:cs typeface="+mn-cs"/>
              </a:rPr>
              <a:t> *ptr2 = -5;</a:t>
            </a:r>
          </a:p>
          <a:p>
            <a:pPr>
              <a:buFontTx/>
              <a:buNone/>
              <a:defRPr/>
            </a:pPr>
            <a:r>
              <a:rPr lang="en-US" sz="1800" b="1" dirty="0">
                <a:latin typeface="Courier New" charset="0"/>
                <a:cs typeface="+mn-cs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latin typeface="Courier New" charset="0"/>
                <a:cs typeface="+mn-cs"/>
              </a:rPr>
              <a:t>ptr</a:t>
            </a:r>
            <a:r>
              <a:rPr lang="en-US" sz="1800" b="1" dirty="0">
                <a:latin typeface="Courier New" charset="0"/>
                <a:cs typeface="+mn-cs"/>
              </a:rPr>
              <a:t> = ptr2;</a:t>
            </a:r>
            <a:r>
              <a:rPr lang="en-US" sz="1800" b="1" dirty="0">
                <a:cs typeface="+mn-cs"/>
              </a:rPr>
              <a:t>     </a:t>
            </a:r>
            <a:endParaRPr lang="en-US" sz="1800" b="1" dirty="0">
              <a:latin typeface="Courier New" charset="0"/>
              <a:cs typeface="+mn-cs"/>
            </a:endParaRPr>
          </a:p>
          <a:p>
            <a:pPr>
              <a:buFontTx/>
              <a:buNone/>
              <a:defRPr/>
            </a:pPr>
            <a:r>
              <a:rPr lang="en-US" sz="900" b="1" dirty="0">
                <a:latin typeface="Courier New" charset="0"/>
                <a:cs typeface="+mn-cs"/>
              </a:rPr>
              <a:t> </a:t>
            </a:r>
          </a:p>
        </p:txBody>
      </p:sp>
      <p:sp>
        <p:nvSpPr>
          <p:cNvPr id="16179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424113" y="381000"/>
            <a:ext cx="6719887" cy="381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cs typeface="+mj-cs"/>
              </a:rPr>
              <a:t>A Dangling Pointer</a:t>
            </a:r>
          </a:p>
        </p:txBody>
      </p:sp>
      <p:grpSp>
        <p:nvGrpSpPr>
          <p:cNvPr id="117763" name="Group 8"/>
          <p:cNvGrpSpPr>
            <a:grpSpLocks/>
          </p:cNvGrpSpPr>
          <p:nvPr/>
        </p:nvGrpSpPr>
        <p:grpSpPr bwMode="auto">
          <a:xfrm>
            <a:off x="4959350" y="2293938"/>
            <a:ext cx="1822450" cy="1652587"/>
            <a:chOff x="3124" y="2087"/>
            <a:chExt cx="1148" cy="1041"/>
          </a:xfrm>
        </p:grpSpPr>
        <p:sp>
          <p:nvSpPr>
            <p:cNvPr id="161798" name="Line 4"/>
            <p:cNvSpPr>
              <a:spLocks noChangeShapeType="1"/>
            </p:cNvSpPr>
            <p:nvPr/>
          </p:nvSpPr>
          <p:spPr bwMode="auto">
            <a:xfrm>
              <a:off x="3756" y="2376"/>
              <a:ext cx="516" cy="432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1799" name="Rectangle 5"/>
            <p:cNvSpPr>
              <a:spLocks noChangeArrowheads="1"/>
            </p:cNvSpPr>
            <p:nvPr/>
          </p:nvSpPr>
          <p:spPr bwMode="auto">
            <a:xfrm>
              <a:off x="3124" y="2087"/>
              <a:ext cx="736" cy="357"/>
            </a:xfrm>
            <a:prstGeom prst="rect">
              <a:avLst/>
            </a:prstGeom>
            <a:solidFill>
              <a:srgbClr val="9EFF9E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2400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61800" name="Rectangle 6"/>
            <p:cNvSpPr>
              <a:spLocks noChangeArrowheads="1"/>
            </p:cNvSpPr>
            <p:nvPr/>
          </p:nvSpPr>
          <p:spPr bwMode="auto">
            <a:xfrm>
              <a:off x="3148" y="2771"/>
              <a:ext cx="736" cy="357"/>
            </a:xfrm>
            <a:prstGeom prst="rect">
              <a:avLst/>
            </a:prstGeom>
            <a:solidFill>
              <a:srgbClr val="9EFF9E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2400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61801" name="Line 7"/>
            <p:cNvSpPr>
              <a:spLocks noChangeShapeType="1"/>
            </p:cNvSpPr>
            <p:nvPr/>
          </p:nvSpPr>
          <p:spPr bwMode="auto">
            <a:xfrm>
              <a:off x="3780" y="2940"/>
              <a:ext cx="492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17764" name="Group 13"/>
          <p:cNvGrpSpPr>
            <a:grpSpLocks/>
          </p:cNvGrpSpPr>
          <p:nvPr/>
        </p:nvGrpSpPr>
        <p:grpSpPr bwMode="auto">
          <a:xfrm>
            <a:off x="4800600" y="1862138"/>
            <a:ext cx="3425825" cy="2862262"/>
            <a:chOff x="3024" y="1815"/>
            <a:chExt cx="2158" cy="1803"/>
          </a:xfrm>
        </p:grpSpPr>
        <p:grpSp>
          <p:nvGrpSpPr>
            <p:cNvPr id="117766" name="Group 11"/>
            <p:cNvGrpSpPr>
              <a:grpSpLocks/>
            </p:cNvGrpSpPr>
            <p:nvPr/>
          </p:nvGrpSpPr>
          <p:grpSpPr bwMode="auto">
            <a:xfrm>
              <a:off x="4276" y="2075"/>
              <a:ext cx="604" cy="1041"/>
              <a:chOff x="4276" y="2075"/>
              <a:chExt cx="604" cy="1041"/>
            </a:xfrm>
          </p:grpSpPr>
          <p:sp>
            <p:nvSpPr>
              <p:cNvPr id="161804" name="Rectangle 9"/>
              <p:cNvSpPr>
                <a:spLocks noChangeArrowheads="1"/>
              </p:cNvSpPr>
              <p:nvPr/>
            </p:nvSpPr>
            <p:spPr bwMode="auto">
              <a:xfrm>
                <a:off x="4276" y="2075"/>
                <a:ext cx="568" cy="357"/>
              </a:xfrm>
              <a:prstGeom prst="rect">
                <a:avLst/>
              </a:prstGeom>
              <a:solidFill>
                <a:srgbClr val="9EFF9E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2400"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61805" name="Rectangle 10"/>
              <p:cNvSpPr>
                <a:spLocks noChangeArrowheads="1"/>
              </p:cNvSpPr>
              <p:nvPr/>
            </p:nvSpPr>
            <p:spPr bwMode="auto">
              <a:xfrm>
                <a:off x="4288" y="2759"/>
                <a:ext cx="592" cy="357"/>
              </a:xfrm>
              <a:prstGeom prst="rect">
                <a:avLst/>
              </a:prstGeom>
              <a:solidFill>
                <a:srgbClr val="9EFF9E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2400"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61806" name="Rectangle 12"/>
            <p:cNvSpPr>
              <a:spLocks noChangeArrowheads="1"/>
            </p:cNvSpPr>
            <p:nvPr/>
          </p:nvSpPr>
          <p:spPr bwMode="auto">
            <a:xfrm>
              <a:off x="3024" y="1815"/>
              <a:ext cx="2158" cy="18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defRPr/>
              </a:pPr>
              <a:endParaRPr lang="en-US" sz="2000" b="1" dirty="0">
                <a:latin typeface="Arial" charset="0"/>
                <a:ea typeface="ＭＳ Ｐゴシック" charset="0"/>
                <a:cs typeface="Arial" charset="0"/>
              </a:endParaRPr>
            </a:p>
            <a:p>
              <a:pPr eaLnBrk="0" hangingPunct="0">
                <a:defRPr/>
              </a:pPr>
              <a:endParaRPr lang="en-US" sz="1400" b="1" dirty="0">
                <a:latin typeface="Arial" charset="0"/>
                <a:ea typeface="ＭＳ Ｐゴシック" charset="0"/>
                <a:cs typeface="Arial" charset="0"/>
              </a:endParaRPr>
            </a:p>
            <a:p>
              <a:pPr eaLnBrk="0" hangingPunct="0">
                <a:defRPr/>
              </a:pPr>
              <a:r>
                <a:rPr lang="en-US" sz="2000" b="1" dirty="0">
                  <a:latin typeface="Arial" charset="0"/>
                  <a:ea typeface="ＭＳ Ｐゴシック" charset="0"/>
                  <a:cs typeface="Arial" charset="0"/>
                </a:rPr>
                <a:t>                              8</a:t>
              </a:r>
            </a:p>
            <a:p>
              <a:pPr eaLnBrk="0" hangingPunct="0">
                <a:defRPr/>
              </a:pPr>
              <a:endParaRPr lang="en-US" sz="1000" b="1" dirty="0">
                <a:latin typeface="Arial" charset="0"/>
                <a:ea typeface="ＭＳ Ｐゴシック" charset="0"/>
                <a:cs typeface="Arial" charset="0"/>
              </a:endParaRPr>
            </a:p>
            <a:p>
              <a:pPr eaLnBrk="0" hangingPunct="0">
                <a:defRPr/>
              </a:pPr>
              <a:r>
                <a:rPr lang="en-US" sz="2000" b="1" dirty="0">
                  <a:latin typeface="Arial" charset="0"/>
                  <a:ea typeface="ＭＳ Ｐゴシック" charset="0"/>
                  <a:cs typeface="Arial" charset="0"/>
                </a:rPr>
                <a:t> </a:t>
              </a:r>
              <a:r>
                <a:rPr lang="en-US" sz="2000" b="1" dirty="0" err="1">
                  <a:latin typeface="Arial" charset="0"/>
                  <a:ea typeface="ＭＳ Ｐゴシック" charset="0"/>
                  <a:cs typeface="Arial" charset="0"/>
                </a:rPr>
                <a:t>ptr</a:t>
              </a:r>
              <a:endParaRPr lang="en-US" sz="1000" b="1" dirty="0">
                <a:latin typeface="Arial" charset="0"/>
                <a:ea typeface="ＭＳ Ｐゴシック" charset="0"/>
                <a:cs typeface="Arial" charset="0"/>
              </a:endParaRPr>
            </a:p>
            <a:p>
              <a:pPr eaLnBrk="0" hangingPunct="0">
                <a:defRPr/>
              </a:pPr>
              <a:endParaRPr lang="en-US" sz="1200" b="1" dirty="0">
                <a:latin typeface="Arial" charset="0"/>
                <a:ea typeface="ＭＳ Ｐゴシック" charset="0"/>
                <a:cs typeface="Arial" charset="0"/>
              </a:endParaRPr>
            </a:p>
            <a:p>
              <a:pPr eaLnBrk="0" hangingPunct="0">
                <a:defRPr/>
              </a:pPr>
              <a:endParaRPr lang="en-US" sz="1200" b="1" dirty="0">
                <a:latin typeface="Arial" charset="0"/>
                <a:ea typeface="ＭＳ Ｐゴシック" charset="0"/>
                <a:cs typeface="Arial" charset="0"/>
              </a:endParaRPr>
            </a:p>
            <a:p>
              <a:pPr eaLnBrk="0" hangingPunct="0">
                <a:defRPr/>
              </a:pPr>
              <a:r>
                <a:rPr lang="en-US" sz="2000" b="1" dirty="0">
                  <a:latin typeface="Arial" charset="0"/>
                  <a:ea typeface="ＭＳ Ｐゴシック" charset="0"/>
                  <a:cs typeface="Arial" charset="0"/>
                </a:rPr>
                <a:t>                             -5</a:t>
              </a:r>
            </a:p>
            <a:p>
              <a:pPr eaLnBrk="0" hangingPunct="0">
                <a:defRPr/>
              </a:pPr>
              <a:endParaRPr lang="en-US" sz="1200" b="1" dirty="0">
                <a:latin typeface="Arial" charset="0"/>
                <a:ea typeface="ＭＳ Ｐゴシック" charset="0"/>
                <a:cs typeface="Arial" charset="0"/>
              </a:endParaRPr>
            </a:p>
            <a:p>
              <a:pPr eaLnBrk="0" hangingPunct="0">
                <a:defRPr/>
              </a:pPr>
              <a:r>
                <a:rPr lang="en-US" sz="2000" b="1" dirty="0">
                  <a:latin typeface="Arial" charset="0"/>
                  <a:ea typeface="ＭＳ Ｐゴシック" charset="0"/>
                  <a:cs typeface="Arial" charset="0"/>
                </a:rPr>
                <a:t> ptr2</a:t>
              </a:r>
            </a:p>
            <a:p>
              <a:pPr eaLnBrk="0" hangingPunct="0">
                <a:defRPr/>
              </a:pPr>
              <a:r>
                <a:rPr lang="en-US" sz="2000" b="1" dirty="0">
                  <a:latin typeface="Arial" charset="0"/>
                  <a:ea typeface="ＭＳ Ｐゴシック" charset="0"/>
                  <a:cs typeface="Arial" charset="0"/>
                </a:rPr>
                <a:t>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69762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9220D8C0-3A61-4B46-9B6F-15A7536578F4}" type="slidenum">
              <a:rPr lang="en-US" sz="1800"/>
              <a:pPr eaLnBrk="1" hangingPunct="1"/>
              <a:t>45</a:t>
            </a:fld>
            <a:endParaRPr lang="en-US" sz="1800"/>
          </a:p>
        </p:txBody>
      </p:sp>
      <p:sp>
        <p:nvSpPr>
          <p:cNvPr id="16384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81125"/>
            <a:ext cx="8134350" cy="447675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sz="2400" b="1" dirty="0">
                <a:latin typeface="Courier New" charset="0"/>
                <a:cs typeface="+mn-cs"/>
              </a:rPr>
              <a:t> </a:t>
            </a:r>
            <a:r>
              <a:rPr lang="en-US" sz="2400" b="1" dirty="0" err="1">
                <a:latin typeface="Courier New" charset="0"/>
                <a:cs typeface="+mn-cs"/>
              </a:rPr>
              <a:t>int</a:t>
            </a:r>
            <a:r>
              <a:rPr lang="en-US" sz="2400" b="1" dirty="0">
                <a:latin typeface="Courier New" charset="0"/>
                <a:cs typeface="+mn-cs"/>
              </a:rPr>
              <a:t>* </a:t>
            </a:r>
            <a:r>
              <a:rPr lang="en-US" sz="2400" b="1" dirty="0" err="1">
                <a:latin typeface="Courier New" charset="0"/>
                <a:cs typeface="+mn-cs"/>
              </a:rPr>
              <a:t>ptr</a:t>
            </a:r>
            <a:r>
              <a:rPr lang="en-US" sz="2400" b="1" dirty="0">
                <a:latin typeface="Courier New" charset="0"/>
                <a:cs typeface="+mn-cs"/>
              </a:rPr>
              <a:t> = new </a:t>
            </a:r>
            <a:r>
              <a:rPr lang="en-US" sz="2400" b="1" dirty="0" err="1">
                <a:latin typeface="Courier New" charset="0"/>
                <a:cs typeface="+mn-cs"/>
              </a:rPr>
              <a:t>int</a:t>
            </a:r>
            <a:r>
              <a:rPr lang="en-US" sz="2400" b="1" dirty="0">
                <a:latin typeface="Courier New" charset="0"/>
                <a:cs typeface="+mn-cs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2400" b="1" dirty="0">
                <a:latin typeface="Courier New" charset="0"/>
                <a:cs typeface="+mn-cs"/>
              </a:rPr>
              <a:t> *</a:t>
            </a:r>
            <a:r>
              <a:rPr lang="en-US" sz="2400" b="1" dirty="0" err="1">
                <a:latin typeface="Courier New" charset="0"/>
                <a:cs typeface="+mn-cs"/>
              </a:rPr>
              <a:t>ptr</a:t>
            </a:r>
            <a:r>
              <a:rPr lang="en-US" sz="2400" b="1" dirty="0">
                <a:latin typeface="Courier New" charset="0"/>
                <a:cs typeface="+mn-cs"/>
              </a:rPr>
              <a:t> = 8;</a:t>
            </a:r>
          </a:p>
          <a:p>
            <a:pPr>
              <a:buFontTx/>
              <a:buNone/>
              <a:defRPr/>
            </a:pPr>
            <a:r>
              <a:rPr lang="en-US" sz="2400" b="1" dirty="0">
                <a:latin typeface="Courier New" charset="0"/>
                <a:cs typeface="+mn-cs"/>
              </a:rPr>
              <a:t> </a:t>
            </a:r>
            <a:r>
              <a:rPr lang="en-US" sz="2400" b="1" dirty="0" err="1">
                <a:latin typeface="Courier New" charset="0"/>
                <a:cs typeface="+mn-cs"/>
              </a:rPr>
              <a:t>int</a:t>
            </a:r>
            <a:r>
              <a:rPr lang="en-US" sz="2400" b="1" dirty="0">
                <a:latin typeface="Courier New" charset="0"/>
                <a:cs typeface="+mn-cs"/>
              </a:rPr>
              <a:t>* ptr2 = new </a:t>
            </a:r>
            <a:r>
              <a:rPr lang="en-US" sz="2400" b="1" dirty="0" err="1">
                <a:latin typeface="Courier New" charset="0"/>
                <a:cs typeface="+mn-cs"/>
              </a:rPr>
              <a:t>int</a:t>
            </a:r>
            <a:r>
              <a:rPr lang="en-US" sz="2400" b="1" dirty="0">
                <a:latin typeface="Courier New" charset="0"/>
                <a:cs typeface="+mn-cs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2400" b="1" dirty="0">
                <a:latin typeface="Courier New" charset="0"/>
                <a:cs typeface="+mn-cs"/>
              </a:rPr>
              <a:t> *ptr2 = -5;</a:t>
            </a:r>
          </a:p>
          <a:p>
            <a:pPr>
              <a:buFontTx/>
              <a:buNone/>
              <a:defRPr/>
            </a:pPr>
            <a:r>
              <a:rPr lang="en-US" sz="2400" b="1" dirty="0">
                <a:latin typeface="Courier New" charset="0"/>
                <a:cs typeface="+mn-cs"/>
              </a:rPr>
              <a:t> </a:t>
            </a:r>
            <a:r>
              <a:rPr lang="en-US" sz="2400" b="1" dirty="0" err="1">
                <a:latin typeface="Courier New" charset="0"/>
                <a:cs typeface="+mn-cs"/>
              </a:rPr>
              <a:t>ptr</a:t>
            </a:r>
            <a:r>
              <a:rPr lang="en-US" sz="2400" b="1" dirty="0">
                <a:latin typeface="Courier New" charset="0"/>
                <a:cs typeface="+mn-cs"/>
              </a:rPr>
              <a:t> = ptr2;</a:t>
            </a:r>
            <a:r>
              <a:rPr lang="en-US" sz="2400" b="1" dirty="0">
                <a:cs typeface="+mn-cs"/>
              </a:rPr>
              <a:t>     </a:t>
            </a:r>
            <a:endParaRPr lang="en-US" sz="2400" b="1" dirty="0">
              <a:latin typeface="Courier New" charset="0"/>
              <a:cs typeface="+mn-cs"/>
            </a:endParaRPr>
          </a:p>
          <a:p>
            <a:pPr>
              <a:buFontTx/>
              <a:buNone/>
              <a:defRPr/>
            </a:pPr>
            <a:r>
              <a:rPr lang="en-US" sz="1200" b="1" dirty="0">
                <a:latin typeface="Courier New" charset="0"/>
                <a:cs typeface="+mn-cs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400" b="1" dirty="0">
                <a:latin typeface="Courier New" charset="0"/>
                <a:cs typeface="+mn-cs"/>
              </a:rPr>
              <a:t> delete ptr2;    </a:t>
            </a:r>
            <a:r>
              <a:rPr lang="en-US" sz="2000" b="1" i="1" dirty="0">
                <a:solidFill>
                  <a:srgbClr val="0044B5"/>
                </a:solidFill>
                <a:latin typeface="Courier New" charset="0"/>
                <a:cs typeface="+mn-cs"/>
              </a:rPr>
              <a:t>// </a:t>
            </a:r>
            <a:r>
              <a:rPr lang="en-US" sz="2000" b="1" i="1" dirty="0" err="1">
                <a:solidFill>
                  <a:srgbClr val="0044B5"/>
                </a:solidFill>
                <a:latin typeface="Courier New" charset="0"/>
                <a:cs typeface="+mn-cs"/>
              </a:rPr>
              <a:t>ptr</a:t>
            </a:r>
            <a:r>
              <a:rPr lang="en-US" sz="2000" b="1" i="1" dirty="0">
                <a:solidFill>
                  <a:srgbClr val="0044B5"/>
                </a:solidFill>
                <a:latin typeface="Courier New" charset="0"/>
                <a:cs typeface="+mn-cs"/>
              </a:rPr>
              <a:t> is left dangling</a:t>
            </a:r>
            <a:endParaRPr lang="en-US" sz="2400" b="1" dirty="0">
              <a:solidFill>
                <a:srgbClr val="0044B5"/>
              </a:solidFill>
              <a:latin typeface="Courier New" charset="0"/>
              <a:cs typeface="+mn-cs"/>
            </a:endParaRPr>
          </a:p>
          <a:p>
            <a:pPr>
              <a:buFontTx/>
              <a:buNone/>
              <a:defRPr/>
            </a:pPr>
            <a:r>
              <a:rPr lang="en-US" sz="2400" b="1" dirty="0">
                <a:latin typeface="Courier New" charset="0"/>
                <a:cs typeface="+mn-cs"/>
              </a:rPr>
              <a:t> ptr2 = NULL;    </a:t>
            </a:r>
            <a:endParaRPr lang="en-US" sz="2000" b="1" i="1" dirty="0">
              <a:solidFill>
                <a:srgbClr val="CC0000"/>
              </a:solidFill>
              <a:latin typeface="Courier New" charset="0"/>
              <a:cs typeface="+mn-cs"/>
            </a:endParaRPr>
          </a:p>
          <a:p>
            <a:pPr>
              <a:buFontTx/>
              <a:buNone/>
              <a:defRPr/>
            </a:pPr>
            <a:endParaRPr lang="en-US" sz="2000" b="1" i="1" dirty="0">
              <a:solidFill>
                <a:srgbClr val="CC0000"/>
              </a:solidFill>
              <a:latin typeface="Courier New" charset="0"/>
              <a:cs typeface="+mn-cs"/>
            </a:endParaRPr>
          </a:p>
        </p:txBody>
      </p:sp>
      <p:sp>
        <p:nvSpPr>
          <p:cNvPr id="16384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349500" y="304800"/>
            <a:ext cx="6794500" cy="4667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cs typeface="+mj-cs"/>
              </a:rPr>
              <a:t>Leaving a Dangling Pointer</a:t>
            </a:r>
          </a:p>
        </p:txBody>
      </p:sp>
      <p:grpSp>
        <p:nvGrpSpPr>
          <p:cNvPr id="119811" name="Group 14"/>
          <p:cNvGrpSpPr>
            <a:grpSpLocks/>
          </p:cNvGrpSpPr>
          <p:nvPr/>
        </p:nvGrpSpPr>
        <p:grpSpPr bwMode="auto">
          <a:xfrm>
            <a:off x="5016500" y="1185863"/>
            <a:ext cx="3289300" cy="2862262"/>
            <a:chOff x="3160" y="885"/>
            <a:chExt cx="2072" cy="1803"/>
          </a:xfrm>
        </p:grpSpPr>
        <p:grpSp>
          <p:nvGrpSpPr>
            <p:cNvPr id="119818" name="Group 8"/>
            <p:cNvGrpSpPr>
              <a:grpSpLocks/>
            </p:cNvGrpSpPr>
            <p:nvPr/>
          </p:nvGrpSpPr>
          <p:grpSpPr bwMode="auto">
            <a:xfrm>
              <a:off x="3172" y="1163"/>
              <a:ext cx="1148" cy="1041"/>
              <a:chOff x="3172" y="1163"/>
              <a:chExt cx="1148" cy="1041"/>
            </a:xfrm>
          </p:grpSpPr>
          <p:sp>
            <p:nvSpPr>
              <p:cNvPr id="163847" name="Line 4"/>
              <p:cNvSpPr>
                <a:spLocks noChangeShapeType="1"/>
              </p:cNvSpPr>
              <p:nvPr/>
            </p:nvSpPr>
            <p:spPr bwMode="auto">
              <a:xfrm>
                <a:off x="3804" y="1452"/>
                <a:ext cx="516" cy="432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3848" name="Rectangle 5"/>
              <p:cNvSpPr>
                <a:spLocks noChangeArrowheads="1"/>
              </p:cNvSpPr>
              <p:nvPr/>
            </p:nvSpPr>
            <p:spPr bwMode="auto">
              <a:xfrm>
                <a:off x="3172" y="1163"/>
                <a:ext cx="736" cy="357"/>
              </a:xfrm>
              <a:prstGeom prst="rect">
                <a:avLst/>
              </a:prstGeom>
              <a:solidFill>
                <a:srgbClr val="9EFF9E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2400"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63849" name="Rectangle 6"/>
              <p:cNvSpPr>
                <a:spLocks noChangeArrowheads="1"/>
              </p:cNvSpPr>
              <p:nvPr/>
            </p:nvSpPr>
            <p:spPr bwMode="auto">
              <a:xfrm>
                <a:off x="3196" y="1847"/>
                <a:ext cx="736" cy="357"/>
              </a:xfrm>
              <a:prstGeom prst="rect">
                <a:avLst/>
              </a:prstGeom>
              <a:solidFill>
                <a:srgbClr val="9EFF9E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2400"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63850" name="Line 7"/>
              <p:cNvSpPr>
                <a:spLocks noChangeShapeType="1"/>
              </p:cNvSpPr>
              <p:nvPr/>
            </p:nvSpPr>
            <p:spPr bwMode="auto">
              <a:xfrm>
                <a:off x="3828" y="2016"/>
                <a:ext cx="492" cy="0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19819" name="Group 13"/>
            <p:cNvGrpSpPr>
              <a:grpSpLocks/>
            </p:cNvGrpSpPr>
            <p:nvPr/>
          </p:nvGrpSpPr>
          <p:grpSpPr bwMode="auto">
            <a:xfrm>
              <a:off x="3160" y="885"/>
              <a:ext cx="2072" cy="1803"/>
              <a:chOff x="3160" y="885"/>
              <a:chExt cx="2072" cy="1803"/>
            </a:xfrm>
          </p:grpSpPr>
          <p:grpSp>
            <p:nvGrpSpPr>
              <p:cNvPr id="119820" name="Group 11"/>
              <p:cNvGrpSpPr>
                <a:grpSpLocks/>
              </p:cNvGrpSpPr>
              <p:nvPr/>
            </p:nvGrpSpPr>
            <p:grpSpPr bwMode="auto">
              <a:xfrm>
                <a:off x="4324" y="1151"/>
                <a:ext cx="604" cy="1041"/>
                <a:chOff x="4324" y="1151"/>
                <a:chExt cx="604" cy="1041"/>
              </a:xfrm>
            </p:grpSpPr>
            <p:sp>
              <p:nvSpPr>
                <p:cNvPr id="163853" name="Rectangle 9"/>
                <p:cNvSpPr>
                  <a:spLocks noChangeArrowheads="1"/>
                </p:cNvSpPr>
                <p:nvPr/>
              </p:nvSpPr>
              <p:spPr bwMode="auto">
                <a:xfrm>
                  <a:off x="4324" y="1151"/>
                  <a:ext cx="568" cy="357"/>
                </a:xfrm>
                <a:prstGeom prst="rect">
                  <a:avLst/>
                </a:prstGeom>
                <a:solidFill>
                  <a:srgbClr val="9EFF9E"/>
                </a:solidFill>
                <a:ln w="12699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sz="2400"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63854" name="Rectangle 10"/>
                <p:cNvSpPr>
                  <a:spLocks noChangeArrowheads="1"/>
                </p:cNvSpPr>
                <p:nvPr/>
              </p:nvSpPr>
              <p:spPr bwMode="auto">
                <a:xfrm>
                  <a:off x="4336" y="1835"/>
                  <a:ext cx="592" cy="357"/>
                </a:xfrm>
                <a:prstGeom prst="rect">
                  <a:avLst/>
                </a:prstGeom>
                <a:solidFill>
                  <a:srgbClr val="9EFF9E"/>
                </a:solidFill>
                <a:ln w="12699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endParaRPr lang="en-US" sz="2400"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sp>
            <p:nvSpPr>
              <p:cNvPr id="163855" name="Rectangle 12"/>
              <p:cNvSpPr>
                <a:spLocks noChangeArrowheads="1"/>
              </p:cNvSpPr>
              <p:nvPr/>
            </p:nvSpPr>
            <p:spPr bwMode="auto">
              <a:xfrm>
                <a:off x="3160" y="885"/>
                <a:ext cx="2072" cy="18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>
                  <a:defRPr/>
                </a:pPr>
                <a:endParaRPr lang="en-US" sz="2000" b="1" dirty="0">
                  <a:latin typeface="Arial" charset="0"/>
                  <a:ea typeface="ＭＳ Ｐゴシック" charset="0"/>
                  <a:cs typeface="Arial" charset="0"/>
                </a:endParaRPr>
              </a:p>
              <a:p>
                <a:pPr eaLnBrk="0" hangingPunct="0">
                  <a:defRPr/>
                </a:pPr>
                <a:endParaRPr lang="en-US" sz="1400" b="1" dirty="0">
                  <a:latin typeface="Arial" charset="0"/>
                  <a:ea typeface="ＭＳ Ｐゴシック" charset="0"/>
                  <a:cs typeface="Arial" charset="0"/>
                </a:endParaRPr>
              </a:p>
              <a:p>
                <a:pPr eaLnBrk="0" hangingPunct="0">
                  <a:defRPr/>
                </a:pPr>
                <a:r>
                  <a:rPr lang="en-US" sz="2000" b="1" dirty="0">
                    <a:latin typeface="Arial" charset="0"/>
                    <a:ea typeface="ＭＳ Ｐゴシック" charset="0"/>
                    <a:cs typeface="Arial" charset="0"/>
                  </a:rPr>
                  <a:t>                              8</a:t>
                </a:r>
              </a:p>
              <a:p>
                <a:pPr eaLnBrk="0" hangingPunct="0">
                  <a:defRPr/>
                </a:pPr>
                <a:endParaRPr lang="en-US" sz="1000" b="1" dirty="0">
                  <a:latin typeface="Arial" charset="0"/>
                  <a:ea typeface="ＭＳ Ｐゴシック" charset="0"/>
                  <a:cs typeface="Arial" charset="0"/>
                </a:endParaRPr>
              </a:p>
              <a:p>
                <a:pPr eaLnBrk="0" hangingPunct="0">
                  <a:defRPr/>
                </a:pPr>
                <a:r>
                  <a:rPr lang="en-US" sz="2000" b="1" dirty="0">
                    <a:latin typeface="Arial" charset="0"/>
                    <a:ea typeface="ＭＳ Ｐゴシック" charset="0"/>
                    <a:cs typeface="Arial" charset="0"/>
                  </a:rPr>
                  <a:t> </a:t>
                </a:r>
                <a:r>
                  <a:rPr lang="en-US" sz="2000" b="1" dirty="0" err="1">
                    <a:latin typeface="Arial" charset="0"/>
                    <a:ea typeface="ＭＳ Ｐゴシック" charset="0"/>
                    <a:cs typeface="Arial" charset="0"/>
                  </a:rPr>
                  <a:t>ptr</a:t>
                </a:r>
                <a:endParaRPr lang="en-US" sz="1000" b="1" dirty="0">
                  <a:latin typeface="Arial" charset="0"/>
                  <a:ea typeface="ＭＳ Ｐゴシック" charset="0"/>
                  <a:cs typeface="Arial" charset="0"/>
                </a:endParaRPr>
              </a:p>
              <a:p>
                <a:pPr eaLnBrk="0" hangingPunct="0">
                  <a:defRPr/>
                </a:pPr>
                <a:endParaRPr lang="en-US" sz="1200" b="1" dirty="0">
                  <a:latin typeface="Arial" charset="0"/>
                  <a:ea typeface="ＭＳ Ｐゴシック" charset="0"/>
                  <a:cs typeface="Arial" charset="0"/>
                </a:endParaRPr>
              </a:p>
              <a:p>
                <a:pPr eaLnBrk="0" hangingPunct="0">
                  <a:defRPr/>
                </a:pPr>
                <a:endParaRPr lang="en-US" sz="1200" b="1" dirty="0">
                  <a:latin typeface="Arial" charset="0"/>
                  <a:ea typeface="ＭＳ Ｐゴシック" charset="0"/>
                  <a:cs typeface="Arial" charset="0"/>
                </a:endParaRPr>
              </a:p>
              <a:p>
                <a:pPr eaLnBrk="0" hangingPunct="0">
                  <a:defRPr/>
                </a:pPr>
                <a:r>
                  <a:rPr lang="en-US" sz="2000" b="1" dirty="0">
                    <a:latin typeface="Arial" charset="0"/>
                    <a:ea typeface="ＭＳ Ｐゴシック" charset="0"/>
                    <a:cs typeface="Arial" charset="0"/>
                  </a:rPr>
                  <a:t>                             -5</a:t>
                </a:r>
              </a:p>
              <a:p>
                <a:pPr eaLnBrk="0" hangingPunct="0">
                  <a:defRPr/>
                </a:pPr>
                <a:endParaRPr lang="en-US" sz="1200" b="1" dirty="0">
                  <a:latin typeface="Arial" charset="0"/>
                  <a:ea typeface="ＭＳ Ｐゴシック" charset="0"/>
                  <a:cs typeface="Arial" charset="0"/>
                </a:endParaRPr>
              </a:p>
              <a:p>
                <a:pPr eaLnBrk="0" hangingPunct="0">
                  <a:defRPr/>
                </a:pPr>
                <a:r>
                  <a:rPr lang="en-US" sz="2000" b="1" dirty="0">
                    <a:latin typeface="Arial" charset="0"/>
                    <a:ea typeface="ＭＳ Ｐゴシック" charset="0"/>
                    <a:cs typeface="Arial" charset="0"/>
                  </a:rPr>
                  <a:t> ptr2</a:t>
                </a:r>
              </a:p>
              <a:p>
                <a:pPr eaLnBrk="0" hangingPunct="0">
                  <a:defRPr/>
                </a:pPr>
                <a:r>
                  <a:rPr lang="en-US" sz="2000" b="1" dirty="0">
                    <a:latin typeface="Arial" charset="0"/>
                    <a:ea typeface="ＭＳ Ｐゴシック" charset="0"/>
                    <a:cs typeface="Arial" charset="0"/>
                  </a:rPr>
                  <a:t>           </a:t>
                </a:r>
              </a:p>
            </p:txBody>
          </p:sp>
        </p:grpSp>
      </p:grpSp>
      <p:sp>
        <p:nvSpPr>
          <p:cNvPr id="163856" name="Line 15"/>
          <p:cNvSpPr>
            <a:spLocks noChangeShapeType="1"/>
          </p:cNvSpPr>
          <p:nvPr/>
        </p:nvSpPr>
        <p:spPr bwMode="auto">
          <a:xfrm>
            <a:off x="6096000" y="4695825"/>
            <a:ext cx="819150" cy="6858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57" name="Rectangle 16"/>
          <p:cNvSpPr>
            <a:spLocks noChangeArrowheads="1"/>
          </p:cNvSpPr>
          <p:nvPr/>
        </p:nvSpPr>
        <p:spPr bwMode="auto">
          <a:xfrm>
            <a:off x="5092700" y="4237038"/>
            <a:ext cx="1168400" cy="566737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3858" name="Rectangle 17"/>
          <p:cNvSpPr>
            <a:spLocks noChangeArrowheads="1"/>
          </p:cNvSpPr>
          <p:nvPr/>
        </p:nvSpPr>
        <p:spPr bwMode="auto">
          <a:xfrm>
            <a:off x="5130800" y="5322888"/>
            <a:ext cx="1168400" cy="566737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3859" name="Rectangle 18"/>
          <p:cNvSpPr>
            <a:spLocks noChangeArrowheads="1"/>
          </p:cNvSpPr>
          <p:nvPr/>
        </p:nvSpPr>
        <p:spPr bwMode="auto">
          <a:xfrm>
            <a:off x="6921500" y="4217988"/>
            <a:ext cx="901700" cy="566737"/>
          </a:xfrm>
          <a:prstGeom prst="rect">
            <a:avLst/>
          </a:prstGeom>
          <a:solidFill>
            <a:schemeClr val="bg1">
              <a:lumMod val="9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3860" name="Rectangle 19"/>
          <p:cNvSpPr>
            <a:spLocks noChangeArrowheads="1"/>
          </p:cNvSpPr>
          <p:nvPr/>
        </p:nvSpPr>
        <p:spPr bwMode="auto">
          <a:xfrm>
            <a:off x="4953000" y="3805238"/>
            <a:ext cx="2816225" cy="283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endParaRPr lang="en-US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4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                   8</a:t>
            </a:r>
          </a:p>
          <a:p>
            <a:pPr eaLnBrk="0" hangingPunct="0">
              <a:defRPr/>
            </a:pPr>
            <a:endParaRPr lang="en-US" sz="1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US" sz="2000" b="1" dirty="0" err="1">
                <a:latin typeface="Arial" charset="0"/>
                <a:ea typeface="ＭＳ Ｐゴシック" charset="0"/>
                <a:cs typeface="Arial" charset="0"/>
              </a:rPr>
              <a:t>ptr</a:t>
            </a:r>
            <a:endParaRPr lang="en-US" sz="10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2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endParaRPr lang="en-US" sz="12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NULL              </a:t>
            </a:r>
          </a:p>
          <a:p>
            <a:pPr eaLnBrk="0" hangingPunct="0">
              <a:defRPr/>
            </a:pPr>
            <a:endParaRPr lang="en-US" sz="1200" b="1" dirty="0">
              <a:latin typeface="Arial" charset="0"/>
              <a:ea typeface="ＭＳ Ｐゴシック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ptr2</a:t>
            </a:r>
          </a:p>
          <a:p>
            <a:pPr eaLnBrk="0" hangingPunct="0">
              <a:defRPr/>
            </a:pP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14967287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Using Pointer and Reference in the parameter of a Function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751113" y="2277070"/>
            <a:ext cx="3200401" cy="28623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void change(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 i){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*i = 30;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 = 40;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change(&amp;a);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&lt;&lt; a;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5453743" y="2277070"/>
            <a:ext cx="2971800" cy="286232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void change(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&amp; i){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 = 30;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 = 40;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change(a);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&lt;&lt; a;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7800" y="1819870"/>
            <a:ext cx="1436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Pointer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50428" y="1819870"/>
            <a:ext cx="207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Reference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0229" y="5325070"/>
            <a:ext cx="3211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parameter is a pointer;</a:t>
            </a:r>
          </a:p>
          <a:p>
            <a:pPr algn="ctr"/>
            <a:r>
              <a:rPr lang="en-US" dirty="0"/>
              <a:t>Need to pass pointer in the argument by using the </a:t>
            </a:r>
            <a:r>
              <a:rPr lang="en-US" b="1" i="1" dirty="0"/>
              <a:t>&amp;</a:t>
            </a:r>
            <a:r>
              <a:rPr lang="en-US" dirty="0"/>
              <a:t> sign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21086" y="5325070"/>
            <a:ext cx="3211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parameter is a reference;</a:t>
            </a:r>
          </a:p>
          <a:p>
            <a:pPr algn="ctr"/>
            <a:r>
              <a:rPr lang="en-US" dirty="0"/>
              <a:t>Can use the variable name directly</a:t>
            </a:r>
          </a:p>
        </p:txBody>
      </p:sp>
      <p:cxnSp>
        <p:nvCxnSpPr>
          <p:cNvPr id="11" name="Straight Arrow Connector 10"/>
          <p:cNvCxnSpPr>
            <a:stCxn id="4" idx="3"/>
            <a:endCxn id="5" idx="1"/>
          </p:cNvCxnSpPr>
          <p:nvPr/>
        </p:nvCxnSpPr>
        <p:spPr>
          <a:xfrm>
            <a:off x="3951514" y="3708231"/>
            <a:ext cx="1502229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00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1450975" y="366713"/>
            <a:ext cx="7153275" cy="623887"/>
          </a:xfrm>
        </p:spPr>
        <p:txBody>
          <a:bodyPr>
            <a:normAutofit fontScale="90000"/>
          </a:bodyPr>
          <a:lstStyle/>
          <a:p>
            <a:pPr>
              <a:defRPr/>
            </a:pPr>
            <a:br>
              <a:rPr lang="en-US">
                <a:solidFill>
                  <a:schemeClr val="accent2"/>
                </a:solidFill>
                <a:cs typeface="+mj-cs"/>
              </a:rPr>
            </a:br>
            <a:r>
              <a:rPr lang="en-US">
                <a:cs typeface="+mj-cs"/>
              </a:rPr>
              <a:t>Remember?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00200"/>
            <a:ext cx="7696200" cy="41148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A list is a homogeneous collection of elements, with  a </a:t>
            </a:r>
            <a:r>
              <a:rPr lang="en-US" dirty="0">
                <a:solidFill>
                  <a:srgbClr val="00B050"/>
                </a:solidFill>
                <a:cs typeface="+mn-cs"/>
              </a:rPr>
              <a:t>linear relationship </a:t>
            </a:r>
            <a:r>
              <a:rPr lang="en-US" dirty="0">
                <a:cs typeface="+mn-cs"/>
              </a:rPr>
              <a:t>between elements. </a:t>
            </a:r>
          </a:p>
          <a:p>
            <a:pPr>
              <a:buFontTx/>
              <a:buNone/>
              <a:defRPr/>
            </a:pPr>
            <a:endParaRPr lang="en-US" sz="1600" dirty="0">
              <a:cs typeface="+mn-cs"/>
            </a:endParaRPr>
          </a:p>
          <a:p>
            <a:pPr>
              <a:defRPr/>
            </a:pPr>
            <a:r>
              <a:rPr lang="en-US" dirty="0">
                <a:cs typeface="+mn-cs"/>
              </a:rPr>
              <a:t>Each list element (except the first) has a </a:t>
            </a:r>
            <a:r>
              <a:rPr lang="en-US" dirty="0">
                <a:solidFill>
                  <a:srgbClr val="00B050"/>
                </a:solidFill>
                <a:cs typeface="+mn-cs"/>
              </a:rPr>
              <a:t>unique predecessor</a:t>
            </a:r>
            <a:r>
              <a:rPr lang="en-US" dirty="0">
                <a:cs typeface="+mn-cs"/>
              </a:rPr>
              <a:t>, and </a:t>
            </a:r>
          </a:p>
          <a:p>
            <a:pPr>
              <a:defRPr/>
            </a:pPr>
            <a:r>
              <a:rPr lang="en-US" dirty="0">
                <a:cs typeface="+mn-cs"/>
              </a:rPr>
              <a:t>each element (except the last) has a </a:t>
            </a:r>
            <a:r>
              <a:rPr lang="en-US" dirty="0">
                <a:solidFill>
                  <a:srgbClr val="00B050"/>
                </a:solidFill>
                <a:cs typeface="+mn-cs"/>
              </a:rPr>
              <a:t>unique successor</a:t>
            </a:r>
            <a:r>
              <a:rPr lang="en-US" dirty="0">
                <a:cs typeface="+mn-cs"/>
              </a:rPr>
              <a:t>.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154A43BE-8F0C-4038-92E5-F1885567A9BB}" type="slidenum">
              <a:rPr lang="en-US" sz="1800"/>
              <a:pPr eaLnBrk="1" hangingPunct="1"/>
              <a:t>47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68623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36810"/>
            <a:ext cx="76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dirty="0">
                <a:latin typeface="Times New Roman" pitchFamily="18" charset="0"/>
                <a:cs typeface="Times New Roman" pitchFamily="18" charset="0"/>
              </a:rPr>
              <a:pPr marL="118110">
                <a:lnSpc>
                  <a:spcPct val="100000"/>
                </a:lnSpc>
              </a:pPr>
              <a:t>5</a:t>
            </a:fld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975927" y="149817"/>
            <a:ext cx="308991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  <a:tabLst>
                <a:tab pos="1608455" algn="l"/>
              </a:tabLst>
            </a:pPr>
            <a:r>
              <a:rPr sz="3600" dirty="0">
                <a:latin typeface="Times New Roman" pitchFamily="18" charset="0"/>
                <a:cs typeface="Times New Roman" pitchFamily="18" charset="0"/>
              </a:rPr>
              <a:t>Lin</a:t>
            </a:r>
            <a:r>
              <a:rPr sz="36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600" dirty="0"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5" dirty="0">
                <a:latin typeface="Times New Roman" pitchFamily="18" charset="0"/>
                <a:cs typeface="Times New Roman" pitchFamily="18" charset="0"/>
              </a:rPr>
              <a:t>Arrays</a:t>
            </a:r>
            <a:endParaRPr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725151"/>
            <a:ext cx="8458200" cy="21908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365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Ele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ent</a:t>
            </a:r>
            <a:r>
              <a:rPr sz="24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4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array</a:t>
            </a:r>
            <a:r>
              <a:rPr sz="24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b="1" spc="15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may</a:t>
            </a:r>
            <a:r>
              <a:rPr sz="24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de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oted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by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756285" lvl="1" indent="-286385">
              <a:lnSpc>
                <a:spcPct val="100000"/>
              </a:lnSpc>
              <a:spcBef>
                <a:spcPts val="350"/>
              </a:spcBef>
              <a:buFont typeface="Arial"/>
              <a:buChar char="–"/>
              <a:tabLst>
                <a:tab pos="756920" algn="l"/>
                <a:tab pos="4672965" algn="l"/>
              </a:tabLst>
            </a:pPr>
            <a:r>
              <a:rPr sz="2000" spc="-20" dirty="0">
                <a:latin typeface="Times New Roman" pitchFamily="18" charset="0"/>
                <a:cs typeface="Times New Roman" pitchFamily="18" charset="0"/>
              </a:rPr>
              <a:t>Subscrip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0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no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ation</a:t>
            </a:r>
            <a:r>
              <a:rPr sz="20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3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b="1" spc="7" baseline="-2102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sz="20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2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b="1" spc="7" baseline="-2102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sz="20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sz="20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….</a:t>
            </a:r>
            <a:r>
              <a:rPr sz="20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,</a:t>
            </a:r>
            <a:r>
              <a:rPr sz="20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3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b="1" spc="7" baseline="-2102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sz="2000" baseline="-21021" dirty="0">
              <a:latin typeface="Times New Roman" pitchFamily="18" charset="0"/>
              <a:cs typeface="Times New Roman" pitchFamily="18" charset="0"/>
            </a:endParaRPr>
          </a:p>
          <a:p>
            <a:pPr marL="756285" lvl="1" indent="-286385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920" algn="l"/>
              </a:tabLst>
            </a:pPr>
            <a:r>
              <a:rPr sz="2000" spc="-15" dirty="0">
                <a:latin typeface="Times New Roman" pitchFamily="18" charset="0"/>
                <a:cs typeface="Times New Roman" pitchFamily="18" charset="0"/>
              </a:rPr>
              <a:t>Parenth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0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no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ation</a:t>
            </a:r>
            <a:r>
              <a:rPr sz="20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A(</a:t>
            </a:r>
            <a:r>
              <a:rPr sz="2000" b="1" spc="-3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sz="20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),</a:t>
            </a:r>
            <a:r>
              <a:rPr sz="2000" b="1" spc="2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A(</a:t>
            </a:r>
            <a:r>
              <a:rPr sz="2000" b="1" spc="-3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sz="20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),</a:t>
            </a:r>
            <a:r>
              <a:rPr sz="2000" b="1" spc="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….</a:t>
            </a:r>
            <a:r>
              <a:rPr sz="20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sz="20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A(n)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756285" lvl="1" indent="-286385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920" algn="l"/>
              </a:tabLst>
            </a:pPr>
            <a:r>
              <a:rPr sz="2000" spc="-20" dirty="0">
                <a:latin typeface="Times New Roman" pitchFamily="18" charset="0"/>
                <a:cs typeface="Times New Roman" pitchFamily="18" charset="0"/>
              </a:rPr>
              <a:t>Brack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0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no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ation</a:t>
            </a:r>
            <a:r>
              <a:rPr sz="20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A[1],</a:t>
            </a:r>
            <a:r>
              <a:rPr sz="2000" b="1" spc="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A[2],</a:t>
            </a:r>
            <a:r>
              <a:rPr sz="20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…..</a:t>
            </a:r>
            <a:r>
              <a:rPr sz="20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sz="20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A[n]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>
              <a:lnSpc>
                <a:spcPct val="90000"/>
              </a:lnSpc>
              <a:buFont typeface="Arial"/>
              <a:buChar char="•"/>
              <a:tabLst>
                <a:tab pos="355600" algn="l"/>
                <a:tab pos="2773680" algn="l"/>
              </a:tabLst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numbe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4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sz="2400" b="1" spc="15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K]</a:t>
            </a:r>
            <a:r>
              <a:rPr sz="24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called</a:t>
            </a:r>
            <a:r>
              <a:rPr sz="24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subscript or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inde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sz="24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4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A[K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24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called</a:t>
            </a:r>
            <a:r>
              <a:rPr sz="24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subs</a:t>
            </a:r>
            <a:r>
              <a:rPr sz="24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sz="24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ripte</a:t>
            </a:r>
            <a:r>
              <a:rPr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vari</a:t>
            </a:r>
            <a:r>
              <a:rPr sz="2400" b="1" spc="-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ble</a:t>
            </a:r>
            <a:r>
              <a:rPr lang="en-US" sz="24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-1034568" y="370296"/>
              <a:ext cx="223920" cy="565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039968" y="363456"/>
                <a:ext cx="236160" cy="6876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15" y="3247510"/>
            <a:ext cx="7937500" cy="32893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856" y="228600"/>
            <a:ext cx="8229600" cy="725745"/>
          </a:xfrm>
        </p:spPr>
        <p:txBody>
          <a:bodyPr>
            <a:noAutofit/>
          </a:bodyPr>
          <a:lstStyle/>
          <a:p>
            <a:r>
              <a:rPr lang="en-US" alt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Declaring and Initializing Arrays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50520" y="1260408"/>
            <a:ext cx="859840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declare an array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data_type array_name[SIZE];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ar_name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data_type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valid data type that must be common to all elements.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array_name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name given to array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SIZE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constant value that defines array maximum capacity.</a:t>
            </a:r>
            <a:endParaRPr kumimoji="0" lang="en-US" altLang="en-US" sz="24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29184" y="3874795"/>
            <a:ext cx="8619744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Initializing Arrays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</a:t>
            </a:r>
            <a:r>
              <a:rPr kumimoji="0" lang="en-US" altLang="en-US" sz="2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 array either one by one or using a single statement as follows −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[0]=10;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[1]=20;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double balance[5] = {1000.0, 2.0, 3.4, 7.0, 50.0};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653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593" y="252189"/>
            <a:ext cx="82296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/>
              <a:t>Repre</a:t>
            </a:r>
            <a:r>
              <a:rPr sz="3200" b="1" dirty="0"/>
              <a:t>sentation</a:t>
            </a:r>
            <a:r>
              <a:rPr sz="3200" b="1" spc="120" dirty="0">
                <a:latin typeface="Times New Roman"/>
                <a:cs typeface="Times New Roman"/>
              </a:rPr>
              <a:t> </a:t>
            </a:r>
            <a:r>
              <a:rPr sz="3200" b="1" dirty="0"/>
              <a:t>of</a:t>
            </a:r>
            <a:r>
              <a:rPr sz="3200" b="1" spc="155" dirty="0">
                <a:latin typeface="Times New Roman"/>
                <a:cs typeface="Times New Roman"/>
              </a:rPr>
              <a:t> </a:t>
            </a:r>
            <a:r>
              <a:rPr sz="3200" b="1" dirty="0"/>
              <a:t>Linear</a:t>
            </a:r>
            <a:r>
              <a:rPr sz="3200" b="1" spc="130" dirty="0">
                <a:latin typeface="Times New Roman"/>
                <a:cs typeface="Times New Roman"/>
              </a:rPr>
              <a:t> </a:t>
            </a:r>
            <a:r>
              <a:rPr sz="3200" b="1" spc="-5" dirty="0"/>
              <a:t>Arra</a:t>
            </a:r>
            <a:r>
              <a:rPr sz="3200" b="1" dirty="0"/>
              <a:t>y</a:t>
            </a:r>
            <a:r>
              <a:rPr sz="3200" b="1" spc="145" dirty="0">
                <a:latin typeface="Times New Roman"/>
                <a:cs typeface="Times New Roman"/>
              </a:rPr>
              <a:t> </a:t>
            </a:r>
            <a:r>
              <a:rPr sz="3200" b="1" spc="-5" dirty="0"/>
              <a:t>i</a:t>
            </a:r>
            <a:r>
              <a:rPr sz="3200" b="1" dirty="0"/>
              <a:t>n</a:t>
            </a:r>
            <a:r>
              <a:rPr sz="3200" b="1" spc="155" dirty="0">
                <a:latin typeface="Times New Roman"/>
                <a:cs typeface="Times New Roman"/>
              </a:rPr>
              <a:t> </a:t>
            </a:r>
            <a:r>
              <a:rPr sz="3200" b="1" spc="5" dirty="0"/>
              <a:t>M</a:t>
            </a:r>
            <a:r>
              <a:rPr sz="3200" b="1" dirty="0"/>
              <a:t>e</a:t>
            </a:r>
            <a:r>
              <a:rPr sz="3200" b="1" spc="-10" dirty="0"/>
              <a:t>m</a:t>
            </a:r>
            <a:r>
              <a:rPr sz="3200" b="1" dirty="0"/>
              <a:t>o</a:t>
            </a:r>
            <a:r>
              <a:rPr sz="3200" b="1" spc="-15" dirty="0"/>
              <a:t>r</a:t>
            </a:r>
            <a:r>
              <a:rPr sz="3200" b="1" dirty="0"/>
              <a:t>y</a:t>
            </a:r>
            <a:endParaRPr sz="3200" b="1" dirty="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420868" y="6460209"/>
            <a:ext cx="18732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Comic Sans MS"/>
                <a:cs typeface="Comic Sans MS"/>
              </a:rPr>
              <a:t>10</a:t>
            </a:r>
            <a:endParaRPr sz="1200">
              <a:latin typeface="Comic Sans MS"/>
              <a:cs typeface="Comic Sans MS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7771"/>
            <a:ext cx="9144000" cy="52323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533400" y="613982"/>
            <a:ext cx="82296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/>
              <a:t>Repre</a:t>
            </a:r>
            <a:r>
              <a:rPr sz="3200" b="1" dirty="0"/>
              <a:t>sentation</a:t>
            </a:r>
            <a:r>
              <a:rPr sz="3200" b="1" spc="120" dirty="0">
                <a:latin typeface="Times New Roman"/>
                <a:cs typeface="Times New Roman"/>
              </a:rPr>
              <a:t> </a:t>
            </a:r>
            <a:r>
              <a:rPr sz="3200" b="1" dirty="0"/>
              <a:t>of</a:t>
            </a:r>
            <a:r>
              <a:rPr sz="3200" b="1" spc="155" dirty="0">
                <a:latin typeface="Times New Roman"/>
                <a:cs typeface="Times New Roman"/>
              </a:rPr>
              <a:t> </a:t>
            </a:r>
            <a:r>
              <a:rPr sz="3200" b="1" dirty="0"/>
              <a:t>Linear</a:t>
            </a:r>
            <a:r>
              <a:rPr sz="3200" b="1" spc="130" dirty="0">
                <a:latin typeface="Times New Roman"/>
                <a:cs typeface="Times New Roman"/>
              </a:rPr>
              <a:t> </a:t>
            </a:r>
            <a:r>
              <a:rPr sz="3200" b="1" spc="-5" dirty="0"/>
              <a:t>Arra</a:t>
            </a:r>
            <a:r>
              <a:rPr sz="3200" b="1" dirty="0"/>
              <a:t>y</a:t>
            </a:r>
            <a:r>
              <a:rPr sz="3200" b="1" spc="145" dirty="0">
                <a:latin typeface="Times New Roman"/>
                <a:cs typeface="Times New Roman"/>
              </a:rPr>
              <a:t> </a:t>
            </a:r>
            <a:r>
              <a:rPr sz="3200" b="1" spc="-5" dirty="0"/>
              <a:t>i</a:t>
            </a:r>
            <a:r>
              <a:rPr sz="3200" b="1" dirty="0"/>
              <a:t>n</a:t>
            </a:r>
            <a:r>
              <a:rPr sz="3200" b="1" spc="155" dirty="0">
                <a:latin typeface="Times New Roman"/>
                <a:cs typeface="Times New Roman"/>
              </a:rPr>
              <a:t> </a:t>
            </a:r>
            <a:r>
              <a:rPr sz="3200" b="1" spc="5" dirty="0"/>
              <a:t>M</a:t>
            </a:r>
            <a:r>
              <a:rPr sz="3200" b="1" dirty="0"/>
              <a:t>e</a:t>
            </a:r>
            <a:r>
              <a:rPr sz="3200" b="1" spc="-10" dirty="0"/>
              <a:t>m</a:t>
            </a:r>
            <a:r>
              <a:rPr sz="3200" b="1" dirty="0"/>
              <a:t>o</a:t>
            </a:r>
            <a:r>
              <a:rPr sz="3200" b="1" spc="-15" dirty="0"/>
              <a:t>r</a:t>
            </a:r>
            <a:r>
              <a:rPr sz="3200" b="1" dirty="0"/>
              <a:t>y</a:t>
            </a:r>
            <a:endParaRPr sz="3200" b="1" dirty="0">
              <a:latin typeface="Times New Roman"/>
              <a:cs typeface="Times New Roma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00200"/>
            <a:ext cx="4953000" cy="4191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9" y="2133600"/>
            <a:ext cx="380535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465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995" y="533400"/>
            <a:ext cx="8229600" cy="609600"/>
          </a:xfrm>
        </p:spPr>
        <p:txBody>
          <a:bodyPr>
            <a:noAutofit/>
          </a:bodyPr>
          <a:lstStyle/>
          <a:p>
            <a:r>
              <a:rPr lang="en-US" sz="3600" b="1" spc="-5" dirty="0"/>
              <a:t>Repre</a:t>
            </a:r>
            <a:r>
              <a:rPr lang="en-US" sz="3600" b="1" dirty="0"/>
              <a:t>sentation</a:t>
            </a:r>
            <a:r>
              <a:rPr lang="en-US" sz="3600" b="1" spc="120" dirty="0">
                <a:latin typeface="Times New Roman"/>
                <a:cs typeface="Times New Roman"/>
              </a:rPr>
              <a:t> </a:t>
            </a:r>
            <a:r>
              <a:rPr lang="en-US" sz="3600" b="1" dirty="0"/>
              <a:t>of</a:t>
            </a:r>
            <a:r>
              <a:rPr lang="en-US" sz="3600" b="1" spc="155" dirty="0">
                <a:latin typeface="Times New Roman"/>
                <a:cs typeface="Times New Roman"/>
              </a:rPr>
              <a:t> </a:t>
            </a:r>
            <a:r>
              <a:rPr lang="en-US" sz="3600" b="1" dirty="0"/>
              <a:t>Linear</a:t>
            </a:r>
            <a:r>
              <a:rPr lang="en-US" sz="3600" b="1" spc="130" dirty="0">
                <a:latin typeface="Times New Roman"/>
                <a:cs typeface="Times New Roman"/>
              </a:rPr>
              <a:t> </a:t>
            </a:r>
            <a:r>
              <a:rPr lang="en-US" sz="3600" b="1" spc="-5" dirty="0"/>
              <a:t>Arra</a:t>
            </a:r>
            <a:r>
              <a:rPr lang="en-US" sz="3600" b="1" dirty="0"/>
              <a:t>y</a:t>
            </a:r>
            <a:r>
              <a:rPr lang="en-US" sz="3600" b="1" spc="145" dirty="0">
                <a:latin typeface="Times New Roman"/>
                <a:cs typeface="Times New Roman"/>
              </a:rPr>
              <a:t> </a:t>
            </a:r>
            <a:r>
              <a:rPr lang="en-US" sz="3600" b="1" spc="-5" dirty="0"/>
              <a:t>i</a:t>
            </a:r>
            <a:r>
              <a:rPr lang="en-US" sz="3600" b="1" dirty="0"/>
              <a:t>n</a:t>
            </a:r>
            <a:r>
              <a:rPr lang="en-US" sz="3600" b="1" spc="155" dirty="0">
                <a:latin typeface="Times New Roman"/>
                <a:cs typeface="Times New Roman"/>
              </a:rPr>
              <a:t> </a:t>
            </a:r>
            <a:r>
              <a:rPr lang="en-US" sz="3600" b="1" spc="5" dirty="0"/>
              <a:t>M</a:t>
            </a:r>
            <a:r>
              <a:rPr lang="en-US" sz="3600" b="1" dirty="0"/>
              <a:t>e</a:t>
            </a:r>
            <a:r>
              <a:rPr lang="en-US" sz="3600" b="1" spc="-10" dirty="0"/>
              <a:t>m</a:t>
            </a:r>
            <a:r>
              <a:rPr lang="en-US" sz="3600" b="1" dirty="0"/>
              <a:t>o</a:t>
            </a:r>
            <a:r>
              <a:rPr lang="en-US" sz="3600" b="1" spc="-15" dirty="0"/>
              <a:t>r</a:t>
            </a:r>
            <a:r>
              <a:rPr lang="en-US" sz="3600" b="1" dirty="0"/>
              <a:t>y</a:t>
            </a:r>
            <a:endParaRPr lang="en-US" sz="32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" y="1828800"/>
            <a:ext cx="3937900" cy="44196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524000"/>
            <a:ext cx="4086795" cy="18576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154" y="3735202"/>
            <a:ext cx="4442386" cy="167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731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1558</TotalTime>
  <Words>2726</Words>
  <Application>Microsoft Office PowerPoint</Application>
  <PresentationFormat>On-screen Show (4:3)</PresentationFormat>
  <Paragraphs>753</Paragraphs>
  <Slides>47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8" baseType="lpstr">
      <vt:lpstr>Arial</vt:lpstr>
      <vt:lpstr>Calibri</vt:lpstr>
      <vt:lpstr>Cambria Math</vt:lpstr>
      <vt:lpstr>Comic Sans MS</vt:lpstr>
      <vt:lpstr>Constantia</vt:lpstr>
      <vt:lpstr>Courier</vt:lpstr>
      <vt:lpstr>Courier New</vt:lpstr>
      <vt:lpstr>Monotype Sorts</vt:lpstr>
      <vt:lpstr>Times New Roman</vt:lpstr>
      <vt:lpstr>Wingdings 2</vt:lpstr>
      <vt:lpstr>Flow</vt:lpstr>
      <vt:lpstr>CSE225: Data Structure and Algorithm  Array, Pointer &amp; Searching  </vt:lpstr>
      <vt:lpstr>Array</vt:lpstr>
      <vt:lpstr>PowerPoint Presentation</vt:lpstr>
      <vt:lpstr>PowerPoint Presentation</vt:lpstr>
      <vt:lpstr>PowerPoint Presentation</vt:lpstr>
      <vt:lpstr>Declaring and Initializing Arrays</vt:lpstr>
      <vt:lpstr>Representation of Linear Array in Memory</vt:lpstr>
      <vt:lpstr>Representation of Linear Array in Memory</vt:lpstr>
      <vt:lpstr>Representation of Linear Array in Memory</vt:lpstr>
      <vt:lpstr>Representation of Linear Array in Memory</vt:lpstr>
      <vt:lpstr>Example 1</vt:lpstr>
      <vt:lpstr>Example 2</vt:lpstr>
      <vt:lpstr>Searching Arrays</vt:lpstr>
      <vt:lpstr>Linear Search(LA,N, ITEM)</vt:lpstr>
      <vt:lpstr>Searching Arrays: Binary Search</vt:lpstr>
      <vt:lpstr>Searching Arrays: Binary Search</vt:lpstr>
      <vt:lpstr>Inserting in Unsorted Array</vt:lpstr>
      <vt:lpstr>Delete in Unsorted Array</vt:lpstr>
      <vt:lpstr>INSERT_SORTL (LA, N, K, ITEM) </vt:lpstr>
      <vt:lpstr>DELETE_SORTL (LA, N, K, ITEM) </vt:lpstr>
      <vt:lpstr>Multidimensional Array</vt:lpstr>
      <vt:lpstr>PowerPoint Presentation</vt:lpstr>
      <vt:lpstr>PowerPoint Presentation</vt:lpstr>
      <vt:lpstr>PowerPoint Presentation</vt:lpstr>
      <vt:lpstr>PowerPoint Presentation</vt:lpstr>
      <vt:lpstr>2D Array</vt:lpstr>
      <vt:lpstr>PowerPoint Presentation</vt:lpstr>
      <vt:lpstr>What is a pointer variable?</vt:lpstr>
      <vt:lpstr>Using a pointer variable</vt:lpstr>
      <vt:lpstr>Unary operator * is the deference (indirection) operator</vt:lpstr>
      <vt:lpstr>Using the dereference operator</vt:lpstr>
      <vt:lpstr>Another Example</vt:lpstr>
      <vt:lpstr>Pointer dereferencing and member selection</vt:lpstr>
      <vt:lpstr>Dynamically Allocated Data</vt:lpstr>
      <vt:lpstr>Dynamically Allocated Data</vt:lpstr>
      <vt:lpstr>Dynamically Allocated Data</vt:lpstr>
      <vt:lpstr>Dynamically Allocated Data</vt:lpstr>
      <vt:lpstr>PowerPoint Presentation</vt:lpstr>
      <vt:lpstr>The  NULL Pointer</vt:lpstr>
      <vt:lpstr>What happens here?</vt:lpstr>
      <vt:lpstr>Memory Leak</vt:lpstr>
      <vt:lpstr>Causing a Memory Leak</vt:lpstr>
      <vt:lpstr>Using operator delete</vt:lpstr>
      <vt:lpstr>A Dangling Pointer</vt:lpstr>
      <vt:lpstr>Leaving a Dangling Pointer</vt:lpstr>
      <vt:lpstr>Using Pointer and Reference in the parameter of a Function</vt:lpstr>
      <vt:lpstr> Remember?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and Algorithm CS-102</dc:title>
  <dc:creator>Online2PDF.com</dc:creator>
  <cp:lastModifiedBy>ZIA</cp:lastModifiedBy>
  <cp:revision>111</cp:revision>
  <dcterms:created xsi:type="dcterms:W3CDTF">2018-01-05T06:18:32Z</dcterms:created>
  <dcterms:modified xsi:type="dcterms:W3CDTF">2021-06-08T05:53:07Z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2018-01-05T00:00:00Z</vt:filetime>
  </property>
  <property fmtid="{D5CDD505-2E9C-101B-9397-08002B2CF9AE}" pid="3" name="LastSaved">
    <vt:filetime>2018-01-05T00:00:00Z</vt:filetime>
  </property>
</Properties>
</file>