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notesMasterIdLst>
    <p:notesMasterId r:id="rId37"/>
  </p:notesMasterIdLst>
  <p:handoutMasterIdLst>
    <p:handoutMasterId r:id="rId38"/>
  </p:handoutMasterIdLst>
  <p:sldIdLst>
    <p:sldId id="531" r:id="rId2"/>
    <p:sldId id="518" r:id="rId3"/>
    <p:sldId id="499" r:id="rId4"/>
    <p:sldId id="476" r:id="rId5"/>
    <p:sldId id="477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480" r:id="rId17"/>
    <p:sldId id="482" r:id="rId18"/>
    <p:sldId id="485" r:id="rId19"/>
    <p:sldId id="486" r:id="rId20"/>
    <p:sldId id="487" r:id="rId21"/>
    <p:sldId id="488" r:id="rId22"/>
    <p:sldId id="489" r:id="rId23"/>
    <p:sldId id="490" r:id="rId24"/>
    <p:sldId id="370" r:id="rId25"/>
    <p:sldId id="302" r:id="rId26"/>
    <p:sldId id="263" r:id="rId27"/>
    <p:sldId id="356" r:id="rId28"/>
    <p:sldId id="357" r:id="rId29"/>
    <p:sldId id="501" r:id="rId30"/>
    <p:sldId id="491" r:id="rId31"/>
    <p:sldId id="504" r:id="rId32"/>
    <p:sldId id="505" r:id="rId33"/>
    <p:sldId id="503" r:id="rId34"/>
    <p:sldId id="520" r:id="rId35"/>
    <p:sldId id="52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4B5"/>
    <a:srgbClr val="990000"/>
    <a:srgbClr val="990066"/>
    <a:srgbClr val="FFFF66"/>
    <a:srgbClr val="FFCC66"/>
    <a:srgbClr val="FF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56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843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07-25T04:48:43.80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7 44 770 0,'-5'-12'183'0,"5"5"-87"16,-4-8-27-16,7 5-69 16,3 7-17-16,9 7-266 0,7 12 146 15,45 31-47-15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07-25T04:48:44.87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74 535 0,'13'-7'179'0,"14"-1"-157"16,33-9-22-16,23 5-52 15,140-18-37-15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 smtClean="0"/>
            </a:lvl1pPr>
          </a:lstStyle>
          <a:p>
            <a:pPr>
              <a:defRPr/>
            </a:pPr>
            <a:fld id="{0E2E0E90-592C-4B1F-ACBC-D91604CB3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2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A1E6-FF60-4A0F-A0BA-0CECA9175E88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06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E455D-0BDB-4172-BDE2-17AF9FEA4129}" type="slidenum">
              <a:rPr lang="en-US"/>
              <a:pPr/>
              <a:t>21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35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56C73-B248-4532-A00F-1B49C45FE9AF}" type="slidenum">
              <a:rPr lang="en-US"/>
              <a:pPr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83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A2B41-C79D-4D2C-80AA-78C4E403546F}" type="slidenum">
              <a:rPr lang="en-US"/>
              <a:pPr/>
              <a:t>23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84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A98F6-FB76-44A2-8D9E-0F1D20AC456B}" type="slidenum">
              <a:rPr lang="en-US"/>
              <a:pPr/>
              <a:t>24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4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E5971-0DC1-4464-87DB-E60A705B58DA}" type="slidenum">
              <a:rPr lang="en-US"/>
              <a:pPr/>
              <a:t>25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65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ADAC5-7C5D-4142-A556-24F5EE3EB9FA}" type="slidenum">
              <a:rPr lang="en-US"/>
              <a:pPr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108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5EC08-AC48-4EE7-9DB7-FC32526B06C1}" type="slidenum">
              <a:rPr lang="en-US"/>
              <a:pPr/>
              <a:t>27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900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75892-0E14-45E0-84BB-32052636650D}" type="slidenum">
              <a:rPr lang="en-US"/>
              <a:pPr/>
              <a:t>28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812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fld id="{4617C1D0-F692-49B5-A6BE-B2CFA923F24F}" type="slidenum">
              <a:rPr lang="en-US" sz="1000" i="1"/>
              <a:pPr algn="r" eaLnBrk="0" hangingPunct="0"/>
              <a:t>29</a:t>
            </a:fld>
            <a:endParaRPr lang="en-US" sz="1000" i="1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131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1D2B8-FC73-4ADF-99BC-DB6950C9528D}" type="slidenum">
              <a:rPr lang="en-US"/>
              <a:pPr/>
              <a:t>30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00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F72CAE-252B-4AA3-86BF-48DF9D179095}" type="slidenum">
              <a:rPr lang="en-US"/>
              <a:pPr/>
              <a:t>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42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fld id="{90774739-D9D1-472D-8E80-9E7554E19901}" type="slidenum">
              <a:rPr lang="en-US" sz="1000" i="1"/>
              <a:pPr algn="r" eaLnBrk="0" hangingPunct="0"/>
              <a:t>31</a:t>
            </a:fld>
            <a:endParaRPr lang="en-US" sz="1000" i="1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91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6CB3F-F68E-4E1B-9699-73FE21C970DE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92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E2085-C11A-4DB0-BC3C-A1D6108CD400}" type="slidenum">
              <a:rPr lang="en-US"/>
              <a:pPr/>
              <a:t>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66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2C288-1E2E-4F3D-9B5E-0AA15417A382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0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D6137-C2C1-4B3A-BDA7-6EC66233454D}" type="slidenum">
              <a:rPr lang="en-US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DF9D-205A-4355-A8D9-A20D5FA14090}" type="slidenum">
              <a:rPr lang="en-US"/>
              <a:pPr/>
              <a:t>18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811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4A18B9-9B36-42F5-9875-E0A78AB91B75}" type="slidenum">
              <a:rPr lang="en-US"/>
              <a:pPr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35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8756D-61F0-4AE2-9322-6441F9068667}" type="slidenum">
              <a:rPr lang="en-US"/>
              <a:pPr/>
              <a:t>20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33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EEA89-EFDD-4F93-A562-14F94BDDFD35}" type="datetimeFigureOut">
              <a:rPr lang="en-US"/>
              <a:pPr>
                <a:defRPr/>
              </a:pPr>
              <a:t>11/13/2020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785FE-9824-4D3B-91D9-8C1A67A4D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45047-5018-477C-A030-C98CB7767093}" type="datetimeFigureOut">
              <a:rPr lang="en-US"/>
              <a:pPr>
                <a:defRPr/>
              </a:pPr>
              <a:t>11/13/2020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CFDF-1E33-497C-BF7B-A045D63F28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3498-36AF-4C1F-BCB7-2871BB9DE6F0}" type="datetimeFigureOut">
              <a:rPr lang="en-US"/>
              <a:pPr>
                <a:defRPr/>
              </a:pPr>
              <a:t>11/13/2020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E6CD1-ED80-4A06-8721-1FA76D42B3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F4896-3A2B-44AB-8091-C8D5F8079595}" type="datetimeFigureOut">
              <a:rPr lang="en-US"/>
              <a:pPr>
                <a:defRPr/>
              </a:pPr>
              <a:t>11/13/2020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6AA9B-D13F-4AAC-90E1-821DDDCEA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4013-D84E-47A2-8C70-FBA2A49C394A}" type="datetimeFigureOut">
              <a:rPr lang="en-US"/>
              <a:pPr>
                <a:defRPr/>
              </a:pPr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415C-D5FC-4E9B-9D5C-EF9C140B1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7CF9F-A6B3-4EEE-9C47-46B834F2E4F3}" type="datetimeFigureOut">
              <a:rPr lang="en-US"/>
              <a:pPr>
                <a:defRPr/>
              </a:pPr>
              <a:t>11/13/2020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4516-6C28-4378-BF2A-0792099763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2272-A938-4166-ADDA-4108F6F1CAE4}" type="datetimeFigureOut">
              <a:rPr lang="en-US"/>
              <a:pPr>
                <a:defRPr/>
              </a:pPr>
              <a:t>11/13/2020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1E52C-0173-4036-AE82-F964E8A789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BC2F5-8199-47B4-8BAE-4B89989759E6}" type="datetimeFigureOut">
              <a:rPr lang="en-US"/>
              <a:pPr>
                <a:defRPr/>
              </a:pPr>
              <a:t>11/13/2020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4237C-9492-4E42-9C43-69C05DDED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1B916-7E7F-4D8A-93C0-F7748C98EDE5}" type="datetimeFigureOut">
              <a:rPr lang="en-US"/>
              <a:pPr>
                <a:defRPr/>
              </a:pPr>
              <a:t>11/13/2020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7D0E-9FB2-4820-92FD-12DB790176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415A2-1DD7-4841-9C65-F360126A938A}" type="datetimeFigureOut">
              <a:rPr lang="en-US"/>
              <a:pPr>
                <a:defRPr/>
              </a:pPr>
              <a:t>11/13/2020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E4889-7453-4E3D-ACE2-DE569220E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F4664-C35C-4795-A94E-CAC8EC2B522C}" type="datetimeFigureOut">
              <a:rPr lang="en-US"/>
              <a:pPr>
                <a:defRPr/>
              </a:pPr>
              <a:t>11/13/2020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E615-EE5C-4CF7-9390-F9C53B527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B2C6A9C-630E-48C0-882C-ED34EB028931}" type="datetimeFigureOut">
              <a:rPr lang="en-US"/>
              <a:pPr>
                <a:defRPr/>
              </a:pPr>
              <a:t>11/13/2020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dirty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81B2BD2-0812-419B-878F-23FB814B61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9" r:id="rId2"/>
    <p:sldLayoutId id="2147483788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9" r:id="rId9"/>
    <p:sldLayoutId id="2147483785" r:id="rId10"/>
    <p:sldLayoutId id="214748378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8" Type="http://schemas.openxmlformats.org/officeDocument/2006/relationships/image" Target="../media/image51.emf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02" Type="http://schemas.openxmlformats.org/officeDocument/2006/relationships/image" Target="../media/image53.emf"/><Relationship Id="rId99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5123" name="Subtitle 5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/>
            <a:r>
              <a:rPr lang="en-US" smtClean="0"/>
              <a:t>Sorted List (ADT)</a:t>
            </a:r>
          </a:p>
          <a:p>
            <a:pPr marR="0" algn="ctr"/>
            <a:r>
              <a:rPr lang="en-US" smtClean="0"/>
              <a:t>Lecture-07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007E5-8A65-480C-A682-58EBE624D75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LengthIs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return length;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9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ResetList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currentPos</a:t>
            </a:r>
            <a:r>
              <a:rPr lang="en-US" dirty="0" smtClean="0"/>
              <a:t>=-1;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5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sortedtype</a:t>
            </a:r>
            <a:r>
              <a:rPr lang="en-US" sz="2400" dirty="0"/>
              <a:t>&lt;</a:t>
            </a:r>
            <a:r>
              <a:rPr lang="en-US" sz="2400" dirty="0" err="1"/>
              <a:t>ItemType</a:t>
            </a:r>
            <a:r>
              <a:rPr lang="en-US" sz="2400" dirty="0"/>
              <a:t>&gt;::</a:t>
            </a:r>
            <a:r>
              <a:rPr lang="en-US" sz="2400" dirty="0" err="1"/>
              <a:t>GetNextItem</a:t>
            </a:r>
            <a:r>
              <a:rPr lang="en-US" sz="2400" dirty="0"/>
              <a:t>(</a:t>
            </a:r>
            <a:r>
              <a:rPr lang="en-US" sz="2400" dirty="0" err="1"/>
              <a:t>ItemType</a:t>
            </a:r>
            <a:r>
              <a:rPr lang="en-US" sz="2400" dirty="0"/>
              <a:t>&amp; item)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currentPos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item=info[</a:t>
            </a:r>
            <a:r>
              <a:rPr lang="en-US" dirty="0" err="1" smtClean="0"/>
              <a:t>currentPos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6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629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template &lt;class </a:t>
            </a:r>
            <a:r>
              <a:rPr lang="en-US" sz="1800" dirty="0" err="1"/>
              <a:t>ItemType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sortedtype</a:t>
            </a:r>
            <a:r>
              <a:rPr lang="en-US" sz="1800" dirty="0"/>
              <a:t>&lt;</a:t>
            </a:r>
            <a:r>
              <a:rPr lang="en-US" sz="1800" dirty="0" err="1"/>
              <a:t>ItemType</a:t>
            </a:r>
            <a:r>
              <a:rPr lang="en-US" sz="1800" dirty="0"/>
              <a:t>&gt;::</a:t>
            </a:r>
            <a:r>
              <a:rPr lang="en-US" sz="1800" dirty="0" err="1" smtClean="0"/>
              <a:t>InsertItem</a:t>
            </a:r>
            <a:r>
              <a:rPr lang="en-US" sz="1800" dirty="0" smtClean="0"/>
              <a:t>(</a:t>
            </a:r>
            <a:r>
              <a:rPr lang="en-US" sz="1800" dirty="0" err="1" smtClean="0"/>
              <a:t>ItemType</a:t>
            </a:r>
            <a:r>
              <a:rPr lang="en-US" sz="1800" dirty="0" smtClean="0"/>
              <a:t> </a:t>
            </a:r>
            <a:r>
              <a:rPr lang="en-US" sz="1800" dirty="0"/>
              <a:t>item)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location = 0;</a:t>
            </a:r>
          </a:p>
          <a:p>
            <a:pPr marL="0" indent="0">
              <a:buNone/>
            </a:pPr>
            <a:r>
              <a:rPr lang="en-US" sz="1800" dirty="0"/>
              <a:t>    bool </a:t>
            </a:r>
            <a:r>
              <a:rPr lang="en-US" sz="1800" dirty="0" err="1"/>
              <a:t>moreToSearch</a:t>
            </a:r>
            <a:r>
              <a:rPr lang="en-US" sz="1800" dirty="0"/>
              <a:t> = (location &lt; length);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while (</a:t>
            </a:r>
            <a:r>
              <a:rPr lang="en-US" sz="1800" dirty="0" err="1"/>
              <a:t>moreToSearch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if(item &gt; info[location])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location++;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moreToSearch</a:t>
            </a:r>
            <a:r>
              <a:rPr lang="en-US" sz="1800" dirty="0"/>
              <a:t> = (location &lt; length);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else </a:t>
            </a:r>
            <a:r>
              <a:rPr lang="en-US" sz="1800" dirty="0" smtClean="0"/>
              <a:t>(item </a:t>
            </a:r>
            <a:r>
              <a:rPr lang="en-US" sz="1800" dirty="0"/>
              <a:t>&lt; info[location])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moreToSearch</a:t>
            </a:r>
            <a:r>
              <a:rPr lang="en-US" sz="1800" dirty="0"/>
              <a:t> = false;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for (</a:t>
            </a:r>
            <a:r>
              <a:rPr lang="en-US" sz="1800" dirty="0" err="1"/>
              <a:t>int</a:t>
            </a:r>
            <a:r>
              <a:rPr lang="en-US" sz="1800" dirty="0"/>
              <a:t> index = length; index &gt; location; index--)</a:t>
            </a:r>
          </a:p>
          <a:p>
            <a:pPr marL="0" indent="0">
              <a:buNone/>
            </a:pPr>
            <a:r>
              <a:rPr lang="en-US" sz="1800" dirty="0"/>
              <a:t>        info[index] = info[index - 1];</a:t>
            </a:r>
          </a:p>
          <a:p>
            <a:pPr marL="0" indent="0">
              <a:buNone/>
            </a:pPr>
            <a:r>
              <a:rPr lang="en-US" sz="1800" dirty="0"/>
              <a:t>    info[location] = item;</a:t>
            </a:r>
          </a:p>
          <a:p>
            <a:pPr marL="0" indent="0">
              <a:buNone/>
            </a:pPr>
            <a:r>
              <a:rPr lang="en-US" sz="1800" dirty="0"/>
              <a:t>    length++;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4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DeleteItem</a:t>
            </a:r>
            <a:r>
              <a:rPr lang="en-US" dirty="0"/>
              <a:t>(</a:t>
            </a:r>
            <a:r>
              <a:rPr lang="en-US" dirty="0" err="1"/>
              <a:t>ItemType</a:t>
            </a:r>
            <a:r>
              <a:rPr lang="en-US" dirty="0"/>
              <a:t> item)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int</a:t>
            </a:r>
            <a:r>
              <a:rPr lang="en-US" dirty="0"/>
              <a:t> location = 0;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while (item != info[location])</a:t>
            </a:r>
          </a:p>
          <a:p>
            <a:pPr marL="0" indent="0">
              <a:buNone/>
            </a:pPr>
            <a:r>
              <a:rPr lang="en-US" dirty="0"/>
              <a:t>        location++;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index = location + 1; index &lt; length; index++)</a:t>
            </a:r>
          </a:p>
          <a:p>
            <a:pPr marL="0" indent="0">
              <a:buNone/>
            </a:pPr>
            <a:r>
              <a:rPr lang="en-US" dirty="0"/>
              <a:t>        info[index - 1] = info[index];</a:t>
            </a:r>
          </a:p>
          <a:p>
            <a:pPr marL="0" indent="0">
              <a:buNone/>
            </a:pPr>
            <a:r>
              <a:rPr lang="en-US" dirty="0"/>
              <a:t>    length--;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705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template &lt;class </a:t>
            </a:r>
            <a:r>
              <a:rPr lang="en-US" sz="1400" dirty="0" err="1"/>
              <a:t>ItemType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sortedtype</a:t>
            </a:r>
            <a:r>
              <a:rPr lang="en-US" sz="1400" dirty="0"/>
              <a:t>&lt;</a:t>
            </a:r>
            <a:r>
              <a:rPr lang="en-US" sz="1400" dirty="0" err="1"/>
              <a:t>ItemType</a:t>
            </a:r>
            <a:r>
              <a:rPr lang="en-US" sz="1400" dirty="0"/>
              <a:t>&gt;::</a:t>
            </a:r>
            <a:r>
              <a:rPr lang="en-US" sz="1400" dirty="0" err="1"/>
              <a:t>RetriveItem</a:t>
            </a:r>
            <a:r>
              <a:rPr lang="en-US" sz="1400" dirty="0"/>
              <a:t>(</a:t>
            </a:r>
            <a:r>
              <a:rPr lang="en-US" sz="1400" dirty="0" err="1"/>
              <a:t>ItemType</a:t>
            </a:r>
            <a:r>
              <a:rPr lang="en-US" sz="1400" dirty="0"/>
              <a:t>&amp; item, bool&amp; found)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midPoint</a:t>
            </a:r>
            <a:r>
              <a:rPr lang="en-US" sz="1400" dirty="0"/>
              <a:t>, first = 0, last = length - 1;</a:t>
            </a:r>
          </a:p>
          <a:p>
            <a:pPr marL="0" indent="0">
              <a:buNone/>
            </a:pPr>
            <a:r>
              <a:rPr lang="en-US" sz="1400" dirty="0"/>
              <a:t>    bool </a:t>
            </a:r>
            <a:r>
              <a:rPr lang="en-US" sz="1400" dirty="0" err="1"/>
              <a:t>moreToSearch</a:t>
            </a:r>
            <a:r>
              <a:rPr lang="en-US" sz="1400" dirty="0"/>
              <a:t> = (first &lt;= last);</a:t>
            </a:r>
          </a:p>
          <a:p>
            <a:pPr marL="0" indent="0">
              <a:buNone/>
            </a:pPr>
            <a:r>
              <a:rPr lang="en-US" sz="1400" dirty="0"/>
              <a:t>    found = false;</a:t>
            </a:r>
          </a:p>
          <a:p>
            <a:pPr marL="0" indent="0">
              <a:buNone/>
            </a:pPr>
            <a:r>
              <a:rPr lang="en-US" sz="1400" dirty="0"/>
              <a:t>    while (</a:t>
            </a:r>
            <a:r>
              <a:rPr lang="en-US" sz="1400" dirty="0" err="1"/>
              <a:t>moreToSearch</a:t>
            </a:r>
            <a:r>
              <a:rPr lang="en-US" sz="1400" dirty="0"/>
              <a:t> &amp;&amp; !found)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midPoint</a:t>
            </a:r>
            <a:r>
              <a:rPr lang="en-US" sz="1400" dirty="0"/>
              <a:t> = (first + last) / 2;</a:t>
            </a:r>
          </a:p>
          <a:p>
            <a:pPr marL="0" indent="0">
              <a:buNone/>
            </a:pPr>
            <a:r>
              <a:rPr lang="en-US" sz="1400" dirty="0"/>
              <a:t>        if(item &lt; info[</a:t>
            </a:r>
            <a:r>
              <a:rPr lang="en-US" sz="1400" dirty="0" err="1"/>
              <a:t>midPoint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last = </a:t>
            </a:r>
            <a:r>
              <a:rPr lang="en-US" sz="1400" dirty="0" err="1"/>
              <a:t>midPoint</a:t>
            </a:r>
            <a:r>
              <a:rPr lang="en-US" sz="1400" dirty="0"/>
              <a:t> - 1;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moreToSearch</a:t>
            </a:r>
            <a:r>
              <a:rPr lang="en-US" sz="1400" dirty="0"/>
              <a:t> = (first &lt;= last);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else if(item &gt; info[</a:t>
            </a:r>
            <a:r>
              <a:rPr lang="en-US" sz="1400" dirty="0" err="1"/>
              <a:t>midPoint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first = </a:t>
            </a:r>
            <a:r>
              <a:rPr lang="en-US" sz="1400" dirty="0" err="1"/>
              <a:t>midPoint</a:t>
            </a:r>
            <a:r>
              <a:rPr lang="en-US" sz="1400" dirty="0"/>
              <a:t> + 1;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moreToSearch</a:t>
            </a:r>
            <a:r>
              <a:rPr lang="en-US" sz="1400" dirty="0"/>
              <a:t> = (first &lt;= last);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else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found = true;</a:t>
            </a:r>
          </a:p>
          <a:p>
            <a:pPr marL="0" indent="0">
              <a:buNone/>
            </a:pPr>
            <a:r>
              <a:rPr lang="en-US" sz="1400" dirty="0"/>
              <a:t>            item = info[</a:t>
            </a:r>
            <a:r>
              <a:rPr lang="en-US" sz="1400" dirty="0" err="1"/>
              <a:t>midPoint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 }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7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838200"/>
          </a:xfrm>
        </p:spPr>
        <p:txBody>
          <a:bodyPr/>
          <a:lstStyle/>
          <a:p>
            <a:r>
              <a:rPr lang="en-US" sz="4000" smtClean="0"/>
              <a:t>DeleteItem algorithm for </a:t>
            </a:r>
            <a:br>
              <a:rPr lang="en-US" sz="4000" smtClean="0"/>
            </a:br>
            <a:r>
              <a:rPr lang="en-US" sz="4000" smtClean="0"/>
              <a:t>SortedList ADT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086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Find the location of the element to be deleted from the sorted list.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smtClean="0"/>
          </a:p>
          <a:p>
            <a:pPr>
              <a:lnSpc>
                <a:spcPct val="90000"/>
              </a:lnSpc>
            </a:pPr>
            <a:r>
              <a:rPr lang="en-US" smtClean="0"/>
              <a:t>Eliminate space occupied by the item by </a:t>
            </a:r>
            <a:r>
              <a:rPr lang="en-US" smtClean="0">
                <a:solidFill>
                  <a:srgbClr val="00B050"/>
                </a:solidFill>
              </a:rPr>
              <a:t>moving up </a:t>
            </a:r>
            <a:r>
              <a:rPr lang="en-US" smtClean="0"/>
              <a:t>all the list elements that follow 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smtClean="0"/>
          </a:p>
          <a:p>
            <a:pPr>
              <a:lnSpc>
                <a:spcPct val="90000"/>
              </a:lnSpc>
            </a:pPr>
            <a:r>
              <a:rPr lang="en-US" smtClean="0"/>
              <a:t>Decrement length.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12292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C849FC-EE2E-4170-817A-7E2C0805F26A}" type="slidenum">
              <a:rPr lang="en-US" sz="1800"/>
              <a:pPr algn="r"/>
              <a:t>16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6200" y="381000"/>
            <a:ext cx="9067800" cy="56261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381000"/>
            <a:ext cx="9144000" cy="5280025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 </a:t>
            </a:r>
            <a:r>
              <a:rPr lang="en-US" sz="1800" b="1" dirty="0" err="1" smtClean="0">
                <a:latin typeface="Courier New" pitchFamily="49" charset="0"/>
              </a:rPr>
              <a:t>SortedType</a:t>
            </a:r>
            <a:r>
              <a:rPr lang="en-US" sz="1800" b="1" dirty="0" smtClean="0">
                <a:latin typeface="Courier New" pitchFamily="49" charset="0"/>
              </a:rPr>
              <a:t> :: </a:t>
            </a:r>
            <a:r>
              <a:rPr lang="en-US" sz="1800" b="1" dirty="0" err="1" smtClean="0">
                <a:latin typeface="Courier New" pitchFamily="49" charset="0"/>
              </a:rPr>
              <a:t>DeleteItem</a:t>
            </a:r>
            <a:r>
              <a:rPr lang="en-US" sz="1800" b="1" dirty="0" smtClean="0">
                <a:latin typeface="Courier New" pitchFamily="49" charset="0"/>
              </a:rPr>
              <a:t> ( </a:t>
            </a:r>
            <a:r>
              <a:rPr lang="en-US" sz="1800" b="1" dirty="0" err="1" smtClean="0">
                <a:latin typeface="Courier New" pitchFamily="49" charset="0"/>
              </a:rPr>
              <a:t>ItemType</a:t>
            </a:r>
            <a:r>
              <a:rPr lang="en-US" sz="1800" b="1" dirty="0" smtClean="0">
                <a:latin typeface="Courier New" pitchFamily="49" charset="0"/>
              </a:rPr>
              <a:t>  item 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    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location = 0;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44B5"/>
                </a:solidFill>
                <a:latin typeface="Courier New" pitchFamily="49" charset="0"/>
              </a:rPr>
              <a:t>  //   find location of element to be deleted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while ( </a:t>
            </a:r>
            <a:r>
              <a:rPr lang="en-US" sz="1800" b="1" dirty="0" err="1" smtClean="0">
                <a:latin typeface="Courier New" pitchFamily="49" charset="0"/>
              </a:rPr>
              <a:t>item.ComparedTo</a:t>
            </a:r>
            <a:r>
              <a:rPr lang="en-US" sz="1800" b="1" dirty="0" smtClean="0">
                <a:latin typeface="Courier New" pitchFamily="49" charset="0"/>
              </a:rPr>
              <a:t> ( info[location] )!=  EQUAL 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location++;</a:t>
            </a:r>
          </a:p>
          <a:p>
            <a:pPr>
              <a:buFontTx/>
              <a:buNone/>
            </a:pPr>
            <a:r>
              <a:rPr lang="en-US" sz="1800" b="1" i="1" dirty="0" smtClean="0">
                <a:solidFill>
                  <a:srgbClr val="CC0000"/>
                </a:solidFill>
                <a:latin typeface="Courier New" pitchFamily="49" charset="0"/>
              </a:rPr>
              <a:t>	</a:t>
            </a:r>
            <a:r>
              <a:rPr lang="en-US" sz="1800" b="1" i="1" dirty="0" smtClean="0">
                <a:solidFill>
                  <a:srgbClr val="0044B5"/>
                </a:solidFill>
                <a:latin typeface="Courier New" pitchFamily="49" charset="0"/>
              </a:rPr>
              <a:t>// move up elements that follow deleted item in sorted list</a:t>
            </a:r>
            <a:endParaRPr lang="en-US" sz="1800" b="1" dirty="0" smtClean="0">
              <a:solidFill>
                <a:srgbClr val="0044B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for 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index = location + 1 ; index  &lt;  length; index++ 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info [ index - 1 ] = info [ index ];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length--;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4340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A1BA3B4-A993-4858-89C7-85B1A188C028}" type="slidenum">
              <a:rPr lang="en-US" sz="1800"/>
              <a:pPr algn="r"/>
              <a:t>17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smtClean="0"/>
              <a:t>Binary Seach in a Sorted List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924800" cy="47244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B050"/>
                </a:solidFill>
              </a:rPr>
              <a:t>Examines the element in the middle of the array. 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sz="2400" b="1" dirty="0" smtClean="0"/>
              <a:t>Is </a:t>
            </a:r>
            <a:r>
              <a:rPr lang="en-US" sz="2400" b="1" dirty="0"/>
              <a:t>it the sought item?  </a:t>
            </a:r>
            <a:endParaRPr lang="en-US" sz="2400" b="1" dirty="0" smtClean="0"/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/>
              <a:t>	</a:t>
            </a:r>
            <a:r>
              <a:rPr lang="en-US" b="1" dirty="0"/>
              <a:t>If so, stop searching.  </a:t>
            </a:r>
          </a:p>
          <a:p>
            <a:pPr marL="280988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 smtClean="0"/>
              <a:t>Is </a:t>
            </a:r>
            <a:r>
              <a:rPr lang="en-US" sz="2400" b="1" dirty="0"/>
              <a:t>the middle element too small?  </a:t>
            </a:r>
            <a:endParaRPr lang="en-US" sz="2400" b="1" dirty="0" smtClean="0"/>
          </a:p>
          <a:p>
            <a:pPr marL="280988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Then </a:t>
            </a:r>
            <a:r>
              <a:rPr lang="en-US" sz="2400" b="1" dirty="0"/>
              <a:t>start looking </a:t>
            </a:r>
            <a:r>
              <a:rPr lang="en-US" sz="2400" b="1" dirty="0" smtClean="0"/>
              <a:t>in </a:t>
            </a:r>
            <a:r>
              <a:rPr lang="en-US" sz="2400" b="1" dirty="0"/>
              <a:t>second half of array.  </a:t>
            </a:r>
            <a:endParaRPr lang="en-US" sz="2400" b="1" dirty="0" smtClean="0"/>
          </a:p>
          <a:p>
            <a:pPr marL="280988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 smtClean="0"/>
              <a:t>Is </a:t>
            </a:r>
            <a:r>
              <a:rPr lang="en-US" sz="2400" b="1" dirty="0"/>
              <a:t>the middle element too large?  </a:t>
            </a:r>
            <a:endParaRPr lang="en-US" sz="2400" b="1" dirty="0" smtClean="0"/>
          </a:p>
          <a:p>
            <a:pPr marL="280988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Then </a:t>
            </a:r>
            <a:r>
              <a:rPr lang="en-US" sz="2400" b="1" dirty="0"/>
              <a:t>begin looking in first half of the array.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100" b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B050"/>
                </a:solidFill>
              </a:rPr>
              <a:t>Repeat the process in the half of the list </a:t>
            </a:r>
            <a:r>
              <a:rPr lang="en-US" sz="2400" b="1" dirty="0"/>
              <a:t>that should be examined next.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100" b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/>
              <a:t>Stop when item is found, or when there is nowhere else to look and item has not been found.</a:t>
            </a:r>
          </a:p>
        </p:txBody>
      </p:sp>
      <p:sp>
        <p:nvSpPr>
          <p:cNvPr id="15364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4B7ABD3-9AE2-4EE8-9097-55A55DAC4FE3}" type="slidenum">
              <a:rPr lang="en-US" sz="1800"/>
              <a:pPr algn="r"/>
              <a:t>18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34950" y="533400"/>
            <a:ext cx="8674100" cy="609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noFill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87375"/>
            <a:ext cx="8915400" cy="5889625"/>
          </a:xfrm>
          <a:solidFill>
            <a:srgbClr val="FFFFFF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ItemType  SortedType::GetItem ( ItemType  item,   bool&amp;  found )  </a:t>
            </a:r>
            <a:endParaRPr lang="en-US" sz="1600" b="1" smtClean="0">
              <a:solidFill>
                <a:srgbClr val="3366FF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 Pre: Key member of item is initialized.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 Post: If found, item</a:t>
            </a:r>
            <a:r>
              <a:rPr lang="ja-JP" alt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s key matches an element</a:t>
            </a:r>
            <a:r>
              <a:rPr lang="ja-JP" alt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s key in the list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	 and a copy of that element is returned; otherwise,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 original item is returned.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{  int  midPoint;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int  first =  0;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int	last  = length - 1;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600" b="1" smtClean="0"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bool moreToSearch  =  ( first  &lt;=  last 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found = false;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600" b="1" smtClean="0"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while ( moreToSearch  &amp;&amp;  !found 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{	midPoint  =  ( first + last ) / 2 ;	</a:t>
            </a: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INDEX OF MIDDLE ELEMENT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switch ( item.ComparedTo( info [ midPoint ] ) 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 	{    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   case  LESS    :	. . .  </a:t>
            </a: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LOOK IN FIRST HALF NEXT </a:t>
            </a:r>
            <a:endParaRPr lang="en-US" sz="1600" b="1" smtClean="0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   case  GREATER  :   	. . .  </a:t>
            </a: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LOOK IN SECOND HALF NEXT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   case  EQUAL    :  	. . .  </a:t>
            </a: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ITEM HAS BEEN FOUND</a:t>
            </a:r>
            <a:endParaRPr lang="en-US" sz="1600" b="1" smtClean="0"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	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09600" y="1905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6389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D87893C-51D2-4695-B4C7-F0AE56F885EF}" type="slidenum">
              <a:rPr lang="en-US" sz="1800"/>
              <a:pPr algn="r"/>
              <a:t>19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Object-oriented vs. Top Down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458200" cy="4114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Object-oriented design 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focuses </a:t>
            </a:r>
            <a:r>
              <a:rPr lang="en-US" dirty="0"/>
              <a:t>on </a:t>
            </a:r>
            <a:r>
              <a:rPr lang="en-US" dirty="0" smtClean="0"/>
              <a:t>the data </a:t>
            </a:r>
            <a:r>
              <a:rPr lang="en-US" dirty="0"/>
              <a:t>objects that are to be </a:t>
            </a:r>
            <a:r>
              <a:rPr lang="en-US" dirty="0" smtClean="0"/>
              <a:t>transformed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resulting in a hierarchy of </a:t>
            </a:r>
            <a:r>
              <a:rPr lang="en-US" sz="2400" dirty="0" smtClean="0"/>
              <a:t>objects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nouns are </a:t>
            </a:r>
            <a:r>
              <a:rPr lang="en-US" dirty="0"/>
              <a:t>the primary </a:t>
            </a:r>
            <a:r>
              <a:rPr lang="en-US" dirty="0" smtClean="0"/>
              <a:t>focus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/>
              <a:t>nouns</a:t>
            </a:r>
            <a:r>
              <a:rPr lang="en-US" sz="2400" dirty="0"/>
              <a:t> in </a:t>
            </a:r>
            <a:r>
              <a:rPr lang="en-US" sz="2400" dirty="0" smtClean="0"/>
              <a:t>objects</a:t>
            </a:r>
            <a:r>
              <a:rPr lang="en-US" sz="2400" dirty="0"/>
              <a:t>; </a:t>
            </a:r>
            <a:endParaRPr lang="en-US" sz="2400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verbs</a:t>
            </a:r>
            <a:r>
              <a:rPr lang="en-US" sz="2400" dirty="0" smtClean="0"/>
              <a:t> </a:t>
            </a:r>
            <a:r>
              <a:rPr lang="en-US" sz="2400" dirty="0"/>
              <a:t>become </a:t>
            </a:r>
            <a:r>
              <a:rPr lang="en-US" sz="2400" dirty="0" smtClean="0"/>
              <a:t>operations</a:t>
            </a: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Top</a:t>
            </a:r>
            <a:r>
              <a:rPr lang="en-US" dirty="0"/>
              <a:t>-down design 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focus </a:t>
            </a:r>
            <a:r>
              <a:rPr lang="en-US" dirty="0"/>
              <a:t>on the process of transforming the </a:t>
            </a:r>
            <a:r>
              <a:rPr lang="en-US" dirty="0" smtClean="0"/>
              <a:t>input into </a:t>
            </a:r>
            <a:r>
              <a:rPr lang="en-US" dirty="0"/>
              <a:t>the output, </a:t>
            </a:r>
            <a:endParaRPr lang="en-US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resulting </a:t>
            </a:r>
            <a:r>
              <a:rPr lang="en-US" sz="2400" dirty="0"/>
              <a:t>in a hierarchy of </a:t>
            </a:r>
            <a:r>
              <a:rPr lang="en-US" sz="2400" dirty="0" smtClean="0"/>
              <a:t>tasks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 </a:t>
            </a:r>
            <a:r>
              <a:rPr lang="en-US" dirty="0" smtClean="0"/>
              <a:t>verbs are the primary focus</a:t>
            </a:r>
          </a:p>
        </p:txBody>
      </p:sp>
      <p:sp>
        <p:nvSpPr>
          <p:cNvPr id="6148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AD3B3B4-4FDC-4F6D-94E1-20DB9ED0049D}" type="slidenum">
              <a:rPr lang="en-US" sz="1800"/>
              <a:pPr algn="r"/>
              <a:t>2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7350" y="41211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7350" y="16827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6248400" cy="838200"/>
          </a:xfrm>
        </p:spPr>
        <p:txBody>
          <a:bodyPr/>
          <a:lstStyle/>
          <a:p>
            <a:r>
              <a:rPr lang="en-US" smtClean="0"/>
              <a:t>Trace of Binary Search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 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382588" y="1676400"/>
            <a:ext cx="8685212" cy="1096963"/>
            <a:chOff x="145" y="1392"/>
            <a:chExt cx="5471" cy="691"/>
          </a:xfrm>
        </p:grpSpPr>
        <p:grpSp>
          <p:nvGrpSpPr>
            <p:cNvPr id="17441" name="Group 7"/>
            <p:cNvGrpSpPr>
              <a:grpSpLocks/>
            </p:cNvGrpSpPr>
            <p:nvPr/>
          </p:nvGrpSpPr>
          <p:grpSpPr bwMode="auto">
            <a:xfrm>
              <a:off x="148" y="1392"/>
              <a:ext cx="2680" cy="384"/>
              <a:chOff x="148" y="1392"/>
              <a:chExt cx="2680" cy="384"/>
            </a:xfrm>
          </p:grpSpPr>
          <p:sp>
            <p:nvSpPr>
              <p:cNvPr id="17450" name="Rectangle 8"/>
              <p:cNvSpPr>
                <a:spLocks noChangeArrowheads="1"/>
              </p:cNvSpPr>
              <p:nvPr/>
            </p:nvSpPr>
            <p:spPr bwMode="auto">
              <a:xfrm>
                <a:off x="148" y="139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7451" name="Line 9"/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10"/>
              <p:cNvSpPr>
                <a:spLocks noChangeShapeType="1"/>
              </p:cNvSpPr>
              <p:nvPr/>
            </p:nvSpPr>
            <p:spPr bwMode="auto">
              <a:xfrm>
                <a:off x="1194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11"/>
              <p:cNvSpPr>
                <a:spLocks noChangeShapeType="1"/>
              </p:cNvSpPr>
              <p:nvPr/>
            </p:nvSpPr>
            <p:spPr bwMode="auto">
              <a:xfrm>
                <a:off x="1720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12"/>
              <p:cNvSpPr>
                <a:spLocks noChangeShapeType="1"/>
              </p:cNvSpPr>
              <p:nvPr/>
            </p:nvSpPr>
            <p:spPr bwMode="auto">
              <a:xfrm>
                <a:off x="2275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2" name="Rectangle 13"/>
            <p:cNvSpPr>
              <a:spLocks noChangeArrowheads="1"/>
            </p:cNvSpPr>
            <p:nvPr/>
          </p:nvSpPr>
          <p:spPr bwMode="auto">
            <a:xfrm>
              <a:off x="145" y="1871"/>
              <a:ext cx="5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 dirty="0">
                  <a:cs typeface="Arial" pitchFamily="34" charset="0"/>
                </a:rPr>
                <a:t>info[0]      [1]          [2]           [3]           [4]          [5]           [6]           [7]            [8]          [9]</a:t>
              </a:r>
            </a:p>
          </p:txBody>
        </p:sp>
        <p:sp>
          <p:nvSpPr>
            <p:cNvPr id="17443" name="Rectangle 14"/>
            <p:cNvSpPr>
              <a:spLocks noChangeArrowheads="1"/>
            </p:cNvSpPr>
            <p:nvPr/>
          </p:nvSpPr>
          <p:spPr bwMode="auto">
            <a:xfrm>
              <a:off x="278" y="1430"/>
              <a:ext cx="53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b="1" dirty="0">
                  <a:cs typeface="Arial" pitchFamily="34" charset="0"/>
                </a:rPr>
                <a:t>15     26       38     57       </a:t>
              </a:r>
              <a:r>
                <a:rPr lang="en-US" b="1" dirty="0" smtClean="0">
                  <a:cs typeface="Arial" pitchFamily="34" charset="0"/>
                </a:rPr>
                <a:t>62     </a:t>
              </a:r>
              <a:r>
                <a:rPr lang="en-US" b="1" dirty="0">
                  <a:cs typeface="Arial" pitchFamily="34" charset="0"/>
                </a:rPr>
                <a:t>78       84     91     108    119    </a:t>
              </a:r>
            </a:p>
          </p:txBody>
        </p:sp>
        <p:grpSp>
          <p:nvGrpSpPr>
            <p:cNvPr id="17444" name="Group 15"/>
            <p:cNvGrpSpPr>
              <a:grpSpLocks/>
            </p:cNvGrpSpPr>
            <p:nvPr/>
          </p:nvGrpSpPr>
          <p:grpSpPr bwMode="auto">
            <a:xfrm>
              <a:off x="2836" y="1392"/>
              <a:ext cx="2680" cy="384"/>
              <a:chOff x="2836" y="1392"/>
              <a:chExt cx="2680" cy="384"/>
            </a:xfrm>
          </p:grpSpPr>
          <p:sp>
            <p:nvSpPr>
              <p:cNvPr id="17445" name="Rectangle 16"/>
              <p:cNvSpPr>
                <a:spLocks noChangeArrowheads="1"/>
              </p:cNvSpPr>
              <p:nvPr/>
            </p:nvSpPr>
            <p:spPr bwMode="auto">
              <a:xfrm>
                <a:off x="2836" y="139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7446" name="Line 17"/>
              <p:cNvSpPr>
                <a:spLocks noChangeShapeType="1"/>
              </p:cNvSpPr>
              <p:nvPr/>
            </p:nvSpPr>
            <p:spPr bwMode="auto">
              <a:xfrm>
                <a:off x="3357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18"/>
              <p:cNvSpPr>
                <a:spLocks noChangeShapeType="1"/>
              </p:cNvSpPr>
              <p:nvPr/>
            </p:nvSpPr>
            <p:spPr bwMode="auto">
              <a:xfrm>
                <a:off x="3882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8" name="Line 19"/>
              <p:cNvSpPr>
                <a:spLocks noChangeShapeType="1"/>
              </p:cNvSpPr>
              <p:nvPr/>
            </p:nvSpPr>
            <p:spPr bwMode="auto">
              <a:xfrm>
                <a:off x="4408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9" name="Line 20"/>
              <p:cNvSpPr>
                <a:spLocks noChangeShapeType="1"/>
              </p:cNvSpPr>
              <p:nvPr/>
            </p:nvSpPr>
            <p:spPr bwMode="auto">
              <a:xfrm>
                <a:off x="4963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5" name="Rectangle 21"/>
          <p:cNvSpPr>
            <a:spLocks noChangeArrowheads="1"/>
          </p:cNvSpPr>
          <p:nvPr/>
        </p:nvSpPr>
        <p:spPr bwMode="auto">
          <a:xfrm>
            <a:off x="401638" y="944563"/>
            <a:ext cx="127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990033"/>
                </a:solidFill>
                <a:cs typeface="Arial" pitchFamily="34" charset="0"/>
              </a:rPr>
              <a:t>item = 45</a:t>
            </a:r>
          </a:p>
        </p:txBody>
      </p:sp>
      <p:sp>
        <p:nvSpPr>
          <p:cNvPr id="17416" name="Rectangle 22"/>
          <p:cNvSpPr>
            <a:spLocks noChangeArrowheads="1"/>
          </p:cNvSpPr>
          <p:nvPr/>
        </p:nvSpPr>
        <p:spPr bwMode="auto">
          <a:xfrm>
            <a:off x="365125" y="2795588"/>
            <a:ext cx="8402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 first                                          midPoint                                                         last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87350" y="4114800"/>
            <a:ext cx="4254500" cy="609600"/>
            <a:chOff x="148" y="2928"/>
            <a:chExt cx="2680" cy="384"/>
          </a:xfrm>
        </p:grpSpPr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48" y="2932"/>
              <a:ext cx="268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sp>
          <p:nvSpPr>
            <p:cNvPr id="17437" name="Line 25"/>
            <p:cNvSpPr>
              <a:spLocks noChangeShapeType="1"/>
            </p:cNvSpPr>
            <p:nvPr/>
          </p:nvSpPr>
          <p:spPr bwMode="auto">
            <a:xfrm>
              <a:off x="669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26"/>
            <p:cNvSpPr>
              <a:spLocks noChangeShapeType="1"/>
            </p:cNvSpPr>
            <p:nvPr/>
          </p:nvSpPr>
          <p:spPr bwMode="auto">
            <a:xfrm>
              <a:off x="1194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7"/>
            <p:cNvSpPr>
              <a:spLocks noChangeShapeType="1"/>
            </p:cNvSpPr>
            <p:nvPr/>
          </p:nvSpPr>
          <p:spPr bwMode="auto">
            <a:xfrm>
              <a:off x="1720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28"/>
            <p:cNvSpPr>
              <a:spLocks noChangeShapeType="1"/>
            </p:cNvSpPr>
            <p:nvPr/>
          </p:nvSpPr>
          <p:spPr bwMode="auto">
            <a:xfrm>
              <a:off x="2275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5" name="Rectangle 29"/>
          <p:cNvSpPr>
            <a:spLocks noChangeArrowheads="1"/>
          </p:cNvSpPr>
          <p:nvPr/>
        </p:nvSpPr>
        <p:spPr bwMode="auto">
          <a:xfrm>
            <a:off x="382588" y="4875213"/>
            <a:ext cx="8234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cs typeface="Arial" pitchFamily="34" charset="0"/>
              </a:rPr>
              <a:t>info[0]      [1]          [2]           [3]           [4]          [5]           [6]           [7]            [8]          [9]</a:t>
            </a:r>
          </a:p>
        </p:txBody>
      </p:sp>
      <p:sp>
        <p:nvSpPr>
          <p:cNvPr id="16396" name="Rectangle 30"/>
          <p:cNvSpPr>
            <a:spLocks noChangeArrowheads="1"/>
          </p:cNvSpPr>
          <p:nvPr/>
        </p:nvSpPr>
        <p:spPr bwMode="auto">
          <a:xfrm>
            <a:off x="593725" y="4175125"/>
            <a:ext cx="847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cs typeface="Arial" pitchFamily="34" charset="0"/>
              </a:rPr>
              <a:t>15     26       38     57       62      78       84     91     108    119    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654550" y="4114800"/>
            <a:ext cx="4254500" cy="609600"/>
            <a:chOff x="2836" y="2928"/>
            <a:chExt cx="2680" cy="384"/>
          </a:xfrm>
        </p:grpSpPr>
        <p:sp>
          <p:nvSpPr>
            <p:cNvPr id="17431" name="Rectangle 32"/>
            <p:cNvSpPr>
              <a:spLocks noChangeArrowheads="1"/>
            </p:cNvSpPr>
            <p:nvPr/>
          </p:nvSpPr>
          <p:spPr bwMode="auto">
            <a:xfrm>
              <a:off x="2836" y="2932"/>
              <a:ext cx="268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>
              <a:off x="3357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34"/>
            <p:cNvSpPr>
              <a:spLocks noChangeShapeType="1"/>
            </p:cNvSpPr>
            <p:nvPr/>
          </p:nvSpPr>
          <p:spPr bwMode="auto">
            <a:xfrm>
              <a:off x="3882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35"/>
            <p:cNvSpPr>
              <a:spLocks noChangeShapeType="1"/>
            </p:cNvSpPr>
            <p:nvPr/>
          </p:nvSpPr>
          <p:spPr bwMode="auto">
            <a:xfrm>
              <a:off x="4408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>
              <a:off x="4963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Rectangle 37"/>
          <p:cNvSpPr>
            <a:spLocks noChangeArrowheads="1"/>
          </p:cNvSpPr>
          <p:nvPr/>
        </p:nvSpPr>
        <p:spPr bwMode="auto">
          <a:xfrm>
            <a:off x="365125" y="5233988"/>
            <a:ext cx="332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 first    midPoint               last</a:t>
            </a:r>
          </a:p>
        </p:txBody>
      </p:sp>
      <p:sp>
        <p:nvSpPr>
          <p:cNvPr id="16399" name="Line 38"/>
          <p:cNvSpPr>
            <a:spLocks noChangeShapeType="1"/>
          </p:cNvSpPr>
          <p:nvPr/>
        </p:nvSpPr>
        <p:spPr bwMode="auto">
          <a:xfrm flipV="1">
            <a:off x="3733800" y="4114800"/>
            <a:ext cx="5257800" cy="609600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39"/>
          <p:cNvSpPr>
            <a:spLocks noChangeShapeType="1"/>
          </p:cNvSpPr>
          <p:nvPr/>
        </p:nvSpPr>
        <p:spPr bwMode="auto">
          <a:xfrm>
            <a:off x="3733800" y="4191000"/>
            <a:ext cx="5181600" cy="457200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203325" y="3282950"/>
            <a:ext cx="6937375" cy="444500"/>
            <a:chOff x="662" y="2404"/>
            <a:chExt cx="4370" cy="280"/>
          </a:xfrm>
        </p:grpSpPr>
        <p:sp>
          <p:nvSpPr>
            <p:cNvPr id="17429" name="Rectangle 42"/>
            <p:cNvSpPr>
              <a:spLocks noChangeArrowheads="1"/>
            </p:cNvSpPr>
            <p:nvPr/>
          </p:nvSpPr>
          <p:spPr bwMode="auto">
            <a:xfrm>
              <a:off x="662" y="2419"/>
              <a:ext cx="4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990033"/>
                  </a:solidFill>
                  <a:cs typeface="Arial" pitchFamily="34" charset="0"/>
                </a:rPr>
                <a:t>  LESS	                                        	last = </a:t>
              </a:r>
              <a:r>
                <a:rPr lang="en-US" sz="2000" b="1" dirty="0" err="1">
                  <a:solidFill>
                    <a:srgbClr val="990033"/>
                  </a:solidFill>
                  <a:cs typeface="Arial" pitchFamily="34" charset="0"/>
                </a:rPr>
                <a:t>midPoint</a:t>
              </a:r>
              <a:r>
                <a:rPr lang="en-US" sz="2000" b="1" dirty="0">
                  <a:solidFill>
                    <a:srgbClr val="990033"/>
                  </a:solidFill>
                  <a:cs typeface="Arial" pitchFamily="34" charset="0"/>
                </a:rPr>
                <a:t> - 1</a:t>
              </a:r>
            </a:p>
          </p:txBody>
        </p:sp>
        <p:sp>
          <p:nvSpPr>
            <p:cNvPr id="17430" name="AutoShape 43"/>
            <p:cNvSpPr>
              <a:spLocks noChangeArrowheads="1"/>
            </p:cNvSpPr>
            <p:nvPr/>
          </p:nvSpPr>
          <p:spPr bwMode="auto">
            <a:xfrm>
              <a:off x="2452" y="2404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150938" y="5645150"/>
            <a:ext cx="7043737" cy="444500"/>
            <a:chOff x="629" y="3892"/>
            <a:chExt cx="4437" cy="280"/>
          </a:xfrm>
        </p:grpSpPr>
        <p:sp>
          <p:nvSpPr>
            <p:cNvPr id="17427" name="Rectangle 45"/>
            <p:cNvSpPr>
              <a:spLocks noChangeArrowheads="1"/>
            </p:cNvSpPr>
            <p:nvPr/>
          </p:nvSpPr>
          <p:spPr bwMode="auto">
            <a:xfrm>
              <a:off x="629" y="3907"/>
              <a:ext cx="44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990033"/>
                  </a:solidFill>
                  <a:cs typeface="Arial" pitchFamily="34" charset="0"/>
                </a:rPr>
                <a:t>GREATER				first = midPoint + 1</a:t>
              </a:r>
            </a:p>
          </p:txBody>
        </p:sp>
        <p:sp>
          <p:nvSpPr>
            <p:cNvPr id="17428" name="AutoShape 46"/>
            <p:cNvSpPr>
              <a:spLocks noChangeArrowheads="1"/>
            </p:cNvSpPr>
            <p:nvPr/>
          </p:nvSpPr>
          <p:spPr bwMode="auto">
            <a:xfrm>
              <a:off x="2419" y="3892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sp>
        <p:nvSpPr>
          <p:cNvPr id="1742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D556D2E-B5EF-4B2E-929B-A7AA53F4A63D}" type="slidenum">
              <a:rPr lang="en-US" sz="1800"/>
              <a:pPr algn="r"/>
              <a:t>20</a:t>
            </a:fld>
            <a:endParaRPr 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/>
              <p14:cNvContentPartPr/>
              <p14:nvPr/>
            </p14:nvContentPartPr>
            <p14:xfrm>
              <a:off x="7741152" y="-864"/>
              <a:ext cx="40320" cy="234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731432" y="-10584"/>
                <a:ext cx="56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/>
              <p14:cNvContentPartPr/>
              <p14:nvPr/>
            </p14:nvContentPartPr>
            <p14:xfrm>
              <a:off x="8433072" y="-57384"/>
              <a:ext cx="146520" cy="270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426232" y="-64224"/>
                <a:ext cx="160200" cy="4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95" grpId="0"/>
      <p:bldP spid="16396" grpId="0"/>
      <p:bldP spid="16398" grpId="0"/>
      <p:bldP spid="16399" grpId="0" animBg="1"/>
      <p:bldP spid="16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87350" y="38163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7350" y="13017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-152400"/>
            <a:ext cx="6858000" cy="838200"/>
          </a:xfrm>
        </p:spPr>
        <p:txBody>
          <a:bodyPr/>
          <a:lstStyle/>
          <a:p>
            <a:r>
              <a:rPr lang="en-US" smtClean="0"/>
              <a:t>Trace  continued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848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2588" y="3810000"/>
            <a:ext cx="8685212" cy="1096963"/>
            <a:chOff x="97" y="2736"/>
            <a:chExt cx="5471" cy="691"/>
          </a:xfrm>
        </p:grpSpPr>
        <p:grpSp>
          <p:nvGrpSpPr>
            <p:cNvPr id="18478" name="Group 7"/>
            <p:cNvGrpSpPr>
              <a:grpSpLocks/>
            </p:cNvGrpSpPr>
            <p:nvPr/>
          </p:nvGrpSpPr>
          <p:grpSpPr bwMode="auto">
            <a:xfrm>
              <a:off x="100" y="2736"/>
              <a:ext cx="2680" cy="384"/>
              <a:chOff x="100" y="2736"/>
              <a:chExt cx="2680" cy="384"/>
            </a:xfrm>
          </p:grpSpPr>
          <p:sp>
            <p:nvSpPr>
              <p:cNvPr id="18487" name="Rectangle 8"/>
              <p:cNvSpPr>
                <a:spLocks noChangeArrowheads="1"/>
              </p:cNvSpPr>
              <p:nvPr/>
            </p:nvSpPr>
            <p:spPr bwMode="auto">
              <a:xfrm>
                <a:off x="100" y="2740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8488" name="Line 9"/>
              <p:cNvSpPr>
                <a:spLocks noChangeShapeType="1"/>
              </p:cNvSpPr>
              <p:nvPr/>
            </p:nvSpPr>
            <p:spPr bwMode="auto">
              <a:xfrm>
                <a:off x="621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Line 10"/>
              <p:cNvSpPr>
                <a:spLocks noChangeShapeType="1"/>
              </p:cNvSpPr>
              <p:nvPr/>
            </p:nvSpPr>
            <p:spPr bwMode="auto">
              <a:xfrm>
                <a:off x="1146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Line 11"/>
              <p:cNvSpPr>
                <a:spLocks noChangeShapeType="1"/>
              </p:cNvSpPr>
              <p:nvPr/>
            </p:nvSpPr>
            <p:spPr bwMode="auto">
              <a:xfrm>
                <a:off x="1672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Line 12"/>
              <p:cNvSpPr>
                <a:spLocks noChangeShapeType="1"/>
              </p:cNvSpPr>
              <p:nvPr/>
            </p:nvSpPr>
            <p:spPr bwMode="auto">
              <a:xfrm>
                <a:off x="2227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9" name="Rectangle 13"/>
            <p:cNvSpPr>
              <a:spLocks noChangeArrowheads="1"/>
            </p:cNvSpPr>
            <p:nvPr/>
          </p:nvSpPr>
          <p:spPr bwMode="auto">
            <a:xfrm>
              <a:off x="97" y="3215"/>
              <a:ext cx="5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>
                  <a:cs typeface="Arial" pitchFamily="34" charset="0"/>
                </a:rPr>
                <a:t>info[0]      [1]          [2]           [3]           [4]          [5]           [6]           [7]            [8]          [9]</a:t>
              </a:r>
            </a:p>
          </p:txBody>
        </p:sp>
        <p:sp>
          <p:nvSpPr>
            <p:cNvPr id="18480" name="Rectangle 14"/>
            <p:cNvSpPr>
              <a:spLocks noChangeArrowheads="1"/>
            </p:cNvSpPr>
            <p:nvPr/>
          </p:nvSpPr>
          <p:spPr bwMode="auto">
            <a:xfrm>
              <a:off x="230" y="2774"/>
              <a:ext cx="53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b="1">
                  <a:cs typeface="Arial" pitchFamily="34" charset="0"/>
                </a:rPr>
                <a:t>15     26       38     57       62      78       84     91     108    119    </a:t>
              </a:r>
            </a:p>
          </p:txBody>
        </p:sp>
        <p:grpSp>
          <p:nvGrpSpPr>
            <p:cNvPr id="18481" name="Group 15"/>
            <p:cNvGrpSpPr>
              <a:grpSpLocks/>
            </p:cNvGrpSpPr>
            <p:nvPr/>
          </p:nvGrpSpPr>
          <p:grpSpPr bwMode="auto">
            <a:xfrm>
              <a:off x="2788" y="2736"/>
              <a:ext cx="2680" cy="384"/>
              <a:chOff x="2788" y="2736"/>
              <a:chExt cx="2680" cy="384"/>
            </a:xfrm>
          </p:grpSpPr>
          <p:sp>
            <p:nvSpPr>
              <p:cNvPr id="18482" name="Rectangle 16"/>
              <p:cNvSpPr>
                <a:spLocks noChangeArrowheads="1"/>
              </p:cNvSpPr>
              <p:nvPr/>
            </p:nvSpPr>
            <p:spPr bwMode="auto">
              <a:xfrm>
                <a:off x="2788" y="2740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8483" name="Line 17"/>
              <p:cNvSpPr>
                <a:spLocks noChangeShapeType="1"/>
              </p:cNvSpPr>
              <p:nvPr/>
            </p:nvSpPr>
            <p:spPr bwMode="auto">
              <a:xfrm>
                <a:off x="3309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Line 18"/>
              <p:cNvSpPr>
                <a:spLocks noChangeShapeType="1"/>
              </p:cNvSpPr>
              <p:nvPr/>
            </p:nvSpPr>
            <p:spPr bwMode="auto">
              <a:xfrm>
                <a:off x="3834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Line 19"/>
              <p:cNvSpPr>
                <a:spLocks noChangeShapeType="1"/>
              </p:cNvSpPr>
              <p:nvPr/>
            </p:nvSpPr>
            <p:spPr bwMode="auto">
              <a:xfrm>
                <a:off x="4360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Line 20"/>
              <p:cNvSpPr>
                <a:spLocks noChangeShapeType="1"/>
              </p:cNvSpPr>
              <p:nvPr/>
            </p:nvSpPr>
            <p:spPr bwMode="auto">
              <a:xfrm>
                <a:off x="4915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39" name="Rectangle 21"/>
          <p:cNvSpPr>
            <a:spLocks noChangeArrowheads="1"/>
          </p:cNvSpPr>
          <p:nvPr/>
        </p:nvSpPr>
        <p:spPr bwMode="auto">
          <a:xfrm>
            <a:off x="517525" y="411163"/>
            <a:ext cx="1277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990033"/>
                </a:solidFill>
                <a:cs typeface="Arial" pitchFamily="34" charset="0"/>
              </a:rPr>
              <a:t>item = 45</a:t>
            </a:r>
          </a:p>
        </p:txBody>
      </p:sp>
      <p:sp>
        <p:nvSpPr>
          <p:cNvPr id="17417" name="Rectangle 22"/>
          <p:cNvSpPr>
            <a:spLocks noChangeArrowheads="1"/>
          </p:cNvSpPr>
          <p:nvPr/>
        </p:nvSpPr>
        <p:spPr bwMode="auto">
          <a:xfrm>
            <a:off x="228600" y="4929188"/>
            <a:ext cx="3892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                first,  </a:t>
            </a:r>
          </a:p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                </a:t>
            </a:r>
            <a:r>
              <a:rPr lang="en-US" sz="1800" b="1" dirty="0" err="1">
                <a:solidFill>
                  <a:srgbClr val="990033"/>
                </a:solidFill>
                <a:cs typeface="Arial" pitchFamily="34" charset="0"/>
              </a:rPr>
              <a:t>midPoint</a:t>
            </a:r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,  </a:t>
            </a:r>
          </a:p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                last</a:t>
            </a:r>
          </a:p>
        </p:txBody>
      </p:sp>
      <p:grpSp>
        <p:nvGrpSpPr>
          <p:cNvPr id="18441" name="Group 24"/>
          <p:cNvGrpSpPr>
            <a:grpSpLocks/>
          </p:cNvGrpSpPr>
          <p:nvPr/>
        </p:nvGrpSpPr>
        <p:grpSpPr bwMode="auto">
          <a:xfrm>
            <a:off x="381000" y="1295400"/>
            <a:ext cx="8685213" cy="1096963"/>
            <a:chOff x="96" y="1152"/>
            <a:chExt cx="5471" cy="691"/>
          </a:xfrm>
        </p:grpSpPr>
        <p:grpSp>
          <p:nvGrpSpPr>
            <p:cNvPr id="18464" name="Group 25"/>
            <p:cNvGrpSpPr>
              <a:grpSpLocks/>
            </p:cNvGrpSpPr>
            <p:nvPr/>
          </p:nvGrpSpPr>
          <p:grpSpPr bwMode="auto">
            <a:xfrm>
              <a:off x="99" y="1152"/>
              <a:ext cx="2680" cy="384"/>
              <a:chOff x="99" y="1152"/>
              <a:chExt cx="2680" cy="384"/>
            </a:xfrm>
          </p:grpSpPr>
          <p:sp>
            <p:nvSpPr>
              <p:cNvPr id="18473" name="Rectangle 26"/>
              <p:cNvSpPr>
                <a:spLocks noChangeArrowheads="1"/>
              </p:cNvSpPr>
              <p:nvPr/>
            </p:nvSpPr>
            <p:spPr bwMode="auto">
              <a:xfrm>
                <a:off x="99" y="115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8474" name="Line 27"/>
              <p:cNvSpPr>
                <a:spLocks noChangeShapeType="1"/>
              </p:cNvSpPr>
              <p:nvPr/>
            </p:nvSpPr>
            <p:spPr bwMode="auto">
              <a:xfrm>
                <a:off x="620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5" name="Line 28"/>
              <p:cNvSpPr>
                <a:spLocks noChangeShapeType="1"/>
              </p:cNvSpPr>
              <p:nvPr/>
            </p:nvSpPr>
            <p:spPr bwMode="auto">
              <a:xfrm>
                <a:off x="1145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6" name="Line 29"/>
              <p:cNvSpPr>
                <a:spLocks noChangeShapeType="1"/>
              </p:cNvSpPr>
              <p:nvPr/>
            </p:nvSpPr>
            <p:spPr bwMode="auto">
              <a:xfrm>
                <a:off x="1671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7" name="Line 30"/>
              <p:cNvSpPr>
                <a:spLocks noChangeShapeType="1"/>
              </p:cNvSpPr>
              <p:nvPr/>
            </p:nvSpPr>
            <p:spPr bwMode="auto">
              <a:xfrm>
                <a:off x="2226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5" name="Rectangle 31"/>
            <p:cNvSpPr>
              <a:spLocks noChangeArrowheads="1"/>
            </p:cNvSpPr>
            <p:nvPr/>
          </p:nvSpPr>
          <p:spPr bwMode="auto">
            <a:xfrm>
              <a:off x="96" y="1631"/>
              <a:ext cx="5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 dirty="0">
                  <a:cs typeface="Arial" pitchFamily="34" charset="0"/>
                </a:rPr>
                <a:t>info[0]      [1]          [2]           [3]           [4]          [5]           [6]           [7]            [8]          [9]</a:t>
              </a:r>
            </a:p>
          </p:txBody>
        </p:sp>
        <p:sp>
          <p:nvSpPr>
            <p:cNvPr id="18466" name="Rectangle 32"/>
            <p:cNvSpPr>
              <a:spLocks noChangeArrowheads="1"/>
            </p:cNvSpPr>
            <p:nvPr/>
          </p:nvSpPr>
          <p:spPr bwMode="auto">
            <a:xfrm>
              <a:off x="229" y="1190"/>
              <a:ext cx="53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b="1" dirty="0">
                  <a:cs typeface="Arial" pitchFamily="34" charset="0"/>
                </a:rPr>
                <a:t>15     26       38     57       62      78       84     91     108    119    </a:t>
              </a:r>
            </a:p>
          </p:txBody>
        </p:sp>
        <p:grpSp>
          <p:nvGrpSpPr>
            <p:cNvPr id="18467" name="Group 33"/>
            <p:cNvGrpSpPr>
              <a:grpSpLocks/>
            </p:cNvGrpSpPr>
            <p:nvPr/>
          </p:nvGrpSpPr>
          <p:grpSpPr bwMode="auto">
            <a:xfrm>
              <a:off x="2787" y="1152"/>
              <a:ext cx="2680" cy="384"/>
              <a:chOff x="2787" y="1152"/>
              <a:chExt cx="2680" cy="384"/>
            </a:xfrm>
          </p:grpSpPr>
          <p:sp>
            <p:nvSpPr>
              <p:cNvPr id="18468" name="Rectangle 34"/>
              <p:cNvSpPr>
                <a:spLocks noChangeArrowheads="1"/>
              </p:cNvSpPr>
              <p:nvPr/>
            </p:nvSpPr>
            <p:spPr bwMode="auto">
              <a:xfrm>
                <a:off x="2787" y="115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8469" name="Line 35"/>
              <p:cNvSpPr>
                <a:spLocks noChangeShapeType="1"/>
              </p:cNvSpPr>
              <p:nvPr/>
            </p:nvSpPr>
            <p:spPr bwMode="auto">
              <a:xfrm>
                <a:off x="3308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0" name="Line 36"/>
              <p:cNvSpPr>
                <a:spLocks noChangeShapeType="1"/>
              </p:cNvSpPr>
              <p:nvPr/>
            </p:nvSpPr>
            <p:spPr bwMode="auto">
              <a:xfrm>
                <a:off x="3833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Line 37"/>
              <p:cNvSpPr>
                <a:spLocks noChangeShapeType="1"/>
              </p:cNvSpPr>
              <p:nvPr/>
            </p:nvSpPr>
            <p:spPr bwMode="auto">
              <a:xfrm>
                <a:off x="4359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38"/>
              <p:cNvSpPr>
                <a:spLocks noChangeShapeType="1"/>
              </p:cNvSpPr>
              <p:nvPr/>
            </p:nvSpPr>
            <p:spPr bwMode="auto">
              <a:xfrm>
                <a:off x="4914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40" name="Rectangle 39"/>
          <p:cNvSpPr>
            <a:spLocks noChangeArrowheads="1"/>
          </p:cNvSpPr>
          <p:nvPr/>
        </p:nvSpPr>
        <p:spPr bwMode="auto">
          <a:xfrm>
            <a:off x="363538" y="2414588"/>
            <a:ext cx="316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first,         last</a:t>
            </a:r>
          </a:p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</a:t>
            </a:r>
            <a:r>
              <a:rPr lang="en-US" sz="1800" b="1" dirty="0" err="1">
                <a:solidFill>
                  <a:srgbClr val="990033"/>
                </a:solidFill>
                <a:cs typeface="Arial" pitchFamily="34" charset="0"/>
              </a:rPr>
              <a:t>midPoint</a:t>
            </a:r>
            <a:endParaRPr lang="en-US" sz="1800" b="1" dirty="0">
              <a:solidFill>
                <a:srgbClr val="990033"/>
              </a:solidFill>
              <a:cs typeface="Arial" pitchFamily="34" charset="0"/>
            </a:endParaRPr>
          </a:p>
        </p:txBody>
      </p:sp>
      <p:grpSp>
        <p:nvGrpSpPr>
          <p:cNvPr id="18443" name="Group 40"/>
          <p:cNvGrpSpPr>
            <a:grpSpLocks/>
          </p:cNvGrpSpPr>
          <p:nvPr/>
        </p:nvGrpSpPr>
        <p:grpSpPr bwMode="auto">
          <a:xfrm>
            <a:off x="3733800" y="1295400"/>
            <a:ext cx="5257800" cy="609600"/>
            <a:chOff x="2208" y="1152"/>
            <a:chExt cx="3312" cy="384"/>
          </a:xfrm>
        </p:grpSpPr>
        <p:sp>
          <p:nvSpPr>
            <p:cNvPr id="18462" name="Line 41"/>
            <p:cNvSpPr>
              <a:spLocks noChangeShapeType="1"/>
            </p:cNvSpPr>
            <p:nvPr/>
          </p:nvSpPr>
          <p:spPr bwMode="auto">
            <a:xfrm flipV="1">
              <a:off x="2208" y="1152"/>
              <a:ext cx="3312" cy="384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42"/>
            <p:cNvSpPr>
              <a:spLocks noChangeShapeType="1"/>
            </p:cNvSpPr>
            <p:nvPr/>
          </p:nvSpPr>
          <p:spPr bwMode="auto">
            <a:xfrm>
              <a:off x="2208" y="1200"/>
              <a:ext cx="3264" cy="288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4" name="Group 43"/>
          <p:cNvGrpSpPr>
            <a:grpSpLocks/>
          </p:cNvGrpSpPr>
          <p:nvPr/>
        </p:nvGrpSpPr>
        <p:grpSpPr bwMode="auto">
          <a:xfrm>
            <a:off x="381000" y="1295400"/>
            <a:ext cx="1752600" cy="533400"/>
            <a:chOff x="96" y="1152"/>
            <a:chExt cx="1104" cy="336"/>
          </a:xfrm>
        </p:grpSpPr>
        <p:sp>
          <p:nvSpPr>
            <p:cNvPr id="18460" name="Line 44"/>
            <p:cNvSpPr>
              <a:spLocks noChangeShapeType="1"/>
            </p:cNvSpPr>
            <p:nvPr/>
          </p:nvSpPr>
          <p:spPr bwMode="auto">
            <a:xfrm>
              <a:off x="96" y="1152"/>
              <a:ext cx="1104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45"/>
            <p:cNvSpPr>
              <a:spLocks noChangeShapeType="1"/>
            </p:cNvSpPr>
            <p:nvPr/>
          </p:nvSpPr>
          <p:spPr bwMode="auto">
            <a:xfrm flipV="1">
              <a:off x="96" y="1152"/>
              <a:ext cx="1056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3733800" y="3810000"/>
            <a:ext cx="5257800" cy="609600"/>
            <a:chOff x="2208" y="2736"/>
            <a:chExt cx="3312" cy="384"/>
          </a:xfrm>
        </p:grpSpPr>
        <p:sp>
          <p:nvSpPr>
            <p:cNvPr id="18458" name="Line 47"/>
            <p:cNvSpPr>
              <a:spLocks noChangeShapeType="1"/>
            </p:cNvSpPr>
            <p:nvPr/>
          </p:nvSpPr>
          <p:spPr bwMode="auto">
            <a:xfrm flipV="1">
              <a:off x="2208" y="2736"/>
              <a:ext cx="3312" cy="384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48"/>
            <p:cNvSpPr>
              <a:spLocks noChangeShapeType="1"/>
            </p:cNvSpPr>
            <p:nvPr/>
          </p:nvSpPr>
          <p:spPr bwMode="auto">
            <a:xfrm>
              <a:off x="2208" y="2784"/>
              <a:ext cx="3264" cy="288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381000" y="3810000"/>
            <a:ext cx="1752600" cy="533400"/>
            <a:chOff x="96" y="2736"/>
            <a:chExt cx="1104" cy="336"/>
          </a:xfrm>
        </p:grpSpPr>
        <p:sp>
          <p:nvSpPr>
            <p:cNvPr id="18456" name="Line 50"/>
            <p:cNvSpPr>
              <a:spLocks noChangeShapeType="1"/>
            </p:cNvSpPr>
            <p:nvPr/>
          </p:nvSpPr>
          <p:spPr bwMode="auto">
            <a:xfrm>
              <a:off x="96" y="2736"/>
              <a:ext cx="1104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51"/>
            <p:cNvSpPr>
              <a:spLocks noChangeShapeType="1"/>
            </p:cNvSpPr>
            <p:nvPr/>
          </p:nvSpPr>
          <p:spPr bwMode="auto">
            <a:xfrm flipV="1">
              <a:off x="96" y="2736"/>
              <a:ext cx="1056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3" name="Line 52"/>
          <p:cNvSpPr>
            <a:spLocks noChangeShapeType="1"/>
          </p:cNvSpPr>
          <p:nvPr/>
        </p:nvSpPr>
        <p:spPr bwMode="auto">
          <a:xfrm>
            <a:off x="2057400" y="3810000"/>
            <a:ext cx="838200" cy="533400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53"/>
          <p:cNvSpPr>
            <a:spLocks noChangeShapeType="1"/>
          </p:cNvSpPr>
          <p:nvPr/>
        </p:nvSpPr>
        <p:spPr bwMode="auto">
          <a:xfrm flipV="1">
            <a:off x="2133600" y="3886200"/>
            <a:ext cx="762000" cy="533400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1279525" y="5721350"/>
            <a:ext cx="6937375" cy="444500"/>
            <a:chOff x="662" y="3940"/>
            <a:chExt cx="4370" cy="280"/>
          </a:xfrm>
        </p:grpSpPr>
        <p:sp>
          <p:nvSpPr>
            <p:cNvPr id="18454" name="Rectangle 55"/>
            <p:cNvSpPr>
              <a:spLocks noChangeArrowheads="1"/>
            </p:cNvSpPr>
            <p:nvPr/>
          </p:nvSpPr>
          <p:spPr bwMode="auto">
            <a:xfrm>
              <a:off x="662" y="3955"/>
              <a:ext cx="4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990033"/>
                  </a:solidFill>
                  <a:cs typeface="Arial" pitchFamily="34" charset="0"/>
                </a:rPr>
                <a:t>  LESS	                                        	last = midPoint - 1</a:t>
              </a:r>
            </a:p>
          </p:txBody>
        </p:sp>
        <p:sp>
          <p:nvSpPr>
            <p:cNvPr id="18455" name="AutoShape 56"/>
            <p:cNvSpPr>
              <a:spLocks noChangeArrowheads="1"/>
            </p:cNvSpPr>
            <p:nvPr/>
          </p:nvSpPr>
          <p:spPr bwMode="auto">
            <a:xfrm>
              <a:off x="2452" y="3940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1227138" y="3130550"/>
            <a:ext cx="7043737" cy="444500"/>
            <a:chOff x="629" y="2308"/>
            <a:chExt cx="4437" cy="280"/>
          </a:xfrm>
        </p:grpSpPr>
        <p:sp>
          <p:nvSpPr>
            <p:cNvPr id="18452" name="Rectangle 58"/>
            <p:cNvSpPr>
              <a:spLocks noChangeArrowheads="1"/>
            </p:cNvSpPr>
            <p:nvPr/>
          </p:nvSpPr>
          <p:spPr bwMode="auto">
            <a:xfrm>
              <a:off x="629" y="2323"/>
              <a:ext cx="44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990033"/>
                  </a:solidFill>
                  <a:cs typeface="Arial" pitchFamily="34" charset="0"/>
                </a:rPr>
                <a:t>GREATER				first = midPoint + 1</a:t>
              </a:r>
            </a:p>
          </p:txBody>
        </p:sp>
        <p:sp>
          <p:nvSpPr>
            <p:cNvPr id="18453" name="AutoShape 59"/>
            <p:cNvSpPr>
              <a:spLocks noChangeArrowheads="1"/>
            </p:cNvSpPr>
            <p:nvPr/>
          </p:nvSpPr>
          <p:spPr bwMode="auto">
            <a:xfrm>
              <a:off x="2419" y="2308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sp>
        <p:nvSpPr>
          <p:cNvPr id="18451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923764C-B900-453B-9DDE-07C288C40C30}" type="slidenum">
              <a:rPr lang="en-US" sz="1800"/>
              <a:pPr algn="r"/>
              <a:t>21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7" grpId="0"/>
      <p:bldP spid="17440" grpId="0"/>
      <p:bldP spid="17423" grpId="0" animBg="1"/>
      <p:bldP spid="174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34950" y="22161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6781800" cy="838200"/>
          </a:xfrm>
        </p:spPr>
        <p:txBody>
          <a:bodyPr/>
          <a:lstStyle/>
          <a:p>
            <a:r>
              <a:rPr lang="en-US" smtClean="0"/>
              <a:t>Trace  concludes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 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230188" y="2209800"/>
            <a:ext cx="8685212" cy="1096963"/>
            <a:chOff x="145" y="1392"/>
            <a:chExt cx="5471" cy="691"/>
          </a:xfrm>
        </p:grpSpPr>
        <p:grpSp>
          <p:nvGrpSpPr>
            <p:cNvPr id="19480" name="Group 6"/>
            <p:cNvGrpSpPr>
              <a:grpSpLocks/>
            </p:cNvGrpSpPr>
            <p:nvPr/>
          </p:nvGrpSpPr>
          <p:grpSpPr bwMode="auto">
            <a:xfrm>
              <a:off x="148" y="1392"/>
              <a:ext cx="2680" cy="384"/>
              <a:chOff x="148" y="1392"/>
              <a:chExt cx="2680" cy="384"/>
            </a:xfrm>
          </p:grpSpPr>
          <p:sp>
            <p:nvSpPr>
              <p:cNvPr id="19489" name="Rectangle 7"/>
              <p:cNvSpPr>
                <a:spLocks noChangeArrowheads="1"/>
              </p:cNvSpPr>
              <p:nvPr/>
            </p:nvSpPr>
            <p:spPr bwMode="auto">
              <a:xfrm>
                <a:off x="148" y="139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9490" name="Line 8"/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1" name="Line 9"/>
              <p:cNvSpPr>
                <a:spLocks noChangeShapeType="1"/>
              </p:cNvSpPr>
              <p:nvPr/>
            </p:nvSpPr>
            <p:spPr bwMode="auto">
              <a:xfrm>
                <a:off x="1194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2" name="Line 10"/>
              <p:cNvSpPr>
                <a:spLocks noChangeShapeType="1"/>
              </p:cNvSpPr>
              <p:nvPr/>
            </p:nvSpPr>
            <p:spPr bwMode="auto">
              <a:xfrm>
                <a:off x="1720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Line 11"/>
              <p:cNvSpPr>
                <a:spLocks noChangeShapeType="1"/>
              </p:cNvSpPr>
              <p:nvPr/>
            </p:nvSpPr>
            <p:spPr bwMode="auto">
              <a:xfrm>
                <a:off x="2275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1" name="Rectangle 12"/>
            <p:cNvSpPr>
              <a:spLocks noChangeArrowheads="1"/>
            </p:cNvSpPr>
            <p:nvPr/>
          </p:nvSpPr>
          <p:spPr bwMode="auto">
            <a:xfrm>
              <a:off x="145" y="1871"/>
              <a:ext cx="5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>
                  <a:cs typeface="Arial" pitchFamily="34" charset="0"/>
                </a:rPr>
                <a:t>info[0]      [1]          [2]           [3]           [4]          [5]           [6]           [7]            [8]          [9]</a:t>
              </a:r>
            </a:p>
          </p:txBody>
        </p:sp>
        <p:sp>
          <p:nvSpPr>
            <p:cNvPr id="19482" name="Rectangle 13"/>
            <p:cNvSpPr>
              <a:spLocks noChangeArrowheads="1"/>
            </p:cNvSpPr>
            <p:nvPr/>
          </p:nvSpPr>
          <p:spPr bwMode="auto">
            <a:xfrm>
              <a:off x="278" y="1430"/>
              <a:ext cx="53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b="1">
                  <a:cs typeface="Arial" pitchFamily="34" charset="0"/>
                </a:rPr>
                <a:t>15     26       38     57       62      78       84     91     108    119    </a:t>
              </a:r>
            </a:p>
          </p:txBody>
        </p:sp>
        <p:grpSp>
          <p:nvGrpSpPr>
            <p:cNvPr id="19483" name="Group 14"/>
            <p:cNvGrpSpPr>
              <a:grpSpLocks/>
            </p:cNvGrpSpPr>
            <p:nvPr/>
          </p:nvGrpSpPr>
          <p:grpSpPr bwMode="auto">
            <a:xfrm>
              <a:off x="2836" y="1392"/>
              <a:ext cx="2680" cy="384"/>
              <a:chOff x="2836" y="1392"/>
              <a:chExt cx="2680" cy="384"/>
            </a:xfrm>
          </p:grpSpPr>
          <p:sp>
            <p:nvSpPr>
              <p:cNvPr id="19484" name="Rectangle 15"/>
              <p:cNvSpPr>
                <a:spLocks noChangeArrowheads="1"/>
              </p:cNvSpPr>
              <p:nvPr/>
            </p:nvSpPr>
            <p:spPr bwMode="auto">
              <a:xfrm>
                <a:off x="2836" y="139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9485" name="Line 16"/>
              <p:cNvSpPr>
                <a:spLocks noChangeShapeType="1"/>
              </p:cNvSpPr>
              <p:nvPr/>
            </p:nvSpPr>
            <p:spPr bwMode="auto">
              <a:xfrm>
                <a:off x="3357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Line 17"/>
              <p:cNvSpPr>
                <a:spLocks noChangeShapeType="1"/>
              </p:cNvSpPr>
              <p:nvPr/>
            </p:nvSpPr>
            <p:spPr bwMode="auto">
              <a:xfrm>
                <a:off x="3882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7" name="Line 18"/>
              <p:cNvSpPr>
                <a:spLocks noChangeShapeType="1"/>
              </p:cNvSpPr>
              <p:nvPr/>
            </p:nvSpPr>
            <p:spPr bwMode="auto">
              <a:xfrm>
                <a:off x="4408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Line 19"/>
              <p:cNvSpPr>
                <a:spLocks noChangeShapeType="1"/>
              </p:cNvSpPr>
              <p:nvPr/>
            </p:nvSpPr>
            <p:spPr bwMode="auto">
              <a:xfrm>
                <a:off x="4963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462" name="Rectangle 20"/>
          <p:cNvSpPr>
            <a:spLocks noChangeArrowheads="1"/>
          </p:cNvSpPr>
          <p:nvPr/>
        </p:nvSpPr>
        <p:spPr bwMode="auto">
          <a:xfrm>
            <a:off x="288925" y="944563"/>
            <a:ext cx="1277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990033"/>
                </a:solidFill>
                <a:cs typeface="Arial" pitchFamily="34" charset="0"/>
              </a:rPr>
              <a:t>item = 45</a:t>
            </a:r>
          </a:p>
        </p:txBody>
      </p:sp>
      <p:sp>
        <p:nvSpPr>
          <p:cNvPr id="19463" name="Rectangle 21"/>
          <p:cNvSpPr>
            <a:spLocks noChangeArrowheads="1"/>
          </p:cNvSpPr>
          <p:nvPr/>
        </p:nvSpPr>
        <p:spPr bwMode="auto">
          <a:xfrm>
            <a:off x="0" y="3328988"/>
            <a:ext cx="3346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		last       first </a:t>
            </a:r>
          </a:p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                                       </a:t>
            </a:r>
          </a:p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                                       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22325" y="4119563"/>
            <a:ext cx="5716588" cy="444500"/>
            <a:chOff x="518" y="2595"/>
            <a:chExt cx="3601" cy="280"/>
          </a:xfrm>
        </p:grpSpPr>
        <p:sp>
          <p:nvSpPr>
            <p:cNvPr id="19478" name="Rectangle 23"/>
            <p:cNvSpPr>
              <a:spLocks noChangeArrowheads="1"/>
            </p:cNvSpPr>
            <p:nvPr/>
          </p:nvSpPr>
          <p:spPr bwMode="auto">
            <a:xfrm>
              <a:off x="518" y="2610"/>
              <a:ext cx="36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990033"/>
                  </a:solidFill>
                  <a:cs typeface="Arial" pitchFamily="34" charset="0"/>
                </a:rPr>
                <a:t>              first   &gt;  last                      found = false</a:t>
              </a:r>
            </a:p>
          </p:txBody>
        </p:sp>
        <p:sp>
          <p:nvSpPr>
            <p:cNvPr id="19479" name="AutoShape 24"/>
            <p:cNvSpPr>
              <a:spLocks noChangeArrowheads="1"/>
            </p:cNvSpPr>
            <p:nvPr/>
          </p:nvSpPr>
          <p:spPr bwMode="auto">
            <a:xfrm>
              <a:off x="2308" y="2595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grpSp>
        <p:nvGrpSpPr>
          <p:cNvPr id="19465" name="Group 25"/>
          <p:cNvGrpSpPr>
            <a:grpSpLocks/>
          </p:cNvGrpSpPr>
          <p:nvPr/>
        </p:nvGrpSpPr>
        <p:grpSpPr bwMode="auto">
          <a:xfrm>
            <a:off x="3581400" y="2209800"/>
            <a:ext cx="5257800" cy="609600"/>
            <a:chOff x="2256" y="1392"/>
            <a:chExt cx="3312" cy="384"/>
          </a:xfrm>
        </p:grpSpPr>
        <p:sp>
          <p:nvSpPr>
            <p:cNvPr id="19476" name="Line 26"/>
            <p:cNvSpPr>
              <a:spLocks noChangeShapeType="1"/>
            </p:cNvSpPr>
            <p:nvPr/>
          </p:nvSpPr>
          <p:spPr bwMode="auto">
            <a:xfrm flipV="1">
              <a:off x="2256" y="1392"/>
              <a:ext cx="3312" cy="384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27"/>
            <p:cNvSpPr>
              <a:spLocks noChangeShapeType="1"/>
            </p:cNvSpPr>
            <p:nvPr/>
          </p:nvSpPr>
          <p:spPr bwMode="auto">
            <a:xfrm>
              <a:off x="2256" y="1440"/>
              <a:ext cx="3264" cy="288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6" name="Group 28"/>
          <p:cNvGrpSpPr>
            <a:grpSpLocks/>
          </p:cNvGrpSpPr>
          <p:nvPr/>
        </p:nvGrpSpPr>
        <p:grpSpPr bwMode="auto">
          <a:xfrm>
            <a:off x="228600" y="2286000"/>
            <a:ext cx="1752600" cy="533400"/>
            <a:chOff x="144" y="1440"/>
            <a:chExt cx="1104" cy="336"/>
          </a:xfrm>
        </p:grpSpPr>
        <p:sp>
          <p:nvSpPr>
            <p:cNvPr id="19474" name="Line 29"/>
            <p:cNvSpPr>
              <a:spLocks noChangeShapeType="1"/>
            </p:cNvSpPr>
            <p:nvPr/>
          </p:nvSpPr>
          <p:spPr bwMode="auto">
            <a:xfrm>
              <a:off x="144" y="1440"/>
              <a:ext cx="1104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30"/>
            <p:cNvSpPr>
              <a:spLocks noChangeShapeType="1"/>
            </p:cNvSpPr>
            <p:nvPr/>
          </p:nvSpPr>
          <p:spPr bwMode="auto">
            <a:xfrm flipV="1">
              <a:off x="144" y="1440"/>
              <a:ext cx="1056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7" name="Group 31"/>
          <p:cNvGrpSpPr>
            <a:grpSpLocks/>
          </p:cNvGrpSpPr>
          <p:nvPr/>
        </p:nvGrpSpPr>
        <p:grpSpPr bwMode="auto">
          <a:xfrm>
            <a:off x="1905000" y="2209800"/>
            <a:ext cx="838200" cy="609600"/>
            <a:chOff x="1200" y="1392"/>
            <a:chExt cx="528" cy="384"/>
          </a:xfrm>
        </p:grpSpPr>
        <p:sp>
          <p:nvSpPr>
            <p:cNvPr id="19472" name="Line 32"/>
            <p:cNvSpPr>
              <a:spLocks noChangeShapeType="1"/>
            </p:cNvSpPr>
            <p:nvPr/>
          </p:nvSpPr>
          <p:spPr bwMode="auto">
            <a:xfrm>
              <a:off x="1200" y="1392"/>
              <a:ext cx="528" cy="336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33"/>
            <p:cNvSpPr>
              <a:spLocks noChangeShapeType="1"/>
            </p:cNvSpPr>
            <p:nvPr/>
          </p:nvSpPr>
          <p:spPr bwMode="auto">
            <a:xfrm flipV="1">
              <a:off x="1248" y="1440"/>
              <a:ext cx="480" cy="336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8" name="Group 34"/>
          <p:cNvGrpSpPr>
            <a:grpSpLocks/>
          </p:cNvGrpSpPr>
          <p:nvPr/>
        </p:nvGrpSpPr>
        <p:grpSpPr bwMode="auto">
          <a:xfrm>
            <a:off x="2743200" y="2209800"/>
            <a:ext cx="762000" cy="609600"/>
            <a:chOff x="1728" y="1392"/>
            <a:chExt cx="480" cy="384"/>
          </a:xfrm>
        </p:grpSpPr>
        <p:sp>
          <p:nvSpPr>
            <p:cNvPr id="19470" name="Line 35"/>
            <p:cNvSpPr>
              <a:spLocks noChangeShapeType="1"/>
            </p:cNvSpPr>
            <p:nvPr/>
          </p:nvSpPr>
          <p:spPr bwMode="auto">
            <a:xfrm>
              <a:off x="1776" y="1392"/>
              <a:ext cx="384" cy="384"/>
            </a:xfrm>
            <a:prstGeom prst="line">
              <a:avLst/>
            </a:prstGeom>
            <a:noFill/>
            <a:ln w="12700">
              <a:solidFill>
                <a:srgbClr val="00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36"/>
            <p:cNvSpPr>
              <a:spLocks noChangeShapeType="1"/>
            </p:cNvSpPr>
            <p:nvPr/>
          </p:nvSpPr>
          <p:spPr bwMode="auto">
            <a:xfrm flipV="1">
              <a:off x="1728" y="1392"/>
              <a:ext cx="480" cy="384"/>
            </a:xfrm>
            <a:prstGeom prst="line">
              <a:avLst/>
            </a:prstGeom>
            <a:noFill/>
            <a:ln w="12700">
              <a:solidFill>
                <a:srgbClr val="00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9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DD01188-E8F9-4A70-A686-F3E23147E248}" type="slidenum">
              <a:rPr lang="en-US" sz="1800"/>
              <a:pPr algn="r"/>
              <a:t>22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381000"/>
            <a:ext cx="8297862" cy="4954588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 err="1">
                <a:latin typeface="Courier New" charset="0"/>
              </a:rPr>
              <a:t>ItemType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SortedType</a:t>
            </a:r>
            <a:r>
              <a:rPr lang="en-US" sz="1600" b="1" dirty="0">
                <a:latin typeface="Courier New" charset="0"/>
              </a:rPr>
              <a:t>::</a:t>
            </a:r>
            <a:r>
              <a:rPr lang="en-US" sz="1600" b="1" dirty="0" err="1">
                <a:latin typeface="Courier New" charset="0"/>
              </a:rPr>
              <a:t>GetItem</a:t>
            </a:r>
            <a:r>
              <a:rPr lang="en-US" sz="1600" b="1" dirty="0">
                <a:latin typeface="Courier New" charset="0"/>
              </a:rPr>
              <a:t> ( </a:t>
            </a:r>
            <a:r>
              <a:rPr lang="en-US" sz="1600" b="1" dirty="0" err="1">
                <a:latin typeface="Courier New" charset="0"/>
              </a:rPr>
              <a:t>ItemType</a:t>
            </a:r>
            <a:r>
              <a:rPr lang="en-US" sz="1600" b="1" dirty="0">
                <a:latin typeface="Courier New" charset="0"/>
              </a:rPr>
              <a:t>  item,   </a:t>
            </a:r>
            <a:r>
              <a:rPr lang="en-US" sz="1600" b="1" dirty="0" err="1">
                <a:latin typeface="Courier New" charset="0"/>
              </a:rPr>
              <a:t>bool</a:t>
            </a:r>
            <a:r>
              <a:rPr lang="en-US" sz="1600" b="1" dirty="0">
                <a:latin typeface="Courier New" charset="0"/>
              </a:rPr>
              <a:t>&amp;  found ) 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solidFill>
                  <a:srgbClr val="0044B5"/>
                </a:solidFill>
                <a:latin typeface="Courier New" charset="0"/>
              </a:rPr>
              <a:t>//  ASSUMES info ARRAY SORTED IN ASCENDING ORDER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{ 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 first  =  0;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	last  = length - 1;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bool</a:t>
            </a:r>
            <a:r>
              <a:rPr lang="en-US" sz="1600" b="1" dirty="0">
                <a:latin typeface="Courier New" charset="0"/>
              </a:rPr>
              <a:t>  </a:t>
            </a:r>
            <a:r>
              <a:rPr lang="en-US" sz="1600" b="1" dirty="0" err="1">
                <a:latin typeface="Courier New" charset="0"/>
              </a:rPr>
              <a:t>moreToSearch</a:t>
            </a:r>
            <a:r>
              <a:rPr lang="en-US" sz="1600" b="1" dirty="0">
                <a:latin typeface="Courier New" charset="0"/>
              </a:rPr>
              <a:t>  =  ( first  &lt;=  last 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found = false;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600" b="1" dirty="0">
              <a:latin typeface="Courier New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while ( </a:t>
            </a:r>
            <a:r>
              <a:rPr lang="en-US" sz="1600" b="1" dirty="0" err="1">
                <a:latin typeface="Courier New" charset="0"/>
              </a:rPr>
              <a:t>moreToSearch</a:t>
            </a:r>
            <a:r>
              <a:rPr lang="en-US" sz="1600" b="1" dirty="0">
                <a:latin typeface="Courier New" charset="0"/>
              </a:rPr>
              <a:t>  &amp;&amp;  !found 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{	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 =  ( first + last ) / 2 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switch ( </a:t>
            </a:r>
            <a:r>
              <a:rPr lang="en-US" sz="1600" b="1" dirty="0" err="1">
                <a:latin typeface="Courier New" charset="0"/>
              </a:rPr>
              <a:t>item.ComparedTo</a:t>
            </a:r>
            <a:r>
              <a:rPr lang="en-US" sz="1600" b="1" dirty="0">
                <a:latin typeface="Courier New" charset="0"/>
              </a:rPr>
              <a:t>( info [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] ) 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 	{  </a:t>
            </a:r>
            <a:r>
              <a:rPr lang="en-US" sz="1600" b="1" dirty="0" smtClean="0">
                <a:latin typeface="Courier New" charset="0"/>
              </a:rPr>
              <a:t>  case   </a:t>
            </a:r>
            <a:r>
              <a:rPr lang="en-US" sz="1600" b="1" dirty="0">
                <a:latin typeface="Courier New" charset="0"/>
              </a:rPr>
              <a:t>LESS     </a:t>
            </a:r>
            <a:r>
              <a:rPr lang="en-US" sz="1600" b="1" dirty="0" smtClean="0">
                <a:latin typeface="Courier New" charset="0"/>
              </a:rPr>
              <a:t>:</a:t>
            </a:r>
            <a:r>
              <a:rPr lang="en-US" sz="1600" b="1" dirty="0">
                <a:latin typeface="Courier New" charset="0"/>
              </a:rPr>
              <a:t>	  </a:t>
            </a:r>
            <a:r>
              <a:rPr lang="en-US" sz="1600" b="1" dirty="0" smtClean="0">
                <a:latin typeface="Courier New" charset="0"/>
              </a:rPr>
              <a:t>last </a:t>
            </a:r>
            <a:r>
              <a:rPr lang="en-US" sz="1600" b="1" dirty="0">
                <a:latin typeface="Courier New" charset="0"/>
              </a:rPr>
              <a:t>=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- 1;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          </a:t>
            </a:r>
            <a:r>
              <a:rPr lang="en-US" sz="1600" b="1" dirty="0" err="1">
                <a:latin typeface="Courier New" charset="0"/>
              </a:rPr>
              <a:t>moreToSearch</a:t>
            </a:r>
            <a:r>
              <a:rPr lang="en-US" sz="1600" b="1" dirty="0">
                <a:latin typeface="Courier New" charset="0"/>
              </a:rPr>
              <a:t> = ( first &lt;= last 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	   break;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      case  GREATER  :   first =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+ 1;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          </a:t>
            </a:r>
            <a:r>
              <a:rPr lang="en-US" sz="1600" b="1" dirty="0" err="1">
                <a:latin typeface="Courier New" charset="0"/>
              </a:rPr>
              <a:t>moreToSearch</a:t>
            </a:r>
            <a:r>
              <a:rPr lang="en-US" sz="1600" b="1" dirty="0">
                <a:latin typeface="Courier New" charset="0"/>
              </a:rPr>
              <a:t> = ( first &lt;= last 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	   break;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      case  EQUAL    :   found = true 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	   item = info[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];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	   break;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	 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}return item;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}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28600" y="382588"/>
            <a:ext cx="8763000" cy="6246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61988" y="1963738"/>
            <a:ext cx="772001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0485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FC99FE8-BD0E-436F-98F0-90F0BEE035F0}" type="slidenum">
              <a:rPr lang="en-US" sz="1800"/>
              <a:pPr algn="r"/>
              <a:t>23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543800" cy="838200"/>
          </a:xfrm>
        </p:spPr>
        <p:txBody>
          <a:bodyPr/>
          <a:lstStyle/>
          <a:p>
            <a:r>
              <a:rPr lang="en-US" smtClean="0"/>
              <a:t>Allocation of memory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15950" y="18351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883150" y="18351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22325" y="2011363"/>
            <a:ext cx="3140075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cs typeface="Arial" pitchFamily="34" charset="0"/>
              </a:rPr>
              <a:t>        </a:t>
            </a:r>
            <a:r>
              <a:rPr lang="en-US" b="1">
                <a:solidFill>
                  <a:srgbClr val="990066"/>
                </a:solidFill>
                <a:cs typeface="Arial" pitchFamily="34" charset="0"/>
              </a:rPr>
              <a:t>STATIC</a:t>
            </a:r>
          </a:p>
          <a:p>
            <a:pPr eaLnBrk="0" hangingPunct="0"/>
            <a:r>
              <a:rPr lang="en-US" b="1">
                <a:solidFill>
                  <a:srgbClr val="990066"/>
                </a:solidFill>
                <a:cs typeface="Arial" pitchFamily="34" charset="0"/>
              </a:rPr>
              <a:t>       ALLOCATION</a:t>
            </a:r>
            <a:endParaRPr lang="en-US" sz="2000" b="1">
              <a:solidFill>
                <a:srgbClr val="990066"/>
              </a:solidFill>
              <a:cs typeface="Arial" pitchFamily="34" charset="0"/>
            </a:endParaRPr>
          </a:p>
          <a:p>
            <a:pPr eaLnBrk="0" hangingPunct="0"/>
            <a:endParaRPr lang="en-US" sz="1800" b="1">
              <a:cs typeface="Arial" pitchFamily="34" charset="0"/>
            </a:endParaRPr>
          </a:p>
          <a:p>
            <a:pPr eaLnBrk="0" hangingPunct="0"/>
            <a:r>
              <a:rPr lang="en-US" sz="2800" b="1">
                <a:cs typeface="Arial" pitchFamily="34" charset="0"/>
              </a:rPr>
              <a:t>Static allocation is the allocation of memory space at </a:t>
            </a:r>
            <a:r>
              <a:rPr lang="en-US" sz="2800" b="1">
                <a:solidFill>
                  <a:srgbClr val="990066"/>
                </a:solidFill>
                <a:cs typeface="Arial" pitchFamily="34" charset="0"/>
              </a:rPr>
              <a:t>compile time</a:t>
            </a:r>
            <a:r>
              <a:rPr lang="en-US" sz="2800" b="1">
                <a:cs typeface="Arial" pitchFamily="34" charset="0"/>
              </a:rPr>
              <a:t>.</a:t>
            </a:r>
            <a:endParaRPr lang="en-US" sz="2000" b="1">
              <a:cs typeface="Arial" pitchFamily="34" charset="0"/>
            </a:endParaRPr>
          </a:p>
          <a:p>
            <a:pPr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089525" y="2011363"/>
            <a:ext cx="3335338" cy="39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cs typeface="Arial" pitchFamily="34" charset="0"/>
              </a:rPr>
              <a:t>     </a:t>
            </a:r>
            <a:r>
              <a:rPr lang="en-US" b="1">
                <a:solidFill>
                  <a:srgbClr val="008080"/>
                </a:solidFill>
                <a:cs typeface="Arial" pitchFamily="34" charset="0"/>
              </a:rPr>
              <a:t>DYNAMIC  </a:t>
            </a:r>
          </a:p>
          <a:p>
            <a:pPr eaLnBrk="0" hangingPunct="0"/>
            <a:r>
              <a:rPr lang="en-US" b="1">
                <a:solidFill>
                  <a:srgbClr val="008080"/>
                </a:solidFill>
                <a:cs typeface="Arial" pitchFamily="34" charset="0"/>
              </a:rPr>
              <a:t>     ALLOCATION</a:t>
            </a:r>
            <a:endParaRPr lang="en-US" b="1">
              <a:cs typeface="Arial" pitchFamily="34" charset="0"/>
            </a:endParaRPr>
          </a:p>
          <a:p>
            <a:pPr eaLnBrk="0" hangingPunct="0"/>
            <a:endParaRPr lang="en-US" sz="1800" b="1">
              <a:cs typeface="Arial" pitchFamily="34" charset="0"/>
            </a:endParaRPr>
          </a:p>
          <a:p>
            <a:pPr eaLnBrk="0" hangingPunct="0"/>
            <a:r>
              <a:rPr lang="en-US" sz="2800" b="1">
                <a:cs typeface="Arial" pitchFamily="34" charset="0"/>
              </a:rPr>
              <a:t>Dynamic allocation is the allocation of memory space at </a:t>
            </a:r>
            <a:r>
              <a:rPr lang="en-US" sz="2800" b="1">
                <a:solidFill>
                  <a:srgbClr val="008080"/>
                </a:solidFill>
                <a:cs typeface="Arial" pitchFamily="34" charset="0"/>
              </a:rPr>
              <a:t>run time</a:t>
            </a:r>
            <a:r>
              <a:rPr lang="en-US" sz="2800" b="1">
                <a:cs typeface="Arial" pitchFamily="34" charset="0"/>
              </a:rPr>
              <a:t> by using operator </a:t>
            </a:r>
            <a:r>
              <a:rPr lang="en-US" sz="2800" b="1">
                <a:solidFill>
                  <a:srgbClr val="008080"/>
                </a:solidFill>
                <a:cs typeface="Arial" pitchFamily="34" charset="0"/>
              </a:rPr>
              <a:t>new</a:t>
            </a:r>
            <a:r>
              <a:rPr lang="en-US" sz="2800" b="1">
                <a:cs typeface="Arial" pitchFamily="34" charset="0"/>
              </a:rPr>
              <a:t>.</a:t>
            </a:r>
            <a:endParaRPr lang="en-US" sz="2000" b="1">
              <a:cs typeface="Arial" pitchFamily="34" charset="0"/>
            </a:endParaRPr>
          </a:p>
          <a:p>
            <a:pPr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21511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30C7536-12DC-4F7D-895C-F43FEE0CFD10}" type="slidenum">
              <a:rPr lang="en-US" sz="1800"/>
              <a:pPr algn="r"/>
              <a:t>24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543800" cy="838200"/>
          </a:xfrm>
        </p:spPr>
        <p:txBody>
          <a:bodyPr/>
          <a:lstStyle/>
          <a:p>
            <a:r>
              <a:rPr lang="en-US" smtClean="0"/>
              <a:t>3 Kinds of Program Data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81150"/>
            <a:ext cx="7848600" cy="4724400"/>
          </a:xfrm>
        </p:spPr>
        <p:txBody>
          <a:bodyPr/>
          <a:lstStyle/>
          <a:p>
            <a:r>
              <a:rPr lang="en-US" sz="2400" b="1" smtClean="0">
                <a:solidFill>
                  <a:srgbClr val="00B050"/>
                </a:solidFill>
              </a:rPr>
              <a:t>STATIC DATA</a:t>
            </a:r>
            <a:r>
              <a:rPr lang="en-US" sz="2400" b="1" smtClean="0"/>
              <a:t>:  memory allocation exists throughout execution of program. 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2000" b="1" smtClean="0">
                <a:latin typeface="Courier New" pitchFamily="49" charset="0"/>
              </a:rPr>
              <a:t> long SeedValue;</a:t>
            </a:r>
          </a:p>
          <a:p>
            <a:pPr>
              <a:buFontTx/>
              <a:buNone/>
            </a:pPr>
            <a:r>
              <a:rPr lang="en-US" sz="900" smtClean="0"/>
              <a:t> </a:t>
            </a:r>
          </a:p>
          <a:p>
            <a:r>
              <a:rPr lang="en-US" sz="2400" b="1" smtClean="0">
                <a:solidFill>
                  <a:srgbClr val="00B050"/>
                </a:solidFill>
              </a:rPr>
              <a:t>AUTOMATIC DATA</a:t>
            </a:r>
            <a:r>
              <a:rPr lang="en-US" sz="2400" b="1" smtClean="0"/>
              <a:t>: automatically created at function entry, resides in activation frame of the function</a:t>
            </a:r>
            <a:r>
              <a:rPr lang="en-US" sz="2800" smtClean="0"/>
              <a:t>, </a:t>
            </a:r>
            <a:r>
              <a:rPr lang="en-US" sz="2400" b="1" smtClean="0"/>
              <a:t>and is destroyed when returning from function.</a:t>
            </a:r>
          </a:p>
          <a:p>
            <a:pPr>
              <a:buFontTx/>
              <a:buNone/>
            </a:pPr>
            <a:endParaRPr lang="en-US" sz="900" b="1" smtClean="0"/>
          </a:p>
          <a:p>
            <a:r>
              <a:rPr lang="en-US" sz="2400" b="1" smtClean="0">
                <a:solidFill>
                  <a:srgbClr val="00B050"/>
                </a:solidFill>
              </a:rPr>
              <a:t>DYNAMIC DATA</a:t>
            </a:r>
            <a:r>
              <a:rPr lang="en-US" sz="2400" b="1" smtClean="0"/>
              <a:t>:  explicitly allocated and deallocated during program execution by C++ instructions written by programmer using unary operators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smtClean="0"/>
              <a:t>and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delete</a:t>
            </a:r>
          </a:p>
        </p:txBody>
      </p:sp>
      <p:sp>
        <p:nvSpPr>
          <p:cNvPr id="22532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4FB99C2-BD26-4093-ABEC-16833ABA855C}" type="slidenum">
              <a:rPr lang="en-US" sz="1800"/>
              <a:pPr algn="r"/>
              <a:t>25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46138"/>
            <a:ext cx="7010400" cy="373062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Arrays created at run time</a:t>
            </a:r>
            <a:endParaRPr lang="en-US">
              <a:latin typeface="Courier New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676400"/>
            <a:ext cx="7753350" cy="40211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smtClean="0"/>
              <a:t>If memory is available in an area called the free store (or heap), operator new </a:t>
            </a:r>
            <a:r>
              <a:rPr lang="en-US" sz="2400" b="1" smtClean="0">
                <a:solidFill>
                  <a:srgbClr val="00B050"/>
                </a:solidFill>
              </a:rPr>
              <a:t>allocates memory for the object or array and returns the </a:t>
            </a:r>
            <a:r>
              <a:rPr lang="en-US" sz="2400" b="1" smtClean="0"/>
              <a:t>address of (pointer to) the memory allocated.</a:t>
            </a:r>
          </a:p>
          <a:p>
            <a:pPr>
              <a:buFontTx/>
              <a:buNone/>
            </a:pPr>
            <a:endParaRPr lang="en-US" sz="1600" b="1" smtClean="0"/>
          </a:p>
          <a:p>
            <a:pPr>
              <a:buFontTx/>
              <a:buNone/>
            </a:pPr>
            <a:r>
              <a:rPr lang="en-US" sz="2400" b="1" smtClean="0"/>
              <a:t>Otherwise, the </a:t>
            </a:r>
            <a:r>
              <a:rPr lang="en-US" sz="2400" b="1" smtClean="0">
                <a:latin typeface="Courier" pitchFamily="-84" charset="0"/>
              </a:rPr>
              <a:t>NULL</a:t>
            </a:r>
            <a:r>
              <a:rPr lang="en-US" sz="2400" b="1" smtClean="0"/>
              <a:t> pointer 0 is returned.  </a:t>
            </a:r>
          </a:p>
          <a:p>
            <a:pPr>
              <a:buFontTx/>
              <a:buNone/>
            </a:pPr>
            <a:endParaRPr lang="en-US" sz="1600" b="1" smtClean="0"/>
          </a:p>
          <a:p>
            <a:pPr>
              <a:buFontTx/>
              <a:buNone/>
            </a:pPr>
            <a:r>
              <a:rPr lang="en-US" sz="2400" b="1" smtClean="0"/>
              <a:t>The dynamically allocated object exists until the delete operator destroys it.</a:t>
            </a:r>
            <a:endParaRPr lang="en-US" sz="1800" b="1" smtClean="0"/>
          </a:p>
          <a:p>
            <a:pPr>
              <a:buFontTx/>
              <a:buNone/>
            </a:pPr>
            <a:endParaRPr lang="en-US" sz="1800" b="1" smtClean="0"/>
          </a:p>
        </p:txBody>
      </p:sp>
      <p:sp>
        <p:nvSpPr>
          <p:cNvPr id="2355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F555757-5192-4BE5-A868-131B5F8006BB}" type="slidenum">
              <a:rPr lang="en-US" sz="1800"/>
              <a:pPr algn="r"/>
              <a:t>26</a:t>
            </a:fld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Dynamic Array Allocation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22275" y="1760538"/>
            <a:ext cx="8188325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cs typeface="Arial" pitchFamily="34" charset="0"/>
              </a:rPr>
              <a:t>char  *ptr;</a:t>
            </a:r>
            <a:r>
              <a:rPr lang="en-US" sz="2800" b="1">
                <a:cs typeface="Arial" pitchFamily="34" charset="0"/>
              </a:rPr>
              <a:t>   		</a:t>
            </a:r>
            <a:r>
              <a:rPr lang="en-US" b="1">
                <a:solidFill>
                  <a:srgbClr val="0044B5"/>
                </a:solidFill>
                <a:cs typeface="Arial" pitchFamily="34" charset="0"/>
              </a:rPr>
              <a:t>// ptr is a pointer variable that</a:t>
            </a:r>
          </a:p>
          <a:p>
            <a:pPr eaLnBrk="0" hangingPunct="0"/>
            <a:r>
              <a:rPr lang="en-US" b="1">
                <a:solidFill>
                  <a:srgbClr val="0044B5"/>
                </a:solidFill>
                <a:cs typeface="Arial" pitchFamily="34" charset="0"/>
              </a:rPr>
              <a:t>                      	//  can hold the address of a char</a:t>
            </a:r>
            <a:endParaRPr lang="en-US" sz="2800" b="1">
              <a:solidFill>
                <a:srgbClr val="0044B5"/>
              </a:solidFill>
              <a:cs typeface="Arial" pitchFamily="34" charset="0"/>
            </a:endParaRPr>
          </a:p>
          <a:p>
            <a:pPr eaLnBrk="0" hangingPunct="0"/>
            <a:endParaRPr lang="en-US" b="1">
              <a:solidFill>
                <a:srgbClr val="A50021"/>
              </a:solidFill>
              <a:cs typeface="Arial" pitchFamily="34" charset="0"/>
            </a:endParaRPr>
          </a:p>
          <a:p>
            <a:pPr eaLnBrk="0" hangingPunct="0"/>
            <a:r>
              <a:rPr lang="en-US" b="1">
                <a:cs typeface="Arial" pitchFamily="34" charset="0"/>
              </a:rPr>
              <a:t>ptr  =  new  char[ 5 ];</a:t>
            </a:r>
            <a:r>
              <a:rPr lang="en-US" sz="2800" b="1">
                <a:cs typeface="Arial" pitchFamily="34" charset="0"/>
              </a:rPr>
              <a:t>    </a:t>
            </a:r>
          </a:p>
          <a:p>
            <a:pPr eaLnBrk="0" hangingPunct="0"/>
            <a:r>
              <a:rPr lang="en-US" b="1" i="1">
                <a:solidFill>
                  <a:srgbClr val="A50021"/>
                </a:solidFill>
                <a:cs typeface="Arial" pitchFamily="34" charset="0"/>
              </a:rPr>
              <a:t>	    </a:t>
            </a:r>
            <a:r>
              <a:rPr lang="en-US" b="1" i="1">
                <a:solidFill>
                  <a:srgbClr val="0044B5"/>
                </a:solidFill>
                <a:cs typeface="Arial" pitchFamily="34" charset="0"/>
              </a:rPr>
              <a:t>  // dynamically, during run time, allocates</a:t>
            </a:r>
          </a:p>
          <a:p>
            <a:pPr eaLnBrk="0" hangingPunct="0"/>
            <a:r>
              <a:rPr lang="en-US" b="1" i="1">
                <a:solidFill>
                  <a:srgbClr val="0044B5"/>
                </a:solidFill>
                <a:cs typeface="Arial" pitchFamily="34" charset="0"/>
              </a:rPr>
              <a:t> 	      // memory for 5 characters and places into 	      // the contents of ptr their beginning address</a:t>
            </a:r>
            <a:endParaRPr lang="en-US" b="1" i="1">
              <a:solidFill>
                <a:srgbClr val="A50021"/>
              </a:solidFill>
              <a:cs typeface="Arial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35350" y="5257800"/>
            <a:ext cx="4521200" cy="609600"/>
            <a:chOff x="2164" y="3312"/>
            <a:chExt cx="2848" cy="384"/>
          </a:xfrm>
        </p:grpSpPr>
        <p:sp>
          <p:nvSpPr>
            <p:cNvPr id="24587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grpSp>
          <p:nvGrpSpPr>
            <p:cNvPr id="24588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24589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24590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650875" y="59547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cs typeface="Arial" pitchFamily="34" charset="0"/>
              </a:rPr>
              <a:t>  ptr</a:t>
            </a:r>
          </a:p>
        </p:txBody>
      </p:sp>
      <p:sp>
        <p:nvSpPr>
          <p:cNvPr id="29703" name="Rectangle 13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9705" name="Rectangle 15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29706" name="Line 16"/>
          <p:cNvSpPr>
            <a:spLocks noChangeShapeType="1"/>
          </p:cNvSpPr>
          <p:nvPr/>
        </p:nvSpPr>
        <p:spPr bwMode="auto">
          <a:xfrm>
            <a:off x="1562100" y="55626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B2D2932-A3CF-4052-9C29-AB967331176D}" type="slidenum">
              <a:rPr lang="en-US" sz="1800"/>
              <a:pPr algn="r"/>
              <a:t>27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5438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Dynamic Array Allocation 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22275" y="1531938"/>
            <a:ext cx="77120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/>
              <a:t>char  *ptr ;</a:t>
            </a:r>
            <a:endParaRPr lang="en-US" sz="2800" b="1" i="1">
              <a:solidFill>
                <a:srgbClr val="A50021"/>
              </a:solidFill>
            </a:endParaRPr>
          </a:p>
          <a:p>
            <a:pPr eaLnBrk="0" hangingPunct="0"/>
            <a:endParaRPr lang="en-US" sz="1600" b="1">
              <a:solidFill>
                <a:srgbClr val="A50021"/>
              </a:solidFill>
            </a:endParaRPr>
          </a:p>
          <a:p>
            <a:pPr eaLnBrk="0" hangingPunct="0"/>
            <a:r>
              <a:rPr lang="en-US" b="1"/>
              <a:t>ptr  =  new  char[ 5 ];</a:t>
            </a:r>
            <a:r>
              <a:rPr lang="en-US" sz="2800" b="1"/>
              <a:t>    </a:t>
            </a:r>
          </a:p>
          <a:p>
            <a:pPr eaLnBrk="0" hangingPunct="0"/>
            <a:endParaRPr lang="en-US" sz="1600" b="1">
              <a:solidFill>
                <a:srgbClr val="A50021"/>
              </a:solidFill>
            </a:endParaRPr>
          </a:p>
          <a:p>
            <a:pPr eaLnBrk="0" hangingPunct="0"/>
            <a:r>
              <a:rPr lang="en-US" b="1"/>
              <a:t>strcpy( ptr, </a:t>
            </a:r>
            <a:r>
              <a:rPr lang="ja-JP" altLang="en-US" b="1"/>
              <a:t>“</a:t>
            </a:r>
            <a:r>
              <a:rPr lang="en-US" altLang="ja-JP" b="1"/>
              <a:t>Bye</a:t>
            </a:r>
            <a:r>
              <a:rPr lang="ja-JP" altLang="en-US" b="1"/>
              <a:t>”</a:t>
            </a:r>
            <a:r>
              <a:rPr lang="en-US" altLang="ja-JP" b="1"/>
              <a:t> );</a:t>
            </a:r>
          </a:p>
          <a:p>
            <a:pPr eaLnBrk="0" hangingPunct="0"/>
            <a:endParaRPr lang="en-US" sz="1600" b="1">
              <a:solidFill>
                <a:srgbClr val="A50021"/>
              </a:solidFill>
            </a:endParaRPr>
          </a:p>
          <a:p>
            <a:pPr eaLnBrk="0" hangingPunct="0"/>
            <a:r>
              <a:rPr lang="en-US" b="1"/>
              <a:t>ptr[ 1 ] = </a:t>
            </a:r>
            <a:r>
              <a:rPr lang="ja-JP" altLang="en-US" b="1"/>
              <a:t>‘</a:t>
            </a:r>
            <a:r>
              <a:rPr lang="en-US" altLang="ja-JP" b="1"/>
              <a:t>u</a:t>
            </a:r>
            <a:r>
              <a:rPr lang="ja-JP" altLang="en-US" b="1"/>
              <a:t>’</a:t>
            </a:r>
            <a:r>
              <a:rPr lang="en-US" altLang="ja-JP" b="1"/>
              <a:t>;	</a:t>
            </a:r>
            <a:r>
              <a:rPr lang="en-US" altLang="ja-JP" b="1">
                <a:solidFill>
                  <a:srgbClr val="0044B5"/>
                </a:solidFill>
              </a:rPr>
              <a:t>// a pointer can be subscripted</a:t>
            </a:r>
            <a:endParaRPr lang="en-US" altLang="ja-JP" b="1" i="1">
              <a:solidFill>
                <a:srgbClr val="A50021"/>
              </a:solidFill>
            </a:endParaRPr>
          </a:p>
          <a:p>
            <a:pPr eaLnBrk="0" hangingPunct="0"/>
            <a:endParaRPr lang="en-US" sz="1600" b="1">
              <a:solidFill>
                <a:srgbClr val="A50021"/>
              </a:solidFill>
            </a:endParaRPr>
          </a:p>
          <a:p>
            <a:pPr eaLnBrk="0" hangingPunct="0"/>
            <a:r>
              <a:rPr lang="en-US" b="1"/>
              <a:t>std::cout  &lt;&lt; ptr[ 2] ;</a:t>
            </a:r>
            <a:endParaRPr lang="en-US" sz="2800" b="1"/>
          </a:p>
          <a:p>
            <a:pPr eaLnBrk="0" hangingPunct="0"/>
            <a:r>
              <a:rPr lang="en-US" b="1" i="1">
                <a:solidFill>
                  <a:srgbClr val="A50021"/>
                </a:solidFill>
              </a:rPr>
              <a:t>	      </a:t>
            </a:r>
          </a:p>
        </p:txBody>
      </p:sp>
      <p:grpSp>
        <p:nvGrpSpPr>
          <p:cNvPr id="25604" name="Group 11"/>
          <p:cNvGrpSpPr>
            <a:grpSpLocks/>
          </p:cNvGrpSpPr>
          <p:nvPr/>
        </p:nvGrpSpPr>
        <p:grpSpPr bwMode="auto">
          <a:xfrm>
            <a:off x="3435350" y="5029200"/>
            <a:ext cx="4521200" cy="609600"/>
            <a:chOff x="2164" y="3312"/>
            <a:chExt cx="2848" cy="384"/>
          </a:xfrm>
        </p:grpSpPr>
        <p:sp>
          <p:nvSpPr>
            <p:cNvPr id="25614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grpSp>
          <p:nvGrpSpPr>
            <p:cNvPr id="25615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25616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25617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650875" y="56499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cs typeface="Arial" pitchFamily="34" charset="0"/>
              </a:rPr>
              <a:t>  ptr</a:t>
            </a:r>
          </a:p>
        </p:txBody>
      </p:sp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3451225" y="456406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25607" name="Rectangle 14"/>
          <p:cNvSpPr>
            <a:spLocks noChangeArrowheads="1"/>
          </p:cNvSpPr>
          <p:nvPr/>
        </p:nvSpPr>
        <p:spPr bwMode="auto">
          <a:xfrm>
            <a:off x="711200" y="50165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5608" name="Rectangle 15"/>
          <p:cNvSpPr>
            <a:spLocks noChangeArrowheads="1"/>
          </p:cNvSpPr>
          <p:nvPr/>
        </p:nvSpPr>
        <p:spPr bwMode="auto">
          <a:xfrm>
            <a:off x="803275" y="51165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25609" name="Line 16"/>
          <p:cNvSpPr>
            <a:spLocks noChangeShapeType="1"/>
          </p:cNvSpPr>
          <p:nvPr/>
        </p:nvSpPr>
        <p:spPr bwMode="auto">
          <a:xfrm>
            <a:off x="1562100" y="53340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7"/>
          <p:cNvSpPr>
            <a:spLocks noChangeArrowheads="1"/>
          </p:cNvSpPr>
          <p:nvPr/>
        </p:nvSpPr>
        <p:spPr bwMode="auto">
          <a:xfrm>
            <a:off x="3546475" y="5230813"/>
            <a:ext cx="3509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/>
              <a:t>  </a:t>
            </a:r>
            <a:r>
              <a:rPr lang="ja-JP" altLang="en-US" sz="2000" b="1"/>
              <a:t>‘</a:t>
            </a:r>
            <a:r>
              <a:rPr lang="en-US" altLang="ja-JP" sz="2000" b="1"/>
              <a:t>B</a:t>
            </a:r>
            <a:r>
              <a:rPr lang="ja-JP" altLang="en-US" sz="2000" b="1"/>
              <a:t>’</a:t>
            </a:r>
            <a:r>
              <a:rPr lang="en-US" altLang="ja-JP" sz="2000" b="1"/>
              <a:t>       </a:t>
            </a:r>
            <a:r>
              <a:rPr lang="ja-JP" altLang="en-US" sz="2000" b="1"/>
              <a:t>‘</a:t>
            </a:r>
            <a:r>
              <a:rPr lang="en-US" altLang="ja-JP" sz="2000" b="1"/>
              <a:t>y</a:t>
            </a:r>
            <a:r>
              <a:rPr lang="ja-JP" altLang="en-US" sz="2000" b="1"/>
              <a:t>’</a:t>
            </a:r>
            <a:r>
              <a:rPr lang="en-US" altLang="ja-JP" sz="2000" b="1"/>
              <a:t>      </a:t>
            </a:r>
            <a:r>
              <a:rPr lang="ja-JP" altLang="en-US" sz="2000" b="1"/>
              <a:t>‘</a:t>
            </a:r>
            <a:r>
              <a:rPr lang="en-US" altLang="ja-JP" sz="2000" b="1"/>
              <a:t>e</a:t>
            </a:r>
            <a:r>
              <a:rPr lang="ja-JP" altLang="en-US" sz="2000" b="1"/>
              <a:t>’</a:t>
            </a:r>
            <a:r>
              <a:rPr lang="en-US" altLang="ja-JP" sz="2000" b="1"/>
              <a:t>      </a:t>
            </a:r>
            <a:r>
              <a:rPr lang="ja-JP" altLang="en-US" sz="2000" b="1"/>
              <a:t>‘</a:t>
            </a:r>
            <a:r>
              <a:rPr lang="en-US" altLang="ja-JP" sz="2000" b="1"/>
              <a:t>\0</a:t>
            </a:r>
            <a:r>
              <a:rPr lang="ja-JP" altLang="en-US" sz="2000" b="1"/>
              <a:t>’</a:t>
            </a:r>
            <a:r>
              <a:rPr lang="en-US" altLang="ja-JP" sz="2000" b="1"/>
              <a:t>      </a:t>
            </a:r>
            <a:endParaRPr lang="en-US" sz="2000" b="1"/>
          </a:p>
        </p:txBody>
      </p:sp>
      <p:sp>
        <p:nvSpPr>
          <p:cNvPr id="30732" name="Line 18"/>
          <p:cNvSpPr>
            <a:spLocks noChangeShapeType="1"/>
          </p:cNvSpPr>
          <p:nvPr/>
        </p:nvSpPr>
        <p:spPr bwMode="auto">
          <a:xfrm flipV="1">
            <a:off x="4629150" y="5410200"/>
            <a:ext cx="55245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9"/>
          <p:cNvSpPr>
            <a:spLocks noChangeArrowheads="1"/>
          </p:cNvSpPr>
          <p:nvPr/>
        </p:nvSpPr>
        <p:spPr bwMode="auto">
          <a:xfrm>
            <a:off x="4403725" y="4983163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/>
              <a:t>  </a:t>
            </a:r>
            <a:r>
              <a:rPr lang="ja-JP" altLang="en-US" sz="2000" b="1"/>
              <a:t>‘</a:t>
            </a:r>
            <a:r>
              <a:rPr lang="en-US" altLang="ja-JP" sz="2000" b="1"/>
              <a:t>u</a:t>
            </a:r>
            <a:r>
              <a:rPr lang="ja-JP" altLang="en-US" sz="2000" b="1"/>
              <a:t>’</a:t>
            </a:r>
            <a:r>
              <a:rPr lang="en-US" altLang="ja-JP" sz="2000" b="1"/>
              <a:t> </a:t>
            </a:r>
            <a:endParaRPr lang="en-US" sz="2000" b="1"/>
          </a:p>
        </p:txBody>
      </p:sp>
      <p:sp>
        <p:nvSpPr>
          <p:cNvPr id="25613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532C733-3B35-4360-849E-11BA0C1211EE}" type="slidenum">
              <a:rPr lang="en-US" sz="1800"/>
              <a:pPr algn="r"/>
              <a:t>28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/>
      <p:bldP spid="30732" grpId="0" animBg="1"/>
      <p:bldP spid="307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28600"/>
            <a:ext cx="8966200" cy="9890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latin typeface="Arial Rounded MT Bold" pitchFamily="34" charset="0"/>
                <a:ea typeface="ＭＳ Ｐゴシック" pitchFamily="34" charset="-128"/>
              </a:rPr>
              <a:t/>
            </a:r>
            <a:br>
              <a:rPr lang="en-US" smtClean="0">
                <a:latin typeface="Arial Rounded MT Bold" pitchFamily="34" charset="0"/>
                <a:ea typeface="ＭＳ Ｐゴシック" pitchFamily="34" charset="-128"/>
              </a:rPr>
            </a:br>
            <a:endParaRPr lang="en-US" smtClean="0"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849313" y="523875"/>
            <a:ext cx="68913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000" b="1">
                <a:latin typeface="Courier New" pitchFamily="49" charset="0"/>
                <a:cs typeface="Arial" pitchFamily="34" charset="0"/>
              </a:rPr>
              <a:t>class SortedType&lt;char&gt;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420813" y="1270000"/>
            <a:ext cx="4291012" cy="4918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77863" y="56086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677863" y="4008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77863" y="45418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677863" y="34750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77863" y="2408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77863" y="29416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677863" y="18748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914400" y="2432050"/>
            <a:ext cx="153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MakeEmpty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871538" y="2965450"/>
            <a:ext cx="164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~SortedType 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036638" y="4565650"/>
            <a:ext cx="13684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DeleteItem</a:t>
            </a:r>
          </a:p>
          <a:p>
            <a:pPr eaLnBrk="0" hangingPunct="0"/>
            <a:r>
              <a:rPr lang="en-US" sz="1200" b="1">
                <a:latin typeface="Arial Black" pitchFamily="34" charset="0"/>
                <a:cs typeface="Arial" pitchFamily="34" charset="0"/>
              </a:rPr>
              <a:t>       .</a:t>
            </a:r>
          </a:p>
          <a:p>
            <a:pPr eaLnBrk="0" hangingPunct="0"/>
            <a:r>
              <a:rPr lang="en-US" sz="1200" b="1">
                <a:latin typeface="Arial Black" pitchFamily="34" charset="0"/>
                <a:cs typeface="Arial" pitchFamily="34" charset="0"/>
              </a:rPr>
              <a:t>       .</a:t>
            </a:r>
          </a:p>
          <a:p>
            <a:pPr eaLnBrk="0" hangingPunct="0"/>
            <a:r>
              <a:rPr lang="en-US" sz="1200" b="1">
                <a:latin typeface="Arial Black" pitchFamily="34" charset="0"/>
                <a:cs typeface="Arial" pitchFamily="34" charset="0"/>
              </a:rPr>
              <a:t>       .</a:t>
            </a:r>
            <a:endParaRPr lang="en-US" sz="20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960438" y="4032250"/>
            <a:ext cx="1341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InsertItem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925513" y="1898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SortedType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884238" y="3498850"/>
            <a:ext cx="1608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RetrieveItem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808038" y="5632450"/>
            <a:ext cx="159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GetNextItem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2760663" y="2159000"/>
            <a:ext cx="2293937" cy="233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422775" y="27892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22775" y="33607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22775" y="390525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6524625" y="32178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6005513" y="3197225"/>
            <a:ext cx="2900362" cy="566738"/>
            <a:chOff x="3783" y="2298"/>
            <a:chExt cx="1827" cy="357"/>
          </a:xfrm>
        </p:grpSpPr>
        <p:grpSp>
          <p:nvGrpSpPr>
            <p:cNvPr id="26654" name="Group 25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26656" name="Rectangle 26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>
                  <a:cs typeface="Arial" pitchFamily="34" charset="0"/>
                </a:endParaRPr>
              </a:p>
            </p:txBody>
          </p:sp>
          <p:grpSp>
            <p:nvGrpSpPr>
              <p:cNvPr id="26657" name="Group 27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26662" name="Line 28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3" name="Rectangle 29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1800">
                    <a:cs typeface="Arial" pitchFamily="34" charset="0"/>
                  </a:endParaRPr>
                </a:p>
              </p:txBody>
            </p:sp>
            <p:sp>
              <p:nvSpPr>
                <p:cNvPr id="26664" name="Line 30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58" name="Group 31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26659" name="Line 32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1800">
                    <a:cs typeface="Arial" pitchFamily="34" charset="0"/>
                  </a:endParaRPr>
                </a:p>
              </p:txBody>
            </p:sp>
            <p:sp>
              <p:nvSpPr>
                <p:cNvPr id="26661" name="Line 34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655" name="Rectangle 35"/>
            <p:cNvSpPr>
              <a:spLocks noChangeArrowheads="1"/>
            </p:cNvSpPr>
            <p:nvPr/>
          </p:nvSpPr>
          <p:spPr bwMode="auto">
            <a:xfrm>
              <a:off x="3798" y="2335"/>
              <a:ext cx="17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ja-JP" altLang="en-US" sz="2000" b="1"/>
                <a:t>‘</a:t>
              </a:r>
              <a:r>
                <a:rPr lang="en-US" altLang="ja-JP" sz="2000" b="1"/>
                <a:t>C</a:t>
              </a:r>
              <a:r>
                <a:rPr lang="ja-JP" altLang="en-US" sz="2000" b="1"/>
                <a:t>’</a:t>
              </a:r>
              <a:r>
                <a:rPr lang="en-US" altLang="ja-JP" sz="2000" b="1"/>
                <a:t>        </a:t>
              </a:r>
              <a:r>
                <a:rPr lang="ja-JP" altLang="en-US" sz="2000" b="1"/>
                <a:t>‘</a:t>
              </a:r>
              <a:r>
                <a:rPr lang="en-US" altLang="ja-JP" sz="2000" b="1"/>
                <a:t>L</a:t>
              </a:r>
              <a:r>
                <a:rPr lang="ja-JP" altLang="en-US" sz="2000" b="1"/>
                <a:t>’</a:t>
              </a:r>
              <a:r>
                <a:rPr lang="en-US" altLang="ja-JP" sz="2000" b="1"/>
                <a:t>         </a:t>
              </a:r>
              <a:r>
                <a:rPr lang="ja-JP" altLang="en-US" sz="2000" b="1"/>
                <a:t>‘</a:t>
              </a:r>
              <a:r>
                <a:rPr lang="en-US" altLang="ja-JP" sz="2000" b="1"/>
                <a:t>X</a:t>
              </a:r>
              <a:r>
                <a:rPr lang="ja-JP" altLang="en-US" sz="2000" b="1"/>
                <a:t>’</a:t>
              </a:r>
              <a:endParaRPr lang="en-US" sz="2000" b="1"/>
            </a:p>
          </p:txBody>
        </p:sp>
      </p:grpSp>
      <p:sp>
        <p:nvSpPr>
          <p:cNvPr id="26649" name="Line 36"/>
          <p:cNvSpPr>
            <a:spLocks noChangeShapeType="1"/>
          </p:cNvSpPr>
          <p:nvPr/>
        </p:nvSpPr>
        <p:spPr bwMode="auto">
          <a:xfrm flipH="1">
            <a:off x="8682038" y="31956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37"/>
          <p:cNvSpPr>
            <a:spLocks noChangeShapeType="1"/>
          </p:cNvSpPr>
          <p:nvPr/>
        </p:nvSpPr>
        <p:spPr bwMode="auto">
          <a:xfrm>
            <a:off x="4741863" y="35067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38"/>
          <p:cNvSpPr>
            <a:spLocks noChangeArrowheads="1"/>
          </p:cNvSpPr>
          <p:nvPr/>
        </p:nvSpPr>
        <p:spPr bwMode="auto">
          <a:xfrm>
            <a:off x="2811463" y="2212975"/>
            <a:ext cx="2079625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Private data:</a:t>
            </a:r>
            <a:endParaRPr lang="en-US" sz="20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8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length            </a:t>
            </a:r>
            <a:r>
              <a:rPr lang="en-US" sz="1800" b="1">
                <a:latin typeface="Times New Roman" pitchFamily="18" charset="0"/>
                <a:cs typeface="Arial" pitchFamily="34" charset="0"/>
              </a:rPr>
              <a:t>3</a:t>
            </a:r>
          </a:p>
          <a:p>
            <a:pPr eaLnBrk="0" hangingPunct="0"/>
            <a:endParaRPr lang="en-US" sz="12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listData</a:t>
            </a:r>
            <a:endParaRPr lang="en-US" sz="14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16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currentPos    ?</a:t>
            </a:r>
            <a:endParaRPr lang="en-US" sz="20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52" name="Line 39"/>
          <p:cNvSpPr>
            <a:spLocks noChangeShapeType="1"/>
          </p:cNvSpPr>
          <p:nvPr/>
        </p:nvSpPr>
        <p:spPr bwMode="auto">
          <a:xfrm>
            <a:off x="6529388" y="322103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1253AE8-9A09-4DFD-8B2C-5445BB2C2D72}" type="slidenum">
              <a:rPr lang="en-US" sz="1800"/>
              <a:pPr algn="r"/>
              <a:t>29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2984500" y="1516063"/>
            <a:ext cx="4483100" cy="47117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229600" cy="762000"/>
          </a:xfrm>
        </p:spPr>
        <p:txBody>
          <a:bodyPr/>
          <a:lstStyle/>
          <a:p>
            <a:r>
              <a:rPr lang="en-US" sz="3600" smtClean="0"/>
              <a:t>Sorted Type Class Interface Diagram</a:t>
            </a:r>
          </a:p>
        </p:txBody>
      </p:sp>
      <p:sp>
        <p:nvSpPr>
          <p:cNvPr id="4101" name="Oval 4"/>
          <p:cNvSpPr>
            <a:spLocks noChangeArrowheads="1"/>
          </p:cNvSpPr>
          <p:nvPr/>
        </p:nvSpPr>
        <p:spPr bwMode="auto">
          <a:xfrm>
            <a:off x="2070100" y="56308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52475" y="1219200"/>
            <a:ext cx="3459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>
                <a:solidFill>
                  <a:srgbClr val="660066"/>
                </a:solidFill>
                <a:latin typeface="Arial Rounded MT Bold" pitchFamily="34" charset="0"/>
                <a:cs typeface="Arial" pitchFamily="34" charset="0"/>
              </a:rPr>
              <a:t>   </a:t>
            </a:r>
            <a:r>
              <a:rPr lang="en-US" sz="2800" b="1">
                <a:solidFill>
                  <a:srgbClr val="000000"/>
                </a:solidFill>
                <a:latin typeface="Arial Rounded MT Bold" pitchFamily="34" charset="0"/>
                <a:cs typeface="Arial" pitchFamily="34" charset="0"/>
              </a:rPr>
              <a:t>SortedType class</a:t>
            </a:r>
          </a:p>
        </p:txBody>
      </p:sp>
      <p:sp>
        <p:nvSpPr>
          <p:cNvPr id="4103" name="Oval 6"/>
          <p:cNvSpPr>
            <a:spLocks noChangeArrowheads="1"/>
          </p:cNvSpPr>
          <p:nvPr/>
        </p:nvSpPr>
        <p:spPr bwMode="auto">
          <a:xfrm>
            <a:off x="2070100" y="40306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4" name="Oval 7"/>
          <p:cNvSpPr>
            <a:spLocks noChangeArrowheads="1"/>
          </p:cNvSpPr>
          <p:nvPr/>
        </p:nvSpPr>
        <p:spPr bwMode="auto">
          <a:xfrm>
            <a:off x="2070100" y="45640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5" name="Oval 8"/>
          <p:cNvSpPr>
            <a:spLocks noChangeArrowheads="1"/>
          </p:cNvSpPr>
          <p:nvPr/>
        </p:nvSpPr>
        <p:spPr bwMode="auto">
          <a:xfrm>
            <a:off x="2070100" y="50974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6" name="Oval 9"/>
          <p:cNvSpPr>
            <a:spLocks noChangeArrowheads="1"/>
          </p:cNvSpPr>
          <p:nvPr/>
        </p:nvSpPr>
        <p:spPr bwMode="auto">
          <a:xfrm>
            <a:off x="2070100" y="34972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7" name="Oval 10"/>
          <p:cNvSpPr>
            <a:spLocks noChangeArrowheads="1"/>
          </p:cNvSpPr>
          <p:nvPr/>
        </p:nvSpPr>
        <p:spPr bwMode="auto">
          <a:xfrm>
            <a:off x="2070100" y="24304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8" name="Oval 11"/>
          <p:cNvSpPr>
            <a:spLocks noChangeArrowheads="1"/>
          </p:cNvSpPr>
          <p:nvPr/>
        </p:nvSpPr>
        <p:spPr bwMode="auto">
          <a:xfrm>
            <a:off x="2070100" y="29638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9" name="Oval 12"/>
          <p:cNvSpPr>
            <a:spLocks noChangeArrowheads="1"/>
          </p:cNvSpPr>
          <p:nvPr/>
        </p:nvSpPr>
        <p:spPr bwMode="auto">
          <a:xfrm>
            <a:off x="2070100" y="18970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2657475" y="2454275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IsFull</a:t>
            </a:r>
          </a:p>
        </p:txBody>
      </p:sp>
      <p:sp>
        <p:nvSpPr>
          <p:cNvPr id="4111" name="Rectangle 14"/>
          <p:cNvSpPr>
            <a:spLocks noChangeArrowheads="1"/>
          </p:cNvSpPr>
          <p:nvPr/>
        </p:nvSpPr>
        <p:spPr bwMode="auto">
          <a:xfrm>
            <a:off x="2428875" y="298767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GetLength</a:t>
            </a:r>
          </a:p>
        </p:txBody>
      </p:sp>
      <p:sp>
        <p:nvSpPr>
          <p:cNvPr id="4112" name="Rectangle 15"/>
          <p:cNvSpPr>
            <a:spLocks noChangeArrowheads="1"/>
          </p:cNvSpPr>
          <p:nvPr/>
        </p:nvSpPr>
        <p:spPr bwMode="auto">
          <a:xfrm>
            <a:off x="2428875" y="51212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ResetList</a:t>
            </a:r>
          </a:p>
        </p:txBody>
      </p:sp>
      <p:sp>
        <p:nvSpPr>
          <p:cNvPr id="4113" name="Rectangle 16"/>
          <p:cNvSpPr>
            <a:spLocks noChangeArrowheads="1"/>
          </p:cNvSpPr>
          <p:nvPr/>
        </p:nvSpPr>
        <p:spPr bwMode="auto">
          <a:xfrm>
            <a:off x="2428875" y="45878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DeleteItem</a:t>
            </a:r>
          </a:p>
        </p:txBody>
      </p:sp>
      <p:sp>
        <p:nvSpPr>
          <p:cNvPr id="4114" name="Rectangle 17"/>
          <p:cNvSpPr>
            <a:spLocks noChangeArrowheads="1"/>
          </p:cNvSpPr>
          <p:nvPr/>
        </p:nvSpPr>
        <p:spPr bwMode="auto">
          <a:xfrm>
            <a:off x="2352675" y="4054475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PutItem</a:t>
            </a:r>
          </a:p>
        </p:txBody>
      </p:sp>
      <p:sp>
        <p:nvSpPr>
          <p:cNvPr id="4115" name="Rectangle 18"/>
          <p:cNvSpPr>
            <a:spLocks noChangeArrowheads="1"/>
          </p:cNvSpPr>
          <p:nvPr/>
        </p:nvSpPr>
        <p:spPr bwMode="auto">
          <a:xfrm>
            <a:off x="2276475" y="1920875"/>
            <a:ext cx="153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MakeEmpty</a:t>
            </a:r>
          </a:p>
        </p:txBody>
      </p:sp>
      <p:sp>
        <p:nvSpPr>
          <p:cNvPr id="4116" name="Rectangle 19"/>
          <p:cNvSpPr>
            <a:spLocks noChangeArrowheads="1"/>
          </p:cNvSpPr>
          <p:nvPr/>
        </p:nvSpPr>
        <p:spPr bwMode="auto">
          <a:xfrm>
            <a:off x="2276475" y="3521075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GetItem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203700" y="2201863"/>
            <a:ext cx="2425700" cy="3340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257675" y="2255838"/>
            <a:ext cx="188595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 dirty="0">
                <a:latin typeface="Times New Roman" pitchFamily="18" charset="0"/>
                <a:cs typeface="Arial" pitchFamily="34" charset="0"/>
              </a:rPr>
              <a:t>Private data:</a:t>
            </a:r>
            <a:endParaRPr lang="en-US" sz="20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8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 dirty="0">
                <a:latin typeface="Times New Roman" pitchFamily="18" charset="0"/>
                <a:cs typeface="Arial" pitchFamily="34" charset="0"/>
              </a:rPr>
              <a:t>length</a:t>
            </a:r>
            <a:endParaRPr lang="en-US" sz="20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12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 dirty="0">
                <a:latin typeface="Times New Roman" pitchFamily="18" charset="0"/>
                <a:cs typeface="Arial" pitchFamily="34" charset="0"/>
              </a:rPr>
              <a:t>info </a:t>
            </a:r>
            <a:r>
              <a:rPr lang="en-US" sz="1800" b="1" dirty="0"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600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800" b="1" dirty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1600" b="1" dirty="0">
                <a:latin typeface="Times New Roman" pitchFamily="18" charset="0"/>
                <a:cs typeface="Arial" pitchFamily="34" charset="0"/>
              </a:rPr>
              <a:t>[ 0 ]</a:t>
            </a:r>
          </a:p>
          <a:p>
            <a:pPr eaLnBrk="0" hangingPunct="0"/>
            <a:r>
              <a:rPr lang="en-US" sz="1600" b="1" dirty="0">
                <a:latin typeface="Times New Roman" pitchFamily="18" charset="0"/>
                <a:cs typeface="Arial" pitchFamily="34" charset="0"/>
              </a:rPr>
              <a:t>                  [ 1 ]</a:t>
            </a:r>
          </a:p>
          <a:p>
            <a:pPr eaLnBrk="0" hangingPunct="0"/>
            <a:r>
              <a:rPr lang="en-US" sz="1600" b="1" dirty="0">
                <a:latin typeface="Times New Roman" pitchFamily="18" charset="0"/>
                <a:cs typeface="Arial" pitchFamily="34" charset="0"/>
              </a:rPr>
              <a:t>                  [ 2 ]</a:t>
            </a:r>
          </a:p>
          <a:p>
            <a:pPr eaLnBrk="0" hangingPunct="0"/>
            <a:endParaRPr lang="en-US" sz="10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16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sz="1600" b="1" dirty="0">
                <a:latin typeface="Times New Roman" pitchFamily="18" charset="0"/>
                <a:cs typeface="Arial" pitchFamily="34" charset="0"/>
              </a:rPr>
              <a:t>[MAX_ITEMS-1]</a:t>
            </a:r>
            <a:endParaRPr lang="en-US" sz="14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16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 dirty="0" err="1">
                <a:latin typeface="Times New Roman" pitchFamily="18" charset="0"/>
                <a:cs typeface="Arial" pitchFamily="34" charset="0"/>
              </a:rPr>
              <a:t>currentPos</a:t>
            </a:r>
            <a:endParaRPr lang="en-US" sz="20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2000" b="1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032500" y="5097463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6032500" y="2811463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21" name="Rectangle 24"/>
          <p:cNvSpPr>
            <a:spLocks noChangeArrowheads="1"/>
          </p:cNvSpPr>
          <p:nvPr/>
        </p:nvSpPr>
        <p:spPr bwMode="auto">
          <a:xfrm>
            <a:off x="2200275" y="5654675"/>
            <a:ext cx="159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GetNextItem</a:t>
            </a:r>
          </a:p>
        </p:txBody>
      </p:sp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5949950" y="3344863"/>
            <a:ext cx="609600" cy="1511300"/>
            <a:chOff x="3456" y="2404"/>
            <a:chExt cx="384" cy="952"/>
          </a:xfrm>
        </p:grpSpPr>
        <p:sp>
          <p:nvSpPr>
            <p:cNvPr id="7195" name="Rectangle 26"/>
            <p:cNvSpPr>
              <a:spLocks noChangeArrowheads="1"/>
            </p:cNvSpPr>
            <p:nvPr/>
          </p:nvSpPr>
          <p:spPr bwMode="auto">
            <a:xfrm>
              <a:off x="3463" y="2404"/>
              <a:ext cx="373" cy="9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sp>
          <p:nvSpPr>
            <p:cNvPr id="7196" name="Line 27"/>
            <p:cNvSpPr>
              <a:spLocks noChangeShapeType="1"/>
            </p:cNvSpPr>
            <p:nvPr/>
          </p:nvSpPr>
          <p:spPr bwMode="auto">
            <a:xfrm>
              <a:off x="345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28"/>
            <p:cNvSpPr>
              <a:spLocks noChangeShapeType="1"/>
            </p:cNvSpPr>
            <p:nvPr/>
          </p:nvSpPr>
          <p:spPr bwMode="auto">
            <a:xfrm>
              <a:off x="3456" y="278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29"/>
            <p:cNvSpPr>
              <a:spLocks noChangeShapeType="1"/>
            </p:cNvSpPr>
            <p:nvPr/>
          </p:nvSpPr>
          <p:spPr bwMode="auto">
            <a:xfrm>
              <a:off x="3456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30"/>
            <p:cNvSpPr>
              <a:spLocks noChangeShapeType="1"/>
            </p:cNvSpPr>
            <p:nvPr/>
          </p:nvSpPr>
          <p:spPr bwMode="auto">
            <a:xfrm>
              <a:off x="3456" y="31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4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ECA6603-26D7-4FD2-B9D5-378AC8B145A9}" type="slidenum">
              <a:rPr lang="en-US" sz="1800"/>
              <a:pPr algn="r"/>
              <a:t>3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/>
      <p:bldP spid="4111" grpId="0"/>
      <p:bldP spid="4112" grpId="0"/>
      <p:bldP spid="4113" grpId="0"/>
      <p:bldP spid="4114" grpId="0"/>
      <p:bldP spid="4115" grpId="0"/>
      <p:bldP spid="4116" grpId="0"/>
      <p:bldP spid="41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19200"/>
            <a:ext cx="7620000" cy="381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2"/>
                </a:solidFill>
              </a:rPr>
              <a:t/>
            </a:r>
            <a:br>
              <a:rPr lang="en-US">
                <a:solidFill>
                  <a:schemeClr val="accent2"/>
                </a:solidFill>
              </a:rPr>
            </a:br>
            <a:r>
              <a:rPr lang="en-US"/>
              <a:t>InsertItem algorithm for </a:t>
            </a:r>
            <a:br>
              <a:rPr lang="en-US"/>
            </a:br>
            <a:r>
              <a:rPr lang="en-US"/>
              <a:t>Sorted Linked List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725488" y="1676400"/>
            <a:ext cx="7762875" cy="4495800"/>
          </a:xfrm>
        </p:spPr>
        <p:txBody>
          <a:bodyPr/>
          <a:lstStyle/>
          <a:p>
            <a:r>
              <a:rPr lang="en-US" sz="2800" b="1" smtClean="0"/>
              <a:t>Find proper position for the new element in the sorted list using </a:t>
            </a:r>
            <a:r>
              <a:rPr lang="en-US" sz="2800" b="1" smtClean="0">
                <a:solidFill>
                  <a:srgbClr val="00B050"/>
                </a:solidFill>
              </a:rPr>
              <a:t>two pointers </a:t>
            </a:r>
            <a:r>
              <a:rPr lang="en-US" sz="2800" b="1" smtClean="0">
                <a:solidFill>
                  <a:srgbClr val="FF0000"/>
                </a:solidFill>
              </a:rPr>
              <a:t>predLoc </a:t>
            </a:r>
            <a:r>
              <a:rPr lang="en-US" sz="2800" b="1" smtClean="0">
                <a:solidFill>
                  <a:srgbClr val="00B050"/>
                </a:solidFill>
              </a:rPr>
              <a:t>and </a:t>
            </a:r>
            <a:r>
              <a:rPr lang="en-US" sz="2800" b="1" smtClean="0">
                <a:solidFill>
                  <a:srgbClr val="FF0000"/>
                </a:solidFill>
              </a:rPr>
              <a:t>location</a:t>
            </a:r>
            <a:r>
              <a:rPr lang="en-US" sz="2800" b="1" smtClean="0"/>
              <a:t>, where predLoc trails behind location.</a:t>
            </a:r>
            <a:endParaRPr lang="en-US" smtClean="0"/>
          </a:p>
          <a:p>
            <a:pPr>
              <a:buFontTx/>
              <a:buNone/>
            </a:pPr>
            <a:endParaRPr lang="en-US" sz="1000" smtClean="0"/>
          </a:p>
          <a:p>
            <a:r>
              <a:rPr lang="en-US" sz="2800" b="1" smtClean="0"/>
              <a:t>Obtain a node for insertion and place item in it.</a:t>
            </a:r>
            <a:endParaRPr lang="en-US" smtClean="0"/>
          </a:p>
          <a:p>
            <a:pPr>
              <a:buFontTx/>
              <a:buNone/>
            </a:pPr>
            <a:endParaRPr lang="en-US" sz="1000" smtClean="0"/>
          </a:p>
          <a:p>
            <a:r>
              <a:rPr lang="en-US" sz="2800" b="1" smtClean="0">
                <a:solidFill>
                  <a:srgbClr val="00B050"/>
                </a:solidFill>
              </a:rPr>
              <a:t>Insert the node by adjusting pointers</a:t>
            </a:r>
            <a:r>
              <a:rPr lang="en-US" sz="2800" b="1" smtClean="0"/>
              <a:t>.</a:t>
            </a:r>
            <a:endParaRPr lang="en-US" smtClean="0"/>
          </a:p>
          <a:p>
            <a:pPr>
              <a:buFontTx/>
              <a:buNone/>
            </a:pPr>
            <a:endParaRPr lang="en-US" sz="1000" smtClean="0"/>
          </a:p>
          <a:p>
            <a:r>
              <a:rPr lang="en-US" sz="2800" b="1" smtClean="0"/>
              <a:t>Increment length.</a:t>
            </a: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27652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6A37860-CBB5-4ED1-B9E6-6AB22FF0DD07}" type="slidenum">
              <a:rPr lang="en-US" sz="1800"/>
              <a:pPr algn="r"/>
              <a:t>30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138988" cy="685800"/>
          </a:xfrm>
        </p:spPr>
        <p:txBody>
          <a:bodyPr/>
          <a:lstStyle/>
          <a:p>
            <a:r>
              <a:rPr lang="en-US" sz="4000" smtClean="0"/>
              <a:t>Why is a destructor needed?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2838" y="1905000"/>
            <a:ext cx="8031162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smtClean="0"/>
              <a:t>When a local list variable goes out of scope, the memory space for data member listPtr is deallocated.  </a:t>
            </a:r>
          </a:p>
          <a:p>
            <a:pPr>
              <a:buFontTx/>
              <a:buNone/>
            </a:pPr>
            <a:r>
              <a:rPr lang="en-US" sz="2800" b="1" smtClean="0"/>
              <a:t>But the </a:t>
            </a:r>
            <a:r>
              <a:rPr lang="en-US" sz="2800" b="1" smtClean="0">
                <a:solidFill>
                  <a:srgbClr val="00B050"/>
                </a:solidFill>
              </a:rPr>
              <a:t>nodes to which listPtr points are not deallocated</a:t>
            </a:r>
            <a:r>
              <a:rPr lang="en-US" sz="2800" b="1" smtClean="0"/>
              <a:t>.</a:t>
            </a:r>
            <a:r>
              <a:rPr lang="en-US" sz="2800" smtClean="0"/>
              <a:t>  </a:t>
            </a:r>
          </a:p>
          <a:p>
            <a:pPr>
              <a:buFontTx/>
              <a:buNone/>
            </a:pPr>
            <a:endParaRPr lang="en-US" sz="1200" smtClean="0"/>
          </a:p>
          <a:p>
            <a:pPr>
              <a:buFontTx/>
              <a:buNone/>
            </a:pPr>
            <a:r>
              <a:rPr lang="en-US" sz="2800" b="1" smtClean="0"/>
              <a:t>A class destructor is used to deallocate the dynamic memory pointed to by the data member.</a:t>
            </a:r>
            <a:r>
              <a:rPr lang="en-US" sz="2800" smtClean="0"/>
              <a:t>  </a:t>
            </a:r>
          </a:p>
        </p:txBody>
      </p:sp>
      <p:sp>
        <p:nvSpPr>
          <p:cNvPr id="2867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4B73571-4DDE-4D54-9DE2-AD7AB01FB932}" type="slidenum">
              <a:rPr lang="en-US" sz="1800"/>
              <a:pPr algn="r"/>
              <a:t>31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smtClean="0"/>
              <a:t>Implementing the Destructor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30263" y="1219200"/>
            <a:ext cx="8313737" cy="5029200"/>
          </a:xfrm>
          <a:solidFill>
            <a:srgbClr val="FFFFFF"/>
          </a:solidFill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SortedType::~SortedType()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solidFill>
                  <a:srgbClr val="3366FF"/>
                </a:solidFill>
                <a:latin typeface="Courier" pitchFamily="-84" charset="0"/>
              </a:rPr>
              <a:t>// Post: List is empty; all items have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solidFill>
                  <a:srgbClr val="3366FF"/>
                </a:solidFill>
                <a:latin typeface="Courier" pitchFamily="-84" charset="0"/>
              </a:rPr>
              <a:t>// been deallocated.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{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NodeType* tempPtr;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while (listData != NULL)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{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  tempPtr = listData;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  listData = listData-&gt;next;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  delete tempPtr;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}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} </a:t>
            </a:r>
          </a:p>
        </p:txBody>
      </p:sp>
      <p:sp>
        <p:nvSpPr>
          <p:cNvPr id="29700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E5C4BA9-D19B-4A94-91A3-9EEF9744EFC5}" type="slidenum">
              <a:rPr lang="en-US" sz="1800"/>
              <a:pPr algn="r"/>
              <a:t>32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1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7848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cs typeface="Arial" pitchFamily="34" charset="0"/>
              </a:rPr>
              <a:t>How do the SortedList implementations compare?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362200"/>
            <a:ext cx="5819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85DFA81-E157-4CBD-9530-CACBDD77E92B}" type="slidenum">
              <a:rPr lang="en-US" sz="1800"/>
              <a:pPr algn="r"/>
              <a:t>33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0" y="1714500"/>
            <a:ext cx="3124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76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cs typeface="Arial" pitchFamily="34" charset="0"/>
              </a:rPr>
              <a:t>SortedList implementations comparison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42950"/>
            <a:ext cx="15049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2100" y="847725"/>
            <a:ext cx="1485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600200"/>
            <a:ext cx="7810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1600200"/>
            <a:ext cx="5905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AB878C8-B38E-4979-909F-BDDD79481C83}" type="slidenum">
              <a:rPr lang="en-US" sz="1800"/>
              <a:pPr algn="r"/>
              <a:t>34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76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cs typeface="Arial" pitchFamily="34" charset="0"/>
              </a:rPr>
              <a:t>List implementations comparison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0413"/>
            <a:ext cx="8964613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1498600"/>
            <a:ext cx="1498600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489075"/>
            <a:ext cx="5699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7875" y="1470025"/>
            <a:ext cx="593725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1508125"/>
            <a:ext cx="16097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1375" y="1470025"/>
            <a:ext cx="606425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04838"/>
            <a:ext cx="7397750" cy="558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Member functions      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4813"/>
            <a:ext cx="7162800" cy="404018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 smtClean="0"/>
              <a:t>Which member function specifications and implementations must change to ensure that any instance of the Sorted List ADT remains </a:t>
            </a:r>
            <a:r>
              <a:rPr lang="en-US" sz="2800" b="1" dirty="0" smtClean="0">
                <a:solidFill>
                  <a:srgbClr val="FF0000"/>
                </a:solidFill>
              </a:rPr>
              <a:t>sorted</a:t>
            </a:r>
            <a:r>
              <a:rPr lang="en-US" sz="2800" b="1" dirty="0" smtClean="0"/>
              <a:t> at all times?</a:t>
            </a:r>
          </a:p>
          <a:p>
            <a:pPr>
              <a:buFontTx/>
              <a:buNone/>
            </a:pPr>
            <a:endParaRPr lang="en-US" sz="1800" b="1" dirty="0" smtClean="0"/>
          </a:p>
          <a:p>
            <a:pPr lvl="1"/>
            <a:r>
              <a:rPr lang="en-US" b="1" dirty="0" err="1" smtClean="0"/>
              <a:t>PutItem</a:t>
            </a:r>
            <a:endParaRPr lang="en-US" dirty="0" smtClean="0"/>
          </a:p>
          <a:p>
            <a:pPr>
              <a:buFontTx/>
              <a:buNone/>
            </a:pPr>
            <a:endParaRPr lang="en-US" sz="1800" b="1" dirty="0" smtClean="0"/>
          </a:p>
          <a:p>
            <a:pPr lvl="1"/>
            <a:r>
              <a:rPr lang="en-US" b="1" dirty="0" err="1" smtClean="0"/>
              <a:t>DeleteItem</a:t>
            </a:r>
            <a:endParaRPr lang="en-US" b="1" dirty="0" smtClean="0"/>
          </a:p>
        </p:txBody>
      </p:sp>
      <p:sp>
        <p:nvSpPr>
          <p:cNvPr id="819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F60E1B3-06A6-4B2E-B6EC-2E77D074E47E}" type="slidenum">
              <a:rPr lang="en-US" sz="1800"/>
              <a:pPr algn="r"/>
              <a:t>4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6200" y="990600"/>
            <a:ext cx="9067800" cy="5791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609600"/>
          </a:xfrm>
        </p:spPr>
        <p:txBody>
          <a:bodyPr/>
          <a:lstStyle/>
          <a:p>
            <a:r>
              <a:rPr lang="en-US" sz="4000" smtClean="0"/>
              <a:t>InsertItem algorithm for SortedList ADT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086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Find proper location for the new element in the sorted list.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Create space for the new element by </a:t>
            </a:r>
            <a:r>
              <a:rPr lang="en-US" sz="2800" b="1" smtClean="0">
                <a:solidFill>
                  <a:srgbClr val="00B050"/>
                </a:solidFill>
              </a:rPr>
              <a:t>moving down </a:t>
            </a:r>
            <a:r>
              <a:rPr lang="en-US" sz="2800" b="1" smtClean="0"/>
              <a:t>all the list elements that will follow 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Put the new element in the list.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Increment length.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/>
          </a:p>
        </p:txBody>
      </p:sp>
      <p:sp>
        <p:nvSpPr>
          <p:cNvPr id="9221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C38AE3A-253D-4CDE-8031-1BAE0B611D88}" type="slidenum">
              <a:rPr lang="en-US" sz="1800"/>
              <a:pPr algn="r"/>
              <a:t>5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382000" cy="63404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template&lt;class </a:t>
            </a:r>
            <a:r>
              <a:rPr lang="en-US" sz="1800" dirty="0" err="1"/>
              <a:t>ItemType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sortedtype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private: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length;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ItemType</a:t>
            </a:r>
            <a:r>
              <a:rPr lang="en-US" sz="1800" dirty="0" smtClean="0"/>
              <a:t> info[MAX_ITEM</a:t>
            </a:r>
            <a:r>
              <a:rPr lang="en-US" sz="1800" dirty="0"/>
              <a:t>];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currentPos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public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sortedtype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void </a:t>
            </a:r>
            <a:r>
              <a:rPr lang="en-US" sz="1800" dirty="0" err="1"/>
              <a:t>MakeEmpty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     void </a:t>
            </a:r>
            <a:r>
              <a:rPr lang="en-US" sz="1800" dirty="0" err="1" smtClean="0"/>
              <a:t>InsertItem</a:t>
            </a:r>
            <a:r>
              <a:rPr lang="en-US" sz="1800" dirty="0" smtClean="0"/>
              <a:t>(</a:t>
            </a:r>
            <a:r>
              <a:rPr lang="en-US" sz="1800" dirty="0" err="1" smtClean="0"/>
              <a:t>ItemType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void </a:t>
            </a:r>
            <a:r>
              <a:rPr lang="en-US" sz="1800" dirty="0" err="1"/>
              <a:t>DeleteItem</a:t>
            </a:r>
            <a:r>
              <a:rPr lang="en-US" sz="1800" dirty="0"/>
              <a:t>(</a:t>
            </a:r>
            <a:r>
              <a:rPr lang="en-US" sz="1800" dirty="0" err="1"/>
              <a:t>ItemType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/>
              <a:t>bool </a:t>
            </a:r>
            <a:r>
              <a:rPr lang="en-US" sz="1800" dirty="0" err="1"/>
              <a:t>isFull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LengthIs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 void </a:t>
            </a:r>
            <a:r>
              <a:rPr lang="en-US" sz="1800" dirty="0" err="1"/>
              <a:t>RetriveItem</a:t>
            </a:r>
            <a:r>
              <a:rPr lang="en-US" sz="1800" dirty="0"/>
              <a:t>(</a:t>
            </a:r>
            <a:r>
              <a:rPr lang="en-US" sz="1800" dirty="0" err="1"/>
              <a:t>ItemType</a:t>
            </a:r>
            <a:r>
              <a:rPr lang="en-US" sz="1800" dirty="0"/>
              <a:t>&amp;, bool&amp;);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ResetList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GetNextItem</a:t>
            </a:r>
            <a:r>
              <a:rPr lang="en-US" sz="1800" dirty="0"/>
              <a:t>(</a:t>
            </a:r>
            <a:r>
              <a:rPr lang="en-US" sz="1800" dirty="0" err="1"/>
              <a:t>ItemType</a:t>
            </a:r>
            <a:r>
              <a:rPr lang="en-US" sz="1800" dirty="0"/>
              <a:t>&amp;);</a:t>
            </a:r>
          </a:p>
          <a:p>
            <a:pPr marL="0" indent="0">
              <a:buNone/>
            </a:pPr>
            <a:r>
              <a:rPr lang="en-US" sz="1800" dirty="0"/>
              <a:t>        ~</a:t>
            </a:r>
            <a:r>
              <a:rPr lang="en-US" sz="1800" dirty="0" err="1"/>
              <a:t>sortedtype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sortedtype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length = 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currentPos</a:t>
            </a:r>
            <a:r>
              <a:rPr lang="en-US" dirty="0"/>
              <a:t> = - 1;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6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MakeEmpty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length=0;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0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10668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isFull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return(length==MAX_ITEM);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</TotalTime>
  <Words>1479</Words>
  <Application>Microsoft Office PowerPoint</Application>
  <PresentationFormat>On-screen Show (4:3)</PresentationFormat>
  <Paragraphs>416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Ｐゴシック</vt:lpstr>
      <vt:lpstr>Arial</vt:lpstr>
      <vt:lpstr>Arial Black</vt:lpstr>
      <vt:lpstr>Arial Rounded MT Bold</vt:lpstr>
      <vt:lpstr>Calibri</vt:lpstr>
      <vt:lpstr>Constantia</vt:lpstr>
      <vt:lpstr>Courier</vt:lpstr>
      <vt:lpstr>Courier New</vt:lpstr>
      <vt:lpstr>Times New Roman</vt:lpstr>
      <vt:lpstr>Wingdings 2</vt:lpstr>
      <vt:lpstr>Flow</vt:lpstr>
      <vt:lpstr>Data Structure</vt:lpstr>
      <vt:lpstr>Object-oriented vs. Top Down</vt:lpstr>
      <vt:lpstr>Sorted Type Class Interface Diagram</vt:lpstr>
      <vt:lpstr>Member functions       </vt:lpstr>
      <vt:lpstr>InsertItem algorithm for SortedList ADT</vt:lpstr>
      <vt:lpstr>PowerPoint Presentation</vt:lpstr>
      <vt:lpstr>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DeleteItem algorithm for  SortedList ADT</vt:lpstr>
      <vt:lpstr>PowerPoint Presentation</vt:lpstr>
      <vt:lpstr>Binary Seach in a Sorted List</vt:lpstr>
      <vt:lpstr>PowerPoint Presentation</vt:lpstr>
      <vt:lpstr>Trace of Binary Search</vt:lpstr>
      <vt:lpstr>Trace  continued</vt:lpstr>
      <vt:lpstr>Trace  concludes</vt:lpstr>
      <vt:lpstr>PowerPoint Presentation</vt:lpstr>
      <vt:lpstr>Allocation of memory</vt:lpstr>
      <vt:lpstr>3 Kinds of Program Data</vt:lpstr>
      <vt:lpstr>Arrays created at run time</vt:lpstr>
      <vt:lpstr>Dynamic Array Allocation </vt:lpstr>
      <vt:lpstr>Dynamic Array Allocation </vt:lpstr>
      <vt:lpstr>  </vt:lpstr>
      <vt:lpstr> InsertItem algorithm for  Sorted Linked List</vt:lpstr>
      <vt:lpstr>Why is a destructor needed?</vt:lpstr>
      <vt:lpstr>Implementing the Destructor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Mostofa Kamal Nasir</cp:lastModifiedBy>
  <cp:revision>519</cp:revision>
  <cp:lastPrinted>2012-09-26T19:51:10Z</cp:lastPrinted>
  <dcterms:created xsi:type="dcterms:W3CDTF">1995-05-28T16:12:40Z</dcterms:created>
  <dcterms:modified xsi:type="dcterms:W3CDTF">2020-11-13T17:09:24Z</dcterms:modified>
</cp:coreProperties>
</file>