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ppt/notesSlides/notesSlide1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4" r:id="rId16"/>
    <p:sldId id="271" r:id="rId17"/>
    <p:sldId id="272" r:id="rId18"/>
    <p:sldId id="273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5:27.96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95C7D5-23AD-4694-9889-5BA3488D72EE}" emma:medium="tactile" emma:mode="ink">
          <msink:context xmlns:msink="http://schemas.microsoft.com/ink/2010/main" type="inkDrawing" rotatedBoundingBox="-2571,3780 -2553,3531 -2538,3532 -2556,3782" shapeName="Other"/>
        </emma:interpretation>
      </emma:emma>
    </inkml:annotationXML>
    <inkml:trace contextRef="#ctx0" brushRef="#br0">-3510-2455 910 0,'18'-250'0'15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3:05.4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12 0,'0'0'16'0,"0"0"-8"16,0 0-8-16,0 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3:56.4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67 0,'0'0'56'16,"0"0"-16"-16,0 0-17 15,0 0-23-15,0 0 12 16,0 0-12-16,0 0-113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24:21.3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16 0,'0'0'131'0,"0"0"-131"0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5:27.69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03EBC1-5FCD-478A-B4BC-A7BC8C9A6B82}" emma:medium="tactile" emma:mode="ink">
          <msink:context xmlns:msink="http://schemas.microsoft.com/ink/2010/main" type="inkDrawing" rotatedBoundingBox="-510,11133 -444,10988 -440,10989 -505,11135" semanticType="callout" shapeName="Other"/>
        </emma:interpretation>
      </emma:emma>
    </inkml:annotationXML>
    <inkml:trace contextRef="#ctx0" brushRef="#br0">-1448 4898 2565 0,'0'0'0'0,"0"0"281"16,0 0-281-16,0 0-47 16,0 0-124-16,0 0 7 15,0 0 4-15,16-38-60 16,10-9-280-16,-4-14-555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13T05:04:57.15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E9445-EB58-4892-8F20-7457A903492A}" emma:medium="tactile" emma:mode="ink">
          <msink:context xmlns:msink="http://schemas.microsoft.com/ink/2010/main" type="inkDrawing" rotatedBoundingBox="5928,6835 5953,6847 5951,6851 5927,6839" shapeName="Other"/>
        </emma:interpretation>
      </emma:emma>
    </inkml:annotationXML>
    <inkml:trace contextRef="#ctx0" brushRef="#br0">4400 2178 9 0,'0'0'137'0,"0"0"-82"16,0 0-29-16,0 0-5 15,0 0 4-15,0 0 43 16,0 0 12-16,0 0-20 15,0 0-40-15,4 0-20 16,5 2-40-16,-1 4-60 0,-4-2-47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7:29.5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90CB97-A974-4515-B8EE-D36EA5E4DE34}" emma:medium="tactile" emma:mode="ink">
          <msink:context xmlns:msink="http://schemas.microsoft.com/ink/2010/main" type="inkDrawing" rotatedBoundingBox="2878,8219 3092,8241 3090,8266 2876,8243" semanticType="callout" shapeName="Other"/>
        </emma:interpretation>
      </emma:emma>
    </inkml:annotationXML>
    <inkml:trace contextRef="#ctx0" brushRef="#br0">213 30 10 0,'0'0'282'0,"0"0"-226"16,0 0-26-16,0 0-30 16,-139 0-1-16,120 0 1 15,1-1-16-15,2-6 16 16,7-1 0-16,1 2-14 16,4-2-35-16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8:07.2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1864D9-9EF3-49A7-B375-29022C4CC8FF}" emma:medium="tactile" emma:mode="ink">
          <msink:context xmlns:msink="http://schemas.microsoft.com/ink/2010/main" type="inkDrawing" rotatedBoundingBox="3870,6563 3892,6563 3892,6578 3870,6578" shapeName="Other"/>
        </emma:interpretation>
      </emma:emma>
    </inkml:annotationXML>
    <inkml:trace contextRef="#ctx0" brushRef="#br0">-6272 138 599 0,'0'0'75'0,"0"0"-30"0,0 0-38 15,0 0 34-15,0 0 41 16,0 0-10-16,-13 0 35 16,11 0-58-16,-1 0-43 15,3 0 25-15,0 0-31 16,0 0 0-16,0 0 0 15,-1 0 15-15,1 0-17 16,0 0 2-16,-3 0 0 16,3 0-6-16,0 0 6 15,0 0 0-15,0 0-1 16,0 0 10-16,0 0-11 16,0 0 2-16,0 0-19 0,0 0 9 15,0 0-6-15,0 0-20 16,0 0-9-16,0 0-60 15,0 0-18-15,0 0-7 16,0 0-44-16,0 0-109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9:09.8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B683B4-31D5-47A0-8472-55A2920059B6}" emma:medium="tactile" emma:mode="ink">
          <msink:context xmlns:msink="http://schemas.microsoft.com/ink/2010/main" type="inkDrawing" rotatedBoundingBox="18174,7430 18174,7442 18159,7442 18159,7430" shapeName="Other"/>
        </emma:interpretation>
      </emma:emma>
    </inkml:annotationXML>
    <inkml:trace contextRef="#ctx0" brushRef="#br0">0 12 385 0,'0'0'91'0,"0"0"-52"15,0 0 13-15,0 0-8 16,0 0-35-16,0 0 1 16,0 0-10-16,0-12-88 15,0 12-179-15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1T04:09:11.11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93AABC-EE29-4BA3-A7BE-D429113C49C4}" emma:medium="tactile" emma:mode="ink">
          <msink:context xmlns:msink="http://schemas.microsoft.com/ink/2010/main" type="writingRegion" rotatedBoundingBox="15640,8116 15686,8116 15686,8136 15640,8136"/>
        </emma:interpretation>
      </emma:emma>
    </inkml:annotationXML>
    <inkml:traceGroup>
      <inkml:annotationXML>
        <emma:emma xmlns:emma="http://www.w3.org/2003/04/emma" version="1.0">
          <emma:interpretation id="{AD8338E7-5CBC-4C4B-AF7C-A752547E0A7A}" emma:medium="tactile" emma:mode="ink">
            <msink:context xmlns:msink="http://schemas.microsoft.com/ink/2010/main" type="paragraph" rotatedBoundingBox="15640,8116 15686,8116 15686,8136 15640,81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9F5D72-1D38-4039-86F4-410BAA37052F}" emma:medium="tactile" emma:mode="ink">
              <msink:context xmlns:msink="http://schemas.microsoft.com/ink/2010/main" type="line" rotatedBoundingBox="15640,8116 15686,8116 15686,8136 15640,8136"/>
            </emma:interpretation>
          </emma:emma>
        </inkml:annotationXML>
        <inkml:traceGroup>
          <inkml:annotationXML>
            <emma:emma xmlns:emma="http://www.w3.org/2003/04/emma" version="1.0">
              <emma:interpretation id="{C3A10470-6278-4A09-BBE2-E5BA55152037}" emma:medium="tactile" emma:mode="ink">
                <msink:context xmlns:msink="http://schemas.microsoft.com/ink/2010/main" type="inkWord" rotatedBoundingBox="15640,8116 15686,8116 15686,8136 15640,8136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;</emma:literal>
                </emma:interpretation>
              </emma:one-of>
            </emma:emma>
          </inkml:annotationXML>
          <inkml:trace contextRef="#ctx0" brushRef="#br0">46 0 576 0,'0'0'262'0,"0"0"-34"16,0 0-170-16,0 0-48 16,0 0-10-16,0 0-21 15,0 0 4-15,-3 5-32 16,-14 4-119-16,-9-3-118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13:51.58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112 53 33 0,'0'0'0'0,"0"0"6"16,0 0 6-16,0 0 24 15,0 0 14-15,-61-44 47 0,50 38-70 16,-5 3-21 0,6 3-6-16,-4 0-163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8T06:13:55.11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61 2 0,'0'0'23'0,"0"0"42"16,0 0-34-16,0 0 36 16,0 0-50-16,0 0-7 15,0 0 37-15,66-61-46 16,-66 61-2-16,0 0-28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27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172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786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11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20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70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8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628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975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326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21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65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28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88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53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25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3447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9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3" Type="http://schemas.openxmlformats.org/officeDocument/2006/relationships/customXml" Target="../ink/ink1.xml"/><Relationship Id="rId12" Type="http://schemas.openxmlformats.org/officeDocument/2006/relationships/image" Target="../media/image3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emf"/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customXml" Target="../ink/ink7.xml"/><Relationship Id="rId4" Type="http://schemas.openxmlformats.org/officeDocument/2006/relationships/image" Target="../media/image6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3" Type="http://schemas.openxmlformats.org/officeDocument/2006/relationships/image" Target="../media/image5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95" Type="http://schemas.openxmlformats.org/officeDocument/2006/relationships/image" Target="../media/image53.emf"/><Relationship Id="rId9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6" Type="http://schemas.openxmlformats.org/officeDocument/2006/relationships/customXml" Target="../ink/ink11.xml"/><Relationship Id="rId2" Type="http://schemas.openxmlformats.org/officeDocument/2006/relationships/customXml" Target="../ink/ink10.xml"/><Relationship Id="rId75" Type="http://schemas.openxmlformats.org/officeDocument/2006/relationships/image" Target="../media/image127.emf"/><Relationship Id="rId1" Type="http://schemas.openxmlformats.org/officeDocument/2006/relationships/slideLayout" Target="../slideLayouts/slideLayout2.xml"/><Relationship Id="rId128" Type="http://schemas.openxmlformats.org/officeDocument/2006/relationships/customXml" Target="../ink/ink12.xml"/><Relationship Id="rId127" Type="http://schemas.openxmlformats.org/officeDocument/2006/relationships/image" Target="../media/image153.emf"/><Relationship Id="rId151" Type="http://schemas.openxmlformats.org/officeDocument/2006/relationships/image" Target="../media/image16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3400" y="1599962"/>
            <a:ext cx="7851648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dirty="0"/>
              <a:t>Data</a:t>
            </a:r>
            <a:r>
              <a:rPr sz="4800" spc="190" dirty="0">
                <a:latin typeface="Times New Roman"/>
                <a:cs typeface="Times New Roman"/>
              </a:rPr>
              <a:t> </a:t>
            </a:r>
            <a:r>
              <a:rPr sz="4800" spc="-5" dirty="0"/>
              <a:t>Struct</a:t>
            </a:r>
            <a:r>
              <a:rPr sz="4800" spc="10" dirty="0"/>
              <a:t>u</a:t>
            </a:r>
            <a:r>
              <a:rPr sz="4800" spc="-5" dirty="0"/>
              <a:t>r</a:t>
            </a:r>
            <a:r>
              <a:rPr sz="4800" dirty="0"/>
              <a:t>e</a:t>
            </a:r>
            <a:r>
              <a:rPr sz="4800" spc="195" dirty="0">
                <a:latin typeface="Times New Roman"/>
                <a:cs typeface="Times New Roman"/>
              </a:rPr>
              <a:t> </a:t>
            </a:r>
            <a:r>
              <a:rPr sz="4800" dirty="0"/>
              <a:t>&amp;</a:t>
            </a:r>
            <a:r>
              <a:rPr sz="4800" spc="215" dirty="0">
                <a:latin typeface="Times New Roman"/>
                <a:cs typeface="Times New Roman"/>
              </a:rPr>
              <a:t> </a:t>
            </a:r>
            <a:r>
              <a:rPr sz="4800" spc="-5" dirty="0"/>
              <a:t>Algorithm</a:t>
            </a:r>
          </a:p>
          <a:p>
            <a:pPr algn="ctr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lang="en-US" spc="-20" dirty="0"/>
              <a:t>E-225</a:t>
            </a:r>
            <a:endParaRPr spc="-5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Lecture-8: 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Stack 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86354"/>
            <a:ext cx="8229600" cy="785246"/>
          </a:xfrm>
          <a:prstGeom prst="rect">
            <a:avLst/>
          </a:prstGeom>
        </p:spPr>
        <p:txBody>
          <a:bodyPr vert="horz" wrap="square" lIns="0" tIns="1070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4400" b="1" dirty="0"/>
              <a:t>POP</a:t>
            </a:r>
            <a:r>
              <a:rPr sz="4400" b="1" spc="180" dirty="0">
                <a:latin typeface="Times New Roman"/>
                <a:cs typeface="Times New Roman"/>
              </a:rPr>
              <a:t> </a:t>
            </a:r>
            <a:r>
              <a:rPr sz="4400" b="1" spc="-5" dirty="0"/>
              <a:t>Operat</a:t>
            </a:r>
            <a:r>
              <a:rPr sz="4400" b="1" spc="20" dirty="0"/>
              <a:t>i</a:t>
            </a:r>
            <a:r>
              <a:rPr sz="4400" b="1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057400"/>
            <a:ext cx="7813675" cy="274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assign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variabl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ITEM</a:t>
            </a:r>
            <a:endParaRPr lang="en-US" sz="2000" spc="-5" dirty="0">
              <a:latin typeface="Times New Roman" pitchFamily="18" charset="0"/>
              <a:cs typeface="Times New Roman" pitchFamily="18" charset="0"/>
            </a:endParaRPr>
          </a:p>
          <a:p>
            <a:pPr marL="355600" marR="99695" indent="-342900">
              <a:lnSpc>
                <a:spcPct val="100000"/>
              </a:lnSpc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Underflow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ITEM= STACK[TOP]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[3] 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--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382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4000" b="1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4000" b="1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8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3276587"/>
            <a:ext cx="796801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3388384"/>
            <a:ext cx="7176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object 8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85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6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9761" y="3324714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object 15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356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48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8" y="3388384"/>
            <a:ext cx="8507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67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776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6"/>
                </a:moveTo>
                <a:lnTo>
                  <a:pt x="1253499" y="70189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6"/>
                </a:lnTo>
                <a:lnTo>
                  <a:pt x="1254476" y="41606"/>
                </a:lnTo>
                <a:close/>
              </a:path>
              <a:path w="1339214" h="127635">
                <a:moveTo>
                  <a:pt x="1253499" y="70189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9"/>
                </a:lnTo>
                <a:close/>
              </a:path>
              <a:path w="1339214" h="127635">
                <a:moveTo>
                  <a:pt x="82139" y="29645"/>
                </a:moveTo>
                <a:lnTo>
                  <a:pt x="84396" y="40826"/>
                </a:lnTo>
                <a:lnTo>
                  <a:pt x="81757" y="55714"/>
                </a:lnTo>
                <a:lnTo>
                  <a:pt x="80471" y="58208"/>
                </a:lnTo>
                <a:lnTo>
                  <a:pt x="1252527" y="98629"/>
                </a:lnTo>
                <a:lnTo>
                  <a:pt x="1253499" y="70189"/>
                </a:lnTo>
                <a:lnTo>
                  <a:pt x="82139" y="29645"/>
                </a:lnTo>
                <a:close/>
              </a:path>
              <a:path w="1339214" h="127635">
                <a:moveTo>
                  <a:pt x="36085" y="0"/>
                </a:moveTo>
                <a:lnTo>
                  <a:pt x="1644" y="35465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1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07" y="83442"/>
                </a:lnTo>
                <a:lnTo>
                  <a:pt x="65904" y="77543"/>
                </a:lnTo>
                <a:lnTo>
                  <a:pt x="75357" y="68127"/>
                </a:lnTo>
                <a:lnTo>
                  <a:pt x="80471" y="58208"/>
                </a:lnTo>
                <a:lnTo>
                  <a:pt x="40976" y="56846"/>
                </a:lnTo>
                <a:lnTo>
                  <a:pt x="41988" y="28255"/>
                </a:lnTo>
                <a:lnTo>
                  <a:pt x="81858" y="28255"/>
                </a:lnTo>
                <a:lnTo>
                  <a:pt x="81818" y="28057"/>
                </a:lnTo>
                <a:lnTo>
                  <a:pt x="75394" y="16946"/>
                </a:lnTo>
                <a:lnTo>
                  <a:pt x="65427" y="8136"/>
                </a:lnTo>
                <a:lnTo>
                  <a:pt x="52223" y="2272"/>
                </a:lnTo>
                <a:lnTo>
                  <a:pt x="36085" y="0"/>
                </a:lnTo>
                <a:close/>
              </a:path>
              <a:path w="1339214" h="127635">
                <a:moveTo>
                  <a:pt x="41988" y="28255"/>
                </a:moveTo>
                <a:lnTo>
                  <a:pt x="40976" y="56846"/>
                </a:lnTo>
                <a:lnTo>
                  <a:pt x="80471" y="58208"/>
                </a:lnTo>
                <a:lnTo>
                  <a:pt x="81757" y="55714"/>
                </a:lnTo>
                <a:lnTo>
                  <a:pt x="84396" y="40826"/>
                </a:lnTo>
                <a:lnTo>
                  <a:pt x="82139" y="29645"/>
                </a:lnTo>
                <a:lnTo>
                  <a:pt x="41988" y="28255"/>
                </a:lnTo>
                <a:close/>
              </a:path>
              <a:path w="1339214" h="127635">
                <a:moveTo>
                  <a:pt x="81858" y="28255"/>
                </a:moveTo>
                <a:lnTo>
                  <a:pt x="41988" y="28255"/>
                </a:lnTo>
                <a:lnTo>
                  <a:pt x="82139" y="29645"/>
                </a:lnTo>
                <a:lnTo>
                  <a:pt x="81858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29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600" y="2590845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800" y="4114775"/>
            <a:ext cx="3505200" cy="55399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3600" spc="-25" dirty="0">
                <a:latin typeface="Times New Roman" panose="02020603050405020304" pitchFamily="18" charset="0"/>
                <a:cs typeface="Times New Roman" pitchFamily="18" charset="0"/>
              </a:rPr>
              <a:t>Top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tack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7800" y="4685005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57800" y="4038575"/>
            <a:ext cx="3505200" cy="646430"/>
          </a:xfrm>
          <a:custGeom>
            <a:avLst/>
            <a:gdLst/>
            <a:ahLst/>
            <a:cxnLst/>
            <a:rect l="l" t="t" r="r" b="b"/>
            <a:pathLst>
              <a:path w="3505200" h="646429">
                <a:moveTo>
                  <a:pt x="3505200" y="0"/>
                </a:moveTo>
                <a:lnTo>
                  <a:pt x="0" y="0"/>
                </a:lnTo>
                <a:lnTo>
                  <a:pt x="0" y="646331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4000" y="4145283"/>
            <a:ext cx="3200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Botto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lang="en-US" sz="3200" spc="-25" dirty="0">
                <a:latin typeface="Times New Roman" pitchFamily="18" charset="0"/>
                <a:cs typeface="Times New Roman" pitchFamily="18" charset="0"/>
              </a:rPr>
              <a:t>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2982" y="2688220"/>
            <a:ext cx="10083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itchFamily="18" charset="0"/>
              </a:rPr>
              <a:t>Head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/>
              <p14:cNvContentPartPr/>
              <p14:nvPr/>
            </p14:nvContentPartPr>
            <p14:xfrm>
              <a:off x="-925848" y="1271376"/>
              <a:ext cx="6480" cy="90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34488" y="1262736"/>
                <a:ext cx="241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/>
              <p14:cNvContentPartPr/>
              <p14:nvPr/>
            </p14:nvContentPartPr>
            <p14:xfrm>
              <a:off x="-183528" y="3955896"/>
              <a:ext cx="23400" cy="52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2968" y="3949416"/>
                <a:ext cx="49320" cy="7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4508"/>
            <a:ext cx="8229600" cy="1054692"/>
          </a:xfrm>
          <a:prstGeom prst="rect">
            <a:avLst/>
          </a:prstGeom>
        </p:spPr>
        <p:txBody>
          <a:bodyPr vert="horz" wrap="square" lIns="0" tIns="2824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837946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435735" algn="l"/>
                <a:tab pos="2503805" algn="l"/>
                <a:tab pos="3007360" algn="l"/>
                <a:tab pos="3837304" algn="l"/>
                <a:tab pos="5899150" algn="l"/>
                <a:tab pos="6380480" algn="l"/>
                <a:tab pos="698119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ck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mplis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insertin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into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firs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	lis</a:t>
            </a:r>
            <a:r>
              <a:rPr sz="32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2549401" y="47244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401" y="47244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47243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47243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49530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49530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7195" y="47244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7195" y="47244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200" y="47243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47243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7738" y="4766619"/>
            <a:ext cx="128507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object 15"/>
          <p:cNvSpPr/>
          <p:nvPr/>
        </p:nvSpPr>
        <p:spPr>
          <a:xfrm>
            <a:off x="5064251" y="47244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64251" y="47244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47243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3400" y="47243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5384" y="5108652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1" y="58557"/>
                </a:moveTo>
                <a:lnTo>
                  <a:pt x="642883" y="87176"/>
                </a:lnTo>
                <a:lnTo>
                  <a:pt x="700537" y="58601"/>
                </a:lnTo>
                <a:lnTo>
                  <a:pt x="657242" y="58601"/>
                </a:lnTo>
                <a:lnTo>
                  <a:pt x="642971" y="58557"/>
                </a:lnTo>
                <a:close/>
              </a:path>
              <a:path w="728980" h="87629">
                <a:moveTo>
                  <a:pt x="35130" y="0"/>
                </a:moveTo>
                <a:lnTo>
                  <a:pt x="1193" y="36018"/>
                </a:lnTo>
                <a:lnTo>
                  <a:pt x="0" y="53414"/>
                </a:lnTo>
                <a:lnTo>
                  <a:pt x="5720" y="66069"/>
                </a:lnTo>
                <a:lnTo>
                  <a:pt x="15040" y="76139"/>
                </a:lnTo>
                <a:lnTo>
                  <a:pt x="27159" y="82811"/>
                </a:lnTo>
                <a:lnTo>
                  <a:pt x="41272" y="85271"/>
                </a:lnTo>
                <a:lnTo>
                  <a:pt x="53835" y="83401"/>
                </a:lnTo>
                <a:lnTo>
                  <a:pt x="65993" y="77355"/>
                </a:lnTo>
                <a:lnTo>
                  <a:pt x="75612" y="67724"/>
                </a:lnTo>
                <a:lnTo>
                  <a:pt x="81088" y="56819"/>
                </a:lnTo>
                <a:lnTo>
                  <a:pt x="41367" y="56696"/>
                </a:lnTo>
                <a:lnTo>
                  <a:pt x="41464" y="28121"/>
                </a:lnTo>
                <a:lnTo>
                  <a:pt x="81655" y="28121"/>
                </a:lnTo>
                <a:lnTo>
                  <a:pt x="81474" y="27274"/>
                </a:lnTo>
                <a:lnTo>
                  <a:pt x="74833" y="16149"/>
                </a:lnTo>
                <a:lnTo>
                  <a:pt x="64658" y="7448"/>
                </a:lnTo>
                <a:lnTo>
                  <a:pt x="51305" y="1842"/>
                </a:lnTo>
                <a:lnTo>
                  <a:pt x="35130" y="0"/>
                </a:lnTo>
                <a:close/>
              </a:path>
              <a:path w="728980" h="87629">
                <a:moveTo>
                  <a:pt x="643058" y="29981"/>
                </a:moveTo>
                <a:lnTo>
                  <a:pt x="642971" y="58557"/>
                </a:lnTo>
                <a:lnTo>
                  <a:pt x="657242" y="58601"/>
                </a:lnTo>
                <a:lnTo>
                  <a:pt x="657361" y="30026"/>
                </a:lnTo>
                <a:lnTo>
                  <a:pt x="643058" y="29981"/>
                </a:lnTo>
                <a:close/>
              </a:path>
              <a:path w="728980" h="87629">
                <a:moveTo>
                  <a:pt x="643145" y="1451"/>
                </a:moveTo>
                <a:lnTo>
                  <a:pt x="643058" y="29981"/>
                </a:lnTo>
                <a:lnTo>
                  <a:pt x="657361" y="30026"/>
                </a:lnTo>
                <a:lnTo>
                  <a:pt x="657242" y="58601"/>
                </a:lnTo>
                <a:lnTo>
                  <a:pt x="700537" y="58601"/>
                </a:lnTo>
                <a:lnTo>
                  <a:pt x="728739" y="44623"/>
                </a:lnTo>
                <a:lnTo>
                  <a:pt x="643145" y="1451"/>
                </a:lnTo>
                <a:close/>
              </a:path>
              <a:path w="728980" h="87629">
                <a:moveTo>
                  <a:pt x="81681" y="28245"/>
                </a:moveTo>
                <a:lnTo>
                  <a:pt x="84224" y="40154"/>
                </a:lnTo>
                <a:lnTo>
                  <a:pt x="81940" y="55120"/>
                </a:lnTo>
                <a:lnTo>
                  <a:pt x="81088" y="56819"/>
                </a:lnTo>
                <a:lnTo>
                  <a:pt x="642971" y="58557"/>
                </a:lnTo>
                <a:lnTo>
                  <a:pt x="643058" y="29981"/>
                </a:lnTo>
                <a:lnTo>
                  <a:pt x="81681" y="28245"/>
                </a:lnTo>
                <a:close/>
              </a:path>
              <a:path w="728980" h="87629">
                <a:moveTo>
                  <a:pt x="41464" y="28121"/>
                </a:moveTo>
                <a:lnTo>
                  <a:pt x="41367" y="56696"/>
                </a:lnTo>
                <a:lnTo>
                  <a:pt x="81088" y="56819"/>
                </a:lnTo>
                <a:lnTo>
                  <a:pt x="81940" y="55120"/>
                </a:lnTo>
                <a:lnTo>
                  <a:pt x="84224" y="40154"/>
                </a:lnTo>
                <a:lnTo>
                  <a:pt x="81681" y="28245"/>
                </a:lnTo>
                <a:lnTo>
                  <a:pt x="41464" y="28121"/>
                </a:lnTo>
                <a:close/>
              </a:path>
              <a:path w="728980" h="87629">
                <a:moveTo>
                  <a:pt x="81655" y="28121"/>
                </a:moveTo>
                <a:lnTo>
                  <a:pt x="41464" y="28121"/>
                </a:lnTo>
                <a:lnTo>
                  <a:pt x="81681" y="28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6263" y="4956104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5" y="41603"/>
                </a:moveTo>
                <a:lnTo>
                  <a:pt x="1253498" y="70183"/>
                </a:lnTo>
                <a:lnTo>
                  <a:pt x="1267794" y="70678"/>
                </a:lnTo>
                <a:lnTo>
                  <a:pt x="1266788" y="99134"/>
                </a:lnTo>
                <a:lnTo>
                  <a:pt x="1252508" y="99134"/>
                </a:lnTo>
                <a:lnTo>
                  <a:pt x="1251548" y="127197"/>
                </a:lnTo>
                <a:lnTo>
                  <a:pt x="1312857" y="99134"/>
                </a:lnTo>
                <a:lnTo>
                  <a:pt x="1266788" y="99134"/>
                </a:lnTo>
                <a:lnTo>
                  <a:pt x="1252525" y="98642"/>
                </a:lnTo>
                <a:lnTo>
                  <a:pt x="1313932" y="98642"/>
                </a:lnTo>
                <a:lnTo>
                  <a:pt x="1338660" y="87323"/>
                </a:lnTo>
                <a:lnTo>
                  <a:pt x="1254475" y="41603"/>
                </a:lnTo>
                <a:close/>
              </a:path>
              <a:path w="1339214" h="127635">
                <a:moveTo>
                  <a:pt x="1253498" y="70183"/>
                </a:moveTo>
                <a:lnTo>
                  <a:pt x="1252525" y="98642"/>
                </a:lnTo>
                <a:lnTo>
                  <a:pt x="1266788" y="99134"/>
                </a:lnTo>
                <a:lnTo>
                  <a:pt x="1267794" y="70678"/>
                </a:lnTo>
                <a:lnTo>
                  <a:pt x="1253498" y="70183"/>
                </a:lnTo>
                <a:close/>
              </a:path>
              <a:path w="1339214" h="127635">
                <a:moveTo>
                  <a:pt x="82144" y="29658"/>
                </a:moveTo>
                <a:lnTo>
                  <a:pt x="84395" y="40844"/>
                </a:lnTo>
                <a:lnTo>
                  <a:pt x="81760" y="55721"/>
                </a:lnTo>
                <a:lnTo>
                  <a:pt x="80479" y="58206"/>
                </a:lnTo>
                <a:lnTo>
                  <a:pt x="1252525" y="98642"/>
                </a:lnTo>
                <a:lnTo>
                  <a:pt x="1253498" y="70183"/>
                </a:lnTo>
                <a:lnTo>
                  <a:pt x="82144" y="29658"/>
                </a:lnTo>
                <a:close/>
              </a:path>
              <a:path w="1339214" h="127635">
                <a:moveTo>
                  <a:pt x="36108" y="0"/>
                </a:moveTo>
                <a:lnTo>
                  <a:pt x="1645" y="35462"/>
                </a:lnTo>
                <a:lnTo>
                  <a:pt x="0" y="53099"/>
                </a:lnTo>
                <a:lnTo>
                  <a:pt x="5453" y="65642"/>
                </a:lnTo>
                <a:lnTo>
                  <a:pt x="14435" y="75715"/>
                </a:lnTo>
                <a:lnTo>
                  <a:pt x="26219" y="82527"/>
                </a:lnTo>
                <a:lnTo>
                  <a:pt x="40081" y="85287"/>
                </a:lnTo>
                <a:lnTo>
                  <a:pt x="40676" y="85305"/>
                </a:lnTo>
                <a:lnTo>
                  <a:pt x="54114" y="83447"/>
                </a:lnTo>
                <a:lnTo>
                  <a:pt x="65912" y="77547"/>
                </a:lnTo>
                <a:lnTo>
                  <a:pt x="75363" y="68131"/>
                </a:lnTo>
                <a:lnTo>
                  <a:pt x="80479" y="58206"/>
                </a:lnTo>
                <a:lnTo>
                  <a:pt x="40974" y="56843"/>
                </a:lnTo>
                <a:lnTo>
                  <a:pt x="41980" y="28268"/>
                </a:lnTo>
                <a:lnTo>
                  <a:pt x="81864" y="28268"/>
                </a:lnTo>
                <a:lnTo>
                  <a:pt x="81824" y="28070"/>
                </a:lnTo>
                <a:lnTo>
                  <a:pt x="75405" y="16953"/>
                </a:lnTo>
                <a:lnTo>
                  <a:pt x="65442" y="8139"/>
                </a:lnTo>
                <a:lnTo>
                  <a:pt x="52242" y="2272"/>
                </a:lnTo>
                <a:lnTo>
                  <a:pt x="36108" y="0"/>
                </a:lnTo>
                <a:close/>
              </a:path>
              <a:path w="1339214" h="127635">
                <a:moveTo>
                  <a:pt x="41980" y="28268"/>
                </a:moveTo>
                <a:lnTo>
                  <a:pt x="40974" y="56843"/>
                </a:lnTo>
                <a:lnTo>
                  <a:pt x="80479" y="58206"/>
                </a:lnTo>
                <a:lnTo>
                  <a:pt x="81760" y="55721"/>
                </a:lnTo>
                <a:lnTo>
                  <a:pt x="84395" y="40844"/>
                </a:lnTo>
                <a:lnTo>
                  <a:pt x="82144" y="29658"/>
                </a:lnTo>
                <a:lnTo>
                  <a:pt x="41980" y="28268"/>
                </a:lnTo>
                <a:close/>
              </a:path>
              <a:path w="1339214" h="127635">
                <a:moveTo>
                  <a:pt x="81864" y="28268"/>
                </a:moveTo>
                <a:lnTo>
                  <a:pt x="41980" y="28268"/>
                </a:lnTo>
                <a:lnTo>
                  <a:pt x="82144" y="29658"/>
                </a:lnTo>
                <a:lnTo>
                  <a:pt x="81864" y="28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21598" y="4931152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39" y="27378"/>
                </a:moveTo>
                <a:lnTo>
                  <a:pt x="686" y="64562"/>
                </a:lnTo>
                <a:lnTo>
                  <a:pt x="0" y="81944"/>
                </a:lnTo>
                <a:lnTo>
                  <a:pt x="6064" y="94287"/>
                </a:lnTo>
                <a:lnTo>
                  <a:pt x="15616" y="103972"/>
                </a:lnTo>
                <a:lnTo>
                  <a:pt x="27831" y="110226"/>
                </a:lnTo>
                <a:lnTo>
                  <a:pt x="41885" y="112276"/>
                </a:lnTo>
                <a:lnTo>
                  <a:pt x="42874" y="112243"/>
                </a:lnTo>
                <a:lnTo>
                  <a:pt x="56068" y="109505"/>
                </a:lnTo>
                <a:lnTo>
                  <a:pt x="67411" y="102860"/>
                </a:lnTo>
                <a:lnTo>
                  <a:pt x="76223" y="92812"/>
                </a:lnTo>
                <a:lnTo>
                  <a:pt x="80165" y="83701"/>
                </a:lnTo>
                <a:lnTo>
                  <a:pt x="41245" y="83701"/>
                </a:lnTo>
                <a:lnTo>
                  <a:pt x="40757" y="55126"/>
                </a:lnTo>
                <a:lnTo>
                  <a:pt x="80716" y="54299"/>
                </a:lnTo>
                <a:lnTo>
                  <a:pt x="80127" y="52166"/>
                </a:lnTo>
                <a:lnTo>
                  <a:pt x="73013" y="41669"/>
                </a:lnTo>
                <a:lnTo>
                  <a:pt x="62516" y="33631"/>
                </a:lnTo>
                <a:lnTo>
                  <a:pt x="48952" y="28665"/>
                </a:lnTo>
                <a:lnTo>
                  <a:pt x="32639" y="27378"/>
                </a:lnTo>
                <a:close/>
              </a:path>
              <a:path w="1414145" h="112395">
                <a:moveTo>
                  <a:pt x="1387026" y="28193"/>
                </a:moveTo>
                <a:lnTo>
                  <a:pt x="1342375" y="28193"/>
                </a:lnTo>
                <a:lnTo>
                  <a:pt x="1343015" y="56768"/>
                </a:lnTo>
                <a:lnTo>
                  <a:pt x="1328698" y="57065"/>
                </a:lnTo>
                <a:lnTo>
                  <a:pt x="1329299" y="85724"/>
                </a:lnTo>
                <a:lnTo>
                  <a:pt x="1414125" y="41029"/>
                </a:lnTo>
                <a:lnTo>
                  <a:pt x="1387026" y="28193"/>
                </a:lnTo>
                <a:close/>
              </a:path>
              <a:path w="1414145" h="112395">
                <a:moveTo>
                  <a:pt x="80716" y="54299"/>
                </a:moveTo>
                <a:lnTo>
                  <a:pt x="40757" y="55126"/>
                </a:lnTo>
                <a:lnTo>
                  <a:pt x="41245" y="83701"/>
                </a:lnTo>
                <a:lnTo>
                  <a:pt x="80516" y="82888"/>
                </a:lnTo>
                <a:lnTo>
                  <a:pt x="81826" y="79862"/>
                </a:lnTo>
                <a:lnTo>
                  <a:pt x="83539" y="64514"/>
                </a:lnTo>
                <a:lnTo>
                  <a:pt x="80716" y="54299"/>
                </a:lnTo>
                <a:close/>
              </a:path>
              <a:path w="1414145" h="112395">
                <a:moveTo>
                  <a:pt x="80516" y="82888"/>
                </a:moveTo>
                <a:lnTo>
                  <a:pt x="41245" y="83701"/>
                </a:lnTo>
                <a:lnTo>
                  <a:pt x="80165" y="83701"/>
                </a:lnTo>
                <a:lnTo>
                  <a:pt x="80516" y="82888"/>
                </a:lnTo>
                <a:close/>
              </a:path>
              <a:path w="1414145" h="112395">
                <a:moveTo>
                  <a:pt x="1328098" y="28489"/>
                </a:moveTo>
                <a:lnTo>
                  <a:pt x="80716" y="54299"/>
                </a:lnTo>
                <a:lnTo>
                  <a:pt x="83539" y="64514"/>
                </a:lnTo>
                <a:lnTo>
                  <a:pt x="81826" y="79862"/>
                </a:lnTo>
                <a:lnTo>
                  <a:pt x="80516" y="82888"/>
                </a:lnTo>
                <a:lnTo>
                  <a:pt x="1328698" y="57065"/>
                </a:lnTo>
                <a:lnTo>
                  <a:pt x="1328098" y="28489"/>
                </a:lnTo>
                <a:close/>
              </a:path>
              <a:path w="1414145" h="112395">
                <a:moveTo>
                  <a:pt x="1342375" y="28193"/>
                </a:moveTo>
                <a:lnTo>
                  <a:pt x="1328098" y="28489"/>
                </a:lnTo>
                <a:lnTo>
                  <a:pt x="1328698" y="57065"/>
                </a:lnTo>
                <a:lnTo>
                  <a:pt x="1343015" y="56768"/>
                </a:lnTo>
                <a:lnTo>
                  <a:pt x="1342375" y="28193"/>
                </a:lnTo>
                <a:close/>
              </a:path>
              <a:path w="1414145" h="112395">
                <a:moveTo>
                  <a:pt x="1327500" y="0"/>
                </a:moveTo>
                <a:lnTo>
                  <a:pt x="1328098" y="28489"/>
                </a:lnTo>
                <a:lnTo>
                  <a:pt x="1342375" y="28193"/>
                </a:lnTo>
                <a:lnTo>
                  <a:pt x="1387026" y="28193"/>
                </a:lnTo>
                <a:lnTo>
                  <a:pt x="132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00" y="4038660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66604" y="485304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1999" y="485304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3532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13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4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401" y="32766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276587"/>
            <a:ext cx="914907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3276587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5" y="3388384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object 8"/>
          <p:cNvSpPr/>
          <p:nvPr/>
        </p:nvSpPr>
        <p:spPr>
          <a:xfrm>
            <a:off x="9906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600" y="3505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71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7195" y="32766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42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4200" y="3276587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42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4251" y="3276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3276587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5381" y="36608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29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29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29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29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29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29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06261" y="3508308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76" y="41605"/>
                </a:moveTo>
                <a:lnTo>
                  <a:pt x="1253499" y="70188"/>
                </a:lnTo>
                <a:lnTo>
                  <a:pt x="1267796" y="70683"/>
                </a:lnTo>
                <a:lnTo>
                  <a:pt x="1266790" y="99121"/>
                </a:lnTo>
                <a:lnTo>
                  <a:pt x="1252510" y="99121"/>
                </a:lnTo>
                <a:lnTo>
                  <a:pt x="1251550" y="127193"/>
                </a:lnTo>
                <a:lnTo>
                  <a:pt x="1312888" y="99121"/>
                </a:lnTo>
                <a:lnTo>
                  <a:pt x="1266790" y="99121"/>
                </a:lnTo>
                <a:lnTo>
                  <a:pt x="1252527" y="98629"/>
                </a:lnTo>
                <a:lnTo>
                  <a:pt x="1313963" y="98629"/>
                </a:lnTo>
                <a:lnTo>
                  <a:pt x="1338662" y="87325"/>
                </a:lnTo>
                <a:lnTo>
                  <a:pt x="1254476" y="41605"/>
                </a:lnTo>
                <a:close/>
              </a:path>
              <a:path w="1339214" h="127635">
                <a:moveTo>
                  <a:pt x="1253499" y="70188"/>
                </a:moveTo>
                <a:lnTo>
                  <a:pt x="1252527" y="98629"/>
                </a:lnTo>
                <a:lnTo>
                  <a:pt x="1266790" y="99121"/>
                </a:lnTo>
                <a:lnTo>
                  <a:pt x="1267796" y="70683"/>
                </a:lnTo>
                <a:lnTo>
                  <a:pt x="1253499" y="70188"/>
                </a:lnTo>
                <a:close/>
              </a:path>
              <a:path w="1339214" h="127635">
                <a:moveTo>
                  <a:pt x="82140" y="29645"/>
                </a:moveTo>
                <a:lnTo>
                  <a:pt x="84396" y="40827"/>
                </a:lnTo>
                <a:lnTo>
                  <a:pt x="81761" y="55714"/>
                </a:lnTo>
                <a:lnTo>
                  <a:pt x="80476" y="58207"/>
                </a:lnTo>
                <a:lnTo>
                  <a:pt x="1252527" y="98629"/>
                </a:lnTo>
                <a:lnTo>
                  <a:pt x="1253499" y="70188"/>
                </a:lnTo>
                <a:lnTo>
                  <a:pt x="82140" y="29645"/>
                </a:lnTo>
                <a:close/>
              </a:path>
              <a:path w="1339214" h="127635">
                <a:moveTo>
                  <a:pt x="36086" y="0"/>
                </a:moveTo>
                <a:lnTo>
                  <a:pt x="1644" y="35466"/>
                </a:lnTo>
                <a:lnTo>
                  <a:pt x="0" y="53094"/>
                </a:lnTo>
                <a:lnTo>
                  <a:pt x="5452" y="65637"/>
                </a:lnTo>
                <a:lnTo>
                  <a:pt x="14434" y="75710"/>
                </a:lnTo>
                <a:lnTo>
                  <a:pt x="26219" y="82523"/>
                </a:lnTo>
                <a:lnTo>
                  <a:pt x="40083" y="85283"/>
                </a:lnTo>
                <a:lnTo>
                  <a:pt x="40673" y="85301"/>
                </a:lnTo>
                <a:lnTo>
                  <a:pt x="54111" y="83442"/>
                </a:lnTo>
                <a:lnTo>
                  <a:pt x="65911" y="77543"/>
                </a:lnTo>
                <a:lnTo>
                  <a:pt x="75363" y="68127"/>
                </a:lnTo>
                <a:lnTo>
                  <a:pt x="80476" y="58207"/>
                </a:lnTo>
                <a:lnTo>
                  <a:pt x="40976" y="56845"/>
                </a:lnTo>
                <a:lnTo>
                  <a:pt x="41982" y="28255"/>
                </a:lnTo>
                <a:lnTo>
                  <a:pt x="81859" y="28255"/>
                </a:lnTo>
                <a:lnTo>
                  <a:pt x="81820" y="28058"/>
                </a:lnTo>
                <a:lnTo>
                  <a:pt x="75396" y="16946"/>
                </a:lnTo>
                <a:lnTo>
                  <a:pt x="65431" y="8136"/>
                </a:lnTo>
                <a:lnTo>
                  <a:pt x="52226" y="2272"/>
                </a:lnTo>
                <a:lnTo>
                  <a:pt x="36086" y="0"/>
                </a:lnTo>
                <a:close/>
              </a:path>
              <a:path w="1339214" h="127635">
                <a:moveTo>
                  <a:pt x="41982" y="28255"/>
                </a:moveTo>
                <a:lnTo>
                  <a:pt x="40976" y="56845"/>
                </a:lnTo>
                <a:lnTo>
                  <a:pt x="80476" y="58207"/>
                </a:lnTo>
                <a:lnTo>
                  <a:pt x="81761" y="55714"/>
                </a:lnTo>
                <a:lnTo>
                  <a:pt x="84396" y="40827"/>
                </a:lnTo>
                <a:lnTo>
                  <a:pt x="82140" y="29645"/>
                </a:lnTo>
                <a:lnTo>
                  <a:pt x="41982" y="28255"/>
                </a:lnTo>
                <a:close/>
              </a:path>
              <a:path w="1339214" h="127635">
                <a:moveTo>
                  <a:pt x="81859" y="28255"/>
                </a:moveTo>
                <a:lnTo>
                  <a:pt x="41982" y="28255"/>
                </a:lnTo>
                <a:lnTo>
                  <a:pt x="82140" y="29645"/>
                </a:lnTo>
                <a:lnTo>
                  <a:pt x="81859" y="2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21594" y="3483345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6" y="27379"/>
                </a:moveTo>
                <a:lnTo>
                  <a:pt x="688" y="64558"/>
                </a:lnTo>
                <a:lnTo>
                  <a:pt x="0" y="81940"/>
                </a:lnTo>
                <a:lnTo>
                  <a:pt x="6062" y="94286"/>
                </a:lnTo>
                <a:lnTo>
                  <a:pt x="15614" y="103974"/>
                </a:lnTo>
                <a:lnTo>
                  <a:pt x="27831" y="110232"/>
                </a:lnTo>
                <a:lnTo>
                  <a:pt x="41889" y="112288"/>
                </a:lnTo>
                <a:lnTo>
                  <a:pt x="42898" y="112254"/>
                </a:lnTo>
                <a:lnTo>
                  <a:pt x="56086" y="109508"/>
                </a:lnTo>
                <a:lnTo>
                  <a:pt x="67424" y="102858"/>
                </a:lnTo>
                <a:lnTo>
                  <a:pt x="76232" y="92805"/>
                </a:lnTo>
                <a:lnTo>
                  <a:pt x="80169" y="83698"/>
                </a:lnTo>
                <a:lnTo>
                  <a:pt x="41249" y="83698"/>
                </a:lnTo>
                <a:lnTo>
                  <a:pt x="40761" y="55138"/>
                </a:lnTo>
                <a:lnTo>
                  <a:pt x="80724" y="54311"/>
                </a:lnTo>
                <a:lnTo>
                  <a:pt x="80128" y="52156"/>
                </a:lnTo>
                <a:lnTo>
                  <a:pt x="73014" y="41660"/>
                </a:lnTo>
                <a:lnTo>
                  <a:pt x="62517" y="33625"/>
                </a:lnTo>
                <a:lnTo>
                  <a:pt x="48955" y="28661"/>
                </a:lnTo>
                <a:lnTo>
                  <a:pt x="32646" y="27379"/>
                </a:lnTo>
                <a:close/>
              </a:path>
              <a:path w="1414145" h="112395">
                <a:moveTo>
                  <a:pt x="1387035" y="28193"/>
                </a:moveTo>
                <a:lnTo>
                  <a:pt x="1342379" y="28193"/>
                </a:lnTo>
                <a:lnTo>
                  <a:pt x="1343019" y="56784"/>
                </a:lnTo>
                <a:lnTo>
                  <a:pt x="1328702" y="57080"/>
                </a:lnTo>
                <a:lnTo>
                  <a:pt x="1329303" y="85740"/>
                </a:lnTo>
                <a:lnTo>
                  <a:pt x="1414129" y="41026"/>
                </a:lnTo>
                <a:lnTo>
                  <a:pt x="1387035" y="28193"/>
                </a:lnTo>
                <a:close/>
              </a:path>
              <a:path w="1414145" h="112395">
                <a:moveTo>
                  <a:pt x="80724" y="54311"/>
                </a:moveTo>
                <a:lnTo>
                  <a:pt x="40761" y="55138"/>
                </a:lnTo>
                <a:lnTo>
                  <a:pt x="41249" y="83698"/>
                </a:lnTo>
                <a:lnTo>
                  <a:pt x="80520" y="82886"/>
                </a:lnTo>
                <a:lnTo>
                  <a:pt x="81831" y="79853"/>
                </a:lnTo>
                <a:lnTo>
                  <a:pt x="83542" y="64503"/>
                </a:lnTo>
                <a:lnTo>
                  <a:pt x="80724" y="54311"/>
                </a:lnTo>
                <a:close/>
              </a:path>
              <a:path w="1414145" h="112395">
                <a:moveTo>
                  <a:pt x="80520" y="82886"/>
                </a:moveTo>
                <a:lnTo>
                  <a:pt x="41249" y="83698"/>
                </a:lnTo>
                <a:lnTo>
                  <a:pt x="80169" y="83698"/>
                </a:lnTo>
                <a:lnTo>
                  <a:pt x="80520" y="82886"/>
                </a:lnTo>
                <a:close/>
              </a:path>
              <a:path w="1414145" h="112395">
                <a:moveTo>
                  <a:pt x="1328103" y="28489"/>
                </a:moveTo>
                <a:lnTo>
                  <a:pt x="80724" y="54311"/>
                </a:lnTo>
                <a:lnTo>
                  <a:pt x="83542" y="64503"/>
                </a:lnTo>
                <a:lnTo>
                  <a:pt x="81831" y="79853"/>
                </a:lnTo>
                <a:lnTo>
                  <a:pt x="80520" y="82886"/>
                </a:lnTo>
                <a:lnTo>
                  <a:pt x="1328702" y="57080"/>
                </a:lnTo>
                <a:lnTo>
                  <a:pt x="1328103" y="28489"/>
                </a:lnTo>
                <a:close/>
              </a:path>
              <a:path w="1414145" h="112395">
                <a:moveTo>
                  <a:pt x="1342379" y="28193"/>
                </a:moveTo>
                <a:lnTo>
                  <a:pt x="1328103" y="28489"/>
                </a:lnTo>
                <a:lnTo>
                  <a:pt x="1328702" y="57080"/>
                </a:lnTo>
                <a:lnTo>
                  <a:pt x="1343019" y="56784"/>
                </a:lnTo>
                <a:lnTo>
                  <a:pt x="1342379" y="28193"/>
                </a:lnTo>
                <a:close/>
              </a:path>
              <a:path w="1414145" h="112395">
                <a:moveTo>
                  <a:pt x="1327505" y="0"/>
                </a:moveTo>
                <a:lnTo>
                  <a:pt x="1328103" y="28489"/>
                </a:lnTo>
                <a:lnTo>
                  <a:pt x="1342379" y="28193"/>
                </a:lnTo>
                <a:lnTo>
                  <a:pt x="1387035" y="28193"/>
                </a:lnTo>
                <a:lnTo>
                  <a:pt x="132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97451" y="52578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7451" y="52578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6600" y="52578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76600" y="52578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5977" y="5369908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6" name="object 26"/>
          <p:cNvSpPr/>
          <p:nvPr/>
        </p:nvSpPr>
        <p:spPr>
          <a:xfrm>
            <a:off x="609600" y="5410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600" y="54102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46069" y="51816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46069" y="51816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39000" y="5181600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64"/>
                </a:moveTo>
                <a:lnTo>
                  <a:pt x="607076" y="604564"/>
                </a:lnTo>
                <a:lnTo>
                  <a:pt x="607076" y="0"/>
                </a:lnTo>
                <a:lnTo>
                  <a:pt x="0" y="0"/>
                </a:lnTo>
                <a:lnTo>
                  <a:pt x="0" y="604564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39000" y="5181600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64"/>
                </a:moveTo>
                <a:lnTo>
                  <a:pt x="607076" y="604564"/>
                </a:lnTo>
                <a:lnTo>
                  <a:pt x="607076" y="0"/>
                </a:lnTo>
                <a:lnTo>
                  <a:pt x="0" y="0"/>
                </a:lnTo>
                <a:lnTo>
                  <a:pt x="0" y="60456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9016" y="5294612"/>
            <a:ext cx="9277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-2604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3" name="object 33"/>
          <p:cNvSpPr/>
          <p:nvPr/>
        </p:nvSpPr>
        <p:spPr>
          <a:xfrm>
            <a:off x="5978651" y="5181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78651" y="51816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57800" y="51816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57800" y="51816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4373" y="5565848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81" y="58594"/>
                </a:moveTo>
                <a:lnTo>
                  <a:pt x="642894" y="87179"/>
                </a:lnTo>
                <a:lnTo>
                  <a:pt x="700424" y="58640"/>
                </a:lnTo>
                <a:lnTo>
                  <a:pt x="657253" y="58640"/>
                </a:lnTo>
                <a:lnTo>
                  <a:pt x="642981" y="58594"/>
                </a:lnTo>
                <a:close/>
              </a:path>
              <a:path w="728980" h="87629">
                <a:moveTo>
                  <a:pt x="35162" y="0"/>
                </a:moveTo>
                <a:lnTo>
                  <a:pt x="1199" y="36004"/>
                </a:lnTo>
                <a:lnTo>
                  <a:pt x="0" y="53395"/>
                </a:lnTo>
                <a:lnTo>
                  <a:pt x="5714" y="66066"/>
                </a:lnTo>
                <a:lnTo>
                  <a:pt x="15035" y="76133"/>
                </a:lnTo>
                <a:lnTo>
                  <a:pt x="27160" y="82786"/>
                </a:lnTo>
                <a:lnTo>
                  <a:pt x="41282" y="85213"/>
                </a:lnTo>
                <a:lnTo>
                  <a:pt x="53898" y="83359"/>
                </a:lnTo>
                <a:lnTo>
                  <a:pt x="66037" y="77316"/>
                </a:lnTo>
                <a:lnTo>
                  <a:pt x="75639" y="67687"/>
                </a:lnTo>
                <a:lnTo>
                  <a:pt x="81119" y="56767"/>
                </a:lnTo>
                <a:lnTo>
                  <a:pt x="41377" y="56638"/>
                </a:lnTo>
                <a:lnTo>
                  <a:pt x="41474" y="28063"/>
                </a:lnTo>
                <a:lnTo>
                  <a:pt x="81650" y="28063"/>
                </a:lnTo>
                <a:lnTo>
                  <a:pt x="81485" y="27290"/>
                </a:lnTo>
                <a:lnTo>
                  <a:pt x="74846" y="16158"/>
                </a:lnTo>
                <a:lnTo>
                  <a:pt x="64674" y="7453"/>
                </a:lnTo>
                <a:lnTo>
                  <a:pt x="51327" y="1844"/>
                </a:lnTo>
                <a:lnTo>
                  <a:pt x="35162" y="0"/>
                </a:lnTo>
                <a:close/>
              </a:path>
              <a:path w="728980" h="87629">
                <a:moveTo>
                  <a:pt x="643068" y="30019"/>
                </a:moveTo>
                <a:lnTo>
                  <a:pt x="642981" y="58594"/>
                </a:lnTo>
                <a:lnTo>
                  <a:pt x="657253" y="58640"/>
                </a:lnTo>
                <a:lnTo>
                  <a:pt x="657372" y="30065"/>
                </a:lnTo>
                <a:lnTo>
                  <a:pt x="643068" y="30019"/>
                </a:lnTo>
                <a:close/>
              </a:path>
              <a:path w="728980" h="87629">
                <a:moveTo>
                  <a:pt x="643156" y="1454"/>
                </a:moveTo>
                <a:lnTo>
                  <a:pt x="643068" y="30019"/>
                </a:lnTo>
                <a:lnTo>
                  <a:pt x="657372" y="30065"/>
                </a:lnTo>
                <a:lnTo>
                  <a:pt x="657253" y="58640"/>
                </a:lnTo>
                <a:lnTo>
                  <a:pt x="700424" y="58640"/>
                </a:lnTo>
                <a:lnTo>
                  <a:pt x="728750" y="44589"/>
                </a:lnTo>
                <a:lnTo>
                  <a:pt x="643156" y="1454"/>
                </a:lnTo>
                <a:close/>
              </a:path>
              <a:path w="728980" h="87629">
                <a:moveTo>
                  <a:pt x="81678" y="28194"/>
                </a:moveTo>
                <a:lnTo>
                  <a:pt x="84235" y="40181"/>
                </a:lnTo>
                <a:lnTo>
                  <a:pt x="81955" y="55100"/>
                </a:lnTo>
                <a:lnTo>
                  <a:pt x="81119" y="56767"/>
                </a:lnTo>
                <a:lnTo>
                  <a:pt x="642981" y="58594"/>
                </a:lnTo>
                <a:lnTo>
                  <a:pt x="643068" y="30019"/>
                </a:lnTo>
                <a:lnTo>
                  <a:pt x="81678" y="28194"/>
                </a:lnTo>
                <a:close/>
              </a:path>
              <a:path w="728980" h="87629">
                <a:moveTo>
                  <a:pt x="41474" y="28063"/>
                </a:moveTo>
                <a:lnTo>
                  <a:pt x="41377" y="56638"/>
                </a:lnTo>
                <a:lnTo>
                  <a:pt x="81119" y="56767"/>
                </a:lnTo>
                <a:lnTo>
                  <a:pt x="81955" y="55100"/>
                </a:lnTo>
                <a:lnTo>
                  <a:pt x="84235" y="40181"/>
                </a:lnTo>
                <a:lnTo>
                  <a:pt x="81678" y="28194"/>
                </a:lnTo>
                <a:lnTo>
                  <a:pt x="41474" y="28063"/>
                </a:lnTo>
                <a:close/>
              </a:path>
              <a:path w="728980" h="87629">
                <a:moveTo>
                  <a:pt x="81650" y="28063"/>
                </a:moveTo>
                <a:lnTo>
                  <a:pt x="41474" y="28063"/>
                </a:lnTo>
                <a:lnTo>
                  <a:pt x="81678" y="28194"/>
                </a:lnTo>
                <a:lnTo>
                  <a:pt x="81650" y="28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03098" y="5463671"/>
            <a:ext cx="956944" cy="142240"/>
          </a:xfrm>
          <a:custGeom>
            <a:avLst/>
            <a:gdLst/>
            <a:ahLst/>
            <a:cxnLst/>
            <a:rect l="l" t="t" r="r" b="b"/>
            <a:pathLst>
              <a:path w="956945" h="142239">
                <a:moveTo>
                  <a:pt x="27482" y="58034"/>
                </a:moveTo>
                <a:lnTo>
                  <a:pt x="17226" y="63252"/>
                </a:lnTo>
                <a:lnTo>
                  <a:pt x="8900" y="71606"/>
                </a:lnTo>
                <a:lnTo>
                  <a:pt x="2995" y="83013"/>
                </a:lnTo>
                <a:lnTo>
                  <a:pt x="0" y="97387"/>
                </a:lnTo>
                <a:lnTo>
                  <a:pt x="403" y="114645"/>
                </a:lnTo>
                <a:lnTo>
                  <a:pt x="7227" y="126183"/>
                </a:lnTo>
                <a:lnTo>
                  <a:pt x="17156" y="134990"/>
                </a:lnTo>
                <a:lnTo>
                  <a:pt x="29415" y="140384"/>
                </a:lnTo>
                <a:lnTo>
                  <a:pt x="43227" y="141683"/>
                </a:lnTo>
                <a:lnTo>
                  <a:pt x="48956" y="140906"/>
                </a:lnTo>
                <a:lnTo>
                  <a:pt x="60566" y="136555"/>
                </a:lnTo>
                <a:lnTo>
                  <a:pt x="70205" y="128828"/>
                </a:lnTo>
                <a:lnTo>
                  <a:pt x="77329" y="118023"/>
                </a:lnTo>
                <a:lnTo>
                  <a:pt x="78786" y="113156"/>
                </a:lnTo>
                <a:lnTo>
                  <a:pt x="41307" y="113156"/>
                </a:lnTo>
                <a:lnTo>
                  <a:pt x="39296" y="84700"/>
                </a:lnTo>
                <a:lnTo>
                  <a:pt x="79104" y="82008"/>
                </a:lnTo>
                <a:lnTo>
                  <a:pt x="77098" y="77369"/>
                </a:lnTo>
                <a:lnTo>
                  <a:pt x="69087" y="68315"/>
                </a:lnTo>
                <a:lnTo>
                  <a:pt x="58018" y="61729"/>
                </a:lnTo>
                <a:lnTo>
                  <a:pt x="44086" y="58129"/>
                </a:lnTo>
                <a:lnTo>
                  <a:pt x="27482" y="58034"/>
                </a:lnTo>
                <a:close/>
              </a:path>
              <a:path w="956945" h="142239">
                <a:moveTo>
                  <a:pt x="79104" y="82008"/>
                </a:moveTo>
                <a:lnTo>
                  <a:pt x="39296" y="84700"/>
                </a:lnTo>
                <a:lnTo>
                  <a:pt x="41307" y="113156"/>
                </a:lnTo>
                <a:lnTo>
                  <a:pt x="79559" y="110574"/>
                </a:lnTo>
                <a:lnTo>
                  <a:pt x="81395" y="104438"/>
                </a:lnTo>
                <a:lnTo>
                  <a:pt x="81857" y="88373"/>
                </a:lnTo>
                <a:lnTo>
                  <a:pt x="79104" y="82008"/>
                </a:lnTo>
                <a:close/>
              </a:path>
              <a:path w="956945" h="142239">
                <a:moveTo>
                  <a:pt x="79559" y="110574"/>
                </a:moveTo>
                <a:lnTo>
                  <a:pt x="41307" y="113156"/>
                </a:lnTo>
                <a:lnTo>
                  <a:pt x="78786" y="113156"/>
                </a:lnTo>
                <a:lnTo>
                  <a:pt x="79559" y="110574"/>
                </a:lnTo>
                <a:close/>
              </a:path>
              <a:path w="956945" h="142239">
                <a:moveTo>
                  <a:pt x="869905" y="28519"/>
                </a:moveTo>
                <a:lnTo>
                  <a:pt x="79104" y="82008"/>
                </a:lnTo>
                <a:lnTo>
                  <a:pt x="81857" y="88373"/>
                </a:lnTo>
                <a:lnTo>
                  <a:pt x="81395" y="104438"/>
                </a:lnTo>
                <a:lnTo>
                  <a:pt x="79559" y="110574"/>
                </a:lnTo>
                <a:lnTo>
                  <a:pt x="871859" y="57088"/>
                </a:lnTo>
                <a:lnTo>
                  <a:pt x="869905" y="28519"/>
                </a:lnTo>
                <a:close/>
              </a:path>
              <a:path w="956945" h="142239">
                <a:moveTo>
                  <a:pt x="933941" y="27550"/>
                </a:moveTo>
                <a:lnTo>
                  <a:pt x="884232" y="27550"/>
                </a:lnTo>
                <a:lnTo>
                  <a:pt x="886121" y="56125"/>
                </a:lnTo>
                <a:lnTo>
                  <a:pt x="871859" y="57088"/>
                </a:lnTo>
                <a:lnTo>
                  <a:pt x="873807" y="85593"/>
                </a:lnTo>
                <a:lnTo>
                  <a:pt x="956469" y="36956"/>
                </a:lnTo>
                <a:lnTo>
                  <a:pt x="933941" y="27550"/>
                </a:lnTo>
                <a:close/>
              </a:path>
              <a:path w="956945" h="142239">
                <a:moveTo>
                  <a:pt x="884232" y="27550"/>
                </a:moveTo>
                <a:lnTo>
                  <a:pt x="869905" y="28519"/>
                </a:lnTo>
                <a:lnTo>
                  <a:pt x="871859" y="57088"/>
                </a:lnTo>
                <a:lnTo>
                  <a:pt x="886121" y="56125"/>
                </a:lnTo>
                <a:lnTo>
                  <a:pt x="884232" y="27550"/>
                </a:lnTo>
                <a:close/>
              </a:path>
              <a:path w="956945" h="142239">
                <a:moveTo>
                  <a:pt x="867955" y="0"/>
                </a:moveTo>
                <a:lnTo>
                  <a:pt x="869905" y="28519"/>
                </a:lnTo>
                <a:lnTo>
                  <a:pt x="884232" y="27550"/>
                </a:lnTo>
                <a:lnTo>
                  <a:pt x="933941" y="27550"/>
                </a:lnTo>
                <a:lnTo>
                  <a:pt x="867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06938" y="5417704"/>
            <a:ext cx="1033780" cy="102870"/>
          </a:xfrm>
          <a:custGeom>
            <a:avLst/>
            <a:gdLst/>
            <a:ahLst/>
            <a:cxnLst/>
            <a:rect l="l" t="t" r="r" b="b"/>
            <a:pathLst>
              <a:path w="1033779" h="102870">
                <a:moveTo>
                  <a:pt x="948759" y="17129"/>
                </a:moveTo>
                <a:lnTo>
                  <a:pt x="948210" y="45690"/>
                </a:lnTo>
                <a:lnTo>
                  <a:pt x="962475" y="45966"/>
                </a:lnTo>
                <a:lnTo>
                  <a:pt x="961835" y="74541"/>
                </a:lnTo>
                <a:lnTo>
                  <a:pt x="947656" y="74541"/>
                </a:lnTo>
                <a:lnTo>
                  <a:pt x="947113" y="102854"/>
                </a:lnTo>
                <a:lnTo>
                  <a:pt x="1006440" y="74541"/>
                </a:lnTo>
                <a:lnTo>
                  <a:pt x="961835" y="74541"/>
                </a:lnTo>
                <a:lnTo>
                  <a:pt x="947662" y="74267"/>
                </a:lnTo>
                <a:lnTo>
                  <a:pt x="1007014" y="74267"/>
                </a:lnTo>
                <a:lnTo>
                  <a:pt x="1033584" y="61587"/>
                </a:lnTo>
                <a:lnTo>
                  <a:pt x="948759" y="17129"/>
                </a:lnTo>
                <a:close/>
              </a:path>
              <a:path w="1033779" h="102870">
                <a:moveTo>
                  <a:pt x="35564" y="0"/>
                </a:moveTo>
                <a:lnTo>
                  <a:pt x="1388" y="35724"/>
                </a:lnTo>
                <a:lnTo>
                  <a:pt x="0" y="53237"/>
                </a:lnTo>
                <a:lnTo>
                  <a:pt x="5550" y="65829"/>
                </a:lnTo>
                <a:lnTo>
                  <a:pt x="14682" y="75896"/>
                </a:lnTo>
                <a:lnTo>
                  <a:pt x="26617" y="82627"/>
                </a:lnTo>
                <a:lnTo>
                  <a:pt x="40577" y="85209"/>
                </a:lnTo>
                <a:lnTo>
                  <a:pt x="53865" y="83393"/>
                </a:lnTo>
                <a:lnTo>
                  <a:pt x="65890" y="77459"/>
                </a:lnTo>
                <a:lnTo>
                  <a:pt x="75451" y="67974"/>
                </a:lnTo>
                <a:lnTo>
                  <a:pt x="80789" y="57517"/>
                </a:lnTo>
                <a:lnTo>
                  <a:pt x="41217" y="56753"/>
                </a:lnTo>
                <a:lnTo>
                  <a:pt x="41704" y="28178"/>
                </a:lnTo>
                <a:lnTo>
                  <a:pt x="81725" y="28178"/>
                </a:lnTo>
                <a:lnTo>
                  <a:pt x="81644" y="27774"/>
                </a:lnTo>
                <a:lnTo>
                  <a:pt x="75152" y="16604"/>
                </a:lnTo>
                <a:lnTo>
                  <a:pt x="65087" y="7813"/>
                </a:lnTo>
                <a:lnTo>
                  <a:pt x="51781" y="2058"/>
                </a:lnTo>
                <a:lnTo>
                  <a:pt x="35564" y="0"/>
                </a:lnTo>
                <a:close/>
              </a:path>
              <a:path w="1033779" h="102870">
                <a:moveTo>
                  <a:pt x="948210" y="45690"/>
                </a:moveTo>
                <a:lnTo>
                  <a:pt x="947662" y="74267"/>
                </a:lnTo>
                <a:lnTo>
                  <a:pt x="961835" y="74541"/>
                </a:lnTo>
                <a:lnTo>
                  <a:pt x="962475" y="45966"/>
                </a:lnTo>
                <a:lnTo>
                  <a:pt x="948210" y="45690"/>
                </a:lnTo>
                <a:close/>
              </a:path>
              <a:path w="1033779" h="102870">
                <a:moveTo>
                  <a:pt x="81881" y="28954"/>
                </a:moveTo>
                <a:lnTo>
                  <a:pt x="84232" y="40663"/>
                </a:lnTo>
                <a:lnTo>
                  <a:pt x="81810" y="55516"/>
                </a:lnTo>
                <a:lnTo>
                  <a:pt x="80789" y="57517"/>
                </a:lnTo>
                <a:lnTo>
                  <a:pt x="947662" y="74267"/>
                </a:lnTo>
                <a:lnTo>
                  <a:pt x="948210" y="45690"/>
                </a:lnTo>
                <a:lnTo>
                  <a:pt x="81881" y="28954"/>
                </a:lnTo>
                <a:close/>
              </a:path>
              <a:path w="1033779" h="102870">
                <a:moveTo>
                  <a:pt x="41704" y="28178"/>
                </a:moveTo>
                <a:lnTo>
                  <a:pt x="41217" y="56753"/>
                </a:lnTo>
                <a:lnTo>
                  <a:pt x="80789" y="57517"/>
                </a:lnTo>
                <a:lnTo>
                  <a:pt x="81810" y="55516"/>
                </a:lnTo>
                <a:lnTo>
                  <a:pt x="84232" y="40663"/>
                </a:lnTo>
                <a:lnTo>
                  <a:pt x="81881" y="28954"/>
                </a:lnTo>
                <a:lnTo>
                  <a:pt x="41704" y="28178"/>
                </a:lnTo>
                <a:close/>
              </a:path>
              <a:path w="1033779" h="102870">
                <a:moveTo>
                  <a:pt x="81725" y="28178"/>
                </a:moveTo>
                <a:lnTo>
                  <a:pt x="41704" y="28178"/>
                </a:lnTo>
                <a:lnTo>
                  <a:pt x="81881" y="28954"/>
                </a:lnTo>
                <a:lnTo>
                  <a:pt x="81725" y="28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400" y="4648260"/>
            <a:ext cx="1219200" cy="584835"/>
          </a:xfrm>
          <a:custGeom>
            <a:avLst/>
            <a:gdLst/>
            <a:ahLst/>
            <a:cxnLst/>
            <a:rect l="l" t="t" r="r" b="b"/>
            <a:pathLst>
              <a:path w="1219200" h="584835">
                <a:moveTo>
                  <a:pt x="0" y="584774"/>
                </a:moveTo>
                <a:lnTo>
                  <a:pt x="1219199" y="584774"/>
                </a:lnTo>
                <a:lnTo>
                  <a:pt x="1219199" y="0"/>
                </a:lnTo>
                <a:lnTo>
                  <a:pt x="0" y="0"/>
                </a:lnTo>
                <a:lnTo>
                  <a:pt x="0" y="584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16632" y="533400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16632" y="533400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71600" y="5334000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71600" y="5334000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50595" y="5446108"/>
            <a:ext cx="6140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6" name="object 46"/>
          <p:cNvSpPr/>
          <p:nvPr/>
        </p:nvSpPr>
        <p:spPr>
          <a:xfrm>
            <a:off x="2549344" y="5489644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29">
                <a:moveTo>
                  <a:pt x="643009" y="58564"/>
                </a:moveTo>
                <a:lnTo>
                  <a:pt x="642917" y="87183"/>
                </a:lnTo>
                <a:lnTo>
                  <a:pt x="700575" y="58608"/>
                </a:lnTo>
                <a:lnTo>
                  <a:pt x="657273" y="58608"/>
                </a:lnTo>
                <a:lnTo>
                  <a:pt x="643009" y="58564"/>
                </a:lnTo>
                <a:close/>
              </a:path>
              <a:path w="728979" h="87629">
                <a:moveTo>
                  <a:pt x="35220" y="0"/>
                </a:moveTo>
                <a:lnTo>
                  <a:pt x="1213" y="35988"/>
                </a:lnTo>
                <a:lnTo>
                  <a:pt x="0" y="53374"/>
                </a:lnTo>
                <a:lnTo>
                  <a:pt x="5746" y="66047"/>
                </a:lnTo>
                <a:lnTo>
                  <a:pt x="15088" y="76132"/>
                </a:lnTo>
                <a:lnTo>
                  <a:pt x="27217" y="82814"/>
                </a:lnTo>
                <a:lnTo>
                  <a:pt x="41324" y="85278"/>
                </a:lnTo>
                <a:lnTo>
                  <a:pt x="53874" y="83405"/>
                </a:lnTo>
                <a:lnTo>
                  <a:pt x="66021" y="77359"/>
                </a:lnTo>
                <a:lnTo>
                  <a:pt x="75636" y="67731"/>
                </a:lnTo>
                <a:lnTo>
                  <a:pt x="81104" y="56825"/>
                </a:lnTo>
                <a:lnTo>
                  <a:pt x="41455" y="56703"/>
                </a:lnTo>
                <a:lnTo>
                  <a:pt x="41455" y="28128"/>
                </a:lnTo>
                <a:lnTo>
                  <a:pt x="81656" y="28128"/>
                </a:lnTo>
                <a:lnTo>
                  <a:pt x="81478" y="27292"/>
                </a:lnTo>
                <a:lnTo>
                  <a:pt x="74846" y="16162"/>
                </a:lnTo>
                <a:lnTo>
                  <a:pt x="64681" y="7457"/>
                </a:lnTo>
                <a:lnTo>
                  <a:pt x="51349" y="1846"/>
                </a:lnTo>
                <a:lnTo>
                  <a:pt x="35220" y="0"/>
                </a:lnTo>
                <a:close/>
              </a:path>
              <a:path w="728979" h="87629">
                <a:moveTo>
                  <a:pt x="643100" y="29989"/>
                </a:moveTo>
                <a:lnTo>
                  <a:pt x="643009" y="58564"/>
                </a:lnTo>
                <a:lnTo>
                  <a:pt x="657273" y="58608"/>
                </a:lnTo>
                <a:lnTo>
                  <a:pt x="657395" y="30033"/>
                </a:lnTo>
                <a:lnTo>
                  <a:pt x="643100" y="29989"/>
                </a:lnTo>
                <a:close/>
              </a:path>
              <a:path w="728979" h="87629">
                <a:moveTo>
                  <a:pt x="643191" y="1458"/>
                </a:moveTo>
                <a:lnTo>
                  <a:pt x="643100" y="29989"/>
                </a:lnTo>
                <a:lnTo>
                  <a:pt x="657395" y="30033"/>
                </a:lnTo>
                <a:lnTo>
                  <a:pt x="657273" y="58608"/>
                </a:lnTo>
                <a:lnTo>
                  <a:pt x="700575" y="58608"/>
                </a:lnTo>
                <a:lnTo>
                  <a:pt x="728779" y="44630"/>
                </a:lnTo>
                <a:lnTo>
                  <a:pt x="643191" y="1458"/>
                </a:lnTo>
                <a:close/>
              </a:path>
              <a:path w="728979" h="87629">
                <a:moveTo>
                  <a:pt x="81682" y="28252"/>
                </a:moveTo>
                <a:lnTo>
                  <a:pt x="84209" y="40175"/>
                </a:lnTo>
                <a:lnTo>
                  <a:pt x="81953" y="55132"/>
                </a:lnTo>
                <a:lnTo>
                  <a:pt x="81104" y="56825"/>
                </a:lnTo>
                <a:lnTo>
                  <a:pt x="643009" y="58564"/>
                </a:lnTo>
                <a:lnTo>
                  <a:pt x="643100" y="29989"/>
                </a:lnTo>
                <a:lnTo>
                  <a:pt x="81682" y="28252"/>
                </a:lnTo>
                <a:close/>
              </a:path>
              <a:path w="728979" h="87629">
                <a:moveTo>
                  <a:pt x="41455" y="28128"/>
                </a:moveTo>
                <a:lnTo>
                  <a:pt x="41455" y="56703"/>
                </a:lnTo>
                <a:lnTo>
                  <a:pt x="81104" y="56825"/>
                </a:lnTo>
                <a:lnTo>
                  <a:pt x="81953" y="55132"/>
                </a:lnTo>
                <a:lnTo>
                  <a:pt x="84209" y="40175"/>
                </a:lnTo>
                <a:lnTo>
                  <a:pt x="81682" y="28252"/>
                </a:lnTo>
                <a:lnTo>
                  <a:pt x="41455" y="28128"/>
                </a:lnTo>
                <a:close/>
              </a:path>
              <a:path w="728979" h="87629">
                <a:moveTo>
                  <a:pt x="81656" y="28128"/>
                </a:moveTo>
                <a:lnTo>
                  <a:pt x="41455" y="28128"/>
                </a:lnTo>
                <a:lnTo>
                  <a:pt x="81682" y="28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2360" y="3388384"/>
            <a:ext cx="366522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  <a:tabLst>
                <a:tab pos="2673985" algn="l"/>
              </a:tabLst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200" y="2590845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7433" y="5293398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40" y="4745888"/>
            <a:ext cx="8394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26795" y="1773451"/>
            <a:ext cx="60464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26795" y="4288700"/>
            <a:ext cx="2607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78808"/>
            <a:ext cx="8229600" cy="864755"/>
          </a:xfrm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14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77667"/>
            <a:ext cx="4639310" cy="2367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-&gt;INF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[2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-&gt;LIN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2133792" y="2462256"/>
              <a:ext cx="9360" cy="4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312" y="2455776"/>
                <a:ext cx="20880" cy="1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Push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push(</a:t>
            </a:r>
            <a:r>
              <a:rPr lang="en-US" dirty="0" err="1"/>
              <a:t>int</a:t>
            </a:r>
            <a:r>
              <a:rPr lang="en-US" dirty="0"/>
              <a:t> num){</a:t>
            </a:r>
          </a:p>
          <a:p>
            <a:pPr>
              <a:buNone/>
            </a:pPr>
            <a:r>
              <a:rPr lang="en-US" dirty="0"/>
              <a:t>  if(</a:t>
            </a:r>
            <a:r>
              <a:rPr lang="en-US" dirty="0" err="1"/>
              <a:t>isFull</a:t>
            </a:r>
            <a:r>
              <a:rPr lang="en-US" dirty="0"/>
              <a:t>()){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&lt;&lt;"STACK is FULL."&lt;&lt;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return;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++TOP;</a:t>
            </a:r>
          </a:p>
          <a:p>
            <a:pPr>
              <a:buNone/>
            </a:pPr>
            <a:r>
              <a:rPr lang="en-US" dirty="0"/>
              <a:t>    STACK[TOP]=num;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&lt;&lt;num&lt;&lt;" has been inserted."&lt;&lt;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036512" y="2959056"/>
              <a:ext cx="77040" cy="12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112" y="2953656"/>
                <a:ext cx="88200" cy="2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43861"/>
            <a:ext cx="8229600" cy="903227"/>
          </a:xfrm>
          <a:prstGeom prst="rect">
            <a:avLst/>
          </a:prstGeom>
        </p:spPr>
        <p:txBody>
          <a:bodyPr vert="horz" wrap="square" lIns="0" tIns="1324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Operat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16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93534"/>
            <a:ext cx="770635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184275" algn="l"/>
                <a:tab pos="2898140" algn="l"/>
                <a:tab pos="4385310" algn="l"/>
                <a:tab pos="5215890" algn="l"/>
                <a:tab pos="6298565" algn="l"/>
                <a:tab pos="73660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accomplish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by deletin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	lis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79349"/>
            <a:ext cx="8229600" cy="916051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25400">
                <a:lnSpc>
                  <a:spcPct val="100000"/>
                </a:lnSpc>
              </a:pPr>
              <a:t>17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8001" y="53340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8001" y="5334000"/>
            <a:ext cx="803910" cy="612775"/>
          </a:xfrm>
          <a:custGeom>
            <a:avLst/>
            <a:gdLst/>
            <a:ahLst/>
            <a:cxnLst/>
            <a:rect l="l" t="t" r="r" b="b"/>
            <a:pathLst>
              <a:path w="803910" h="612775">
                <a:moveTo>
                  <a:pt x="0" y="612779"/>
                </a:moveTo>
                <a:lnTo>
                  <a:pt x="803410" y="612779"/>
                </a:lnTo>
                <a:lnTo>
                  <a:pt x="803410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5334000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5334000"/>
            <a:ext cx="796925" cy="607695"/>
          </a:xfrm>
          <a:custGeom>
            <a:avLst/>
            <a:gdLst/>
            <a:ahLst/>
            <a:cxnLst/>
            <a:rect l="l" t="t" r="r" b="b"/>
            <a:pathLst>
              <a:path w="796925" h="607695">
                <a:moveTo>
                  <a:pt x="0" y="607707"/>
                </a:moveTo>
                <a:lnTo>
                  <a:pt x="796789" y="607707"/>
                </a:lnTo>
                <a:lnTo>
                  <a:pt x="796789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195" y="5446108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object 8"/>
          <p:cNvSpPr/>
          <p:nvPr/>
        </p:nvSpPr>
        <p:spPr>
          <a:xfrm>
            <a:off x="1219200" y="5562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9200" y="5562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45795" y="53340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45795" y="5334000"/>
            <a:ext cx="688975" cy="612775"/>
          </a:xfrm>
          <a:custGeom>
            <a:avLst/>
            <a:gdLst/>
            <a:ahLst/>
            <a:cxnLst/>
            <a:rect l="l" t="t" r="r" b="b"/>
            <a:pathLst>
              <a:path w="688975" h="612775">
                <a:moveTo>
                  <a:pt x="0" y="612779"/>
                </a:moveTo>
                <a:lnTo>
                  <a:pt x="688646" y="612779"/>
                </a:lnTo>
                <a:lnTo>
                  <a:pt x="688646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2800" y="5334000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2800" y="5334000"/>
            <a:ext cx="683260" cy="607695"/>
          </a:xfrm>
          <a:custGeom>
            <a:avLst/>
            <a:gdLst/>
            <a:ahLst/>
            <a:cxnLst/>
            <a:rect l="l" t="t" r="r" b="b"/>
            <a:pathLst>
              <a:path w="683259" h="607695">
                <a:moveTo>
                  <a:pt x="0" y="607707"/>
                </a:moveTo>
                <a:lnTo>
                  <a:pt x="682953" y="607707"/>
                </a:lnTo>
                <a:lnTo>
                  <a:pt x="682953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4885" y="5358408"/>
            <a:ext cx="1003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object 15"/>
          <p:cNvSpPr/>
          <p:nvPr/>
        </p:nvSpPr>
        <p:spPr>
          <a:xfrm>
            <a:off x="5292851" y="53340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92851" y="533400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53340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5334000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378" y="5446108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53979" y="5718195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29">
                <a:moveTo>
                  <a:pt x="642975" y="58647"/>
                </a:moveTo>
                <a:lnTo>
                  <a:pt x="642888" y="87232"/>
                </a:lnTo>
                <a:lnTo>
                  <a:pt x="700418" y="58693"/>
                </a:lnTo>
                <a:lnTo>
                  <a:pt x="657247" y="58693"/>
                </a:lnTo>
                <a:lnTo>
                  <a:pt x="642975" y="58647"/>
                </a:lnTo>
                <a:close/>
              </a:path>
              <a:path w="728980" h="87629">
                <a:moveTo>
                  <a:pt x="35198" y="0"/>
                </a:moveTo>
                <a:lnTo>
                  <a:pt x="1202" y="36028"/>
                </a:lnTo>
                <a:lnTo>
                  <a:pt x="0" y="53455"/>
                </a:lnTo>
                <a:lnTo>
                  <a:pt x="5727" y="66124"/>
                </a:lnTo>
                <a:lnTo>
                  <a:pt x="15059" y="76189"/>
                </a:lnTo>
                <a:lnTo>
                  <a:pt x="27184" y="82840"/>
                </a:lnTo>
                <a:lnTo>
                  <a:pt x="41289" y="85266"/>
                </a:lnTo>
                <a:lnTo>
                  <a:pt x="53854" y="83421"/>
                </a:lnTo>
                <a:lnTo>
                  <a:pt x="65995" y="77385"/>
                </a:lnTo>
                <a:lnTo>
                  <a:pt x="75605" y="67767"/>
                </a:lnTo>
                <a:lnTo>
                  <a:pt x="81104" y="56820"/>
                </a:lnTo>
                <a:lnTo>
                  <a:pt x="41420" y="56691"/>
                </a:lnTo>
                <a:lnTo>
                  <a:pt x="41420" y="28116"/>
                </a:lnTo>
                <a:lnTo>
                  <a:pt x="81613" y="28116"/>
                </a:lnTo>
                <a:lnTo>
                  <a:pt x="81460" y="27388"/>
                </a:lnTo>
                <a:lnTo>
                  <a:pt x="74835" y="16237"/>
                </a:lnTo>
                <a:lnTo>
                  <a:pt x="64669" y="7513"/>
                </a:lnTo>
                <a:lnTo>
                  <a:pt x="51334" y="1880"/>
                </a:lnTo>
                <a:lnTo>
                  <a:pt x="35198" y="0"/>
                </a:lnTo>
                <a:close/>
              </a:path>
              <a:path w="728980" h="87629">
                <a:moveTo>
                  <a:pt x="643062" y="30072"/>
                </a:moveTo>
                <a:lnTo>
                  <a:pt x="642975" y="58647"/>
                </a:lnTo>
                <a:lnTo>
                  <a:pt x="657247" y="58693"/>
                </a:lnTo>
                <a:lnTo>
                  <a:pt x="657366" y="30118"/>
                </a:lnTo>
                <a:lnTo>
                  <a:pt x="643062" y="30072"/>
                </a:lnTo>
                <a:close/>
              </a:path>
              <a:path w="728980" h="87629">
                <a:moveTo>
                  <a:pt x="643150" y="1507"/>
                </a:moveTo>
                <a:lnTo>
                  <a:pt x="643062" y="30072"/>
                </a:lnTo>
                <a:lnTo>
                  <a:pt x="657366" y="30118"/>
                </a:lnTo>
                <a:lnTo>
                  <a:pt x="657247" y="58693"/>
                </a:lnTo>
                <a:lnTo>
                  <a:pt x="700418" y="58693"/>
                </a:lnTo>
                <a:lnTo>
                  <a:pt x="728744" y="44642"/>
                </a:lnTo>
                <a:lnTo>
                  <a:pt x="643150" y="1507"/>
                </a:lnTo>
                <a:close/>
              </a:path>
              <a:path w="728980" h="87629">
                <a:moveTo>
                  <a:pt x="81640" y="28247"/>
                </a:moveTo>
                <a:lnTo>
                  <a:pt x="84176" y="40305"/>
                </a:lnTo>
                <a:lnTo>
                  <a:pt x="81920" y="55196"/>
                </a:lnTo>
                <a:lnTo>
                  <a:pt x="81104" y="56820"/>
                </a:lnTo>
                <a:lnTo>
                  <a:pt x="642975" y="58647"/>
                </a:lnTo>
                <a:lnTo>
                  <a:pt x="643062" y="30072"/>
                </a:lnTo>
                <a:lnTo>
                  <a:pt x="81640" y="28247"/>
                </a:lnTo>
                <a:close/>
              </a:path>
              <a:path w="728980" h="87629">
                <a:moveTo>
                  <a:pt x="41420" y="28116"/>
                </a:moveTo>
                <a:lnTo>
                  <a:pt x="41420" y="56691"/>
                </a:lnTo>
                <a:lnTo>
                  <a:pt x="81104" y="56820"/>
                </a:lnTo>
                <a:lnTo>
                  <a:pt x="81920" y="55196"/>
                </a:lnTo>
                <a:lnTo>
                  <a:pt x="84176" y="40305"/>
                </a:lnTo>
                <a:lnTo>
                  <a:pt x="81640" y="28247"/>
                </a:lnTo>
                <a:lnTo>
                  <a:pt x="41420" y="28116"/>
                </a:lnTo>
                <a:close/>
              </a:path>
              <a:path w="728980" h="87629">
                <a:moveTo>
                  <a:pt x="81613" y="28116"/>
                </a:moveTo>
                <a:lnTo>
                  <a:pt x="41420" y="28116"/>
                </a:lnTo>
                <a:lnTo>
                  <a:pt x="81640" y="28247"/>
                </a:lnTo>
                <a:lnTo>
                  <a:pt x="81613" y="2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34874" y="5565722"/>
            <a:ext cx="1339215" cy="127635"/>
          </a:xfrm>
          <a:custGeom>
            <a:avLst/>
            <a:gdLst/>
            <a:ahLst/>
            <a:cxnLst/>
            <a:rect l="l" t="t" r="r" b="b"/>
            <a:pathLst>
              <a:path w="1339214" h="127635">
                <a:moveTo>
                  <a:pt x="1254463" y="41561"/>
                </a:moveTo>
                <a:lnTo>
                  <a:pt x="1253488" y="70116"/>
                </a:lnTo>
                <a:lnTo>
                  <a:pt x="1267783" y="70611"/>
                </a:lnTo>
                <a:lnTo>
                  <a:pt x="1266777" y="99165"/>
                </a:lnTo>
                <a:lnTo>
                  <a:pt x="1252495" y="99165"/>
                </a:lnTo>
                <a:lnTo>
                  <a:pt x="1251537" y="127228"/>
                </a:lnTo>
                <a:lnTo>
                  <a:pt x="1312845" y="99165"/>
                </a:lnTo>
                <a:lnTo>
                  <a:pt x="1266777" y="99165"/>
                </a:lnTo>
                <a:lnTo>
                  <a:pt x="1252512" y="98671"/>
                </a:lnTo>
                <a:lnTo>
                  <a:pt x="1313924" y="98671"/>
                </a:lnTo>
                <a:lnTo>
                  <a:pt x="1338649" y="87354"/>
                </a:lnTo>
                <a:lnTo>
                  <a:pt x="1254463" y="41561"/>
                </a:lnTo>
                <a:close/>
              </a:path>
              <a:path w="1339214" h="127635">
                <a:moveTo>
                  <a:pt x="1253488" y="70116"/>
                </a:moveTo>
                <a:lnTo>
                  <a:pt x="1252512" y="98671"/>
                </a:lnTo>
                <a:lnTo>
                  <a:pt x="1266777" y="99165"/>
                </a:lnTo>
                <a:lnTo>
                  <a:pt x="1267783" y="70611"/>
                </a:lnTo>
                <a:lnTo>
                  <a:pt x="1253488" y="70116"/>
                </a:lnTo>
                <a:close/>
              </a:path>
              <a:path w="1339214" h="127635">
                <a:moveTo>
                  <a:pt x="82116" y="29590"/>
                </a:moveTo>
                <a:lnTo>
                  <a:pt x="84380" y="40727"/>
                </a:lnTo>
                <a:lnTo>
                  <a:pt x="81746" y="55657"/>
                </a:lnTo>
                <a:lnTo>
                  <a:pt x="80479" y="58122"/>
                </a:lnTo>
                <a:lnTo>
                  <a:pt x="1252512" y="98671"/>
                </a:lnTo>
                <a:lnTo>
                  <a:pt x="1253488" y="70116"/>
                </a:lnTo>
                <a:lnTo>
                  <a:pt x="82116" y="29590"/>
                </a:lnTo>
                <a:close/>
              </a:path>
              <a:path w="1339214" h="127635">
                <a:moveTo>
                  <a:pt x="35957" y="0"/>
                </a:moveTo>
                <a:lnTo>
                  <a:pt x="1590" y="35485"/>
                </a:lnTo>
                <a:lnTo>
                  <a:pt x="0" y="53090"/>
                </a:lnTo>
                <a:lnTo>
                  <a:pt x="5449" y="65618"/>
                </a:lnTo>
                <a:lnTo>
                  <a:pt x="14429" y="75697"/>
                </a:lnTo>
                <a:lnTo>
                  <a:pt x="26213" y="82529"/>
                </a:lnTo>
                <a:lnTo>
                  <a:pt x="40079" y="85318"/>
                </a:lnTo>
                <a:lnTo>
                  <a:pt x="40665" y="85334"/>
                </a:lnTo>
                <a:lnTo>
                  <a:pt x="54100" y="83446"/>
                </a:lnTo>
                <a:lnTo>
                  <a:pt x="65898" y="77529"/>
                </a:lnTo>
                <a:lnTo>
                  <a:pt x="75349" y="68095"/>
                </a:lnTo>
                <a:lnTo>
                  <a:pt x="80479" y="58122"/>
                </a:lnTo>
                <a:lnTo>
                  <a:pt x="40963" y="56755"/>
                </a:lnTo>
                <a:lnTo>
                  <a:pt x="41969" y="28201"/>
                </a:lnTo>
                <a:lnTo>
                  <a:pt x="81834" y="28201"/>
                </a:lnTo>
                <a:lnTo>
                  <a:pt x="81790" y="27985"/>
                </a:lnTo>
                <a:lnTo>
                  <a:pt x="75354" y="16897"/>
                </a:lnTo>
                <a:lnTo>
                  <a:pt x="65371" y="8106"/>
                </a:lnTo>
                <a:lnTo>
                  <a:pt x="52139" y="2259"/>
                </a:lnTo>
                <a:lnTo>
                  <a:pt x="35957" y="0"/>
                </a:lnTo>
                <a:close/>
              </a:path>
              <a:path w="1339214" h="127635">
                <a:moveTo>
                  <a:pt x="41969" y="28201"/>
                </a:moveTo>
                <a:lnTo>
                  <a:pt x="40963" y="56755"/>
                </a:lnTo>
                <a:lnTo>
                  <a:pt x="80479" y="58122"/>
                </a:lnTo>
                <a:lnTo>
                  <a:pt x="81746" y="55657"/>
                </a:lnTo>
                <a:lnTo>
                  <a:pt x="84380" y="40727"/>
                </a:lnTo>
                <a:lnTo>
                  <a:pt x="82116" y="29590"/>
                </a:lnTo>
                <a:lnTo>
                  <a:pt x="41969" y="28201"/>
                </a:lnTo>
                <a:close/>
              </a:path>
              <a:path w="1339214" h="127635">
                <a:moveTo>
                  <a:pt x="81834" y="28201"/>
                </a:moveTo>
                <a:lnTo>
                  <a:pt x="41969" y="28201"/>
                </a:lnTo>
                <a:lnTo>
                  <a:pt x="82116" y="29590"/>
                </a:lnTo>
                <a:lnTo>
                  <a:pt x="81834" y="28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50205" y="5540752"/>
            <a:ext cx="1414145" cy="112395"/>
          </a:xfrm>
          <a:custGeom>
            <a:avLst/>
            <a:gdLst/>
            <a:ahLst/>
            <a:cxnLst/>
            <a:rect l="l" t="t" r="r" b="b"/>
            <a:pathLst>
              <a:path w="1414145" h="112395">
                <a:moveTo>
                  <a:pt x="32640" y="27377"/>
                </a:moveTo>
                <a:lnTo>
                  <a:pt x="683" y="64551"/>
                </a:lnTo>
                <a:lnTo>
                  <a:pt x="0" y="81926"/>
                </a:lnTo>
                <a:lnTo>
                  <a:pt x="6067" y="94277"/>
                </a:lnTo>
                <a:lnTo>
                  <a:pt x="15618" y="103965"/>
                </a:lnTo>
                <a:lnTo>
                  <a:pt x="27829" y="110221"/>
                </a:lnTo>
                <a:lnTo>
                  <a:pt x="41878" y="112276"/>
                </a:lnTo>
                <a:lnTo>
                  <a:pt x="42867" y="112244"/>
                </a:lnTo>
                <a:lnTo>
                  <a:pt x="56061" y="109514"/>
                </a:lnTo>
                <a:lnTo>
                  <a:pt x="67404" y="102870"/>
                </a:lnTo>
                <a:lnTo>
                  <a:pt x="76217" y="92818"/>
                </a:lnTo>
                <a:lnTo>
                  <a:pt x="80156" y="83713"/>
                </a:lnTo>
                <a:lnTo>
                  <a:pt x="41238" y="83713"/>
                </a:lnTo>
                <a:lnTo>
                  <a:pt x="40750" y="55138"/>
                </a:lnTo>
                <a:lnTo>
                  <a:pt x="80722" y="54310"/>
                </a:lnTo>
                <a:lnTo>
                  <a:pt x="80132" y="52172"/>
                </a:lnTo>
                <a:lnTo>
                  <a:pt x="73022" y="41676"/>
                </a:lnTo>
                <a:lnTo>
                  <a:pt x="62525" y="33636"/>
                </a:lnTo>
                <a:lnTo>
                  <a:pt x="48958" y="28665"/>
                </a:lnTo>
                <a:lnTo>
                  <a:pt x="32640" y="27377"/>
                </a:lnTo>
                <a:close/>
              </a:path>
              <a:path w="1414145" h="112395">
                <a:moveTo>
                  <a:pt x="1387019" y="28193"/>
                </a:moveTo>
                <a:lnTo>
                  <a:pt x="1342368" y="28193"/>
                </a:lnTo>
                <a:lnTo>
                  <a:pt x="1343008" y="56829"/>
                </a:lnTo>
                <a:lnTo>
                  <a:pt x="1328693" y="57125"/>
                </a:lnTo>
                <a:lnTo>
                  <a:pt x="1329292" y="85676"/>
                </a:lnTo>
                <a:lnTo>
                  <a:pt x="1414118" y="41029"/>
                </a:lnTo>
                <a:lnTo>
                  <a:pt x="1387019" y="28193"/>
                </a:lnTo>
                <a:close/>
              </a:path>
              <a:path w="1414145" h="112395">
                <a:moveTo>
                  <a:pt x="80722" y="54310"/>
                </a:moveTo>
                <a:lnTo>
                  <a:pt x="40750" y="55138"/>
                </a:lnTo>
                <a:lnTo>
                  <a:pt x="41238" y="83713"/>
                </a:lnTo>
                <a:lnTo>
                  <a:pt x="80506" y="82902"/>
                </a:lnTo>
                <a:lnTo>
                  <a:pt x="81821" y="79863"/>
                </a:lnTo>
                <a:lnTo>
                  <a:pt x="83536" y="64510"/>
                </a:lnTo>
                <a:lnTo>
                  <a:pt x="80722" y="54310"/>
                </a:lnTo>
                <a:close/>
              </a:path>
              <a:path w="1414145" h="112395">
                <a:moveTo>
                  <a:pt x="80506" y="82902"/>
                </a:moveTo>
                <a:lnTo>
                  <a:pt x="41238" y="83713"/>
                </a:lnTo>
                <a:lnTo>
                  <a:pt x="80156" y="83713"/>
                </a:lnTo>
                <a:lnTo>
                  <a:pt x="80506" y="82902"/>
                </a:lnTo>
                <a:close/>
              </a:path>
              <a:path w="1414145" h="112395">
                <a:moveTo>
                  <a:pt x="1328092" y="28489"/>
                </a:moveTo>
                <a:lnTo>
                  <a:pt x="80722" y="54310"/>
                </a:lnTo>
                <a:lnTo>
                  <a:pt x="83536" y="64510"/>
                </a:lnTo>
                <a:lnTo>
                  <a:pt x="81821" y="79863"/>
                </a:lnTo>
                <a:lnTo>
                  <a:pt x="80506" y="82902"/>
                </a:lnTo>
                <a:lnTo>
                  <a:pt x="1328693" y="57125"/>
                </a:lnTo>
                <a:lnTo>
                  <a:pt x="1328092" y="28489"/>
                </a:lnTo>
                <a:close/>
              </a:path>
              <a:path w="1414145" h="112395">
                <a:moveTo>
                  <a:pt x="1342368" y="28193"/>
                </a:moveTo>
                <a:lnTo>
                  <a:pt x="1328092" y="28489"/>
                </a:lnTo>
                <a:lnTo>
                  <a:pt x="1328693" y="57125"/>
                </a:lnTo>
                <a:lnTo>
                  <a:pt x="1343008" y="56829"/>
                </a:lnTo>
                <a:lnTo>
                  <a:pt x="1342368" y="28193"/>
                </a:lnTo>
                <a:close/>
              </a:path>
              <a:path w="1414145" h="112395">
                <a:moveTo>
                  <a:pt x="1327494" y="0"/>
                </a:moveTo>
                <a:lnTo>
                  <a:pt x="1328092" y="28489"/>
                </a:lnTo>
                <a:lnTo>
                  <a:pt x="1342368" y="28193"/>
                </a:lnTo>
                <a:lnTo>
                  <a:pt x="1387019" y="28193"/>
                </a:lnTo>
                <a:lnTo>
                  <a:pt x="1327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800" y="4648260"/>
            <a:ext cx="1219200" cy="492443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97451" y="27431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97451" y="27431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76600" y="27431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6600" y="27431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888" y="607707"/>
                </a:lnTo>
                <a:lnTo>
                  <a:pt x="72088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5977" y="2854983"/>
            <a:ext cx="516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9" name="object 29"/>
          <p:cNvSpPr/>
          <p:nvPr/>
        </p:nvSpPr>
        <p:spPr>
          <a:xfrm>
            <a:off x="609600" y="2895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600" y="2895600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0999"/>
                </a:moveTo>
                <a:lnTo>
                  <a:pt x="152399" y="380999"/>
                </a:lnTo>
                <a:lnTo>
                  <a:pt x="1523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46069" y="26670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46069" y="2667000"/>
            <a:ext cx="612140" cy="609600"/>
          </a:xfrm>
          <a:custGeom>
            <a:avLst/>
            <a:gdLst/>
            <a:ahLst/>
            <a:cxnLst/>
            <a:rect l="l" t="t" r="r" b="b"/>
            <a:pathLst>
              <a:path w="612140" h="609600">
                <a:moveTo>
                  <a:pt x="0" y="609599"/>
                </a:moveTo>
                <a:lnTo>
                  <a:pt x="612123" y="609599"/>
                </a:lnTo>
                <a:lnTo>
                  <a:pt x="61212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39000" y="2666957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52"/>
                </a:moveTo>
                <a:lnTo>
                  <a:pt x="607076" y="604552"/>
                </a:lnTo>
                <a:lnTo>
                  <a:pt x="60707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39000" y="2666957"/>
            <a:ext cx="607695" cy="605155"/>
          </a:xfrm>
          <a:custGeom>
            <a:avLst/>
            <a:gdLst/>
            <a:ahLst/>
            <a:cxnLst/>
            <a:rect l="l" t="t" r="r" b="b"/>
            <a:pathLst>
              <a:path w="607695" h="605154">
                <a:moveTo>
                  <a:pt x="0" y="604552"/>
                </a:moveTo>
                <a:lnTo>
                  <a:pt x="607076" y="604552"/>
                </a:lnTo>
                <a:lnTo>
                  <a:pt x="607076" y="0"/>
                </a:lnTo>
                <a:lnTo>
                  <a:pt x="0" y="0"/>
                </a:lnTo>
                <a:lnTo>
                  <a:pt x="0" y="604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19016" y="2779672"/>
            <a:ext cx="9271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2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spc="-1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-2604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6" name="object 36"/>
          <p:cNvSpPr/>
          <p:nvPr/>
        </p:nvSpPr>
        <p:spPr>
          <a:xfrm>
            <a:off x="5978651" y="26669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78651" y="2666990"/>
            <a:ext cx="727075" cy="612775"/>
          </a:xfrm>
          <a:custGeom>
            <a:avLst/>
            <a:gdLst/>
            <a:ahLst/>
            <a:cxnLst/>
            <a:rect l="l" t="t" r="r" b="b"/>
            <a:pathLst>
              <a:path w="727075" h="612775">
                <a:moveTo>
                  <a:pt x="0" y="612779"/>
                </a:moveTo>
                <a:lnTo>
                  <a:pt x="726911" y="612779"/>
                </a:lnTo>
                <a:lnTo>
                  <a:pt x="72691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57800" y="26669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57800" y="2666972"/>
            <a:ext cx="721360" cy="607695"/>
          </a:xfrm>
          <a:custGeom>
            <a:avLst/>
            <a:gdLst/>
            <a:ahLst/>
            <a:cxnLst/>
            <a:rect l="l" t="t" r="r" b="b"/>
            <a:pathLst>
              <a:path w="721360" h="607695">
                <a:moveTo>
                  <a:pt x="0" y="607707"/>
                </a:moveTo>
                <a:lnTo>
                  <a:pt x="720900" y="607707"/>
                </a:lnTo>
                <a:lnTo>
                  <a:pt x="720900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37433" y="2778783"/>
            <a:ext cx="5378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4381" y="3051256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80" h="87630">
                <a:moveTo>
                  <a:pt x="642973" y="58543"/>
                </a:moveTo>
                <a:lnTo>
                  <a:pt x="642886" y="87177"/>
                </a:lnTo>
                <a:lnTo>
                  <a:pt x="700574" y="58587"/>
                </a:lnTo>
                <a:lnTo>
                  <a:pt x="657245" y="58587"/>
                </a:lnTo>
                <a:lnTo>
                  <a:pt x="642973" y="58543"/>
                </a:lnTo>
                <a:close/>
              </a:path>
              <a:path w="728980" h="87630">
                <a:moveTo>
                  <a:pt x="35112" y="0"/>
                </a:moveTo>
                <a:lnTo>
                  <a:pt x="1193" y="36018"/>
                </a:lnTo>
                <a:lnTo>
                  <a:pt x="0" y="53405"/>
                </a:lnTo>
                <a:lnTo>
                  <a:pt x="5718" y="66062"/>
                </a:lnTo>
                <a:lnTo>
                  <a:pt x="15039" y="76132"/>
                </a:lnTo>
                <a:lnTo>
                  <a:pt x="27159" y="82802"/>
                </a:lnTo>
                <a:lnTo>
                  <a:pt x="41275" y="85257"/>
                </a:lnTo>
                <a:lnTo>
                  <a:pt x="53838" y="83387"/>
                </a:lnTo>
                <a:lnTo>
                  <a:pt x="65996" y="77341"/>
                </a:lnTo>
                <a:lnTo>
                  <a:pt x="75615" y="67710"/>
                </a:lnTo>
                <a:lnTo>
                  <a:pt x="81082" y="56819"/>
                </a:lnTo>
                <a:lnTo>
                  <a:pt x="41369" y="56697"/>
                </a:lnTo>
                <a:lnTo>
                  <a:pt x="41467" y="28107"/>
                </a:lnTo>
                <a:lnTo>
                  <a:pt x="81654" y="28107"/>
                </a:lnTo>
                <a:lnTo>
                  <a:pt x="81473" y="27263"/>
                </a:lnTo>
                <a:lnTo>
                  <a:pt x="74830" y="16142"/>
                </a:lnTo>
                <a:lnTo>
                  <a:pt x="64652" y="7445"/>
                </a:lnTo>
                <a:lnTo>
                  <a:pt x="51294" y="1841"/>
                </a:lnTo>
                <a:lnTo>
                  <a:pt x="35112" y="0"/>
                </a:lnTo>
                <a:close/>
              </a:path>
              <a:path w="728980" h="87630">
                <a:moveTo>
                  <a:pt x="643061" y="29983"/>
                </a:moveTo>
                <a:lnTo>
                  <a:pt x="642973" y="58543"/>
                </a:lnTo>
                <a:lnTo>
                  <a:pt x="657245" y="58587"/>
                </a:lnTo>
                <a:lnTo>
                  <a:pt x="657364" y="30027"/>
                </a:lnTo>
                <a:lnTo>
                  <a:pt x="643061" y="29983"/>
                </a:lnTo>
                <a:close/>
              </a:path>
              <a:path w="728980" h="87630">
                <a:moveTo>
                  <a:pt x="643148" y="1437"/>
                </a:moveTo>
                <a:lnTo>
                  <a:pt x="643061" y="29983"/>
                </a:lnTo>
                <a:lnTo>
                  <a:pt x="657364" y="30027"/>
                </a:lnTo>
                <a:lnTo>
                  <a:pt x="657245" y="58587"/>
                </a:lnTo>
                <a:lnTo>
                  <a:pt x="700574" y="58587"/>
                </a:lnTo>
                <a:lnTo>
                  <a:pt x="728742" y="44627"/>
                </a:lnTo>
                <a:lnTo>
                  <a:pt x="643148" y="1437"/>
                </a:lnTo>
                <a:close/>
              </a:path>
              <a:path w="728980" h="87630">
                <a:moveTo>
                  <a:pt x="81681" y="28233"/>
                </a:moveTo>
                <a:lnTo>
                  <a:pt x="84226" y="40139"/>
                </a:lnTo>
                <a:lnTo>
                  <a:pt x="81943" y="55106"/>
                </a:lnTo>
                <a:lnTo>
                  <a:pt x="81082" y="56819"/>
                </a:lnTo>
                <a:lnTo>
                  <a:pt x="642973" y="58543"/>
                </a:lnTo>
                <a:lnTo>
                  <a:pt x="643061" y="29983"/>
                </a:lnTo>
                <a:lnTo>
                  <a:pt x="81681" y="28233"/>
                </a:lnTo>
                <a:close/>
              </a:path>
              <a:path w="728980" h="87630">
                <a:moveTo>
                  <a:pt x="41467" y="28107"/>
                </a:moveTo>
                <a:lnTo>
                  <a:pt x="41369" y="56697"/>
                </a:lnTo>
                <a:lnTo>
                  <a:pt x="81082" y="56819"/>
                </a:lnTo>
                <a:lnTo>
                  <a:pt x="81943" y="55106"/>
                </a:lnTo>
                <a:lnTo>
                  <a:pt x="84226" y="40139"/>
                </a:lnTo>
                <a:lnTo>
                  <a:pt x="81681" y="28233"/>
                </a:lnTo>
                <a:lnTo>
                  <a:pt x="41467" y="28107"/>
                </a:lnTo>
                <a:close/>
              </a:path>
              <a:path w="728980" h="87630">
                <a:moveTo>
                  <a:pt x="81654" y="28107"/>
                </a:moveTo>
                <a:lnTo>
                  <a:pt x="41467" y="28107"/>
                </a:lnTo>
                <a:lnTo>
                  <a:pt x="81681" y="28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03081" y="2949062"/>
            <a:ext cx="956944" cy="142240"/>
          </a:xfrm>
          <a:custGeom>
            <a:avLst/>
            <a:gdLst/>
            <a:ahLst/>
            <a:cxnLst/>
            <a:rect l="l" t="t" r="r" b="b"/>
            <a:pathLst>
              <a:path w="956945" h="142239">
                <a:moveTo>
                  <a:pt x="27553" y="58031"/>
                </a:moveTo>
                <a:lnTo>
                  <a:pt x="17278" y="63237"/>
                </a:lnTo>
                <a:lnTo>
                  <a:pt x="8934" y="71584"/>
                </a:lnTo>
                <a:lnTo>
                  <a:pt x="3011" y="82984"/>
                </a:lnTo>
                <a:lnTo>
                  <a:pt x="0" y="97350"/>
                </a:lnTo>
                <a:lnTo>
                  <a:pt x="388" y="114594"/>
                </a:lnTo>
                <a:lnTo>
                  <a:pt x="7204" y="126156"/>
                </a:lnTo>
                <a:lnTo>
                  <a:pt x="17138" y="134980"/>
                </a:lnTo>
                <a:lnTo>
                  <a:pt x="29411" y="140395"/>
                </a:lnTo>
                <a:lnTo>
                  <a:pt x="43244" y="141731"/>
                </a:lnTo>
                <a:lnTo>
                  <a:pt x="48959" y="140945"/>
                </a:lnTo>
                <a:lnTo>
                  <a:pt x="60573" y="136579"/>
                </a:lnTo>
                <a:lnTo>
                  <a:pt x="70217" y="128846"/>
                </a:lnTo>
                <a:lnTo>
                  <a:pt x="77347" y="118044"/>
                </a:lnTo>
                <a:lnTo>
                  <a:pt x="78808" y="113172"/>
                </a:lnTo>
                <a:lnTo>
                  <a:pt x="41323" y="113172"/>
                </a:lnTo>
                <a:lnTo>
                  <a:pt x="39312" y="84703"/>
                </a:lnTo>
                <a:lnTo>
                  <a:pt x="79122" y="82011"/>
                </a:lnTo>
                <a:lnTo>
                  <a:pt x="77139" y="77410"/>
                </a:lnTo>
                <a:lnTo>
                  <a:pt x="69135" y="68343"/>
                </a:lnTo>
                <a:lnTo>
                  <a:pt x="58072" y="61746"/>
                </a:lnTo>
                <a:lnTo>
                  <a:pt x="44146" y="58136"/>
                </a:lnTo>
                <a:lnTo>
                  <a:pt x="27553" y="58031"/>
                </a:lnTo>
                <a:close/>
              </a:path>
              <a:path w="956945" h="142239">
                <a:moveTo>
                  <a:pt x="79122" y="82011"/>
                </a:moveTo>
                <a:lnTo>
                  <a:pt x="39312" y="84703"/>
                </a:lnTo>
                <a:lnTo>
                  <a:pt x="41323" y="113172"/>
                </a:lnTo>
                <a:lnTo>
                  <a:pt x="79583" y="110589"/>
                </a:lnTo>
                <a:lnTo>
                  <a:pt x="81418" y="104472"/>
                </a:lnTo>
                <a:lnTo>
                  <a:pt x="81888" y="88428"/>
                </a:lnTo>
                <a:lnTo>
                  <a:pt x="79122" y="82011"/>
                </a:lnTo>
                <a:close/>
              </a:path>
              <a:path w="956945" h="142239">
                <a:moveTo>
                  <a:pt x="79583" y="110589"/>
                </a:moveTo>
                <a:lnTo>
                  <a:pt x="41323" y="113172"/>
                </a:lnTo>
                <a:lnTo>
                  <a:pt x="78808" y="113172"/>
                </a:lnTo>
                <a:lnTo>
                  <a:pt x="79583" y="110589"/>
                </a:lnTo>
                <a:close/>
              </a:path>
              <a:path w="956945" h="142239">
                <a:moveTo>
                  <a:pt x="869922" y="28522"/>
                </a:moveTo>
                <a:lnTo>
                  <a:pt x="79122" y="82011"/>
                </a:lnTo>
                <a:lnTo>
                  <a:pt x="81888" y="88428"/>
                </a:lnTo>
                <a:lnTo>
                  <a:pt x="81418" y="104472"/>
                </a:lnTo>
                <a:lnTo>
                  <a:pt x="79583" y="110589"/>
                </a:lnTo>
                <a:lnTo>
                  <a:pt x="871876" y="57106"/>
                </a:lnTo>
                <a:lnTo>
                  <a:pt x="869922" y="28522"/>
                </a:lnTo>
                <a:close/>
              </a:path>
              <a:path w="956945" h="142239">
                <a:moveTo>
                  <a:pt x="933937" y="27553"/>
                </a:moveTo>
                <a:lnTo>
                  <a:pt x="884248" y="27553"/>
                </a:lnTo>
                <a:lnTo>
                  <a:pt x="886137" y="56144"/>
                </a:lnTo>
                <a:lnTo>
                  <a:pt x="871876" y="57106"/>
                </a:lnTo>
                <a:lnTo>
                  <a:pt x="873824" y="85587"/>
                </a:lnTo>
                <a:lnTo>
                  <a:pt x="956485" y="36972"/>
                </a:lnTo>
                <a:lnTo>
                  <a:pt x="933937" y="27553"/>
                </a:lnTo>
                <a:close/>
              </a:path>
              <a:path w="956945" h="142239">
                <a:moveTo>
                  <a:pt x="884248" y="27553"/>
                </a:moveTo>
                <a:lnTo>
                  <a:pt x="869922" y="28522"/>
                </a:lnTo>
                <a:lnTo>
                  <a:pt x="871876" y="57106"/>
                </a:lnTo>
                <a:lnTo>
                  <a:pt x="886137" y="56144"/>
                </a:lnTo>
                <a:lnTo>
                  <a:pt x="884248" y="27553"/>
                </a:lnTo>
                <a:close/>
              </a:path>
              <a:path w="956945" h="142239">
                <a:moveTo>
                  <a:pt x="867971" y="0"/>
                </a:moveTo>
                <a:lnTo>
                  <a:pt x="869922" y="28522"/>
                </a:lnTo>
                <a:lnTo>
                  <a:pt x="884248" y="27553"/>
                </a:lnTo>
                <a:lnTo>
                  <a:pt x="933937" y="27553"/>
                </a:lnTo>
                <a:lnTo>
                  <a:pt x="867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06942" y="2903100"/>
            <a:ext cx="1033780" cy="102870"/>
          </a:xfrm>
          <a:custGeom>
            <a:avLst/>
            <a:gdLst/>
            <a:ahLst/>
            <a:cxnLst/>
            <a:rect l="l" t="t" r="r" b="b"/>
            <a:pathLst>
              <a:path w="1033779" h="102869">
                <a:moveTo>
                  <a:pt x="948755" y="17127"/>
                </a:moveTo>
                <a:lnTo>
                  <a:pt x="948207" y="45686"/>
                </a:lnTo>
                <a:lnTo>
                  <a:pt x="962471" y="45961"/>
                </a:lnTo>
                <a:lnTo>
                  <a:pt x="961831" y="74552"/>
                </a:lnTo>
                <a:lnTo>
                  <a:pt x="947653" y="74552"/>
                </a:lnTo>
                <a:lnTo>
                  <a:pt x="947109" y="102867"/>
                </a:lnTo>
                <a:lnTo>
                  <a:pt x="1006439" y="74552"/>
                </a:lnTo>
                <a:lnTo>
                  <a:pt x="961831" y="74552"/>
                </a:lnTo>
                <a:lnTo>
                  <a:pt x="947658" y="74278"/>
                </a:lnTo>
                <a:lnTo>
                  <a:pt x="1007013" y="74278"/>
                </a:lnTo>
                <a:lnTo>
                  <a:pt x="1033581" y="61598"/>
                </a:lnTo>
                <a:lnTo>
                  <a:pt x="948755" y="17127"/>
                </a:lnTo>
                <a:close/>
              </a:path>
              <a:path w="1033779" h="102869">
                <a:moveTo>
                  <a:pt x="35572" y="0"/>
                </a:moveTo>
                <a:lnTo>
                  <a:pt x="1387" y="35723"/>
                </a:lnTo>
                <a:lnTo>
                  <a:pt x="0" y="53241"/>
                </a:lnTo>
                <a:lnTo>
                  <a:pt x="5552" y="65830"/>
                </a:lnTo>
                <a:lnTo>
                  <a:pt x="14684" y="75897"/>
                </a:lnTo>
                <a:lnTo>
                  <a:pt x="26617" y="82630"/>
                </a:lnTo>
                <a:lnTo>
                  <a:pt x="40573" y="85220"/>
                </a:lnTo>
                <a:lnTo>
                  <a:pt x="53837" y="83407"/>
                </a:lnTo>
                <a:lnTo>
                  <a:pt x="65871" y="77477"/>
                </a:lnTo>
                <a:lnTo>
                  <a:pt x="75440" y="67996"/>
                </a:lnTo>
                <a:lnTo>
                  <a:pt x="80796" y="57517"/>
                </a:lnTo>
                <a:lnTo>
                  <a:pt x="41213" y="56751"/>
                </a:lnTo>
                <a:lnTo>
                  <a:pt x="41701" y="28191"/>
                </a:lnTo>
                <a:lnTo>
                  <a:pt x="81726" y="28191"/>
                </a:lnTo>
                <a:lnTo>
                  <a:pt x="81646" y="27791"/>
                </a:lnTo>
                <a:lnTo>
                  <a:pt x="75157" y="16615"/>
                </a:lnTo>
                <a:lnTo>
                  <a:pt x="65094" y="7821"/>
                </a:lnTo>
                <a:lnTo>
                  <a:pt x="51788" y="2064"/>
                </a:lnTo>
                <a:lnTo>
                  <a:pt x="35572" y="0"/>
                </a:lnTo>
                <a:close/>
              </a:path>
              <a:path w="1033779" h="102869">
                <a:moveTo>
                  <a:pt x="948207" y="45686"/>
                </a:moveTo>
                <a:lnTo>
                  <a:pt x="947658" y="74278"/>
                </a:lnTo>
                <a:lnTo>
                  <a:pt x="961831" y="74552"/>
                </a:lnTo>
                <a:lnTo>
                  <a:pt x="962471" y="45961"/>
                </a:lnTo>
                <a:lnTo>
                  <a:pt x="948207" y="45686"/>
                </a:lnTo>
                <a:close/>
              </a:path>
              <a:path w="1033779" h="102869">
                <a:moveTo>
                  <a:pt x="81882" y="28967"/>
                </a:moveTo>
                <a:lnTo>
                  <a:pt x="84230" y="40692"/>
                </a:lnTo>
                <a:lnTo>
                  <a:pt x="81805" y="55541"/>
                </a:lnTo>
                <a:lnTo>
                  <a:pt x="80796" y="57517"/>
                </a:lnTo>
                <a:lnTo>
                  <a:pt x="947658" y="74278"/>
                </a:lnTo>
                <a:lnTo>
                  <a:pt x="948207" y="45686"/>
                </a:lnTo>
                <a:lnTo>
                  <a:pt x="81882" y="28967"/>
                </a:lnTo>
                <a:close/>
              </a:path>
              <a:path w="1033779" h="102869">
                <a:moveTo>
                  <a:pt x="41701" y="28191"/>
                </a:moveTo>
                <a:lnTo>
                  <a:pt x="41213" y="56751"/>
                </a:lnTo>
                <a:lnTo>
                  <a:pt x="80796" y="57517"/>
                </a:lnTo>
                <a:lnTo>
                  <a:pt x="81805" y="55541"/>
                </a:lnTo>
                <a:lnTo>
                  <a:pt x="84230" y="40692"/>
                </a:lnTo>
                <a:lnTo>
                  <a:pt x="81882" y="28967"/>
                </a:lnTo>
                <a:lnTo>
                  <a:pt x="41701" y="28191"/>
                </a:lnTo>
                <a:close/>
              </a:path>
              <a:path w="1033779" h="102869">
                <a:moveTo>
                  <a:pt x="81726" y="28191"/>
                </a:moveTo>
                <a:lnTo>
                  <a:pt x="41701" y="28191"/>
                </a:lnTo>
                <a:lnTo>
                  <a:pt x="81882" y="28967"/>
                </a:lnTo>
                <a:lnTo>
                  <a:pt x="81726" y="28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2133645"/>
            <a:ext cx="1219200" cy="584835"/>
          </a:xfrm>
          <a:custGeom>
            <a:avLst/>
            <a:gdLst/>
            <a:ahLst/>
            <a:cxnLst/>
            <a:rect l="l" t="t" r="r" b="b"/>
            <a:pathLst>
              <a:path w="1219200" h="584835">
                <a:moveTo>
                  <a:pt x="0" y="584774"/>
                </a:moveTo>
                <a:lnTo>
                  <a:pt x="1219199" y="584774"/>
                </a:lnTo>
                <a:lnTo>
                  <a:pt x="1219199" y="0"/>
                </a:lnTo>
                <a:lnTo>
                  <a:pt x="0" y="0"/>
                </a:lnTo>
                <a:lnTo>
                  <a:pt x="0" y="5847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016632" y="281939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16632" y="2819390"/>
            <a:ext cx="650875" cy="612775"/>
          </a:xfrm>
          <a:custGeom>
            <a:avLst/>
            <a:gdLst/>
            <a:ahLst/>
            <a:cxnLst/>
            <a:rect l="l" t="t" r="r" b="b"/>
            <a:pathLst>
              <a:path w="650875" h="612775">
                <a:moveTo>
                  <a:pt x="0" y="612779"/>
                </a:moveTo>
                <a:lnTo>
                  <a:pt x="650391" y="612779"/>
                </a:lnTo>
                <a:lnTo>
                  <a:pt x="650391" y="0"/>
                </a:lnTo>
                <a:lnTo>
                  <a:pt x="0" y="0"/>
                </a:lnTo>
                <a:lnTo>
                  <a:pt x="0" y="61277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71600" y="2819372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71600" y="2819372"/>
            <a:ext cx="645160" cy="607695"/>
          </a:xfrm>
          <a:custGeom>
            <a:avLst/>
            <a:gdLst/>
            <a:ahLst/>
            <a:cxnLst/>
            <a:rect l="l" t="t" r="r" b="b"/>
            <a:pathLst>
              <a:path w="645160" h="607695">
                <a:moveTo>
                  <a:pt x="0" y="607707"/>
                </a:moveTo>
                <a:lnTo>
                  <a:pt x="645008" y="607707"/>
                </a:lnTo>
                <a:lnTo>
                  <a:pt x="645008" y="0"/>
                </a:lnTo>
                <a:lnTo>
                  <a:pt x="0" y="0"/>
                </a:lnTo>
                <a:lnTo>
                  <a:pt x="0" y="60770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49341" y="2975049"/>
            <a:ext cx="728980" cy="87630"/>
          </a:xfrm>
          <a:custGeom>
            <a:avLst/>
            <a:gdLst/>
            <a:ahLst/>
            <a:cxnLst/>
            <a:rect l="l" t="t" r="r" b="b"/>
            <a:pathLst>
              <a:path w="728979" h="87630">
                <a:moveTo>
                  <a:pt x="643011" y="58551"/>
                </a:moveTo>
                <a:lnTo>
                  <a:pt x="642920" y="87185"/>
                </a:lnTo>
                <a:lnTo>
                  <a:pt x="700612" y="58594"/>
                </a:lnTo>
                <a:lnTo>
                  <a:pt x="657276" y="58594"/>
                </a:lnTo>
                <a:lnTo>
                  <a:pt x="643011" y="58551"/>
                </a:lnTo>
                <a:close/>
              </a:path>
              <a:path w="728979" h="87630">
                <a:moveTo>
                  <a:pt x="35201" y="0"/>
                </a:moveTo>
                <a:lnTo>
                  <a:pt x="1213" y="35987"/>
                </a:lnTo>
                <a:lnTo>
                  <a:pt x="0" y="53366"/>
                </a:lnTo>
                <a:lnTo>
                  <a:pt x="5745" y="66040"/>
                </a:lnTo>
                <a:lnTo>
                  <a:pt x="15087" y="76125"/>
                </a:lnTo>
                <a:lnTo>
                  <a:pt x="27217" y="82805"/>
                </a:lnTo>
                <a:lnTo>
                  <a:pt x="41327" y="85264"/>
                </a:lnTo>
                <a:lnTo>
                  <a:pt x="53878" y="83391"/>
                </a:lnTo>
                <a:lnTo>
                  <a:pt x="66024" y="77345"/>
                </a:lnTo>
                <a:lnTo>
                  <a:pt x="75638" y="67716"/>
                </a:lnTo>
                <a:lnTo>
                  <a:pt x="81099" y="56826"/>
                </a:lnTo>
                <a:lnTo>
                  <a:pt x="41458" y="56705"/>
                </a:lnTo>
                <a:lnTo>
                  <a:pt x="41458" y="28114"/>
                </a:lnTo>
                <a:lnTo>
                  <a:pt x="81655" y="28114"/>
                </a:lnTo>
                <a:lnTo>
                  <a:pt x="81478" y="27281"/>
                </a:lnTo>
                <a:lnTo>
                  <a:pt x="74843" y="16155"/>
                </a:lnTo>
                <a:lnTo>
                  <a:pt x="64675" y="7454"/>
                </a:lnTo>
                <a:lnTo>
                  <a:pt x="51338" y="1846"/>
                </a:lnTo>
                <a:lnTo>
                  <a:pt x="35201" y="0"/>
                </a:lnTo>
                <a:close/>
              </a:path>
              <a:path w="728979" h="87630">
                <a:moveTo>
                  <a:pt x="643103" y="29990"/>
                </a:moveTo>
                <a:lnTo>
                  <a:pt x="643011" y="58551"/>
                </a:lnTo>
                <a:lnTo>
                  <a:pt x="657276" y="58594"/>
                </a:lnTo>
                <a:lnTo>
                  <a:pt x="657398" y="30035"/>
                </a:lnTo>
                <a:lnTo>
                  <a:pt x="643103" y="29990"/>
                </a:lnTo>
                <a:close/>
              </a:path>
              <a:path w="728979" h="87630">
                <a:moveTo>
                  <a:pt x="643194" y="1444"/>
                </a:moveTo>
                <a:lnTo>
                  <a:pt x="643103" y="29990"/>
                </a:lnTo>
                <a:lnTo>
                  <a:pt x="657398" y="30035"/>
                </a:lnTo>
                <a:lnTo>
                  <a:pt x="657276" y="58594"/>
                </a:lnTo>
                <a:lnTo>
                  <a:pt x="700612" y="58594"/>
                </a:lnTo>
                <a:lnTo>
                  <a:pt x="728782" y="44634"/>
                </a:lnTo>
                <a:lnTo>
                  <a:pt x="643194" y="1444"/>
                </a:lnTo>
                <a:close/>
              </a:path>
              <a:path w="728979" h="87630">
                <a:moveTo>
                  <a:pt x="81681" y="28240"/>
                </a:moveTo>
                <a:lnTo>
                  <a:pt x="84211" y="40160"/>
                </a:lnTo>
                <a:lnTo>
                  <a:pt x="81956" y="55117"/>
                </a:lnTo>
                <a:lnTo>
                  <a:pt x="81099" y="56826"/>
                </a:lnTo>
                <a:lnTo>
                  <a:pt x="643011" y="58551"/>
                </a:lnTo>
                <a:lnTo>
                  <a:pt x="643103" y="29990"/>
                </a:lnTo>
                <a:lnTo>
                  <a:pt x="81681" y="28240"/>
                </a:lnTo>
                <a:close/>
              </a:path>
              <a:path w="728979" h="87630">
                <a:moveTo>
                  <a:pt x="41458" y="28114"/>
                </a:moveTo>
                <a:lnTo>
                  <a:pt x="41458" y="56705"/>
                </a:lnTo>
                <a:lnTo>
                  <a:pt x="81099" y="56826"/>
                </a:lnTo>
                <a:lnTo>
                  <a:pt x="81956" y="55117"/>
                </a:lnTo>
                <a:lnTo>
                  <a:pt x="84211" y="40160"/>
                </a:lnTo>
                <a:lnTo>
                  <a:pt x="81681" y="28240"/>
                </a:lnTo>
                <a:lnTo>
                  <a:pt x="41458" y="28114"/>
                </a:lnTo>
                <a:close/>
              </a:path>
              <a:path w="728979" h="87630">
                <a:moveTo>
                  <a:pt x="81655" y="28114"/>
                </a:moveTo>
                <a:lnTo>
                  <a:pt x="41458" y="28114"/>
                </a:lnTo>
                <a:lnTo>
                  <a:pt x="81681" y="28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40" y="1481350"/>
            <a:ext cx="7256145" cy="1267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534352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450595" y="2931183"/>
            <a:ext cx="6140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374395" y="3907700"/>
            <a:ext cx="2607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99960" y="3907700"/>
            <a:ext cx="279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8" name="Ink 97"/>
              <p14:cNvContentPartPr/>
              <p14:nvPr/>
            </p14:nvContentPartPr>
            <p14:xfrm>
              <a:off x="1393272" y="2362896"/>
              <a:ext cx="8280" cy="3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3192" y="2352816"/>
                <a:ext cx="27000" cy="2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392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dirty="0"/>
              <a:t>POP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Operat</a:t>
            </a:r>
            <a:r>
              <a:rPr spc="20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2648220"/>
          </a:xfrm>
          <a:prstGeom prst="rect">
            <a:avLst/>
          </a:prstGeom>
        </p:spPr>
        <p:txBody>
          <a:bodyPr vert="horz" wrap="square" lIns="0" tIns="732849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None/>
            </a:pPr>
            <a:r>
              <a:rPr spc="-5" dirty="0"/>
              <a:t>[1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=</a:t>
            </a:r>
            <a:r>
              <a:rPr dirty="0"/>
              <a:t>=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NULL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dirty="0"/>
              <a:t>hen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Write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lang="en-US" spc="-5" dirty="0"/>
              <a:t>Underflow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[2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ITE</a:t>
            </a:r>
            <a:r>
              <a:rPr dirty="0"/>
              <a:t>M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TOP</a:t>
            </a:r>
            <a:r>
              <a:rPr spc="-5" dirty="0"/>
              <a:t>-&gt;INFO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[3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-5" dirty="0"/>
              <a:t>-&gt;LINK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[4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537312" y="2675016"/>
              <a:ext cx="360" cy="4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0112" y="2668176"/>
                <a:ext cx="14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5630472" y="2921976"/>
              <a:ext cx="16920" cy="7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3632" y="2911896"/>
                <a:ext cx="33840" cy="2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Pop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//pop - to remove item</a:t>
            </a:r>
          </a:p>
          <a:p>
            <a:pPr>
              <a:buNone/>
            </a:pPr>
            <a:r>
              <a:rPr lang="en-US" dirty="0"/>
              <a:t>void pop(){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temp;</a:t>
            </a:r>
          </a:p>
          <a:p>
            <a:pPr>
              <a:buNone/>
            </a:pPr>
            <a:r>
              <a:rPr lang="en-US" dirty="0"/>
              <a:t>    if(</a:t>
            </a:r>
            <a:r>
              <a:rPr lang="en-US" dirty="0" err="1"/>
              <a:t>isEmpty</a:t>
            </a:r>
            <a:r>
              <a:rPr lang="en-US" dirty="0"/>
              <a:t>()){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&lt;&lt;"STACK is EMPTY."&lt;&lt;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return;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r>
              <a:rPr lang="en-US" dirty="0"/>
              <a:t>    temp=STACK[TOP];</a:t>
            </a:r>
          </a:p>
          <a:p>
            <a:pPr>
              <a:buNone/>
            </a:pPr>
            <a:r>
              <a:rPr lang="en-US" dirty="0"/>
              <a:t>    TOP--;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&lt;&lt;temp&lt;&lt;" has been deleted."&lt;&lt;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9882" y="762000"/>
            <a:ext cx="807339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  <a:tab pos="2421890" algn="l"/>
                <a:tab pos="4100195" algn="l"/>
                <a:tab pos="5337810" algn="l"/>
                <a:tab pos="6275070" algn="l"/>
                <a:tab pos="765365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uent</a:t>
            </a:r>
            <a:r>
              <a:rPr sz="32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z="32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	scie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one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restrict insertion and deletion so that they can take place only at the beginning or at the end not in the middle.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471484"/>
            <a:ext cx="2133600" cy="951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299720" algn="l"/>
              </a:tabLst>
            </a:pPr>
            <a:r>
              <a:rPr sz="28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"/>
              <a:buChar char="–"/>
              <a:tabLst>
                <a:tab pos="299720" algn="l"/>
              </a:tabLst>
            </a:pPr>
            <a:r>
              <a:rPr sz="28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229600" cy="4389120"/>
          </a:xfrm>
        </p:spPr>
        <p:txBody>
          <a:bodyPr/>
          <a:lstStyle/>
          <a:p>
            <a:r>
              <a:rPr lang="en-US" dirty="0"/>
              <a:t>When you run a program, the computer creates a stack for you.</a:t>
            </a:r>
          </a:p>
          <a:p>
            <a:r>
              <a:rPr lang="en-US" dirty="0"/>
              <a:t>Each time you invoke a method, the method is placed on top of the stack.</a:t>
            </a:r>
          </a:p>
          <a:p>
            <a:r>
              <a:rPr lang="en-US" dirty="0"/>
              <a:t>When the method returns or exits, the method is popped off the stack.</a:t>
            </a:r>
          </a:p>
          <a:p>
            <a:r>
              <a:rPr lang="en-US" dirty="0"/>
              <a:t>The diagram on the next page shows a sample stack for a simple C++ program.</a:t>
            </a:r>
          </a:p>
        </p:txBody>
      </p:sp>
    </p:spTree>
    <p:extLst>
      <p:ext uri="{BB962C8B-B14F-4D97-AF65-F5344CB8AC3E}">
        <p14:creationId xmlns:p14="http://schemas.microsoft.com/office/powerpoint/2010/main" val="351004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3844"/>
            <a:ext cx="8229600" cy="1143000"/>
          </a:xfrm>
        </p:spPr>
        <p:txBody>
          <a:bodyPr/>
          <a:lstStyle/>
          <a:p>
            <a:r>
              <a:rPr lang="en-US" dirty="0"/>
              <a:t>Stacks and Methods</a:t>
            </a:r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10826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1082675" y="370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 flipV="1">
            <a:off x="19970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066800" y="38719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Time: 0</a:t>
            </a:r>
          </a:p>
          <a:p>
            <a:r>
              <a:rPr lang="en-US" sz="1400" b="1" dirty="0"/>
              <a:t>Empty Stack</a:t>
            </a: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25939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593975" y="3708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3521075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578100" y="3871913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1:</a:t>
            </a:r>
          </a:p>
          <a:p>
            <a:r>
              <a:rPr lang="en-US" sz="1400" b="1" dirty="0"/>
              <a:t>Push:  main()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606675" y="3394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main()</a:t>
            </a:r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>
            <a:off x="4033838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4033838" y="3708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 flipV="1">
            <a:off x="4960938" y="1651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4017963" y="3871913"/>
            <a:ext cx="14747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square()</a:t>
            </a:r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4046538" y="3394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90" name="Rectangle 18"/>
          <p:cNvSpPr>
            <a:spLocks noChangeArrowheads="1"/>
          </p:cNvSpPr>
          <p:nvPr/>
        </p:nvSpPr>
        <p:spPr bwMode="auto">
          <a:xfrm>
            <a:off x="4046538" y="3089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square()</a:t>
            </a:r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>
            <a:off x="5502275" y="16398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>
            <a:off x="5502275" y="3697288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3" name="Line 21"/>
          <p:cNvSpPr>
            <a:spLocks noChangeShapeType="1"/>
          </p:cNvSpPr>
          <p:nvPr/>
        </p:nvSpPr>
        <p:spPr bwMode="auto">
          <a:xfrm flipV="1">
            <a:off x="6429375" y="16398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5486400" y="3860800"/>
            <a:ext cx="14906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square()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p:sp>
        <p:nvSpPr>
          <p:cNvPr id="233495" name="Rectangle 23"/>
          <p:cNvSpPr>
            <a:spLocks noChangeArrowheads="1"/>
          </p:cNvSpPr>
          <p:nvPr/>
        </p:nvSpPr>
        <p:spPr bwMode="auto">
          <a:xfrm>
            <a:off x="5514975" y="3382963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 dirty="0"/>
              <a:t>main()</a:t>
            </a:r>
          </a:p>
        </p:txBody>
      </p:sp>
      <p:sp>
        <p:nvSpPr>
          <p:cNvPr id="233496" name="Line 24"/>
          <p:cNvSpPr>
            <a:spLocks noChangeShapeType="1"/>
          </p:cNvSpPr>
          <p:nvPr/>
        </p:nvSpPr>
        <p:spPr bwMode="auto">
          <a:xfrm>
            <a:off x="7059613" y="1600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7" name="Line 25"/>
          <p:cNvSpPr>
            <a:spLocks noChangeShapeType="1"/>
          </p:cNvSpPr>
          <p:nvPr/>
        </p:nvSpPr>
        <p:spPr bwMode="auto">
          <a:xfrm>
            <a:off x="7059613" y="3657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8" name="Line 26"/>
          <p:cNvSpPr>
            <a:spLocks noChangeShapeType="1"/>
          </p:cNvSpPr>
          <p:nvPr/>
        </p:nvSpPr>
        <p:spPr bwMode="auto">
          <a:xfrm flipV="1">
            <a:off x="7986713" y="1600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7043738" y="3821113"/>
            <a:ext cx="14906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main()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/>
              <p14:cNvContentPartPr/>
              <p14:nvPr/>
            </p14:nvContentPartPr>
            <p14:xfrm>
              <a:off x="4686192" y="3162528"/>
              <a:ext cx="40680" cy="19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81872" y="3157488"/>
                <a:ext cx="49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" name="Ink 47"/>
              <p14:cNvContentPartPr/>
              <p14:nvPr/>
            </p14:nvContentPartPr>
            <p14:xfrm>
              <a:off x="6181632" y="3437928"/>
              <a:ext cx="24120" cy="223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76592" y="3432888"/>
                <a:ext cx="34200" cy="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89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Stacks and Recursion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time a method is called, you </a:t>
            </a:r>
            <a:r>
              <a:rPr lang="en-US" i="1" dirty="0"/>
              <a:t>push</a:t>
            </a:r>
            <a:r>
              <a:rPr lang="en-US" dirty="0"/>
              <a:t> the method on the stack.</a:t>
            </a:r>
          </a:p>
          <a:p>
            <a:r>
              <a:rPr lang="en-US" dirty="0"/>
              <a:t>Each time the method returns or exits, you </a:t>
            </a:r>
            <a:r>
              <a:rPr lang="en-US" i="1" dirty="0"/>
              <a:t>pop</a:t>
            </a:r>
            <a:r>
              <a:rPr lang="en-US" dirty="0"/>
              <a:t> the method off the stack.</a:t>
            </a:r>
          </a:p>
          <a:p>
            <a:r>
              <a:rPr lang="en-US" dirty="0"/>
              <a:t>If a method calls itself recursively, you just push another copy of the method onto the stack.</a:t>
            </a:r>
          </a:p>
          <a:p>
            <a:r>
              <a:rPr lang="en-US" dirty="0"/>
              <a:t>We therefore have a simple way to visualize how recursion really works.</a:t>
            </a:r>
          </a:p>
        </p:txBody>
      </p:sp>
    </p:spTree>
    <p:extLst>
      <p:ext uri="{BB962C8B-B14F-4D97-AF65-F5344CB8AC3E}">
        <p14:creationId xmlns:p14="http://schemas.microsoft.com/office/powerpoint/2010/main" val="4235241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88900"/>
            <a:ext cx="8305800" cy="846138"/>
          </a:xfrm>
        </p:spPr>
        <p:txBody>
          <a:bodyPr/>
          <a:lstStyle/>
          <a:p>
            <a:r>
              <a:rPr lang="en-US" dirty="0"/>
              <a:t>Stacks and Recursion in Action</a:t>
            </a:r>
          </a:p>
        </p:txBody>
      </p:sp>
      <p:sp>
        <p:nvSpPr>
          <p:cNvPr id="236571" name="Line 27"/>
          <p:cNvSpPr>
            <a:spLocks noChangeShapeType="1"/>
          </p:cNvSpPr>
          <p:nvPr/>
        </p:nvSpPr>
        <p:spPr bwMode="auto">
          <a:xfrm>
            <a:off x="3968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2" name="Line 28"/>
          <p:cNvSpPr>
            <a:spLocks noChangeShapeType="1"/>
          </p:cNvSpPr>
          <p:nvPr/>
        </p:nvSpPr>
        <p:spPr bwMode="auto">
          <a:xfrm>
            <a:off x="396875" y="332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 flipV="1">
            <a:off x="1311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381000" y="34909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19081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>
            <a:off x="1908175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 flipV="1">
            <a:off x="2835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1892300" y="3490913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1920875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33480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>
            <a:off x="3348038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 flipV="1">
            <a:off x="42751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3" name="Text Box 39"/>
          <p:cNvSpPr txBox="1">
            <a:spLocks noChangeArrowheads="1"/>
          </p:cNvSpPr>
          <p:nvPr/>
        </p:nvSpPr>
        <p:spPr bwMode="auto">
          <a:xfrm>
            <a:off x="3332163" y="3490913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count(0)</a:t>
            </a:r>
          </a:p>
        </p:txBody>
      </p:sp>
      <p:sp>
        <p:nvSpPr>
          <p:cNvPr id="236584" name="Rectangle 40"/>
          <p:cNvSpPr>
            <a:spLocks noChangeArrowheads="1"/>
          </p:cNvSpPr>
          <p:nvPr/>
        </p:nvSpPr>
        <p:spPr bwMode="auto">
          <a:xfrm>
            <a:off x="3360738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5" name="Rectangle 41"/>
          <p:cNvSpPr>
            <a:spLocks noChangeArrowheads="1"/>
          </p:cNvSpPr>
          <p:nvPr/>
        </p:nvSpPr>
        <p:spPr bwMode="auto">
          <a:xfrm>
            <a:off x="3360738" y="27146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count(0)</a:t>
            </a:r>
          </a:p>
        </p:txBody>
      </p:sp>
      <p:sp>
        <p:nvSpPr>
          <p:cNvPr id="236589" name="Text Box 45"/>
          <p:cNvSpPr txBox="1">
            <a:spLocks noChangeArrowheads="1"/>
          </p:cNvSpPr>
          <p:nvPr/>
        </p:nvSpPr>
        <p:spPr bwMode="auto">
          <a:xfrm>
            <a:off x="4800600" y="3479800"/>
            <a:ext cx="147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 count(1)</a:t>
            </a: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697992" y="4631054"/>
            <a:ext cx="27813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count(0):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     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0</a:t>
            </a:r>
            <a:endParaRPr lang="en-US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b="1" dirty="0"/>
              <a:t>c</a:t>
            </a:r>
            <a:r>
              <a:rPr lang="en-US" b="1" dirty="0">
                <a:solidFill>
                  <a:schemeClr val="tx1"/>
                </a:solidFill>
              </a:rPr>
              <a:t>ount(index+1);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6" name="Line 52"/>
          <p:cNvSpPr>
            <a:spLocks noChangeShapeType="1"/>
          </p:cNvSpPr>
          <p:nvPr/>
        </p:nvSpPr>
        <p:spPr bwMode="auto">
          <a:xfrm flipV="1">
            <a:off x="2479675" y="4038600"/>
            <a:ext cx="1025525" cy="5924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597" name="Text Box 53"/>
          <p:cNvSpPr txBox="1">
            <a:spLocks noChangeArrowheads="1"/>
          </p:cNvSpPr>
          <p:nvPr/>
        </p:nvSpPr>
        <p:spPr bwMode="auto">
          <a:xfrm>
            <a:off x="3505200" y="4647247"/>
            <a:ext cx="2704084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count(1):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   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1</a:t>
            </a:r>
            <a:endParaRPr lang="en-US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 count(index+1);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 flipV="1">
            <a:off x="4831271" y="4023359"/>
            <a:ext cx="494220" cy="623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>
            <a:off x="47117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47117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 flipV="1">
            <a:off x="56388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3" name="Rectangle 59"/>
          <p:cNvSpPr>
            <a:spLocks noChangeArrowheads="1"/>
          </p:cNvSpPr>
          <p:nvPr/>
        </p:nvSpPr>
        <p:spPr bwMode="auto">
          <a:xfrm>
            <a:off x="47244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04" name="Rectangle 60"/>
          <p:cNvSpPr>
            <a:spLocks noChangeArrowheads="1"/>
          </p:cNvSpPr>
          <p:nvPr/>
        </p:nvSpPr>
        <p:spPr bwMode="auto">
          <a:xfrm>
            <a:off x="47244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05" name="Rectangle 61"/>
          <p:cNvSpPr>
            <a:spLocks noChangeArrowheads="1"/>
          </p:cNvSpPr>
          <p:nvPr/>
        </p:nvSpPr>
        <p:spPr bwMode="auto">
          <a:xfrm>
            <a:off x="47244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06" name="Text Box 62"/>
          <p:cNvSpPr txBox="1">
            <a:spLocks noChangeArrowheads="1"/>
          </p:cNvSpPr>
          <p:nvPr/>
        </p:nvSpPr>
        <p:spPr bwMode="auto">
          <a:xfrm>
            <a:off x="6184900" y="3479800"/>
            <a:ext cx="147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 count(2)</a:t>
            </a:r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60960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60960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 flipV="1">
            <a:off x="70231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0" name="Rectangle 66"/>
          <p:cNvSpPr>
            <a:spLocks noChangeArrowheads="1"/>
          </p:cNvSpPr>
          <p:nvPr/>
        </p:nvSpPr>
        <p:spPr bwMode="auto">
          <a:xfrm>
            <a:off x="61087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11" name="Rectangle 67"/>
          <p:cNvSpPr>
            <a:spLocks noChangeArrowheads="1"/>
          </p:cNvSpPr>
          <p:nvPr/>
        </p:nvSpPr>
        <p:spPr bwMode="auto">
          <a:xfrm>
            <a:off x="61087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count(0)</a:t>
            </a:r>
          </a:p>
        </p:txBody>
      </p:sp>
      <p:sp>
        <p:nvSpPr>
          <p:cNvPr id="236612" name="Rectangle 68"/>
          <p:cNvSpPr>
            <a:spLocks noChangeArrowheads="1"/>
          </p:cNvSpPr>
          <p:nvPr/>
        </p:nvSpPr>
        <p:spPr bwMode="auto">
          <a:xfrm>
            <a:off x="61087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13" name="Text Box 69"/>
          <p:cNvSpPr txBox="1">
            <a:spLocks noChangeArrowheads="1"/>
          </p:cNvSpPr>
          <p:nvPr/>
        </p:nvSpPr>
        <p:spPr bwMode="auto">
          <a:xfrm>
            <a:off x="5972683" y="4306887"/>
            <a:ext cx="3224784" cy="244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Inside count(2):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print (index);	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 2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if (index &lt; 2) 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</a:rPr>
              <a:t>     count(index+1);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FF3300"/>
                </a:solidFill>
              </a:rPr>
              <a:t>This condition now fails!	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>
                <a:solidFill>
                  <a:srgbClr val="FF3300"/>
                </a:solidFill>
              </a:rPr>
              <a:t>Hence, recursion stops, and we proceed to pop all functions off the stack.</a:t>
            </a:r>
          </a:p>
        </p:txBody>
      </p:sp>
      <p:sp>
        <p:nvSpPr>
          <p:cNvPr id="236615" name="Rectangle 71"/>
          <p:cNvSpPr>
            <a:spLocks noChangeArrowheads="1"/>
          </p:cNvSpPr>
          <p:nvPr/>
        </p:nvSpPr>
        <p:spPr bwMode="auto">
          <a:xfrm>
            <a:off x="6096000" y="20621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count(2)</a:t>
            </a:r>
          </a:p>
        </p:txBody>
      </p:sp>
      <p:sp>
        <p:nvSpPr>
          <p:cNvPr id="236616" name="Text Box 72"/>
          <p:cNvSpPr txBox="1">
            <a:spLocks noChangeArrowheads="1"/>
          </p:cNvSpPr>
          <p:nvPr/>
        </p:nvSpPr>
        <p:spPr bwMode="auto">
          <a:xfrm>
            <a:off x="7616825" y="3490913"/>
            <a:ext cx="1458913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Times 5-8:</a:t>
            </a:r>
          </a:p>
          <a:p>
            <a:r>
              <a:rPr lang="en-US" sz="1400" b="1" dirty="0"/>
              <a:t>Pop everything</a:t>
            </a:r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75279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>
            <a:off x="7527925" y="3287713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 flipV="1">
            <a:off x="84550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24" name="Text Box 80"/>
          <p:cNvSpPr txBox="1">
            <a:spLocks noChangeArrowheads="1"/>
          </p:cNvSpPr>
          <p:nvPr/>
        </p:nvSpPr>
        <p:spPr bwMode="auto">
          <a:xfrm>
            <a:off x="7146925" y="29083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…</a:t>
            </a:r>
          </a:p>
        </p:txBody>
      </p:sp>
      <p:sp>
        <p:nvSpPr>
          <p:cNvPr id="236625" name="Line 81"/>
          <p:cNvSpPr>
            <a:spLocks noChangeShapeType="1"/>
          </p:cNvSpPr>
          <p:nvPr/>
        </p:nvSpPr>
        <p:spPr bwMode="auto">
          <a:xfrm flipH="1" flipV="1">
            <a:off x="6676581" y="3947097"/>
            <a:ext cx="393700" cy="3963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2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105400" y="2743200"/>
            <a:ext cx="2057400" cy="388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288"/>
            <a:ext cx="8229600" cy="1143000"/>
          </a:xfrm>
        </p:spPr>
        <p:txBody>
          <a:bodyPr/>
          <a:lstStyle/>
          <a:p>
            <a:r>
              <a:rPr lang="en-US" dirty="0"/>
              <a:t>Stack Short-Hand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960" y="160020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Rather than draw each stack like we did last time, you can try using a short-hand notation.</a:t>
            </a:r>
          </a:p>
          <a:p>
            <a:pPr>
              <a:buFontTx/>
              <a:buNone/>
            </a:pPr>
            <a:r>
              <a:rPr lang="en-US" dirty="0"/>
              <a:t>	time	stack	output</a:t>
            </a:r>
          </a:p>
          <a:p>
            <a:r>
              <a:rPr lang="en-US" sz="2400" dirty="0"/>
              <a:t>time 0:	empty stack</a:t>
            </a:r>
          </a:p>
          <a:p>
            <a:r>
              <a:rPr lang="en-US" sz="2400" dirty="0"/>
              <a:t>time 1:	f(4)			Level: 1	</a:t>
            </a:r>
          </a:p>
          <a:p>
            <a:r>
              <a:rPr lang="en-US" sz="2400" dirty="0"/>
              <a:t>time 2:	f(4), f(3)		Level: 2	</a:t>
            </a:r>
          </a:p>
          <a:p>
            <a:r>
              <a:rPr lang="en-US" sz="2400" dirty="0"/>
              <a:t>time 3:	f(4), f(3), f(2)		Level: 3</a:t>
            </a:r>
          </a:p>
          <a:p>
            <a:r>
              <a:rPr lang="en-US" sz="2400" dirty="0"/>
              <a:t>time 4:	f(4), f(3), f(2), f(1)	Level: 4</a:t>
            </a:r>
          </a:p>
          <a:p>
            <a:r>
              <a:rPr lang="en-US" sz="2400" dirty="0"/>
              <a:t>time 5:	f(4), f(3), f(2)		LEVEL: 4</a:t>
            </a:r>
          </a:p>
          <a:p>
            <a:r>
              <a:rPr lang="en-US" sz="2400" dirty="0"/>
              <a:t>time 6:	f(4), f(3)		LEVEL: 3</a:t>
            </a:r>
          </a:p>
          <a:p>
            <a:r>
              <a:rPr lang="en-US" sz="2400" dirty="0"/>
              <a:t>time 7:	f(4)			LEVEL: 2</a:t>
            </a:r>
          </a:p>
          <a:p>
            <a:r>
              <a:rPr lang="en-US" sz="2400" dirty="0"/>
              <a:t>time 8:	empty			LEVEL: 1 </a:t>
            </a:r>
          </a:p>
        </p:txBody>
      </p:sp>
    </p:spTree>
    <p:extLst>
      <p:ext uri="{BB962C8B-B14F-4D97-AF65-F5344CB8AC3E}">
        <p14:creationId xmlns:p14="http://schemas.microsoft.com/office/powerpoint/2010/main" val="405254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" y="76200"/>
            <a:ext cx="8229600" cy="1143000"/>
          </a:xfrm>
        </p:spPr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768" y="16002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Computing factorials are a classic problem for examining recursion.</a:t>
            </a:r>
          </a:p>
          <a:p>
            <a:r>
              <a:rPr lang="en-US" dirty="0"/>
              <a:t>A factorial is defined as follows:</a:t>
            </a:r>
          </a:p>
          <a:p>
            <a:pPr lvl="1">
              <a:buFontTx/>
              <a:buNone/>
            </a:pPr>
            <a:r>
              <a:rPr lang="en-US" dirty="0"/>
              <a:t>n!  = n * (n-1) * (n-2) …. * 1;</a:t>
            </a:r>
          </a:p>
          <a:p>
            <a:r>
              <a:rPr lang="en-US" dirty="0"/>
              <a:t>For example:</a:t>
            </a:r>
          </a:p>
          <a:p>
            <a:pPr lvl="1">
              <a:buFontTx/>
              <a:buNone/>
            </a:pPr>
            <a:r>
              <a:rPr lang="en-US" dirty="0"/>
              <a:t>1! = 1 (Base Case)</a:t>
            </a:r>
          </a:p>
          <a:p>
            <a:pPr lvl="1">
              <a:buFontTx/>
              <a:buNone/>
            </a:pPr>
            <a:r>
              <a:rPr lang="en-US" dirty="0"/>
              <a:t>2! = 2 * 1 = 2</a:t>
            </a:r>
          </a:p>
          <a:p>
            <a:pPr lvl="1">
              <a:buFontTx/>
              <a:buNone/>
            </a:pPr>
            <a:r>
              <a:rPr lang="en-US" dirty="0"/>
              <a:t>3! = 3 * 2 * 1 = 6</a:t>
            </a:r>
          </a:p>
          <a:p>
            <a:pPr lvl="1">
              <a:buFontTx/>
              <a:buNone/>
            </a:pPr>
            <a:r>
              <a:rPr lang="en-US" dirty="0"/>
              <a:t>4! = 4 * 3 * 2 * 1 = 24</a:t>
            </a:r>
          </a:p>
          <a:p>
            <a:pPr lvl="1">
              <a:buFontTx/>
              <a:buNone/>
            </a:pPr>
            <a:r>
              <a:rPr lang="en-US" dirty="0"/>
              <a:t>5! = 5 * 4 * 3 * 2 * 1 = 120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1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4066" y="191962"/>
            <a:ext cx="8229600" cy="630363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the factorial of 3</a:t>
            </a:r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549275" y="1117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549275" y="3175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1476375" y="11176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533400" y="3338513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fact(3)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561975" y="28606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561975" y="25622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2001838" y="3327400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fact(2)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76200" y="44196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</a:t>
            </a:r>
            <a:r>
              <a:rPr lang="en-US" sz="1400" b="1" dirty="0">
                <a:solidFill>
                  <a:schemeClr val="tx1"/>
                </a:solidFill>
              </a:rPr>
              <a:t>(3):</a:t>
            </a:r>
          </a:p>
          <a:p>
            <a:r>
              <a:rPr lang="en-US" sz="1400" dirty="0"/>
              <a:t>if (number &lt;= 1) return 1;</a:t>
            </a:r>
          </a:p>
          <a:p>
            <a:r>
              <a:rPr lang="en-US" sz="1400" b="1" dirty="0">
                <a:solidFill>
                  <a:srgbClr val="336600"/>
                </a:solidFill>
              </a:rPr>
              <a:t>else return (3 * factorial (2));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 flipV="1">
            <a:off x="1143000" y="39544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19129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>
            <a:off x="19129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0" name="Line 14"/>
          <p:cNvSpPr>
            <a:spLocks noChangeShapeType="1"/>
          </p:cNvSpPr>
          <p:nvPr/>
        </p:nvSpPr>
        <p:spPr bwMode="auto">
          <a:xfrm flipV="1">
            <a:off x="28400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1925638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1925638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1925638" y="22145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 dirty="0"/>
              <a:t>fact(2)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3386138" y="3327400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fact(1)</a:t>
            </a:r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32972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32972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 flipV="1">
            <a:off x="42243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2590800" y="44196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</a:t>
            </a:r>
            <a:r>
              <a:rPr lang="en-US" sz="1400" b="1" dirty="0">
                <a:solidFill>
                  <a:schemeClr val="tx1"/>
                </a:solidFill>
              </a:rPr>
              <a:t>(2):</a:t>
            </a:r>
          </a:p>
          <a:p>
            <a:r>
              <a:rPr lang="en-US" sz="1400" dirty="0"/>
              <a:t>if (number &lt;= 1) return 1;</a:t>
            </a:r>
          </a:p>
          <a:p>
            <a:r>
              <a:rPr lang="en-US" sz="1400" b="1" dirty="0">
                <a:solidFill>
                  <a:srgbClr val="336600"/>
                </a:solidFill>
              </a:rPr>
              <a:t>else return (2 * factorial (1));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 flipH="1" flipV="1">
            <a:off x="2667000" y="3886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3276600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3276600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>
            <a:off x="3276600" y="22145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>
            <a:off x="3276600" y="1905000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fact(1)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5257800" y="4343400"/>
            <a:ext cx="2590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</a:rPr>
              <a:t>Inside findFactorial(1):</a:t>
            </a:r>
          </a:p>
          <a:p>
            <a:r>
              <a:rPr lang="en-US" sz="1400" b="1">
                <a:solidFill>
                  <a:srgbClr val="336600"/>
                </a:solidFill>
              </a:rPr>
              <a:t>if (number &lt;= 1) return 1;</a:t>
            </a:r>
          </a:p>
          <a:p>
            <a:r>
              <a:rPr lang="en-US" sz="1400">
                <a:solidFill>
                  <a:schemeClr val="tx1"/>
                </a:solidFill>
              </a:rPr>
              <a:t>else return (1 * factorial (0));</a:t>
            </a:r>
            <a:r>
              <a:rPr 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 flipH="1" flipV="1">
            <a:off x="4343400" y="41148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6" name="Text Box 30"/>
          <p:cNvSpPr txBox="1">
            <a:spLocks noChangeArrowheads="1"/>
          </p:cNvSpPr>
          <p:nvPr/>
        </p:nvSpPr>
        <p:spPr bwMode="auto">
          <a:xfrm>
            <a:off x="4800600" y="3352800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5:</a:t>
            </a:r>
          </a:p>
          <a:p>
            <a:r>
              <a:rPr lang="en-US" sz="1400" b="1"/>
              <a:t>Pop: fact(1)</a:t>
            </a:r>
          </a:p>
          <a:p>
            <a:r>
              <a:rPr lang="en-US" sz="1400" b="1"/>
              <a:t>returns 1.</a:t>
            </a:r>
          </a:p>
        </p:txBody>
      </p:sp>
      <p:sp>
        <p:nvSpPr>
          <p:cNvPr id="280607" name="Line 31"/>
          <p:cNvSpPr>
            <a:spLocks noChangeShapeType="1"/>
          </p:cNvSpPr>
          <p:nvPr/>
        </p:nvSpPr>
        <p:spPr bwMode="auto">
          <a:xfrm>
            <a:off x="4673600" y="10763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>
            <a:off x="4673600" y="3133725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 flipV="1">
            <a:off x="5600700" y="10763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4652963" y="2819400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>
            <a:off x="4652963" y="2520950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4652963" y="2224088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13" name="Line 37"/>
          <p:cNvSpPr>
            <a:spLocks noChangeShapeType="1"/>
          </p:cNvSpPr>
          <p:nvPr/>
        </p:nvSpPr>
        <p:spPr bwMode="auto">
          <a:xfrm>
            <a:off x="5638800" y="1981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>
            <a:off x="6019800" y="1981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5" name="Line 39"/>
          <p:cNvSpPr>
            <a:spLocks noChangeShapeType="1"/>
          </p:cNvSpPr>
          <p:nvPr/>
        </p:nvSpPr>
        <p:spPr bwMode="auto">
          <a:xfrm flipH="1">
            <a:off x="5638800" y="2362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6" name="Text Box 40"/>
          <p:cNvSpPr txBox="1">
            <a:spLocks noChangeArrowheads="1"/>
          </p:cNvSpPr>
          <p:nvPr/>
        </p:nvSpPr>
        <p:spPr bwMode="auto">
          <a:xfrm>
            <a:off x="5638800" y="2006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80617" name="Text Box 41"/>
          <p:cNvSpPr txBox="1">
            <a:spLocks noChangeArrowheads="1"/>
          </p:cNvSpPr>
          <p:nvPr/>
        </p:nvSpPr>
        <p:spPr bwMode="auto">
          <a:xfrm>
            <a:off x="6243638" y="3343275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6:</a:t>
            </a:r>
          </a:p>
          <a:p>
            <a:r>
              <a:rPr lang="en-US" sz="1400" b="1"/>
              <a:t>Pop: fact(2)</a:t>
            </a:r>
          </a:p>
          <a:p>
            <a:r>
              <a:rPr lang="en-US" sz="1400" b="1"/>
              <a:t>returns 2.</a:t>
            </a:r>
          </a:p>
        </p:txBody>
      </p:sp>
      <p:sp>
        <p:nvSpPr>
          <p:cNvPr id="280618" name="Line 42"/>
          <p:cNvSpPr>
            <a:spLocks noChangeShapeType="1"/>
          </p:cNvSpPr>
          <p:nvPr/>
        </p:nvSpPr>
        <p:spPr bwMode="auto">
          <a:xfrm>
            <a:off x="61166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6116638" y="3124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 flipV="1">
            <a:off x="7043738" y="1066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6096000" y="2809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6096000" y="25114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23" name="Line 47"/>
          <p:cNvSpPr>
            <a:spLocks noChangeShapeType="1"/>
          </p:cNvSpPr>
          <p:nvPr/>
        </p:nvSpPr>
        <p:spPr bwMode="auto">
          <a:xfrm>
            <a:off x="7081838" y="2286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4" name="Line 48"/>
          <p:cNvSpPr>
            <a:spLocks noChangeShapeType="1"/>
          </p:cNvSpPr>
          <p:nvPr/>
        </p:nvSpPr>
        <p:spPr bwMode="auto">
          <a:xfrm>
            <a:off x="7462838" y="2286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5" name="Line 49"/>
          <p:cNvSpPr>
            <a:spLocks noChangeShapeType="1"/>
          </p:cNvSpPr>
          <p:nvPr/>
        </p:nvSpPr>
        <p:spPr bwMode="auto">
          <a:xfrm flipH="1">
            <a:off x="7081838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6" name="Text Box 50"/>
          <p:cNvSpPr txBox="1">
            <a:spLocks noChangeArrowheads="1"/>
          </p:cNvSpPr>
          <p:nvPr/>
        </p:nvSpPr>
        <p:spPr bwMode="auto">
          <a:xfrm>
            <a:off x="7081838" y="2311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80627" name="Text Box 51"/>
          <p:cNvSpPr txBox="1">
            <a:spLocks noChangeArrowheads="1"/>
          </p:cNvSpPr>
          <p:nvPr/>
        </p:nvSpPr>
        <p:spPr bwMode="auto">
          <a:xfrm>
            <a:off x="7696200" y="3324225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7:</a:t>
            </a:r>
          </a:p>
          <a:p>
            <a:r>
              <a:rPr lang="en-US" sz="1400" b="1"/>
              <a:t>Pop: fact(3)</a:t>
            </a:r>
          </a:p>
          <a:p>
            <a:r>
              <a:rPr lang="en-US" sz="1400" b="1"/>
              <a:t>returns 6.</a:t>
            </a:r>
          </a:p>
        </p:txBody>
      </p:sp>
      <p:sp>
        <p:nvSpPr>
          <p:cNvPr id="280628" name="Line 52"/>
          <p:cNvSpPr>
            <a:spLocks noChangeShapeType="1"/>
          </p:cNvSpPr>
          <p:nvPr/>
        </p:nvSpPr>
        <p:spPr bwMode="auto">
          <a:xfrm>
            <a:off x="7569200" y="104775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9" name="Line 53"/>
          <p:cNvSpPr>
            <a:spLocks noChangeShapeType="1"/>
          </p:cNvSpPr>
          <p:nvPr/>
        </p:nvSpPr>
        <p:spPr bwMode="auto">
          <a:xfrm>
            <a:off x="7569200" y="310515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0" name="Line 54"/>
          <p:cNvSpPr>
            <a:spLocks noChangeShapeType="1"/>
          </p:cNvSpPr>
          <p:nvPr/>
        </p:nvSpPr>
        <p:spPr bwMode="auto">
          <a:xfrm flipV="1">
            <a:off x="8496300" y="104775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548563" y="279082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32" name="Line 56"/>
          <p:cNvSpPr>
            <a:spLocks noChangeShapeType="1"/>
          </p:cNvSpPr>
          <p:nvPr/>
        </p:nvSpPr>
        <p:spPr bwMode="auto">
          <a:xfrm>
            <a:off x="8534400" y="2590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3" name="Line 57"/>
          <p:cNvSpPr>
            <a:spLocks noChangeShapeType="1"/>
          </p:cNvSpPr>
          <p:nvPr/>
        </p:nvSpPr>
        <p:spPr bwMode="auto">
          <a:xfrm>
            <a:off x="8915400" y="2590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4" name="Line 58"/>
          <p:cNvSpPr>
            <a:spLocks noChangeShapeType="1"/>
          </p:cNvSpPr>
          <p:nvPr/>
        </p:nvSpPr>
        <p:spPr bwMode="auto">
          <a:xfrm flipH="1">
            <a:off x="8534400" y="2971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8534400" y="2616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/>
              <p14:cNvContentPartPr/>
              <p14:nvPr/>
            </p14:nvContentPartPr>
            <p14:xfrm>
              <a:off x="2531232" y="2271816"/>
              <a:ext cx="360" cy="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7272" y="2267856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80576" name="Ink 280575"/>
              <p14:cNvContentPartPr/>
              <p14:nvPr/>
            </p14:nvContentPartPr>
            <p14:xfrm>
              <a:off x="5708592" y="1956816"/>
              <a:ext cx="360" cy="360"/>
            </p14:xfrm>
          </p:contentPart>
        </mc:Choice>
        <mc:Fallback xmlns="">
          <p:pic>
            <p:nvPicPr>
              <p:cNvPr id="280576" name="Ink 280575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03912" y="1952136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0646" name="Ink 280645"/>
              <p14:cNvContentPartPr/>
              <p14:nvPr/>
            </p14:nvContentPartPr>
            <p14:xfrm>
              <a:off x="8331192" y="3188736"/>
              <a:ext cx="360" cy="360"/>
            </p14:xfrm>
          </p:contentPart>
        </mc:Choice>
        <mc:Fallback xmlns="">
          <p:pic>
            <p:nvPicPr>
              <p:cNvPr id="280646" name="Ink 280645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326512" y="3184056"/>
                <a:ext cx="97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45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6830F-E813-458F-9808-D91712B6B08A}" type="slidenum">
              <a:rPr lang="en-US"/>
              <a:pPr/>
              <a:t>27</a:t>
            </a:fld>
            <a:endParaRPr 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Using Recursion: </a:t>
            </a:r>
            <a:br>
              <a:rPr lang="bn-IN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Fibonacci Series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Fibonacci series</a:t>
            </a:r>
          </a:p>
          <a:p>
            <a:pPr lvl="1"/>
            <a:r>
              <a:rPr lang="en-US" dirty="0"/>
              <a:t>Each number in the series is sum of two previous numbers</a:t>
            </a:r>
          </a:p>
          <a:p>
            <a:pPr lvl="2"/>
            <a:r>
              <a:rPr lang="en-US" dirty="0"/>
              <a:t>e.g., 0, 1, 1, 2, 3, 5, 8, 13, 21…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(0) = 0 </a:t>
            </a: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(1) = 1</a:t>
            </a:r>
            <a:br>
              <a:rPr lang="en-US" dirty="0"/>
            </a:br>
            <a:r>
              <a:rPr lang="en-US" dirty="0" err="1"/>
              <a:t>fibonacci</a:t>
            </a:r>
            <a:r>
              <a:rPr lang="en-US" dirty="0"/>
              <a:t>(n) = </a:t>
            </a:r>
            <a:r>
              <a:rPr lang="en-US" dirty="0" err="1"/>
              <a:t>fibonacci</a:t>
            </a:r>
            <a:r>
              <a:rPr lang="en-US" dirty="0"/>
              <a:t>(n - 1) + </a:t>
            </a:r>
            <a:r>
              <a:rPr lang="en-US" dirty="0" err="1"/>
              <a:t>fibonacci</a:t>
            </a:r>
            <a:r>
              <a:rPr lang="en-US" dirty="0"/>
              <a:t>( n – 2 )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 err="1"/>
              <a:t>fibonacci</a:t>
            </a:r>
            <a:r>
              <a:rPr lang="en-US" dirty="0"/>
              <a:t>(0) and </a:t>
            </a:r>
            <a:r>
              <a:rPr lang="en-US" dirty="0" err="1"/>
              <a:t>fibonacci</a:t>
            </a:r>
            <a:r>
              <a:rPr lang="en-US" dirty="0"/>
              <a:t>(1) are base cases</a:t>
            </a:r>
          </a:p>
          <a:p>
            <a:pPr lvl="1"/>
            <a:r>
              <a:rPr lang="en-US" dirty="0"/>
              <a:t>Golden ratio (golden mean)</a:t>
            </a:r>
          </a:p>
        </p:txBody>
      </p:sp>
    </p:spTree>
    <p:extLst>
      <p:ext uri="{BB962C8B-B14F-4D97-AF65-F5344CB8AC3E}">
        <p14:creationId xmlns:p14="http://schemas.microsoft.com/office/powerpoint/2010/main" val="2186153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8DA44-5683-4E02-A33D-0BAD732B0BC1}" type="slidenum">
              <a:rPr lang="en-US"/>
              <a:pPr/>
              <a:t>28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529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</a:t>
            </a:r>
            <a:endParaRPr 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Iteration</a:t>
            </a:r>
          </a:p>
          <a:p>
            <a:pPr lvl="1"/>
            <a:r>
              <a:rPr lang="en-US" dirty="0"/>
              <a:t>Uses repetition structures (</a:t>
            </a:r>
            <a:r>
              <a:rPr lang="en-US" dirty="0">
                <a:latin typeface="Lucida Console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while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do…while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Repetition through explicitly use of repetition structure</a:t>
            </a:r>
          </a:p>
          <a:p>
            <a:pPr lvl="1"/>
            <a:r>
              <a:rPr lang="en-US" dirty="0"/>
              <a:t>Terminates when loop-continuation condition fails</a:t>
            </a:r>
          </a:p>
          <a:p>
            <a:pPr lvl="1"/>
            <a:r>
              <a:rPr lang="en-US" dirty="0"/>
              <a:t>Controls repetition by using a counter</a:t>
            </a:r>
          </a:p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Uses selection structures (</a:t>
            </a:r>
            <a:r>
              <a:rPr lang="en-US" dirty="0">
                <a:latin typeface="Lucida Console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if…else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switch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Repetition through repeated method calls</a:t>
            </a:r>
          </a:p>
          <a:p>
            <a:pPr lvl="1"/>
            <a:r>
              <a:rPr lang="en-US" dirty="0"/>
              <a:t>Terminates when base case is satisfied</a:t>
            </a:r>
          </a:p>
          <a:p>
            <a:pPr lvl="1"/>
            <a:r>
              <a:rPr lang="en-US" dirty="0"/>
              <a:t>Controls repetition by dividing problem into simpler one</a:t>
            </a:r>
          </a:p>
        </p:txBody>
      </p:sp>
    </p:spTree>
    <p:extLst>
      <p:ext uri="{BB962C8B-B14F-4D97-AF65-F5344CB8AC3E}">
        <p14:creationId xmlns:p14="http://schemas.microsoft.com/office/powerpoint/2010/main" val="349014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9F31-B627-4E8A-A38D-59F85710CA9A}" type="slidenum">
              <a:rPr lang="en-US"/>
              <a:pPr/>
              <a:t>29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96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Recursion vs. Iteration (cont.)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More overhead than iteration</a:t>
            </a:r>
          </a:p>
          <a:p>
            <a:pPr lvl="1"/>
            <a:r>
              <a:rPr lang="en-US" dirty="0"/>
              <a:t>More memory intensive than iteration</a:t>
            </a:r>
          </a:p>
          <a:p>
            <a:pPr lvl="1"/>
            <a:r>
              <a:rPr lang="en-US" dirty="0"/>
              <a:t>Can also be solved iteratively</a:t>
            </a:r>
          </a:p>
          <a:p>
            <a:pPr lvl="1"/>
            <a:r>
              <a:rPr lang="en-US" dirty="0"/>
              <a:t>Often can be implemented with only a few lines of code</a:t>
            </a:r>
          </a:p>
        </p:txBody>
      </p:sp>
    </p:spTree>
    <p:extLst>
      <p:ext uri="{BB962C8B-B14F-4D97-AF65-F5344CB8AC3E}">
        <p14:creationId xmlns:p14="http://schemas.microsoft.com/office/powerpoint/2010/main" val="49056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3058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2752090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49545" y="2123297"/>
            <a:ext cx="3607088" cy="3431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wrap="square" lIns="0" tIns="145192" rIns="0" bIns="0" rtlCol="0">
            <a:spAutoFit/>
          </a:bodyPr>
          <a:lstStyle/>
          <a:p>
            <a:pPr marL="2752090">
              <a:lnSpc>
                <a:spcPct val="100000"/>
              </a:lnSpc>
            </a:pPr>
            <a:r>
              <a:rPr spc="-5" dirty="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05000"/>
            <a:ext cx="7999730" cy="4219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ents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end,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76605" indent="-342900" algn="ctr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681355" lvl="1" indent="-286385" algn="ctr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669925" lvl="1" indent="-286385" algn="ctr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5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5524" y="187094"/>
            <a:ext cx="15513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770" y="1295400"/>
            <a:ext cx="8800654" cy="443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38630" indent="-342900" algn="just">
              <a:lnSpc>
                <a:spcPct val="7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ents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>
              <a:lnSpc>
                <a:spcPct val="100000"/>
              </a:lnSpc>
              <a:spcBef>
                <a:spcPts val="29"/>
              </a:spcBef>
              <a:buFont typeface="Arial"/>
              <a:buChar char="•"/>
            </a:pPr>
            <a:endParaRPr sz="3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buFont typeface="Arial"/>
              <a:buChar char="•"/>
              <a:tabLst>
                <a:tab pos="355600" algn="l"/>
                <a:tab pos="4770120" algn="l"/>
                <a:tab pos="556069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  <a:r>
              <a:rPr sz="32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spc="1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buFont typeface="Arial"/>
              <a:buChar char="•"/>
              <a:tabLst>
                <a:tab pos="355600" algn="l"/>
                <a:tab pos="4770120" algn="l"/>
                <a:tab pos="5560695" algn="l"/>
              </a:tabLst>
            </a:pPr>
            <a:endParaRPr lang="en-US" sz="3200" spc="140" dirty="0">
              <a:solidFill>
                <a:srgbClr val="FF32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0095" indent="-342900">
              <a:lnSpc>
                <a:spcPct val="70000"/>
              </a:lnSpc>
              <a:tabLst>
                <a:tab pos="355600" algn="l"/>
                <a:tab pos="4770120" algn="l"/>
                <a:tab pos="5560695" algn="l"/>
              </a:tabLst>
            </a:pPr>
            <a:r>
              <a:rPr lang="en-US"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3200" spc="-5" dirty="0">
                <a:solidFill>
                  <a:srgbClr val="FF3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006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Font typeface="Arial"/>
              <a:buChar char="•"/>
            </a:pP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3265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eans: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oved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5220"/>
            <a:ext cx="8229600" cy="1041868"/>
          </a:xfrm>
          <a:prstGeom prst="rect">
            <a:avLst/>
          </a:prstGeom>
        </p:spPr>
        <p:txBody>
          <a:bodyPr vert="horz" wrap="square" lIns="0" tIns="269792" rIns="0" bIns="0" rtlCol="0">
            <a:spAutoFit/>
          </a:bodyPr>
          <a:lstStyle/>
          <a:p>
            <a:pPr marL="125222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6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4495800"/>
            <a:ext cx="4572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8001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object 6"/>
          <p:cNvSpPr/>
          <p:nvPr/>
        </p:nvSpPr>
        <p:spPr>
          <a:xfrm>
            <a:off x="52578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3733800"/>
            <a:ext cx="533400" cy="1905000"/>
          </a:xfrm>
          <a:custGeom>
            <a:avLst/>
            <a:gdLst/>
            <a:ahLst/>
            <a:cxnLst/>
            <a:rect l="l" t="t" r="r" b="b"/>
            <a:pathLst>
              <a:path w="533400" h="1905000">
                <a:moveTo>
                  <a:pt x="0" y="1904999"/>
                </a:moveTo>
                <a:lnTo>
                  <a:pt x="533399" y="1904999"/>
                </a:lnTo>
                <a:lnTo>
                  <a:pt x="5333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0400" y="37338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5000" y="53721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04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53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47625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4065" y="432678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407670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67600" y="396240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50804"/>
                </a:lnTo>
                <a:lnTo>
                  <a:pt x="63495" y="50804"/>
                </a:lnTo>
                <a:lnTo>
                  <a:pt x="63495" y="25396"/>
                </a:lnTo>
                <a:lnTo>
                  <a:pt x="76199" y="25396"/>
                </a:lnTo>
                <a:lnTo>
                  <a:pt x="76199" y="0"/>
                </a:lnTo>
                <a:close/>
              </a:path>
              <a:path w="228600" h="76200">
                <a:moveTo>
                  <a:pt x="76199" y="25396"/>
                </a:moveTo>
                <a:lnTo>
                  <a:pt x="63495" y="25396"/>
                </a:lnTo>
                <a:lnTo>
                  <a:pt x="63495" y="50804"/>
                </a:lnTo>
                <a:lnTo>
                  <a:pt x="76199" y="50804"/>
                </a:lnTo>
                <a:lnTo>
                  <a:pt x="76199" y="25396"/>
                </a:lnTo>
                <a:close/>
              </a:path>
              <a:path w="228600" h="76200">
                <a:moveTo>
                  <a:pt x="228599" y="25396"/>
                </a:moveTo>
                <a:lnTo>
                  <a:pt x="76199" y="25396"/>
                </a:lnTo>
                <a:lnTo>
                  <a:pt x="76199" y="50804"/>
                </a:lnTo>
                <a:lnTo>
                  <a:pt x="228599" y="50804"/>
                </a:lnTo>
                <a:lnTo>
                  <a:pt x="228599" y="25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7250" y="3892248"/>
            <a:ext cx="10718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aseline="217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34000" y="4267200"/>
            <a:ext cx="3238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91000" y="4114800"/>
            <a:ext cx="3238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10400" y="4572000"/>
            <a:ext cx="457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70485" indent="25400" algn="just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97382" y="4908613"/>
            <a:ext cx="11823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5465" algn="l"/>
              </a:tabLst>
            </a:pPr>
            <a:r>
              <a:rPr sz="4800" baseline="-3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3577" y="4364888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6120" y="3656134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78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53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148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432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71600" y="3733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50595" y="5965414"/>
            <a:ext cx="2089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117976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7440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013847" y="58892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2196" y="5965414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3400" y="3810000"/>
            <a:ext cx="457200" cy="1905000"/>
          </a:xfrm>
          <a:custGeom>
            <a:avLst/>
            <a:gdLst/>
            <a:ahLst/>
            <a:cxnLst/>
            <a:rect l="l" t="t" r="r" b="b"/>
            <a:pathLst>
              <a:path w="457200" h="1905000">
                <a:moveTo>
                  <a:pt x="0" y="1904999"/>
                </a:moveTo>
                <a:lnTo>
                  <a:pt x="457199" y="1904999"/>
                </a:lnTo>
                <a:lnTo>
                  <a:pt x="4571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3400" y="3810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38099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40" y="5957623"/>
            <a:ext cx="1049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18"/>
          <p:cNvSpPr txBox="1"/>
          <p:nvPr/>
        </p:nvSpPr>
        <p:spPr>
          <a:xfrm>
            <a:off x="7010400" y="3878157"/>
            <a:ext cx="457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70485" indent="25400" algn="just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</a:t>
            </a:r>
          </a:p>
        </p:txBody>
      </p:sp>
      <p:sp>
        <p:nvSpPr>
          <p:cNvPr id="36" name="object 21"/>
          <p:cNvSpPr txBox="1"/>
          <p:nvPr/>
        </p:nvSpPr>
        <p:spPr>
          <a:xfrm>
            <a:off x="7924800" y="3810000"/>
            <a:ext cx="6489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7189" y="559715"/>
            <a:ext cx="733298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22290" algn="l"/>
              </a:tabLst>
            </a:pPr>
            <a:r>
              <a:rPr sz="4900" spc="-3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</a:t>
            </a:r>
            <a:r>
              <a:rPr sz="4900" spc="-1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900" spc="-3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4900" spc="-2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900" spc="-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49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900" spc="254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00" spc="-3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9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00" spc="-3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955942"/>
            <a:ext cx="8303260" cy="34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lang="en-US"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600" spc="1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4105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erent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005">
              <a:lnSpc>
                <a:spcPct val="100000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3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inke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5" y="608958"/>
            <a:ext cx="738250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sz="4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3648366"/>
            <a:ext cx="8763000" cy="1623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>
              <a:lnSpc>
                <a:spcPct val="100000"/>
              </a:lnSpc>
              <a:tabLst>
                <a:tab pos="1841500" algn="l"/>
                <a:tab pos="2870200" algn="l"/>
                <a:tab pos="3898900" algn="l"/>
                <a:tab pos="4928235" algn="l"/>
                <a:tab pos="5956935" algn="l"/>
                <a:tab pos="6985634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0     1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        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4	5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7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1155700" algn="l"/>
                <a:tab pos="4890135" algn="l"/>
                <a:tab pos="7023734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2                                 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MAXS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7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77" y="2306991"/>
            <a:ext cx="1374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2200" y="4940558"/>
            <a:ext cx="609600" cy="12700"/>
          </a:xfrm>
          <a:custGeom>
            <a:avLst/>
            <a:gdLst/>
            <a:ahLst/>
            <a:cxnLst/>
            <a:rect l="l" t="t" r="r" b="b"/>
            <a:pathLst>
              <a:path w="609600" h="12700">
                <a:moveTo>
                  <a:pt x="0" y="0"/>
                </a:moveTo>
                <a:lnTo>
                  <a:pt x="609599" y="12441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9400" y="4114799"/>
            <a:ext cx="210180" cy="858011"/>
          </a:xfrm>
          <a:custGeom>
            <a:avLst/>
            <a:gdLst/>
            <a:ahLst/>
            <a:cxnLst/>
            <a:rect l="l" t="t" r="r" b="b"/>
            <a:pathLst>
              <a:path w="114300" h="1085850">
                <a:moveTo>
                  <a:pt x="55383" y="76282"/>
                </a:moveTo>
                <a:lnTo>
                  <a:pt x="43141" y="82377"/>
                </a:lnTo>
                <a:lnTo>
                  <a:pt x="38099" y="95249"/>
                </a:lnTo>
                <a:lnTo>
                  <a:pt x="36707" y="1066799"/>
                </a:lnTo>
                <a:lnTo>
                  <a:pt x="36966" y="1069944"/>
                </a:lnTo>
                <a:lnTo>
                  <a:pt x="43667" y="1081271"/>
                </a:lnTo>
                <a:lnTo>
                  <a:pt x="57525" y="1085767"/>
                </a:lnTo>
                <a:lnTo>
                  <a:pt x="69769" y="1079672"/>
                </a:lnTo>
                <a:lnTo>
                  <a:pt x="74807" y="1066799"/>
                </a:lnTo>
                <a:lnTo>
                  <a:pt x="75941" y="92136"/>
                </a:lnTo>
                <a:lnTo>
                  <a:pt x="69245" y="80818"/>
                </a:lnTo>
                <a:lnTo>
                  <a:pt x="55383" y="76282"/>
                </a:lnTo>
                <a:close/>
              </a:path>
              <a:path w="114300" h="1085850">
                <a:moveTo>
                  <a:pt x="95291" y="76282"/>
                </a:moveTo>
                <a:lnTo>
                  <a:pt x="55383" y="76282"/>
                </a:lnTo>
                <a:lnTo>
                  <a:pt x="69245" y="80818"/>
                </a:lnTo>
                <a:lnTo>
                  <a:pt x="75941" y="92136"/>
                </a:lnTo>
                <a:lnTo>
                  <a:pt x="75915" y="114387"/>
                </a:lnTo>
                <a:lnTo>
                  <a:pt x="114299" y="114431"/>
                </a:lnTo>
                <a:lnTo>
                  <a:pt x="95291" y="76282"/>
                </a:lnTo>
                <a:close/>
              </a:path>
              <a:path w="114300" h="1085850">
                <a:moveTo>
                  <a:pt x="75915" y="114343"/>
                </a:moveTo>
                <a:lnTo>
                  <a:pt x="38072" y="114343"/>
                </a:lnTo>
                <a:lnTo>
                  <a:pt x="75915" y="114387"/>
                </a:lnTo>
                <a:close/>
              </a:path>
              <a:path w="114300" h="1085850">
                <a:moveTo>
                  <a:pt x="57281" y="0"/>
                </a:moveTo>
                <a:lnTo>
                  <a:pt x="0" y="114299"/>
                </a:lnTo>
                <a:lnTo>
                  <a:pt x="38072" y="114343"/>
                </a:lnTo>
                <a:lnTo>
                  <a:pt x="38099" y="95249"/>
                </a:lnTo>
                <a:lnTo>
                  <a:pt x="43141" y="82377"/>
                </a:lnTo>
                <a:lnTo>
                  <a:pt x="55383" y="76282"/>
                </a:lnTo>
                <a:lnTo>
                  <a:pt x="95291" y="76282"/>
                </a:lnTo>
                <a:lnTo>
                  <a:pt x="572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4800" y="4154691"/>
            <a:ext cx="171450" cy="610870"/>
          </a:xfrm>
          <a:custGeom>
            <a:avLst/>
            <a:gdLst/>
            <a:ahLst/>
            <a:cxnLst/>
            <a:rect l="l" t="t" r="r" b="b"/>
            <a:pathLst>
              <a:path w="171450" h="610870">
                <a:moveTo>
                  <a:pt x="81040" y="74979"/>
                </a:moveTo>
                <a:lnTo>
                  <a:pt x="63732" y="109407"/>
                </a:lnTo>
                <a:lnTo>
                  <a:pt x="95030" y="610874"/>
                </a:lnTo>
                <a:lnTo>
                  <a:pt x="133130" y="608588"/>
                </a:lnTo>
                <a:lnTo>
                  <a:pt x="101564" y="104431"/>
                </a:lnTo>
                <a:lnTo>
                  <a:pt x="81040" y="74979"/>
                </a:lnTo>
                <a:close/>
              </a:path>
              <a:path w="171450" h="610870">
                <a:moveTo>
                  <a:pt x="75980" y="0"/>
                </a:moveTo>
                <a:lnTo>
                  <a:pt x="1944" y="147446"/>
                </a:lnTo>
                <a:lnTo>
                  <a:pt x="0" y="156164"/>
                </a:lnTo>
                <a:lnTo>
                  <a:pt x="4127" y="166404"/>
                </a:lnTo>
                <a:lnTo>
                  <a:pt x="15853" y="174816"/>
                </a:lnTo>
                <a:lnTo>
                  <a:pt x="27441" y="173061"/>
                </a:lnTo>
                <a:lnTo>
                  <a:pt x="35990" y="164591"/>
                </a:lnTo>
                <a:lnTo>
                  <a:pt x="63732" y="109407"/>
                </a:lnTo>
                <a:lnTo>
                  <a:pt x="59338" y="38993"/>
                </a:lnTo>
                <a:lnTo>
                  <a:pt x="97316" y="36575"/>
                </a:lnTo>
                <a:lnTo>
                  <a:pt x="100491" y="36575"/>
                </a:lnTo>
                <a:lnTo>
                  <a:pt x="75980" y="0"/>
                </a:lnTo>
                <a:close/>
              </a:path>
              <a:path w="171450" h="610870">
                <a:moveTo>
                  <a:pt x="100491" y="36575"/>
                </a:moveTo>
                <a:lnTo>
                  <a:pt x="97316" y="36575"/>
                </a:lnTo>
                <a:lnTo>
                  <a:pt x="101564" y="104431"/>
                </a:lnTo>
                <a:lnTo>
                  <a:pt x="143420" y="164492"/>
                </a:lnTo>
                <a:lnTo>
                  <a:pt x="154165" y="165602"/>
                </a:lnTo>
                <a:lnTo>
                  <a:pt x="166918" y="159558"/>
                </a:lnTo>
                <a:lnTo>
                  <a:pt x="171010" y="148566"/>
                </a:lnTo>
                <a:lnTo>
                  <a:pt x="167816" y="137041"/>
                </a:lnTo>
                <a:lnTo>
                  <a:pt x="100491" y="36575"/>
                </a:lnTo>
                <a:close/>
              </a:path>
              <a:path w="171450" h="610870">
                <a:moveTo>
                  <a:pt x="97316" y="36575"/>
                </a:moveTo>
                <a:lnTo>
                  <a:pt x="59338" y="38993"/>
                </a:lnTo>
                <a:lnTo>
                  <a:pt x="63732" y="109407"/>
                </a:lnTo>
                <a:lnTo>
                  <a:pt x="81040" y="74979"/>
                </a:lnTo>
                <a:lnTo>
                  <a:pt x="62508" y="48386"/>
                </a:lnTo>
                <a:lnTo>
                  <a:pt x="95426" y="46363"/>
                </a:lnTo>
                <a:lnTo>
                  <a:pt x="97928" y="46363"/>
                </a:lnTo>
                <a:lnTo>
                  <a:pt x="97316" y="36575"/>
                </a:lnTo>
                <a:close/>
              </a:path>
              <a:path w="171450" h="610870">
                <a:moveTo>
                  <a:pt x="97928" y="46363"/>
                </a:moveTo>
                <a:lnTo>
                  <a:pt x="95426" y="46363"/>
                </a:lnTo>
                <a:lnTo>
                  <a:pt x="81040" y="74979"/>
                </a:lnTo>
                <a:lnTo>
                  <a:pt x="101564" y="104431"/>
                </a:lnTo>
                <a:lnTo>
                  <a:pt x="97928" y="46363"/>
                </a:lnTo>
                <a:close/>
              </a:path>
              <a:path w="171450" h="610870">
                <a:moveTo>
                  <a:pt x="95426" y="46363"/>
                </a:moveTo>
                <a:lnTo>
                  <a:pt x="62508" y="48386"/>
                </a:lnTo>
                <a:lnTo>
                  <a:pt x="81040" y="74979"/>
                </a:lnTo>
                <a:lnTo>
                  <a:pt x="95426" y="463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5410200"/>
            <a:ext cx="8763000" cy="9848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 marR="749935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3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spc="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90" marR="749935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icates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32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09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118110">
                <a:lnSpc>
                  <a:spcPct val="100000"/>
                </a:lnSpc>
              </a:pPr>
              <a:t>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30177"/>
              </p:ext>
            </p:extLst>
          </p:nvPr>
        </p:nvGraphicFramePr>
        <p:xfrm>
          <a:off x="450850" y="2965450"/>
          <a:ext cx="8229592" cy="57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16" y="152400"/>
            <a:ext cx="8229600" cy="1143000"/>
          </a:xfrm>
          <a:prstGeom prst="rect">
            <a:avLst/>
          </a:prstGeom>
        </p:spPr>
        <p:txBody>
          <a:bodyPr vert="horz" wrap="square" lIns="0" tIns="183292" rIns="0" bIns="0" rtlCol="0">
            <a:spAutoFit/>
          </a:bodyPr>
          <a:lstStyle/>
          <a:p>
            <a:pPr marL="1367790">
              <a:lnSpc>
                <a:spcPct val="100000"/>
              </a:lnSpc>
            </a:pPr>
            <a:r>
              <a:rPr dirty="0"/>
              <a:t>PUSH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Operat</a:t>
            </a:r>
            <a:r>
              <a:rPr spc="1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624384"/>
          </a:xfrm>
          <a:prstGeom prst="rect">
            <a:avLst/>
          </a:prstGeom>
        </p:spPr>
        <p:txBody>
          <a:bodyPr vert="horz" wrap="square" lIns="0" tIns="2365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Perfo</a:t>
            </a:r>
            <a:r>
              <a:rPr sz="2400" spc="-20" dirty="0"/>
              <a:t>r</a:t>
            </a:r>
            <a:r>
              <a:rPr sz="2400" dirty="0"/>
              <a:t>m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/>
              <a:t>th</a:t>
            </a:r>
            <a:r>
              <a:rPr sz="2400" dirty="0"/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/>
              <a:t>foll</a:t>
            </a:r>
            <a:r>
              <a:rPr sz="2400" spc="-10" dirty="0"/>
              <a:t>o</a:t>
            </a:r>
            <a:r>
              <a:rPr sz="2400" spc="-5" dirty="0"/>
              <a:t>wi</a:t>
            </a:r>
            <a:r>
              <a:rPr sz="2400" spc="5" dirty="0"/>
              <a:t>n</a:t>
            </a:r>
            <a:r>
              <a:rPr sz="2400" dirty="0"/>
              <a:t>g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steps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5" dirty="0"/>
              <a:t>t</a:t>
            </a:r>
            <a:r>
              <a:rPr sz="2400" dirty="0"/>
              <a:t>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P</a:t>
            </a:r>
            <a:r>
              <a:rPr sz="2400" spc="5" dirty="0"/>
              <a:t>U</a:t>
            </a:r>
            <a:r>
              <a:rPr sz="2400" spc="-5" dirty="0"/>
              <a:t>S</a:t>
            </a:r>
            <a:r>
              <a:rPr sz="2400" dirty="0"/>
              <a:t>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an</a:t>
            </a:r>
            <a:r>
              <a:rPr lang="en-US" sz="2400" dirty="0"/>
              <a:t> </a:t>
            </a:r>
            <a:r>
              <a:rPr sz="2400" spc="-5" dirty="0"/>
              <a:t>ITE</a:t>
            </a:r>
            <a:r>
              <a:rPr sz="2400" dirty="0"/>
              <a:t>M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/>
              <a:t>onto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/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/>
              <a:t>St</a:t>
            </a:r>
            <a:r>
              <a:rPr sz="2400" spc="5" dirty="0"/>
              <a:t>a</a:t>
            </a:r>
            <a:r>
              <a:rPr sz="2400" dirty="0"/>
              <a:t>ck</a:t>
            </a:r>
          </a:p>
          <a:p>
            <a:pPr marL="355600" marR="156210" indent="-3429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[1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MAXS</a:t>
            </a:r>
            <a:r>
              <a:rPr spc="-15" dirty="0"/>
              <a:t>T</a:t>
            </a:r>
            <a:r>
              <a:rPr dirty="0"/>
              <a:t>K,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prin</a:t>
            </a:r>
            <a:r>
              <a:rPr spc="-5" dirty="0"/>
              <a:t>t: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Overflow</a:t>
            </a:r>
            <a:r>
              <a:rPr dirty="0"/>
              <a:t>,</a:t>
            </a:r>
            <a:r>
              <a:rPr spc="145" dirty="0">
                <a:latin typeface="Times New Roman"/>
                <a:cs typeface="Times New Roman"/>
              </a:rPr>
              <a:t> </a:t>
            </a:r>
            <a:endParaRPr lang="en-US" spc="145" dirty="0">
              <a:latin typeface="Times New Roman"/>
              <a:cs typeface="Times New Roman"/>
            </a:endParaRPr>
          </a:p>
          <a:p>
            <a:pPr marL="355600" marR="156210" indent="-342900">
              <a:lnSpc>
                <a:spcPct val="100000"/>
              </a:lnSpc>
              <a:spcBef>
                <a:spcPts val="770"/>
              </a:spcBef>
              <a:buNone/>
            </a:pPr>
            <a:r>
              <a:rPr lang="en-US" spc="145" dirty="0">
                <a:latin typeface="Times New Roman"/>
                <a:cs typeface="Times New Roman"/>
              </a:rPr>
              <a:t>          </a:t>
            </a:r>
            <a:r>
              <a:rPr dirty="0"/>
              <a:t>Exit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/>
              <a:t>[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5" dirty="0"/>
              <a:t>Stac</a:t>
            </a:r>
            <a:r>
              <a:rPr dirty="0"/>
              <a:t>k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/>
              <a:t>already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filled]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[2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15" dirty="0"/>
              <a:t>T</a:t>
            </a:r>
            <a:r>
              <a:rPr spc="-5" dirty="0"/>
              <a:t>O</a:t>
            </a:r>
            <a:r>
              <a:rPr dirty="0"/>
              <a:t>P</a:t>
            </a:r>
            <a:r>
              <a:rPr lang="en-US" spc="160" dirty="0">
                <a:latin typeface="Times New Roman"/>
                <a:cs typeface="Times New Roman"/>
              </a:rPr>
              <a:t>++</a:t>
            </a:r>
            <a:endParaRPr dirty="0"/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[3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Se</a:t>
            </a:r>
            <a:r>
              <a:rPr dirty="0"/>
              <a:t>t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STACK[TOP</a:t>
            </a:r>
            <a:r>
              <a:rPr dirty="0"/>
              <a:t>]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5" dirty="0"/>
              <a:t>ITE</a:t>
            </a:r>
            <a:r>
              <a:rPr dirty="0"/>
              <a:t>M</a:t>
            </a:r>
            <a:r>
              <a:rPr spc="155" dirty="0">
                <a:latin typeface="Times New Roman"/>
                <a:cs typeface="Times New Roman"/>
              </a:rPr>
              <a:t> </a:t>
            </a:r>
            <a:endParaRPr lang="en-US" spc="15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buNone/>
            </a:pPr>
            <a:r>
              <a:rPr lang="en-US" spc="-5" dirty="0"/>
              <a:t>             </a:t>
            </a:r>
            <a:r>
              <a:rPr sz="2000" spc="-5" dirty="0"/>
              <a:t>[</a:t>
            </a:r>
            <a:r>
              <a:rPr sz="2000" spc="5" dirty="0"/>
              <a:t>I</a:t>
            </a:r>
            <a:r>
              <a:rPr sz="2000" spc="-5" dirty="0"/>
              <a:t>nsert</a:t>
            </a:r>
            <a:r>
              <a:rPr lang="en-US" sz="2000" spc="-5" dirty="0"/>
              <a:t> </a:t>
            </a:r>
            <a:r>
              <a:rPr sz="2000" spc="-5" dirty="0"/>
              <a:t>Ite</a:t>
            </a:r>
            <a:r>
              <a:rPr sz="2000" dirty="0"/>
              <a:t>m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/>
              <a:t>in</a:t>
            </a:r>
            <a:r>
              <a:rPr sz="2000" spc="5" dirty="0"/>
              <a:t>t</a:t>
            </a:r>
            <a:r>
              <a:rPr sz="2000" dirty="0"/>
              <a:t>o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5" dirty="0"/>
              <a:t>n</a:t>
            </a:r>
            <a:r>
              <a:rPr sz="2000" dirty="0"/>
              <a:t>ew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/>
              <a:t>T</a:t>
            </a:r>
            <a:r>
              <a:rPr sz="2000" spc="-5" dirty="0"/>
              <a:t>O</a:t>
            </a:r>
            <a:r>
              <a:rPr sz="2000" dirty="0"/>
              <a:t>P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/>
              <a:t>Position]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buNone/>
            </a:pPr>
            <a:r>
              <a:rPr spc="-5" dirty="0"/>
              <a:t>[4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Exit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1481</TotalTime>
  <Words>1356</Words>
  <Application>Microsoft Office PowerPoint</Application>
  <PresentationFormat>On-screen Show (4:3)</PresentationFormat>
  <Paragraphs>322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Comic Sans MS</vt:lpstr>
      <vt:lpstr>Constantia</vt:lpstr>
      <vt:lpstr>Lucida Console</vt:lpstr>
      <vt:lpstr>Times New Roman</vt:lpstr>
      <vt:lpstr>Wingdings 2</vt:lpstr>
      <vt:lpstr>Flow</vt:lpstr>
      <vt:lpstr>Data Structure &amp; Algorithm CSE-225</vt:lpstr>
      <vt:lpstr>PowerPoint Presentation</vt:lpstr>
      <vt:lpstr>Stack</vt:lpstr>
      <vt:lpstr>Stack</vt:lpstr>
      <vt:lpstr>PowerPoint Presentation</vt:lpstr>
      <vt:lpstr>Last In First Out</vt:lpstr>
      <vt:lpstr>PowerPoint Presentation</vt:lpstr>
      <vt:lpstr>PowerPoint Presentation</vt:lpstr>
      <vt:lpstr>PUSH Operation</vt:lpstr>
      <vt:lpstr>POP Operation</vt:lpstr>
      <vt:lpstr>Linked List Representation of Stack</vt:lpstr>
      <vt:lpstr>PUSH Operation</vt:lpstr>
      <vt:lpstr>PUSH Operation</vt:lpstr>
      <vt:lpstr>PUSH Operation</vt:lpstr>
      <vt:lpstr>Push Operation</vt:lpstr>
      <vt:lpstr>POP Operation</vt:lpstr>
      <vt:lpstr>POP Operation</vt:lpstr>
      <vt:lpstr>POP Operation</vt:lpstr>
      <vt:lpstr>Pop operation</vt:lpstr>
      <vt:lpstr>Stacks and Methods</vt:lpstr>
      <vt:lpstr>Stacks and Methods</vt:lpstr>
      <vt:lpstr>Stacks and Recursion</vt:lpstr>
      <vt:lpstr>Stacks and Recursion in Action</vt:lpstr>
      <vt:lpstr>Stack Short-Hand</vt:lpstr>
      <vt:lpstr>Factorials</vt:lpstr>
      <vt:lpstr>Finding the factorial of 3</vt:lpstr>
      <vt:lpstr>Example Using Recursion:  The Fibonacci Series</vt:lpstr>
      <vt:lpstr>Recursion vs. Iteration</vt:lpstr>
      <vt:lpstr>Recursion vs. Iteration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CS-102</dc:title>
  <dc:creator>MKN</dc:creator>
  <cp:lastModifiedBy>LIB 610</cp:lastModifiedBy>
  <cp:revision>93</cp:revision>
  <dcterms:created xsi:type="dcterms:W3CDTF">2018-01-05T06:20:30Z</dcterms:created>
  <dcterms:modified xsi:type="dcterms:W3CDTF">2023-10-30T07:57:46Z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