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49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78" r:id="rId18"/>
    <p:sldId id="306" r:id="rId19"/>
    <p:sldId id="372" r:id="rId20"/>
    <p:sldId id="373" r:id="rId21"/>
    <p:sldId id="374" r:id="rId22"/>
    <p:sldId id="375" r:id="rId23"/>
    <p:sldId id="376" r:id="rId24"/>
    <p:sldId id="3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BC420-5A16-4432-902B-C83BC46A4F59}" type="slidenum">
              <a:rPr lang="en-US"/>
              <a:pPr/>
              <a:t>19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741EE-1E8B-487F-BE61-7E3121927F6F}" type="slidenum">
              <a:rPr lang="en-US"/>
              <a:pPr/>
              <a:t>20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AD59-BE72-46D4-A548-1A24E2A96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37" y="601663"/>
            <a:ext cx="8721725" cy="2387600"/>
          </a:xfrm>
        </p:spPr>
        <p:txBody>
          <a:bodyPr/>
          <a:lstStyle/>
          <a:p>
            <a:r>
              <a:rPr lang="en-US" sz="5400" dirty="0"/>
              <a:t>CSE225: Data Structure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4C530-2182-45AD-8F58-8798A2B47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4" y="3429000"/>
            <a:ext cx="4352925" cy="41116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Lec</a:t>
            </a:r>
            <a:r>
              <a:rPr lang="en-US"/>
              <a:t> 9: </a:t>
            </a:r>
            <a:r>
              <a:rPr lang="en-US" dirty="0"/>
              <a:t>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1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6" y="1143001"/>
            <a:ext cx="8188657" cy="4725988"/>
          </a:xfrm>
        </p:spPr>
        <p:txBody>
          <a:bodyPr>
            <a:normAutofit/>
          </a:bodyPr>
          <a:lstStyle/>
          <a:p>
            <a:r>
              <a:rPr lang="en-US" sz="2400" dirty="0"/>
              <a:t>Full queue when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(rear + 1) %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front</a:t>
            </a: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Empty queue when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 == rear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022" y="3618963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0021" y="2602785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queuetype.h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42" y="1143000"/>
            <a:ext cx="7923258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items;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7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3831897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items;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43400" y="1250681"/>
            <a:ext cx="464820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(rear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((rear+1)%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2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594360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(rear +1)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items[rear]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(front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items[front];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599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3831897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items;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43400" y="1250681"/>
            <a:ext cx="464820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(rear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((rear+1)%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75083" y="171526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775083" y="299927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750398" y="460397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063547" y="235792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063547" y="428329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63547" y="596855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69264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594360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(rear +1)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items[rear]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(front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items[front];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800600" y="270346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00600" y="533400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838568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Applications of Queue Data Structure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Queue is used when things don’t have to be processed immediately, but have to be processed in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 order like Breadth First Search. This property of Queue makes it also useful in following kind of scenarios.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When a resource is shared among multiple consumers. Examples include CPU scheduling, Disk Scheduling.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dirty="0"/>
              <a:t>When data is transferred asynchronously (data not necessarily received at same rate as sent) between two processes. Examples include IO Buffers, pipes, file IO, </a:t>
            </a:r>
            <a:r>
              <a:rPr lang="en-US"/>
              <a:t>etc.)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82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5169-3703-425C-87CC-FE6977A0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1F4F-2609-424B-AA35-17F18E51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15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98D7-B509-4487-A2CE-F795BFF8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Dynamic ADT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4FC2-0794-46E4-8938-FFA9755C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37" y="1620837"/>
            <a:ext cx="8797925" cy="5237163"/>
          </a:xfrm>
        </p:spPr>
        <p:txBody>
          <a:bodyPr/>
          <a:lstStyle/>
          <a:p>
            <a:r>
              <a:rPr lang="en-US" dirty="0"/>
              <a:t>A queue can be implemented for</a:t>
            </a:r>
          </a:p>
          <a:p>
            <a:pPr lvl="1"/>
            <a:r>
              <a:rPr lang="en-US" dirty="0"/>
              <a:t>Abstract data type (using template)</a:t>
            </a:r>
          </a:p>
          <a:p>
            <a:pPr lvl="1"/>
            <a:r>
              <a:rPr lang="en-US" dirty="0"/>
              <a:t>Dynamic sizing (using pointers)</a:t>
            </a:r>
          </a:p>
          <a:p>
            <a:pPr lvl="1"/>
            <a:endParaRPr lang="en-US" dirty="0"/>
          </a:p>
          <a:p>
            <a:r>
              <a:rPr lang="en-US" dirty="0"/>
              <a:t> the slides next present the implementation code</a:t>
            </a:r>
          </a:p>
        </p:txBody>
      </p:sp>
    </p:spTree>
    <p:extLst>
      <p:ext uri="{BB962C8B-B14F-4D97-AF65-F5344CB8AC3E}">
        <p14:creationId xmlns:p14="http://schemas.microsoft.com/office/powerpoint/2010/main" val="372208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006633"/>
                </a:solidFill>
              </a:rPr>
              <a:t>Queue ADT Operations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484784"/>
            <a:ext cx="8439150" cy="4476750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</a:pPr>
            <a:r>
              <a:rPr lang="en-US" sz="2400" b="1" dirty="0" err="1">
                <a:solidFill>
                  <a:srgbClr val="990066"/>
                </a:solidFill>
              </a:rPr>
              <a:t>MakeEmpty</a:t>
            </a:r>
            <a:r>
              <a:rPr lang="en-US" sz="2400" b="1" dirty="0"/>
              <a:t> -- Sets queue to an empty state.</a:t>
            </a:r>
            <a:r>
              <a:rPr lang="en-US" sz="1000" dirty="0"/>
              <a:t>	 			 		</a:t>
            </a:r>
            <a:endParaRPr lang="en-US" dirty="0"/>
          </a:p>
          <a:p>
            <a:pPr>
              <a:buClr>
                <a:schemeClr val="folHlink"/>
              </a:buClr>
            </a:pPr>
            <a:r>
              <a:rPr lang="en-US" sz="2400" b="1" dirty="0" err="1">
                <a:solidFill>
                  <a:srgbClr val="990066"/>
                </a:solidFill>
              </a:rPr>
              <a:t>IsEmpty</a:t>
            </a:r>
            <a:r>
              <a:rPr lang="en-US" sz="2400" b="1" dirty="0"/>
              <a:t> -- Determines whether the queue is currently empty.</a:t>
            </a:r>
            <a:r>
              <a:rPr lang="en-US" dirty="0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sz="1000" dirty="0"/>
              <a:t>				 </a:t>
            </a:r>
            <a:endParaRPr lang="en-US" dirty="0"/>
          </a:p>
          <a:p>
            <a:pPr>
              <a:buClr>
                <a:schemeClr val="folHlink"/>
              </a:buClr>
            </a:pPr>
            <a:r>
              <a:rPr lang="en-US" sz="2400" b="1" dirty="0" err="1">
                <a:solidFill>
                  <a:srgbClr val="990066"/>
                </a:solidFill>
              </a:rPr>
              <a:t>IsFull</a:t>
            </a:r>
            <a:r>
              <a:rPr lang="en-US" sz="2400" b="1" dirty="0"/>
              <a:t> -- Determines whether the queue is currently full.</a:t>
            </a:r>
            <a:r>
              <a:rPr lang="en-US" sz="2400" dirty="0"/>
              <a:t> </a:t>
            </a:r>
            <a:r>
              <a:rPr lang="en-US" sz="1000" dirty="0"/>
              <a:t>			</a:t>
            </a:r>
            <a:endParaRPr lang="en-US" dirty="0"/>
          </a:p>
          <a:p>
            <a:pPr>
              <a:buClr>
                <a:schemeClr val="folHlink"/>
              </a:buClr>
            </a:pPr>
            <a:r>
              <a:rPr lang="en-US" sz="2400" b="1" dirty="0" err="1">
                <a:solidFill>
                  <a:srgbClr val="990066"/>
                </a:solidFill>
              </a:rPr>
              <a:t>Enqueue</a:t>
            </a:r>
            <a:r>
              <a:rPr lang="en-US" sz="2400" b="1" dirty="0">
                <a:solidFill>
                  <a:srgbClr val="990066"/>
                </a:solidFill>
              </a:rPr>
              <a:t> (</a:t>
            </a:r>
            <a:r>
              <a:rPr lang="en-US" sz="2400" b="1" dirty="0" err="1">
                <a:solidFill>
                  <a:srgbClr val="990066"/>
                </a:solidFill>
              </a:rPr>
              <a:t>ItemType</a:t>
            </a:r>
            <a:r>
              <a:rPr lang="en-US" sz="2400" b="1" dirty="0">
                <a:solidFill>
                  <a:srgbClr val="990066"/>
                </a:solidFill>
              </a:rPr>
              <a:t>  </a:t>
            </a:r>
            <a:r>
              <a:rPr lang="en-US" sz="2400" b="1" dirty="0" err="1">
                <a:solidFill>
                  <a:srgbClr val="990066"/>
                </a:solidFill>
              </a:rPr>
              <a:t>newItem</a:t>
            </a:r>
            <a:r>
              <a:rPr lang="en-US" sz="2400" b="1" dirty="0">
                <a:solidFill>
                  <a:srgbClr val="990066"/>
                </a:solidFill>
              </a:rPr>
              <a:t>) </a:t>
            </a:r>
            <a:r>
              <a:rPr lang="en-US" sz="2400" b="1" dirty="0"/>
              <a:t>-- Adds </a:t>
            </a:r>
            <a:r>
              <a:rPr lang="en-US" sz="2400" b="1" dirty="0" err="1"/>
              <a:t>newItem</a:t>
            </a:r>
            <a:r>
              <a:rPr lang="en-US" sz="2400" b="1" dirty="0"/>
              <a:t> to the rear of the queue.</a:t>
            </a:r>
            <a:r>
              <a:rPr lang="en-US" sz="2800" b="1" dirty="0"/>
              <a:t> </a:t>
            </a:r>
            <a:r>
              <a:rPr lang="en-US" sz="1400" dirty="0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sz="1000" dirty="0"/>
              <a:t>			</a:t>
            </a:r>
            <a:r>
              <a:rPr lang="en-US" sz="2800" b="1" dirty="0"/>
              <a:t> </a:t>
            </a:r>
          </a:p>
          <a:p>
            <a:pPr>
              <a:buClr>
                <a:schemeClr val="folHlink"/>
              </a:buClr>
            </a:pPr>
            <a:r>
              <a:rPr lang="en-US" sz="2400" b="1" dirty="0" err="1">
                <a:solidFill>
                  <a:srgbClr val="990066"/>
                </a:solidFill>
              </a:rPr>
              <a:t>Dequeue</a:t>
            </a:r>
            <a:r>
              <a:rPr lang="en-US" sz="2400" b="1" dirty="0">
                <a:solidFill>
                  <a:srgbClr val="990066"/>
                </a:solidFill>
              </a:rPr>
              <a:t> (</a:t>
            </a:r>
            <a:r>
              <a:rPr lang="en-US" sz="2400" b="1" dirty="0" err="1">
                <a:solidFill>
                  <a:srgbClr val="990066"/>
                </a:solidFill>
              </a:rPr>
              <a:t>ItemType</a:t>
            </a:r>
            <a:r>
              <a:rPr lang="en-US" sz="2400" b="1" dirty="0">
                <a:solidFill>
                  <a:srgbClr val="990066"/>
                </a:solidFill>
              </a:rPr>
              <a:t>&amp;  item)</a:t>
            </a:r>
            <a:r>
              <a:rPr lang="en-US" sz="2400" b="1" dirty="0"/>
              <a:t> -- Removes the item at the front of the queue and returns it in item.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253FB240-9841-4311-B9D2-17297A6AD931}" type="slidenum">
              <a:rPr lang="en-US" sz="1400"/>
              <a:pPr algn="r"/>
              <a:t>19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219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cs typeface="Times New Roman" panose="02020603050405020304" pitchFamily="18" charset="0"/>
              </a:rPr>
              <a:t>A list</a:t>
            </a:r>
          </a:p>
          <a:p>
            <a:pPr eaLnBrk="1" hangingPunct="1"/>
            <a:r>
              <a:rPr lang="en-US" dirty="0">
                <a:cs typeface="Times New Roman" panose="02020603050405020304" pitchFamily="18" charset="0"/>
              </a:rPr>
              <a:t>Data items can be added and deleted</a:t>
            </a:r>
          </a:p>
          <a:p>
            <a:r>
              <a:rPr lang="en-US" dirty="0">
                <a:cs typeface="Times New Roman" panose="02020603050405020304" pitchFamily="18" charset="0"/>
              </a:rPr>
              <a:t>Maintains </a:t>
            </a:r>
            <a:r>
              <a:rPr lang="en-US" b="1" dirty="0">
                <a:cs typeface="Times New Roman" panose="02020603050405020304" pitchFamily="18" charset="0"/>
              </a:rPr>
              <a:t>First In First Out (FIFO)</a:t>
            </a:r>
            <a:r>
              <a:rPr lang="en-US" dirty="0">
                <a:cs typeface="Times New Roman" panose="02020603050405020304" pitchFamily="18" charset="0"/>
              </a:rPr>
              <a:t> order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89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006633"/>
                </a:solidFill>
              </a:rPr>
              <a:t>ADT Queue Operations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85950"/>
            <a:ext cx="6477000" cy="41910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b="1">
                <a:solidFill>
                  <a:srgbClr val="990066"/>
                </a:solidFill>
              </a:rPr>
              <a:t>Transformers</a:t>
            </a:r>
            <a:r>
              <a:rPr lang="en-US" sz="2800" b="1"/>
              <a:t> </a:t>
            </a:r>
          </a:p>
          <a:p>
            <a:pPr lvl="1"/>
            <a:r>
              <a:rPr lang="en-US" sz="2400" b="1"/>
              <a:t>MakeEmpty </a:t>
            </a:r>
          </a:p>
          <a:p>
            <a:pPr lvl="1"/>
            <a:r>
              <a:rPr lang="en-US" sz="2400" b="1"/>
              <a:t>Enqueue</a:t>
            </a:r>
          </a:p>
          <a:p>
            <a:pPr lvl="1"/>
            <a:r>
              <a:rPr lang="en-US" sz="2400" b="1"/>
              <a:t>Dequeue</a:t>
            </a:r>
          </a:p>
          <a:p>
            <a:pPr lvl="1">
              <a:buFont typeface="Monotype Sorts" pitchFamily="2" charset="2"/>
              <a:buNone/>
            </a:pPr>
            <a:endParaRPr lang="en-US" sz="2000"/>
          </a:p>
          <a:p>
            <a:pPr>
              <a:buFont typeface="Monotype Sorts" pitchFamily="2" charset="2"/>
              <a:buNone/>
            </a:pPr>
            <a:r>
              <a:rPr lang="en-US" sz="2800" b="1">
                <a:solidFill>
                  <a:srgbClr val="990066"/>
                </a:solidFill>
              </a:rPr>
              <a:t>Observers </a:t>
            </a:r>
            <a:endParaRPr lang="en-US" sz="2800" b="1"/>
          </a:p>
          <a:p>
            <a:pPr lvl="1"/>
            <a:r>
              <a:rPr lang="en-US" sz="2400" b="1"/>
              <a:t>IsEmpty</a:t>
            </a:r>
          </a:p>
          <a:p>
            <a:pPr lvl="1"/>
            <a:r>
              <a:rPr lang="en-US" sz="2400" b="1"/>
              <a:t>IsFull</a:t>
            </a:r>
            <a:r>
              <a:rPr lang="en-US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sz="800"/>
              <a:t>		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4806950" y="41830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5851525" y="2544763"/>
            <a:ext cx="1822450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change state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16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observe state</a:t>
            </a:r>
          </a:p>
          <a:p>
            <a:endParaRPr lang="en-US" sz="2000" b="1"/>
          </a:p>
          <a:p>
            <a:endParaRPr lang="en-US" sz="1000" b="1"/>
          </a:p>
          <a:p>
            <a:endParaRPr lang="en-US" sz="1800" b="1"/>
          </a:p>
          <a:p>
            <a:endParaRPr lang="en-US" sz="1800" b="1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C5871F1A-2070-4EAC-87C3-59B053FBA582}" type="slidenum">
              <a:rPr lang="en-US" sz="1400"/>
              <a:pPr algn="r"/>
              <a:t>20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5E8F-E4CD-4531-9B9A-71A955AEA159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64213" y="4148138"/>
            <a:ext cx="2513012" cy="1274762"/>
            <a:chOff x="3631" y="2613"/>
            <a:chExt cx="1583" cy="803"/>
          </a:xfrm>
        </p:grpSpPr>
        <p:sp>
          <p:nvSpPr>
            <p:cNvPr id="86018" name="Rectangle 2"/>
            <p:cNvSpPr>
              <a:spLocks noChangeArrowheads="1"/>
            </p:cNvSpPr>
            <p:nvPr/>
          </p:nvSpPr>
          <p:spPr bwMode="auto">
            <a:xfrm>
              <a:off x="3631" y="2617"/>
              <a:ext cx="1583" cy="790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19" name="Line 3"/>
            <p:cNvSpPr>
              <a:spLocks noChangeShapeType="1"/>
            </p:cNvSpPr>
            <p:nvPr/>
          </p:nvSpPr>
          <p:spPr bwMode="auto">
            <a:xfrm>
              <a:off x="425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0" name="Line 4"/>
            <p:cNvSpPr>
              <a:spLocks noChangeShapeType="1"/>
            </p:cNvSpPr>
            <p:nvPr/>
          </p:nvSpPr>
          <p:spPr bwMode="auto">
            <a:xfrm>
              <a:off x="456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1" name="Line 5"/>
            <p:cNvSpPr>
              <a:spLocks noChangeShapeType="1"/>
            </p:cNvSpPr>
            <p:nvPr/>
          </p:nvSpPr>
          <p:spPr bwMode="auto">
            <a:xfrm>
              <a:off x="4889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2" name="Line 6"/>
            <p:cNvSpPr>
              <a:spLocks noChangeShapeType="1"/>
            </p:cNvSpPr>
            <p:nvPr/>
          </p:nvSpPr>
          <p:spPr bwMode="auto">
            <a:xfrm>
              <a:off x="3946" y="2618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1636713" y="2182813"/>
            <a:ext cx="3543300" cy="4157662"/>
          </a:xfrm>
          <a:prstGeom prst="ellipse">
            <a:avLst/>
          </a:prstGeom>
          <a:solidFill>
            <a:srgbClr val="990066"/>
          </a:solidFill>
          <a:ln w="126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325438"/>
            <a:ext cx="7848600" cy="1143000"/>
          </a:xfrm>
          <a:noFill/>
          <a:ln/>
        </p:spPr>
        <p:txBody>
          <a:bodyPr/>
          <a:lstStyle/>
          <a:p>
            <a:r>
              <a:rPr lang="en-US" sz="4000"/>
              <a:t>DYNAMIC ARRAY IMPLEMENTATION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357188" y="295592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371475" y="362267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327025" y="4252913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Oval 13"/>
          <p:cNvSpPr>
            <a:spLocks noChangeArrowheads="1"/>
          </p:cNvSpPr>
          <p:nvPr/>
        </p:nvSpPr>
        <p:spPr bwMode="auto">
          <a:xfrm>
            <a:off x="341313" y="4921250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676275" y="2936875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QueType</a:t>
            </a:r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568325" y="3595688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~QueType</a:t>
            </a: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746125" y="4235450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Enqueue</a:t>
            </a:r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725488" y="4914900"/>
            <a:ext cx="14716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Dequeue</a:t>
            </a:r>
          </a:p>
          <a:p>
            <a:r>
              <a:rPr lang="en-US" sz="1600" b="1">
                <a:latin typeface="Arial Black" pitchFamily="34" charset="0"/>
              </a:rPr>
              <a:t>      .</a:t>
            </a:r>
          </a:p>
          <a:p>
            <a:r>
              <a:rPr lang="en-US" sz="1600" b="1">
                <a:latin typeface="Arial Black" pitchFamily="34" charset="0"/>
              </a:rPr>
              <a:t>      .</a:t>
            </a:r>
          </a:p>
          <a:p>
            <a:r>
              <a:rPr lang="en-US" sz="1600" b="1">
                <a:latin typeface="Arial Black" pitchFamily="34" charset="0"/>
              </a:rPr>
              <a:t>      .</a:t>
            </a:r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>
            <a:off x="581025" y="1724025"/>
            <a:ext cx="233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class QueType</a:t>
            </a: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2805113" y="2927350"/>
            <a:ext cx="1908175" cy="25193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Rectangle 20"/>
          <p:cNvSpPr>
            <a:spLocks noChangeArrowheads="1"/>
          </p:cNvSpPr>
          <p:nvPr/>
        </p:nvSpPr>
        <p:spPr bwMode="auto">
          <a:xfrm>
            <a:off x="4025900" y="35512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4025900" y="398938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8" name="Rectangle 22"/>
          <p:cNvSpPr>
            <a:spLocks noChangeArrowheads="1"/>
          </p:cNvSpPr>
          <p:nvPr/>
        </p:nvSpPr>
        <p:spPr bwMode="auto">
          <a:xfrm>
            <a:off x="4025900" y="44275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Rectangle 23"/>
          <p:cNvSpPr>
            <a:spLocks noChangeArrowheads="1"/>
          </p:cNvSpPr>
          <p:nvPr/>
        </p:nvSpPr>
        <p:spPr bwMode="auto">
          <a:xfrm>
            <a:off x="2819400" y="3079750"/>
            <a:ext cx="1601272" cy="218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/>
              <a:t>Private Data:</a:t>
            </a:r>
          </a:p>
          <a:p>
            <a:endParaRPr lang="en-US" sz="800" b="1" dirty="0"/>
          </a:p>
          <a:p>
            <a:r>
              <a:rPr lang="en-US" sz="1800" b="1" dirty="0"/>
              <a:t>front</a:t>
            </a:r>
            <a:r>
              <a:rPr lang="en-US" sz="2000" b="1" dirty="0"/>
              <a:t>              1</a:t>
            </a:r>
          </a:p>
          <a:p>
            <a:endParaRPr lang="en-US" sz="1000" b="1" dirty="0"/>
          </a:p>
          <a:p>
            <a:r>
              <a:rPr lang="en-US" sz="2000" b="1" dirty="0"/>
              <a:t>rear              4</a:t>
            </a:r>
          </a:p>
          <a:p>
            <a:endParaRPr lang="en-US" sz="1000" b="1" dirty="0"/>
          </a:p>
          <a:p>
            <a:r>
              <a:rPr lang="en-US" sz="1800" b="1" dirty="0" err="1"/>
              <a:t>maxQue</a:t>
            </a:r>
            <a:r>
              <a:rPr lang="en-US" sz="1800" b="1" dirty="0"/>
              <a:t> </a:t>
            </a:r>
            <a:r>
              <a:rPr lang="en-US" sz="2000" b="1" dirty="0"/>
              <a:t>       5</a:t>
            </a:r>
            <a:endParaRPr lang="en-US" sz="1000" b="1" dirty="0"/>
          </a:p>
          <a:p>
            <a:endParaRPr lang="en-US" sz="1000" b="1" dirty="0"/>
          </a:p>
          <a:p>
            <a:r>
              <a:rPr lang="en-US" sz="1800" b="1" dirty="0"/>
              <a:t>items</a:t>
            </a:r>
          </a:p>
        </p:txBody>
      </p:sp>
      <p:sp>
        <p:nvSpPr>
          <p:cNvPr id="86040" name="Rectangle 24"/>
          <p:cNvSpPr>
            <a:spLocks noChangeArrowheads="1"/>
          </p:cNvSpPr>
          <p:nvPr/>
        </p:nvSpPr>
        <p:spPr bwMode="auto">
          <a:xfrm>
            <a:off x="6241430" y="4456466"/>
            <a:ext cx="185896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b="1" dirty="0"/>
              <a:t>‘C’      ‘X’       ‘J’</a:t>
            </a: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5175250" y="5618163"/>
            <a:ext cx="3182938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1600" b="1" dirty="0"/>
              <a:t>items [0]         [1]     [2]      [3]      [4]</a:t>
            </a:r>
          </a:p>
          <a:p>
            <a:endParaRPr lang="en-US" sz="1600" b="1" dirty="0"/>
          </a:p>
        </p:txBody>
      </p:sp>
      <p:sp>
        <p:nvSpPr>
          <p:cNvPr id="86042" name="Rectangle 26"/>
          <p:cNvSpPr>
            <a:spLocks noChangeArrowheads="1"/>
          </p:cNvSpPr>
          <p:nvPr/>
        </p:nvSpPr>
        <p:spPr bwMode="auto">
          <a:xfrm>
            <a:off x="4033838" y="4879975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Line 27"/>
          <p:cNvSpPr>
            <a:spLocks noChangeShapeType="1"/>
          </p:cNvSpPr>
          <p:nvPr/>
        </p:nvSpPr>
        <p:spPr bwMode="auto">
          <a:xfrm flipV="1">
            <a:off x="4127500" y="4741863"/>
            <a:ext cx="1587500" cy="25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4" name="Rectangle 28"/>
          <p:cNvSpPr>
            <a:spLocks noChangeArrowheads="1"/>
          </p:cNvSpPr>
          <p:nvPr/>
        </p:nvSpPr>
        <p:spPr bwMode="auto">
          <a:xfrm rot="16800000">
            <a:off x="5473080" y="4535841"/>
            <a:ext cx="1187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1400" b="1" dirty="0"/>
              <a:t>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3550" y="152400"/>
            <a:ext cx="8255000" cy="6515100"/>
          </a:xfrm>
          <a:ln/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 CLASS TEMPLATE DEFINITION FOR CIRCULAR QUEUE    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#include "ItemType.h"      // for ItemType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	</a:t>
            </a:r>
            <a:r>
              <a:rPr lang="en-US" sz="800" b="1">
                <a:solidFill>
                  <a:srgbClr val="990000"/>
                </a:solidFill>
                <a:latin typeface="Courier New" pitchFamily="49" charset="0"/>
              </a:rPr>
              <a:t>	</a:t>
            </a:r>
            <a:endParaRPr lang="en-US" sz="800" b="1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class QueType  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public:</a:t>
            </a: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QueType( );    		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QueType( int max );	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PARAMETERIZED CONSTRUCTOR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~QueType( ) ;		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DESTRUCTOR</a:t>
            </a:r>
            <a:endParaRPr lang="en-US" sz="1800" b="1">
              <a:latin typeface="Arial Black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Arial Black" pitchFamily="34" charset="0"/>
              </a:rPr>
              <a:t>     .  .  .		</a:t>
            </a: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800" b="1">
                <a:latin typeface="Courier New" pitchFamily="49" charset="0"/>
              </a:rPr>
              <a:t>	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bool IsFull( ) const;</a:t>
            </a: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void Enqueue( ItemType item );</a:t>
            </a: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void Dequeue( ItemType&amp;  item );</a:t>
            </a: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private: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int       front;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int	      rear;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int	      maxQue;  		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ItemType*  items;	   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DYNAMIC ARRAY IMPLEMENTATION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4D61852D-3AB4-4ED0-90B7-482F1228C2D2}" type="slidenum">
              <a:rPr lang="en-US" sz="1400"/>
              <a:pPr algn="r"/>
              <a:t>22</a:t>
            </a:fld>
            <a:endParaRPr 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152400"/>
            <a:ext cx="8464550" cy="6515100"/>
          </a:xfrm>
          <a:ln/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 CLASS TEMPLATE DEFINITION FOR CIRCULAR QUEUE  cont’d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sz="1800" b="1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QueType</a:t>
            </a: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sz="1800" b="1">
                <a:latin typeface="Courier New" pitchFamily="49" charset="0"/>
              </a:rPr>
              <a:t>::QueType( int max )  	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PARAMETERIZED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maxQue = max + 1;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 	front = maxQue - 1;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rear = maxQue - 1;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items = new ItemType[maxQue];   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dynamically allocates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bool QueType</a:t>
            </a: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sz="1800" b="1">
                <a:latin typeface="Courier New" pitchFamily="49" charset="0"/>
              </a:rPr>
              <a:t>::IsEmpty( )</a:t>
            </a:r>
          </a:p>
          <a:p>
            <a:pPr>
              <a:buFont typeface="Monotype Sort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{						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return ( rear </a:t>
            </a:r>
            <a:r>
              <a:rPr lang="en-US" sz="1800" b="1"/>
              <a:t>==</a:t>
            </a:r>
            <a:r>
              <a:rPr lang="en-US" sz="1800" b="1">
                <a:latin typeface="Courier New" pitchFamily="49" charset="0"/>
              </a:rPr>
              <a:t> front )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437813CE-02A3-48B9-A256-594E3760E392}" type="slidenum">
              <a:rPr lang="en-US" sz="1400"/>
              <a:pPr algn="r"/>
              <a:t>23</a:t>
            </a:fld>
            <a:endParaRPr 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214313"/>
            <a:ext cx="8464550" cy="6408737"/>
          </a:xfrm>
          <a:ln/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 CLASS TEMPLATE DEFINITION FOR CIRCULAR QUEUE  cont’d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sz="1800" b="1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QueType</a:t>
            </a: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sz="1800" b="1">
                <a:latin typeface="Courier New" pitchFamily="49" charset="0"/>
              </a:rPr>
              <a:t>::~QueType( )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delete [ ] items; 	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deallocates array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400" b="1">
                <a:latin typeface="Arial Black" pitchFamily="34" charset="0"/>
              </a:rPr>
              <a:t> . </a:t>
            </a:r>
          </a:p>
          <a:p>
            <a:pPr>
              <a:buFont typeface="Monotype Sorts" pitchFamily="2" charset="2"/>
              <a:buNone/>
            </a:pPr>
            <a:r>
              <a:rPr lang="en-US" sz="1400" b="1">
                <a:latin typeface="Arial Black" pitchFamily="34" charset="0"/>
              </a:rPr>
              <a:t> . </a:t>
            </a:r>
          </a:p>
          <a:p>
            <a:pPr>
              <a:buFont typeface="Monotype Sorts" pitchFamily="2" charset="2"/>
              <a:buNone/>
            </a:pPr>
            <a:r>
              <a:rPr lang="en-US" sz="1400" b="1">
                <a:latin typeface="Arial Black" pitchFamily="34" charset="0"/>
              </a:rPr>
              <a:t> .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bool QueType</a:t>
            </a: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sz="1800" b="1">
                <a:latin typeface="Courier New" pitchFamily="49" charset="0"/>
              </a:rPr>
              <a:t>::IsFull( )</a:t>
            </a:r>
          </a:p>
          <a:p>
            <a:pPr>
              <a:buFont typeface="Monotype Sort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{							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WRAP AROUND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return ( (rear + 1) % maxQue </a:t>
            </a:r>
            <a:r>
              <a:rPr lang="en-US" sz="1800" b="1"/>
              <a:t>==</a:t>
            </a:r>
            <a:r>
              <a:rPr lang="en-US" sz="1800" b="1">
                <a:latin typeface="Courier New" pitchFamily="49" charset="0"/>
              </a:rPr>
              <a:t> front )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1C7F280D-8588-4124-9AE9-184DBD50894B}" type="slidenum">
              <a:rPr lang="en-US" sz="1400"/>
              <a:pPr algn="r"/>
              <a:t>24</a:t>
            </a:fld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3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021080"/>
          <a:ext cx="8718998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1600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Elements are added to the rear and removed from the front of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Definitions (provided by user):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MAX_ITEMS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 number of items that might be on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ItemType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type of the items on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Operations (provided by the ADT):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</a:t>
                      </a:r>
                      <a:r>
                        <a:rPr lang="en-US" sz="1600" dirty="0" err="1"/>
                        <a:t>queueto</a:t>
                      </a:r>
                      <a:r>
                        <a:rPr lang="en-US" sz="1600" dirty="0"/>
                        <a:t> an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queueis</a:t>
                      </a:r>
                      <a:r>
                        <a:rPr lang="en-US" sz="1600" dirty="0"/>
                        <a:t>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Determines whether the queue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queuehas</a:t>
                      </a:r>
                      <a:r>
                        <a:rPr lang="en-US" sz="1600" dirty="0"/>
                        <a:t>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</a:t>
                      </a:r>
                      <a:r>
                        <a:rPr lang="en-US" sz="1600" dirty="0" err="1"/>
                        <a:t>queueis</a:t>
                      </a:r>
                      <a:r>
                        <a:rPr lang="en-US" sz="1600" dirty="0"/>
                        <a:t> empty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Determines whether the queue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queue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3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4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219200"/>
          <a:ext cx="8718998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Enqueue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to the rear of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(queue is full), </a:t>
                      </a:r>
                      <a:r>
                        <a:rPr lang="en-US" dirty="0" err="1"/>
                        <a:t>FullQueue</a:t>
                      </a:r>
                      <a:r>
                        <a:rPr lang="en-US" dirty="0"/>
                        <a:t> exception is thrown, else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is at rear of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Dequeue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front item from the queue and returns it in item.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(queue is empty), </a:t>
                      </a:r>
                      <a:r>
                        <a:rPr lang="en-US" dirty="0" err="1"/>
                        <a:t>EmptyQueue</a:t>
                      </a:r>
                      <a:r>
                        <a:rPr lang="en-US" dirty="0"/>
                        <a:t> exception is thrown and item is undefined, else front element has been removed from queue and item is a copy of removed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9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963017"/>
          </a:xfrm>
        </p:spPr>
        <p:txBody>
          <a:bodyPr>
            <a:normAutofit/>
          </a:bodyPr>
          <a:lstStyle/>
          <a:p>
            <a:r>
              <a:rPr lang="en-US" sz="2400" dirty="0"/>
              <a:t>Always insert elements at the back of the array.</a:t>
            </a:r>
          </a:p>
          <a:p>
            <a:r>
              <a:rPr lang="en-US" sz="2400" dirty="0"/>
              <a:t>Complexity of deletion: </a:t>
            </a:r>
            <a:r>
              <a:rPr lang="en-US" sz="2400" b="1" dirty="0"/>
              <a:t>O(N)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76" y="2310315"/>
            <a:ext cx="6619048" cy="13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7714" y="3731753"/>
            <a:ext cx="6628571" cy="13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476" y="5143667"/>
            <a:ext cx="6619048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0"/>
            <a:ext cx="8297839" cy="4725989"/>
          </a:xfrm>
        </p:spPr>
        <p:txBody>
          <a:bodyPr>
            <a:normAutofit/>
          </a:bodyPr>
          <a:lstStyle/>
          <a:p>
            <a:r>
              <a:rPr lang="en-US" sz="2000" dirty="0"/>
              <a:t>Maintain two indices: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Increment the indices as additions and deletions are performed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rear++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for addition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front++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for deletion)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0143" y="2262887"/>
            <a:ext cx="5226269" cy="4250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308" y="4404575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Dead space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205463" y="5050906"/>
            <a:ext cx="978794" cy="66731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1"/>
            <a:ext cx="8243248" cy="4725988"/>
          </a:xfrm>
        </p:spPr>
        <p:txBody>
          <a:bodyPr>
            <a:normAutofit/>
          </a:bodyPr>
          <a:lstStyle/>
          <a:p>
            <a:r>
              <a:rPr lang="en-US" sz="2000" dirty="0"/>
              <a:t>Maintain two indices: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Make the indices “wrap around” when they reach the end of the array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 = (rear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=size of array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467" y="3155319"/>
            <a:ext cx="6127066" cy="28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0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/>
          <a:lstStyle/>
          <a:p>
            <a:r>
              <a:rPr lang="en-US" dirty="0"/>
              <a:t>How do we differentiate between the empty state and the full state?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9247" y="1985904"/>
            <a:ext cx="5585505" cy="219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9247" y="4271857"/>
            <a:ext cx="5585505" cy="215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>
            <a:normAutofit/>
          </a:bodyPr>
          <a:lstStyle/>
          <a:p>
            <a:r>
              <a:rPr lang="en-US" sz="2400" dirty="0"/>
              <a:t>Let front indicate the index of the array slot preceding the front element.</a:t>
            </a:r>
          </a:p>
          <a:p>
            <a:r>
              <a:rPr lang="en-US" sz="2400" dirty="0"/>
              <a:t>The array slot preceding the front element is reserved and items are not assigned in that slot.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022" y="3741795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0021" y="2725617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6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1288</Words>
  <Application>Microsoft Office PowerPoint</Application>
  <PresentationFormat>On-screen Show (4:3)</PresentationFormat>
  <Paragraphs>354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Black</vt:lpstr>
      <vt:lpstr>Britannic Bold</vt:lpstr>
      <vt:lpstr>Calibri</vt:lpstr>
      <vt:lpstr>Calibri Light</vt:lpstr>
      <vt:lpstr>Courier New</vt:lpstr>
      <vt:lpstr>Garamond</vt:lpstr>
      <vt:lpstr>Impact</vt:lpstr>
      <vt:lpstr>Monotype Sorts</vt:lpstr>
      <vt:lpstr>Times New Roman</vt:lpstr>
      <vt:lpstr>Office Theme</vt:lpstr>
      <vt:lpstr>CSE225: Data Structure and Algorithms</vt:lpstr>
      <vt:lpstr>Queue</vt:lpstr>
      <vt:lpstr>Specification of QueueType</vt:lpstr>
      <vt:lpstr>Specification of QueueType</vt:lpstr>
      <vt:lpstr>Implementation Issues</vt:lpstr>
      <vt:lpstr>Implementation Issues</vt:lpstr>
      <vt:lpstr>Implementation Issues</vt:lpstr>
      <vt:lpstr>Implementation Issues</vt:lpstr>
      <vt:lpstr>Implementation Issues</vt:lpstr>
      <vt:lpstr>Implementation Issues</vt:lpstr>
      <vt:lpstr>queuetype.h</vt:lpstr>
      <vt:lpstr>queuetype.cpp</vt:lpstr>
      <vt:lpstr>queuetype.cpp</vt:lpstr>
      <vt:lpstr>queuetype.cpp</vt:lpstr>
      <vt:lpstr>queuetype.cpp</vt:lpstr>
      <vt:lpstr>PowerPoint Presentation</vt:lpstr>
      <vt:lpstr>PowerPoint Presentation</vt:lpstr>
      <vt:lpstr>Dynamic ADT QUEUE</vt:lpstr>
      <vt:lpstr>Queue ADT Operations</vt:lpstr>
      <vt:lpstr>ADT Queue Operations</vt:lpstr>
      <vt:lpstr>DYNAMIC ARRAY IMPLEMENTATION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LIB 610</cp:lastModifiedBy>
  <cp:revision>34</cp:revision>
  <dcterms:created xsi:type="dcterms:W3CDTF">2014-09-11T18:03:18Z</dcterms:created>
  <dcterms:modified xsi:type="dcterms:W3CDTF">2023-10-30T07:56:50Z</dcterms:modified>
</cp:coreProperties>
</file>