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7"/>
    <p:restoredTop sz="94643"/>
  </p:normalViewPr>
  <p:slideViewPr>
    <p:cSldViewPr snapToGrid="0">
      <p:cViewPr varScale="1">
        <p:scale>
          <a:sx n="86" d="100"/>
          <a:sy n="86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70EB7A-3307-4ED9-88E4-8AEB0B013F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Weighted graph:</a:t>
            </a:r>
            <a:r>
              <a:rPr lang="en-US" sz="2000" dirty="0"/>
              <a:t> A graph in which each edge carries a value (cost)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3" y="2509884"/>
            <a:ext cx="6741271" cy="41391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62456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Adjacent vertices:</a:t>
            </a:r>
            <a:r>
              <a:rPr lang="en-US" sz="2000" dirty="0"/>
              <a:t> Two vertices in a graph that are connected by an edge</a:t>
            </a:r>
          </a:p>
          <a:p>
            <a:r>
              <a:rPr lang="en-US" sz="2000" b="1" dirty="0"/>
              <a:t>Path:</a:t>
            </a:r>
            <a:r>
              <a:rPr lang="en-US" sz="2000" dirty="0"/>
              <a:t> A sequence of vertices that connects two nodes in a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3" y="2509884"/>
            <a:ext cx="6741271" cy="41391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45238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How can we store a graph in memory?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8317" y="1895130"/>
          <a:ext cx="1248081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Atlanta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Austin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Chicago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Dallas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Denver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Washington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28800" y="1514856"/>
          <a:ext cx="6949438" cy="4123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6314" y="5943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5943600"/>
            <a:ext cx="1219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6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How can we store a graph in memory using (adjacent vertices)?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32" y="1464488"/>
            <a:ext cx="6019118" cy="5212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2196877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9790" y="5867400"/>
            <a:ext cx="1219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6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graph consists of a set of vertices and a set of weighted edges that connect some or all of the vertices to one another.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the graph to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 graph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graph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 graph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graph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1643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AddVertex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vertex)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vertex to the graph.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 is not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is in V(graph).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AddEdge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fromVertex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toVertex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EdgeValueType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weight)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an edge with the specified weight from </a:t>
                      </a: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 are in V(graph).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) is in E(graph) with the specified weight.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5971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EdgeValueType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WeightIs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fromVertex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toVertex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weight of the edge from </a:t>
                      </a: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 are in V(graph).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value = weight of edge from </a:t>
                      </a: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, if edge exists. If edge does not exist, function value = special "null-edge"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GetToVertices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vertex,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QueType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&amp;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vertexQ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queue of the vertices that are adjacent from vertex.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is in V(graph).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vertexQ</a:t>
                      </a:r>
                      <a:r>
                        <a:rPr lang="en-US" dirty="0"/>
                        <a:t> contains the names of all vertices that are adjacent from vertex.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7569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ClearMarks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4130" y="1498905"/>
            <a:ext cx="3090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vertices;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**edges;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marks;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15944" y="1596980"/>
            <a:ext cx="0" cy="236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graphtype.h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2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=0;i&lt;50;i++)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marks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marks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1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vertices;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marks;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delete [] 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edges;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NULL_EDGE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vertex;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][index] = NULL_EDGE;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edges[index][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NULL_EDGE;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8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5222545" cy="4790440"/>
          </a:xfrm>
        </p:spPr>
        <p:txBody>
          <a:bodyPr>
            <a:normAutofit/>
          </a:bodyPr>
          <a:lstStyle/>
          <a:p>
            <a:r>
              <a:rPr lang="en-US" sz="2400" dirty="0"/>
              <a:t>Recap: The tree data structure</a:t>
            </a:r>
          </a:p>
          <a:p>
            <a:pPr lvl="1"/>
            <a:r>
              <a:rPr lang="en-US" sz="2200" dirty="0"/>
              <a:t>Nodes</a:t>
            </a:r>
          </a:p>
          <a:p>
            <a:pPr lvl="1"/>
            <a:r>
              <a:rPr lang="en-US" sz="2200" dirty="0"/>
              <a:t>Parent-child relation between two nodes</a:t>
            </a:r>
          </a:p>
          <a:p>
            <a:pPr lvl="1"/>
            <a:endParaRPr lang="en-US" sz="2400" dirty="0"/>
          </a:p>
        </p:txBody>
      </p:sp>
      <p:pic>
        <p:nvPicPr>
          <p:cNvPr id="43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3846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26386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8735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34514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32164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33815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27529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29243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34069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36800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37562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7"/>
          <p:cNvSpPr>
            <a:spLocks noChangeArrowheads="1"/>
          </p:cNvSpPr>
          <p:nvPr/>
        </p:nvSpPr>
        <p:spPr bwMode="auto">
          <a:xfrm>
            <a:off x="36038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35212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9"/>
          <p:cNvSpPr>
            <a:spLocks noChangeArrowheads="1"/>
          </p:cNvSpPr>
          <p:nvPr/>
        </p:nvSpPr>
        <p:spPr bwMode="auto">
          <a:xfrm>
            <a:off x="28418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0"/>
          <p:cNvSpPr>
            <a:spLocks noChangeArrowheads="1"/>
          </p:cNvSpPr>
          <p:nvPr/>
        </p:nvSpPr>
        <p:spPr bwMode="auto">
          <a:xfrm>
            <a:off x="34514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1"/>
          <p:cNvSpPr>
            <a:spLocks noChangeArrowheads="1"/>
          </p:cNvSpPr>
          <p:nvPr/>
        </p:nvSpPr>
        <p:spPr bwMode="auto">
          <a:xfrm>
            <a:off x="39086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2"/>
          <p:cNvSpPr>
            <a:spLocks noChangeArrowheads="1"/>
          </p:cNvSpPr>
          <p:nvPr/>
        </p:nvSpPr>
        <p:spPr bwMode="auto">
          <a:xfrm>
            <a:off x="40737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44356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24"/>
          <p:cNvSpPr>
            <a:spLocks noChangeArrowheads="1"/>
          </p:cNvSpPr>
          <p:nvPr/>
        </p:nvSpPr>
        <p:spPr bwMode="auto">
          <a:xfrm>
            <a:off x="39467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25"/>
          <p:cNvSpPr>
            <a:spLocks noChangeArrowheads="1"/>
          </p:cNvSpPr>
          <p:nvPr/>
        </p:nvSpPr>
        <p:spPr bwMode="auto">
          <a:xfrm>
            <a:off x="38324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40229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39848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3467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33752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37879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30831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32"/>
          <p:cNvSpPr>
            <a:spLocks noChangeArrowheads="1"/>
          </p:cNvSpPr>
          <p:nvPr/>
        </p:nvSpPr>
        <p:spPr bwMode="auto">
          <a:xfrm>
            <a:off x="32418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28989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4"/>
          <p:cNvSpPr>
            <a:spLocks noChangeArrowheads="1"/>
          </p:cNvSpPr>
          <p:nvPr/>
        </p:nvSpPr>
        <p:spPr bwMode="auto">
          <a:xfrm>
            <a:off x="25624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>
            <a:off x="35720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36"/>
          <p:cNvSpPr>
            <a:spLocks noChangeArrowheads="1"/>
          </p:cNvSpPr>
          <p:nvPr/>
        </p:nvSpPr>
        <p:spPr bwMode="auto">
          <a:xfrm>
            <a:off x="37054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37"/>
          <p:cNvSpPr>
            <a:spLocks noChangeArrowheads="1"/>
          </p:cNvSpPr>
          <p:nvPr/>
        </p:nvSpPr>
        <p:spPr bwMode="auto">
          <a:xfrm>
            <a:off x="34641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38"/>
          <p:cNvSpPr>
            <a:spLocks noChangeArrowheads="1"/>
          </p:cNvSpPr>
          <p:nvPr/>
        </p:nvSpPr>
        <p:spPr bwMode="auto">
          <a:xfrm>
            <a:off x="39340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40165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42451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0" name="Picture 41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42"/>
          <p:cNvSpPr>
            <a:spLocks noChangeArrowheads="1"/>
          </p:cNvSpPr>
          <p:nvPr/>
        </p:nvSpPr>
        <p:spPr bwMode="auto">
          <a:xfrm>
            <a:off x="45944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43"/>
          <p:cNvSpPr>
            <a:spLocks noChangeArrowheads="1"/>
          </p:cNvSpPr>
          <p:nvPr/>
        </p:nvSpPr>
        <p:spPr bwMode="auto">
          <a:xfrm>
            <a:off x="48484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44"/>
          <p:cNvSpPr>
            <a:spLocks noChangeArrowheads="1"/>
          </p:cNvSpPr>
          <p:nvPr/>
        </p:nvSpPr>
        <p:spPr bwMode="auto">
          <a:xfrm>
            <a:off x="50833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45"/>
          <p:cNvSpPr>
            <a:spLocks noChangeArrowheads="1"/>
          </p:cNvSpPr>
          <p:nvPr/>
        </p:nvSpPr>
        <p:spPr bwMode="auto">
          <a:xfrm>
            <a:off x="56612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Oval 46"/>
          <p:cNvSpPr>
            <a:spLocks noChangeArrowheads="1"/>
          </p:cNvSpPr>
          <p:nvPr/>
        </p:nvSpPr>
        <p:spPr bwMode="auto">
          <a:xfrm>
            <a:off x="54262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47"/>
          <p:cNvSpPr>
            <a:spLocks noChangeArrowheads="1"/>
          </p:cNvSpPr>
          <p:nvPr/>
        </p:nvSpPr>
        <p:spPr bwMode="auto">
          <a:xfrm>
            <a:off x="55913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48"/>
          <p:cNvSpPr>
            <a:spLocks noChangeArrowheads="1"/>
          </p:cNvSpPr>
          <p:nvPr/>
        </p:nvSpPr>
        <p:spPr bwMode="auto">
          <a:xfrm>
            <a:off x="49627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51341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50"/>
          <p:cNvSpPr>
            <a:spLocks noChangeArrowheads="1"/>
          </p:cNvSpPr>
          <p:nvPr/>
        </p:nvSpPr>
        <p:spPr bwMode="auto">
          <a:xfrm>
            <a:off x="56167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51"/>
          <p:cNvSpPr>
            <a:spLocks noChangeArrowheads="1"/>
          </p:cNvSpPr>
          <p:nvPr/>
        </p:nvSpPr>
        <p:spPr bwMode="auto">
          <a:xfrm>
            <a:off x="58898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52"/>
          <p:cNvSpPr>
            <a:spLocks noChangeArrowheads="1"/>
          </p:cNvSpPr>
          <p:nvPr/>
        </p:nvSpPr>
        <p:spPr bwMode="auto">
          <a:xfrm>
            <a:off x="59660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53"/>
          <p:cNvSpPr>
            <a:spLocks noChangeArrowheads="1"/>
          </p:cNvSpPr>
          <p:nvPr/>
        </p:nvSpPr>
        <p:spPr bwMode="auto">
          <a:xfrm>
            <a:off x="58136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54"/>
          <p:cNvSpPr>
            <a:spLocks noChangeArrowheads="1"/>
          </p:cNvSpPr>
          <p:nvPr/>
        </p:nvSpPr>
        <p:spPr bwMode="auto">
          <a:xfrm>
            <a:off x="57310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55"/>
          <p:cNvSpPr>
            <a:spLocks noChangeArrowheads="1"/>
          </p:cNvSpPr>
          <p:nvPr/>
        </p:nvSpPr>
        <p:spPr bwMode="auto">
          <a:xfrm>
            <a:off x="50516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56"/>
          <p:cNvSpPr>
            <a:spLocks noChangeArrowheads="1"/>
          </p:cNvSpPr>
          <p:nvPr/>
        </p:nvSpPr>
        <p:spPr bwMode="auto">
          <a:xfrm>
            <a:off x="56612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57"/>
          <p:cNvSpPr>
            <a:spLocks noChangeArrowheads="1"/>
          </p:cNvSpPr>
          <p:nvPr/>
        </p:nvSpPr>
        <p:spPr bwMode="auto">
          <a:xfrm>
            <a:off x="61184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58"/>
          <p:cNvSpPr>
            <a:spLocks noChangeArrowheads="1"/>
          </p:cNvSpPr>
          <p:nvPr/>
        </p:nvSpPr>
        <p:spPr bwMode="auto">
          <a:xfrm>
            <a:off x="62835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59"/>
          <p:cNvSpPr>
            <a:spLocks noChangeArrowheads="1"/>
          </p:cNvSpPr>
          <p:nvPr/>
        </p:nvSpPr>
        <p:spPr bwMode="auto">
          <a:xfrm>
            <a:off x="66454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60"/>
          <p:cNvSpPr>
            <a:spLocks noChangeArrowheads="1"/>
          </p:cNvSpPr>
          <p:nvPr/>
        </p:nvSpPr>
        <p:spPr bwMode="auto">
          <a:xfrm>
            <a:off x="61565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61"/>
          <p:cNvSpPr>
            <a:spLocks noChangeArrowheads="1"/>
          </p:cNvSpPr>
          <p:nvPr/>
        </p:nvSpPr>
        <p:spPr bwMode="auto">
          <a:xfrm>
            <a:off x="60422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62"/>
          <p:cNvSpPr>
            <a:spLocks noChangeArrowheads="1"/>
          </p:cNvSpPr>
          <p:nvPr/>
        </p:nvSpPr>
        <p:spPr bwMode="auto">
          <a:xfrm>
            <a:off x="62327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63"/>
          <p:cNvSpPr>
            <a:spLocks noChangeArrowheads="1"/>
          </p:cNvSpPr>
          <p:nvPr/>
        </p:nvSpPr>
        <p:spPr bwMode="auto">
          <a:xfrm>
            <a:off x="61946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64"/>
          <p:cNvSpPr>
            <a:spLocks noChangeArrowheads="1"/>
          </p:cNvSpPr>
          <p:nvPr/>
        </p:nvSpPr>
        <p:spPr bwMode="auto">
          <a:xfrm>
            <a:off x="65565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65"/>
          <p:cNvSpPr>
            <a:spLocks noChangeArrowheads="1"/>
          </p:cNvSpPr>
          <p:nvPr/>
        </p:nvSpPr>
        <p:spPr bwMode="auto">
          <a:xfrm>
            <a:off x="55850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66"/>
          <p:cNvSpPr>
            <a:spLocks noChangeArrowheads="1"/>
          </p:cNvSpPr>
          <p:nvPr/>
        </p:nvSpPr>
        <p:spPr bwMode="auto">
          <a:xfrm>
            <a:off x="59977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7"/>
          <p:cNvSpPr>
            <a:spLocks noChangeArrowheads="1"/>
          </p:cNvSpPr>
          <p:nvPr/>
        </p:nvSpPr>
        <p:spPr bwMode="auto">
          <a:xfrm>
            <a:off x="52929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68"/>
          <p:cNvSpPr>
            <a:spLocks noChangeArrowheads="1"/>
          </p:cNvSpPr>
          <p:nvPr/>
        </p:nvSpPr>
        <p:spPr bwMode="auto">
          <a:xfrm>
            <a:off x="54516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69"/>
          <p:cNvSpPr>
            <a:spLocks noChangeArrowheads="1"/>
          </p:cNvSpPr>
          <p:nvPr/>
        </p:nvSpPr>
        <p:spPr bwMode="auto">
          <a:xfrm>
            <a:off x="51087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70"/>
          <p:cNvSpPr>
            <a:spLocks noChangeArrowheads="1"/>
          </p:cNvSpPr>
          <p:nvPr/>
        </p:nvSpPr>
        <p:spPr bwMode="auto">
          <a:xfrm>
            <a:off x="47722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71"/>
          <p:cNvSpPr>
            <a:spLocks noChangeArrowheads="1"/>
          </p:cNvSpPr>
          <p:nvPr/>
        </p:nvSpPr>
        <p:spPr bwMode="auto">
          <a:xfrm>
            <a:off x="57818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72"/>
          <p:cNvSpPr>
            <a:spLocks noChangeArrowheads="1"/>
          </p:cNvSpPr>
          <p:nvPr/>
        </p:nvSpPr>
        <p:spPr bwMode="auto">
          <a:xfrm>
            <a:off x="59152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73"/>
          <p:cNvSpPr>
            <a:spLocks noChangeArrowheads="1"/>
          </p:cNvSpPr>
          <p:nvPr/>
        </p:nvSpPr>
        <p:spPr bwMode="auto">
          <a:xfrm>
            <a:off x="56739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74"/>
          <p:cNvSpPr>
            <a:spLocks noChangeArrowheads="1"/>
          </p:cNvSpPr>
          <p:nvPr/>
        </p:nvSpPr>
        <p:spPr bwMode="auto">
          <a:xfrm>
            <a:off x="61438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Oval 75"/>
          <p:cNvSpPr>
            <a:spLocks noChangeArrowheads="1"/>
          </p:cNvSpPr>
          <p:nvPr/>
        </p:nvSpPr>
        <p:spPr bwMode="auto">
          <a:xfrm>
            <a:off x="62263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76"/>
          <p:cNvSpPr>
            <a:spLocks noChangeArrowheads="1"/>
          </p:cNvSpPr>
          <p:nvPr/>
        </p:nvSpPr>
        <p:spPr bwMode="auto">
          <a:xfrm>
            <a:off x="64549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6" name="AutoShape 77"/>
          <p:cNvCxnSpPr>
            <a:cxnSpLocks noChangeShapeType="1"/>
            <a:stCxn id="81" idx="6"/>
            <a:endCxn id="87" idx="2"/>
          </p:cNvCxnSpPr>
          <p:nvPr/>
        </p:nvCxnSpPr>
        <p:spPr bwMode="auto">
          <a:xfrm>
            <a:off x="4670604" y="3633545"/>
            <a:ext cx="292100" cy="146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78"/>
          <p:cNvCxnSpPr>
            <a:cxnSpLocks noChangeShapeType="1"/>
            <a:stCxn id="82" idx="4"/>
            <a:endCxn id="87" idx="1"/>
          </p:cNvCxnSpPr>
          <p:nvPr/>
        </p:nvCxnSpPr>
        <p:spPr bwMode="auto">
          <a:xfrm>
            <a:off x="4886504" y="3550995"/>
            <a:ext cx="87313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79"/>
          <p:cNvCxnSpPr>
            <a:cxnSpLocks noChangeShapeType="1"/>
            <a:stCxn id="87" idx="4"/>
            <a:endCxn id="94" idx="1"/>
          </p:cNvCxnSpPr>
          <p:nvPr/>
        </p:nvCxnSpPr>
        <p:spPr bwMode="auto">
          <a:xfrm>
            <a:off x="5000804" y="3817695"/>
            <a:ext cx="61913" cy="100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80"/>
          <p:cNvCxnSpPr>
            <a:cxnSpLocks noChangeShapeType="1"/>
            <a:stCxn id="83" idx="4"/>
            <a:endCxn id="94" idx="7"/>
          </p:cNvCxnSpPr>
          <p:nvPr/>
        </p:nvCxnSpPr>
        <p:spPr bwMode="auto">
          <a:xfrm flipH="1">
            <a:off x="5116692" y="3563695"/>
            <a:ext cx="4762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81"/>
          <p:cNvCxnSpPr>
            <a:cxnSpLocks noChangeShapeType="1"/>
            <a:stCxn id="94" idx="5"/>
            <a:endCxn id="88" idx="0"/>
          </p:cNvCxnSpPr>
          <p:nvPr/>
        </p:nvCxnSpPr>
        <p:spPr bwMode="auto">
          <a:xfrm>
            <a:off x="5116692" y="3971683"/>
            <a:ext cx="55562" cy="100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82"/>
          <p:cNvCxnSpPr>
            <a:cxnSpLocks noChangeShapeType="1"/>
            <a:stCxn id="88" idx="5"/>
            <a:endCxn id="89" idx="1"/>
          </p:cNvCxnSpPr>
          <p:nvPr/>
        </p:nvCxnSpPr>
        <p:spPr bwMode="auto">
          <a:xfrm>
            <a:off x="5199242" y="4136783"/>
            <a:ext cx="42862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83"/>
          <p:cNvCxnSpPr>
            <a:cxnSpLocks noChangeShapeType="1"/>
            <a:stCxn id="90" idx="3"/>
            <a:endCxn id="89" idx="7"/>
          </p:cNvCxnSpPr>
          <p:nvPr/>
        </p:nvCxnSpPr>
        <p:spPr bwMode="auto">
          <a:xfrm flipH="1">
            <a:off x="5681842" y="3946283"/>
            <a:ext cx="21907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84"/>
          <p:cNvCxnSpPr>
            <a:cxnSpLocks noChangeShapeType="1"/>
            <a:stCxn id="92" idx="4"/>
            <a:endCxn id="90" idx="0"/>
          </p:cNvCxnSpPr>
          <p:nvPr/>
        </p:nvCxnSpPr>
        <p:spPr bwMode="auto">
          <a:xfrm>
            <a:off x="5851704" y="3728795"/>
            <a:ext cx="76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85"/>
          <p:cNvCxnSpPr>
            <a:cxnSpLocks noChangeShapeType="1"/>
            <a:stCxn id="91" idx="4"/>
            <a:endCxn id="90" idx="7"/>
          </p:cNvCxnSpPr>
          <p:nvPr/>
        </p:nvCxnSpPr>
        <p:spPr bwMode="auto">
          <a:xfrm flipH="1">
            <a:off x="5954892" y="3804995"/>
            <a:ext cx="49212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86"/>
          <p:cNvCxnSpPr>
            <a:cxnSpLocks noChangeShapeType="1"/>
            <a:stCxn id="93" idx="5"/>
            <a:endCxn id="92" idx="0"/>
          </p:cNvCxnSpPr>
          <p:nvPr/>
        </p:nvCxnSpPr>
        <p:spPr bwMode="auto">
          <a:xfrm>
            <a:off x="5796142" y="3527183"/>
            <a:ext cx="55562" cy="125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87"/>
          <p:cNvCxnSpPr>
            <a:cxnSpLocks noChangeShapeType="1"/>
            <a:stCxn id="86" idx="5"/>
            <a:endCxn id="92" idx="1"/>
          </p:cNvCxnSpPr>
          <p:nvPr/>
        </p:nvCxnSpPr>
        <p:spPr bwMode="auto">
          <a:xfrm>
            <a:off x="5656442" y="3590683"/>
            <a:ext cx="16827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88"/>
          <p:cNvCxnSpPr>
            <a:cxnSpLocks noChangeShapeType="1"/>
            <a:stCxn id="85" idx="5"/>
            <a:endCxn id="86" idx="2"/>
          </p:cNvCxnSpPr>
          <p:nvPr/>
        </p:nvCxnSpPr>
        <p:spPr bwMode="auto">
          <a:xfrm>
            <a:off x="5491342" y="3501783"/>
            <a:ext cx="100012" cy="61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89"/>
          <p:cNvCxnSpPr>
            <a:cxnSpLocks noChangeShapeType="1"/>
            <a:stCxn id="86" idx="0"/>
            <a:endCxn id="84" idx="3"/>
          </p:cNvCxnSpPr>
          <p:nvPr/>
        </p:nvCxnSpPr>
        <p:spPr bwMode="auto">
          <a:xfrm flipV="1">
            <a:off x="5629454" y="3260483"/>
            <a:ext cx="428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90"/>
          <p:cNvCxnSpPr>
            <a:cxnSpLocks noChangeShapeType="1"/>
            <a:stCxn id="99" idx="1"/>
            <a:endCxn id="100" idx="4"/>
          </p:cNvCxnSpPr>
          <p:nvPr/>
        </p:nvCxnSpPr>
        <p:spPr bwMode="auto">
          <a:xfrm flipH="1" flipV="1">
            <a:off x="6080304" y="3576395"/>
            <a:ext cx="87313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AutoShape 91"/>
          <p:cNvCxnSpPr>
            <a:cxnSpLocks noChangeShapeType="1"/>
            <a:stCxn id="102" idx="6"/>
            <a:endCxn id="103" idx="3"/>
          </p:cNvCxnSpPr>
          <p:nvPr/>
        </p:nvCxnSpPr>
        <p:spPr bwMode="auto">
          <a:xfrm flipV="1">
            <a:off x="6270804" y="3692283"/>
            <a:ext cx="296863" cy="74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92"/>
          <p:cNvCxnSpPr>
            <a:cxnSpLocks noChangeShapeType="1"/>
            <a:stCxn id="102" idx="7"/>
            <a:endCxn id="101" idx="4"/>
          </p:cNvCxnSpPr>
          <p:nvPr/>
        </p:nvCxnSpPr>
        <p:spPr bwMode="auto">
          <a:xfrm flipV="1">
            <a:off x="6259692" y="3646245"/>
            <a:ext cx="11112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93"/>
          <p:cNvCxnSpPr>
            <a:cxnSpLocks noChangeShapeType="1"/>
            <a:stCxn id="99" idx="0"/>
            <a:endCxn id="102" idx="4"/>
          </p:cNvCxnSpPr>
          <p:nvPr/>
        </p:nvCxnSpPr>
        <p:spPr bwMode="auto">
          <a:xfrm flipV="1">
            <a:off x="6194604" y="38049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94"/>
          <p:cNvCxnSpPr>
            <a:cxnSpLocks noChangeShapeType="1"/>
            <a:stCxn id="96" idx="0"/>
            <a:endCxn id="99" idx="4"/>
          </p:cNvCxnSpPr>
          <p:nvPr/>
        </p:nvCxnSpPr>
        <p:spPr bwMode="auto">
          <a:xfrm flipV="1">
            <a:off x="6156504" y="39954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95"/>
          <p:cNvCxnSpPr>
            <a:cxnSpLocks noChangeShapeType="1"/>
            <a:stCxn id="96" idx="6"/>
            <a:endCxn id="97" idx="2"/>
          </p:cNvCxnSpPr>
          <p:nvPr/>
        </p:nvCxnSpPr>
        <p:spPr bwMode="auto">
          <a:xfrm flipV="1">
            <a:off x="6194604" y="4097095"/>
            <a:ext cx="88900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96"/>
          <p:cNvCxnSpPr>
            <a:cxnSpLocks noChangeShapeType="1"/>
            <a:stCxn id="97" idx="6"/>
            <a:endCxn id="98" idx="2"/>
          </p:cNvCxnSpPr>
          <p:nvPr/>
        </p:nvCxnSpPr>
        <p:spPr bwMode="auto">
          <a:xfrm flipV="1">
            <a:off x="6359704" y="4027245"/>
            <a:ext cx="285750" cy="69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97"/>
          <p:cNvCxnSpPr>
            <a:cxnSpLocks noChangeShapeType="1"/>
            <a:stCxn id="95" idx="7"/>
            <a:endCxn id="96" idx="4"/>
          </p:cNvCxnSpPr>
          <p:nvPr/>
        </p:nvCxnSpPr>
        <p:spPr bwMode="auto">
          <a:xfrm flipV="1">
            <a:off x="5726292" y="4185995"/>
            <a:ext cx="430212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98"/>
          <p:cNvCxnSpPr>
            <a:cxnSpLocks noChangeShapeType="1"/>
            <a:stCxn id="95" idx="0"/>
            <a:endCxn id="89" idx="4"/>
          </p:cNvCxnSpPr>
          <p:nvPr/>
        </p:nvCxnSpPr>
        <p:spPr bwMode="auto">
          <a:xfrm flipH="1" flipV="1">
            <a:off x="5654854" y="4408245"/>
            <a:ext cx="444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AutoShape 99"/>
          <p:cNvCxnSpPr>
            <a:cxnSpLocks noChangeShapeType="1"/>
            <a:stCxn id="104" idx="0"/>
            <a:endCxn id="95" idx="4"/>
          </p:cNvCxnSpPr>
          <p:nvPr/>
        </p:nvCxnSpPr>
        <p:spPr bwMode="auto">
          <a:xfrm flipV="1">
            <a:off x="5623104" y="4643195"/>
            <a:ext cx="76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AutoShape 100"/>
          <p:cNvCxnSpPr>
            <a:cxnSpLocks noChangeShapeType="1"/>
            <a:stCxn id="105" idx="1"/>
            <a:endCxn id="104" idx="6"/>
          </p:cNvCxnSpPr>
          <p:nvPr/>
        </p:nvCxnSpPr>
        <p:spPr bwMode="auto">
          <a:xfrm flipH="1" flipV="1">
            <a:off x="5661204" y="4986095"/>
            <a:ext cx="347663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01"/>
          <p:cNvCxnSpPr>
            <a:cxnSpLocks noChangeShapeType="1"/>
            <a:stCxn id="115" idx="1"/>
            <a:endCxn id="105" idx="6"/>
          </p:cNvCxnSpPr>
          <p:nvPr/>
        </p:nvCxnSpPr>
        <p:spPr bwMode="auto">
          <a:xfrm flipH="1" flipV="1">
            <a:off x="6073954" y="5189295"/>
            <a:ext cx="392113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02"/>
          <p:cNvCxnSpPr>
            <a:cxnSpLocks noChangeShapeType="1"/>
            <a:stCxn id="106" idx="6"/>
            <a:endCxn id="104" idx="2"/>
          </p:cNvCxnSpPr>
          <p:nvPr/>
        </p:nvCxnSpPr>
        <p:spPr bwMode="auto">
          <a:xfrm flipV="1">
            <a:off x="5369104" y="4986095"/>
            <a:ext cx="21590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03"/>
          <p:cNvCxnSpPr>
            <a:cxnSpLocks noChangeShapeType="1"/>
            <a:stCxn id="114" idx="1"/>
            <a:endCxn id="105" idx="5"/>
          </p:cNvCxnSpPr>
          <p:nvPr/>
        </p:nvCxnSpPr>
        <p:spPr bwMode="auto">
          <a:xfrm flipH="1" flipV="1">
            <a:off x="6062842" y="5216283"/>
            <a:ext cx="174625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AutoShape 104"/>
          <p:cNvCxnSpPr>
            <a:cxnSpLocks noChangeShapeType="1"/>
            <a:stCxn id="113" idx="1"/>
            <a:endCxn id="105" idx="4"/>
          </p:cNvCxnSpPr>
          <p:nvPr/>
        </p:nvCxnSpPr>
        <p:spPr bwMode="auto">
          <a:xfrm flipH="1" flipV="1">
            <a:off x="6035854" y="5227395"/>
            <a:ext cx="119063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05"/>
          <p:cNvCxnSpPr>
            <a:cxnSpLocks noChangeShapeType="1"/>
            <a:stCxn id="110" idx="7"/>
            <a:endCxn id="105" idx="3"/>
          </p:cNvCxnSpPr>
          <p:nvPr/>
        </p:nvCxnSpPr>
        <p:spPr bwMode="auto">
          <a:xfrm flipV="1">
            <a:off x="5846942" y="5216283"/>
            <a:ext cx="16192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06"/>
          <p:cNvCxnSpPr>
            <a:cxnSpLocks noChangeShapeType="1"/>
            <a:stCxn id="111" idx="1"/>
            <a:endCxn id="110" idx="5"/>
          </p:cNvCxnSpPr>
          <p:nvPr/>
        </p:nvCxnSpPr>
        <p:spPr bwMode="auto">
          <a:xfrm flipH="1" flipV="1">
            <a:off x="5846942" y="5489333"/>
            <a:ext cx="793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07"/>
          <p:cNvCxnSpPr>
            <a:cxnSpLocks noChangeShapeType="1"/>
            <a:stCxn id="112" idx="0"/>
            <a:endCxn id="110" idx="3"/>
          </p:cNvCxnSpPr>
          <p:nvPr/>
        </p:nvCxnSpPr>
        <p:spPr bwMode="auto">
          <a:xfrm flipV="1">
            <a:off x="5712004" y="5489333"/>
            <a:ext cx="80963" cy="169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08"/>
          <p:cNvCxnSpPr>
            <a:cxnSpLocks noChangeShapeType="1"/>
            <a:stCxn id="109" idx="6"/>
            <a:endCxn id="106" idx="3"/>
          </p:cNvCxnSpPr>
          <p:nvPr/>
        </p:nvCxnSpPr>
        <p:spPr bwMode="auto">
          <a:xfrm flipV="1">
            <a:off x="4848404" y="5146433"/>
            <a:ext cx="455613" cy="68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09"/>
          <p:cNvCxnSpPr>
            <a:cxnSpLocks noChangeShapeType="1"/>
            <a:stCxn id="108" idx="7"/>
            <a:endCxn id="106" idx="3"/>
          </p:cNvCxnSpPr>
          <p:nvPr/>
        </p:nvCxnSpPr>
        <p:spPr bwMode="auto">
          <a:xfrm flipV="1">
            <a:off x="5173842" y="5146433"/>
            <a:ext cx="130175" cy="174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10"/>
          <p:cNvCxnSpPr>
            <a:cxnSpLocks noChangeShapeType="1"/>
            <a:stCxn id="107" idx="1"/>
            <a:endCxn id="106" idx="4"/>
          </p:cNvCxnSpPr>
          <p:nvPr/>
        </p:nvCxnSpPr>
        <p:spPr bwMode="auto">
          <a:xfrm flipH="1" flipV="1">
            <a:off x="5331004" y="5157545"/>
            <a:ext cx="131763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11"/>
          <p:cNvSpPr>
            <a:spLocks noChangeArrowheads="1"/>
          </p:cNvSpPr>
          <p:nvPr/>
        </p:nvSpPr>
        <p:spPr bwMode="auto">
          <a:xfrm>
            <a:off x="68042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12"/>
          <p:cNvSpPr>
            <a:spLocks noChangeArrowheads="1"/>
          </p:cNvSpPr>
          <p:nvPr/>
        </p:nvSpPr>
        <p:spPr bwMode="auto">
          <a:xfrm>
            <a:off x="70582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13"/>
          <p:cNvSpPr>
            <a:spLocks noChangeArrowheads="1"/>
          </p:cNvSpPr>
          <p:nvPr/>
        </p:nvSpPr>
        <p:spPr bwMode="auto">
          <a:xfrm>
            <a:off x="72931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14"/>
          <p:cNvSpPr>
            <a:spLocks noChangeArrowheads="1"/>
          </p:cNvSpPr>
          <p:nvPr/>
        </p:nvSpPr>
        <p:spPr bwMode="auto">
          <a:xfrm>
            <a:off x="78710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115"/>
          <p:cNvSpPr>
            <a:spLocks noChangeArrowheads="1"/>
          </p:cNvSpPr>
          <p:nvPr/>
        </p:nvSpPr>
        <p:spPr bwMode="auto">
          <a:xfrm>
            <a:off x="76360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116"/>
          <p:cNvSpPr>
            <a:spLocks noChangeArrowheads="1"/>
          </p:cNvSpPr>
          <p:nvPr/>
        </p:nvSpPr>
        <p:spPr bwMode="auto">
          <a:xfrm>
            <a:off x="78011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117"/>
          <p:cNvSpPr>
            <a:spLocks noChangeArrowheads="1"/>
          </p:cNvSpPr>
          <p:nvPr/>
        </p:nvSpPr>
        <p:spPr bwMode="auto">
          <a:xfrm>
            <a:off x="71725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118"/>
          <p:cNvSpPr>
            <a:spLocks noChangeArrowheads="1"/>
          </p:cNvSpPr>
          <p:nvPr/>
        </p:nvSpPr>
        <p:spPr bwMode="auto">
          <a:xfrm>
            <a:off x="73439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119"/>
          <p:cNvSpPr>
            <a:spLocks noChangeArrowheads="1"/>
          </p:cNvSpPr>
          <p:nvPr/>
        </p:nvSpPr>
        <p:spPr bwMode="auto">
          <a:xfrm>
            <a:off x="78265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80996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81758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80234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123"/>
          <p:cNvSpPr>
            <a:spLocks noChangeArrowheads="1"/>
          </p:cNvSpPr>
          <p:nvPr/>
        </p:nvSpPr>
        <p:spPr bwMode="auto">
          <a:xfrm>
            <a:off x="79408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124"/>
          <p:cNvSpPr>
            <a:spLocks noChangeArrowheads="1"/>
          </p:cNvSpPr>
          <p:nvPr/>
        </p:nvSpPr>
        <p:spPr bwMode="auto">
          <a:xfrm>
            <a:off x="72614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125"/>
          <p:cNvSpPr>
            <a:spLocks noChangeArrowheads="1"/>
          </p:cNvSpPr>
          <p:nvPr/>
        </p:nvSpPr>
        <p:spPr bwMode="auto">
          <a:xfrm>
            <a:off x="78710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126"/>
          <p:cNvSpPr>
            <a:spLocks noChangeArrowheads="1"/>
          </p:cNvSpPr>
          <p:nvPr/>
        </p:nvSpPr>
        <p:spPr bwMode="auto">
          <a:xfrm>
            <a:off x="83282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127"/>
          <p:cNvSpPr>
            <a:spLocks noChangeArrowheads="1"/>
          </p:cNvSpPr>
          <p:nvPr/>
        </p:nvSpPr>
        <p:spPr bwMode="auto">
          <a:xfrm>
            <a:off x="84933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128"/>
          <p:cNvSpPr>
            <a:spLocks noChangeArrowheads="1"/>
          </p:cNvSpPr>
          <p:nvPr/>
        </p:nvSpPr>
        <p:spPr bwMode="auto">
          <a:xfrm>
            <a:off x="88552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129"/>
          <p:cNvSpPr>
            <a:spLocks noChangeArrowheads="1"/>
          </p:cNvSpPr>
          <p:nvPr/>
        </p:nvSpPr>
        <p:spPr bwMode="auto">
          <a:xfrm>
            <a:off x="83663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130"/>
          <p:cNvSpPr>
            <a:spLocks noChangeArrowheads="1"/>
          </p:cNvSpPr>
          <p:nvPr/>
        </p:nvSpPr>
        <p:spPr bwMode="auto">
          <a:xfrm>
            <a:off x="82520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131"/>
          <p:cNvSpPr>
            <a:spLocks noChangeArrowheads="1"/>
          </p:cNvSpPr>
          <p:nvPr/>
        </p:nvSpPr>
        <p:spPr bwMode="auto">
          <a:xfrm>
            <a:off x="84425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132"/>
          <p:cNvSpPr>
            <a:spLocks noChangeArrowheads="1"/>
          </p:cNvSpPr>
          <p:nvPr/>
        </p:nvSpPr>
        <p:spPr bwMode="auto">
          <a:xfrm>
            <a:off x="84044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133"/>
          <p:cNvSpPr>
            <a:spLocks noChangeArrowheads="1"/>
          </p:cNvSpPr>
          <p:nvPr/>
        </p:nvSpPr>
        <p:spPr bwMode="auto">
          <a:xfrm>
            <a:off x="87663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134"/>
          <p:cNvSpPr>
            <a:spLocks noChangeArrowheads="1"/>
          </p:cNvSpPr>
          <p:nvPr/>
        </p:nvSpPr>
        <p:spPr bwMode="auto">
          <a:xfrm>
            <a:off x="77948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135"/>
          <p:cNvSpPr>
            <a:spLocks noChangeArrowheads="1"/>
          </p:cNvSpPr>
          <p:nvPr/>
        </p:nvSpPr>
        <p:spPr bwMode="auto">
          <a:xfrm>
            <a:off x="82075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136"/>
          <p:cNvSpPr>
            <a:spLocks noChangeArrowheads="1"/>
          </p:cNvSpPr>
          <p:nvPr/>
        </p:nvSpPr>
        <p:spPr bwMode="auto">
          <a:xfrm>
            <a:off x="75027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Oval 137"/>
          <p:cNvSpPr>
            <a:spLocks noChangeArrowheads="1"/>
          </p:cNvSpPr>
          <p:nvPr/>
        </p:nvSpPr>
        <p:spPr bwMode="auto">
          <a:xfrm>
            <a:off x="76614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Oval 138"/>
          <p:cNvSpPr>
            <a:spLocks noChangeArrowheads="1"/>
          </p:cNvSpPr>
          <p:nvPr/>
        </p:nvSpPr>
        <p:spPr bwMode="auto">
          <a:xfrm>
            <a:off x="73185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Oval 139"/>
          <p:cNvSpPr>
            <a:spLocks noChangeArrowheads="1"/>
          </p:cNvSpPr>
          <p:nvPr/>
        </p:nvSpPr>
        <p:spPr bwMode="auto">
          <a:xfrm>
            <a:off x="69820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Oval 140"/>
          <p:cNvSpPr>
            <a:spLocks noChangeArrowheads="1"/>
          </p:cNvSpPr>
          <p:nvPr/>
        </p:nvSpPr>
        <p:spPr bwMode="auto">
          <a:xfrm>
            <a:off x="79916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Oval 141"/>
          <p:cNvSpPr>
            <a:spLocks noChangeArrowheads="1"/>
          </p:cNvSpPr>
          <p:nvPr/>
        </p:nvSpPr>
        <p:spPr bwMode="auto">
          <a:xfrm>
            <a:off x="81250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Oval 142"/>
          <p:cNvSpPr>
            <a:spLocks noChangeArrowheads="1"/>
          </p:cNvSpPr>
          <p:nvPr/>
        </p:nvSpPr>
        <p:spPr bwMode="auto">
          <a:xfrm>
            <a:off x="78837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Oval 143"/>
          <p:cNvSpPr>
            <a:spLocks noChangeArrowheads="1"/>
          </p:cNvSpPr>
          <p:nvPr/>
        </p:nvSpPr>
        <p:spPr bwMode="auto">
          <a:xfrm>
            <a:off x="83536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Oval 144"/>
          <p:cNvSpPr>
            <a:spLocks noChangeArrowheads="1"/>
          </p:cNvSpPr>
          <p:nvPr/>
        </p:nvSpPr>
        <p:spPr bwMode="auto">
          <a:xfrm>
            <a:off x="84361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Oval 145"/>
          <p:cNvSpPr>
            <a:spLocks noChangeArrowheads="1"/>
          </p:cNvSpPr>
          <p:nvPr/>
        </p:nvSpPr>
        <p:spPr bwMode="auto">
          <a:xfrm>
            <a:off x="86647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5" name="AutoShape 146"/>
          <p:cNvCxnSpPr>
            <a:cxnSpLocks noChangeShapeType="1"/>
            <a:stCxn id="150" idx="6"/>
            <a:endCxn id="156" idx="2"/>
          </p:cNvCxnSpPr>
          <p:nvPr/>
        </p:nvCxnSpPr>
        <p:spPr bwMode="auto">
          <a:xfrm>
            <a:off x="6880404" y="3633545"/>
            <a:ext cx="292100" cy="146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AutoShape 147"/>
          <p:cNvCxnSpPr>
            <a:cxnSpLocks noChangeShapeType="1"/>
            <a:stCxn id="151" idx="4"/>
            <a:endCxn id="156" idx="1"/>
          </p:cNvCxnSpPr>
          <p:nvPr/>
        </p:nvCxnSpPr>
        <p:spPr bwMode="auto">
          <a:xfrm>
            <a:off x="7096304" y="3550995"/>
            <a:ext cx="87313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AutoShape 148"/>
          <p:cNvCxnSpPr>
            <a:cxnSpLocks noChangeShapeType="1"/>
            <a:stCxn id="156" idx="4"/>
            <a:endCxn id="163" idx="1"/>
          </p:cNvCxnSpPr>
          <p:nvPr/>
        </p:nvCxnSpPr>
        <p:spPr bwMode="auto">
          <a:xfrm>
            <a:off x="7210604" y="3817695"/>
            <a:ext cx="61913" cy="100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149"/>
          <p:cNvCxnSpPr>
            <a:cxnSpLocks noChangeShapeType="1"/>
            <a:stCxn id="152" idx="4"/>
            <a:endCxn id="163" idx="7"/>
          </p:cNvCxnSpPr>
          <p:nvPr/>
        </p:nvCxnSpPr>
        <p:spPr bwMode="auto">
          <a:xfrm flipH="1">
            <a:off x="7326492" y="3563695"/>
            <a:ext cx="4762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AutoShape 150"/>
          <p:cNvCxnSpPr>
            <a:cxnSpLocks noChangeShapeType="1"/>
            <a:stCxn id="163" idx="5"/>
            <a:endCxn id="157" idx="0"/>
          </p:cNvCxnSpPr>
          <p:nvPr/>
        </p:nvCxnSpPr>
        <p:spPr bwMode="auto">
          <a:xfrm>
            <a:off x="7326492" y="3971683"/>
            <a:ext cx="55562" cy="100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AutoShape 151"/>
          <p:cNvCxnSpPr>
            <a:cxnSpLocks noChangeShapeType="1"/>
            <a:stCxn id="157" idx="5"/>
            <a:endCxn id="158" idx="1"/>
          </p:cNvCxnSpPr>
          <p:nvPr/>
        </p:nvCxnSpPr>
        <p:spPr bwMode="auto">
          <a:xfrm>
            <a:off x="7409042" y="4136783"/>
            <a:ext cx="42862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AutoShape 152"/>
          <p:cNvCxnSpPr>
            <a:cxnSpLocks noChangeShapeType="1"/>
            <a:stCxn id="159" idx="3"/>
            <a:endCxn id="158" idx="7"/>
          </p:cNvCxnSpPr>
          <p:nvPr/>
        </p:nvCxnSpPr>
        <p:spPr bwMode="auto">
          <a:xfrm flipH="1">
            <a:off x="7891642" y="3946283"/>
            <a:ext cx="21907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AutoShape 153"/>
          <p:cNvCxnSpPr>
            <a:cxnSpLocks noChangeShapeType="1"/>
            <a:stCxn id="161" idx="4"/>
            <a:endCxn id="159" idx="0"/>
          </p:cNvCxnSpPr>
          <p:nvPr/>
        </p:nvCxnSpPr>
        <p:spPr bwMode="auto">
          <a:xfrm>
            <a:off x="8061504" y="3728795"/>
            <a:ext cx="76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AutoShape 154"/>
          <p:cNvCxnSpPr>
            <a:cxnSpLocks noChangeShapeType="1"/>
            <a:stCxn id="160" idx="4"/>
            <a:endCxn id="159" idx="7"/>
          </p:cNvCxnSpPr>
          <p:nvPr/>
        </p:nvCxnSpPr>
        <p:spPr bwMode="auto">
          <a:xfrm flipH="1">
            <a:off x="8164692" y="3804995"/>
            <a:ext cx="49212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AutoShape 155"/>
          <p:cNvCxnSpPr>
            <a:cxnSpLocks noChangeShapeType="1"/>
            <a:stCxn id="162" idx="5"/>
            <a:endCxn id="161" idx="0"/>
          </p:cNvCxnSpPr>
          <p:nvPr/>
        </p:nvCxnSpPr>
        <p:spPr bwMode="auto">
          <a:xfrm>
            <a:off x="8005942" y="3527183"/>
            <a:ext cx="55562" cy="125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AutoShape 156"/>
          <p:cNvCxnSpPr>
            <a:cxnSpLocks noChangeShapeType="1"/>
            <a:stCxn id="155" idx="5"/>
            <a:endCxn id="161" idx="1"/>
          </p:cNvCxnSpPr>
          <p:nvPr/>
        </p:nvCxnSpPr>
        <p:spPr bwMode="auto">
          <a:xfrm>
            <a:off x="7866242" y="3590683"/>
            <a:ext cx="16827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AutoShape 157"/>
          <p:cNvCxnSpPr>
            <a:cxnSpLocks noChangeShapeType="1"/>
            <a:stCxn id="154" idx="5"/>
            <a:endCxn id="155" idx="2"/>
          </p:cNvCxnSpPr>
          <p:nvPr/>
        </p:nvCxnSpPr>
        <p:spPr bwMode="auto">
          <a:xfrm>
            <a:off x="7701142" y="3501783"/>
            <a:ext cx="100012" cy="61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AutoShape 158"/>
          <p:cNvCxnSpPr>
            <a:cxnSpLocks noChangeShapeType="1"/>
            <a:stCxn id="155" idx="0"/>
            <a:endCxn id="153" idx="3"/>
          </p:cNvCxnSpPr>
          <p:nvPr/>
        </p:nvCxnSpPr>
        <p:spPr bwMode="auto">
          <a:xfrm flipV="1">
            <a:off x="7839254" y="3260483"/>
            <a:ext cx="428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AutoShape 159"/>
          <p:cNvCxnSpPr>
            <a:cxnSpLocks noChangeShapeType="1"/>
            <a:stCxn id="168" idx="1"/>
            <a:endCxn id="169" idx="4"/>
          </p:cNvCxnSpPr>
          <p:nvPr/>
        </p:nvCxnSpPr>
        <p:spPr bwMode="auto">
          <a:xfrm flipH="1" flipV="1">
            <a:off x="8290104" y="3576395"/>
            <a:ext cx="87313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AutoShape 160"/>
          <p:cNvCxnSpPr>
            <a:cxnSpLocks noChangeShapeType="1"/>
            <a:stCxn id="171" idx="6"/>
            <a:endCxn id="172" idx="3"/>
          </p:cNvCxnSpPr>
          <p:nvPr/>
        </p:nvCxnSpPr>
        <p:spPr bwMode="auto">
          <a:xfrm flipV="1">
            <a:off x="8480604" y="3692283"/>
            <a:ext cx="296863" cy="74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AutoShape 161"/>
          <p:cNvCxnSpPr>
            <a:cxnSpLocks noChangeShapeType="1"/>
            <a:stCxn id="171" idx="7"/>
            <a:endCxn id="170" idx="4"/>
          </p:cNvCxnSpPr>
          <p:nvPr/>
        </p:nvCxnSpPr>
        <p:spPr bwMode="auto">
          <a:xfrm flipV="1">
            <a:off x="8469492" y="3646245"/>
            <a:ext cx="11112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AutoShape 162"/>
          <p:cNvCxnSpPr>
            <a:cxnSpLocks noChangeShapeType="1"/>
            <a:stCxn id="168" idx="0"/>
            <a:endCxn id="171" idx="4"/>
          </p:cNvCxnSpPr>
          <p:nvPr/>
        </p:nvCxnSpPr>
        <p:spPr bwMode="auto">
          <a:xfrm flipV="1">
            <a:off x="8404404" y="38049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AutoShape 163"/>
          <p:cNvCxnSpPr>
            <a:cxnSpLocks noChangeShapeType="1"/>
            <a:stCxn id="165" idx="0"/>
            <a:endCxn id="168" idx="4"/>
          </p:cNvCxnSpPr>
          <p:nvPr/>
        </p:nvCxnSpPr>
        <p:spPr bwMode="auto">
          <a:xfrm flipV="1">
            <a:off x="8366304" y="39954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AutoShape 164"/>
          <p:cNvCxnSpPr>
            <a:cxnSpLocks noChangeShapeType="1"/>
            <a:stCxn id="165" idx="6"/>
            <a:endCxn id="166" idx="2"/>
          </p:cNvCxnSpPr>
          <p:nvPr/>
        </p:nvCxnSpPr>
        <p:spPr bwMode="auto">
          <a:xfrm flipV="1">
            <a:off x="8404404" y="4097095"/>
            <a:ext cx="88900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AutoShape 165"/>
          <p:cNvCxnSpPr>
            <a:cxnSpLocks noChangeShapeType="1"/>
            <a:stCxn id="166" idx="6"/>
            <a:endCxn id="167" idx="2"/>
          </p:cNvCxnSpPr>
          <p:nvPr/>
        </p:nvCxnSpPr>
        <p:spPr bwMode="auto">
          <a:xfrm flipV="1">
            <a:off x="8569504" y="4027245"/>
            <a:ext cx="285750" cy="69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AutoShape 166"/>
          <p:cNvCxnSpPr>
            <a:cxnSpLocks noChangeShapeType="1"/>
            <a:stCxn id="164" idx="7"/>
            <a:endCxn id="165" idx="4"/>
          </p:cNvCxnSpPr>
          <p:nvPr/>
        </p:nvCxnSpPr>
        <p:spPr bwMode="auto">
          <a:xfrm flipV="1">
            <a:off x="7936092" y="4185995"/>
            <a:ext cx="430212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AutoShape 167"/>
          <p:cNvCxnSpPr>
            <a:cxnSpLocks noChangeShapeType="1"/>
            <a:stCxn id="164" idx="0"/>
            <a:endCxn id="158" idx="4"/>
          </p:cNvCxnSpPr>
          <p:nvPr/>
        </p:nvCxnSpPr>
        <p:spPr bwMode="auto">
          <a:xfrm flipH="1" flipV="1">
            <a:off x="7864654" y="4408245"/>
            <a:ext cx="444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AutoShape 168"/>
          <p:cNvCxnSpPr>
            <a:cxnSpLocks noChangeShapeType="1"/>
            <a:stCxn id="173" idx="0"/>
            <a:endCxn id="164" idx="4"/>
          </p:cNvCxnSpPr>
          <p:nvPr/>
        </p:nvCxnSpPr>
        <p:spPr bwMode="auto">
          <a:xfrm flipV="1">
            <a:off x="7832904" y="4643195"/>
            <a:ext cx="76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AutoShape 169"/>
          <p:cNvCxnSpPr>
            <a:cxnSpLocks noChangeShapeType="1"/>
            <a:stCxn id="174" idx="1"/>
            <a:endCxn id="173" idx="6"/>
          </p:cNvCxnSpPr>
          <p:nvPr/>
        </p:nvCxnSpPr>
        <p:spPr bwMode="auto">
          <a:xfrm flipH="1" flipV="1">
            <a:off x="7871004" y="4986095"/>
            <a:ext cx="347663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AutoShape 170"/>
          <p:cNvCxnSpPr>
            <a:cxnSpLocks noChangeShapeType="1"/>
            <a:stCxn id="184" idx="1"/>
            <a:endCxn id="174" idx="6"/>
          </p:cNvCxnSpPr>
          <p:nvPr/>
        </p:nvCxnSpPr>
        <p:spPr bwMode="auto">
          <a:xfrm flipH="1" flipV="1">
            <a:off x="8283754" y="5189295"/>
            <a:ext cx="392113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AutoShape 171"/>
          <p:cNvCxnSpPr>
            <a:cxnSpLocks noChangeShapeType="1"/>
            <a:stCxn id="175" idx="6"/>
            <a:endCxn id="173" idx="2"/>
          </p:cNvCxnSpPr>
          <p:nvPr/>
        </p:nvCxnSpPr>
        <p:spPr bwMode="auto">
          <a:xfrm flipV="1">
            <a:off x="7578904" y="4986095"/>
            <a:ext cx="21590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AutoShape 172"/>
          <p:cNvCxnSpPr>
            <a:cxnSpLocks noChangeShapeType="1"/>
            <a:stCxn id="183" idx="1"/>
            <a:endCxn id="174" idx="5"/>
          </p:cNvCxnSpPr>
          <p:nvPr/>
        </p:nvCxnSpPr>
        <p:spPr bwMode="auto">
          <a:xfrm flipH="1" flipV="1">
            <a:off x="8272642" y="5216283"/>
            <a:ext cx="174625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173"/>
          <p:cNvCxnSpPr>
            <a:cxnSpLocks noChangeShapeType="1"/>
            <a:stCxn id="182" idx="1"/>
            <a:endCxn id="174" idx="4"/>
          </p:cNvCxnSpPr>
          <p:nvPr/>
        </p:nvCxnSpPr>
        <p:spPr bwMode="auto">
          <a:xfrm flipH="1" flipV="1">
            <a:off x="8245654" y="5227395"/>
            <a:ext cx="119063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174"/>
          <p:cNvCxnSpPr>
            <a:cxnSpLocks noChangeShapeType="1"/>
            <a:stCxn id="179" idx="7"/>
            <a:endCxn id="174" idx="3"/>
          </p:cNvCxnSpPr>
          <p:nvPr/>
        </p:nvCxnSpPr>
        <p:spPr bwMode="auto">
          <a:xfrm flipV="1">
            <a:off x="8056742" y="5216283"/>
            <a:ext cx="16192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175"/>
          <p:cNvCxnSpPr>
            <a:cxnSpLocks noChangeShapeType="1"/>
            <a:stCxn id="180" idx="1"/>
            <a:endCxn id="179" idx="5"/>
          </p:cNvCxnSpPr>
          <p:nvPr/>
        </p:nvCxnSpPr>
        <p:spPr bwMode="auto">
          <a:xfrm flipH="1" flipV="1">
            <a:off x="8056742" y="5489333"/>
            <a:ext cx="793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176"/>
          <p:cNvCxnSpPr>
            <a:cxnSpLocks noChangeShapeType="1"/>
            <a:stCxn id="181" idx="0"/>
            <a:endCxn id="179" idx="3"/>
          </p:cNvCxnSpPr>
          <p:nvPr/>
        </p:nvCxnSpPr>
        <p:spPr bwMode="auto">
          <a:xfrm flipV="1">
            <a:off x="7921804" y="5489333"/>
            <a:ext cx="80963" cy="169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177"/>
          <p:cNvCxnSpPr>
            <a:cxnSpLocks noChangeShapeType="1"/>
            <a:stCxn id="178" idx="6"/>
            <a:endCxn id="175" idx="3"/>
          </p:cNvCxnSpPr>
          <p:nvPr/>
        </p:nvCxnSpPr>
        <p:spPr bwMode="auto">
          <a:xfrm flipV="1">
            <a:off x="7058204" y="5146433"/>
            <a:ext cx="455613" cy="68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178"/>
          <p:cNvCxnSpPr>
            <a:cxnSpLocks noChangeShapeType="1"/>
            <a:stCxn id="177" idx="7"/>
            <a:endCxn id="175" idx="3"/>
          </p:cNvCxnSpPr>
          <p:nvPr/>
        </p:nvCxnSpPr>
        <p:spPr bwMode="auto">
          <a:xfrm flipV="1">
            <a:off x="7383642" y="5146433"/>
            <a:ext cx="130175" cy="174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179"/>
          <p:cNvCxnSpPr>
            <a:cxnSpLocks noChangeShapeType="1"/>
            <a:stCxn id="176" idx="1"/>
            <a:endCxn id="175" idx="4"/>
          </p:cNvCxnSpPr>
          <p:nvPr/>
        </p:nvCxnSpPr>
        <p:spPr bwMode="auto">
          <a:xfrm flipH="1" flipV="1">
            <a:off x="7540804" y="5157545"/>
            <a:ext cx="131763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38222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(!(vertex == vertices[index]))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index++;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edges[row][col] = weight;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edges[row][col];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vertex);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!= NULL_EDGE)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adjVertices.Enqueue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5222545" cy="4790440"/>
          </a:xfrm>
        </p:spPr>
        <p:txBody>
          <a:bodyPr>
            <a:normAutofit/>
          </a:bodyPr>
          <a:lstStyle/>
          <a:p>
            <a:r>
              <a:rPr lang="en-US" sz="2400" dirty="0"/>
              <a:t>Recap: The tree data structure</a:t>
            </a:r>
          </a:p>
          <a:p>
            <a:pPr lvl="1"/>
            <a:r>
              <a:rPr lang="en-US" sz="2200" dirty="0"/>
              <a:t>Nodes</a:t>
            </a:r>
          </a:p>
          <a:p>
            <a:pPr lvl="1"/>
            <a:r>
              <a:rPr lang="en-US" sz="2200" dirty="0"/>
              <a:t>Parent-child relation between two nodes</a:t>
            </a:r>
          </a:p>
          <a:p>
            <a:r>
              <a:rPr lang="en-US" sz="2400" dirty="0"/>
              <a:t>Remove the restriction that each node may have only one parent node</a:t>
            </a:r>
          </a:p>
          <a:p>
            <a:pPr lvl="1"/>
            <a:r>
              <a:rPr lang="en-US" sz="2200" dirty="0"/>
              <a:t>We have a graph</a:t>
            </a:r>
          </a:p>
          <a:p>
            <a:pPr lvl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065" y="1339770"/>
            <a:ext cx="2764933" cy="174949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527" y="3396980"/>
            <a:ext cx="2808010" cy="2333453"/>
            <a:chOff x="2071688" y="3728835"/>
            <a:chExt cx="3195637" cy="27926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942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942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942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08563" y="6243638"/>
              <a:ext cx="53975" cy="58737"/>
            </a:xfrm>
            <a:custGeom>
              <a:avLst/>
              <a:gdLst>
                <a:gd name="T0" fmla="*/ 0 w 34"/>
                <a:gd name="T1" fmla="*/ 27 h 37"/>
                <a:gd name="T2" fmla="*/ 17 w 34"/>
                <a:gd name="T3" fmla="*/ 37 h 37"/>
                <a:gd name="T4" fmla="*/ 34 w 34"/>
                <a:gd name="T5" fmla="*/ 9 h 37"/>
                <a:gd name="T6" fmla="*/ 17 w 34"/>
                <a:gd name="T7" fmla="*/ 0 h 37"/>
                <a:gd name="T8" fmla="*/ 0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7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1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9025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0 w 34"/>
                <a:gd name="T3" fmla="*/ 37 h 46"/>
                <a:gd name="T4" fmla="*/ 25 w 34"/>
                <a:gd name="T5" fmla="*/ 0 h 46"/>
                <a:gd name="T6" fmla="*/ 34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34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56013" y="5186363"/>
              <a:ext cx="1379537" cy="1100137"/>
            </a:xfrm>
            <a:custGeom>
              <a:avLst/>
              <a:gdLst>
                <a:gd name="T0" fmla="*/ 852 w 869"/>
                <a:gd name="T1" fmla="*/ 693 h 693"/>
                <a:gd name="T2" fmla="*/ 869 w 869"/>
                <a:gd name="T3" fmla="*/ 666 h 693"/>
                <a:gd name="T4" fmla="*/ 17 w 869"/>
                <a:gd name="T5" fmla="*/ 0 h 693"/>
                <a:gd name="T6" fmla="*/ 0 w 869"/>
                <a:gd name="T7" fmla="*/ 28 h 693"/>
                <a:gd name="T8" fmla="*/ 852 w 86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52" y="693"/>
                  </a:moveTo>
                  <a:lnTo>
                    <a:pt x="869" y="666"/>
                  </a:lnTo>
                  <a:lnTo>
                    <a:pt x="17" y="0"/>
                  </a:lnTo>
                  <a:lnTo>
                    <a:pt x="0" y="28"/>
                  </a:lnTo>
                  <a:lnTo>
                    <a:pt x="852" y="6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56013" y="5186363"/>
              <a:ext cx="53975" cy="58737"/>
            </a:xfrm>
            <a:custGeom>
              <a:avLst/>
              <a:gdLst>
                <a:gd name="T0" fmla="*/ 0 w 34"/>
                <a:gd name="T1" fmla="*/ 28 h 37"/>
                <a:gd name="T2" fmla="*/ 17 w 34"/>
                <a:gd name="T3" fmla="*/ 37 h 37"/>
                <a:gd name="T4" fmla="*/ 34 w 34"/>
                <a:gd name="T5" fmla="*/ 9 h 37"/>
                <a:gd name="T6" fmla="*/ 26 w 34"/>
                <a:gd name="T7" fmla="*/ 0 h 37"/>
                <a:gd name="T8" fmla="*/ 0 w 34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276475" y="3968750"/>
              <a:ext cx="68263" cy="73025"/>
            </a:xfrm>
            <a:custGeom>
              <a:avLst/>
              <a:gdLst>
                <a:gd name="T0" fmla="*/ 17 w 43"/>
                <a:gd name="T1" fmla="*/ 46 h 46"/>
                <a:gd name="T2" fmla="*/ 0 w 43"/>
                <a:gd name="T3" fmla="*/ 37 h 46"/>
                <a:gd name="T4" fmla="*/ 25 w 43"/>
                <a:gd name="T5" fmla="*/ 0 h 46"/>
                <a:gd name="T6" fmla="*/ 43 w 43"/>
                <a:gd name="T7" fmla="*/ 18 h 46"/>
                <a:gd name="T8" fmla="*/ 17 w 4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43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03463" y="3997325"/>
              <a:ext cx="1393825" cy="1233488"/>
            </a:xfrm>
            <a:custGeom>
              <a:avLst/>
              <a:gdLst>
                <a:gd name="T0" fmla="*/ 852 w 878"/>
                <a:gd name="T1" fmla="*/ 777 h 777"/>
                <a:gd name="T2" fmla="*/ 878 w 878"/>
                <a:gd name="T3" fmla="*/ 749 h 777"/>
                <a:gd name="T4" fmla="*/ 26 w 878"/>
                <a:gd name="T5" fmla="*/ 0 h 777"/>
                <a:gd name="T6" fmla="*/ 0 w 878"/>
                <a:gd name="T7" fmla="*/ 28 h 777"/>
                <a:gd name="T8" fmla="*/ 852 w 87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777">
                  <a:moveTo>
                    <a:pt x="852" y="777"/>
                  </a:moveTo>
                  <a:lnTo>
                    <a:pt x="878" y="749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852" y="7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6013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34 w 34"/>
                <a:gd name="T3" fmla="*/ 37 h 46"/>
                <a:gd name="T4" fmla="*/ 17 w 34"/>
                <a:gd name="T5" fmla="*/ 0 h 46"/>
                <a:gd name="T6" fmla="*/ 0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34" y="37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6475" y="6243638"/>
              <a:ext cx="53975" cy="58737"/>
            </a:xfrm>
            <a:custGeom>
              <a:avLst/>
              <a:gdLst>
                <a:gd name="T0" fmla="*/ 34 w 34"/>
                <a:gd name="T1" fmla="*/ 27 h 37"/>
                <a:gd name="T2" fmla="*/ 25 w 34"/>
                <a:gd name="T3" fmla="*/ 37 h 37"/>
                <a:gd name="T4" fmla="*/ 0 w 34"/>
                <a:gd name="T5" fmla="*/ 9 h 37"/>
                <a:gd name="T6" fmla="*/ 17 w 34"/>
                <a:gd name="T7" fmla="*/ 0 h 37"/>
                <a:gd name="T8" fmla="*/ 34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27"/>
                  </a:moveTo>
                  <a:lnTo>
                    <a:pt x="25" y="37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03463" y="5186363"/>
              <a:ext cx="1379537" cy="1100137"/>
            </a:xfrm>
            <a:custGeom>
              <a:avLst/>
              <a:gdLst>
                <a:gd name="T0" fmla="*/ 869 w 869"/>
                <a:gd name="T1" fmla="*/ 28 h 693"/>
                <a:gd name="T2" fmla="*/ 852 w 869"/>
                <a:gd name="T3" fmla="*/ 0 h 693"/>
                <a:gd name="T4" fmla="*/ 0 w 869"/>
                <a:gd name="T5" fmla="*/ 666 h 693"/>
                <a:gd name="T6" fmla="*/ 17 w 869"/>
                <a:gd name="T7" fmla="*/ 693 h 693"/>
                <a:gd name="T8" fmla="*/ 869 w 869"/>
                <a:gd name="T9" fmla="*/ 2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69" y="28"/>
                  </a:moveTo>
                  <a:lnTo>
                    <a:pt x="852" y="0"/>
                  </a:lnTo>
                  <a:lnTo>
                    <a:pt x="0" y="666"/>
                  </a:lnTo>
                  <a:lnTo>
                    <a:pt x="17" y="693"/>
                  </a:lnTo>
                  <a:lnTo>
                    <a:pt x="869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891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2891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2891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5" y="3983038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021263" y="3983038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6163" y="3983038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89175" y="6227763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021263" y="6227763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16163" y="6227763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071688" y="3748088"/>
              <a:ext cx="490537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780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775200" y="5994400"/>
              <a:ext cx="492125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7831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424238" y="4937125"/>
              <a:ext cx="490537" cy="528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30588" y="4943475"/>
              <a:ext cx="477837" cy="51593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775200" y="3748088"/>
              <a:ext cx="492125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7831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071688" y="5994400"/>
              <a:ext cx="490537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780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13794" y="3728835"/>
              <a:ext cx="3286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909806" y="3742256"/>
              <a:ext cx="3413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587750" y="4932673"/>
              <a:ext cx="31432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201095" y="6018212"/>
              <a:ext cx="341312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925218" y="6001544"/>
              <a:ext cx="32861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875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3431" y="4023922"/>
            <a:ext cx="2808010" cy="2333453"/>
            <a:chOff x="2071688" y="3728835"/>
            <a:chExt cx="3195637" cy="27926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942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942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942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08563" y="6243638"/>
              <a:ext cx="53975" cy="58737"/>
            </a:xfrm>
            <a:custGeom>
              <a:avLst/>
              <a:gdLst>
                <a:gd name="T0" fmla="*/ 0 w 34"/>
                <a:gd name="T1" fmla="*/ 27 h 37"/>
                <a:gd name="T2" fmla="*/ 17 w 34"/>
                <a:gd name="T3" fmla="*/ 37 h 37"/>
                <a:gd name="T4" fmla="*/ 34 w 34"/>
                <a:gd name="T5" fmla="*/ 9 h 37"/>
                <a:gd name="T6" fmla="*/ 17 w 34"/>
                <a:gd name="T7" fmla="*/ 0 h 37"/>
                <a:gd name="T8" fmla="*/ 0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7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1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9025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0 w 34"/>
                <a:gd name="T3" fmla="*/ 37 h 46"/>
                <a:gd name="T4" fmla="*/ 25 w 34"/>
                <a:gd name="T5" fmla="*/ 0 h 46"/>
                <a:gd name="T6" fmla="*/ 34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34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56013" y="5186363"/>
              <a:ext cx="1379537" cy="1100137"/>
            </a:xfrm>
            <a:custGeom>
              <a:avLst/>
              <a:gdLst>
                <a:gd name="T0" fmla="*/ 852 w 869"/>
                <a:gd name="T1" fmla="*/ 693 h 693"/>
                <a:gd name="T2" fmla="*/ 869 w 869"/>
                <a:gd name="T3" fmla="*/ 666 h 693"/>
                <a:gd name="T4" fmla="*/ 17 w 869"/>
                <a:gd name="T5" fmla="*/ 0 h 693"/>
                <a:gd name="T6" fmla="*/ 0 w 869"/>
                <a:gd name="T7" fmla="*/ 28 h 693"/>
                <a:gd name="T8" fmla="*/ 852 w 86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52" y="693"/>
                  </a:moveTo>
                  <a:lnTo>
                    <a:pt x="869" y="666"/>
                  </a:lnTo>
                  <a:lnTo>
                    <a:pt x="17" y="0"/>
                  </a:lnTo>
                  <a:lnTo>
                    <a:pt x="0" y="28"/>
                  </a:lnTo>
                  <a:lnTo>
                    <a:pt x="852" y="6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56013" y="5186363"/>
              <a:ext cx="53975" cy="58737"/>
            </a:xfrm>
            <a:custGeom>
              <a:avLst/>
              <a:gdLst>
                <a:gd name="T0" fmla="*/ 0 w 34"/>
                <a:gd name="T1" fmla="*/ 28 h 37"/>
                <a:gd name="T2" fmla="*/ 17 w 34"/>
                <a:gd name="T3" fmla="*/ 37 h 37"/>
                <a:gd name="T4" fmla="*/ 34 w 34"/>
                <a:gd name="T5" fmla="*/ 9 h 37"/>
                <a:gd name="T6" fmla="*/ 26 w 34"/>
                <a:gd name="T7" fmla="*/ 0 h 37"/>
                <a:gd name="T8" fmla="*/ 0 w 34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276475" y="3968750"/>
              <a:ext cx="68263" cy="73025"/>
            </a:xfrm>
            <a:custGeom>
              <a:avLst/>
              <a:gdLst>
                <a:gd name="T0" fmla="*/ 17 w 43"/>
                <a:gd name="T1" fmla="*/ 46 h 46"/>
                <a:gd name="T2" fmla="*/ 0 w 43"/>
                <a:gd name="T3" fmla="*/ 37 h 46"/>
                <a:gd name="T4" fmla="*/ 25 w 43"/>
                <a:gd name="T5" fmla="*/ 0 h 46"/>
                <a:gd name="T6" fmla="*/ 43 w 43"/>
                <a:gd name="T7" fmla="*/ 18 h 46"/>
                <a:gd name="T8" fmla="*/ 17 w 4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43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03463" y="3997325"/>
              <a:ext cx="1393825" cy="1233488"/>
            </a:xfrm>
            <a:custGeom>
              <a:avLst/>
              <a:gdLst>
                <a:gd name="T0" fmla="*/ 852 w 878"/>
                <a:gd name="T1" fmla="*/ 777 h 777"/>
                <a:gd name="T2" fmla="*/ 878 w 878"/>
                <a:gd name="T3" fmla="*/ 749 h 777"/>
                <a:gd name="T4" fmla="*/ 26 w 878"/>
                <a:gd name="T5" fmla="*/ 0 h 777"/>
                <a:gd name="T6" fmla="*/ 0 w 878"/>
                <a:gd name="T7" fmla="*/ 28 h 777"/>
                <a:gd name="T8" fmla="*/ 852 w 87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777">
                  <a:moveTo>
                    <a:pt x="852" y="777"/>
                  </a:moveTo>
                  <a:lnTo>
                    <a:pt x="878" y="749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852" y="7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6013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34 w 34"/>
                <a:gd name="T3" fmla="*/ 37 h 46"/>
                <a:gd name="T4" fmla="*/ 17 w 34"/>
                <a:gd name="T5" fmla="*/ 0 h 46"/>
                <a:gd name="T6" fmla="*/ 0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34" y="37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6475" y="6243638"/>
              <a:ext cx="53975" cy="58737"/>
            </a:xfrm>
            <a:custGeom>
              <a:avLst/>
              <a:gdLst>
                <a:gd name="T0" fmla="*/ 34 w 34"/>
                <a:gd name="T1" fmla="*/ 27 h 37"/>
                <a:gd name="T2" fmla="*/ 25 w 34"/>
                <a:gd name="T3" fmla="*/ 37 h 37"/>
                <a:gd name="T4" fmla="*/ 0 w 34"/>
                <a:gd name="T5" fmla="*/ 9 h 37"/>
                <a:gd name="T6" fmla="*/ 17 w 34"/>
                <a:gd name="T7" fmla="*/ 0 h 37"/>
                <a:gd name="T8" fmla="*/ 34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27"/>
                  </a:moveTo>
                  <a:lnTo>
                    <a:pt x="25" y="37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03463" y="5186363"/>
              <a:ext cx="1379537" cy="1100137"/>
            </a:xfrm>
            <a:custGeom>
              <a:avLst/>
              <a:gdLst>
                <a:gd name="T0" fmla="*/ 869 w 869"/>
                <a:gd name="T1" fmla="*/ 28 h 693"/>
                <a:gd name="T2" fmla="*/ 852 w 869"/>
                <a:gd name="T3" fmla="*/ 0 h 693"/>
                <a:gd name="T4" fmla="*/ 0 w 869"/>
                <a:gd name="T5" fmla="*/ 666 h 693"/>
                <a:gd name="T6" fmla="*/ 17 w 869"/>
                <a:gd name="T7" fmla="*/ 693 h 693"/>
                <a:gd name="T8" fmla="*/ 869 w 869"/>
                <a:gd name="T9" fmla="*/ 2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69" y="28"/>
                  </a:moveTo>
                  <a:lnTo>
                    <a:pt x="852" y="0"/>
                  </a:lnTo>
                  <a:lnTo>
                    <a:pt x="0" y="666"/>
                  </a:lnTo>
                  <a:lnTo>
                    <a:pt x="17" y="693"/>
                  </a:lnTo>
                  <a:lnTo>
                    <a:pt x="869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891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2891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2891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5" y="3983038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021263" y="3983038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6163" y="3983038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89175" y="6227763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021263" y="6227763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16163" y="6227763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071688" y="3748088"/>
              <a:ext cx="490537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780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775200" y="5994400"/>
              <a:ext cx="492125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7831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424238" y="4937125"/>
              <a:ext cx="490537" cy="528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30588" y="4943475"/>
              <a:ext cx="477837" cy="51593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775200" y="3748088"/>
              <a:ext cx="492125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7831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071688" y="5994400"/>
              <a:ext cx="490537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780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13794" y="3728835"/>
              <a:ext cx="3286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909806" y="3742256"/>
              <a:ext cx="3413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587750" y="4932673"/>
              <a:ext cx="31432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201095" y="6018212"/>
              <a:ext cx="341312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925218" y="6001544"/>
              <a:ext cx="32861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953367" y="3996645"/>
            <a:ext cx="2808010" cy="2333453"/>
            <a:chOff x="5953367" y="3996645"/>
            <a:chExt cx="2808010" cy="2333453"/>
          </a:xfrm>
        </p:grpSpPr>
        <p:grpSp>
          <p:nvGrpSpPr>
            <p:cNvPr id="43" name="Group 42"/>
            <p:cNvGrpSpPr/>
            <p:nvPr/>
          </p:nvGrpSpPr>
          <p:grpSpPr>
            <a:xfrm>
              <a:off x="5953367" y="3996645"/>
              <a:ext cx="2808010" cy="2333453"/>
              <a:chOff x="2071688" y="3728835"/>
              <a:chExt cx="3195637" cy="2792615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994275" y="3983038"/>
                <a:ext cx="55563" cy="3016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4994275" y="6257925"/>
                <a:ext cx="55563" cy="2857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5008563" y="6243638"/>
                <a:ext cx="53975" cy="58737"/>
              </a:xfrm>
              <a:custGeom>
                <a:avLst/>
                <a:gdLst>
                  <a:gd name="T0" fmla="*/ 0 w 34"/>
                  <a:gd name="T1" fmla="*/ 27 h 37"/>
                  <a:gd name="T2" fmla="*/ 17 w 34"/>
                  <a:gd name="T3" fmla="*/ 37 h 37"/>
                  <a:gd name="T4" fmla="*/ 34 w 34"/>
                  <a:gd name="T5" fmla="*/ 9 h 37"/>
                  <a:gd name="T6" fmla="*/ 17 w 34"/>
                  <a:gd name="T7" fmla="*/ 0 h 37"/>
                  <a:gd name="T8" fmla="*/ 0 w 34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27"/>
                    </a:moveTo>
                    <a:lnTo>
                      <a:pt x="17" y="37"/>
                    </a:lnTo>
                    <a:lnTo>
                      <a:pt x="34" y="9"/>
                    </a:lnTo>
                    <a:lnTo>
                      <a:pt x="17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3629025" y="5157788"/>
                <a:ext cx="53975" cy="73025"/>
              </a:xfrm>
              <a:custGeom>
                <a:avLst/>
                <a:gdLst>
                  <a:gd name="T0" fmla="*/ 17 w 34"/>
                  <a:gd name="T1" fmla="*/ 46 h 46"/>
                  <a:gd name="T2" fmla="*/ 0 w 34"/>
                  <a:gd name="T3" fmla="*/ 37 h 46"/>
                  <a:gd name="T4" fmla="*/ 25 w 34"/>
                  <a:gd name="T5" fmla="*/ 0 h 46"/>
                  <a:gd name="T6" fmla="*/ 34 w 34"/>
                  <a:gd name="T7" fmla="*/ 18 h 46"/>
                  <a:gd name="T8" fmla="*/ 17 w 34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17" y="46"/>
                    </a:moveTo>
                    <a:lnTo>
                      <a:pt x="0" y="37"/>
                    </a:lnTo>
                    <a:lnTo>
                      <a:pt x="25" y="0"/>
                    </a:lnTo>
                    <a:lnTo>
                      <a:pt x="34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3656013" y="5186363"/>
                <a:ext cx="53975" cy="58737"/>
              </a:xfrm>
              <a:custGeom>
                <a:avLst/>
                <a:gdLst>
                  <a:gd name="T0" fmla="*/ 0 w 34"/>
                  <a:gd name="T1" fmla="*/ 28 h 37"/>
                  <a:gd name="T2" fmla="*/ 17 w 34"/>
                  <a:gd name="T3" fmla="*/ 37 h 37"/>
                  <a:gd name="T4" fmla="*/ 34 w 34"/>
                  <a:gd name="T5" fmla="*/ 9 h 37"/>
                  <a:gd name="T6" fmla="*/ 26 w 34"/>
                  <a:gd name="T7" fmla="*/ 0 h 37"/>
                  <a:gd name="T8" fmla="*/ 0 w 34"/>
                  <a:gd name="T9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28"/>
                    </a:moveTo>
                    <a:lnTo>
                      <a:pt x="17" y="37"/>
                    </a:lnTo>
                    <a:lnTo>
                      <a:pt x="34" y="9"/>
                    </a:lnTo>
                    <a:lnTo>
                      <a:pt x="2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2276475" y="3968750"/>
                <a:ext cx="68263" cy="73025"/>
              </a:xfrm>
              <a:custGeom>
                <a:avLst/>
                <a:gdLst>
                  <a:gd name="T0" fmla="*/ 17 w 43"/>
                  <a:gd name="T1" fmla="*/ 46 h 46"/>
                  <a:gd name="T2" fmla="*/ 0 w 43"/>
                  <a:gd name="T3" fmla="*/ 37 h 46"/>
                  <a:gd name="T4" fmla="*/ 25 w 43"/>
                  <a:gd name="T5" fmla="*/ 0 h 46"/>
                  <a:gd name="T6" fmla="*/ 43 w 43"/>
                  <a:gd name="T7" fmla="*/ 18 h 46"/>
                  <a:gd name="T8" fmla="*/ 17 w 43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17" y="46"/>
                    </a:moveTo>
                    <a:lnTo>
                      <a:pt x="0" y="37"/>
                    </a:lnTo>
                    <a:lnTo>
                      <a:pt x="25" y="0"/>
                    </a:lnTo>
                    <a:lnTo>
                      <a:pt x="43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3656013" y="5157788"/>
                <a:ext cx="53975" cy="73025"/>
              </a:xfrm>
              <a:custGeom>
                <a:avLst/>
                <a:gdLst>
                  <a:gd name="T0" fmla="*/ 17 w 34"/>
                  <a:gd name="T1" fmla="*/ 46 h 46"/>
                  <a:gd name="T2" fmla="*/ 34 w 34"/>
                  <a:gd name="T3" fmla="*/ 37 h 46"/>
                  <a:gd name="T4" fmla="*/ 17 w 34"/>
                  <a:gd name="T5" fmla="*/ 0 h 46"/>
                  <a:gd name="T6" fmla="*/ 0 w 34"/>
                  <a:gd name="T7" fmla="*/ 18 h 46"/>
                  <a:gd name="T8" fmla="*/ 17 w 34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17" y="46"/>
                    </a:moveTo>
                    <a:lnTo>
                      <a:pt x="34" y="37"/>
                    </a:lnTo>
                    <a:lnTo>
                      <a:pt x="17" y="0"/>
                    </a:lnTo>
                    <a:lnTo>
                      <a:pt x="0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2276475" y="6243638"/>
                <a:ext cx="53975" cy="58737"/>
              </a:xfrm>
              <a:custGeom>
                <a:avLst/>
                <a:gdLst>
                  <a:gd name="T0" fmla="*/ 34 w 34"/>
                  <a:gd name="T1" fmla="*/ 27 h 37"/>
                  <a:gd name="T2" fmla="*/ 25 w 34"/>
                  <a:gd name="T3" fmla="*/ 37 h 37"/>
                  <a:gd name="T4" fmla="*/ 0 w 34"/>
                  <a:gd name="T5" fmla="*/ 9 h 37"/>
                  <a:gd name="T6" fmla="*/ 17 w 34"/>
                  <a:gd name="T7" fmla="*/ 0 h 37"/>
                  <a:gd name="T8" fmla="*/ 34 w 34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34" y="27"/>
                    </a:moveTo>
                    <a:lnTo>
                      <a:pt x="25" y="37"/>
                    </a:lnTo>
                    <a:lnTo>
                      <a:pt x="0" y="9"/>
                    </a:lnTo>
                    <a:lnTo>
                      <a:pt x="17" y="0"/>
                    </a:lnTo>
                    <a:lnTo>
                      <a:pt x="34" y="2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2289175" y="3983038"/>
                <a:ext cx="55563" cy="3016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17"/>
              <p:cNvSpPr>
                <a:spLocks noChangeArrowheads="1"/>
              </p:cNvSpPr>
              <p:nvPr/>
            </p:nvSpPr>
            <p:spPr bwMode="auto">
              <a:xfrm>
                <a:off x="2289175" y="6257925"/>
                <a:ext cx="55563" cy="2857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2289175" y="3983038"/>
                <a:ext cx="26988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0"/>
              <p:cNvSpPr>
                <a:spLocks noChangeArrowheads="1"/>
              </p:cNvSpPr>
              <p:nvPr/>
            </p:nvSpPr>
            <p:spPr bwMode="auto">
              <a:xfrm>
                <a:off x="5021263" y="3983038"/>
                <a:ext cx="28575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2289175" y="6227763"/>
                <a:ext cx="26988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23"/>
              <p:cNvSpPr>
                <a:spLocks noChangeArrowheads="1"/>
              </p:cNvSpPr>
              <p:nvPr/>
            </p:nvSpPr>
            <p:spPr bwMode="auto">
              <a:xfrm>
                <a:off x="5021263" y="6227763"/>
                <a:ext cx="28575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25"/>
              <p:cNvSpPr>
                <a:spLocks noChangeArrowheads="1"/>
              </p:cNvSpPr>
              <p:nvPr/>
            </p:nvSpPr>
            <p:spPr bwMode="auto">
              <a:xfrm>
                <a:off x="2071688" y="3748088"/>
                <a:ext cx="490537" cy="528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2078038" y="3754438"/>
                <a:ext cx="477837" cy="515937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27"/>
              <p:cNvSpPr>
                <a:spLocks noChangeArrowheads="1"/>
              </p:cNvSpPr>
              <p:nvPr/>
            </p:nvSpPr>
            <p:spPr bwMode="auto">
              <a:xfrm>
                <a:off x="4775200" y="5994400"/>
                <a:ext cx="492125" cy="527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28"/>
              <p:cNvSpPr>
                <a:spLocks noChangeArrowheads="1"/>
              </p:cNvSpPr>
              <p:nvPr/>
            </p:nvSpPr>
            <p:spPr bwMode="auto">
              <a:xfrm>
                <a:off x="4783138" y="5999163"/>
                <a:ext cx="477837" cy="517525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29"/>
              <p:cNvSpPr>
                <a:spLocks noChangeArrowheads="1"/>
              </p:cNvSpPr>
              <p:nvPr/>
            </p:nvSpPr>
            <p:spPr bwMode="auto">
              <a:xfrm>
                <a:off x="3424238" y="4937125"/>
                <a:ext cx="490537" cy="528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30"/>
              <p:cNvSpPr>
                <a:spLocks noChangeArrowheads="1"/>
              </p:cNvSpPr>
              <p:nvPr/>
            </p:nvSpPr>
            <p:spPr bwMode="auto">
              <a:xfrm>
                <a:off x="3430588" y="4943475"/>
                <a:ext cx="477837" cy="515938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31"/>
              <p:cNvSpPr>
                <a:spLocks noChangeArrowheads="1"/>
              </p:cNvSpPr>
              <p:nvPr/>
            </p:nvSpPr>
            <p:spPr bwMode="auto">
              <a:xfrm>
                <a:off x="4775200" y="3748088"/>
                <a:ext cx="492125" cy="528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32"/>
              <p:cNvSpPr>
                <a:spLocks noChangeArrowheads="1"/>
              </p:cNvSpPr>
              <p:nvPr/>
            </p:nvSpPr>
            <p:spPr bwMode="auto">
              <a:xfrm>
                <a:off x="4783138" y="3754438"/>
                <a:ext cx="477837" cy="515937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33"/>
              <p:cNvSpPr>
                <a:spLocks noChangeArrowheads="1"/>
              </p:cNvSpPr>
              <p:nvPr/>
            </p:nvSpPr>
            <p:spPr bwMode="auto">
              <a:xfrm>
                <a:off x="2071688" y="5994400"/>
                <a:ext cx="490537" cy="527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34"/>
              <p:cNvSpPr>
                <a:spLocks noChangeArrowheads="1"/>
              </p:cNvSpPr>
              <p:nvPr/>
            </p:nvSpPr>
            <p:spPr bwMode="auto">
              <a:xfrm>
                <a:off x="2078038" y="5999163"/>
                <a:ext cx="477837" cy="517525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2213794" y="3728835"/>
                <a:ext cx="328612" cy="48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6" name="Rectangle 36"/>
              <p:cNvSpPr>
                <a:spLocks noChangeArrowheads="1"/>
              </p:cNvSpPr>
              <p:nvPr/>
            </p:nvSpPr>
            <p:spPr bwMode="auto">
              <a:xfrm>
                <a:off x="4909806" y="3742256"/>
                <a:ext cx="341312" cy="48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7" name="Rectangle 37"/>
              <p:cNvSpPr>
                <a:spLocks noChangeArrowheads="1"/>
              </p:cNvSpPr>
              <p:nvPr/>
            </p:nvSpPr>
            <p:spPr bwMode="auto">
              <a:xfrm>
                <a:off x="3587750" y="4932673"/>
                <a:ext cx="314325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2201095" y="6018212"/>
                <a:ext cx="341312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9" name="Rectangle 39"/>
              <p:cNvSpPr>
                <a:spLocks noChangeArrowheads="1"/>
              </p:cNvSpPr>
              <p:nvPr/>
            </p:nvSpPr>
            <p:spPr bwMode="auto">
              <a:xfrm>
                <a:off x="4925218" y="6001544"/>
                <a:ext cx="328613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80" name="Straight Arrow Connector 79"/>
            <p:cNvCxnSpPr>
              <a:stCxn id="65" idx="6"/>
              <a:endCxn id="71" idx="2"/>
            </p:cNvCxnSpPr>
            <p:nvPr/>
          </p:nvCxnSpPr>
          <p:spPr>
            <a:xfrm>
              <a:off x="6384402" y="4233591"/>
              <a:ext cx="1944544" cy="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8" idx="0"/>
              <a:endCxn id="71" idx="4"/>
            </p:cNvCxnSpPr>
            <p:nvPr/>
          </p:nvCxnSpPr>
          <p:spPr>
            <a:xfrm flipH="1" flipV="1">
              <a:off x="8545162" y="4454450"/>
              <a:ext cx="697" cy="1439235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0" idx="1"/>
              <a:endCxn id="66" idx="5"/>
            </p:cNvCxnSpPr>
            <p:nvPr/>
          </p:nvCxnSpPr>
          <p:spPr>
            <a:xfrm flipH="1" flipV="1">
              <a:off x="6317334" y="4386011"/>
              <a:ext cx="891589" cy="688697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0" idx="5"/>
              <a:endCxn id="68" idx="1"/>
            </p:cNvCxnSpPr>
            <p:nvPr/>
          </p:nvCxnSpPr>
          <p:spPr>
            <a:xfrm>
              <a:off x="7505821" y="5379547"/>
              <a:ext cx="891589" cy="577466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3" idx="7"/>
              <a:endCxn id="70" idx="3"/>
            </p:cNvCxnSpPr>
            <p:nvPr/>
          </p:nvCxnSpPr>
          <p:spPr>
            <a:xfrm flipV="1">
              <a:off x="6321278" y="5379547"/>
              <a:ext cx="887645" cy="574653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8" idx="2"/>
              <a:endCxn id="73" idx="6"/>
            </p:cNvCxnSpPr>
            <p:nvPr/>
          </p:nvCxnSpPr>
          <p:spPr>
            <a:xfrm flipH="1">
              <a:off x="6384402" y="6109902"/>
              <a:ext cx="1951519" cy="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3" idx="0"/>
              <a:endCxn id="66" idx="4"/>
            </p:cNvCxnSpPr>
            <p:nvPr/>
          </p:nvCxnSpPr>
          <p:spPr>
            <a:xfrm flipV="1">
              <a:off x="6168885" y="4449145"/>
              <a:ext cx="0" cy="1440561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163767" y="4361027"/>
            <a:ext cx="9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vertex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63766" y="4984759"/>
            <a:ext cx="9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edge</a:t>
            </a:r>
          </a:p>
        </p:txBody>
      </p:sp>
      <p:cxnSp>
        <p:nvCxnSpPr>
          <p:cNvPr id="105" name="Straight Arrow Connector 104"/>
          <p:cNvCxnSpPr>
            <a:stCxn id="103" idx="3"/>
          </p:cNvCxnSpPr>
          <p:nvPr/>
        </p:nvCxnSpPr>
        <p:spPr>
          <a:xfrm flipV="1">
            <a:off x="5068551" y="5166118"/>
            <a:ext cx="1009685" cy="33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3"/>
          </p:cNvCxnSpPr>
          <p:nvPr/>
        </p:nvCxnSpPr>
        <p:spPr>
          <a:xfrm flipV="1">
            <a:off x="5068552" y="4285408"/>
            <a:ext cx="820575" cy="2602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1"/>
          </p:cNvCxnSpPr>
          <p:nvPr/>
        </p:nvCxnSpPr>
        <p:spPr>
          <a:xfrm flipH="1" flipV="1">
            <a:off x="3542727" y="4311368"/>
            <a:ext cx="621040" cy="2343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3" idx="1"/>
          </p:cNvCxnSpPr>
          <p:nvPr/>
        </p:nvCxnSpPr>
        <p:spPr>
          <a:xfrm flipH="1">
            <a:off x="3325391" y="5169425"/>
            <a:ext cx="838375" cy="46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00330" y="6353395"/>
            <a:ext cx="2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Directed graph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28529" y="6352732"/>
            <a:ext cx="2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Undirected graph</a:t>
            </a: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646738"/>
          </a:xfrm>
        </p:spPr>
        <p:txBody>
          <a:bodyPr>
            <a:normAutofit/>
          </a:bodyPr>
          <a:lstStyle/>
          <a:p>
            <a:r>
              <a:rPr lang="en-US" sz="2000" b="1" dirty="0"/>
              <a:t>Graph:</a:t>
            </a:r>
            <a:r>
              <a:rPr lang="en-US" sz="2000" dirty="0"/>
              <a:t> A data structure that consists of a set of nodes and a set of connections that relate the nodes to one another</a:t>
            </a:r>
          </a:p>
          <a:p>
            <a:r>
              <a:rPr lang="en-US" sz="2000" b="1" dirty="0"/>
              <a:t>Vertex:</a:t>
            </a:r>
            <a:r>
              <a:rPr lang="en-US" sz="2000" dirty="0"/>
              <a:t> A node in a graph</a:t>
            </a:r>
          </a:p>
          <a:p>
            <a:r>
              <a:rPr lang="en-US" sz="2000" b="1" dirty="0"/>
              <a:t>Edge (arc):</a:t>
            </a:r>
            <a:r>
              <a:rPr lang="en-US" sz="2000" dirty="0"/>
              <a:t> A pair of vertices representing a connection between two nodes in a graph</a:t>
            </a:r>
          </a:p>
          <a:p>
            <a:r>
              <a:rPr lang="en-US" sz="2000" b="1" dirty="0"/>
              <a:t>Undirected graph:</a:t>
            </a:r>
            <a:r>
              <a:rPr lang="en-US" sz="2000" dirty="0"/>
              <a:t> A graph in which the edges have no direction</a:t>
            </a:r>
          </a:p>
          <a:p>
            <a:r>
              <a:rPr lang="en-US" sz="2000" b="1" dirty="0"/>
              <a:t>Directed graph (digraph):</a:t>
            </a:r>
            <a:r>
              <a:rPr lang="en-US" sz="2000" dirty="0"/>
              <a:t> A graph in which each edge is directed from one vertex to another (or the same) vertex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23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8945"/>
            <a:ext cx="8077200" cy="3657600"/>
          </a:xfrm>
        </p:spPr>
        <p:txBody>
          <a:bodyPr/>
          <a:lstStyle/>
          <a:p>
            <a:r>
              <a:rPr lang="en-US" altLang="en-US" sz="2000" dirty="0"/>
              <a:t>A graph G is represented as G = (</a:t>
            </a:r>
            <a:r>
              <a:rPr lang="en-US" altLang="en-US" sz="2000" dirty="0">
                <a:solidFill>
                  <a:srgbClr val="FA2C25"/>
                </a:solidFill>
              </a:rPr>
              <a:t>V</a:t>
            </a:r>
            <a:r>
              <a:rPr lang="en-US" altLang="en-US" sz="2000" dirty="0"/>
              <a:t>,E), where</a:t>
            </a:r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FA2C25"/>
                </a:solidFill>
              </a:rPr>
              <a:t>V</a:t>
            </a:r>
            <a:r>
              <a:rPr lang="en-US" altLang="en-US" sz="2000" dirty="0"/>
              <a:t>: set of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008000"/>
                </a:solidFill>
              </a:rPr>
              <a:t>E</a:t>
            </a:r>
            <a:r>
              <a:rPr lang="en-US" altLang="en-US" sz="2000" dirty="0"/>
              <a:t>: set of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edges</a:t>
            </a:r>
            <a:r>
              <a:rPr lang="en-US" altLang="en-US" sz="2000" dirty="0"/>
              <a:t> connecting the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  <a:r>
              <a:rPr lang="en-US" altLang="en-US" sz="2000" dirty="0"/>
              <a:t> in V</a:t>
            </a:r>
          </a:p>
          <a:p>
            <a:r>
              <a:rPr lang="en-US" altLang="en-US" sz="2000" dirty="0"/>
              <a:t>An </a:t>
            </a:r>
            <a:r>
              <a:rPr lang="en-US" altLang="en-US" sz="2000" dirty="0">
                <a:solidFill>
                  <a:srgbClr val="008000"/>
                </a:solidFill>
              </a:rPr>
              <a:t>edge</a:t>
            </a:r>
            <a:r>
              <a:rPr lang="en-US" altLang="en-US" sz="2000" dirty="0"/>
              <a:t> e = 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is a pair of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</a:p>
          <a:p>
            <a:r>
              <a:rPr lang="en-US" altLang="en-US" sz="2000" dirty="0"/>
              <a:t>Example: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311698" y="3493644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4311698" y="5768531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4311698" y="3523806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3" name="Freeform 7"/>
          <p:cNvSpPr>
            <a:spLocks/>
          </p:cNvSpPr>
          <p:nvPr/>
        </p:nvSpPr>
        <p:spPr bwMode="auto">
          <a:xfrm>
            <a:off x="4325986" y="5754244"/>
            <a:ext cx="53975" cy="58737"/>
          </a:xfrm>
          <a:custGeom>
            <a:avLst/>
            <a:gdLst>
              <a:gd name="T0" fmla="*/ 0 w 34"/>
              <a:gd name="T1" fmla="*/ 27 h 37"/>
              <a:gd name="T2" fmla="*/ 17 w 34"/>
              <a:gd name="T3" fmla="*/ 37 h 37"/>
              <a:gd name="T4" fmla="*/ 34 w 34"/>
              <a:gd name="T5" fmla="*/ 9 h 37"/>
              <a:gd name="T6" fmla="*/ 17 w 34"/>
              <a:gd name="T7" fmla="*/ 0 h 37"/>
              <a:gd name="T8" fmla="*/ 0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4" name="Freeform 8"/>
          <p:cNvSpPr>
            <a:spLocks/>
          </p:cNvSpPr>
          <p:nvPr/>
        </p:nvSpPr>
        <p:spPr bwMode="auto">
          <a:xfrm>
            <a:off x="2946448" y="4668394"/>
            <a:ext cx="53975" cy="73025"/>
          </a:xfrm>
          <a:custGeom>
            <a:avLst/>
            <a:gdLst>
              <a:gd name="T0" fmla="*/ 17 w 34"/>
              <a:gd name="T1" fmla="*/ 46 h 46"/>
              <a:gd name="T2" fmla="*/ 0 w 34"/>
              <a:gd name="T3" fmla="*/ 37 h 46"/>
              <a:gd name="T4" fmla="*/ 25 w 34"/>
              <a:gd name="T5" fmla="*/ 0 h 46"/>
              <a:gd name="T6" fmla="*/ 34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5" name="Freeform 9"/>
          <p:cNvSpPr>
            <a:spLocks/>
          </p:cNvSpPr>
          <p:nvPr/>
        </p:nvSpPr>
        <p:spPr bwMode="auto">
          <a:xfrm>
            <a:off x="2973436" y="4696969"/>
            <a:ext cx="1379537" cy="1100137"/>
          </a:xfrm>
          <a:custGeom>
            <a:avLst/>
            <a:gdLst>
              <a:gd name="T0" fmla="*/ 852 w 869"/>
              <a:gd name="T1" fmla="*/ 693 h 693"/>
              <a:gd name="T2" fmla="*/ 869 w 869"/>
              <a:gd name="T3" fmla="*/ 666 h 693"/>
              <a:gd name="T4" fmla="*/ 17 w 869"/>
              <a:gd name="T5" fmla="*/ 0 h 693"/>
              <a:gd name="T6" fmla="*/ 0 w 869"/>
              <a:gd name="T7" fmla="*/ 28 h 693"/>
              <a:gd name="T8" fmla="*/ 852 w 869"/>
              <a:gd name="T9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6" name="Freeform 10"/>
          <p:cNvSpPr>
            <a:spLocks/>
          </p:cNvSpPr>
          <p:nvPr/>
        </p:nvSpPr>
        <p:spPr bwMode="auto">
          <a:xfrm>
            <a:off x="2973436" y="4696969"/>
            <a:ext cx="53975" cy="58737"/>
          </a:xfrm>
          <a:custGeom>
            <a:avLst/>
            <a:gdLst>
              <a:gd name="T0" fmla="*/ 0 w 34"/>
              <a:gd name="T1" fmla="*/ 28 h 37"/>
              <a:gd name="T2" fmla="*/ 17 w 34"/>
              <a:gd name="T3" fmla="*/ 37 h 37"/>
              <a:gd name="T4" fmla="*/ 34 w 34"/>
              <a:gd name="T5" fmla="*/ 9 h 37"/>
              <a:gd name="T6" fmla="*/ 26 w 34"/>
              <a:gd name="T7" fmla="*/ 0 h 37"/>
              <a:gd name="T8" fmla="*/ 0 w 34"/>
              <a:gd name="T9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7" name="Freeform 11"/>
          <p:cNvSpPr>
            <a:spLocks/>
          </p:cNvSpPr>
          <p:nvPr/>
        </p:nvSpPr>
        <p:spPr bwMode="auto">
          <a:xfrm>
            <a:off x="1593898" y="3479356"/>
            <a:ext cx="68263" cy="73025"/>
          </a:xfrm>
          <a:custGeom>
            <a:avLst/>
            <a:gdLst>
              <a:gd name="T0" fmla="*/ 17 w 43"/>
              <a:gd name="T1" fmla="*/ 46 h 46"/>
              <a:gd name="T2" fmla="*/ 0 w 43"/>
              <a:gd name="T3" fmla="*/ 37 h 46"/>
              <a:gd name="T4" fmla="*/ 25 w 43"/>
              <a:gd name="T5" fmla="*/ 0 h 46"/>
              <a:gd name="T6" fmla="*/ 43 w 43"/>
              <a:gd name="T7" fmla="*/ 18 h 46"/>
              <a:gd name="T8" fmla="*/ 17 w 4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8" name="Freeform 12"/>
          <p:cNvSpPr>
            <a:spLocks/>
          </p:cNvSpPr>
          <p:nvPr/>
        </p:nvSpPr>
        <p:spPr bwMode="auto">
          <a:xfrm>
            <a:off x="1620886" y="3507931"/>
            <a:ext cx="1393825" cy="1233488"/>
          </a:xfrm>
          <a:custGeom>
            <a:avLst/>
            <a:gdLst>
              <a:gd name="T0" fmla="*/ 852 w 878"/>
              <a:gd name="T1" fmla="*/ 777 h 777"/>
              <a:gd name="T2" fmla="*/ 878 w 878"/>
              <a:gd name="T3" fmla="*/ 749 h 777"/>
              <a:gd name="T4" fmla="*/ 26 w 878"/>
              <a:gd name="T5" fmla="*/ 0 h 777"/>
              <a:gd name="T6" fmla="*/ 0 w 878"/>
              <a:gd name="T7" fmla="*/ 28 h 777"/>
              <a:gd name="T8" fmla="*/ 852 w 878"/>
              <a:gd name="T9" fmla="*/ 7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9" name="Freeform 13"/>
          <p:cNvSpPr>
            <a:spLocks/>
          </p:cNvSpPr>
          <p:nvPr/>
        </p:nvSpPr>
        <p:spPr bwMode="auto">
          <a:xfrm>
            <a:off x="2973436" y="4668394"/>
            <a:ext cx="53975" cy="73025"/>
          </a:xfrm>
          <a:custGeom>
            <a:avLst/>
            <a:gdLst>
              <a:gd name="T0" fmla="*/ 17 w 34"/>
              <a:gd name="T1" fmla="*/ 46 h 46"/>
              <a:gd name="T2" fmla="*/ 34 w 34"/>
              <a:gd name="T3" fmla="*/ 37 h 46"/>
              <a:gd name="T4" fmla="*/ 17 w 34"/>
              <a:gd name="T5" fmla="*/ 0 h 46"/>
              <a:gd name="T6" fmla="*/ 0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0" name="Freeform 14"/>
          <p:cNvSpPr>
            <a:spLocks/>
          </p:cNvSpPr>
          <p:nvPr/>
        </p:nvSpPr>
        <p:spPr bwMode="auto">
          <a:xfrm>
            <a:off x="1593898" y="5754244"/>
            <a:ext cx="53975" cy="58737"/>
          </a:xfrm>
          <a:custGeom>
            <a:avLst/>
            <a:gdLst>
              <a:gd name="T0" fmla="*/ 34 w 34"/>
              <a:gd name="T1" fmla="*/ 27 h 37"/>
              <a:gd name="T2" fmla="*/ 25 w 34"/>
              <a:gd name="T3" fmla="*/ 37 h 37"/>
              <a:gd name="T4" fmla="*/ 0 w 34"/>
              <a:gd name="T5" fmla="*/ 9 h 37"/>
              <a:gd name="T6" fmla="*/ 17 w 34"/>
              <a:gd name="T7" fmla="*/ 0 h 37"/>
              <a:gd name="T8" fmla="*/ 34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1" name="Freeform 15"/>
          <p:cNvSpPr>
            <a:spLocks/>
          </p:cNvSpPr>
          <p:nvPr/>
        </p:nvSpPr>
        <p:spPr bwMode="auto">
          <a:xfrm>
            <a:off x="1620886" y="4696969"/>
            <a:ext cx="1379537" cy="1100137"/>
          </a:xfrm>
          <a:custGeom>
            <a:avLst/>
            <a:gdLst>
              <a:gd name="T0" fmla="*/ 869 w 869"/>
              <a:gd name="T1" fmla="*/ 28 h 693"/>
              <a:gd name="T2" fmla="*/ 852 w 869"/>
              <a:gd name="T3" fmla="*/ 0 h 693"/>
              <a:gd name="T4" fmla="*/ 0 w 869"/>
              <a:gd name="T5" fmla="*/ 666 h 693"/>
              <a:gd name="T6" fmla="*/ 17 w 869"/>
              <a:gd name="T7" fmla="*/ 693 h 693"/>
              <a:gd name="T8" fmla="*/ 869 w 869"/>
              <a:gd name="T9" fmla="*/ 2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1606598" y="3493644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1606598" y="5768531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1606598" y="3523806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1606598" y="3493644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4338686" y="3493644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1633586" y="3493644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1606598" y="5738369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4338686" y="5738369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1633586" y="5738369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1389111" y="3258694"/>
            <a:ext cx="490537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1395461" y="3265044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4092623" y="5505006"/>
            <a:ext cx="492125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4100561" y="5509769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2741661" y="4447731"/>
            <a:ext cx="490537" cy="528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2748011" y="4454081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4092623" y="3258694"/>
            <a:ext cx="492125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100561" y="3265044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1389111" y="5505006"/>
            <a:ext cx="490537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1395461" y="5509769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1538336" y="3317431"/>
            <a:ext cx="3286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4243436" y="3361881"/>
            <a:ext cx="3413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2905173" y="4506469"/>
            <a:ext cx="314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1538336" y="5592319"/>
            <a:ext cx="34131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4257723" y="5563744"/>
            <a:ext cx="3286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5489622" y="3396806"/>
            <a:ext cx="29583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A2C25"/>
                </a:solidFill>
                <a:latin typeface="Times" panose="02020603050405020304" pitchFamily="18" charset="0"/>
              </a:rPr>
              <a:t>V</a:t>
            </a:r>
            <a:r>
              <a:rPr lang="en-US" altLang="en-US" sz="2400" dirty="0">
                <a:latin typeface="Times" panose="02020603050405020304" pitchFamily="18" charset="0"/>
              </a:rPr>
              <a:t>= {</a:t>
            </a:r>
            <a:r>
              <a:rPr lang="en-US" altLang="en-US" sz="2400" dirty="0" err="1">
                <a:latin typeface="Times" panose="02020603050405020304" pitchFamily="18" charset="0"/>
              </a:rPr>
              <a:t>a,b,c,d,e</a:t>
            </a:r>
            <a:r>
              <a:rPr lang="en-US" altLang="en-US" sz="2400" dirty="0">
                <a:latin typeface="Times" panose="02020603050405020304" pitchFamily="18" charset="0"/>
              </a:rPr>
              <a:t>}</a:t>
            </a:r>
          </a:p>
          <a:p>
            <a:pPr eaLnBrk="0" hangingPunct="0"/>
            <a:endParaRPr lang="en-US" altLang="en-US" sz="2400" dirty="0"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400" dirty="0">
                <a:solidFill>
                  <a:srgbClr val="008000"/>
                </a:solidFill>
                <a:latin typeface="Times" panose="02020603050405020304" pitchFamily="18" charset="0"/>
              </a:rPr>
              <a:t>E</a:t>
            </a:r>
            <a:r>
              <a:rPr lang="en-US" altLang="en-US" sz="2400" dirty="0">
                <a:latin typeface="Times" panose="02020603050405020304" pitchFamily="18" charset="0"/>
              </a:rPr>
              <a:t>= {(</a:t>
            </a:r>
            <a:r>
              <a:rPr lang="en-US" altLang="en-US" sz="2400" dirty="0" err="1">
                <a:latin typeface="Times" panose="02020603050405020304" pitchFamily="18" charset="0"/>
              </a:rPr>
              <a:t>a,b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a,c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a,d</a:t>
            </a:r>
            <a:r>
              <a:rPr lang="en-US" altLang="en-US" sz="2400" dirty="0">
                <a:latin typeface="Times" panose="02020603050405020304" pitchFamily="18" charset="0"/>
              </a:rPr>
              <a:t>),</a:t>
            </a:r>
          </a:p>
          <a:p>
            <a:pPr eaLnBrk="0" hangingPunct="0"/>
            <a:r>
              <a:rPr lang="en-US" altLang="en-US" sz="2400" dirty="0">
                <a:latin typeface="Times" panose="02020603050405020304" pitchFamily="18" charset="0"/>
              </a:rPr>
              <a:t>(</a:t>
            </a:r>
            <a:r>
              <a:rPr lang="en-US" altLang="en-US" sz="2400" dirty="0" err="1">
                <a:latin typeface="Times" panose="02020603050405020304" pitchFamily="18" charset="0"/>
              </a:rPr>
              <a:t>b,e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c,d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c,e</a:t>
            </a:r>
            <a:r>
              <a:rPr lang="en-US" altLang="en-US" sz="2400" dirty="0">
                <a:latin typeface="Times" panose="02020603050405020304" pitchFamily="18" charset="0"/>
              </a:rPr>
              <a:t>), (</a:t>
            </a:r>
            <a:r>
              <a:rPr lang="en-US" altLang="en-US" sz="2400" dirty="0" err="1">
                <a:latin typeface="Times" panose="02020603050405020304" pitchFamily="18" charset="0"/>
              </a:rPr>
              <a:t>d,e</a:t>
            </a:r>
            <a:r>
              <a:rPr lang="en-US" altLang="en-US" sz="2400" dirty="0">
                <a:latin typeface="Times" panose="02020603050405020304" pitchFamily="18" charset="0"/>
              </a:rPr>
              <a:t>)}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28038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68" r="39297" b="72639"/>
          <a:stretch/>
        </p:blipFill>
        <p:spPr>
          <a:xfrm>
            <a:off x="2633428" y="1643640"/>
            <a:ext cx="3877143" cy="34678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Example: Graph1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6073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943" r="12798" b="34332"/>
          <a:stretch/>
        </p:blipFill>
        <p:spPr>
          <a:xfrm>
            <a:off x="1804244" y="1643640"/>
            <a:ext cx="5535509" cy="453116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Example: Graph2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58143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Example: Graph3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1503" b="-2721"/>
          <a:stretch/>
        </p:blipFill>
        <p:spPr>
          <a:xfrm>
            <a:off x="1366362" y="1643640"/>
            <a:ext cx="6421743" cy="43728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00292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Complete graph:</a:t>
            </a:r>
            <a:r>
              <a:rPr lang="en-US" sz="2000" dirty="0"/>
              <a:t> A graph in which every vertex is directly connected to every other vertex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53" y="1918952"/>
            <a:ext cx="7730294" cy="36641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53357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1178</Words>
  <Application>Microsoft Macintosh PowerPoint</Application>
  <PresentationFormat>On-screen Show (4:3)</PresentationFormat>
  <Paragraphs>326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Gungsuh</vt:lpstr>
      <vt:lpstr>Aharoni</vt:lpstr>
      <vt:lpstr>Arial</vt:lpstr>
      <vt:lpstr>Britannic Bold</vt:lpstr>
      <vt:lpstr>Calibri</vt:lpstr>
      <vt:lpstr>Calibri Light</vt:lpstr>
      <vt:lpstr>Courier New</vt:lpstr>
      <vt:lpstr>Garamond</vt:lpstr>
      <vt:lpstr>Impact</vt:lpstr>
      <vt:lpstr>Times</vt:lpstr>
      <vt:lpstr>Verdana</vt:lpstr>
      <vt:lpstr>Office Theme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Implementation Issues</vt:lpstr>
      <vt:lpstr>Implementation Issues</vt:lpstr>
      <vt:lpstr>Graph Specification</vt:lpstr>
      <vt:lpstr>Graph Specification</vt:lpstr>
      <vt:lpstr>Graph Specification</vt:lpstr>
      <vt:lpstr>graphtype.h</vt:lpstr>
      <vt:lpstr>graphtype.cpp</vt:lpstr>
      <vt:lpstr>graphtype.cpp</vt:lpstr>
      <vt:lpstr>graphtype.cpp</vt:lpstr>
      <vt:lpstr>graphtype.cpp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53</cp:revision>
  <dcterms:created xsi:type="dcterms:W3CDTF">2014-09-11T18:03:18Z</dcterms:created>
  <dcterms:modified xsi:type="dcterms:W3CDTF">2021-09-03T10:46:25Z</dcterms:modified>
</cp:coreProperties>
</file>