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91" r:id="rId2"/>
    <p:sldId id="257" r:id="rId3"/>
    <p:sldId id="298" r:id="rId4"/>
    <p:sldId id="300" r:id="rId5"/>
    <p:sldId id="299" r:id="rId6"/>
    <p:sldId id="259" r:id="rId7"/>
    <p:sldId id="301" r:id="rId8"/>
    <p:sldId id="302" r:id="rId9"/>
    <p:sldId id="303" r:id="rId10"/>
    <p:sldId id="322" r:id="rId11"/>
    <p:sldId id="304" r:id="rId12"/>
    <p:sldId id="325" r:id="rId13"/>
    <p:sldId id="339" r:id="rId14"/>
    <p:sldId id="326" r:id="rId15"/>
    <p:sldId id="306" r:id="rId16"/>
    <p:sldId id="327" r:id="rId17"/>
    <p:sldId id="340" r:id="rId18"/>
    <p:sldId id="308" r:id="rId19"/>
    <p:sldId id="328" r:id="rId20"/>
    <p:sldId id="309" r:id="rId21"/>
    <p:sldId id="329" r:id="rId22"/>
    <p:sldId id="312" r:id="rId23"/>
    <p:sldId id="330" r:id="rId24"/>
    <p:sldId id="341" r:id="rId25"/>
    <p:sldId id="314" r:id="rId26"/>
    <p:sldId id="331" r:id="rId27"/>
    <p:sldId id="332" r:id="rId28"/>
    <p:sldId id="333" r:id="rId29"/>
    <p:sldId id="334" r:id="rId30"/>
    <p:sldId id="342" r:id="rId31"/>
    <p:sldId id="335" r:id="rId32"/>
    <p:sldId id="318" r:id="rId33"/>
    <p:sldId id="317" r:id="rId34"/>
    <p:sldId id="336" r:id="rId35"/>
    <p:sldId id="337" r:id="rId36"/>
    <p:sldId id="343" r:id="rId37"/>
    <p:sldId id="319" r:id="rId38"/>
    <p:sldId id="338" r:id="rId39"/>
    <p:sldId id="321" r:id="rId40"/>
    <p:sldId id="34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66"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BD25C4-53AE-4787-9369-C61060A58DFC}" type="datetimeFigureOut">
              <a:rPr lang="en-US" smtClean="0"/>
              <a:pPr/>
              <a:t>6/8/2021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87BE4-6D1B-4C82-B868-1416F503DC93}" type="slidenum">
              <a:rPr lang="en-US" smtClean="0"/>
              <a:pPr/>
              <a:t>‹#›</a:t>
            </a:fld>
            <a:endParaRPr lang="en-US"/>
          </a:p>
        </p:txBody>
      </p:sp>
    </p:spTree>
    <p:extLst>
      <p:ext uri="{BB962C8B-B14F-4D97-AF65-F5344CB8AC3E}">
        <p14:creationId xmlns:p14="http://schemas.microsoft.com/office/powerpoint/2010/main" val="3895768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87BE4-6D1B-4C82-B868-1416F503DC93}" type="slidenum">
              <a:rPr lang="en-US" smtClean="0"/>
              <a:pPr/>
              <a:t>2</a:t>
            </a:fld>
            <a:endParaRPr lang="en-US"/>
          </a:p>
        </p:txBody>
      </p:sp>
    </p:spTree>
    <p:extLst>
      <p:ext uri="{BB962C8B-B14F-4D97-AF65-F5344CB8AC3E}">
        <p14:creationId xmlns:p14="http://schemas.microsoft.com/office/powerpoint/2010/main" val="29422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87BE4-6D1B-4C82-B868-1416F503DC93}" type="slidenum">
              <a:rPr lang="en-US" smtClean="0"/>
              <a:pPr/>
              <a:t>39</a:t>
            </a:fld>
            <a:endParaRPr lang="en-US"/>
          </a:p>
        </p:txBody>
      </p:sp>
    </p:spTree>
    <p:extLst>
      <p:ext uri="{BB962C8B-B14F-4D97-AF65-F5344CB8AC3E}">
        <p14:creationId xmlns:p14="http://schemas.microsoft.com/office/powerpoint/2010/main" val="94991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01E615-1C00-4D98-866C-F95D03110309}" type="datetime1">
              <a:rPr lang="en-US" smtClean="0"/>
              <a:t>6/8/2021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BF9CC9-0EFF-4AA7-9BEC-1E96E53C95DF}"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543C2F-424A-41C1-9AAB-5A107FEEAD8F}"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112B2F-F558-4744-9BD4-C9B368B2851D}"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07B4D1C-57D1-4528-83DC-9BE8ABF30FA0}" type="datetime1">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3A22A03-B3D4-4096-ACF1-A5BA61D6217D}"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271DC62-5F2C-47BC-816B-3D97C34D77D9}" type="datetime1">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5CD97B6-18D5-4B95-9BE3-B3524C35A3B4}" type="datetime1">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5E9EF-666A-40A4-870F-7587B39EAC9E}" type="datetime1">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AA4FEA-6245-4B28-B957-B66078F8BF20}"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748101C-1B29-4C6B-A92A-EFEB949ADB42}" type="datetime1">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D605419-5ACD-4199-A0E0-11C8B8D62194}" type="datetime1">
              <a:rPr lang="en-US" smtClean="0"/>
              <a:t>6/8/2021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tackoverflow.com/posts/47842881/timelin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447800"/>
            <a:ext cx="8763000" cy="2743200"/>
          </a:xfrm>
        </p:spPr>
        <p:txBody>
          <a:bodyPr>
            <a:normAutofit fontScale="90000"/>
          </a:bodyPr>
          <a:lstStyle/>
          <a:p>
            <a:pPr algn="ctr"/>
            <a:r>
              <a:rPr lang="en-US" dirty="0">
                <a:solidFill>
                  <a:schemeClr val="tx1">
                    <a:lumMod val="85000"/>
                  </a:schemeClr>
                </a:solidFill>
              </a:rPr>
              <a:t>CSE225: Data Structure and Algorithms</a:t>
            </a:r>
            <a:br>
              <a:rPr lang="en-US" dirty="0">
                <a:solidFill>
                  <a:schemeClr val="tx1">
                    <a:lumMod val="85000"/>
                  </a:schemeClr>
                </a:solidFill>
              </a:rPr>
            </a:br>
            <a:br>
              <a:rPr lang="en-US" dirty="0">
                <a:solidFill>
                  <a:schemeClr val="tx1">
                    <a:lumMod val="85000"/>
                  </a:schemeClr>
                </a:solidFill>
              </a:rPr>
            </a:br>
            <a:r>
              <a:rPr lang="en-US" dirty="0">
                <a:solidFill>
                  <a:schemeClr val="tx1">
                    <a:lumMod val="85000"/>
                  </a:schemeClr>
                </a:solidFill>
              </a:rPr>
              <a:t>Types of Algorithms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52400"/>
            <a:ext cx="8229600" cy="1143000"/>
          </a:xfrm>
        </p:spPr>
        <p:txBody>
          <a:bodyPr/>
          <a:lstStyle/>
          <a:p>
            <a:r>
              <a:rPr lang="en-US" b="1" dirty="0"/>
              <a:t>What is Recursion?</a:t>
            </a:r>
            <a:r>
              <a:rPr lang="en-US" dirty="0"/>
              <a:t> </a:t>
            </a:r>
          </a:p>
        </p:txBody>
      </p:sp>
      <p:sp>
        <p:nvSpPr>
          <p:cNvPr id="3" name="Content Placeholder 2"/>
          <p:cNvSpPr>
            <a:spLocks noGrp="1"/>
          </p:cNvSpPr>
          <p:nvPr>
            <p:ph idx="1"/>
          </p:nvPr>
        </p:nvSpPr>
        <p:spPr>
          <a:xfrm>
            <a:off x="237744" y="1235075"/>
            <a:ext cx="8610600" cy="2590800"/>
          </a:xfrm>
        </p:spPr>
        <p:txBody>
          <a:bodyPr>
            <a:normAutofit lnSpcReduction="10000"/>
          </a:bodyPr>
          <a:lstStyle/>
          <a:p>
            <a:r>
              <a:rPr lang="en-US" dirty="0"/>
              <a:t>The process in which a function calls itself directly or indirectly is called recursion and the corresponding function is called as recursive function. Using recursive algorithm, certain problems can be solved quite easily. Examples of such problems are Towers of Hanoi (TOH), </a:t>
            </a:r>
            <a:r>
              <a:rPr lang="en-US" dirty="0" err="1"/>
              <a:t>Inorder</a:t>
            </a:r>
            <a:r>
              <a:rPr lang="en-US" dirty="0"/>
              <a:t>/Preorder/ </a:t>
            </a:r>
            <a:r>
              <a:rPr lang="en-US" dirty="0" err="1"/>
              <a:t>Postorder</a:t>
            </a:r>
            <a:r>
              <a:rPr lang="en-US" dirty="0"/>
              <a:t> Tree Traversals, DFS of Graph, etc.</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501610"/>
            <a:ext cx="5182128" cy="3154621"/>
          </a:xfrm>
          <a:prstGeom prst="rect">
            <a:avLst/>
          </a:prstGeom>
        </p:spPr>
      </p:pic>
    </p:spTree>
    <p:extLst>
      <p:ext uri="{BB962C8B-B14F-4D97-AF65-F5344CB8AC3E}">
        <p14:creationId xmlns:p14="http://schemas.microsoft.com/office/powerpoint/2010/main" val="140128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5514" y="308150"/>
            <a:ext cx="7669886" cy="782907"/>
          </a:xfrm>
          <a:prstGeom prst="rect">
            <a:avLst/>
          </a:prstGeom>
        </p:spPr>
        <p:txBody>
          <a:bodyPr vert="horz" wrap="square" lIns="0" tIns="13335" rIns="0" bIns="0" rtlCol="0">
            <a:spAutoFit/>
          </a:bodyPr>
          <a:lstStyle/>
          <a:p>
            <a:pPr marL="12700">
              <a:lnSpc>
                <a:spcPct val="100000"/>
              </a:lnSpc>
              <a:spcBef>
                <a:spcPts val="105"/>
              </a:spcBef>
            </a:pPr>
            <a:r>
              <a:rPr dirty="0"/>
              <a:t>Simple recursive algorithms</a:t>
            </a:r>
            <a:r>
              <a:rPr spc="-120" dirty="0"/>
              <a:t> </a:t>
            </a:r>
            <a:r>
              <a:rPr dirty="0"/>
              <a:t>I</a:t>
            </a:r>
          </a:p>
        </p:txBody>
      </p:sp>
      <p:sp>
        <p:nvSpPr>
          <p:cNvPr id="3" name="object 3"/>
          <p:cNvSpPr txBox="1"/>
          <p:nvPr/>
        </p:nvSpPr>
        <p:spPr>
          <a:xfrm>
            <a:off x="764540" y="1380730"/>
            <a:ext cx="7284720" cy="3527425"/>
          </a:xfrm>
          <a:prstGeom prst="rect">
            <a:avLst/>
          </a:prstGeom>
        </p:spPr>
        <p:txBody>
          <a:bodyPr vert="horz" wrap="square" lIns="0" tIns="100330" rIns="0" bIns="0" rtlCol="0">
            <a:spAutoFit/>
          </a:bodyPr>
          <a:lstStyle/>
          <a:p>
            <a:pPr marL="355600" indent="-343535">
              <a:lnSpc>
                <a:spcPct val="100000"/>
              </a:lnSpc>
              <a:spcBef>
                <a:spcPts val="790"/>
              </a:spcBef>
              <a:buChar char="•"/>
              <a:tabLst>
                <a:tab pos="355600" algn="l"/>
                <a:tab pos="356235" algn="l"/>
              </a:tabLst>
            </a:pPr>
            <a:r>
              <a:rPr sz="2800" spc="-5" dirty="0">
                <a:latin typeface="Times New Roman"/>
                <a:cs typeface="Times New Roman"/>
              </a:rPr>
              <a:t>A simple recursive</a:t>
            </a:r>
            <a:r>
              <a:rPr sz="2800" spc="-15" dirty="0">
                <a:latin typeface="Times New Roman"/>
                <a:cs typeface="Times New Roman"/>
              </a:rPr>
              <a:t> </a:t>
            </a:r>
            <a:r>
              <a:rPr sz="2800" dirty="0">
                <a:latin typeface="Times New Roman"/>
                <a:cs typeface="Times New Roman"/>
              </a:rPr>
              <a:t>algorithm:</a:t>
            </a:r>
          </a:p>
          <a:p>
            <a:pPr marL="756285" lvl="1" indent="-287020">
              <a:lnSpc>
                <a:spcPct val="100000"/>
              </a:lnSpc>
              <a:spcBef>
                <a:spcPts val="595"/>
              </a:spcBef>
              <a:buChar char="–"/>
              <a:tabLst>
                <a:tab pos="756285" algn="l"/>
                <a:tab pos="756920" algn="l"/>
              </a:tabLst>
            </a:pPr>
            <a:r>
              <a:rPr sz="2400" spc="-5" dirty="0">
                <a:latin typeface="Times New Roman"/>
                <a:cs typeface="Times New Roman"/>
              </a:rPr>
              <a:t>Solves </a:t>
            </a:r>
            <a:r>
              <a:rPr sz="2400" dirty="0">
                <a:latin typeface="Times New Roman"/>
                <a:cs typeface="Times New Roman"/>
              </a:rPr>
              <a:t>the base cases</a:t>
            </a:r>
            <a:r>
              <a:rPr sz="2400" spc="-35" dirty="0">
                <a:latin typeface="Times New Roman"/>
                <a:cs typeface="Times New Roman"/>
              </a:rPr>
              <a:t> </a:t>
            </a:r>
            <a:r>
              <a:rPr sz="2400" dirty="0">
                <a:latin typeface="Times New Roman"/>
                <a:cs typeface="Times New Roman"/>
              </a:rPr>
              <a:t>directly</a:t>
            </a:r>
          </a:p>
          <a:p>
            <a:pPr marL="756285" lvl="1" indent="-287020">
              <a:lnSpc>
                <a:spcPct val="100000"/>
              </a:lnSpc>
              <a:spcBef>
                <a:spcPts val="575"/>
              </a:spcBef>
              <a:buChar char="–"/>
              <a:tabLst>
                <a:tab pos="756285" algn="l"/>
                <a:tab pos="756920" algn="l"/>
              </a:tabLst>
            </a:pPr>
            <a:r>
              <a:rPr sz="2400" dirty="0">
                <a:latin typeface="Times New Roman"/>
                <a:cs typeface="Times New Roman"/>
              </a:rPr>
              <a:t>Recurs </a:t>
            </a:r>
            <a:r>
              <a:rPr sz="2400" spc="-5" dirty="0">
                <a:latin typeface="Times New Roman"/>
                <a:cs typeface="Times New Roman"/>
              </a:rPr>
              <a:t>with </a:t>
            </a:r>
            <a:r>
              <a:rPr sz="2400" dirty="0">
                <a:latin typeface="Times New Roman"/>
                <a:cs typeface="Times New Roman"/>
              </a:rPr>
              <a:t>a </a:t>
            </a:r>
            <a:r>
              <a:rPr sz="2400" spc="-5" dirty="0">
                <a:latin typeface="Times New Roman"/>
                <a:cs typeface="Times New Roman"/>
              </a:rPr>
              <a:t>simpler</a:t>
            </a:r>
            <a:r>
              <a:rPr sz="2400" spc="-25" dirty="0">
                <a:latin typeface="Times New Roman"/>
                <a:cs typeface="Times New Roman"/>
              </a:rPr>
              <a:t> </a:t>
            </a:r>
            <a:r>
              <a:rPr sz="2400" dirty="0">
                <a:latin typeface="Times New Roman"/>
                <a:cs typeface="Times New Roman"/>
              </a:rPr>
              <a:t>subproblem</a:t>
            </a:r>
          </a:p>
          <a:p>
            <a:pPr marL="756285" marR="219075" lvl="1" indent="-287020">
              <a:lnSpc>
                <a:spcPct val="100000"/>
              </a:lnSpc>
              <a:spcBef>
                <a:spcPts val="575"/>
              </a:spcBef>
              <a:buChar char="–"/>
              <a:tabLst>
                <a:tab pos="756285" algn="l"/>
                <a:tab pos="756920" algn="l"/>
              </a:tabLst>
            </a:pPr>
            <a:r>
              <a:rPr sz="2400" spc="-5" dirty="0">
                <a:latin typeface="Times New Roman"/>
                <a:cs typeface="Times New Roman"/>
              </a:rPr>
              <a:t>Does some </a:t>
            </a:r>
            <a:r>
              <a:rPr sz="2400" dirty="0">
                <a:latin typeface="Times New Roman"/>
                <a:cs typeface="Times New Roman"/>
              </a:rPr>
              <a:t>extra work to convert the solution to</a:t>
            </a:r>
            <a:r>
              <a:rPr sz="2400" spc="-135" dirty="0">
                <a:latin typeface="Times New Roman"/>
                <a:cs typeface="Times New Roman"/>
              </a:rPr>
              <a:t> </a:t>
            </a:r>
            <a:r>
              <a:rPr sz="2400" dirty="0">
                <a:latin typeface="Times New Roman"/>
                <a:cs typeface="Times New Roman"/>
              </a:rPr>
              <a:t>the  </a:t>
            </a:r>
            <a:r>
              <a:rPr sz="2400" spc="-5" dirty="0">
                <a:latin typeface="Times New Roman"/>
                <a:cs typeface="Times New Roman"/>
              </a:rPr>
              <a:t>simpler </a:t>
            </a:r>
            <a:r>
              <a:rPr sz="2400" dirty="0">
                <a:latin typeface="Times New Roman"/>
                <a:cs typeface="Times New Roman"/>
              </a:rPr>
              <a:t>subproblem into a solution to the given  problem</a:t>
            </a:r>
          </a:p>
          <a:p>
            <a:pPr marL="355600" marR="5080" indent="-343535">
              <a:lnSpc>
                <a:spcPct val="100000"/>
              </a:lnSpc>
              <a:spcBef>
                <a:spcPts val="660"/>
              </a:spcBef>
              <a:buChar char="•"/>
              <a:tabLst>
                <a:tab pos="355600" algn="l"/>
                <a:tab pos="356235" algn="l"/>
              </a:tabLst>
            </a:pPr>
            <a:r>
              <a:rPr sz="2800" spc="-5" dirty="0">
                <a:latin typeface="Times New Roman"/>
                <a:cs typeface="Times New Roman"/>
              </a:rPr>
              <a:t>“simple” because </a:t>
            </a:r>
            <a:r>
              <a:rPr sz="2800" spc="-10" dirty="0">
                <a:latin typeface="Times New Roman"/>
                <a:cs typeface="Times New Roman"/>
              </a:rPr>
              <a:t>several </a:t>
            </a:r>
            <a:r>
              <a:rPr sz="2800" spc="-5" dirty="0">
                <a:latin typeface="Times New Roman"/>
                <a:cs typeface="Times New Roman"/>
              </a:rPr>
              <a:t>of the other  algorithm types are inherently</a:t>
            </a:r>
            <a:r>
              <a:rPr sz="2800" spc="-40" dirty="0">
                <a:latin typeface="Times New Roman"/>
                <a:cs typeface="Times New Roman"/>
              </a:rPr>
              <a:t> </a:t>
            </a:r>
            <a:r>
              <a:rPr sz="2800" spc="-5" dirty="0">
                <a:latin typeface="Times New Roman"/>
                <a:cs typeface="Times New Roman"/>
              </a:rPr>
              <a:t>recursive</a:t>
            </a:r>
            <a:endParaRPr sz="28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116899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109537" y="-209549"/>
            <a:ext cx="8721725" cy="858837"/>
          </a:xfrm>
        </p:spPr>
        <p:txBody>
          <a:bodyPr/>
          <a:lstStyle/>
          <a:p>
            <a:r>
              <a:rPr lang="en-US" dirty="0"/>
              <a:t>Finding the factorial of 3</a:t>
            </a:r>
          </a:p>
        </p:txBody>
      </p:sp>
      <p:sp>
        <p:nvSpPr>
          <p:cNvPr id="280579" name="Line 3"/>
          <p:cNvSpPr>
            <a:spLocks noChangeShapeType="1"/>
          </p:cNvSpPr>
          <p:nvPr/>
        </p:nvSpPr>
        <p:spPr bwMode="auto">
          <a:xfrm>
            <a:off x="549275" y="11176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580" name="Line 4"/>
          <p:cNvSpPr>
            <a:spLocks noChangeShapeType="1"/>
          </p:cNvSpPr>
          <p:nvPr/>
        </p:nvSpPr>
        <p:spPr bwMode="auto">
          <a:xfrm>
            <a:off x="549275" y="3175000"/>
            <a:ext cx="927100" cy="0"/>
          </a:xfrm>
          <a:prstGeom prst="line">
            <a:avLst/>
          </a:prstGeom>
          <a:noFill/>
          <a:ln w="38100">
            <a:solidFill>
              <a:schemeClr val="tx1"/>
            </a:solidFill>
            <a:round/>
            <a:headEnd/>
            <a:tailEnd/>
          </a:ln>
          <a:effectLst/>
        </p:spPr>
        <p:txBody>
          <a:bodyPr anchor="ctr">
            <a:spAutoFit/>
          </a:bodyPr>
          <a:lstStyle/>
          <a:p>
            <a:endParaRPr lang="en-US"/>
          </a:p>
        </p:txBody>
      </p:sp>
      <p:sp>
        <p:nvSpPr>
          <p:cNvPr id="280581" name="Line 5"/>
          <p:cNvSpPr>
            <a:spLocks noChangeShapeType="1"/>
          </p:cNvSpPr>
          <p:nvPr/>
        </p:nvSpPr>
        <p:spPr bwMode="auto">
          <a:xfrm flipV="1">
            <a:off x="1476375" y="11176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582" name="Text Box 6"/>
          <p:cNvSpPr txBox="1">
            <a:spLocks noChangeArrowheads="1"/>
          </p:cNvSpPr>
          <p:nvPr/>
        </p:nvSpPr>
        <p:spPr bwMode="auto">
          <a:xfrm>
            <a:off x="533400" y="3338513"/>
            <a:ext cx="1473200" cy="623887"/>
          </a:xfrm>
          <a:prstGeom prst="rect">
            <a:avLst/>
          </a:prstGeom>
          <a:noFill/>
          <a:ln w="9525">
            <a:noFill/>
            <a:miter lim="800000"/>
            <a:headEnd/>
            <a:tailEnd/>
          </a:ln>
          <a:effectLst/>
        </p:spPr>
        <p:txBody>
          <a:bodyPr>
            <a:spAutoFit/>
          </a:bodyPr>
          <a:lstStyle/>
          <a:p>
            <a:r>
              <a:rPr lang="en-US" sz="1400" b="1"/>
              <a:t>Time 2:</a:t>
            </a:r>
          </a:p>
          <a:p>
            <a:r>
              <a:rPr lang="en-US" sz="1400" b="1"/>
              <a:t>Push:  fact(3)</a:t>
            </a:r>
          </a:p>
        </p:txBody>
      </p:sp>
      <p:sp>
        <p:nvSpPr>
          <p:cNvPr id="280583" name="Rectangle 7"/>
          <p:cNvSpPr>
            <a:spLocks noChangeArrowheads="1"/>
          </p:cNvSpPr>
          <p:nvPr/>
        </p:nvSpPr>
        <p:spPr bwMode="auto">
          <a:xfrm>
            <a:off x="561975" y="2860675"/>
            <a:ext cx="914400" cy="314325"/>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400" b="1"/>
              <a:t>main()</a:t>
            </a:r>
          </a:p>
        </p:txBody>
      </p:sp>
      <p:sp>
        <p:nvSpPr>
          <p:cNvPr id="280584" name="Rectangle 8"/>
          <p:cNvSpPr>
            <a:spLocks noChangeArrowheads="1"/>
          </p:cNvSpPr>
          <p:nvPr/>
        </p:nvSpPr>
        <p:spPr bwMode="auto">
          <a:xfrm>
            <a:off x="561975" y="2562225"/>
            <a:ext cx="914400" cy="300038"/>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fact(3)</a:t>
            </a:r>
          </a:p>
        </p:txBody>
      </p:sp>
      <p:sp>
        <p:nvSpPr>
          <p:cNvPr id="280585" name="Text Box 9"/>
          <p:cNvSpPr txBox="1">
            <a:spLocks noChangeArrowheads="1"/>
          </p:cNvSpPr>
          <p:nvPr/>
        </p:nvSpPr>
        <p:spPr bwMode="auto">
          <a:xfrm>
            <a:off x="2001838" y="3327400"/>
            <a:ext cx="1257300" cy="623888"/>
          </a:xfrm>
          <a:prstGeom prst="rect">
            <a:avLst/>
          </a:prstGeom>
          <a:noFill/>
          <a:ln w="9525">
            <a:noFill/>
            <a:miter lim="800000"/>
            <a:headEnd/>
            <a:tailEnd/>
          </a:ln>
          <a:effectLst/>
        </p:spPr>
        <p:txBody>
          <a:bodyPr wrap="none">
            <a:spAutoFit/>
          </a:bodyPr>
          <a:lstStyle/>
          <a:p>
            <a:r>
              <a:rPr lang="en-US" sz="1400" b="1"/>
              <a:t>Time 3:</a:t>
            </a:r>
          </a:p>
          <a:p>
            <a:r>
              <a:rPr lang="en-US" sz="1400" b="1"/>
              <a:t>Push: fact(2)</a:t>
            </a:r>
          </a:p>
        </p:txBody>
      </p:sp>
      <p:sp>
        <p:nvSpPr>
          <p:cNvPr id="280586" name="Text Box 10"/>
          <p:cNvSpPr txBox="1">
            <a:spLocks noChangeArrowheads="1"/>
          </p:cNvSpPr>
          <p:nvPr/>
        </p:nvSpPr>
        <p:spPr bwMode="auto">
          <a:xfrm>
            <a:off x="76200" y="4419600"/>
            <a:ext cx="2590800" cy="1125538"/>
          </a:xfrm>
          <a:prstGeom prst="rect">
            <a:avLst/>
          </a:prstGeom>
          <a:noFill/>
          <a:ln w="9525">
            <a:noFill/>
            <a:miter lim="800000"/>
            <a:headEnd/>
            <a:tailEnd/>
          </a:ln>
          <a:effectLst/>
        </p:spPr>
        <p:txBody>
          <a:bodyPr>
            <a:spAutoFit/>
          </a:bodyPr>
          <a:lstStyle/>
          <a:p>
            <a:pPr eaLnBrk="1" hangingPunct="1">
              <a:spcBef>
                <a:spcPct val="20000"/>
              </a:spcBef>
            </a:pPr>
            <a:r>
              <a:rPr lang="en-US" sz="1400" b="1">
                <a:solidFill>
                  <a:schemeClr val="tx1"/>
                </a:solidFill>
              </a:rPr>
              <a:t>Inside findFactorial(3):</a:t>
            </a:r>
          </a:p>
          <a:p>
            <a:r>
              <a:rPr lang="en-US" sz="1400"/>
              <a:t>if (number &lt;= 1) return 1;</a:t>
            </a:r>
          </a:p>
          <a:p>
            <a:r>
              <a:rPr lang="en-US" sz="1400" b="1">
                <a:solidFill>
                  <a:srgbClr val="336600"/>
                </a:solidFill>
              </a:rPr>
              <a:t>else return (3 * factorial (2));</a:t>
            </a:r>
            <a:r>
              <a:rPr lang="en-US">
                <a:solidFill>
                  <a:schemeClr val="tx1"/>
                </a:solidFill>
              </a:rPr>
              <a:t>	</a:t>
            </a:r>
          </a:p>
        </p:txBody>
      </p:sp>
      <p:sp>
        <p:nvSpPr>
          <p:cNvPr id="280587" name="Line 11"/>
          <p:cNvSpPr>
            <a:spLocks noChangeShapeType="1"/>
          </p:cNvSpPr>
          <p:nvPr/>
        </p:nvSpPr>
        <p:spPr bwMode="auto">
          <a:xfrm flipH="1" flipV="1">
            <a:off x="1143000" y="3954463"/>
            <a:ext cx="0" cy="457200"/>
          </a:xfrm>
          <a:prstGeom prst="line">
            <a:avLst/>
          </a:prstGeom>
          <a:noFill/>
          <a:ln w="38100">
            <a:solidFill>
              <a:schemeClr val="tx1"/>
            </a:solidFill>
            <a:round/>
            <a:headEnd/>
            <a:tailEnd type="triangle" w="med" len="med"/>
          </a:ln>
          <a:effectLst/>
        </p:spPr>
        <p:txBody>
          <a:bodyPr anchor="ctr">
            <a:spAutoFit/>
          </a:bodyPr>
          <a:lstStyle/>
          <a:p>
            <a:endParaRPr lang="en-US"/>
          </a:p>
        </p:txBody>
      </p:sp>
      <p:sp>
        <p:nvSpPr>
          <p:cNvPr id="280588" name="Line 12"/>
          <p:cNvSpPr>
            <a:spLocks noChangeShapeType="1"/>
          </p:cNvSpPr>
          <p:nvPr/>
        </p:nvSpPr>
        <p:spPr bwMode="auto">
          <a:xfrm>
            <a:off x="1912938" y="10668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589" name="Line 13"/>
          <p:cNvSpPr>
            <a:spLocks noChangeShapeType="1"/>
          </p:cNvSpPr>
          <p:nvPr/>
        </p:nvSpPr>
        <p:spPr bwMode="auto">
          <a:xfrm>
            <a:off x="1912938" y="3124200"/>
            <a:ext cx="927100" cy="0"/>
          </a:xfrm>
          <a:prstGeom prst="line">
            <a:avLst/>
          </a:prstGeom>
          <a:noFill/>
          <a:ln w="38100">
            <a:solidFill>
              <a:schemeClr val="tx1"/>
            </a:solidFill>
            <a:round/>
            <a:headEnd/>
            <a:tailEnd/>
          </a:ln>
          <a:effectLst/>
        </p:spPr>
        <p:txBody>
          <a:bodyPr anchor="ctr">
            <a:spAutoFit/>
          </a:bodyPr>
          <a:lstStyle/>
          <a:p>
            <a:endParaRPr lang="en-US"/>
          </a:p>
        </p:txBody>
      </p:sp>
      <p:sp>
        <p:nvSpPr>
          <p:cNvPr id="280590" name="Line 14"/>
          <p:cNvSpPr>
            <a:spLocks noChangeShapeType="1"/>
          </p:cNvSpPr>
          <p:nvPr/>
        </p:nvSpPr>
        <p:spPr bwMode="auto">
          <a:xfrm flipV="1">
            <a:off x="2840038" y="10668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591" name="Rectangle 15"/>
          <p:cNvSpPr>
            <a:spLocks noChangeArrowheads="1"/>
          </p:cNvSpPr>
          <p:nvPr/>
        </p:nvSpPr>
        <p:spPr bwMode="auto">
          <a:xfrm>
            <a:off x="1925638" y="2809875"/>
            <a:ext cx="914400" cy="314325"/>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400" b="1"/>
              <a:t>main()</a:t>
            </a:r>
          </a:p>
        </p:txBody>
      </p:sp>
      <p:sp>
        <p:nvSpPr>
          <p:cNvPr id="280592" name="Rectangle 16"/>
          <p:cNvSpPr>
            <a:spLocks noChangeArrowheads="1"/>
          </p:cNvSpPr>
          <p:nvPr/>
        </p:nvSpPr>
        <p:spPr bwMode="auto">
          <a:xfrm>
            <a:off x="1925638" y="2511425"/>
            <a:ext cx="914400" cy="300038"/>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fact(3)</a:t>
            </a:r>
          </a:p>
        </p:txBody>
      </p:sp>
      <p:sp>
        <p:nvSpPr>
          <p:cNvPr id="280593" name="Rectangle 17"/>
          <p:cNvSpPr>
            <a:spLocks noChangeArrowheads="1"/>
          </p:cNvSpPr>
          <p:nvPr/>
        </p:nvSpPr>
        <p:spPr bwMode="auto">
          <a:xfrm>
            <a:off x="1925638" y="2214563"/>
            <a:ext cx="914400" cy="300037"/>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fact(2)</a:t>
            </a:r>
          </a:p>
        </p:txBody>
      </p:sp>
      <p:sp>
        <p:nvSpPr>
          <p:cNvPr id="280594" name="Text Box 18"/>
          <p:cNvSpPr txBox="1">
            <a:spLocks noChangeArrowheads="1"/>
          </p:cNvSpPr>
          <p:nvPr/>
        </p:nvSpPr>
        <p:spPr bwMode="auto">
          <a:xfrm>
            <a:off x="3386138" y="3327400"/>
            <a:ext cx="1257300" cy="623888"/>
          </a:xfrm>
          <a:prstGeom prst="rect">
            <a:avLst/>
          </a:prstGeom>
          <a:noFill/>
          <a:ln w="9525">
            <a:noFill/>
            <a:miter lim="800000"/>
            <a:headEnd/>
            <a:tailEnd/>
          </a:ln>
          <a:effectLst/>
        </p:spPr>
        <p:txBody>
          <a:bodyPr wrap="none">
            <a:spAutoFit/>
          </a:bodyPr>
          <a:lstStyle/>
          <a:p>
            <a:r>
              <a:rPr lang="en-US" sz="1400" b="1"/>
              <a:t>Time 4:</a:t>
            </a:r>
          </a:p>
          <a:p>
            <a:r>
              <a:rPr lang="en-US" sz="1400" b="1"/>
              <a:t>Push: fact(1)</a:t>
            </a:r>
          </a:p>
        </p:txBody>
      </p:sp>
      <p:sp>
        <p:nvSpPr>
          <p:cNvPr id="280595" name="Line 19"/>
          <p:cNvSpPr>
            <a:spLocks noChangeShapeType="1"/>
          </p:cNvSpPr>
          <p:nvPr/>
        </p:nvSpPr>
        <p:spPr bwMode="auto">
          <a:xfrm>
            <a:off x="3297238" y="10668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596" name="Line 20"/>
          <p:cNvSpPr>
            <a:spLocks noChangeShapeType="1"/>
          </p:cNvSpPr>
          <p:nvPr/>
        </p:nvSpPr>
        <p:spPr bwMode="auto">
          <a:xfrm>
            <a:off x="3297238" y="3124200"/>
            <a:ext cx="927100" cy="0"/>
          </a:xfrm>
          <a:prstGeom prst="line">
            <a:avLst/>
          </a:prstGeom>
          <a:noFill/>
          <a:ln w="38100">
            <a:solidFill>
              <a:schemeClr val="tx1"/>
            </a:solidFill>
            <a:round/>
            <a:headEnd/>
            <a:tailEnd/>
          </a:ln>
          <a:effectLst/>
        </p:spPr>
        <p:txBody>
          <a:bodyPr anchor="ctr">
            <a:spAutoFit/>
          </a:bodyPr>
          <a:lstStyle/>
          <a:p>
            <a:endParaRPr lang="en-US"/>
          </a:p>
        </p:txBody>
      </p:sp>
      <p:sp>
        <p:nvSpPr>
          <p:cNvPr id="280597" name="Line 21"/>
          <p:cNvSpPr>
            <a:spLocks noChangeShapeType="1"/>
          </p:cNvSpPr>
          <p:nvPr/>
        </p:nvSpPr>
        <p:spPr bwMode="auto">
          <a:xfrm flipV="1">
            <a:off x="4224338" y="10668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598" name="Text Box 22"/>
          <p:cNvSpPr txBox="1">
            <a:spLocks noChangeArrowheads="1"/>
          </p:cNvSpPr>
          <p:nvPr/>
        </p:nvSpPr>
        <p:spPr bwMode="auto">
          <a:xfrm>
            <a:off x="2590800" y="4419600"/>
            <a:ext cx="2590800" cy="1125538"/>
          </a:xfrm>
          <a:prstGeom prst="rect">
            <a:avLst/>
          </a:prstGeom>
          <a:noFill/>
          <a:ln w="9525">
            <a:noFill/>
            <a:miter lim="800000"/>
            <a:headEnd/>
            <a:tailEnd/>
          </a:ln>
          <a:effectLst/>
        </p:spPr>
        <p:txBody>
          <a:bodyPr>
            <a:spAutoFit/>
          </a:bodyPr>
          <a:lstStyle/>
          <a:p>
            <a:pPr eaLnBrk="1" hangingPunct="1">
              <a:spcBef>
                <a:spcPct val="20000"/>
              </a:spcBef>
            </a:pPr>
            <a:r>
              <a:rPr lang="en-US" sz="1400" b="1" dirty="0">
                <a:solidFill>
                  <a:schemeClr val="tx1"/>
                </a:solidFill>
              </a:rPr>
              <a:t>Inside </a:t>
            </a:r>
            <a:r>
              <a:rPr lang="en-US" sz="1400" b="1" dirty="0" err="1">
                <a:solidFill>
                  <a:schemeClr val="tx1"/>
                </a:solidFill>
              </a:rPr>
              <a:t>findFactorial</a:t>
            </a:r>
            <a:r>
              <a:rPr lang="en-US" sz="1400" b="1" dirty="0">
                <a:solidFill>
                  <a:schemeClr val="tx1"/>
                </a:solidFill>
              </a:rPr>
              <a:t>(2):</a:t>
            </a:r>
          </a:p>
          <a:p>
            <a:r>
              <a:rPr lang="en-US" sz="1400" dirty="0"/>
              <a:t>if (number &lt;= 1) return 1;</a:t>
            </a:r>
          </a:p>
          <a:p>
            <a:r>
              <a:rPr lang="en-US" sz="1400" b="1" dirty="0">
                <a:solidFill>
                  <a:srgbClr val="336600"/>
                </a:solidFill>
              </a:rPr>
              <a:t>else return (2 * factorial (1));</a:t>
            </a:r>
            <a:r>
              <a:rPr lang="en-US" dirty="0">
                <a:solidFill>
                  <a:schemeClr val="tx1"/>
                </a:solidFill>
              </a:rPr>
              <a:t>	</a:t>
            </a:r>
          </a:p>
        </p:txBody>
      </p:sp>
      <p:sp>
        <p:nvSpPr>
          <p:cNvPr id="280599" name="Line 23"/>
          <p:cNvSpPr>
            <a:spLocks noChangeShapeType="1"/>
          </p:cNvSpPr>
          <p:nvPr/>
        </p:nvSpPr>
        <p:spPr bwMode="auto">
          <a:xfrm flipH="1" flipV="1">
            <a:off x="2667000" y="3886200"/>
            <a:ext cx="0" cy="457200"/>
          </a:xfrm>
          <a:prstGeom prst="line">
            <a:avLst/>
          </a:prstGeom>
          <a:noFill/>
          <a:ln w="38100">
            <a:solidFill>
              <a:schemeClr val="tx1"/>
            </a:solidFill>
            <a:round/>
            <a:headEnd/>
            <a:tailEnd type="triangle" w="med" len="med"/>
          </a:ln>
          <a:effectLst/>
        </p:spPr>
        <p:txBody>
          <a:bodyPr anchor="ctr">
            <a:spAutoFit/>
          </a:bodyPr>
          <a:lstStyle/>
          <a:p>
            <a:endParaRPr lang="en-US"/>
          </a:p>
        </p:txBody>
      </p:sp>
      <p:sp>
        <p:nvSpPr>
          <p:cNvPr id="280600" name="Rectangle 24"/>
          <p:cNvSpPr>
            <a:spLocks noChangeArrowheads="1"/>
          </p:cNvSpPr>
          <p:nvPr/>
        </p:nvSpPr>
        <p:spPr bwMode="auto">
          <a:xfrm>
            <a:off x="3276600" y="2809875"/>
            <a:ext cx="914400" cy="314325"/>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400" b="1"/>
              <a:t>main()</a:t>
            </a:r>
          </a:p>
        </p:txBody>
      </p:sp>
      <p:sp>
        <p:nvSpPr>
          <p:cNvPr id="280601" name="Rectangle 25"/>
          <p:cNvSpPr>
            <a:spLocks noChangeArrowheads="1"/>
          </p:cNvSpPr>
          <p:nvPr/>
        </p:nvSpPr>
        <p:spPr bwMode="auto">
          <a:xfrm>
            <a:off x="3276600" y="2511425"/>
            <a:ext cx="914400" cy="300038"/>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fact(3)</a:t>
            </a:r>
          </a:p>
        </p:txBody>
      </p:sp>
      <p:sp>
        <p:nvSpPr>
          <p:cNvPr id="280602" name="Rectangle 26"/>
          <p:cNvSpPr>
            <a:spLocks noChangeArrowheads="1"/>
          </p:cNvSpPr>
          <p:nvPr/>
        </p:nvSpPr>
        <p:spPr bwMode="auto">
          <a:xfrm>
            <a:off x="3276600" y="2214563"/>
            <a:ext cx="914400" cy="300037"/>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fact(2)</a:t>
            </a:r>
          </a:p>
        </p:txBody>
      </p:sp>
      <p:sp>
        <p:nvSpPr>
          <p:cNvPr id="280603" name="Rectangle 27"/>
          <p:cNvSpPr>
            <a:spLocks noChangeArrowheads="1"/>
          </p:cNvSpPr>
          <p:nvPr/>
        </p:nvSpPr>
        <p:spPr bwMode="auto">
          <a:xfrm>
            <a:off x="3276600" y="1905000"/>
            <a:ext cx="914400" cy="300038"/>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fact(1)</a:t>
            </a:r>
          </a:p>
        </p:txBody>
      </p:sp>
      <p:sp>
        <p:nvSpPr>
          <p:cNvPr id="280604" name="Text Box 28"/>
          <p:cNvSpPr txBox="1">
            <a:spLocks noChangeArrowheads="1"/>
          </p:cNvSpPr>
          <p:nvPr/>
        </p:nvSpPr>
        <p:spPr bwMode="auto">
          <a:xfrm>
            <a:off x="5257800" y="4343400"/>
            <a:ext cx="2590800" cy="1125538"/>
          </a:xfrm>
          <a:prstGeom prst="rect">
            <a:avLst/>
          </a:prstGeom>
          <a:noFill/>
          <a:ln w="9525">
            <a:noFill/>
            <a:miter lim="800000"/>
            <a:headEnd/>
            <a:tailEnd/>
          </a:ln>
          <a:effectLst/>
        </p:spPr>
        <p:txBody>
          <a:bodyPr>
            <a:spAutoFit/>
          </a:bodyPr>
          <a:lstStyle/>
          <a:p>
            <a:pPr eaLnBrk="1" hangingPunct="1">
              <a:spcBef>
                <a:spcPct val="20000"/>
              </a:spcBef>
            </a:pPr>
            <a:r>
              <a:rPr lang="en-US" sz="1400" b="1">
                <a:solidFill>
                  <a:schemeClr val="tx1"/>
                </a:solidFill>
              </a:rPr>
              <a:t>Inside findFactorial(1):</a:t>
            </a:r>
          </a:p>
          <a:p>
            <a:r>
              <a:rPr lang="en-US" sz="1400" b="1">
                <a:solidFill>
                  <a:srgbClr val="336600"/>
                </a:solidFill>
              </a:rPr>
              <a:t>if (number &lt;= 1) return 1;</a:t>
            </a:r>
          </a:p>
          <a:p>
            <a:r>
              <a:rPr lang="en-US" sz="1400">
                <a:solidFill>
                  <a:schemeClr val="tx1"/>
                </a:solidFill>
              </a:rPr>
              <a:t>else return (1 * factorial (0));</a:t>
            </a:r>
            <a:r>
              <a:rPr lang="en-US">
                <a:solidFill>
                  <a:schemeClr val="tx1"/>
                </a:solidFill>
              </a:rPr>
              <a:t>	</a:t>
            </a:r>
          </a:p>
        </p:txBody>
      </p:sp>
      <p:sp>
        <p:nvSpPr>
          <p:cNvPr id="280605" name="Line 29"/>
          <p:cNvSpPr>
            <a:spLocks noChangeShapeType="1"/>
          </p:cNvSpPr>
          <p:nvPr/>
        </p:nvSpPr>
        <p:spPr bwMode="auto">
          <a:xfrm flipH="1" flipV="1">
            <a:off x="4343400" y="4114800"/>
            <a:ext cx="838200" cy="381000"/>
          </a:xfrm>
          <a:prstGeom prst="line">
            <a:avLst/>
          </a:prstGeom>
          <a:noFill/>
          <a:ln w="38100">
            <a:solidFill>
              <a:schemeClr val="tx1"/>
            </a:solidFill>
            <a:round/>
            <a:headEnd/>
            <a:tailEnd type="triangle" w="med" len="med"/>
          </a:ln>
          <a:effectLst/>
        </p:spPr>
        <p:txBody>
          <a:bodyPr anchor="ctr">
            <a:spAutoFit/>
          </a:bodyPr>
          <a:lstStyle/>
          <a:p>
            <a:endParaRPr lang="en-US"/>
          </a:p>
        </p:txBody>
      </p:sp>
      <p:sp>
        <p:nvSpPr>
          <p:cNvPr id="280606" name="Text Box 30"/>
          <p:cNvSpPr txBox="1">
            <a:spLocks noChangeArrowheads="1"/>
          </p:cNvSpPr>
          <p:nvPr/>
        </p:nvSpPr>
        <p:spPr bwMode="auto">
          <a:xfrm>
            <a:off x="4800600" y="3352800"/>
            <a:ext cx="1158875" cy="942975"/>
          </a:xfrm>
          <a:prstGeom prst="rect">
            <a:avLst/>
          </a:prstGeom>
          <a:noFill/>
          <a:ln w="9525">
            <a:noFill/>
            <a:miter lim="800000"/>
            <a:headEnd/>
            <a:tailEnd/>
          </a:ln>
          <a:effectLst/>
        </p:spPr>
        <p:txBody>
          <a:bodyPr wrap="none">
            <a:spAutoFit/>
          </a:bodyPr>
          <a:lstStyle/>
          <a:p>
            <a:r>
              <a:rPr lang="en-US" sz="1400" b="1"/>
              <a:t>Time 5:</a:t>
            </a:r>
          </a:p>
          <a:p>
            <a:r>
              <a:rPr lang="en-US" sz="1400" b="1"/>
              <a:t>Pop: fact(1)</a:t>
            </a:r>
          </a:p>
          <a:p>
            <a:r>
              <a:rPr lang="en-US" sz="1400" b="1"/>
              <a:t>returns 1.</a:t>
            </a:r>
          </a:p>
        </p:txBody>
      </p:sp>
      <p:sp>
        <p:nvSpPr>
          <p:cNvPr id="280607" name="Line 31"/>
          <p:cNvSpPr>
            <a:spLocks noChangeShapeType="1"/>
          </p:cNvSpPr>
          <p:nvPr/>
        </p:nvSpPr>
        <p:spPr bwMode="auto">
          <a:xfrm>
            <a:off x="4673600" y="1076325"/>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608" name="Line 32"/>
          <p:cNvSpPr>
            <a:spLocks noChangeShapeType="1"/>
          </p:cNvSpPr>
          <p:nvPr/>
        </p:nvSpPr>
        <p:spPr bwMode="auto">
          <a:xfrm>
            <a:off x="4673600" y="3133725"/>
            <a:ext cx="927100" cy="0"/>
          </a:xfrm>
          <a:prstGeom prst="line">
            <a:avLst/>
          </a:prstGeom>
          <a:noFill/>
          <a:ln w="38100">
            <a:solidFill>
              <a:schemeClr val="tx1"/>
            </a:solidFill>
            <a:round/>
            <a:headEnd/>
            <a:tailEnd/>
          </a:ln>
          <a:effectLst/>
        </p:spPr>
        <p:txBody>
          <a:bodyPr anchor="ctr">
            <a:spAutoFit/>
          </a:bodyPr>
          <a:lstStyle/>
          <a:p>
            <a:endParaRPr lang="en-US"/>
          </a:p>
        </p:txBody>
      </p:sp>
      <p:sp>
        <p:nvSpPr>
          <p:cNvPr id="280609" name="Line 33"/>
          <p:cNvSpPr>
            <a:spLocks noChangeShapeType="1"/>
          </p:cNvSpPr>
          <p:nvPr/>
        </p:nvSpPr>
        <p:spPr bwMode="auto">
          <a:xfrm flipV="1">
            <a:off x="5600700" y="1076325"/>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610" name="Rectangle 34"/>
          <p:cNvSpPr>
            <a:spLocks noChangeArrowheads="1"/>
          </p:cNvSpPr>
          <p:nvPr/>
        </p:nvSpPr>
        <p:spPr bwMode="auto">
          <a:xfrm>
            <a:off x="4652963" y="2819400"/>
            <a:ext cx="914400" cy="314325"/>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400" b="1"/>
              <a:t>main()</a:t>
            </a:r>
          </a:p>
        </p:txBody>
      </p:sp>
      <p:sp>
        <p:nvSpPr>
          <p:cNvPr id="280611" name="Rectangle 35"/>
          <p:cNvSpPr>
            <a:spLocks noChangeArrowheads="1"/>
          </p:cNvSpPr>
          <p:nvPr/>
        </p:nvSpPr>
        <p:spPr bwMode="auto">
          <a:xfrm>
            <a:off x="4652963" y="2520950"/>
            <a:ext cx="914400" cy="300038"/>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fact(3)</a:t>
            </a:r>
          </a:p>
        </p:txBody>
      </p:sp>
      <p:sp>
        <p:nvSpPr>
          <p:cNvPr id="280612" name="Rectangle 36"/>
          <p:cNvSpPr>
            <a:spLocks noChangeArrowheads="1"/>
          </p:cNvSpPr>
          <p:nvPr/>
        </p:nvSpPr>
        <p:spPr bwMode="auto">
          <a:xfrm>
            <a:off x="4652963" y="2224088"/>
            <a:ext cx="914400" cy="300037"/>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fact(2)</a:t>
            </a:r>
          </a:p>
        </p:txBody>
      </p:sp>
      <p:sp>
        <p:nvSpPr>
          <p:cNvPr id="280613" name="Line 37"/>
          <p:cNvSpPr>
            <a:spLocks noChangeShapeType="1"/>
          </p:cNvSpPr>
          <p:nvPr/>
        </p:nvSpPr>
        <p:spPr bwMode="auto">
          <a:xfrm>
            <a:off x="5638800" y="1981200"/>
            <a:ext cx="381000" cy="0"/>
          </a:xfrm>
          <a:prstGeom prst="line">
            <a:avLst/>
          </a:prstGeom>
          <a:noFill/>
          <a:ln w="25400">
            <a:solidFill>
              <a:schemeClr val="tx1"/>
            </a:solidFill>
            <a:round/>
            <a:headEnd/>
            <a:tailEnd/>
          </a:ln>
          <a:effectLst/>
        </p:spPr>
        <p:txBody>
          <a:bodyPr anchor="ctr">
            <a:spAutoFit/>
          </a:bodyPr>
          <a:lstStyle/>
          <a:p>
            <a:endParaRPr lang="en-US"/>
          </a:p>
        </p:txBody>
      </p:sp>
      <p:sp>
        <p:nvSpPr>
          <p:cNvPr id="280614" name="Line 38"/>
          <p:cNvSpPr>
            <a:spLocks noChangeShapeType="1"/>
          </p:cNvSpPr>
          <p:nvPr/>
        </p:nvSpPr>
        <p:spPr bwMode="auto">
          <a:xfrm>
            <a:off x="6019800" y="1981200"/>
            <a:ext cx="0" cy="381000"/>
          </a:xfrm>
          <a:prstGeom prst="line">
            <a:avLst/>
          </a:prstGeom>
          <a:noFill/>
          <a:ln w="25400">
            <a:solidFill>
              <a:schemeClr val="tx1"/>
            </a:solidFill>
            <a:round/>
            <a:headEnd/>
            <a:tailEnd/>
          </a:ln>
          <a:effectLst/>
        </p:spPr>
        <p:txBody>
          <a:bodyPr anchor="ctr">
            <a:spAutoFit/>
          </a:bodyPr>
          <a:lstStyle/>
          <a:p>
            <a:endParaRPr lang="en-US"/>
          </a:p>
        </p:txBody>
      </p:sp>
      <p:sp>
        <p:nvSpPr>
          <p:cNvPr id="280615" name="Line 39"/>
          <p:cNvSpPr>
            <a:spLocks noChangeShapeType="1"/>
          </p:cNvSpPr>
          <p:nvPr/>
        </p:nvSpPr>
        <p:spPr bwMode="auto">
          <a:xfrm flipH="1">
            <a:off x="5638800" y="2362200"/>
            <a:ext cx="381000" cy="0"/>
          </a:xfrm>
          <a:prstGeom prst="line">
            <a:avLst/>
          </a:prstGeom>
          <a:noFill/>
          <a:ln w="25400">
            <a:solidFill>
              <a:schemeClr val="tx1"/>
            </a:solidFill>
            <a:round/>
            <a:headEnd/>
            <a:tailEnd type="triangle" w="med" len="med"/>
          </a:ln>
          <a:effectLst/>
        </p:spPr>
        <p:txBody>
          <a:bodyPr anchor="ctr">
            <a:spAutoFit/>
          </a:bodyPr>
          <a:lstStyle/>
          <a:p>
            <a:endParaRPr lang="en-US"/>
          </a:p>
        </p:txBody>
      </p:sp>
      <p:sp>
        <p:nvSpPr>
          <p:cNvPr id="280616" name="Text Box 40"/>
          <p:cNvSpPr txBox="1">
            <a:spLocks noChangeArrowheads="1"/>
          </p:cNvSpPr>
          <p:nvPr/>
        </p:nvSpPr>
        <p:spPr bwMode="auto">
          <a:xfrm>
            <a:off x="5638800" y="2006600"/>
            <a:ext cx="296863" cy="336550"/>
          </a:xfrm>
          <a:prstGeom prst="rect">
            <a:avLst/>
          </a:prstGeom>
          <a:noFill/>
          <a:ln w="9525">
            <a:noFill/>
            <a:miter lim="800000"/>
            <a:headEnd/>
            <a:tailEnd/>
          </a:ln>
          <a:effectLst/>
        </p:spPr>
        <p:txBody>
          <a:bodyPr wrap="none">
            <a:spAutoFit/>
          </a:bodyPr>
          <a:lstStyle/>
          <a:p>
            <a:r>
              <a:rPr lang="en-US" sz="1600" b="1"/>
              <a:t>1</a:t>
            </a:r>
          </a:p>
        </p:txBody>
      </p:sp>
      <p:sp>
        <p:nvSpPr>
          <p:cNvPr id="280617" name="Text Box 41"/>
          <p:cNvSpPr txBox="1">
            <a:spLocks noChangeArrowheads="1"/>
          </p:cNvSpPr>
          <p:nvPr/>
        </p:nvSpPr>
        <p:spPr bwMode="auto">
          <a:xfrm>
            <a:off x="6243638" y="3343275"/>
            <a:ext cx="1158875" cy="942975"/>
          </a:xfrm>
          <a:prstGeom prst="rect">
            <a:avLst/>
          </a:prstGeom>
          <a:noFill/>
          <a:ln w="9525">
            <a:noFill/>
            <a:miter lim="800000"/>
            <a:headEnd/>
            <a:tailEnd/>
          </a:ln>
          <a:effectLst/>
        </p:spPr>
        <p:txBody>
          <a:bodyPr wrap="none">
            <a:spAutoFit/>
          </a:bodyPr>
          <a:lstStyle/>
          <a:p>
            <a:r>
              <a:rPr lang="en-US" sz="1400" b="1"/>
              <a:t>Time 6:</a:t>
            </a:r>
          </a:p>
          <a:p>
            <a:r>
              <a:rPr lang="en-US" sz="1400" b="1"/>
              <a:t>Pop: fact(2)</a:t>
            </a:r>
          </a:p>
          <a:p>
            <a:r>
              <a:rPr lang="en-US" sz="1400" b="1"/>
              <a:t>returns 2.</a:t>
            </a:r>
          </a:p>
        </p:txBody>
      </p:sp>
      <p:sp>
        <p:nvSpPr>
          <p:cNvPr id="280618" name="Line 42"/>
          <p:cNvSpPr>
            <a:spLocks noChangeShapeType="1"/>
          </p:cNvSpPr>
          <p:nvPr/>
        </p:nvSpPr>
        <p:spPr bwMode="auto">
          <a:xfrm>
            <a:off x="6116638" y="10668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619" name="Line 43"/>
          <p:cNvSpPr>
            <a:spLocks noChangeShapeType="1"/>
          </p:cNvSpPr>
          <p:nvPr/>
        </p:nvSpPr>
        <p:spPr bwMode="auto">
          <a:xfrm>
            <a:off x="6116638" y="3124200"/>
            <a:ext cx="927100" cy="0"/>
          </a:xfrm>
          <a:prstGeom prst="line">
            <a:avLst/>
          </a:prstGeom>
          <a:noFill/>
          <a:ln w="38100">
            <a:solidFill>
              <a:schemeClr val="tx1"/>
            </a:solidFill>
            <a:round/>
            <a:headEnd/>
            <a:tailEnd/>
          </a:ln>
          <a:effectLst/>
        </p:spPr>
        <p:txBody>
          <a:bodyPr anchor="ctr">
            <a:spAutoFit/>
          </a:bodyPr>
          <a:lstStyle/>
          <a:p>
            <a:endParaRPr lang="en-US"/>
          </a:p>
        </p:txBody>
      </p:sp>
      <p:sp>
        <p:nvSpPr>
          <p:cNvPr id="280620" name="Line 44"/>
          <p:cNvSpPr>
            <a:spLocks noChangeShapeType="1"/>
          </p:cNvSpPr>
          <p:nvPr/>
        </p:nvSpPr>
        <p:spPr bwMode="auto">
          <a:xfrm flipV="1">
            <a:off x="7043738" y="10668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621" name="Rectangle 45"/>
          <p:cNvSpPr>
            <a:spLocks noChangeArrowheads="1"/>
          </p:cNvSpPr>
          <p:nvPr/>
        </p:nvSpPr>
        <p:spPr bwMode="auto">
          <a:xfrm>
            <a:off x="6096000" y="2809875"/>
            <a:ext cx="914400" cy="314325"/>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400" b="1"/>
              <a:t>main()</a:t>
            </a:r>
          </a:p>
        </p:txBody>
      </p:sp>
      <p:sp>
        <p:nvSpPr>
          <p:cNvPr id="280622" name="Rectangle 46"/>
          <p:cNvSpPr>
            <a:spLocks noChangeArrowheads="1"/>
          </p:cNvSpPr>
          <p:nvPr/>
        </p:nvSpPr>
        <p:spPr bwMode="auto">
          <a:xfrm>
            <a:off x="6096000" y="2511425"/>
            <a:ext cx="914400" cy="300038"/>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fact(3)</a:t>
            </a:r>
          </a:p>
        </p:txBody>
      </p:sp>
      <p:sp>
        <p:nvSpPr>
          <p:cNvPr id="280623" name="Line 47"/>
          <p:cNvSpPr>
            <a:spLocks noChangeShapeType="1"/>
          </p:cNvSpPr>
          <p:nvPr/>
        </p:nvSpPr>
        <p:spPr bwMode="auto">
          <a:xfrm>
            <a:off x="7081838" y="2286000"/>
            <a:ext cx="381000" cy="0"/>
          </a:xfrm>
          <a:prstGeom prst="line">
            <a:avLst/>
          </a:prstGeom>
          <a:noFill/>
          <a:ln w="25400">
            <a:solidFill>
              <a:schemeClr val="tx1"/>
            </a:solidFill>
            <a:round/>
            <a:headEnd/>
            <a:tailEnd/>
          </a:ln>
          <a:effectLst/>
        </p:spPr>
        <p:txBody>
          <a:bodyPr anchor="ctr">
            <a:spAutoFit/>
          </a:bodyPr>
          <a:lstStyle/>
          <a:p>
            <a:endParaRPr lang="en-US"/>
          </a:p>
        </p:txBody>
      </p:sp>
      <p:sp>
        <p:nvSpPr>
          <p:cNvPr id="280624" name="Line 48"/>
          <p:cNvSpPr>
            <a:spLocks noChangeShapeType="1"/>
          </p:cNvSpPr>
          <p:nvPr/>
        </p:nvSpPr>
        <p:spPr bwMode="auto">
          <a:xfrm>
            <a:off x="7462838" y="2286000"/>
            <a:ext cx="0" cy="381000"/>
          </a:xfrm>
          <a:prstGeom prst="line">
            <a:avLst/>
          </a:prstGeom>
          <a:noFill/>
          <a:ln w="25400">
            <a:solidFill>
              <a:schemeClr val="tx1"/>
            </a:solidFill>
            <a:round/>
            <a:headEnd/>
            <a:tailEnd/>
          </a:ln>
          <a:effectLst/>
        </p:spPr>
        <p:txBody>
          <a:bodyPr anchor="ctr">
            <a:spAutoFit/>
          </a:bodyPr>
          <a:lstStyle/>
          <a:p>
            <a:endParaRPr lang="en-US"/>
          </a:p>
        </p:txBody>
      </p:sp>
      <p:sp>
        <p:nvSpPr>
          <p:cNvPr id="280625" name="Line 49"/>
          <p:cNvSpPr>
            <a:spLocks noChangeShapeType="1"/>
          </p:cNvSpPr>
          <p:nvPr/>
        </p:nvSpPr>
        <p:spPr bwMode="auto">
          <a:xfrm flipH="1">
            <a:off x="7081838" y="2667000"/>
            <a:ext cx="381000" cy="0"/>
          </a:xfrm>
          <a:prstGeom prst="line">
            <a:avLst/>
          </a:prstGeom>
          <a:noFill/>
          <a:ln w="25400">
            <a:solidFill>
              <a:schemeClr val="tx1"/>
            </a:solidFill>
            <a:round/>
            <a:headEnd/>
            <a:tailEnd type="triangle" w="med" len="med"/>
          </a:ln>
          <a:effectLst/>
        </p:spPr>
        <p:txBody>
          <a:bodyPr anchor="ctr">
            <a:spAutoFit/>
          </a:bodyPr>
          <a:lstStyle/>
          <a:p>
            <a:endParaRPr lang="en-US"/>
          </a:p>
        </p:txBody>
      </p:sp>
      <p:sp>
        <p:nvSpPr>
          <p:cNvPr id="280626" name="Text Box 50"/>
          <p:cNvSpPr txBox="1">
            <a:spLocks noChangeArrowheads="1"/>
          </p:cNvSpPr>
          <p:nvPr/>
        </p:nvSpPr>
        <p:spPr bwMode="auto">
          <a:xfrm>
            <a:off x="7081838" y="2311400"/>
            <a:ext cx="296862" cy="336550"/>
          </a:xfrm>
          <a:prstGeom prst="rect">
            <a:avLst/>
          </a:prstGeom>
          <a:noFill/>
          <a:ln w="9525">
            <a:noFill/>
            <a:miter lim="800000"/>
            <a:headEnd/>
            <a:tailEnd/>
          </a:ln>
          <a:effectLst/>
        </p:spPr>
        <p:txBody>
          <a:bodyPr wrap="none">
            <a:spAutoFit/>
          </a:bodyPr>
          <a:lstStyle/>
          <a:p>
            <a:r>
              <a:rPr lang="en-US" sz="1600" b="1"/>
              <a:t>2</a:t>
            </a:r>
          </a:p>
        </p:txBody>
      </p:sp>
      <p:sp>
        <p:nvSpPr>
          <p:cNvPr id="280627" name="Text Box 51"/>
          <p:cNvSpPr txBox="1">
            <a:spLocks noChangeArrowheads="1"/>
          </p:cNvSpPr>
          <p:nvPr/>
        </p:nvSpPr>
        <p:spPr bwMode="auto">
          <a:xfrm>
            <a:off x="7696200" y="3324225"/>
            <a:ext cx="1158875" cy="942975"/>
          </a:xfrm>
          <a:prstGeom prst="rect">
            <a:avLst/>
          </a:prstGeom>
          <a:noFill/>
          <a:ln w="9525">
            <a:noFill/>
            <a:miter lim="800000"/>
            <a:headEnd/>
            <a:tailEnd/>
          </a:ln>
          <a:effectLst/>
        </p:spPr>
        <p:txBody>
          <a:bodyPr wrap="none">
            <a:spAutoFit/>
          </a:bodyPr>
          <a:lstStyle/>
          <a:p>
            <a:r>
              <a:rPr lang="en-US" sz="1400" b="1"/>
              <a:t>Time 7:</a:t>
            </a:r>
          </a:p>
          <a:p>
            <a:r>
              <a:rPr lang="en-US" sz="1400" b="1"/>
              <a:t>Pop: fact(3)</a:t>
            </a:r>
          </a:p>
          <a:p>
            <a:r>
              <a:rPr lang="en-US" sz="1400" b="1"/>
              <a:t>returns 6.</a:t>
            </a:r>
          </a:p>
        </p:txBody>
      </p:sp>
      <p:sp>
        <p:nvSpPr>
          <p:cNvPr id="280628" name="Line 52"/>
          <p:cNvSpPr>
            <a:spLocks noChangeShapeType="1"/>
          </p:cNvSpPr>
          <p:nvPr/>
        </p:nvSpPr>
        <p:spPr bwMode="auto">
          <a:xfrm>
            <a:off x="7569200" y="104775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629" name="Line 53"/>
          <p:cNvSpPr>
            <a:spLocks noChangeShapeType="1"/>
          </p:cNvSpPr>
          <p:nvPr/>
        </p:nvSpPr>
        <p:spPr bwMode="auto">
          <a:xfrm>
            <a:off x="7569200" y="3105150"/>
            <a:ext cx="927100" cy="0"/>
          </a:xfrm>
          <a:prstGeom prst="line">
            <a:avLst/>
          </a:prstGeom>
          <a:noFill/>
          <a:ln w="38100">
            <a:solidFill>
              <a:schemeClr val="tx1"/>
            </a:solidFill>
            <a:round/>
            <a:headEnd/>
            <a:tailEnd/>
          </a:ln>
          <a:effectLst/>
        </p:spPr>
        <p:txBody>
          <a:bodyPr anchor="ctr">
            <a:spAutoFit/>
          </a:bodyPr>
          <a:lstStyle/>
          <a:p>
            <a:endParaRPr lang="en-US"/>
          </a:p>
        </p:txBody>
      </p:sp>
      <p:sp>
        <p:nvSpPr>
          <p:cNvPr id="280630" name="Line 54"/>
          <p:cNvSpPr>
            <a:spLocks noChangeShapeType="1"/>
          </p:cNvSpPr>
          <p:nvPr/>
        </p:nvSpPr>
        <p:spPr bwMode="auto">
          <a:xfrm flipV="1">
            <a:off x="8496300" y="104775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631" name="Rectangle 55"/>
          <p:cNvSpPr>
            <a:spLocks noChangeArrowheads="1"/>
          </p:cNvSpPr>
          <p:nvPr/>
        </p:nvSpPr>
        <p:spPr bwMode="auto">
          <a:xfrm>
            <a:off x="7548563" y="2790825"/>
            <a:ext cx="914400" cy="314325"/>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400" b="1"/>
              <a:t>main()</a:t>
            </a:r>
          </a:p>
        </p:txBody>
      </p:sp>
      <p:sp>
        <p:nvSpPr>
          <p:cNvPr id="280632" name="Line 56"/>
          <p:cNvSpPr>
            <a:spLocks noChangeShapeType="1"/>
          </p:cNvSpPr>
          <p:nvPr/>
        </p:nvSpPr>
        <p:spPr bwMode="auto">
          <a:xfrm>
            <a:off x="8534400" y="2590800"/>
            <a:ext cx="381000" cy="0"/>
          </a:xfrm>
          <a:prstGeom prst="line">
            <a:avLst/>
          </a:prstGeom>
          <a:noFill/>
          <a:ln w="25400">
            <a:solidFill>
              <a:schemeClr val="tx1"/>
            </a:solidFill>
            <a:round/>
            <a:headEnd/>
            <a:tailEnd/>
          </a:ln>
          <a:effectLst/>
        </p:spPr>
        <p:txBody>
          <a:bodyPr anchor="ctr">
            <a:spAutoFit/>
          </a:bodyPr>
          <a:lstStyle/>
          <a:p>
            <a:endParaRPr lang="en-US"/>
          </a:p>
        </p:txBody>
      </p:sp>
      <p:sp>
        <p:nvSpPr>
          <p:cNvPr id="280633" name="Line 57"/>
          <p:cNvSpPr>
            <a:spLocks noChangeShapeType="1"/>
          </p:cNvSpPr>
          <p:nvPr/>
        </p:nvSpPr>
        <p:spPr bwMode="auto">
          <a:xfrm>
            <a:off x="8915400" y="2590800"/>
            <a:ext cx="0" cy="381000"/>
          </a:xfrm>
          <a:prstGeom prst="line">
            <a:avLst/>
          </a:prstGeom>
          <a:noFill/>
          <a:ln w="25400">
            <a:solidFill>
              <a:schemeClr val="tx1"/>
            </a:solidFill>
            <a:round/>
            <a:headEnd/>
            <a:tailEnd/>
          </a:ln>
          <a:effectLst/>
        </p:spPr>
        <p:txBody>
          <a:bodyPr anchor="ctr">
            <a:spAutoFit/>
          </a:bodyPr>
          <a:lstStyle/>
          <a:p>
            <a:endParaRPr lang="en-US"/>
          </a:p>
        </p:txBody>
      </p:sp>
      <p:sp>
        <p:nvSpPr>
          <p:cNvPr id="280634" name="Line 58"/>
          <p:cNvSpPr>
            <a:spLocks noChangeShapeType="1"/>
          </p:cNvSpPr>
          <p:nvPr/>
        </p:nvSpPr>
        <p:spPr bwMode="auto">
          <a:xfrm flipH="1">
            <a:off x="8534400" y="2971800"/>
            <a:ext cx="381000" cy="0"/>
          </a:xfrm>
          <a:prstGeom prst="line">
            <a:avLst/>
          </a:prstGeom>
          <a:noFill/>
          <a:ln w="25400">
            <a:solidFill>
              <a:schemeClr val="tx1"/>
            </a:solidFill>
            <a:round/>
            <a:headEnd/>
            <a:tailEnd type="triangle" w="med" len="med"/>
          </a:ln>
          <a:effectLst/>
        </p:spPr>
        <p:txBody>
          <a:bodyPr anchor="ctr">
            <a:spAutoFit/>
          </a:bodyPr>
          <a:lstStyle/>
          <a:p>
            <a:endParaRPr lang="en-US"/>
          </a:p>
        </p:txBody>
      </p:sp>
      <p:sp>
        <p:nvSpPr>
          <p:cNvPr id="280635" name="Text Box 59"/>
          <p:cNvSpPr txBox="1">
            <a:spLocks noChangeArrowheads="1"/>
          </p:cNvSpPr>
          <p:nvPr/>
        </p:nvSpPr>
        <p:spPr bwMode="auto">
          <a:xfrm>
            <a:off x="8534400" y="2616200"/>
            <a:ext cx="296863" cy="336550"/>
          </a:xfrm>
          <a:prstGeom prst="rect">
            <a:avLst/>
          </a:prstGeom>
          <a:noFill/>
          <a:ln w="9525">
            <a:noFill/>
            <a:miter lim="800000"/>
            <a:headEnd/>
            <a:tailEnd/>
          </a:ln>
          <a:effectLst/>
        </p:spPr>
        <p:txBody>
          <a:bodyPr wrap="none">
            <a:spAutoFit/>
          </a:bodyPr>
          <a:lstStyle/>
          <a:p>
            <a:r>
              <a:rPr lang="en-US" sz="1600" b="1"/>
              <a:t>6</a:t>
            </a:r>
          </a:p>
        </p:txBody>
      </p:sp>
    </p:spTree>
    <p:extLst>
      <p:ext uri="{BB962C8B-B14F-4D97-AF65-F5344CB8AC3E}">
        <p14:creationId xmlns:p14="http://schemas.microsoft.com/office/powerpoint/2010/main" val="1887981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Complexity of Recursive Algorithm</a:t>
            </a:r>
          </a:p>
        </p:txBody>
      </p:sp>
      <p:sp>
        <p:nvSpPr>
          <p:cNvPr id="3" name="Content Placeholder 2"/>
          <p:cNvSpPr>
            <a:spLocks noGrp="1"/>
          </p:cNvSpPr>
          <p:nvPr>
            <p:ph idx="1"/>
          </p:nvPr>
        </p:nvSpPr>
        <p:spPr/>
        <p:txBody>
          <a:bodyPr>
            <a:normAutofit fontScale="70000" lnSpcReduction="20000"/>
          </a:bodyPr>
          <a:lstStyle/>
          <a:p>
            <a:r>
              <a:rPr lang="en-US" dirty="0" err="1"/>
              <a:t>int</a:t>
            </a:r>
            <a:r>
              <a:rPr lang="en-US" dirty="0"/>
              <a:t> factorial(</a:t>
            </a:r>
            <a:r>
              <a:rPr lang="en-US" dirty="0" err="1"/>
              <a:t>int</a:t>
            </a:r>
            <a:r>
              <a:rPr lang="en-US" dirty="0"/>
              <a:t> n) {</a:t>
            </a:r>
          </a:p>
          <a:p>
            <a:pPr marL="0" indent="0">
              <a:buNone/>
            </a:pPr>
            <a:r>
              <a:rPr lang="en-US" dirty="0"/>
              <a:t>    if (n == 1) </a:t>
            </a:r>
          </a:p>
          <a:p>
            <a:pPr marL="0" indent="0">
              <a:buNone/>
            </a:pPr>
            <a:r>
              <a:rPr lang="en-US" dirty="0"/>
              <a:t>       return 1;</a:t>
            </a:r>
          </a:p>
          <a:p>
            <a:pPr marL="0" indent="0">
              <a:buNone/>
            </a:pPr>
            <a:r>
              <a:rPr lang="en-US" dirty="0"/>
              <a:t>   else </a:t>
            </a:r>
          </a:p>
          <a:p>
            <a:pPr marL="0" indent="0">
              <a:buNone/>
            </a:pPr>
            <a:r>
              <a:rPr lang="en-US" dirty="0"/>
              <a:t>       return n * factorial(n-1);</a:t>
            </a:r>
          </a:p>
          <a:p>
            <a:pPr marL="0" indent="0">
              <a:buNone/>
            </a:pPr>
            <a:r>
              <a:rPr lang="en-US" dirty="0"/>
              <a:t>}</a:t>
            </a:r>
          </a:p>
          <a:p>
            <a:pPr marL="0" indent="0">
              <a:buNone/>
            </a:pPr>
            <a:endParaRPr lang="en-US" dirty="0"/>
          </a:p>
          <a:p>
            <a:pPr marL="0" indent="0">
              <a:buNone/>
            </a:pPr>
            <a:r>
              <a:rPr lang="en-US" dirty="0"/>
              <a:t>T(1) = 1</a:t>
            </a:r>
          </a:p>
          <a:p>
            <a:pPr marL="0" indent="0">
              <a:buNone/>
            </a:pPr>
            <a:r>
              <a:rPr lang="en-US" dirty="0"/>
              <a:t>T(2) = T(1) + 1 = 2</a:t>
            </a:r>
          </a:p>
          <a:p>
            <a:pPr marL="0" indent="0">
              <a:buNone/>
            </a:pPr>
            <a:r>
              <a:rPr lang="en-US" dirty="0"/>
              <a:t>T(3) = T(2) + 1 = 3</a:t>
            </a:r>
          </a:p>
          <a:p>
            <a:pPr marL="0" indent="0">
              <a:buNone/>
            </a:pPr>
            <a:r>
              <a:rPr lang="en-US" dirty="0"/>
              <a:t>T(4) = T(3) + 1 = 4</a:t>
            </a:r>
          </a:p>
          <a:p>
            <a:pPr marL="0" indent="0">
              <a:buNone/>
            </a:pPr>
            <a:r>
              <a:rPr lang="en-US" dirty="0"/>
              <a:t>...</a:t>
            </a:r>
          </a:p>
          <a:p>
            <a:pPr marL="0" indent="0">
              <a:buNone/>
            </a:pPr>
            <a:r>
              <a:rPr lang="en-US" dirty="0"/>
              <a:t>T(n) = n</a:t>
            </a:r>
          </a:p>
          <a:p>
            <a:pPr marL="0" indent="0">
              <a:buNone/>
            </a:pPr>
            <a:r>
              <a:rPr lang="en-US" sz="2300" dirty="0"/>
              <a:t>So in general this algorithm will require n units of work to complete (i.e. T(n) = n).</a:t>
            </a:r>
          </a:p>
          <a:p>
            <a:pPr marL="0" indent="0">
              <a:buNone/>
            </a:pPr>
            <a:r>
              <a:rPr lang="en-US" sz="2300" dirty="0"/>
              <a:t>So O(n)</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48929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3769"/>
            <a:ext cx="8229600" cy="1143000"/>
          </a:xfrm>
        </p:spPr>
        <p:txBody>
          <a:bodyPr/>
          <a:lstStyle/>
          <a:p>
            <a:r>
              <a:rPr lang="en-US" dirty="0"/>
              <a:t>Backtracking Algorithm </a:t>
            </a:r>
          </a:p>
        </p:txBody>
      </p:sp>
      <p:sp>
        <p:nvSpPr>
          <p:cNvPr id="3" name="Content Placeholder 2"/>
          <p:cNvSpPr>
            <a:spLocks noGrp="1"/>
          </p:cNvSpPr>
          <p:nvPr>
            <p:ph idx="1"/>
          </p:nvPr>
        </p:nvSpPr>
        <p:spPr/>
        <p:txBody>
          <a:bodyPr>
            <a:normAutofit fontScale="92500"/>
          </a:bodyPr>
          <a:lstStyle/>
          <a:p>
            <a:pPr algn="just"/>
            <a:r>
              <a:rPr lang="en-US" dirty="0"/>
              <a:t>Backtracking is a general algorithm for finding all (or some) solutions to some computational problems, notably constraint satisfaction problems, that incrementally builds candidates to the solutions, and abandons a candidate ("backtracks") as soon as it determines that the candidate cannot possibly be completed to a valid solution.[1]</a:t>
            </a:r>
          </a:p>
          <a:p>
            <a:endParaRPr lang="en-US" dirty="0"/>
          </a:p>
          <a:p>
            <a:r>
              <a:rPr lang="en-US" dirty="0"/>
              <a:t>The classic textbook example of the use of backtracking is the eight queens puzzle, that asks for all arrangements of eight chess queens on a standard chessboard so that no queen attacks any other.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0544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3272" y="308150"/>
            <a:ext cx="6654927" cy="782907"/>
          </a:xfrm>
          <a:prstGeom prst="rect">
            <a:avLst/>
          </a:prstGeom>
        </p:spPr>
        <p:txBody>
          <a:bodyPr vert="horz" wrap="square" lIns="0" tIns="13335" rIns="0" bIns="0" rtlCol="0">
            <a:spAutoFit/>
          </a:bodyPr>
          <a:lstStyle/>
          <a:p>
            <a:pPr marL="12700">
              <a:lnSpc>
                <a:spcPct val="100000"/>
              </a:lnSpc>
              <a:spcBef>
                <a:spcPts val="105"/>
              </a:spcBef>
            </a:pPr>
            <a:r>
              <a:rPr dirty="0"/>
              <a:t>Backtracking</a:t>
            </a:r>
            <a:r>
              <a:rPr spc="-85" dirty="0"/>
              <a:t> </a:t>
            </a:r>
            <a:r>
              <a:rPr dirty="0"/>
              <a:t>algorithms</a:t>
            </a:r>
          </a:p>
        </p:txBody>
      </p:sp>
      <p:sp>
        <p:nvSpPr>
          <p:cNvPr id="3" name="object 3"/>
          <p:cNvSpPr txBox="1"/>
          <p:nvPr/>
        </p:nvSpPr>
        <p:spPr>
          <a:xfrm>
            <a:off x="764540" y="1468881"/>
            <a:ext cx="7552690" cy="4441601"/>
          </a:xfrm>
          <a:prstGeom prst="rect">
            <a:avLst/>
          </a:prstGeom>
        </p:spPr>
        <p:txBody>
          <a:bodyPr vert="horz" wrap="square" lIns="0" tIns="12065" rIns="0" bIns="0" rtlCol="0">
            <a:spAutoFit/>
          </a:bodyPr>
          <a:lstStyle/>
          <a:p>
            <a:pPr marL="355600" marR="5080" indent="-343535">
              <a:lnSpc>
                <a:spcPct val="100000"/>
              </a:lnSpc>
              <a:spcBef>
                <a:spcPts val="95"/>
              </a:spcBef>
              <a:buChar char="•"/>
              <a:tabLst>
                <a:tab pos="355600" algn="l"/>
                <a:tab pos="356235" algn="l"/>
              </a:tabLst>
            </a:pPr>
            <a:r>
              <a:rPr sz="2800" spc="-5" dirty="0">
                <a:latin typeface="Times New Roman"/>
                <a:cs typeface="Times New Roman"/>
              </a:rPr>
              <a:t>Backtracking algorithms are based on a </a:t>
            </a:r>
            <a:r>
              <a:rPr sz="2800" dirty="0">
                <a:latin typeface="Times New Roman"/>
                <a:cs typeface="Times New Roman"/>
              </a:rPr>
              <a:t>depth-first  </a:t>
            </a:r>
            <a:r>
              <a:rPr sz="2800" spc="-5" dirty="0">
                <a:latin typeface="Times New Roman"/>
                <a:cs typeface="Times New Roman"/>
              </a:rPr>
              <a:t>recursive</a:t>
            </a:r>
            <a:r>
              <a:rPr sz="2800" spc="-30" dirty="0">
                <a:latin typeface="Times New Roman"/>
                <a:cs typeface="Times New Roman"/>
              </a:rPr>
              <a:t> </a:t>
            </a:r>
            <a:r>
              <a:rPr sz="2800" spc="-5" dirty="0">
                <a:latin typeface="Times New Roman"/>
                <a:cs typeface="Times New Roman"/>
              </a:rPr>
              <a:t>search</a:t>
            </a:r>
            <a:endParaRPr sz="2800" dirty="0">
              <a:latin typeface="Times New Roman"/>
              <a:cs typeface="Times New Roman"/>
            </a:endParaRPr>
          </a:p>
          <a:p>
            <a:pPr marL="355600" indent="-343535">
              <a:lnSpc>
                <a:spcPct val="100000"/>
              </a:lnSpc>
              <a:spcBef>
                <a:spcPts val="675"/>
              </a:spcBef>
              <a:buChar char="•"/>
              <a:tabLst>
                <a:tab pos="355600" algn="l"/>
                <a:tab pos="356235" algn="l"/>
              </a:tabLst>
            </a:pPr>
            <a:r>
              <a:rPr sz="2800" spc="-5" dirty="0">
                <a:latin typeface="Times New Roman"/>
                <a:cs typeface="Times New Roman"/>
              </a:rPr>
              <a:t>A backtracking</a:t>
            </a:r>
            <a:r>
              <a:rPr sz="2800" spc="-15" dirty="0">
                <a:latin typeface="Times New Roman"/>
                <a:cs typeface="Times New Roman"/>
              </a:rPr>
              <a:t> </a:t>
            </a:r>
            <a:r>
              <a:rPr sz="2800" spc="-5" dirty="0">
                <a:latin typeface="Times New Roman"/>
                <a:cs typeface="Times New Roman"/>
              </a:rPr>
              <a:t>algorithm:</a:t>
            </a:r>
            <a:endParaRPr sz="2800" dirty="0">
              <a:latin typeface="Times New Roman"/>
              <a:cs typeface="Times New Roman"/>
            </a:endParaRPr>
          </a:p>
          <a:p>
            <a:pPr marL="756285" marR="640080" lvl="1" indent="-287020">
              <a:lnSpc>
                <a:spcPct val="100000"/>
              </a:lnSpc>
              <a:spcBef>
                <a:spcPts val="590"/>
              </a:spcBef>
              <a:buChar char="–"/>
              <a:tabLst>
                <a:tab pos="756285" algn="l"/>
                <a:tab pos="756920" algn="l"/>
              </a:tabLst>
            </a:pPr>
            <a:r>
              <a:rPr sz="2400" spc="-5" dirty="0">
                <a:latin typeface="Times New Roman"/>
                <a:cs typeface="Times New Roman"/>
              </a:rPr>
              <a:t>Tests </a:t>
            </a:r>
            <a:r>
              <a:rPr sz="2400" dirty="0">
                <a:latin typeface="Times New Roman"/>
                <a:cs typeface="Times New Roman"/>
              </a:rPr>
              <a:t>to </a:t>
            </a:r>
            <a:r>
              <a:rPr sz="2400" spc="-5" dirty="0">
                <a:latin typeface="Times New Roman"/>
                <a:cs typeface="Times New Roman"/>
              </a:rPr>
              <a:t>see </a:t>
            </a:r>
            <a:r>
              <a:rPr sz="2400" dirty="0">
                <a:latin typeface="Times New Roman"/>
                <a:cs typeface="Times New Roman"/>
              </a:rPr>
              <a:t>if a solution </a:t>
            </a:r>
            <a:r>
              <a:rPr sz="2400" spc="-5" dirty="0">
                <a:latin typeface="Times New Roman"/>
                <a:cs typeface="Times New Roman"/>
              </a:rPr>
              <a:t>has </a:t>
            </a:r>
            <a:r>
              <a:rPr sz="2400" dirty="0">
                <a:latin typeface="Times New Roman"/>
                <a:cs typeface="Times New Roman"/>
              </a:rPr>
              <a:t>been </a:t>
            </a:r>
            <a:r>
              <a:rPr sz="2400" spc="-5" dirty="0">
                <a:latin typeface="Times New Roman"/>
                <a:cs typeface="Times New Roman"/>
              </a:rPr>
              <a:t>found, </a:t>
            </a:r>
            <a:r>
              <a:rPr sz="2400" dirty="0">
                <a:latin typeface="Times New Roman"/>
                <a:cs typeface="Times New Roman"/>
              </a:rPr>
              <a:t>and if</a:t>
            </a:r>
            <a:r>
              <a:rPr sz="2400" spc="-65" dirty="0">
                <a:latin typeface="Times New Roman"/>
                <a:cs typeface="Times New Roman"/>
              </a:rPr>
              <a:t> </a:t>
            </a:r>
            <a:r>
              <a:rPr sz="2400" spc="-5" dirty="0">
                <a:latin typeface="Times New Roman"/>
                <a:cs typeface="Times New Roman"/>
              </a:rPr>
              <a:t>so,  </a:t>
            </a:r>
            <a:r>
              <a:rPr sz="2400" dirty="0">
                <a:latin typeface="Times New Roman"/>
                <a:cs typeface="Times New Roman"/>
              </a:rPr>
              <a:t>returns it;</a:t>
            </a:r>
            <a:r>
              <a:rPr sz="2400" spc="-55" dirty="0">
                <a:latin typeface="Times New Roman"/>
                <a:cs typeface="Times New Roman"/>
              </a:rPr>
              <a:t> </a:t>
            </a:r>
            <a:r>
              <a:rPr sz="2400" dirty="0">
                <a:latin typeface="Times New Roman"/>
                <a:cs typeface="Times New Roman"/>
              </a:rPr>
              <a:t>otherwise</a:t>
            </a:r>
          </a:p>
          <a:p>
            <a:pPr marL="756285" lvl="1" indent="-287020">
              <a:lnSpc>
                <a:spcPct val="100000"/>
              </a:lnSpc>
              <a:spcBef>
                <a:spcPts val="580"/>
              </a:spcBef>
              <a:buChar char="–"/>
              <a:tabLst>
                <a:tab pos="756285" algn="l"/>
                <a:tab pos="756920" algn="l"/>
              </a:tabLst>
            </a:pPr>
            <a:r>
              <a:rPr sz="2400" spc="-5" dirty="0">
                <a:latin typeface="Times New Roman"/>
                <a:cs typeface="Times New Roman"/>
              </a:rPr>
              <a:t>For </a:t>
            </a:r>
            <a:r>
              <a:rPr sz="2400" dirty="0">
                <a:latin typeface="Times New Roman"/>
                <a:cs typeface="Times New Roman"/>
              </a:rPr>
              <a:t>each choice that can be </a:t>
            </a:r>
            <a:r>
              <a:rPr sz="2400" spc="-5" dirty="0">
                <a:latin typeface="Times New Roman"/>
                <a:cs typeface="Times New Roman"/>
              </a:rPr>
              <a:t>made </a:t>
            </a:r>
            <a:r>
              <a:rPr sz="2400" dirty="0">
                <a:latin typeface="Times New Roman"/>
                <a:cs typeface="Times New Roman"/>
              </a:rPr>
              <a:t>at this</a:t>
            </a:r>
            <a:r>
              <a:rPr sz="2400" spc="-100" dirty="0">
                <a:latin typeface="Times New Roman"/>
                <a:cs typeface="Times New Roman"/>
              </a:rPr>
              <a:t> </a:t>
            </a:r>
            <a:r>
              <a:rPr sz="2400" dirty="0">
                <a:latin typeface="Times New Roman"/>
                <a:cs typeface="Times New Roman"/>
              </a:rPr>
              <a:t>point,</a:t>
            </a:r>
          </a:p>
          <a:p>
            <a:pPr marL="1155700" lvl="2" indent="-229235">
              <a:lnSpc>
                <a:spcPct val="100000"/>
              </a:lnSpc>
              <a:spcBef>
                <a:spcPts val="575"/>
              </a:spcBef>
              <a:buChar char="•"/>
              <a:tabLst>
                <a:tab pos="1156335" algn="l"/>
              </a:tabLst>
            </a:pPr>
            <a:r>
              <a:rPr sz="2400" dirty="0">
                <a:latin typeface="Times New Roman"/>
                <a:cs typeface="Times New Roman"/>
              </a:rPr>
              <a:t>Make that</a:t>
            </a:r>
            <a:r>
              <a:rPr sz="2400" spc="-30" dirty="0">
                <a:latin typeface="Times New Roman"/>
                <a:cs typeface="Times New Roman"/>
              </a:rPr>
              <a:t> </a:t>
            </a:r>
            <a:r>
              <a:rPr sz="2400" dirty="0">
                <a:latin typeface="Times New Roman"/>
                <a:cs typeface="Times New Roman"/>
              </a:rPr>
              <a:t>choice</a:t>
            </a:r>
          </a:p>
          <a:p>
            <a:pPr marL="1155700" lvl="2" indent="-229235">
              <a:lnSpc>
                <a:spcPct val="100000"/>
              </a:lnSpc>
              <a:spcBef>
                <a:spcPts val="575"/>
              </a:spcBef>
              <a:buChar char="•"/>
              <a:tabLst>
                <a:tab pos="1156335" algn="l"/>
              </a:tabLst>
            </a:pPr>
            <a:r>
              <a:rPr sz="2400" dirty="0">
                <a:latin typeface="Times New Roman"/>
                <a:cs typeface="Times New Roman"/>
              </a:rPr>
              <a:t>Recur</a:t>
            </a:r>
          </a:p>
          <a:p>
            <a:pPr marL="1155700" lvl="2" indent="-229235">
              <a:lnSpc>
                <a:spcPct val="100000"/>
              </a:lnSpc>
              <a:spcBef>
                <a:spcPts val="580"/>
              </a:spcBef>
              <a:buChar char="•"/>
              <a:tabLst>
                <a:tab pos="1156335" algn="l"/>
              </a:tabLst>
            </a:pPr>
            <a:r>
              <a:rPr sz="2400" dirty="0">
                <a:latin typeface="Times New Roman"/>
                <a:cs typeface="Times New Roman"/>
              </a:rPr>
              <a:t>If the recursion returns a solution, return</a:t>
            </a:r>
            <a:r>
              <a:rPr sz="2400" spc="-140" dirty="0">
                <a:latin typeface="Times New Roman"/>
                <a:cs typeface="Times New Roman"/>
              </a:rPr>
              <a:t> </a:t>
            </a:r>
            <a:r>
              <a:rPr sz="2400" dirty="0">
                <a:latin typeface="Times New Roman"/>
                <a:cs typeface="Times New Roman"/>
              </a:rPr>
              <a:t>it</a:t>
            </a:r>
          </a:p>
          <a:p>
            <a:pPr marL="756285" lvl="1" indent="-287020">
              <a:lnSpc>
                <a:spcPct val="100000"/>
              </a:lnSpc>
              <a:spcBef>
                <a:spcPts val="575"/>
              </a:spcBef>
              <a:buChar char="–"/>
              <a:tabLst>
                <a:tab pos="756285" algn="l"/>
                <a:tab pos="756920" algn="l"/>
              </a:tabLst>
            </a:pPr>
            <a:r>
              <a:rPr sz="2400" dirty="0">
                <a:latin typeface="Times New Roman"/>
                <a:cs typeface="Times New Roman"/>
              </a:rPr>
              <a:t>If no choices </a:t>
            </a:r>
            <a:r>
              <a:rPr sz="2400" spc="-5" dirty="0">
                <a:latin typeface="Times New Roman"/>
                <a:cs typeface="Times New Roman"/>
              </a:rPr>
              <a:t>remain, </a:t>
            </a:r>
            <a:r>
              <a:rPr sz="2400" dirty="0">
                <a:latin typeface="Times New Roman"/>
                <a:cs typeface="Times New Roman"/>
              </a:rPr>
              <a:t>return</a:t>
            </a:r>
            <a:r>
              <a:rPr sz="2400" spc="-40" dirty="0">
                <a:latin typeface="Times New Roman"/>
                <a:cs typeface="Times New Roman"/>
              </a:rPr>
              <a:t> </a:t>
            </a:r>
            <a:r>
              <a:rPr sz="2400" dirty="0">
                <a:latin typeface="Times New Roman"/>
                <a:cs typeface="Times New Roman"/>
              </a:rPr>
              <a:t>failure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301956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
            <a:ext cx="8839200" cy="758952"/>
          </a:xfrm>
        </p:spPr>
        <p:txBody>
          <a:bodyPr>
            <a:normAutofit fontScale="90000"/>
          </a:bodyPr>
          <a:lstStyle/>
          <a:p>
            <a:r>
              <a:rPr lang="en-US" dirty="0"/>
              <a:t>Example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5400"/>
            <a:ext cx="3324039" cy="4389437"/>
          </a:xfrm>
        </p:spPr>
      </p:pic>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Rectangle 5"/>
          <p:cNvSpPr/>
          <p:nvPr/>
        </p:nvSpPr>
        <p:spPr>
          <a:xfrm>
            <a:off x="3706368" y="1458793"/>
            <a:ext cx="5132832" cy="3970318"/>
          </a:xfrm>
          <a:prstGeom prst="rect">
            <a:avLst/>
          </a:prstGeom>
        </p:spPr>
        <p:txBody>
          <a:bodyPr wrap="square">
            <a:spAutoFit/>
          </a:bodyPr>
          <a:lstStyle/>
          <a:p>
            <a:pPr algn="just"/>
            <a:r>
              <a:rPr lang="en-US" sz="2800" dirty="0"/>
              <a:t>If there are three students two boys and a girl and there are three chairs. We have to arrange them in those three chairs in how many ways we can arrange there are three number of students are three so we can arrange them in 3 factorial ways. That is six ways. </a:t>
            </a:r>
          </a:p>
        </p:txBody>
      </p:sp>
    </p:spTree>
    <p:extLst>
      <p:ext uri="{BB962C8B-B14F-4D97-AF65-F5344CB8AC3E}">
        <p14:creationId xmlns:p14="http://schemas.microsoft.com/office/powerpoint/2010/main" val="3249539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Complexity of Backtracking Algorithm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Rectangle 1">
            <a:hlinkClick r:id="rId2"/>
          </p:cNvPr>
          <p:cNvSpPr>
            <a:spLocks noGrp="1" noChangeArrowheads="1"/>
          </p:cNvSpPr>
          <p:nvPr>
            <p:ph idx="1"/>
          </p:nvPr>
        </p:nvSpPr>
        <p:spPr bwMode="auto">
          <a:xfrm>
            <a:off x="228600" y="2209800"/>
            <a:ext cx="8229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lang="en-US" altLang="en-US" sz="1800" b="1" dirty="0">
                <a:latin typeface="Arial" panose="020B0604020202020204" pitchFamily="34" charset="0"/>
              </a:rPr>
              <a:t>Backtracking </a:t>
            </a:r>
            <a:r>
              <a:rPr lang="en-US" altLang="en-US" sz="1800" b="1" dirty="0" err="1">
                <a:latin typeface="Arial" panose="020B0604020202020204" pitchFamily="34" charset="0"/>
              </a:rPr>
              <a:t>algo</a:t>
            </a:r>
            <a:r>
              <a:rPr lang="en-US" altLang="en-US" sz="1800" b="1" dirty="0">
                <a:latin typeface="Arial" panose="020B0604020202020204" pitchFamily="34" charset="0"/>
              </a:rPr>
              <a:t>:</a:t>
            </a:r>
            <a:endParaRPr lang="en-US" altLang="en-US" sz="1800" dirty="0">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latin typeface="Arial" panose="020B0604020202020204" pitchFamily="34" charset="0"/>
              </a:rPr>
              <a:t>n-queen </a:t>
            </a:r>
            <a:r>
              <a:rPr lang="en-US" altLang="en-US" sz="1800" dirty="0" err="1">
                <a:latin typeface="Arial" panose="020B0604020202020204" pitchFamily="34" charset="0"/>
              </a:rPr>
              <a:t>problem:</a:t>
            </a:r>
            <a:r>
              <a:rPr lang="en-US" altLang="en-US" sz="1800" b="1" dirty="0" err="1">
                <a:latin typeface="Arial" panose="020B0604020202020204" pitchFamily="34" charset="0"/>
              </a:rPr>
              <a:t>O</a:t>
            </a:r>
            <a:r>
              <a:rPr lang="en-US" altLang="en-US" sz="1800" b="1" dirty="0">
                <a:latin typeface="Arial" panose="020B0604020202020204" pitchFamily="34" charset="0"/>
              </a:rPr>
              <a:t>(n!)</a:t>
            </a:r>
            <a:endParaRPr lang="en-US" altLang="en-US" sz="1800" dirty="0">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latin typeface="Arial" panose="020B0604020202020204" pitchFamily="34" charset="0"/>
              </a:rPr>
              <a:t>graph coloring </a:t>
            </a:r>
            <a:r>
              <a:rPr lang="en-US" altLang="en-US" sz="1800" dirty="0" err="1">
                <a:latin typeface="Arial" panose="020B0604020202020204" pitchFamily="34" charset="0"/>
              </a:rPr>
              <a:t>problem:</a:t>
            </a:r>
            <a:r>
              <a:rPr lang="en-US" altLang="en-US" sz="1800" b="1" dirty="0" err="1">
                <a:latin typeface="Arial" panose="020B0604020202020204" pitchFamily="34" charset="0"/>
              </a:rPr>
              <a:t>O</a:t>
            </a:r>
            <a:r>
              <a:rPr lang="en-US" altLang="en-US" sz="1800" b="1" dirty="0">
                <a:latin typeface="Arial" panose="020B0604020202020204" pitchFamily="34" charset="0"/>
              </a:rPr>
              <a:t>(</a:t>
            </a:r>
            <a:r>
              <a:rPr lang="en-US" altLang="en-US" sz="1800" b="1" dirty="0" err="1">
                <a:latin typeface="Arial" panose="020B0604020202020204" pitchFamily="34" charset="0"/>
              </a:rPr>
              <a:t>nm^n</a:t>
            </a:r>
            <a:r>
              <a:rPr lang="en-US" altLang="en-US" sz="1800" b="1" dirty="0">
                <a:latin typeface="Arial" panose="020B0604020202020204" pitchFamily="34" charset="0"/>
              </a:rPr>
              <a:t>)</a:t>
            </a:r>
            <a:r>
              <a:rPr lang="en-US" altLang="en-US" sz="1800" dirty="0">
                <a:latin typeface="Arial" panose="020B0604020202020204" pitchFamily="34" charset="0"/>
              </a:rPr>
              <a:t>//where n=no. of </a:t>
            </a:r>
            <a:r>
              <a:rPr lang="en-US" altLang="en-US" sz="1800" dirty="0" err="1">
                <a:latin typeface="Arial" panose="020B0604020202020204" pitchFamily="34" charset="0"/>
              </a:rPr>
              <a:t>vertex,m</a:t>
            </a:r>
            <a:r>
              <a:rPr lang="en-US" altLang="en-US" sz="1800" dirty="0">
                <a:latin typeface="Arial" panose="020B0604020202020204" pitchFamily="34" charset="0"/>
              </a:rPr>
              <a:t>=no. of color used</a:t>
            </a:r>
          </a:p>
          <a:p>
            <a:pPr marL="0" lvl="0" indent="0" eaLnBrk="0" fontAlgn="base" hangingPunct="0">
              <a:spcBef>
                <a:spcPct val="0"/>
              </a:spcBef>
              <a:spcAft>
                <a:spcPct val="0"/>
              </a:spcAft>
              <a:buClrTx/>
              <a:buSzTx/>
              <a:buNone/>
            </a:pPr>
            <a:r>
              <a:rPr lang="en-US" altLang="en-US" sz="1800" dirty="0" err="1">
                <a:latin typeface="Arial" panose="020B0604020202020204" pitchFamily="34" charset="0"/>
              </a:rPr>
              <a:t>hamilton</a:t>
            </a:r>
            <a:r>
              <a:rPr lang="en-US" altLang="en-US" sz="1800" dirty="0">
                <a:latin typeface="Arial" panose="020B0604020202020204" pitchFamily="34" charset="0"/>
              </a:rPr>
              <a:t> </a:t>
            </a:r>
            <a:r>
              <a:rPr lang="en-US" altLang="en-US" sz="1800" dirty="0" err="1">
                <a:latin typeface="Arial" panose="020B0604020202020204" pitchFamily="34" charset="0"/>
              </a:rPr>
              <a:t>cycle:</a:t>
            </a:r>
            <a:r>
              <a:rPr lang="en-US" altLang="en-US" sz="1800" b="1" dirty="0" err="1">
                <a:latin typeface="Arial" panose="020B0604020202020204" pitchFamily="34" charset="0"/>
              </a:rPr>
              <a:t>O</a:t>
            </a:r>
            <a:r>
              <a:rPr lang="en-US" altLang="en-US" sz="1800" b="1" dirty="0">
                <a:latin typeface="Arial" panose="020B0604020202020204" pitchFamily="34" charset="0"/>
              </a:rPr>
              <a:t>(N!)</a:t>
            </a:r>
            <a:endParaRPr lang="en-US" altLang="en-US" sz="1800" dirty="0">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err="1">
                <a:latin typeface="Arial" panose="020B0604020202020204" pitchFamily="34" charset="0"/>
              </a:rPr>
              <a:t>WordBreak</a:t>
            </a:r>
            <a:r>
              <a:rPr lang="en-US" altLang="en-US" sz="1800" dirty="0">
                <a:latin typeface="Arial" panose="020B0604020202020204" pitchFamily="34" charset="0"/>
              </a:rPr>
              <a:t> and </a:t>
            </a:r>
            <a:r>
              <a:rPr lang="en-US" altLang="en-US" sz="1800" dirty="0" err="1">
                <a:latin typeface="Arial" panose="020B0604020202020204" pitchFamily="34" charset="0"/>
              </a:rPr>
              <a:t>StringSegment:</a:t>
            </a:r>
            <a:r>
              <a:rPr lang="en-US" altLang="en-US" sz="1800" b="1" dirty="0" err="1">
                <a:latin typeface="Arial" panose="020B0604020202020204" pitchFamily="34" charset="0"/>
              </a:rPr>
              <a:t>O</a:t>
            </a:r>
            <a:r>
              <a:rPr lang="en-US" altLang="en-US" sz="1800" b="1" dirty="0">
                <a:latin typeface="Arial" panose="020B0604020202020204" pitchFamily="34" charset="0"/>
              </a:rPr>
              <a:t>(2^N)</a:t>
            </a:r>
            <a:endParaRPr lang="en-US" altLang="en-US" sz="1800" dirty="0">
              <a:latin typeface="Arial" panose="020B0604020202020204" pitchFamily="34" charset="0"/>
            </a:endParaRPr>
          </a:p>
          <a:p>
            <a:pPr marL="0" lvl="0" indent="0" eaLnBrk="0" fontAlgn="base" hangingPunct="0">
              <a:spcBef>
                <a:spcPct val="0"/>
              </a:spcBef>
              <a:spcAft>
                <a:spcPct val="0"/>
              </a:spcAft>
              <a:buClrTx/>
              <a:buSzTx/>
              <a:buNone/>
            </a:pPr>
            <a:r>
              <a:rPr lang="en-US" altLang="en-US" sz="1800" dirty="0">
                <a:latin typeface="Arial" panose="020B0604020202020204" pitchFamily="34" charset="0"/>
              </a:rPr>
              <a:t>subset sum </a:t>
            </a:r>
            <a:r>
              <a:rPr lang="en-US" altLang="en-US" sz="1800" dirty="0" err="1">
                <a:latin typeface="Arial" panose="020B0604020202020204" pitchFamily="34" charset="0"/>
              </a:rPr>
              <a:t>problem:</a:t>
            </a:r>
            <a:r>
              <a:rPr lang="en-US" altLang="en-US" sz="1800" b="1" dirty="0" err="1">
                <a:latin typeface="Arial" panose="020B0604020202020204" pitchFamily="34" charset="0"/>
              </a:rPr>
              <a:t>O</a:t>
            </a:r>
            <a:r>
              <a:rPr lang="en-US" altLang="en-US" sz="1800" b="1" dirty="0">
                <a:latin typeface="Arial" panose="020B0604020202020204" pitchFamily="34" charset="0"/>
              </a:rPr>
              <a:t>(</a:t>
            </a:r>
            <a:r>
              <a:rPr lang="en-US" altLang="en-US" sz="1800" b="1" dirty="0" err="1">
                <a:latin typeface="Arial" panose="020B0604020202020204" pitchFamily="34" charset="0"/>
              </a:rPr>
              <a:t>nW</a:t>
            </a:r>
            <a:r>
              <a:rPr lang="en-US" altLang="en-US" sz="1800" b="1" dirty="0">
                <a:latin typeface="Arial" panose="020B0604020202020204" pitchFamily="34" charset="0"/>
              </a:rPr>
              <a:t>)</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149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1842" y="308150"/>
            <a:ext cx="6242558" cy="782907"/>
          </a:xfrm>
          <a:prstGeom prst="rect">
            <a:avLst/>
          </a:prstGeom>
        </p:spPr>
        <p:txBody>
          <a:bodyPr vert="horz" wrap="square" lIns="0" tIns="13335" rIns="0" bIns="0" rtlCol="0">
            <a:spAutoFit/>
          </a:bodyPr>
          <a:lstStyle/>
          <a:p>
            <a:pPr marL="12700">
              <a:lnSpc>
                <a:spcPct val="100000"/>
              </a:lnSpc>
              <a:spcBef>
                <a:spcPts val="105"/>
              </a:spcBef>
            </a:pPr>
            <a:r>
              <a:rPr dirty="0"/>
              <a:t>Divide and</a:t>
            </a:r>
            <a:r>
              <a:rPr spc="-95" dirty="0"/>
              <a:t> </a:t>
            </a:r>
            <a:r>
              <a:rPr dirty="0"/>
              <a:t>Conquer</a:t>
            </a:r>
          </a:p>
        </p:txBody>
      </p:sp>
      <p:sp>
        <p:nvSpPr>
          <p:cNvPr id="3" name="object 3"/>
          <p:cNvSpPr txBox="1"/>
          <p:nvPr/>
        </p:nvSpPr>
        <p:spPr>
          <a:xfrm>
            <a:off x="763625" y="1467738"/>
            <a:ext cx="7385684" cy="3853815"/>
          </a:xfrm>
          <a:prstGeom prst="rect">
            <a:avLst/>
          </a:prstGeom>
        </p:spPr>
        <p:txBody>
          <a:bodyPr vert="horz" wrap="square" lIns="0" tIns="12065" rIns="0" bIns="0" rtlCol="0">
            <a:spAutoFit/>
          </a:bodyPr>
          <a:lstStyle/>
          <a:p>
            <a:pPr marL="546100" marR="72390" indent="-534035">
              <a:lnSpc>
                <a:spcPct val="100000"/>
              </a:lnSpc>
              <a:spcBef>
                <a:spcPts val="95"/>
              </a:spcBef>
              <a:buChar char="•"/>
              <a:tabLst>
                <a:tab pos="546100" algn="l"/>
                <a:tab pos="546735" algn="l"/>
              </a:tabLst>
            </a:pPr>
            <a:r>
              <a:rPr sz="2800" spc="-5" dirty="0">
                <a:latin typeface="Times New Roman"/>
                <a:cs typeface="Times New Roman"/>
              </a:rPr>
              <a:t>A </a:t>
            </a:r>
            <a:r>
              <a:rPr sz="2800" dirty="0">
                <a:latin typeface="Times New Roman"/>
                <a:cs typeface="Times New Roman"/>
              </a:rPr>
              <a:t>divide </a:t>
            </a:r>
            <a:r>
              <a:rPr sz="2800" spc="-5" dirty="0">
                <a:latin typeface="Times New Roman"/>
                <a:cs typeface="Times New Roman"/>
              </a:rPr>
              <a:t>and conquer algorithm consists of two  parts:</a:t>
            </a:r>
            <a:endParaRPr sz="2800" dirty="0">
              <a:latin typeface="Times New Roman"/>
              <a:cs typeface="Times New Roman"/>
            </a:endParaRPr>
          </a:p>
          <a:p>
            <a:pPr marL="927100" marR="146685" lvl="1" indent="-266700">
              <a:lnSpc>
                <a:spcPct val="100000"/>
              </a:lnSpc>
              <a:spcBef>
                <a:spcPts val="595"/>
              </a:spcBef>
              <a:buChar char="–"/>
              <a:tabLst>
                <a:tab pos="927735" algn="l"/>
              </a:tabLst>
            </a:pPr>
            <a:r>
              <a:rPr sz="2400" dirty="0">
                <a:latin typeface="Times New Roman"/>
                <a:cs typeface="Times New Roman"/>
              </a:rPr>
              <a:t>Divide the problem into </a:t>
            </a:r>
            <a:r>
              <a:rPr sz="2400" spc="-5" dirty="0">
                <a:latin typeface="Times New Roman"/>
                <a:cs typeface="Times New Roman"/>
              </a:rPr>
              <a:t>smaller subproblems </a:t>
            </a:r>
            <a:r>
              <a:rPr sz="2400" dirty="0">
                <a:latin typeface="Times New Roman"/>
                <a:cs typeface="Times New Roman"/>
              </a:rPr>
              <a:t>of</a:t>
            </a:r>
            <a:r>
              <a:rPr sz="2400" spc="-110" dirty="0">
                <a:latin typeface="Times New Roman"/>
                <a:cs typeface="Times New Roman"/>
              </a:rPr>
              <a:t> </a:t>
            </a:r>
            <a:r>
              <a:rPr sz="2400" dirty="0">
                <a:latin typeface="Times New Roman"/>
                <a:cs typeface="Times New Roman"/>
              </a:rPr>
              <a:t>the  </a:t>
            </a:r>
            <a:r>
              <a:rPr sz="2400" spc="-5" dirty="0">
                <a:latin typeface="Times New Roman"/>
                <a:cs typeface="Times New Roman"/>
              </a:rPr>
              <a:t>same </a:t>
            </a:r>
            <a:r>
              <a:rPr sz="2400" dirty="0">
                <a:latin typeface="Times New Roman"/>
                <a:cs typeface="Times New Roman"/>
              </a:rPr>
              <a:t>type, and solve these </a:t>
            </a:r>
            <a:r>
              <a:rPr sz="2400" spc="-5" dirty="0">
                <a:latin typeface="Times New Roman"/>
                <a:cs typeface="Times New Roman"/>
              </a:rPr>
              <a:t>subproblems</a:t>
            </a:r>
            <a:r>
              <a:rPr sz="2400" spc="-80" dirty="0">
                <a:latin typeface="Times New Roman"/>
                <a:cs typeface="Times New Roman"/>
              </a:rPr>
              <a:t> </a:t>
            </a:r>
            <a:r>
              <a:rPr sz="2400" dirty="0">
                <a:latin typeface="Times New Roman"/>
                <a:cs typeface="Times New Roman"/>
              </a:rPr>
              <a:t>recursively</a:t>
            </a:r>
          </a:p>
          <a:p>
            <a:pPr marL="927100" marR="556895" lvl="1" indent="-266700">
              <a:lnSpc>
                <a:spcPct val="100000"/>
              </a:lnSpc>
              <a:spcBef>
                <a:spcPts val="575"/>
              </a:spcBef>
              <a:buChar char="–"/>
              <a:tabLst>
                <a:tab pos="927735" algn="l"/>
              </a:tabLst>
            </a:pPr>
            <a:r>
              <a:rPr sz="2400" spc="-5" dirty="0">
                <a:latin typeface="Times New Roman"/>
                <a:cs typeface="Times New Roman"/>
              </a:rPr>
              <a:t>Combine </a:t>
            </a:r>
            <a:r>
              <a:rPr sz="2400" dirty="0">
                <a:latin typeface="Times New Roman"/>
                <a:cs typeface="Times New Roman"/>
              </a:rPr>
              <a:t>the solutions to the </a:t>
            </a:r>
            <a:r>
              <a:rPr sz="2400" spc="-5" dirty="0">
                <a:latin typeface="Times New Roman"/>
                <a:cs typeface="Times New Roman"/>
              </a:rPr>
              <a:t>subproblems </a:t>
            </a:r>
            <a:r>
              <a:rPr sz="2400" dirty="0">
                <a:latin typeface="Times New Roman"/>
                <a:cs typeface="Times New Roman"/>
              </a:rPr>
              <a:t>into</a:t>
            </a:r>
            <a:r>
              <a:rPr sz="2400" spc="-90" dirty="0">
                <a:latin typeface="Times New Roman"/>
                <a:cs typeface="Times New Roman"/>
              </a:rPr>
              <a:t> </a:t>
            </a:r>
            <a:r>
              <a:rPr sz="2400" dirty="0">
                <a:latin typeface="Times New Roman"/>
                <a:cs typeface="Times New Roman"/>
              </a:rPr>
              <a:t>a  solution to the original</a:t>
            </a:r>
            <a:r>
              <a:rPr sz="2400" spc="-90" dirty="0">
                <a:latin typeface="Times New Roman"/>
                <a:cs typeface="Times New Roman"/>
              </a:rPr>
              <a:t> </a:t>
            </a:r>
            <a:r>
              <a:rPr sz="2400" dirty="0">
                <a:latin typeface="Times New Roman"/>
                <a:cs typeface="Times New Roman"/>
              </a:rPr>
              <a:t>problem</a:t>
            </a:r>
          </a:p>
          <a:p>
            <a:pPr marL="546100" marR="5080" indent="-534035" algn="just">
              <a:lnSpc>
                <a:spcPct val="100000"/>
              </a:lnSpc>
              <a:spcBef>
                <a:spcPts val="660"/>
              </a:spcBef>
              <a:buChar char="•"/>
              <a:tabLst>
                <a:tab pos="546735" algn="l"/>
              </a:tabLst>
            </a:pPr>
            <a:r>
              <a:rPr sz="2800" spc="-5" dirty="0">
                <a:latin typeface="Times New Roman"/>
                <a:cs typeface="Times New Roman"/>
              </a:rPr>
              <a:t>Traditionally, an algorithm is </a:t>
            </a:r>
            <a:r>
              <a:rPr sz="2800" dirty="0">
                <a:latin typeface="Times New Roman"/>
                <a:cs typeface="Times New Roman"/>
              </a:rPr>
              <a:t>only </a:t>
            </a:r>
            <a:r>
              <a:rPr sz="2800" spc="-5" dirty="0">
                <a:latin typeface="Times New Roman"/>
                <a:cs typeface="Times New Roman"/>
              </a:rPr>
              <a:t>called </a:t>
            </a:r>
            <a:r>
              <a:rPr sz="2800" dirty="0">
                <a:latin typeface="Times New Roman"/>
                <a:cs typeface="Times New Roman"/>
              </a:rPr>
              <a:t>divide  </a:t>
            </a:r>
            <a:r>
              <a:rPr sz="2800" spc="-5" dirty="0">
                <a:latin typeface="Times New Roman"/>
                <a:cs typeface="Times New Roman"/>
              </a:rPr>
              <a:t>and conquer if it contains two </a:t>
            </a:r>
            <a:r>
              <a:rPr sz="2800" dirty="0">
                <a:latin typeface="Times New Roman"/>
                <a:cs typeface="Times New Roman"/>
              </a:rPr>
              <a:t>or </a:t>
            </a:r>
            <a:r>
              <a:rPr sz="2800" spc="-5" dirty="0">
                <a:latin typeface="Times New Roman"/>
                <a:cs typeface="Times New Roman"/>
              </a:rPr>
              <a:t>more recursive  calls</a:t>
            </a:r>
            <a:endParaRPr sz="28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102296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Divide and conquer algorithm</a:t>
            </a:r>
          </a:p>
        </p:txBody>
      </p:sp>
      <p:sp>
        <p:nvSpPr>
          <p:cNvPr id="3" name="Content Placeholder 2"/>
          <p:cNvSpPr>
            <a:spLocks noGrp="1"/>
          </p:cNvSpPr>
          <p:nvPr>
            <p:ph idx="1"/>
          </p:nvPr>
        </p:nvSpPr>
        <p:spPr/>
        <p:txBody>
          <a:bodyPr>
            <a:normAutofit fontScale="92500" lnSpcReduction="20000"/>
          </a:bodyPr>
          <a:lstStyle/>
          <a:p>
            <a:pPr algn="just"/>
            <a:r>
              <a:rPr lang="en-US" dirty="0"/>
              <a:t>divide and conquer is an algorithm design paradigm. A divide-and-conquer algorithm recursively breaks down a problem into two or more sub-problems of the same or related type, until these become simple enough to be solved directly. The solutions to the sub-problems are then combined to give a solution to the original problem.</a:t>
            </a:r>
          </a:p>
          <a:p>
            <a:endParaRPr lang="en-US" dirty="0"/>
          </a:p>
          <a:p>
            <a:pPr algn="just"/>
            <a:r>
              <a:rPr lang="en-US" dirty="0"/>
              <a:t>The divide-and-conquer technique is the basis of efficient algorithms for many problems, such as sorting (e.g., quicksort, merge sort), multiplying large numbers (e.g., the Karatsuba algorithm), finding the closest pair of points, syntactic analysis (e.g., top-down parsers), and computing the discrete Fourier transform (FFT).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2278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Algorithm</a:t>
            </a:r>
          </a:p>
        </p:txBody>
      </p:sp>
      <p:sp>
        <p:nvSpPr>
          <p:cNvPr id="3" name="Content Placeholder 2"/>
          <p:cNvSpPr>
            <a:spLocks noGrp="1"/>
          </p:cNvSpPr>
          <p:nvPr>
            <p:ph idx="1"/>
          </p:nvPr>
        </p:nvSpPr>
        <p:spPr/>
        <p:txBody>
          <a:bodyPr/>
          <a:lstStyle/>
          <a:p>
            <a:pPr algn="just">
              <a:buNone/>
            </a:pPr>
            <a:r>
              <a:rPr lang="en-US" dirty="0"/>
              <a:t>    </a:t>
            </a:r>
            <a:r>
              <a:rPr lang="en-US" sz="3200" dirty="0"/>
              <a:t>An Algorithm is any well-defined computational procedure that takes some values or set of values as input and produces some values or set of values as output.</a:t>
            </a:r>
          </a:p>
          <a:p>
            <a:pPr algn="just">
              <a:buNone/>
            </a:pPr>
            <a:endParaRPr lang="en-US" sz="3200" dirty="0"/>
          </a:p>
          <a:p>
            <a:pPr algn="just">
              <a:buNone/>
            </a:pPr>
            <a:r>
              <a:rPr lang="en-US" sz="3200" dirty="0"/>
              <a:t>  An Algorithm is a well defined list of steps to solve a particular problem. </a:t>
            </a:r>
          </a:p>
          <a:p>
            <a:pPr algn="just">
              <a:buNone/>
            </a:pP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6178" y="308150"/>
            <a:ext cx="4468622" cy="782907"/>
          </a:xfrm>
          <a:prstGeom prst="rect">
            <a:avLst/>
          </a:prstGeom>
        </p:spPr>
        <p:txBody>
          <a:bodyPr vert="horz" wrap="square" lIns="0" tIns="13335" rIns="0" bIns="0" rtlCol="0">
            <a:spAutoFit/>
          </a:bodyPr>
          <a:lstStyle/>
          <a:p>
            <a:pPr marL="12700">
              <a:lnSpc>
                <a:spcPct val="100000"/>
              </a:lnSpc>
              <a:spcBef>
                <a:spcPts val="105"/>
              </a:spcBef>
            </a:pPr>
            <a:r>
              <a:rPr dirty="0"/>
              <a:t>Examples</a:t>
            </a:r>
          </a:p>
        </p:txBody>
      </p:sp>
      <p:sp>
        <p:nvSpPr>
          <p:cNvPr id="3" name="object 3"/>
          <p:cNvSpPr txBox="1"/>
          <p:nvPr/>
        </p:nvSpPr>
        <p:spPr>
          <a:xfrm>
            <a:off x="763625" y="1365808"/>
            <a:ext cx="7324725" cy="4055745"/>
          </a:xfrm>
          <a:prstGeom prst="rect">
            <a:avLst/>
          </a:prstGeom>
        </p:spPr>
        <p:txBody>
          <a:bodyPr vert="horz" wrap="square" lIns="0" tIns="113665" rIns="0" bIns="0" rtlCol="0">
            <a:spAutoFit/>
          </a:bodyPr>
          <a:lstStyle/>
          <a:p>
            <a:pPr marL="546100" indent="-534035">
              <a:lnSpc>
                <a:spcPct val="100000"/>
              </a:lnSpc>
              <a:spcBef>
                <a:spcPts val="895"/>
              </a:spcBef>
              <a:buChar char="•"/>
              <a:tabLst>
                <a:tab pos="546100" algn="l"/>
                <a:tab pos="546735" algn="l"/>
              </a:tabLst>
            </a:pPr>
            <a:r>
              <a:rPr sz="3200" dirty="0">
                <a:latin typeface="Times New Roman"/>
                <a:cs typeface="Times New Roman"/>
              </a:rPr>
              <a:t>Quicksort:</a:t>
            </a:r>
          </a:p>
          <a:p>
            <a:pPr marL="927100" lvl="1" indent="-267335">
              <a:lnSpc>
                <a:spcPct val="100000"/>
              </a:lnSpc>
              <a:spcBef>
                <a:spcPts val="595"/>
              </a:spcBef>
              <a:buChar char="–"/>
              <a:tabLst>
                <a:tab pos="927735" algn="l"/>
              </a:tabLst>
            </a:pPr>
            <a:r>
              <a:rPr sz="2400" dirty="0">
                <a:latin typeface="Times New Roman"/>
                <a:cs typeface="Times New Roman"/>
              </a:rPr>
              <a:t>Partition the array into two parts, and quicksort</a:t>
            </a:r>
            <a:r>
              <a:rPr sz="2400" spc="-185" dirty="0">
                <a:latin typeface="Times New Roman"/>
                <a:cs typeface="Times New Roman"/>
              </a:rPr>
              <a:t> </a:t>
            </a:r>
            <a:r>
              <a:rPr sz="2400" dirty="0">
                <a:latin typeface="Times New Roman"/>
                <a:cs typeface="Times New Roman"/>
              </a:rPr>
              <a:t>each</a:t>
            </a:r>
          </a:p>
          <a:p>
            <a:pPr marL="927100">
              <a:lnSpc>
                <a:spcPct val="100000"/>
              </a:lnSpc>
            </a:pPr>
            <a:r>
              <a:rPr sz="2400" dirty="0">
                <a:latin typeface="Times New Roman"/>
                <a:cs typeface="Times New Roman"/>
              </a:rPr>
              <a:t>of the</a:t>
            </a:r>
            <a:r>
              <a:rPr sz="2400" spc="-30" dirty="0">
                <a:latin typeface="Times New Roman"/>
                <a:cs typeface="Times New Roman"/>
              </a:rPr>
              <a:t> </a:t>
            </a:r>
            <a:r>
              <a:rPr sz="2400" spc="-5" dirty="0">
                <a:latin typeface="Times New Roman"/>
                <a:cs typeface="Times New Roman"/>
              </a:rPr>
              <a:t>parts</a:t>
            </a:r>
            <a:endParaRPr sz="2400" dirty="0">
              <a:latin typeface="Times New Roman"/>
              <a:cs typeface="Times New Roman"/>
            </a:endParaRPr>
          </a:p>
          <a:p>
            <a:pPr marL="927100" marR="233679" lvl="1" indent="-266700">
              <a:lnSpc>
                <a:spcPct val="100000"/>
              </a:lnSpc>
              <a:spcBef>
                <a:spcPts val="575"/>
              </a:spcBef>
              <a:buChar char="–"/>
              <a:tabLst>
                <a:tab pos="927735" algn="l"/>
              </a:tabLst>
            </a:pPr>
            <a:r>
              <a:rPr sz="2400" spc="-5" dirty="0">
                <a:latin typeface="Times New Roman"/>
                <a:cs typeface="Times New Roman"/>
              </a:rPr>
              <a:t>No </a:t>
            </a:r>
            <a:r>
              <a:rPr sz="2400" dirty="0">
                <a:latin typeface="Times New Roman"/>
                <a:cs typeface="Times New Roman"/>
              </a:rPr>
              <a:t>additional work </a:t>
            </a:r>
            <a:r>
              <a:rPr sz="2400" spc="-5" dirty="0">
                <a:latin typeface="Times New Roman"/>
                <a:cs typeface="Times New Roman"/>
              </a:rPr>
              <a:t>is </a:t>
            </a:r>
            <a:r>
              <a:rPr sz="2400" dirty="0">
                <a:latin typeface="Times New Roman"/>
                <a:cs typeface="Times New Roman"/>
              </a:rPr>
              <a:t>required to </a:t>
            </a:r>
            <a:r>
              <a:rPr sz="2400" spc="-5" dirty="0">
                <a:latin typeface="Times New Roman"/>
                <a:cs typeface="Times New Roman"/>
              </a:rPr>
              <a:t>combine </a:t>
            </a:r>
            <a:r>
              <a:rPr sz="2400" dirty="0">
                <a:latin typeface="Times New Roman"/>
                <a:cs typeface="Times New Roman"/>
              </a:rPr>
              <a:t>the</a:t>
            </a:r>
            <a:r>
              <a:rPr sz="2400" spc="-114" dirty="0">
                <a:latin typeface="Times New Roman"/>
                <a:cs typeface="Times New Roman"/>
              </a:rPr>
              <a:t> </a:t>
            </a:r>
            <a:r>
              <a:rPr sz="2400" spc="-5" dirty="0">
                <a:latin typeface="Times New Roman"/>
                <a:cs typeface="Times New Roman"/>
              </a:rPr>
              <a:t>two  sorted parts</a:t>
            </a:r>
            <a:endParaRPr sz="2400" dirty="0">
              <a:latin typeface="Times New Roman"/>
              <a:cs typeface="Times New Roman"/>
            </a:endParaRPr>
          </a:p>
          <a:p>
            <a:pPr marL="546100" indent="-534035">
              <a:lnSpc>
                <a:spcPct val="100000"/>
              </a:lnSpc>
              <a:spcBef>
                <a:spcPts val="750"/>
              </a:spcBef>
              <a:buChar char="•"/>
              <a:tabLst>
                <a:tab pos="546100" algn="l"/>
                <a:tab pos="546735" algn="l"/>
              </a:tabLst>
            </a:pPr>
            <a:r>
              <a:rPr sz="3200" dirty="0">
                <a:latin typeface="Times New Roman"/>
                <a:cs typeface="Times New Roman"/>
              </a:rPr>
              <a:t>Mergesort:</a:t>
            </a:r>
          </a:p>
          <a:p>
            <a:pPr marL="927100" lvl="1" indent="-267335">
              <a:lnSpc>
                <a:spcPct val="100000"/>
              </a:lnSpc>
              <a:spcBef>
                <a:spcPts val="600"/>
              </a:spcBef>
              <a:buChar char="–"/>
              <a:tabLst>
                <a:tab pos="927735" algn="l"/>
              </a:tabLst>
            </a:pPr>
            <a:r>
              <a:rPr sz="2400" dirty="0">
                <a:latin typeface="Times New Roman"/>
                <a:cs typeface="Times New Roman"/>
              </a:rPr>
              <a:t>Cut the array in half, and </a:t>
            </a:r>
            <a:r>
              <a:rPr sz="2400" spc="-5" dirty="0">
                <a:latin typeface="Times New Roman"/>
                <a:cs typeface="Times New Roman"/>
              </a:rPr>
              <a:t>mergesort </a:t>
            </a:r>
            <a:r>
              <a:rPr sz="2400" dirty="0">
                <a:latin typeface="Times New Roman"/>
                <a:cs typeface="Times New Roman"/>
              </a:rPr>
              <a:t>each</a:t>
            </a:r>
            <a:r>
              <a:rPr sz="2400" spc="-105" dirty="0">
                <a:latin typeface="Times New Roman"/>
                <a:cs typeface="Times New Roman"/>
              </a:rPr>
              <a:t> </a:t>
            </a:r>
            <a:r>
              <a:rPr sz="2400" dirty="0">
                <a:latin typeface="Times New Roman"/>
                <a:cs typeface="Times New Roman"/>
              </a:rPr>
              <a:t>half</a:t>
            </a:r>
          </a:p>
          <a:p>
            <a:pPr marL="927100" marR="267335" lvl="1" indent="-266700">
              <a:lnSpc>
                <a:spcPct val="100000"/>
              </a:lnSpc>
              <a:spcBef>
                <a:spcPts val="575"/>
              </a:spcBef>
              <a:buChar char="–"/>
              <a:tabLst>
                <a:tab pos="927735" algn="l"/>
              </a:tabLst>
            </a:pPr>
            <a:r>
              <a:rPr sz="2400" spc="-5" dirty="0">
                <a:latin typeface="Times New Roman"/>
                <a:cs typeface="Times New Roman"/>
              </a:rPr>
              <a:t>Combine </a:t>
            </a:r>
            <a:r>
              <a:rPr sz="2400" dirty="0">
                <a:latin typeface="Times New Roman"/>
                <a:cs typeface="Times New Roman"/>
              </a:rPr>
              <a:t>the </a:t>
            </a:r>
            <a:r>
              <a:rPr sz="2400" spc="-5" dirty="0">
                <a:latin typeface="Times New Roman"/>
                <a:cs typeface="Times New Roman"/>
              </a:rPr>
              <a:t>two sorted </a:t>
            </a:r>
            <a:r>
              <a:rPr sz="2400" dirty="0">
                <a:latin typeface="Times New Roman"/>
                <a:cs typeface="Times New Roman"/>
              </a:rPr>
              <a:t>arrays into a single</a:t>
            </a:r>
            <a:r>
              <a:rPr sz="2400" spc="-70" dirty="0">
                <a:latin typeface="Times New Roman"/>
                <a:cs typeface="Times New Roman"/>
              </a:rPr>
              <a:t> </a:t>
            </a:r>
            <a:r>
              <a:rPr sz="2400" spc="-5" dirty="0">
                <a:latin typeface="Times New Roman"/>
                <a:cs typeface="Times New Roman"/>
              </a:rPr>
              <a:t>sorted  </a:t>
            </a:r>
            <a:r>
              <a:rPr sz="2400" dirty="0">
                <a:latin typeface="Times New Roman"/>
                <a:cs typeface="Times New Roman"/>
              </a:rPr>
              <a:t>array by </a:t>
            </a:r>
            <a:r>
              <a:rPr sz="2400" spc="-5" dirty="0">
                <a:latin typeface="Times New Roman"/>
                <a:cs typeface="Times New Roman"/>
              </a:rPr>
              <a:t>merging</a:t>
            </a:r>
            <a:r>
              <a:rPr sz="2400" spc="-30" dirty="0">
                <a:latin typeface="Times New Roman"/>
                <a:cs typeface="Times New Roman"/>
              </a:rPr>
              <a:t> </a:t>
            </a:r>
            <a:r>
              <a:rPr sz="2400" dirty="0">
                <a:latin typeface="Times New Roman"/>
                <a:cs typeface="Times New Roman"/>
              </a:rPr>
              <a:t>them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397066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199"/>
            <a:ext cx="6858000" cy="4724401"/>
          </a:xfrm>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2" name="Rectangle 1"/>
          <p:cNvSpPr>
            <a:spLocks noChangeArrowheads="1"/>
          </p:cNvSpPr>
          <p:nvPr/>
        </p:nvSpPr>
        <p:spPr bwMode="auto">
          <a:xfrm>
            <a:off x="457200" y="228600"/>
            <a:ext cx="6934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latin typeface="Arial Unicode MS" panose="020B0604020202020204" pitchFamily="34" charset="-128"/>
              </a:rPr>
              <a:t>Merge Sort Example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609600" y="914400"/>
            <a:ext cx="449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Complexity of Merge sort: O(n*log n)</a:t>
            </a:r>
            <a:r>
              <a:rPr kumimoji="0" lang="en-US" altLang="en-US" sz="12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4347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6757" y="400483"/>
            <a:ext cx="8238643" cy="690574"/>
          </a:xfrm>
          <a:prstGeom prst="rect">
            <a:avLst/>
          </a:prstGeom>
        </p:spPr>
        <p:txBody>
          <a:bodyPr vert="horz" wrap="square" lIns="0" tIns="13335" rIns="0" bIns="0" rtlCol="0">
            <a:spAutoFit/>
          </a:bodyPr>
          <a:lstStyle/>
          <a:p>
            <a:pPr marL="12700">
              <a:lnSpc>
                <a:spcPct val="100000"/>
              </a:lnSpc>
              <a:spcBef>
                <a:spcPts val="105"/>
              </a:spcBef>
            </a:pPr>
            <a:r>
              <a:rPr sz="4400" dirty="0"/>
              <a:t>Dynamic programming</a:t>
            </a:r>
            <a:r>
              <a:rPr sz="4400" spc="-55" dirty="0"/>
              <a:t> </a:t>
            </a:r>
            <a:r>
              <a:rPr sz="4400" dirty="0"/>
              <a:t>algorithms</a:t>
            </a:r>
          </a:p>
        </p:txBody>
      </p:sp>
      <p:sp>
        <p:nvSpPr>
          <p:cNvPr id="3" name="object 3"/>
          <p:cNvSpPr txBox="1"/>
          <p:nvPr/>
        </p:nvSpPr>
        <p:spPr>
          <a:xfrm>
            <a:off x="764540" y="1470405"/>
            <a:ext cx="7574280" cy="4485843"/>
          </a:xfrm>
          <a:prstGeom prst="rect">
            <a:avLst/>
          </a:prstGeom>
        </p:spPr>
        <p:txBody>
          <a:bodyPr vert="horz" wrap="square" lIns="0" tIns="12700" rIns="0" bIns="0" rtlCol="0">
            <a:spAutoFit/>
          </a:bodyPr>
          <a:lstStyle/>
          <a:p>
            <a:pPr marL="355600" marR="5080" indent="-343535">
              <a:lnSpc>
                <a:spcPct val="100000"/>
              </a:lnSpc>
              <a:spcBef>
                <a:spcPts val="100"/>
              </a:spcBef>
              <a:buChar char="•"/>
              <a:tabLst>
                <a:tab pos="355600" algn="l"/>
                <a:tab pos="356235" algn="l"/>
              </a:tabLst>
            </a:pPr>
            <a:r>
              <a:rPr sz="2400" spc="-5" dirty="0">
                <a:latin typeface="Times New Roman"/>
                <a:cs typeface="Times New Roman"/>
              </a:rPr>
              <a:t>A dynamic programming </a:t>
            </a:r>
            <a:r>
              <a:rPr sz="2400" dirty="0">
                <a:latin typeface="Times New Roman"/>
                <a:cs typeface="Times New Roman"/>
              </a:rPr>
              <a:t>algorithm </a:t>
            </a:r>
            <a:r>
              <a:rPr sz="2400" spc="-5" dirty="0">
                <a:latin typeface="Times New Roman"/>
                <a:cs typeface="Times New Roman"/>
              </a:rPr>
              <a:t>remembers past </a:t>
            </a:r>
            <a:r>
              <a:rPr sz="2400" dirty="0">
                <a:latin typeface="Times New Roman"/>
                <a:cs typeface="Times New Roman"/>
              </a:rPr>
              <a:t>results  and uses them to find new</a:t>
            </a:r>
            <a:r>
              <a:rPr sz="2400" spc="-65" dirty="0">
                <a:latin typeface="Times New Roman"/>
                <a:cs typeface="Times New Roman"/>
              </a:rPr>
              <a:t> </a:t>
            </a:r>
            <a:r>
              <a:rPr sz="2400" dirty="0">
                <a:latin typeface="Times New Roman"/>
                <a:cs typeface="Times New Roman"/>
              </a:rPr>
              <a:t>results</a:t>
            </a:r>
          </a:p>
          <a:p>
            <a:pPr marL="355600" marR="191135" indent="-343535">
              <a:lnSpc>
                <a:spcPct val="100000"/>
              </a:lnSpc>
              <a:spcBef>
                <a:spcPts val="580"/>
              </a:spcBef>
              <a:buChar char="•"/>
              <a:tabLst>
                <a:tab pos="355600" algn="l"/>
                <a:tab pos="356235" algn="l"/>
              </a:tabLst>
            </a:pPr>
            <a:r>
              <a:rPr sz="2400" spc="-5" dirty="0">
                <a:latin typeface="Times New Roman"/>
                <a:cs typeface="Times New Roman"/>
              </a:rPr>
              <a:t>Dynamic programming is </a:t>
            </a:r>
            <a:r>
              <a:rPr sz="2400" dirty="0">
                <a:latin typeface="Times New Roman"/>
                <a:cs typeface="Times New Roman"/>
              </a:rPr>
              <a:t>generally used for </a:t>
            </a:r>
            <a:r>
              <a:rPr sz="2400" spc="-5" dirty="0">
                <a:latin typeface="Times New Roman"/>
                <a:cs typeface="Times New Roman"/>
              </a:rPr>
              <a:t>optimization  problems</a:t>
            </a:r>
            <a:endParaRPr sz="2400" dirty="0">
              <a:latin typeface="Times New Roman"/>
              <a:cs typeface="Times New Roman"/>
            </a:endParaRPr>
          </a:p>
          <a:p>
            <a:pPr marL="756285" lvl="1" indent="-287020">
              <a:lnSpc>
                <a:spcPct val="100000"/>
              </a:lnSpc>
              <a:spcBef>
                <a:spcPts val="495"/>
              </a:spcBef>
              <a:buChar char="–"/>
              <a:tabLst>
                <a:tab pos="756285" algn="l"/>
                <a:tab pos="756920" algn="l"/>
              </a:tabLst>
            </a:pPr>
            <a:r>
              <a:rPr sz="2000" spc="-5" dirty="0">
                <a:latin typeface="Times New Roman"/>
                <a:cs typeface="Times New Roman"/>
              </a:rPr>
              <a:t>Multiple solutions </a:t>
            </a:r>
            <a:r>
              <a:rPr sz="2000" dirty="0">
                <a:latin typeface="Times New Roman"/>
                <a:cs typeface="Times New Roman"/>
              </a:rPr>
              <a:t>exist, need to find the “best”</a:t>
            </a:r>
            <a:r>
              <a:rPr sz="2000" spc="-160" dirty="0">
                <a:latin typeface="Times New Roman"/>
                <a:cs typeface="Times New Roman"/>
              </a:rPr>
              <a:t> </a:t>
            </a:r>
            <a:r>
              <a:rPr sz="2000" spc="5" dirty="0">
                <a:latin typeface="Times New Roman"/>
                <a:cs typeface="Times New Roman"/>
              </a:rPr>
              <a:t>one</a:t>
            </a:r>
            <a:endParaRPr sz="2000" dirty="0">
              <a:latin typeface="Times New Roman"/>
              <a:cs typeface="Times New Roman"/>
            </a:endParaRPr>
          </a:p>
          <a:p>
            <a:pPr marL="756285" lvl="1" indent="-287020">
              <a:lnSpc>
                <a:spcPct val="100000"/>
              </a:lnSpc>
              <a:spcBef>
                <a:spcPts val="480"/>
              </a:spcBef>
              <a:buChar char="–"/>
              <a:tabLst>
                <a:tab pos="756285" algn="l"/>
                <a:tab pos="756920" algn="l"/>
              </a:tabLst>
            </a:pPr>
            <a:r>
              <a:rPr sz="2000" dirty="0">
                <a:latin typeface="Times New Roman"/>
                <a:cs typeface="Times New Roman"/>
              </a:rPr>
              <a:t>Requires </a:t>
            </a:r>
            <a:r>
              <a:rPr sz="2000" spc="-5" dirty="0">
                <a:latin typeface="Times New Roman"/>
                <a:cs typeface="Times New Roman"/>
              </a:rPr>
              <a:t>“optimal substructure” </a:t>
            </a:r>
            <a:r>
              <a:rPr sz="2000" dirty="0">
                <a:latin typeface="Times New Roman"/>
                <a:cs typeface="Times New Roman"/>
              </a:rPr>
              <a:t>and “overlapping</a:t>
            </a:r>
            <a:r>
              <a:rPr sz="2000" spc="-135" dirty="0">
                <a:latin typeface="Times New Roman"/>
                <a:cs typeface="Times New Roman"/>
              </a:rPr>
              <a:t> </a:t>
            </a:r>
            <a:r>
              <a:rPr sz="2000" spc="-5" dirty="0">
                <a:latin typeface="Times New Roman"/>
                <a:cs typeface="Times New Roman"/>
              </a:rPr>
              <a:t>subproblems”</a:t>
            </a:r>
            <a:endParaRPr sz="2000" dirty="0">
              <a:latin typeface="Times New Roman"/>
              <a:cs typeface="Times New Roman"/>
            </a:endParaRPr>
          </a:p>
          <a:p>
            <a:pPr marL="1155700" marR="688975" lvl="2" indent="-228600">
              <a:lnSpc>
                <a:spcPct val="100000"/>
              </a:lnSpc>
              <a:spcBef>
                <a:spcPts val="480"/>
              </a:spcBef>
              <a:buChar char="•"/>
              <a:tabLst>
                <a:tab pos="1155700" algn="l"/>
                <a:tab pos="1156335" algn="l"/>
              </a:tabLst>
            </a:pPr>
            <a:r>
              <a:rPr sz="2000" spc="-5" dirty="0">
                <a:latin typeface="Times New Roman"/>
                <a:cs typeface="Times New Roman"/>
              </a:rPr>
              <a:t>Optimal </a:t>
            </a:r>
            <a:r>
              <a:rPr sz="2000" dirty="0">
                <a:latin typeface="Times New Roman"/>
                <a:cs typeface="Times New Roman"/>
              </a:rPr>
              <a:t>substructure: </a:t>
            </a:r>
            <a:r>
              <a:rPr sz="2000" spc="-5" dirty="0">
                <a:latin typeface="Times New Roman"/>
                <a:cs typeface="Times New Roman"/>
              </a:rPr>
              <a:t>Optimal </a:t>
            </a:r>
            <a:r>
              <a:rPr sz="2000" dirty="0">
                <a:latin typeface="Times New Roman"/>
                <a:cs typeface="Times New Roman"/>
              </a:rPr>
              <a:t>solution contains</a:t>
            </a:r>
            <a:r>
              <a:rPr sz="2000" spc="-140" dirty="0">
                <a:latin typeface="Times New Roman"/>
                <a:cs typeface="Times New Roman"/>
              </a:rPr>
              <a:t> </a:t>
            </a:r>
            <a:r>
              <a:rPr sz="2000" spc="-5" dirty="0">
                <a:latin typeface="Times New Roman"/>
                <a:cs typeface="Times New Roman"/>
              </a:rPr>
              <a:t>optimal  </a:t>
            </a:r>
            <a:r>
              <a:rPr sz="2000" dirty="0">
                <a:latin typeface="Times New Roman"/>
                <a:cs typeface="Times New Roman"/>
              </a:rPr>
              <a:t>solutions to</a:t>
            </a:r>
            <a:r>
              <a:rPr sz="2000" spc="-60" dirty="0">
                <a:latin typeface="Times New Roman"/>
                <a:cs typeface="Times New Roman"/>
              </a:rPr>
              <a:t> </a:t>
            </a:r>
            <a:r>
              <a:rPr sz="2000" spc="-5" dirty="0">
                <a:latin typeface="Times New Roman"/>
                <a:cs typeface="Times New Roman"/>
              </a:rPr>
              <a:t>subproblems</a:t>
            </a:r>
            <a:endParaRPr sz="2000" dirty="0">
              <a:latin typeface="Times New Roman"/>
              <a:cs typeface="Times New Roman"/>
            </a:endParaRPr>
          </a:p>
          <a:p>
            <a:pPr marL="1155700" marR="353695" lvl="2" indent="-228600">
              <a:lnSpc>
                <a:spcPct val="100000"/>
              </a:lnSpc>
              <a:spcBef>
                <a:spcPts val="480"/>
              </a:spcBef>
              <a:buChar char="•"/>
              <a:tabLst>
                <a:tab pos="1155700" algn="l"/>
                <a:tab pos="1156335" algn="l"/>
              </a:tabLst>
            </a:pPr>
            <a:r>
              <a:rPr sz="2000" dirty="0">
                <a:latin typeface="Times New Roman"/>
                <a:cs typeface="Times New Roman"/>
              </a:rPr>
              <a:t>Overlapping </a:t>
            </a:r>
            <a:r>
              <a:rPr sz="2000" spc="-5" dirty="0">
                <a:latin typeface="Times New Roman"/>
                <a:cs typeface="Times New Roman"/>
              </a:rPr>
              <a:t>subproblems: </a:t>
            </a:r>
            <a:r>
              <a:rPr sz="2000" dirty="0">
                <a:latin typeface="Times New Roman"/>
                <a:cs typeface="Times New Roman"/>
              </a:rPr>
              <a:t>Solutions to </a:t>
            </a:r>
            <a:r>
              <a:rPr sz="2000" spc="-5" dirty="0">
                <a:latin typeface="Times New Roman"/>
                <a:cs typeface="Times New Roman"/>
              </a:rPr>
              <a:t>subproblems </a:t>
            </a:r>
            <a:r>
              <a:rPr sz="2000" dirty="0">
                <a:latin typeface="Times New Roman"/>
                <a:cs typeface="Times New Roman"/>
              </a:rPr>
              <a:t>can</a:t>
            </a:r>
            <a:r>
              <a:rPr sz="2000" spc="-100" dirty="0">
                <a:latin typeface="Times New Roman"/>
                <a:cs typeface="Times New Roman"/>
              </a:rPr>
              <a:t> </a:t>
            </a:r>
            <a:r>
              <a:rPr sz="2000" dirty="0">
                <a:latin typeface="Times New Roman"/>
                <a:cs typeface="Times New Roman"/>
              </a:rPr>
              <a:t>be  stored and reused in a bottom-up</a:t>
            </a:r>
            <a:r>
              <a:rPr sz="2000" spc="-125" dirty="0">
                <a:latin typeface="Times New Roman"/>
                <a:cs typeface="Times New Roman"/>
              </a:rPr>
              <a:t> </a:t>
            </a:r>
            <a:r>
              <a:rPr sz="2000" dirty="0">
                <a:latin typeface="Times New Roman"/>
                <a:cs typeface="Times New Roman"/>
              </a:rPr>
              <a:t>fashion</a:t>
            </a:r>
          </a:p>
          <a:p>
            <a:pPr marL="355600" marR="54610" indent="-343535">
              <a:lnSpc>
                <a:spcPct val="100000"/>
              </a:lnSpc>
              <a:spcBef>
                <a:spcPts val="565"/>
              </a:spcBef>
              <a:buChar char="•"/>
              <a:tabLst>
                <a:tab pos="355600" algn="l"/>
                <a:tab pos="356235" algn="l"/>
              </a:tabLst>
            </a:pPr>
            <a:r>
              <a:rPr sz="2400" dirty="0">
                <a:latin typeface="Times New Roman"/>
                <a:cs typeface="Times New Roman"/>
              </a:rPr>
              <a:t>This </a:t>
            </a:r>
            <a:r>
              <a:rPr sz="2400" spc="-5" dirty="0">
                <a:latin typeface="Times New Roman"/>
                <a:cs typeface="Times New Roman"/>
              </a:rPr>
              <a:t>differs </a:t>
            </a:r>
            <a:r>
              <a:rPr sz="2400" dirty="0">
                <a:latin typeface="Times New Roman"/>
                <a:cs typeface="Times New Roman"/>
              </a:rPr>
              <a:t>from Divide and Conquer, where</a:t>
            </a:r>
            <a:r>
              <a:rPr sz="2400" spc="-70" dirty="0">
                <a:latin typeface="Times New Roman"/>
                <a:cs typeface="Times New Roman"/>
              </a:rPr>
              <a:t> </a:t>
            </a:r>
            <a:r>
              <a:rPr sz="2400" spc="-5" dirty="0">
                <a:latin typeface="Times New Roman"/>
                <a:cs typeface="Times New Roman"/>
              </a:rPr>
              <a:t>subproblems  </a:t>
            </a:r>
            <a:r>
              <a:rPr sz="2400" dirty="0">
                <a:latin typeface="Times New Roman"/>
                <a:cs typeface="Times New Roman"/>
              </a:rPr>
              <a:t>generally need not</a:t>
            </a:r>
            <a:r>
              <a:rPr sz="2400" spc="-65" dirty="0">
                <a:latin typeface="Times New Roman"/>
                <a:cs typeface="Times New Roman"/>
              </a:rPr>
              <a:t> </a:t>
            </a:r>
            <a:r>
              <a:rPr sz="2400" dirty="0">
                <a:latin typeface="Times New Roman"/>
                <a:cs typeface="Times New Roman"/>
              </a:rPr>
              <a:t>overlap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412056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766" y="152401"/>
            <a:ext cx="6606834" cy="3540162"/>
          </a:xfrm>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6" name="Rectangle 5"/>
          <p:cNvSpPr/>
          <p:nvPr/>
        </p:nvSpPr>
        <p:spPr>
          <a:xfrm>
            <a:off x="516342" y="3962400"/>
            <a:ext cx="7941858" cy="1815882"/>
          </a:xfrm>
          <a:prstGeom prst="rect">
            <a:avLst/>
          </a:prstGeom>
        </p:spPr>
        <p:txBody>
          <a:bodyPr wrap="square">
            <a:spAutoFit/>
          </a:bodyPr>
          <a:lstStyle/>
          <a:p>
            <a:pPr algn="just"/>
            <a:r>
              <a:rPr lang="en-US" sz="2800" dirty="0"/>
              <a:t>if a problem can be solved optimally by breaking it into sub-problems and then recursively finding the optimal solutions to the sub-problems, then it is said to have optimal substructure </a:t>
            </a:r>
          </a:p>
        </p:txBody>
      </p:sp>
    </p:spTree>
    <p:extLst>
      <p:ext uri="{BB962C8B-B14F-4D97-AF65-F5344CB8AC3E}">
        <p14:creationId xmlns:p14="http://schemas.microsoft.com/office/powerpoint/2010/main" val="2887855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Complexity of Dynamic Programming</a:t>
            </a:r>
            <a:endParaRPr lang="en-US" sz="4000" dirty="0"/>
          </a:p>
        </p:txBody>
      </p:sp>
      <p:sp>
        <p:nvSpPr>
          <p:cNvPr id="3" name="Content Placeholder 2"/>
          <p:cNvSpPr>
            <a:spLocks noGrp="1"/>
          </p:cNvSpPr>
          <p:nvPr>
            <p:ph idx="1"/>
          </p:nvPr>
        </p:nvSpPr>
        <p:spPr/>
        <p:txBody>
          <a:bodyPr/>
          <a:lstStyle/>
          <a:p>
            <a:r>
              <a:rPr lang="en-US" dirty="0"/>
              <a:t>In Dynamic programming problems, Time Complexity is</a:t>
            </a:r>
            <a:r>
              <a:rPr lang="en-US" b="1" dirty="0"/>
              <a:t> the number of unique states/</a:t>
            </a:r>
            <a:r>
              <a:rPr lang="en-US" b="1" dirty="0" err="1"/>
              <a:t>subproblems</a:t>
            </a:r>
            <a:r>
              <a:rPr lang="en-US" b="1" dirty="0"/>
              <a:t> * time taken per state</a:t>
            </a:r>
            <a:r>
              <a:rPr lang="en-US" dirty="0"/>
              <a:t>.</a:t>
            </a:r>
          </a:p>
          <a:p>
            <a:r>
              <a:rPr lang="en-US" dirty="0"/>
              <a:t>In this problem, for a given n, there are </a:t>
            </a:r>
            <a:r>
              <a:rPr lang="en-US" b="1" dirty="0"/>
              <a:t>n</a:t>
            </a:r>
            <a:r>
              <a:rPr lang="en-US" dirty="0"/>
              <a:t> unique states/</a:t>
            </a:r>
            <a:r>
              <a:rPr lang="en-US" dirty="0" err="1"/>
              <a:t>subproblems</a:t>
            </a:r>
            <a:r>
              <a:rPr lang="en-US" dirty="0"/>
              <a:t>. For convenience, each state is said to be solved in a constant time. Hence the time complexity is </a:t>
            </a:r>
            <a:r>
              <a:rPr lang="en-US" b="1" dirty="0"/>
              <a:t>O(n * 1).</a:t>
            </a:r>
            <a:endParaRPr lang="en-US" dirty="0"/>
          </a:p>
          <a:p>
            <a:r>
              <a:rPr lang="en-US" dirty="0"/>
              <a:t>Hence the time complexity is </a:t>
            </a:r>
            <a:r>
              <a:rPr lang="en-US" b="1" dirty="0"/>
              <a:t>O(n ) or linear.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025896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150" y="308150"/>
            <a:ext cx="5530850" cy="782907"/>
          </a:xfrm>
          <a:prstGeom prst="rect">
            <a:avLst/>
          </a:prstGeom>
        </p:spPr>
        <p:txBody>
          <a:bodyPr vert="horz" wrap="square" lIns="0" tIns="13335" rIns="0" bIns="0" rtlCol="0">
            <a:spAutoFit/>
          </a:bodyPr>
          <a:lstStyle/>
          <a:p>
            <a:pPr marL="12700">
              <a:lnSpc>
                <a:spcPct val="100000"/>
              </a:lnSpc>
              <a:spcBef>
                <a:spcPts val="105"/>
              </a:spcBef>
            </a:pPr>
            <a:r>
              <a:rPr dirty="0"/>
              <a:t>Greedy</a:t>
            </a:r>
            <a:r>
              <a:rPr spc="-90" dirty="0"/>
              <a:t> </a:t>
            </a:r>
            <a:r>
              <a:rPr dirty="0"/>
              <a:t>algorithms</a:t>
            </a:r>
          </a:p>
        </p:txBody>
      </p:sp>
      <p:sp>
        <p:nvSpPr>
          <p:cNvPr id="3" name="object 3"/>
          <p:cNvSpPr txBox="1"/>
          <p:nvPr/>
        </p:nvSpPr>
        <p:spPr>
          <a:xfrm>
            <a:off x="763625" y="1543938"/>
            <a:ext cx="7610475" cy="4368165"/>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Lst>
            </a:pPr>
            <a:r>
              <a:rPr sz="2800" spc="-5" dirty="0">
                <a:latin typeface="Times New Roman"/>
                <a:cs typeface="Times New Roman"/>
              </a:rPr>
              <a:t>An optimization problem is one in which you want  to </a:t>
            </a:r>
            <a:r>
              <a:rPr sz="2800" dirty="0">
                <a:latin typeface="Times New Roman"/>
                <a:cs typeface="Times New Roman"/>
              </a:rPr>
              <a:t>find, not just </a:t>
            </a:r>
            <a:r>
              <a:rPr sz="2800" i="1" spc="-5" dirty="0">
                <a:latin typeface="Times New Roman"/>
                <a:cs typeface="Times New Roman"/>
              </a:rPr>
              <a:t>a </a:t>
            </a:r>
            <a:r>
              <a:rPr sz="2800" dirty="0">
                <a:latin typeface="Times New Roman"/>
                <a:cs typeface="Times New Roman"/>
              </a:rPr>
              <a:t>solution, but </a:t>
            </a:r>
            <a:r>
              <a:rPr sz="2800" spc="-5" dirty="0">
                <a:latin typeface="Times New Roman"/>
                <a:cs typeface="Times New Roman"/>
              </a:rPr>
              <a:t>the </a:t>
            </a:r>
            <a:r>
              <a:rPr sz="2800" i="1" spc="-5" dirty="0">
                <a:latin typeface="Times New Roman"/>
                <a:cs typeface="Times New Roman"/>
              </a:rPr>
              <a:t>best</a:t>
            </a:r>
            <a:r>
              <a:rPr sz="2800" i="1" spc="-100" dirty="0">
                <a:latin typeface="Times New Roman"/>
                <a:cs typeface="Times New Roman"/>
              </a:rPr>
              <a:t> </a:t>
            </a:r>
            <a:r>
              <a:rPr sz="2800" dirty="0">
                <a:latin typeface="Times New Roman"/>
                <a:cs typeface="Times New Roman"/>
              </a:rPr>
              <a:t>solution</a:t>
            </a:r>
          </a:p>
          <a:p>
            <a:pPr marL="355600" marR="373380" indent="-342900">
              <a:lnSpc>
                <a:spcPct val="100000"/>
              </a:lnSpc>
              <a:spcBef>
                <a:spcPts val="675"/>
              </a:spcBef>
              <a:buChar char="•"/>
              <a:tabLst>
                <a:tab pos="354965" algn="l"/>
                <a:tab pos="355600" algn="l"/>
              </a:tabLst>
            </a:pPr>
            <a:r>
              <a:rPr sz="2800" spc="-5" dirty="0">
                <a:latin typeface="Times New Roman"/>
                <a:cs typeface="Times New Roman"/>
              </a:rPr>
              <a:t>A </a:t>
            </a:r>
            <a:r>
              <a:rPr sz="2800" dirty="0">
                <a:latin typeface="Times New Roman"/>
                <a:cs typeface="Times New Roman"/>
              </a:rPr>
              <a:t>“greedy </a:t>
            </a:r>
            <a:r>
              <a:rPr sz="2800" spc="-5" dirty="0">
                <a:latin typeface="Times New Roman"/>
                <a:cs typeface="Times New Roman"/>
              </a:rPr>
              <a:t>algorithm” sometimes works </a:t>
            </a:r>
            <a:r>
              <a:rPr sz="2800" spc="-10" dirty="0">
                <a:latin typeface="Times New Roman"/>
                <a:cs typeface="Times New Roman"/>
              </a:rPr>
              <a:t>well </a:t>
            </a:r>
            <a:r>
              <a:rPr sz="2800" dirty="0">
                <a:latin typeface="Times New Roman"/>
                <a:cs typeface="Times New Roman"/>
              </a:rPr>
              <a:t>for  </a:t>
            </a:r>
            <a:r>
              <a:rPr sz="2800" spc="-5" dirty="0">
                <a:latin typeface="Times New Roman"/>
                <a:cs typeface="Times New Roman"/>
              </a:rPr>
              <a:t>optimization</a:t>
            </a:r>
            <a:r>
              <a:rPr sz="2800" spc="-30" dirty="0">
                <a:latin typeface="Times New Roman"/>
                <a:cs typeface="Times New Roman"/>
              </a:rPr>
              <a:t> </a:t>
            </a:r>
            <a:r>
              <a:rPr sz="2800" spc="-5" dirty="0">
                <a:latin typeface="Times New Roman"/>
                <a:cs typeface="Times New Roman"/>
              </a:rPr>
              <a:t>problems</a:t>
            </a:r>
            <a:endParaRPr sz="2800" dirty="0">
              <a:latin typeface="Times New Roman"/>
              <a:cs typeface="Times New Roman"/>
            </a:endParaRPr>
          </a:p>
          <a:p>
            <a:pPr marL="355600" marR="824230" indent="-342900">
              <a:lnSpc>
                <a:spcPct val="100000"/>
              </a:lnSpc>
              <a:spcBef>
                <a:spcPts val="670"/>
              </a:spcBef>
              <a:buChar char="•"/>
              <a:tabLst>
                <a:tab pos="354965" algn="l"/>
                <a:tab pos="355600" algn="l"/>
              </a:tabLst>
            </a:pPr>
            <a:r>
              <a:rPr sz="2800" spc="-5" dirty="0">
                <a:latin typeface="Times New Roman"/>
                <a:cs typeface="Times New Roman"/>
              </a:rPr>
              <a:t>A greedy algorithm </a:t>
            </a:r>
            <a:r>
              <a:rPr sz="2800" dirty="0">
                <a:latin typeface="Times New Roman"/>
                <a:cs typeface="Times New Roman"/>
              </a:rPr>
              <a:t>works </a:t>
            </a:r>
            <a:r>
              <a:rPr sz="2800" spc="-5" dirty="0">
                <a:latin typeface="Times New Roman"/>
                <a:cs typeface="Times New Roman"/>
              </a:rPr>
              <a:t>in phases: At each  phase:</a:t>
            </a:r>
            <a:endParaRPr sz="2800" dirty="0">
              <a:latin typeface="Times New Roman"/>
              <a:cs typeface="Times New Roman"/>
            </a:endParaRPr>
          </a:p>
          <a:p>
            <a:pPr marL="756285" marR="54610" lvl="1" indent="-287020">
              <a:lnSpc>
                <a:spcPct val="100000"/>
              </a:lnSpc>
              <a:spcBef>
                <a:spcPts val="595"/>
              </a:spcBef>
              <a:buChar char="–"/>
              <a:tabLst>
                <a:tab pos="756285" algn="l"/>
                <a:tab pos="756920" algn="l"/>
              </a:tabLst>
            </a:pPr>
            <a:r>
              <a:rPr sz="2400" dirty="0">
                <a:latin typeface="Times New Roman"/>
                <a:cs typeface="Times New Roman"/>
              </a:rPr>
              <a:t>You take the best you can get right now, </a:t>
            </a:r>
            <a:r>
              <a:rPr sz="2400" spc="-5" dirty="0">
                <a:latin typeface="Times New Roman"/>
                <a:cs typeface="Times New Roman"/>
              </a:rPr>
              <a:t>without</a:t>
            </a:r>
            <a:r>
              <a:rPr sz="2400" spc="-140" dirty="0">
                <a:latin typeface="Times New Roman"/>
                <a:cs typeface="Times New Roman"/>
              </a:rPr>
              <a:t> </a:t>
            </a:r>
            <a:r>
              <a:rPr sz="2400" dirty="0">
                <a:latin typeface="Times New Roman"/>
                <a:cs typeface="Times New Roman"/>
              </a:rPr>
              <a:t>regard  for </a:t>
            </a:r>
            <a:r>
              <a:rPr sz="2400" spc="-5" dirty="0">
                <a:latin typeface="Times New Roman"/>
                <a:cs typeface="Times New Roman"/>
              </a:rPr>
              <a:t>future</a:t>
            </a:r>
            <a:r>
              <a:rPr sz="2400" spc="-15" dirty="0">
                <a:latin typeface="Times New Roman"/>
                <a:cs typeface="Times New Roman"/>
              </a:rPr>
              <a:t> </a:t>
            </a:r>
            <a:r>
              <a:rPr sz="2400" dirty="0">
                <a:latin typeface="Times New Roman"/>
                <a:cs typeface="Times New Roman"/>
              </a:rPr>
              <a:t>consequences</a:t>
            </a:r>
          </a:p>
          <a:p>
            <a:pPr marL="756285" lvl="1" indent="-287020">
              <a:lnSpc>
                <a:spcPct val="100000"/>
              </a:lnSpc>
              <a:spcBef>
                <a:spcPts val="575"/>
              </a:spcBef>
              <a:buChar char="–"/>
              <a:tabLst>
                <a:tab pos="756285" algn="l"/>
                <a:tab pos="756920" algn="l"/>
              </a:tabLst>
            </a:pPr>
            <a:r>
              <a:rPr sz="2400" spc="-5" dirty="0">
                <a:latin typeface="Times New Roman"/>
                <a:cs typeface="Times New Roman"/>
              </a:rPr>
              <a:t>You </a:t>
            </a:r>
            <a:r>
              <a:rPr sz="2400" dirty="0">
                <a:latin typeface="Times New Roman"/>
                <a:cs typeface="Times New Roman"/>
              </a:rPr>
              <a:t>hope that by choosing a </a:t>
            </a:r>
            <a:r>
              <a:rPr sz="2400" i="1" dirty="0">
                <a:latin typeface="Times New Roman"/>
                <a:cs typeface="Times New Roman"/>
              </a:rPr>
              <a:t>local </a:t>
            </a:r>
            <a:r>
              <a:rPr sz="2400" spc="-5" dirty="0">
                <a:latin typeface="Times New Roman"/>
                <a:cs typeface="Times New Roman"/>
              </a:rPr>
              <a:t>optimum </a:t>
            </a:r>
            <a:r>
              <a:rPr sz="2400" dirty="0">
                <a:latin typeface="Times New Roman"/>
                <a:cs typeface="Times New Roman"/>
              </a:rPr>
              <a:t>at</a:t>
            </a:r>
            <a:r>
              <a:rPr sz="2400" spc="-100" dirty="0">
                <a:latin typeface="Times New Roman"/>
                <a:cs typeface="Times New Roman"/>
              </a:rPr>
              <a:t> </a:t>
            </a:r>
            <a:r>
              <a:rPr sz="2400" dirty="0">
                <a:latin typeface="Times New Roman"/>
                <a:cs typeface="Times New Roman"/>
              </a:rPr>
              <a:t>each</a:t>
            </a:r>
          </a:p>
          <a:p>
            <a:pPr marL="756285">
              <a:lnSpc>
                <a:spcPct val="100000"/>
              </a:lnSpc>
              <a:spcBef>
                <a:spcPts val="5"/>
              </a:spcBef>
            </a:pPr>
            <a:r>
              <a:rPr sz="2400" dirty="0">
                <a:latin typeface="Times New Roman"/>
                <a:cs typeface="Times New Roman"/>
              </a:rPr>
              <a:t>step, you </a:t>
            </a:r>
            <a:r>
              <a:rPr sz="2400" spc="-5" dirty="0">
                <a:latin typeface="Times New Roman"/>
                <a:cs typeface="Times New Roman"/>
              </a:rPr>
              <a:t>will </a:t>
            </a:r>
            <a:r>
              <a:rPr sz="2400" dirty="0">
                <a:latin typeface="Times New Roman"/>
                <a:cs typeface="Times New Roman"/>
              </a:rPr>
              <a:t>end up at a </a:t>
            </a:r>
            <a:r>
              <a:rPr sz="2400" i="1" dirty="0">
                <a:latin typeface="Times New Roman"/>
                <a:cs typeface="Times New Roman"/>
              </a:rPr>
              <a:t>global</a:t>
            </a:r>
            <a:r>
              <a:rPr sz="2400" i="1" spc="-50" dirty="0">
                <a:latin typeface="Times New Roman"/>
                <a:cs typeface="Times New Roman"/>
              </a:rPr>
              <a:t> </a:t>
            </a:r>
            <a:r>
              <a:rPr sz="2400" spc="-5" dirty="0">
                <a:latin typeface="Times New Roman"/>
                <a:cs typeface="Times New Roman"/>
              </a:rPr>
              <a:t>optimum</a:t>
            </a:r>
            <a:endParaRPr sz="24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368632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Greedy algorithm</a:t>
            </a:r>
          </a:p>
        </p:txBody>
      </p:sp>
      <p:sp>
        <p:nvSpPr>
          <p:cNvPr id="3" name="Content Placeholder 2"/>
          <p:cNvSpPr>
            <a:spLocks noGrp="1"/>
          </p:cNvSpPr>
          <p:nvPr>
            <p:ph idx="1"/>
          </p:nvPr>
        </p:nvSpPr>
        <p:spPr/>
        <p:txBody>
          <a:bodyPr>
            <a:normAutofit/>
          </a:bodyPr>
          <a:lstStyle/>
          <a:p>
            <a:pPr algn="just"/>
            <a:r>
              <a:rPr lang="en-US" dirty="0"/>
              <a:t>A greedy algorithm is any algorithm that follows the problem-solving heuristic of making the locally optimal choice at each stage.[1] In many problems, a greedy strategy does not usually produce an optimal solution, but nonetheless, a greedy heuristic may yield locally optimal solutions that approximate a globally optimal solution in a reasonable amount of time.</a:t>
            </a:r>
          </a:p>
          <a:p>
            <a:pPr algn="just"/>
            <a:endParaRPr lang="en-US" dirty="0"/>
          </a:p>
          <a:p>
            <a:pPr marL="0" indent="0" algn="just">
              <a:buNone/>
            </a:pPr>
            <a:r>
              <a:rPr lang="en-US" dirty="0"/>
              <a:t>Example: Huffman Coding, TSP</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574732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
            <a:ext cx="8229600" cy="1143000"/>
          </a:xfrm>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For example, a greedy strategy for the travelling salesman problem (which is of a high computational complexity) is the following heuristic: "At each step of the journey, visit the nearest unvisited city." This heuristic does not intend to find a best solution, but it terminates in a reasonable number of steps; finding an optimal solution to such a complex problem typically requires unreasonably many steps. In mathematical optimization, greedy algorithms optimally solve combinatorial problems having the properties of </a:t>
            </a:r>
            <a:r>
              <a:rPr lang="en-US" dirty="0" err="1"/>
              <a:t>matroids</a:t>
            </a:r>
            <a:r>
              <a:rPr lang="en-US" dirty="0"/>
              <a:t>, and give constant-factor approximations to optimization problems with submodular structure.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4188963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686800" cy="819912"/>
          </a:xfrm>
        </p:spPr>
        <p:txBody>
          <a:bodyPr>
            <a:normAutofit fontScale="90000"/>
          </a:bodyPr>
          <a:lstStyle/>
          <a:p>
            <a:r>
              <a:rPr lang="en-US" dirty="0"/>
              <a:t>Traveling salesperson </a:t>
            </a:r>
            <a:r>
              <a:rPr lang="en-US" dirty="0" err="1"/>
              <a:t>problemor</a:t>
            </a:r>
            <a:r>
              <a:rPr lang="en-US" dirty="0"/>
              <a:t> TSP</a:t>
            </a:r>
          </a:p>
        </p:txBody>
      </p:sp>
      <p:sp>
        <p:nvSpPr>
          <p:cNvPr id="3" name="Content Placeholder 2"/>
          <p:cNvSpPr>
            <a:spLocks noGrp="1"/>
          </p:cNvSpPr>
          <p:nvPr>
            <p:ph idx="1"/>
          </p:nvPr>
        </p:nvSpPr>
        <p:spPr>
          <a:xfrm>
            <a:off x="457200" y="1935480"/>
            <a:ext cx="8382000" cy="3169920"/>
          </a:xfrm>
        </p:spPr>
        <p:txBody>
          <a:bodyPr/>
          <a:lstStyle/>
          <a:p>
            <a:pPr algn="just"/>
            <a:r>
              <a:rPr lang="en-US" dirty="0"/>
              <a:t>The travelling salesman problem asks the following question: "Given a list of cities and the distances between each pair of cities, what is the shortest possible route that visits each city exactly once and returns to the origin city?" It is an NP-hard problem in combinatorial optimization, important in theoretical computer science and operations research.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535324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609600"/>
            <a:ext cx="5257800" cy="5671608"/>
          </a:xfrm>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12245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317" y="685166"/>
            <a:ext cx="6765925" cy="665480"/>
          </a:xfrm>
          <a:prstGeom prst="rect">
            <a:avLst/>
          </a:prstGeom>
        </p:spPr>
        <p:txBody>
          <a:bodyPr vert="horz" wrap="square" lIns="0" tIns="12700" rIns="0" bIns="0" rtlCol="0">
            <a:spAutoFit/>
          </a:bodyPr>
          <a:lstStyle/>
          <a:p>
            <a:pPr marL="12700">
              <a:lnSpc>
                <a:spcPct val="100000"/>
              </a:lnSpc>
              <a:spcBef>
                <a:spcPts val="100"/>
              </a:spcBef>
            </a:pPr>
            <a:r>
              <a:rPr spc="204" dirty="0"/>
              <a:t>NOTION </a:t>
            </a:r>
            <a:r>
              <a:rPr spc="35" dirty="0"/>
              <a:t>OF</a:t>
            </a:r>
            <a:r>
              <a:rPr spc="-254" dirty="0"/>
              <a:t> </a:t>
            </a:r>
            <a:r>
              <a:rPr spc="-40" dirty="0"/>
              <a:t>ALGORITHM</a:t>
            </a:r>
          </a:p>
        </p:txBody>
      </p:sp>
      <p:sp>
        <p:nvSpPr>
          <p:cNvPr id="3" name="object 3"/>
          <p:cNvSpPr txBox="1"/>
          <p:nvPr/>
        </p:nvSpPr>
        <p:spPr>
          <a:xfrm>
            <a:off x="2893060" y="3766820"/>
            <a:ext cx="2743200" cy="762000"/>
          </a:xfrm>
          <a:prstGeom prst="rect">
            <a:avLst/>
          </a:prstGeom>
          <a:solidFill>
            <a:srgbClr val="00CC99"/>
          </a:solidFill>
          <a:ln w="12579">
            <a:solidFill>
              <a:srgbClr val="FF0000"/>
            </a:solidFill>
          </a:ln>
        </p:spPr>
        <p:txBody>
          <a:bodyPr vert="horz" wrap="square" lIns="0" tIns="179070" rIns="0" bIns="0" rtlCol="0">
            <a:spAutoFit/>
          </a:bodyPr>
          <a:lstStyle/>
          <a:p>
            <a:pPr marL="635635">
              <a:lnSpc>
                <a:spcPct val="100000"/>
              </a:lnSpc>
              <a:spcBef>
                <a:spcPts val="1410"/>
              </a:spcBef>
            </a:pPr>
            <a:r>
              <a:rPr sz="2400" spc="-25" dirty="0">
                <a:latin typeface="Times New Roman"/>
                <a:cs typeface="Times New Roman"/>
              </a:rPr>
              <a:t>“computer”</a:t>
            </a:r>
            <a:endParaRPr sz="2400">
              <a:latin typeface="Times New Roman"/>
              <a:cs typeface="Times New Roman"/>
            </a:endParaRPr>
          </a:p>
        </p:txBody>
      </p:sp>
      <p:sp>
        <p:nvSpPr>
          <p:cNvPr id="4" name="object 4"/>
          <p:cNvSpPr txBox="1"/>
          <p:nvPr/>
        </p:nvSpPr>
        <p:spPr>
          <a:xfrm>
            <a:off x="5191759" y="5246370"/>
            <a:ext cx="2933700" cy="452120"/>
          </a:xfrm>
          <a:prstGeom prst="rect">
            <a:avLst/>
          </a:prstGeom>
        </p:spPr>
        <p:txBody>
          <a:bodyPr vert="horz" wrap="square" lIns="0" tIns="12700" rIns="0" bIns="0" rtlCol="0">
            <a:spAutoFit/>
          </a:bodyPr>
          <a:lstStyle/>
          <a:p>
            <a:pPr marL="12700">
              <a:lnSpc>
                <a:spcPct val="100000"/>
              </a:lnSpc>
              <a:spcBef>
                <a:spcPts val="100"/>
              </a:spcBef>
            </a:pPr>
            <a:r>
              <a:rPr sz="2800" spc="-30" dirty="0">
                <a:latin typeface="Times New Roman"/>
                <a:cs typeface="Times New Roman"/>
              </a:rPr>
              <a:t>Algorithmic</a:t>
            </a:r>
            <a:r>
              <a:rPr sz="2800" spc="-100" dirty="0">
                <a:latin typeface="Times New Roman"/>
                <a:cs typeface="Times New Roman"/>
              </a:rPr>
              <a:t> </a:t>
            </a:r>
            <a:r>
              <a:rPr sz="2800" spc="-25" dirty="0">
                <a:latin typeface="Times New Roman"/>
                <a:cs typeface="Times New Roman"/>
              </a:rPr>
              <a:t>solution</a:t>
            </a:r>
            <a:endParaRPr sz="2800">
              <a:latin typeface="Times New Roman"/>
              <a:cs typeface="Times New Roman"/>
            </a:endParaRPr>
          </a:p>
        </p:txBody>
      </p:sp>
      <p:sp>
        <p:nvSpPr>
          <p:cNvPr id="5" name="object 5"/>
          <p:cNvSpPr/>
          <p:nvPr/>
        </p:nvSpPr>
        <p:spPr>
          <a:xfrm>
            <a:off x="4145280" y="2090419"/>
            <a:ext cx="85090" cy="609600"/>
          </a:xfrm>
          <a:custGeom>
            <a:avLst/>
            <a:gdLst/>
            <a:ahLst/>
            <a:cxnLst/>
            <a:rect l="l" t="t" r="r" b="b"/>
            <a:pathLst>
              <a:path w="85089" h="609600">
                <a:moveTo>
                  <a:pt x="85090" y="524510"/>
                </a:moveTo>
                <a:lnTo>
                  <a:pt x="57150" y="524510"/>
                </a:lnTo>
                <a:lnTo>
                  <a:pt x="57150" y="0"/>
                </a:lnTo>
                <a:lnTo>
                  <a:pt x="27940" y="0"/>
                </a:lnTo>
                <a:lnTo>
                  <a:pt x="27940" y="524510"/>
                </a:lnTo>
                <a:lnTo>
                  <a:pt x="0" y="524510"/>
                </a:lnTo>
                <a:lnTo>
                  <a:pt x="43180" y="609600"/>
                </a:lnTo>
                <a:lnTo>
                  <a:pt x="85090" y="524510"/>
                </a:lnTo>
                <a:close/>
              </a:path>
            </a:pathLst>
          </a:custGeom>
          <a:solidFill>
            <a:srgbClr val="FF0000"/>
          </a:solidFill>
        </p:spPr>
        <p:txBody>
          <a:bodyPr wrap="square" lIns="0" tIns="0" rIns="0" bIns="0" rtlCol="0"/>
          <a:lstStyle/>
          <a:p>
            <a:endParaRPr/>
          </a:p>
        </p:txBody>
      </p:sp>
      <p:sp>
        <p:nvSpPr>
          <p:cNvPr id="6" name="object 6"/>
          <p:cNvSpPr/>
          <p:nvPr/>
        </p:nvSpPr>
        <p:spPr>
          <a:xfrm>
            <a:off x="4145280" y="3309619"/>
            <a:ext cx="85090" cy="457200"/>
          </a:xfrm>
          <a:custGeom>
            <a:avLst/>
            <a:gdLst/>
            <a:ahLst/>
            <a:cxnLst/>
            <a:rect l="l" t="t" r="r" b="b"/>
            <a:pathLst>
              <a:path w="85089" h="457200">
                <a:moveTo>
                  <a:pt x="85090" y="372110"/>
                </a:moveTo>
                <a:lnTo>
                  <a:pt x="57150" y="372110"/>
                </a:lnTo>
                <a:lnTo>
                  <a:pt x="57150" y="0"/>
                </a:lnTo>
                <a:lnTo>
                  <a:pt x="27940" y="0"/>
                </a:lnTo>
                <a:lnTo>
                  <a:pt x="27940" y="372110"/>
                </a:lnTo>
                <a:lnTo>
                  <a:pt x="0" y="372110"/>
                </a:lnTo>
                <a:lnTo>
                  <a:pt x="43180" y="457200"/>
                </a:lnTo>
                <a:lnTo>
                  <a:pt x="85090" y="372110"/>
                </a:lnTo>
                <a:close/>
              </a:path>
            </a:pathLst>
          </a:custGeom>
          <a:solidFill>
            <a:srgbClr val="FF0000"/>
          </a:solidFill>
        </p:spPr>
        <p:txBody>
          <a:bodyPr wrap="square" lIns="0" tIns="0" rIns="0" bIns="0" rtlCol="0"/>
          <a:lstStyle/>
          <a:p>
            <a:endParaRPr/>
          </a:p>
        </p:txBody>
      </p:sp>
      <p:sp>
        <p:nvSpPr>
          <p:cNvPr id="7" name="object 7"/>
          <p:cNvSpPr txBox="1"/>
          <p:nvPr/>
        </p:nvSpPr>
        <p:spPr>
          <a:xfrm>
            <a:off x="3663950" y="1558290"/>
            <a:ext cx="1189990" cy="1534160"/>
          </a:xfrm>
          <a:prstGeom prst="rect">
            <a:avLst/>
          </a:prstGeom>
        </p:spPr>
        <p:txBody>
          <a:bodyPr vert="horz" wrap="square" lIns="0" tIns="12700" rIns="0" bIns="0" rtlCol="0">
            <a:spAutoFit/>
          </a:bodyPr>
          <a:lstStyle/>
          <a:p>
            <a:pPr marL="17145">
              <a:lnSpc>
                <a:spcPct val="100000"/>
              </a:lnSpc>
              <a:spcBef>
                <a:spcPts val="100"/>
              </a:spcBef>
            </a:pPr>
            <a:r>
              <a:rPr sz="2400" spc="-20" dirty="0">
                <a:latin typeface="Times New Roman"/>
                <a:cs typeface="Times New Roman"/>
              </a:rPr>
              <a:t>problem</a:t>
            </a:r>
            <a:endParaRPr sz="2400">
              <a:latin typeface="Times New Roman"/>
              <a:cs typeface="Times New Roman"/>
            </a:endParaRPr>
          </a:p>
          <a:p>
            <a:pPr>
              <a:lnSpc>
                <a:spcPct val="100000"/>
              </a:lnSpc>
            </a:pPr>
            <a:endParaRPr sz="2600">
              <a:latin typeface="Times New Roman"/>
              <a:cs typeface="Times New Roman"/>
            </a:endParaRPr>
          </a:p>
          <a:p>
            <a:pPr>
              <a:lnSpc>
                <a:spcPct val="100000"/>
              </a:lnSpc>
              <a:spcBef>
                <a:spcPts val="25"/>
              </a:spcBef>
            </a:pPr>
            <a:endParaRPr sz="2700">
              <a:latin typeface="Times New Roman"/>
              <a:cs typeface="Times New Roman"/>
            </a:endParaRPr>
          </a:p>
          <a:p>
            <a:pPr marL="12700">
              <a:lnSpc>
                <a:spcPct val="100000"/>
              </a:lnSpc>
            </a:pPr>
            <a:r>
              <a:rPr sz="2400" spc="-20" dirty="0">
                <a:latin typeface="Times New Roman"/>
                <a:cs typeface="Times New Roman"/>
              </a:rPr>
              <a:t>al</a:t>
            </a:r>
            <a:r>
              <a:rPr sz="2400" spc="-30" dirty="0">
                <a:latin typeface="Times New Roman"/>
                <a:cs typeface="Times New Roman"/>
              </a:rPr>
              <a:t>g</a:t>
            </a:r>
            <a:r>
              <a:rPr sz="2400" spc="-20" dirty="0">
                <a:latin typeface="Times New Roman"/>
                <a:cs typeface="Times New Roman"/>
              </a:rPr>
              <a:t>or</a:t>
            </a:r>
            <a:r>
              <a:rPr sz="2400" spc="-30" dirty="0">
                <a:latin typeface="Times New Roman"/>
                <a:cs typeface="Times New Roman"/>
              </a:rPr>
              <a:t>i</a:t>
            </a:r>
            <a:r>
              <a:rPr sz="2400" spc="-20" dirty="0">
                <a:latin typeface="Times New Roman"/>
                <a:cs typeface="Times New Roman"/>
              </a:rPr>
              <a:t>th</a:t>
            </a:r>
            <a:r>
              <a:rPr sz="2400" dirty="0">
                <a:latin typeface="Times New Roman"/>
                <a:cs typeface="Times New Roman"/>
              </a:rPr>
              <a:t>m</a:t>
            </a:r>
            <a:endParaRPr sz="2400">
              <a:latin typeface="Times New Roman"/>
              <a:cs typeface="Times New Roman"/>
            </a:endParaRPr>
          </a:p>
        </p:txBody>
      </p:sp>
      <p:sp>
        <p:nvSpPr>
          <p:cNvPr id="8" name="object 8"/>
          <p:cNvSpPr txBox="1"/>
          <p:nvPr/>
        </p:nvSpPr>
        <p:spPr>
          <a:xfrm>
            <a:off x="801369" y="3920490"/>
            <a:ext cx="64008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i</a:t>
            </a:r>
            <a:r>
              <a:rPr sz="2400" spc="-30" dirty="0">
                <a:latin typeface="Times New Roman"/>
                <a:cs typeface="Times New Roman"/>
              </a:rPr>
              <a:t>n</a:t>
            </a:r>
            <a:r>
              <a:rPr sz="2400" spc="-20" dirty="0">
                <a:latin typeface="Times New Roman"/>
                <a:cs typeface="Times New Roman"/>
              </a:rPr>
              <a:t>p</a:t>
            </a:r>
            <a:r>
              <a:rPr sz="2400" spc="-3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9" name="object 9"/>
          <p:cNvSpPr txBox="1"/>
          <p:nvPr/>
        </p:nvSpPr>
        <p:spPr>
          <a:xfrm>
            <a:off x="6822440" y="3920490"/>
            <a:ext cx="789940" cy="391160"/>
          </a:xfrm>
          <a:prstGeom prst="rect">
            <a:avLst/>
          </a:prstGeom>
        </p:spPr>
        <p:txBody>
          <a:bodyPr vert="horz" wrap="square" lIns="0" tIns="12700" rIns="0" bIns="0" rtlCol="0">
            <a:spAutoFit/>
          </a:bodyPr>
          <a:lstStyle/>
          <a:p>
            <a:pPr marL="12700">
              <a:lnSpc>
                <a:spcPct val="100000"/>
              </a:lnSpc>
              <a:spcBef>
                <a:spcPts val="100"/>
              </a:spcBef>
            </a:pPr>
            <a:r>
              <a:rPr sz="2400" spc="-30" dirty="0">
                <a:latin typeface="Times New Roman"/>
                <a:cs typeface="Times New Roman"/>
              </a:rPr>
              <a:t>o</a:t>
            </a:r>
            <a:r>
              <a:rPr sz="2400" spc="-20" dirty="0">
                <a:latin typeface="Times New Roman"/>
                <a:cs typeface="Times New Roman"/>
              </a:rPr>
              <a:t>ut</a:t>
            </a:r>
            <a:r>
              <a:rPr sz="2400" spc="-30" dirty="0">
                <a:latin typeface="Times New Roman"/>
                <a:cs typeface="Times New Roman"/>
              </a:rPr>
              <a:t>p</a:t>
            </a:r>
            <a:r>
              <a:rPr sz="2400" spc="-2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10" name="object 10"/>
          <p:cNvSpPr/>
          <p:nvPr/>
        </p:nvSpPr>
        <p:spPr>
          <a:xfrm>
            <a:off x="1663700" y="4182109"/>
            <a:ext cx="1219200" cy="85090"/>
          </a:xfrm>
          <a:custGeom>
            <a:avLst/>
            <a:gdLst/>
            <a:ahLst/>
            <a:cxnLst/>
            <a:rect l="l" t="t" r="r" b="b"/>
            <a:pathLst>
              <a:path w="1219200" h="85089">
                <a:moveTo>
                  <a:pt x="1219200" y="41910"/>
                </a:moveTo>
                <a:lnTo>
                  <a:pt x="1134110" y="0"/>
                </a:lnTo>
                <a:lnTo>
                  <a:pt x="1134110" y="27940"/>
                </a:lnTo>
                <a:lnTo>
                  <a:pt x="0" y="27940"/>
                </a:lnTo>
                <a:lnTo>
                  <a:pt x="0" y="57150"/>
                </a:lnTo>
                <a:lnTo>
                  <a:pt x="1134110" y="57150"/>
                </a:lnTo>
                <a:lnTo>
                  <a:pt x="1134110" y="85090"/>
                </a:lnTo>
                <a:lnTo>
                  <a:pt x="1219200" y="41910"/>
                </a:lnTo>
                <a:close/>
              </a:path>
            </a:pathLst>
          </a:custGeom>
          <a:solidFill>
            <a:srgbClr val="FF0000"/>
          </a:solidFill>
        </p:spPr>
        <p:txBody>
          <a:bodyPr wrap="square" lIns="0" tIns="0" rIns="0" bIns="0" rtlCol="0"/>
          <a:lstStyle/>
          <a:p>
            <a:endParaRPr/>
          </a:p>
        </p:txBody>
      </p:sp>
      <p:sp>
        <p:nvSpPr>
          <p:cNvPr id="11" name="object 11"/>
          <p:cNvSpPr/>
          <p:nvPr/>
        </p:nvSpPr>
        <p:spPr>
          <a:xfrm>
            <a:off x="5626100" y="4182109"/>
            <a:ext cx="1143000" cy="85090"/>
          </a:xfrm>
          <a:custGeom>
            <a:avLst/>
            <a:gdLst/>
            <a:ahLst/>
            <a:cxnLst/>
            <a:rect l="l" t="t" r="r" b="b"/>
            <a:pathLst>
              <a:path w="1143000" h="85089">
                <a:moveTo>
                  <a:pt x="1143000" y="41910"/>
                </a:moveTo>
                <a:lnTo>
                  <a:pt x="1057910" y="0"/>
                </a:lnTo>
                <a:lnTo>
                  <a:pt x="1057910" y="27940"/>
                </a:lnTo>
                <a:lnTo>
                  <a:pt x="0" y="27940"/>
                </a:lnTo>
                <a:lnTo>
                  <a:pt x="0" y="57150"/>
                </a:lnTo>
                <a:lnTo>
                  <a:pt x="1057910" y="57150"/>
                </a:lnTo>
                <a:lnTo>
                  <a:pt x="1057910" y="85090"/>
                </a:lnTo>
                <a:lnTo>
                  <a:pt x="1143000" y="41910"/>
                </a:lnTo>
                <a:close/>
              </a:path>
            </a:pathLst>
          </a:custGeom>
          <a:solidFill>
            <a:srgbClr val="FF0000"/>
          </a:solidFill>
        </p:spPr>
        <p:txBody>
          <a:bodyPr wrap="square" lIns="0" tIns="0" rIns="0" bIns="0" rtlCol="0"/>
          <a:lstStyle/>
          <a:p>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150710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 of Greedy Algorithm</a:t>
            </a:r>
          </a:p>
        </p:txBody>
      </p:sp>
      <p:sp>
        <p:nvSpPr>
          <p:cNvPr id="3" name="Content Placeholder 2"/>
          <p:cNvSpPr>
            <a:spLocks noGrp="1"/>
          </p:cNvSpPr>
          <p:nvPr>
            <p:ph idx="1"/>
          </p:nvPr>
        </p:nvSpPr>
        <p:spPr/>
        <p:txBody>
          <a:bodyPr/>
          <a:lstStyle/>
          <a:p>
            <a:r>
              <a:rPr lang="en-US" dirty="0"/>
              <a:t>complexity is O(</a:t>
            </a:r>
            <a:r>
              <a:rPr lang="en-US" dirty="0" err="1"/>
              <a:t>nlogn</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92510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769"/>
            <a:ext cx="8229600" cy="1143000"/>
          </a:xfrm>
        </p:spPr>
        <p:txBody>
          <a:bodyPr>
            <a:normAutofit/>
          </a:bodyPr>
          <a:lstStyle/>
          <a:p>
            <a:r>
              <a:rPr lang="en-US" b="1" dirty="0"/>
              <a:t>Branch and bound</a:t>
            </a:r>
            <a:r>
              <a:rPr lang="en-US" dirty="0"/>
              <a:t> algorithm</a:t>
            </a:r>
          </a:p>
        </p:txBody>
      </p:sp>
      <p:sp>
        <p:nvSpPr>
          <p:cNvPr id="3" name="Content Placeholder 2"/>
          <p:cNvSpPr>
            <a:spLocks noGrp="1"/>
          </p:cNvSpPr>
          <p:nvPr>
            <p:ph idx="1"/>
          </p:nvPr>
        </p:nvSpPr>
        <p:spPr/>
        <p:txBody>
          <a:bodyPr/>
          <a:lstStyle/>
          <a:p>
            <a:pPr algn="just"/>
            <a:r>
              <a:rPr lang="en-US" b="1" dirty="0"/>
              <a:t>Branch and bound</a:t>
            </a:r>
            <a:r>
              <a:rPr lang="en-US" dirty="0"/>
              <a:t> is an algorithm design paradigm which is generally used for solving combinatorial optimization problems. These problems are typically exponential in terms of time complexity and may require exploring all possible permutations in worst case. The Branch and Bound Algorithm technique solves these problems relatively quickly.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914621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905" y="462039"/>
            <a:ext cx="8474075" cy="629018"/>
          </a:xfrm>
          <a:prstGeom prst="rect">
            <a:avLst/>
          </a:prstGeom>
        </p:spPr>
        <p:txBody>
          <a:bodyPr vert="horz" wrap="square" lIns="0" tIns="13335" rIns="0" bIns="0" rtlCol="0">
            <a:spAutoFit/>
          </a:bodyPr>
          <a:lstStyle/>
          <a:p>
            <a:pPr marL="12700">
              <a:lnSpc>
                <a:spcPct val="100000"/>
              </a:lnSpc>
              <a:spcBef>
                <a:spcPts val="105"/>
              </a:spcBef>
            </a:pPr>
            <a:r>
              <a:rPr sz="4000" dirty="0"/>
              <a:t>Example branch and </a:t>
            </a:r>
            <a:r>
              <a:rPr sz="4000" spc="5" dirty="0"/>
              <a:t>bound</a:t>
            </a:r>
            <a:r>
              <a:rPr sz="4000" spc="-110" dirty="0"/>
              <a:t> </a:t>
            </a:r>
            <a:r>
              <a:rPr sz="4000" dirty="0"/>
              <a:t>algorithm</a:t>
            </a:r>
          </a:p>
        </p:txBody>
      </p:sp>
      <p:sp>
        <p:nvSpPr>
          <p:cNvPr id="3" name="object 3"/>
          <p:cNvSpPr txBox="1"/>
          <p:nvPr/>
        </p:nvSpPr>
        <p:spPr>
          <a:xfrm>
            <a:off x="764540" y="1468881"/>
            <a:ext cx="7474584" cy="4234180"/>
          </a:xfrm>
          <a:prstGeom prst="rect">
            <a:avLst/>
          </a:prstGeom>
        </p:spPr>
        <p:txBody>
          <a:bodyPr vert="horz" wrap="square" lIns="0" tIns="12065" rIns="0" bIns="0" rtlCol="0">
            <a:spAutoFit/>
          </a:bodyPr>
          <a:lstStyle/>
          <a:p>
            <a:pPr marL="355600" marR="210185" indent="-343535">
              <a:lnSpc>
                <a:spcPct val="100000"/>
              </a:lnSpc>
              <a:spcBef>
                <a:spcPts val="95"/>
              </a:spcBef>
              <a:buChar char="•"/>
              <a:tabLst>
                <a:tab pos="355600" algn="l"/>
                <a:tab pos="356235" algn="l"/>
              </a:tabLst>
            </a:pPr>
            <a:r>
              <a:rPr sz="2800" spc="-5" dirty="0">
                <a:latin typeface="Times New Roman"/>
                <a:cs typeface="Times New Roman"/>
              </a:rPr>
              <a:t>Travelling salesman problem: A salesman has to  </a:t>
            </a:r>
            <a:r>
              <a:rPr sz="2800" dirty="0">
                <a:latin typeface="Times New Roman"/>
                <a:cs typeface="Times New Roman"/>
              </a:rPr>
              <a:t>visit </a:t>
            </a:r>
            <a:r>
              <a:rPr sz="2800" spc="-5" dirty="0">
                <a:latin typeface="Times New Roman"/>
                <a:cs typeface="Times New Roman"/>
              </a:rPr>
              <a:t>each </a:t>
            </a:r>
            <a:r>
              <a:rPr sz="2800" dirty="0">
                <a:latin typeface="Times New Roman"/>
                <a:cs typeface="Times New Roman"/>
              </a:rPr>
              <a:t>of </a:t>
            </a:r>
            <a:r>
              <a:rPr sz="2800" spc="-5" dirty="0">
                <a:latin typeface="Times New Roman"/>
                <a:cs typeface="Times New Roman"/>
              </a:rPr>
              <a:t>n cities (at least) once each, and  wants to </a:t>
            </a:r>
            <a:r>
              <a:rPr sz="2800" spc="-10" dirty="0">
                <a:latin typeface="Times New Roman"/>
                <a:cs typeface="Times New Roman"/>
              </a:rPr>
              <a:t>minimize </a:t>
            </a:r>
            <a:r>
              <a:rPr sz="2800" spc="-5" dirty="0">
                <a:latin typeface="Times New Roman"/>
                <a:cs typeface="Times New Roman"/>
              </a:rPr>
              <a:t>total distance</a:t>
            </a:r>
            <a:r>
              <a:rPr sz="2800" spc="-10" dirty="0">
                <a:latin typeface="Times New Roman"/>
                <a:cs typeface="Times New Roman"/>
              </a:rPr>
              <a:t> </a:t>
            </a:r>
            <a:r>
              <a:rPr sz="2800" spc="-5" dirty="0">
                <a:latin typeface="Times New Roman"/>
                <a:cs typeface="Times New Roman"/>
              </a:rPr>
              <a:t>travelled</a:t>
            </a:r>
            <a:endParaRPr sz="2800" dirty="0">
              <a:latin typeface="Times New Roman"/>
              <a:cs typeface="Times New Roman"/>
            </a:endParaRPr>
          </a:p>
          <a:p>
            <a:pPr marL="756285" marR="5080" lvl="1" indent="-287020">
              <a:lnSpc>
                <a:spcPct val="100000"/>
              </a:lnSpc>
              <a:spcBef>
                <a:spcPts val="595"/>
              </a:spcBef>
              <a:buChar char="–"/>
              <a:tabLst>
                <a:tab pos="756285" algn="l"/>
                <a:tab pos="756920" algn="l"/>
              </a:tabLst>
            </a:pPr>
            <a:r>
              <a:rPr sz="2400" dirty="0">
                <a:latin typeface="Times New Roman"/>
                <a:cs typeface="Times New Roman"/>
              </a:rPr>
              <a:t>Consider the root problem to be the problem of</a:t>
            </a:r>
            <a:r>
              <a:rPr sz="2400" spc="-180" dirty="0">
                <a:latin typeface="Times New Roman"/>
                <a:cs typeface="Times New Roman"/>
              </a:rPr>
              <a:t> </a:t>
            </a:r>
            <a:r>
              <a:rPr sz="2400" dirty="0">
                <a:latin typeface="Times New Roman"/>
                <a:cs typeface="Times New Roman"/>
              </a:rPr>
              <a:t>finding  the shortest route through a </a:t>
            </a:r>
            <a:r>
              <a:rPr sz="2400" spc="-5" dirty="0">
                <a:latin typeface="Times New Roman"/>
                <a:cs typeface="Times New Roman"/>
              </a:rPr>
              <a:t>set </a:t>
            </a:r>
            <a:r>
              <a:rPr sz="2400" dirty="0">
                <a:latin typeface="Times New Roman"/>
                <a:cs typeface="Times New Roman"/>
              </a:rPr>
              <a:t>of cities visiting each  city</a:t>
            </a:r>
            <a:r>
              <a:rPr sz="2400" spc="-30" dirty="0">
                <a:latin typeface="Times New Roman"/>
                <a:cs typeface="Times New Roman"/>
              </a:rPr>
              <a:t> </a:t>
            </a:r>
            <a:r>
              <a:rPr sz="2400" dirty="0">
                <a:latin typeface="Times New Roman"/>
                <a:cs typeface="Times New Roman"/>
              </a:rPr>
              <a:t>once</a:t>
            </a:r>
          </a:p>
          <a:p>
            <a:pPr marL="756285" lvl="1" indent="-287020">
              <a:lnSpc>
                <a:spcPct val="100000"/>
              </a:lnSpc>
              <a:spcBef>
                <a:spcPts val="580"/>
              </a:spcBef>
              <a:buChar char="–"/>
              <a:tabLst>
                <a:tab pos="756285" algn="l"/>
                <a:tab pos="756920" algn="l"/>
              </a:tabLst>
            </a:pPr>
            <a:r>
              <a:rPr sz="2400" dirty="0">
                <a:latin typeface="Times New Roman"/>
                <a:cs typeface="Times New Roman"/>
              </a:rPr>
              <a:t>Split the node into </a:t>
            </a:r>
            <a:r>
              <a:rPr sz="2400" spc="-5" dirty="0">
                <a:latin typeface="Times New Roman"/>
                <a:cs typeface="Times New Roman"/>
              </a:rPr>
              <a:t>two </a:t>
            </a:r>
            <a:r>
              <a:rPr sz="2400" dirty="0">
                <a:latin typeface="Times New Roman"/>
                <a:cs typeface="Times New Roman"/>
              </a:rPr>
              <a:t>child</a:t>
            </a:r>
            <a:r>
              <a:rPr sz="2400" spc="-80" dirty="0">
                <a:latin typeface="Times New Roman"/>
                <a:cs typeface="Times New Roman"/>
              </a:rPr>
              <a:t> </a:t>
            </a:r>
            <a:r>
              <a:rPr sz="2400" spc="-5" dirty="0">
                <a:latin typeface="Times New Roman"/>
                <a:cs typeface="Times New Roman"/>
              </a:rPr>
              <a:t>problems:</a:t>
            </a:r>
            <a:endParaRPr sz="2400" dirty="0">
              <a:latin typeface="Times New Roman"/>
              <a:cs typeface="Times New Roman"/>
            </a:endParaRPr>
          </a:p>
          <a:p>
            <a:pPr marL="1155700" lvl="2" indent="-229235">
              <a:lnSpc>
                <a:spcPct val="100000"/>
              </a:lnSpc>
              <a:spcBef>
                <a:spcPts val="575"/>
              </a:spcBef>
              <a:buChar char="•"/>
              <a:tabLst>
                <a:tab pos="1156335" algn="l"/>
              </a:tabLst>
            </a:pPr>
            <a:r>
              <a:rPr sz="2400" dirty="0">
                <a:latin typeface="Times New Roman"/>
                <a:cs typeface="Times New Roman"/>
              </a:rPr>
              <a:t>Shortest route visiting city </a:t>
            </a:r>
            <a:r>
              <a:rPr sz="2400" dirty="0">
                <a:latin typeface="Trebuchet MS"/>
                <a:cs typeface="Trebuchet MS"/>
              </a:rPr>
              <a:t>A</a:t>
            </a:r>
            <a:r>
              <a:rPr sz="2400" spc="-220" dirty="0">
                <a:latin typeface="Trebuchet MS"/>
                <a:cs typeface="Trebuchet MS"/>
              </a:rPr>
              <a:t> </a:t>
            </a:r>
            <a:r>
              <a:rPr sz="2400" spc="-5" dirty="0">
                <a:latin typeface="Times New Roman"/>
                <a:cs typeface="Times New Roman"/>
              </a:rPr>
              <a:t>first</a:t>
            </a:r>
            <a:endParaRPr sz="2400" dirty="0">
              <a:latin typeface="Times New Roman"/>
              <a:cs typeface="Times New Roman"/>
            </a:endParaRPr>
          </a:p>
          <a:p>
            <a:pPr marL="1155700" lvl="2" indent="-229235">
              <a:lnSpc>
                <a:spcPct val="100000"/>
              </a:lnSpc>
              <a:spcBef>
                <a:spcPts val="575"/>
              </a:spcBef>
              <a:buChar char="•"/>
              <a:tabLst>
                <a:tab pos="1156335" algn="l"/>
              </a:tabLst>
            </a:pPr>
            <a:r>
              <a:rPr sz="2400" dirty="0">
                <a:latin typeface="Times New Roman"/>
                <a:cs typeface="Times New Roman"/>
              </a:rPr>
              <a:t>Shortest route </a:t>
            </a:r>
            <a:r>
              <a:rPr sz="2400" i="1" spc="-5" dirty="0">
                <a:latin typeface="Times New Roman"/>
                <a:cs typeface="Times New Roman"/>
              </a:rPr>
              <a:t>not </a:t>
            </a:r>
            <a:r>
              <a:rPr sz="2400" dirty="0">
                <a:latin typeface="Times New Roman"/>
                <a:cs typeface="Times New Roman"/>
              </a:rPr>
              <a:t>visiting city </a:t>
            </a:r>
            <a:r>
              <a:rPr sz="2400" dirty="0">
                <a:latin typeface="Trebuchet MS"/>
                <a:cs typeface="Trebuchet MS"/>
              </a:rPr>
              <a:t>A</a:t>
            </a:r>
            <a:r>
              <a:rPr sz="2400" spc="-229" dirty="0">
                <a:latin typeface="Trebuchet MS"/>
                <a:cs typeface="Trebuchet MS"/>
              </a:rPr>
              <a:t> </a:t>
            </a:r>
            <a:r>
              <a:rPr sz="2400" spc="-5" dirty="0">
                <a:latin typeface="Times New Roman"/>
                <a:cs typeface="Times New Roman"/>
              </a:rPr>
              <a:t>first</a:t>
            </a:r>
            <a:endParaRPr sz="2400" dirty="0">
              <a:latin typeface="Times New Roman"/>
              <a:cs typeface="Times New Roman"/>
            </a:endParaRPr>
          </a:p>
          <a:p>
            <a:pPr marL="756285" lvl="1" indent="-287020">
              <a:lnSpc>
                <a:spcPct val="100000"/>
              </a:lnSpc>
              <a:spcBef>
                <a:spcPts val="580"/>
              </a:spcBef>
              <a:buChar char="–"/>
              <a:tabLst>
                <a:tab pos="756285" algn="l"/>
                <a:tab pos="756920" algn="l"/>
              </a:tabLst>
            </a:pPr>
            <a:r>
              <a:rPr sz="2400" dirty="0">
                <a:latin typeface="Times New Roman"/>
                <a:cs typeface="Times New Roman"/>
              </a:rPr>
              <a:t>Continue subdividing </a:t>
            </a:r>
            <a:r>
              <a:rPr sz="2400" spc="-5" dirty="0">
                <a:latin typeface="Times New Roman"/>
                <a:cs typeface="Times New Roman"/>
              </a:rPr>
              <a:t>similarly as </a:t>
            </a:r>
            <a:r>
              <a:rPr sz="2400" dirty="0">
                <a:latin typeface="Times New Roman"/>
                <a:cs typeface="Times New Roman"/>
              </a:rPr>
              <a:t>the tree</a:t>
            </a:r>
            <a:r>
              <a:rPr sz="2400" spc="-110" dirty="0">
                <a:latin typeface="Times New Roman"/>
                <a:cs typeface="Times New Roman"/>
              </a:rPr>
              <a:t> </a:t>
            </a:r>
            <a:r>
              <a:rPr sz="2400" spc="-5" dirty="0">
                <a:latin typeface="Times New Roman"/>
                <a:cs typeface="Times New Roman"/>
              </a:rPr>
              <a:t>grows</a:t>
            </a:r>
            <a:endParaRPr sz="24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79545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3990" y="462039"/>
            <a:ext cx="6654165" cy="629018"/>
          </a:xfrm>
          <a:prstGeom prst="rect">
            <a:avLst/>
          </a:prstGeom>
        </p:spPr>
        <p:txBody>
          <a:bodyPr vert="horz" wrap="square" lIns="0" tIns="13335" rIns="0" bIns="0" rtlCol="0">
            <a:spAutoFit/>
          </a:bodyPr>
          <a:lstStyle/>
          <a:p>
            <a:pPr marL="12700">
              <a:lnSpc>
                <a:spcPct val="100000"/>
              </a:lnSpc>
              <a:spcBef>
                <a:spcPts val="105"/>
              </a:spcBef>
            </a:pPr>
            <a:r>
              <a:rPr sz="4000" dirty="0"/>
              <a:t>Branch and bound</a:t>
            </a:r>
            <a:r>
              <a:rPr sz="4000" spc="-105" dirty="0"/>
              <a:t> </a:t>
            </a:r>
            <a:r>
              <a:rPr sz="4000" dirty="0"/>
              <a:t>algorithms</a:t>
            </a:r>
          </a:p>
        </p:txBody>
      </p:sp>
      <p:sp>
        <p:nvSpPr>
          <p:cNvPr id="3" name="object 3"/>
          <p:cNvSpPr txBox="1"/>
          <p:nvPr/>
        </p:nvSpPr>
        <p:spPr>
          <a:xfrm>
            <a:off x="764540" y="1470405"/>
            <a:ext cx="7604125" cy="4585871"/>
          </a:xfrm>
          <a:prstGeom prst="rect">
            <a:avLst/>
          </a:prstGeom>
        </p:spPr>
        <p:txBody>
          <a:bodyPr vert="horz" wrap="square" lIns="0" tIns="12700" rIns="0" bIns="0" rtlCol="0">
            <a:spAutoFit/>
          </a:bodyPr>
          <a:lstStyle/>
          <a:p>
            <a:pPr marL="355600" marR="906780" indent="-343535">
              <a:lnSpc>
                <a:spcPct val="100000"/>
              </a:lnSpc>
              <a:spcBef>
                <a:spcPts val="100"/>
              </a:spcBef>
              <a:buChar char="•"/>
              <a:tabLst>
                <a:tab pos="355600" algn="l"/>
                <a:tab pos="356235" algn="l"/>
              </a:tabLst>
            </a:pPr>
            <a:r>
              <a:rPr sz="2400" dirty="0">
                <a:latin typeface="Times New Roman"/>
                <a:cs typeface="Times New Roman"/>
              </a:rPr>
              <a:t>Branch and bound </a:t>
            </a:r>
            <a:r>
              <a:rPr sz="2400" spc="-5" dirty="0">
                <a:latin typeface="Times New Roman"/>
                <a:cs typeface="Times New Roman"/>
              </a:rPr>
              <a:t>algorithms </a:t>
            </a:r>
            <a:r>
              <a:rPr sz="2400" dirty="0">
                <a:latin typeface="Times New Roman"/>
                <a:cs typeface="Times New Roman"/>
              </a:rPr>
              <a:t>are generally used</a:t>
            </a:r>
            <a:r>
              <a:rPr sz="2400" spc="-120" dirty="0">
                <a:latin typeface="Times New Roman"/>
                <a:cs typeface="Times New Roman"/>
              </a:rPr>
              <a:t> </a:t>
            </a:r>
            <a:r>
              <a:rPr sz="2400" dirty="0">
                <a:latin typeface="Times New Roman"/>
                <a:cs typeface="Times New Roman"/>
              </a:rPr>
              <a:t>for  </a:t>
            </a:r>
            <a:r>
              <a:rPr sz="2400" spc="-5" dirty="0">
                <a:latin typeface="Times New Roman"/>
                <a:cs typeface="Times New Roman"/>
              </a:rPr>
              <a:t>optimization</a:t>
            </a:r>
            <a:r>
              <a:rPr sz="2400" spc="-45" dirty="0">
                <a:latin typeface="Times New Roman"/>
                <a:cs typeface="Times New Roman"/>
              </a:rPr>
              <a:t> </a:t>
            </a:r>
            <a:r>
              <a:rPr sz="2400" spc="-5" dirty="0">
                <a:latin typeface="Times New Roman"/>
                <a:cs typeface="Times New Roman"/>
              </a:rPr>
              <a:t>problems</a:t>
            </a:r>
            <a:endParaRPr sz="2400" dirty="0">
              <a:latin typeface="Times New Roman"/>
              <a:cs typeface="Times New Roman"/>
            </a:endParaRPr>
          </a:p>
          <a:p>
            <a:pPr marL="756285" lvl="1" indent="-287020">
              <a:lnSpc>
                <a:spcPct val="100000"/>
              </a:lnSpc>
              <a:spcBef>
                <a:spcPts val="495"/>
              </a:spcBef>
              <a:buChar char="–"/>
              <a:tabLst>
                <a:tab pos="756285" algn="l"/>
                <a:tab pos="756920" algn="l"/>
              </a:tabLst>
            </a:pPr>
            <a:r>
              <a:rPr sz="2000" dirty="0">
                <a:latin typeface="Times New Roman"/>
                <a:cs typeface="Times New Roman"/>
              </a:rPr>
              <a:t>As </a:t>
            </a:r>
            <a:r>
              <a:rPr sz="2000" spc="-5" dirty="0">
                <a:latin typeface="Times New Roman"/>
                <a:cs typeface="Times New Roman"/>
              </a:rPr>
              <a:t>the </a:t>
            </a:r>
            <a:r>
              <a:rPr sz="2000" dirty="0">
                <a:latin typeface="Times New Roman"/>
                <a:cs typeface="Times New Roman"/>
              </a:rPr>
              <a:t>algorithm progresses, a tree of subproblems is</a:t>
            </a:r>
            <a:r>
              <a:rPr sz="2000" spc="-190" dirty="0">
                <a:latin typeface="Times New Roman"/>
                <a:cs typeface="Times New Roman"/>
              </a:rPr>
              <a:t> </a:t>
            </a:r>
            <a:r>
              <a:rPr sz="2000" spc="-5" dirty="0">
                <a:latin typeface="Times New Roman"/>
                <a:cs typeface="Times New Roman"/>
              </a:rPr>
              <a:t>formed</a:t>
            </a:r>
            <a:endParaRPr sz="2000" dirty="0">
              <a:latin typeface="Times New Roman"/>
              <a:cs typeface="Times New Roman"/>
            </a:endParaRPr>
          </a:p>
          <a:p>
            <a:pPr marL="756285" lvl="1" indent="-287020">
              <a:lnSpc>
                <a:spcPct val="100000"/>
              </a:lnSpc>
              <a:spcBef>
                <a:spcPts val="484"/>
              </a:spcBef>
              <a:buChar char="–"/>
              <a:tabLst>
                <a:tab pos="756285" algn="l"/>
                <a:tab pos="756920" algn="l"/>
              </a:tabLst>
            </a:pPr>
            <a:r>
              <a:rPr sz="2000" dirty="0">
                <a:latin typeface="Times New Roman"/>
                <a:cs typeface="Times New Roman"/>
              </a:rPr>
              <a:t>The original problem is </a:t>
            </a:r>
            <a:r>
              <a:rPr sz="2000" spc="-5" dirty="0">
                <a:latin typeface="Times New Roman"/>
                <a:cs typeface="Times New Roman"/>
              </a:rPr>
              <a:t>considered </a:t>
            </a:r>
            <a:r>
              <a:rPr sz="2000" dirty="0">
                <a:latin typeface="Times New Roman"/>
                <a:cs typeface="Times New Roman"/>
              </a:rPr>
              <a:t>the “root</a:t>
            </a:r>
            <a:r>
              <a:rPr sz="2000" spc="-185" dirty="0">
                <a:latin typeface="Times New Roman"/>
                <a:cs typeface="Times New Roman"/>
              </a:rPr>
              <a:t> </a:t>
            </a:r>
            <a:r>
              <a:rPr sz="2000" spc="-5" dirty="0">
                <a:latin typeface="Times New Roman"/>
                <a:cs typeface="Times New Roman"/>
              </a:rPr>
              <a:t>problem”</a:t>
            </a:r>
            <a:endParaRPr sz="2000" dirty="0">
              <a:latin typeface="Times New Roman"/>
              <a:cs typeface="Times New Roman"/>
            </a:endParaRPr>
          </a:p>
          <a:p>
            <a:pPr marL="756285" lvl="1" indent="-287020">
              <a:lnSpc>
                <a:spcPct val="100000"/>
              </a:lnSpc>
              <a:spcBef>
                <a:spcPts val="480"/>
              </a:spcBef>
              <a:buChar char="–"/>
              <a:tabLst>
                <a:tab pos="756285" algn="l"/>
                <a:tab pos="756920" algn="l"/>
              </a:tabLst>
            </a:pPr>
            <a:r>
              <a:rPr sz="2000" dirty="0">
                <a:latin typeface="Times New Roman"/>
                <a:cs typeface="Times New Roman"/>
              </a:rPr>
              <a:t>A </a:t>
            </a:r>
            <a:r>
              <a:rPr sz="2000" spc="-5" dirty="0">
                <a:latin typeface="Times New Roman"/>
                <a:cs typeface="Times New Roman"/>
              </a:rPr>
              <a:t>method is </a:t>
            </a:r>
            <a:r>
              <a:rPr sz="2000" dirty="0">
                <a:latin typeface="Times New Roman"/>
                <a:cs typeface="Times New Roman"/>
              </a:rPr>
              <a:t>used to construct an upper and lower </a:t>
            </a:r>
            <a:r>
              <a:rPr sz="2000" spc="5" dirty="0">
                <a:latin typeface="Times New Roman"/>
                <a:cs typeface="Times New Roman"/>
              </a:rPr>
              <a:t>bound </a:t>
            </a:r>
            <a:r>
              <a:rPr sz="2000" dirty="0">
                <a:latin typeface="Times New Roman"/>
                <a:cs typeface="Times New Roman"/>
              </a:rPr>
              <a:t>for</a:t>
            </a:r>
            <a:r>
              <a:rPr sz="2000" spc="-195" dirty="0">
                <a:latin typeface="Times New Roman"/>
                <a:cs typeface="Times New Roman"/>
              </a:rPr>
              <a:t> </a:t>
            </a:r>
            <a:r>
              <a:rPr sz="2000" dirty="0">
                <a:latin typeface="Times New Roman"/>
                <a:cs typeface="Times New Roman"/>
              </a:rPr>
              <a:t>a</a:t>
            </a:r>
          </a:p>
          <a:p>
            <a:pPr marL="756285">
              <a:lnSpc>
                <a:spcPct val="100000"/>
              </a:lnSpc>
            </a:pPr>
            <a:r>
              <a:rPr sz="2000" dirty="0">
                <a:latin typeface="Times New Roman"/>
                <a:cs typeface="Times New Roman"/>
              </a:rPr>
              <a:t>given</a:t>
            </a:r>
            <a:r>
              <a:rPr sz="2000" spc="-35" dirty="0">
                <a:latin typeface="Times New Roman"/>
                <a:cs typeface="Times New Roman"/>
              </a:rPr>
              <a:t> </a:t>
            </a:r>
            <a:r>
              <a:rPr sz="2000" dirty="0">
                <a:latin typeface="Times New Roman"/>
                <a:cs typeface="Times New Roman"/>
              </a:rPr>
              <a:t>problem</a:t>
            </a:r>
          </a:p>
          <a:p>
            <a:pPr marL="756285" lvl="1" indent="-287020">
              <a:lnSpc>
                <a:spcPct val="100000"/>
              </a:lnSpc>
              <a:spcBef>
                <a:spcPts val="480"/>
              </a:spcBef>
              <a:buChar char="–"/>
              <a:tabLst>
                <a:tab pos="756285" algn="l"/>
                <a:tab pos="756920" algn="l"/>
              </a:tabLst>
            </a:pPr>
            <a:r>
              <a:rPr sz="2000" dirty="0">
                <a:latin typeface="Times New Roman"/>
                <a:cs typeface="Times New Roman"/>
              </a:rPr>
              <a:t>At each node, apply the bounding</a:t>
            </a:r>
            <a:r>
              <a:rPr sz="2000" spc="-120" dirty="0">
                <a:latin typeface="Times New Roman"/>
                <a:cs typeface="Times New Roman"/>
              </a:rPr>
              <a:t> </a:t>
            </a:r>
            <a:r>
              <a:rPr sz="2000" spc="-5" dirty="0">
                <a:latin typeface="Times New Roman"/>
                <a:cs typeface="Times New Roman"/>
              </a:rPr>
              <a:t>methods</a:t>
            </a:r>
            <a:endParaRPr sz="2000" dirty="0">
              <a:latin typeface="Times New Roman"/>
              <a:cs typeface="Times New Roman"/>
            </a:endParaRPr>
          </a:p>
          <a:p>
            <a:pPr marL="1155700" marR="457200" lvl="2" indent="-228600">
              <a:lnSpc>
                <a:spcPct val="100000"/>
              </a:lnSpc>
              <a:spcBef>
                <a:spcPts val="480"/>
              </a:spcBef>
              <a:buChar char="•"/>
              <a:tabLst>
                <a:tab pos="1155700" algn="l"/>
                <a:tab pos="1156335" algn="l"/>
              </a:tabLst>
            </a:pPr>
            <a:r>
              <a:rPr sz="2000" dirty="0">
                <a:latin typeface="Times New Roman"/>
                <a:cs typeface="Times New Roman"/>
              </a:rPr>
              <a:t>If the </a:t>
            </a:r>
            <a:r>
              <a:rPr sz="2000" spc="5" dirty="0">
                <a:latin typeface="Times New Roman"/>
                <a:cs typeface="Times New Roman"/>
              </a:rPr>
              <a:t>bounds </a:t>
            </a:r>
            <a:r>
              <a:rPr sz="2000" spc="-5" dirty="0">
                <a:latin typeface="Times New Roman"/>
                <a:cs typeface="Times New Roman"/>
              </a:rPr>
              <a:t>match, </a:t>
            </a:r>
            <a:r>
              <a:rPr sz="2000" dirty="0">
                <a:latin typeface="Times New Roman"/>
                <a:cs typeface="Times New Roman"/>
              </a:rPr>
              <a:t>it is </a:t>
            </a:r>
            <a:r>
              <a:rPr sz="2000" spc="-5" dirty="0">
                <a:latin typeface="Times New Roman"/>
                <a:cs typeface="Times New Roman"/>
              </a:rPr>
              <a:t>deemed </a:t>
            </a:r>
            <a:r>
              <a:rPr sz="2000" dirty="0">
                <a:latin typeface="Times New Roman"/>
                <a:cs typeface="Times New Roman"/>
              </a:rPr>
              <a:t>a feasible solution to</a:t>
            </a:r>
            <a:r>
              <a:rPr sz="2000" spc="-210" dirty="0">
                <a:latin typeface="Times New Roman"/>
                <a:cs typeface="Times New Roman"/>
              </a:rPr>
              <a:t> </a:t>
            </a:r>
            <a:r>
              <a:rPr sz="2000" dirty="0">
                <a:latin typeface="Times New Roman"/>
                <a:cs typeface="Times New Roman"/>
              </a:rPr>
              <a:t>that  particular</a:t>
            </a:r>
            <a:r>
              <a:rPr sz="2000" spc="-50" dirty="0">
                <a:latin typeface="Times New Roman"/>
                <a:cs typeface="Times New Roman"/>
              </a:rPr>
              <a:t> </a:t>
            </a:r>
            <a:r>
              <a:rPr sz="2000" dirty="0">
                <a:latin typeface="Times New Roman"/>
                <a:cs typeface="Times New Roman"/>
              </a:rPr>
              <a:t>subproblem</a:t>
            </a:r>
          </a:p>
          <a:p>
            <a:pPr marL="1155700" lvl="2" indent="-229235">
              <a:lnSpc>
                <a:spcPct val="100000"/>
              </a:lnSpc>
              <a:spcBef>
                <a:spcPts val="480"/>
              </a:spcBef>
              <a:buChar char="•"/>
              <a:tabLst>
                <a:tab pos="1155700" algn="l"/>
                <a:tab pos="1156335" algn="l"/>
              </a:tabLst>
            </a:pPr>
            <a:r>
              <a:rPr sz="2000" dirty="0">
                <a:latin typeface="Times New Roman"/>
                <a:cs typeface="Times New Roman"/>
              </a:rPr>
              <a:t>If </a:t>
            </a:r>
            <a:r>
              <a:rPr sz="2000" spc="5" dirty="0">
                <a:latin typeface="Times New Roman"/>
                <a:cs typeface="Times New Roman"/>
              </a:rPr>
              <a:t>bounds </a:t>
            </a:r>
            <a:r>
              <a:rPr sz="2000" dirty="0">
                <a:latin typeface="Times New Roman"/>
                <a:cs typeface="Times New Roman"/>
              </a:rPr>
              <a:t>do </a:t>
            </a:r>
            <a:r>
              <a:rPr sz="2000" i="1" spc="5" dirty="0">
                <a:latin typeface="Times New Roman"/>
                <a:cs typeface="Times New Roman"/>
              </a:rPr>
              <a:t>not </a:t>
            </a:r>
            <a:r>
              <a:rPr sz="2000" spc="-5" dirty="0">
                <a:latin typeface="Times New Roman"/>
                <a:cs typeface="Times New Roman"/>
              </a:rPr>
              <a:t>match, partition </a:t>
            </a:r>
            <a:r>
              <a:rPr sz="2000" dirty="0">
                <a:latin typeface="Times New Roman"/>
                <a:cs typeface="Times New Roman"/>
              </a:rPr>
              <a:t>the problem represented</a:t>
            </a:r>
            <a:r>
              <a:rPr sz="2000" spc="-215" dirty="0">
                <a:latin typeface="Times New Roman"/>
                <a:cs typeface="Times New Roman"/>
              </a:rPr>
              <a:t> </a:t>
            </a:r>
            <a:r>
              <a:rPr sz="2000" dirty="0">
                <a:latin typeface="Times New Roman"/>
                <a:cs typeface="Times New Roman"/>
              </a:rPr>
              <a:t>by</a:t>
            </a:r>
          </a:p>
          <a:p>
            <a:pPr marL="1155700">
              <a:lnSpc>
                <a:spcPct val="100000"/>
              </a:lnSpc>
            </a:pPr>
            <a:r>
              <a:rPr sz="2000" dirty="0">
                <a:latin typeface="Times New Roman"/>
                <a:cs typeface="Times New Roman"/>
              </a:rPr>
              <a:t>that node, and </a:t>
            </a:r>
            <a:r>
              <a:rPr sz="2000" spc="-5" dirty="0">
                <a:latin typeface="Times New Roman"/>
                <a:cs typeface="Times New Roman"/>
              </a:rPr>
              <a:t>make </a:t>
            </a:r>
            <a:r>
              <a:rPr sz="2000" dirty="0">
                <a:latin typeface="Times New Roman"/>
                <a:cs typeface="Times New Roman"/>
              </a:rPr>
              <a:t>the two </a:t>
            </a:r>
            <a:r>
              <a:rPr sz="2000" spc="-5" dirty="0">
                <a:latin typeface="Times New Roman"/>
                <a:cs typeface="Times New Roman"/>
              </a:rPr>
              <a:t>subproblems </a:t>
            </a:r>
            <a:r>
              <a:rPr sz="2000" dirty="0">
                <a:latin typeface="Times New Roman"/>
                <a:cs typeface="Times New Roman"/>
              </a:rPr>
              <a:t>into children</a:t>
            </a:r>
            <a:r>
              <a:rPr sz="2000" spc="-145" dirty="0">
                <a:latin typeface="Times New Roman"/>
                <a:cs typeface="Times New Roman"/>
              </a:rPr>
              <a:t> </a:t>
            </a:r>
            <a:r>
              <a:rPr sz="2000" dirty="0">
                <a:latin typeface="Times New Roman"/>
                <a:cs typeface="Times New Roman"/>
              </a:rPr>
              <a:t>nodes</a:t>
            </a:r>
          </a:p>
          <a:p>
            <a:pPr marL="756285" marR="5080" lvl="1" indent="-287020">
              <a:lnSpc>
                <a:spcPct val="100000"/>
              </a:lnSpc>
              <a:spcBef>
                <a:spcPts val="480"/>
              </a:spcBef>
              <a:buChar char="–"/>
              <a:tabLst>
                <a:tab pos="756285" algn="l"/>
                <a:tab pos="756920" algn="l"/>
              </a:tabLst>
            </a:pPr>
            <a:r>
              <a:rPr sz="2000" dirty="0">
                <a:latin typeface="Times New Roman"/>
                <a:cs typeface="Times New Roman"/>
              </a:rPr>
              <a:t>Continue, using the best </a:t>
            </a:r>
            <a:r>
              <a:rPr sz="2000" spc="5" dirty="0">
                <a:latin typeface="Times New Roman"/>
                <a:cs typeface="Times New Roman"/>
              </a:rPr>
              <a:t>known </a:t>
            </a:r>
            <a:r>
              <a:rPr sz="2000" dirty="0">
                <a:latin typeface="Times New Roman"/>
                <a:cs typeface="Times New Roman"/>
              </a:rPr>
              <a:t>feasible solution to trim sections</a:t>
            </a:r>
            <a:r>
              <a:rPr sz="2000" spc="-300" dirty="0">
                <a:latin typeface="Times New Roman"/>
                <a:cs typeface="Times New Roman"/>
              </a:rPr>
              <a:t> </a:t>
            </a:r>
            <a:r>
              <a:rPr sz="2000" dirty="0">
                <a:latin typeface="Times New Roman"/>
                <a:cs typeface="Times New Roman"/>
              </a:rPr>
              <a:t>of  the tree, until </a:t>
            </a:r>
            <a:r>
              <a:rPr sz="2000" spc="-5" dirty="0">
                <a:latin typeface="Times New Roman"/>
                <a:cs typeface="Times New Roman"/>
              </a:rPr>
              <a:t>all </a:t>
            </a:r>
            <a:r>
              <a:rPr sz="2000" dirty="0">
                <a:latin typeface="Times New Roman"/>
                <a:cs typeface="Times New Roman"/>
              </a:rPr>
              <a:t>nodes have been solved or</a:t>
            </a:r>
            <a:r>
              <a:rPr sz="2000" spc="-170" dirty="0">
                <a:latin typeface="Times New Roman"/>
                <a:cs typeface="Times New Roman"/>
              </a:rPr>
              <a:t> </a:t>
            </a:r>
            <a:r>
              <a:rPr sz="2000" spc="-10" dirty="0">
                <a:latin typeface="Times New Roman"/>
                <a:cs typeface="Times New Roman"/>
              </a:rPr>
              <a:t>trimmed</a:t>
            </a:r>
            <a:endParaRPr sz="20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870494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585"/>
            <a:ext cx="8229600" cy="1143000"/>
          </a:xfrm>
        </p:spPr>
        <p:txBody>
          <a:bodyPr/>
          <a:lstStyle/>
          <a:p>
            <a:r>
              <a:rPr lang="en-US" dirty="0"/>
              <a:t>Printing Items in 0/1 Knapsack</a:t>
            </a:r>
          </a:p>
        </p:txBody>
      </p:sp>
      <p:sp>
        <p:nvSpPr>
          <p:cNvPr id="3" name="Content Placeholder 2"/>
          <p:cNvSpPr>
            <a:spLocks noGrp="1"/>
          </p:cNvSpPr>
          <p:nvPr>
            <p:ph idx="1"/>
          </p:nvPr>
        </p:nvSpPr>
        <p:spPr/>
        <p:txBody>
          <a:bodyPr/>
          <a:lstStyle/>
          <a:p>
            <a:pPr algn="just"/>
            <a:r>
              <a:rPr lang="en-US" dirty="0"/>
              <a:t>Given weights and values of n items, put these items in a knapsack of capacity W to get the maximum total value in the knapsack. In other words, given two integer arrays </a:t>
            </a:r>
            <a:r>
              <a:rPr lang="en-US" dirty="0" err="1"/>
              <a:t>val</a:t>
            </a:r>
            <a:r>
              <a:rPr lang="en-US" dirty="0"/>
              <a:t>[0..n-1] and </a:t>
            </a:r>
            <a:r>
              <a:rPr lang="en-US" dirty="0" err="1"/>
              <a:t>wt</a:t>
            </a:r>
            <a:r>
              <a:rPr lang="en-US" dirty="0"/>
              <a:t>[0..n-1] which represent values and weights associated with n items respectively. Also given an integer W which represents knapsack capacity, find out the items such that sum of the weights of those items of given subset is smaller than or equal to W. You cannot break an item, either pick the complete item, or don’t pick it (0-1 property).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963349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382000" cy="5822950"/>
          </a:xfrm>
        </p:spPr>
        <p:txBody>
          <a:bodyPr>
            <a:normAutofit/>
          </a:bodyPr>
          <a:lstStyle/>
          <a:p>
            <a:r>
              <a:rPr lang="en-US" dirty="0"/>
              <a:t>Input : </a:t>
            </a:r>
            <a:r>
              <a:rPr lang="en-US" dirty="0" err="1"/>
              <a:t>val</a:t>
            </a:r>
            <a:r>
              <a:rPr lang="en-US" dirty="0"/>
              <a:t>[] = {60, 100, 120};</a:t>
            </a:r>
          </a:p>
          <a:p>
            <a:pPr marL="0" indent="0">
              <a:buNone/>
            </a:pPr>
            <a:r>
              <a:rPr lang="en-US" dirty="0"/>
              <a:t>        </a:t>
            </a:r>
            <a:r>
              <a:rPr lang="en-US" dirty="0" err="1"/>
              <a:t>wt</a:t>
            </a:r>
            <a:r>
              <a:rPr lang="en-US" dirty="0"/>
              <a:t>[] = {10, 20, 30};</a:t>
            </a:r>
          </a:p>
          <a:p>
            <a:pPr marL="0" indent="0">
              <a:buNone/>
            </a:pPr>
            <a:r>
              <a:rPr lang="en-US" dirty="0"/>
              <a:t>        W = 50;</a:t>
            </a:r>
          </a:p>
          <a:p>
            <a:pPr marL="0" indent="0">
              <a:buNone/>
            </a:pPr>
            <a:r>
              <a:rPr lang="en-US" dirty="0"/>
              <a:t>Output : 220 //maximum value that can be obtained</a:t>
            </a:r>
          </a:p>
          <a:p>
            <a:pPr marL="0" indent="0">
              <a:buNone/>
            </a:pPr>
            <a:r>
              <a:rPr lang="en-US" dirty="0"/>
              <a:t>       30 20 //weights 20 and 30 are included. </a:t>
            </a:r>
          </a:p>
          <a:p>
            <a:endParaRPr lang="en-US" dirty="0"/>
          </a:p>
          <a:p>
            <a:r>
              <a:rPr lang="en-US" dirty="0"/>
              <a:t>Input : </a:t>
            </a:r>
            <a:r>
              <a:rPr lang="en-US" dirty="0" err="1"/>
              <a:t>val</a:t>
            </a:r>
            <a:r>
              <a:rPr lang="en-US" dirty="0"/>
              <a:t>[] = {40, 100, 50, 60};</a:t>
            </a:r>
          </a:p>
          <a:p>
            <a:pPr marL="0" indent="0">
              <a:buNone/>
            </a:pPr>
            <a:r>
              <a:rPr lang="en-US" dirty="0"/>
              <a:t>     </a:t>
            </a:r>
            <a:r>
              <a:rPr lang="en-US" dirty="0" err="1"/>
              <a:t>wt</a:t>
            </a:r>
            <a:r>
              <a:rPr lang="en-US" dirty="0"/>
              <a:t>[] = {20, 10, 40, 30};</a:t>
            </a:r>
          </a:p>
          <a:p>
            <a:pPr marL="0" indent="0">
              <a:buNone/>
            </a:pPr>
            <a:r>
              <a:rPr lang="en-US" dirty="0"/>
              <a:t>    W = 60;</a:t>
            </a:r>
          </a:p>
          <a:p>
            <a:pPr marL="0" indent="0">
              <a:buNone/>
            </a:pPr>
            <a:r>
              <a:rPr lang="en-US" dirty="0"/>
              <a:t>Output : 200</a:t>
            </a:r>
          </a:p>
          <a:p>
            <a:pPr marL="0" indent="0">
              <a:buNone/>
            </a:pPr>
            <a:r>
              <a:rPr lang="en-US" dirty="0"/>
              <a:t>  30 20 10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023815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normAutofit fontScale="90000"/>
          </a:bodyPr>
          <a:lstStyle/>
          <a:p>
            <a:r>
              <a:rPr lang="en-US" sz="4400" dirty="0"/>
              <a:t>C</a:t>
            </a:r>
            <a:r>
              <a:rPr lang="en-US" sz="4400"/>
              <a:t>omplexity </a:t>
            </a:r>
            <a:r>
              <a:rPr lang="en-US" sz="4400" dirty="0"/>
              <a:t>of 0-1 knapsack problem </a:t>
            </a:r>
          </a:p>
        </p:txBody>
      </p:sp>
      <p:sp>
        <p:nvSpPr>
          <p:cNvPr id="3" name="Content Placeholder 2"/>
          <p:cNvSpPr>
            <a:spLocks noGrp="1"/>
          </p:cNvSpPr>
          <p:nvPr>
            <p:ph idx="1"/>
          </p:nvPr>
        </p:nvSpPr>
        <p:spPr/>
        <p:txBody>
          <a:bodyPr/>
          <a:lstStyle/>
          <a:p>
            <a:r>
              <a:rPr lang="en-US" dirty="0"/>
              <a:t>O (</a:t>
            </a:r>
            <a:r>
              <a:rPr lang="en-US" dirty="0" err="1"/>
              <a:t>nC</a:t>
            </a:r>
            <a:r>
              <a:rPr lang="en-US" dirty="0"/>
              <a:t>) where n is number of elements in knapsack and C is a capacity of knapsack.</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267172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7028" y="308150"/>
            <a:ext cx="6625971" cy="782907"/>
          </a:xfrm>
          <a:prstGeom prst="rect">
            <a:avLst/>
          </a:prstGeom>
        </p:spPr>
        <p:txBody>
          <a:bodyPr vert="horz" wrap="square" lIns="0" tIns="13335" rIns="0" bIns="0" rtlCol="0">
            <a:spAutoFit/>
          </a:bodyPr>
          <a:lstStyle/>
          <a:p>
            <a:pPr marL="12700">
              <a:lnSpc>
                <a:spcPct val="100000"/>
              </a:lnSpc>
              <a:spcBef>
                <a:spcPts val="105"/>
              </a:spcBef>
            </a:pPr>
            <a:r>
              <a:rPr dirty="0"/>
              <a:t>Brute force</a:t>
            </a:r>
            <a:r>
              <a:rPr spc="-95" dirty="0"/>
              <a:t> </a:t>
            </a:r>
            <a:r>
              <a:rPr dirty="0"/>
              <a:t>algorithm</a:t>
            </a:r>
          </a:p>
        </p:txBody>
      </p:sp>
      <p:sp>
        <p:nvSpPr>
          <p:cNvPr id="3" name="object 3"/>
          <p:cNvSpPr txBox="1"/>
          <p:nvPr/>
        </p:nvSpPr>
        <p:spPr>
          <a:xfrm>
            <a:off x="764540" y="1468881"/>
            <a:ext cx="7581265" cy="4699635"/>
          </a:xfrm>
          <a:prstGeom prst="rect">
            <a:avLst/>
          </a:prstGeom>
        </p:spPr>
        <p:txBody>
          <a:bodyPr vert="horz" wrap="square" lIns="0" tIns="12065" rIns="0" bIns="0" rtlCol="0">
            <a:spAutoFit/>
          </a:bodyPr>
          <a:lstStyle/>
          <a:p>
            <a:pPr marL="355600" indent="-343535">
              <a:lnSpc>
                <a:spcPct val="100000"/>
              </a:lnSpc>
              <a:spcBef>
                <a:spcPts val="95"/>
              </a:spcBef>
              <a:buChar char="•"/>
              <a:tabLst>
                <a:tab pos="355600" algn="l"/>
                <a:tab pos="356235" algn="l"/>
              </a:tabLst>
            </a:pPr>
            <a:r>
              <a:rPr sz="2800" spc="-5" dirty="0">
                <a:latin typeface="Times New Roman"/>
                <a:cs typeface="Times New Roman"/>
              </a:rPr>
              <a:t>A </a:t>
            </a:r>
            <a:r>
              <a:rPr sz="2800" dirty="0">
                <a:latin typeface="Times New Roman"/>
                <a:cs typeface="Times New Roman"/>
              </a:rPr>
              <a:t>brute </a:t>
            </a:r>
            <a:r>
              <a:rPr sz="2800" spc="-5" dirty="0">
                <a:latin typeface="Times New Roman"/>
                <a:cs typeface="Times New Roman"/>
              </a:rPr>
              <a:t>force algorithm simply tries </a:t>
            </a:r>
            <a:r>
              <a:rPr sz="2800" i="1" dirty="0">
                <a:latin typeface="Times New Roman"/>
                <a:cs typeface="Times New Roman"/>
              </a:rPr>
              <a:t>all</a:t>
            </a:r>
            <a:endParaRPr sz="2800" dirty="0">
              <a:latin typeface="Times New Roman"/>
              <a:cs typeface="Times New Roman"/>
            </a:endParaRPr>
          </a:p>
          <a:p>
            <a:pPr marL="355600">
              <a:lnSpc>
                <a:spcPct val="100000"/>
              </a:lnSpc>
            </a:pPr>
            <a:r>
              <a:rPr sz="2800" spc="-5" dirty="0">
                <a:latin typeface="Times New Roman"/>
                <a:cs typeface="Times New Roman"/>
              </a:rPr>
              <a:t>possibilities </a:t>
            </a:r>
            <a:r>
              <a:rPr sz="2800" dirty="0">
                <a:latin typeface="Times New Roman"/>
                <a:cs typeface="Times New Roman"/>
              </a:rPr>
              <a:t>until </a:t>
            </a:r>
            <a:r>
              <a:rPr sz="2800" spc="-5" dirty="0">
                <a:latin typeface="Times New Roman"/>
                <a:cs typeface="Times New Roman"/>
              </a:rPr>
              <a:t>a satisfactory </a:t>
            </a:r>
            <a:r>
              <a:rPr sz="2800" dirty="0">
                <a:latin typeface="Times New Roman"/>
                <a:cs typeface="Times New Roman"/>
              </a:rPr>
              <a:t>solution </a:t>
            </a:r>
            <a:r>
              <a:rPr sz="2800" spc="-5" dirty="0">
                <a:latin typeface="Times New Roman"/>
                <a:cs typeface="Times New Roman"/>
              </a:rPr>
              <a:t>is</a:t>
            </a:r>
            <a:r>
              <a:rPr sz="2800" spc="-95" dirty="0">
                <a:latin typeface="Times New Roman"/>
                <a:cs typeface="Times New Roman"/>
              </a:rPr>
              <a:t> </a:t>
            </a:r>
            <a:r>
              <a:rPr sz="2800" dirty="0">
                <a:latin typeface="Times New Roman"/>
                <a:cs typeface="Times New Roman"/>
              </a:rPr>
              <a:t>found</a:t>
            </a:r>
          </a:p>
          <a:p>
            <a:pPr marL="756285" lvl="1" indent="-287020">
              <a:lnSpc>
                <a:spcPct val="100000"/>
              </a:lnSpc>
              <a:spcBef>
                <a:spcPts val="595"/>
              </a:spcBef>
              <a:buChar char="–"/>
              <a:tabLst>
                <a:tab pos="756285" algn="l"/>
                <a:tab pos="756920" algn="l"/>
              </a:tabLst>
            </a:pPr>
            <a:r>
              <a:rPr sz="2400" dirty="0">
                <a:latin typeface="Times New Roman"/>
                <a:cs typeface="Times New Roman"/>
              </a:rPr>
              <a:t>Such an algorithm can</a:t>
            </a:r>
            <a:r>
              <a:rPr sz="2400" spc="-55" dirty="0">
                <a:latin typeface="Times New Roman"/>
                <a:cs typeface="Times New Roman"/>
              </a:rPr>
              <a:t> </a:t>
            </a:r>
            <a:r>
              <a:rPr sz="2400" dirty="0">
                <a:latin typeface="Times New Roman"/>
                <a:cs typeface="Times New Roman"/>
              </a:rPr>
              <a:t>be:</a:t>
            </a:r>
          </a:p>
          <a:p>
            <a:pPr marL="1155700" marR="5080" lvl="2" indent="-228600">
              <a:lnSpc>
                <a:spcPct val="100000"/>
              </a:lnSpc>
              <a:spcBef>
                <a:spcPts val="575"/>
              </a:spcBef>
              <a:buChar char="•"/>
              <a:tabLst>
                <a:tab pos="1156335" algn="l"/>
              </a:tabLst>
            </a:pPr>
            <a:r>
              <a:rPr sz="2400" spc="-5" dirty="0">
                <a:latin typeface="Times New Roman"/>
                <a:cs typeface="Times New Roman"/>
              </a:rPr>
              <a:t>Optimizing: </a:t>
            </a:r>
            <a:r>
              <a:rPr sz="2400" dirty="0">
                <a:latin typeface="Times New Roman"/>
                <a:cs typeface="Times New Roman"/>
              </a:rPr>
              <a:t>Find the </a:t>
            </a:r>
            <a:r>
              <a:rPr sz="2400" i="1" dirty="0">
                <a:latin typeface="Times New Roman"/>
                <a:cs typeface="Times New Roman"/>
              </a:rPr>
              <a:t>best </a:t>
            </a:r>
            <a:r>
              <a:rPr sz="2400" dirty="0">
                <a:latin typeface="Times New Roman"/>
                <a:cs typeface="Times New Roman"/>
              </a:rPr>
              <a:t>solution. This </a:t>
            </a:r>
            <a:r>
              <a:rPr sz="2400" spc="-10" dirty="0">
                <a:latin typeface="Times New Roman"/>
                <a:cs typeface="Times New Roman"/>
              </a:rPr>
              <a:t>may</a:t>
            </a:r>
            <a:r>
              <a:rPr sz="2400" spc="-80" dirty="0">
                <a:latin typeface="Times New Roman"/>
                <a:cs typeface="Times New Roman"/>
              </a:rPr>
              <a:t> </a:t>
            </a:r>
            <a:r>
              <a:rPr sz="2400" dirty="0">
                <a:latin typeface="Times New Roman"/>
                <a:cs typeface="Times New Roman"/>
              </a:rPr>
              <a:t>require  finding all solutions, or if a value for the best  solution </a:t>
            </a:r>
            <a:r>
              <a:rPr sz="2400" spc="-5" dirty="0">
                <a:latin typeface="Times New Roman"/>
                <a:cs typeface="Times New Roman"/>
              </a:rPr>
              <a:t>is known, </a:t>
            </a:r>
            <a:r>
              <a:rPr sz="2400" dirty="0">
                <a:latin typeface="Times New Roman"/>
                <a:cs typeface="Times New Roman"/>
              </a:rPr>
              <a:t>it </a:t>
            </a:r>
            <a:r>
              <a:rPr sz="2400" spc="-10" dirty="0">
                <a:latin typeface="Times New Roman"/>
                <a:cs typeface="Times New Roman"/>
              </a:rPr>
              <a:t>may </a:t>
            </a:r>
            <a:r>
              <a:rPr sz="2400" dirty="0">
                <a:latin typeface="Times New Roman"/>
                <a:cs typeface="Times New Roman"/>
              </a:rPr>
              <a:t>stop </a:t>
            </a:r>
            <a:r>
              <a:rPr sz="2400" spc="-5" dirty="0">
                <a:latin typeface="Times New Roman"/>
                <a:cs typeface="Times New Roman"/>
              </a:rPr>
              <a:t>when </a:t>
            </a:r>
            <a:r>
              <a:rPr sz="2400" dirty="0">
                <a:latin typeface="Times New Roman"/>
                <a:cs typeface="Times New Roman"/>
              </a:rPr>
              <a:t>any best  solution </a:t>
            </a:r>
            <a:r>
              <a:rPr sz="2400" spc="-5" dirty="0">
                <a:latin typeface="Times New Roman"/>
                <a:cs typeface="Times New Roman"/>
              </a:rPr>
              <a:t>is</a:t>
            </a:r>
            <a:r>
              <a:rPr sz="2400" spc="-25" dirty="0">
                <a:latin typeface="Times New Roman"/>
                <a:cs typeface="Times New Roman"/>
              </a:rPr>
              <a:t> </a:t>
            </a:r>
            <a:r>
              <a:rPr sz="2400" spc="-5" dirty="0">
                <a:latin typeface="Times New Roman"/>
                <a:cs typeface="Times New Roman"/>
              </a:rPr>
              <a:t>found</a:t>
            </a:r>
            <a:endParaRPr sz="2400" dirty="0">
              <a:latin typeface="Times New Roman"/>
              <a:cs typeface="Times New Roman"/>
            </a:endParaRPr>
          </a:p>
          <a:p>
            <a:pPr marL="1612900" lvl="3" indent="-229235">
              <a:lnSpc>
                <a:spcPct val="100000"/>
              </a:lnSpc>
              <a:spcBef>
                <a:spcPts val="500"/>
              </a:spcBef>
              <a:buChar char="–"/>
              <a:tabLst>
                <a:tab pos="1613535" algn="l"/>
              </a:tabLst>
            </a:pPr>
            <a:r>
              <a:rPr sz="2000" spc="-5" dirty="0">
                <a:latin typeface="Times New Roman"/>
                <a:cs typeface="Times New Roman"/>
              </a:rPr>
              <a:t>Example: </a:t>
            </a:r>
            <a:r>
              <a:rPr sz="2000" dirty="0">
                <a:latin typeface="Times New Roman"/>
                <a:cs typeface="Times New Roman"/>
              </a:rPr>
              <a:t>Finding the best path for a travelling</a:t>
            </a:r>
            <a:r>
              <a:rPr sz="2000" spc="-160" dirty="0">
                <a:latin typeface="Times New Roman"/>
                <a:cs typeface="Times New Roman"/>
              </a:rPr>
              <a:t> </a:t>
            </a:r>
            <a:r>
              <a:rPr sz="2000" spc="-5" dirty="0">
                <a:latin typeface="Times New Roman"/>
                <a:cs typeface="Times New Roman"/>
              </a:rPr>
              <a:t>salesman</a:t>
            </a:r>
            <a:endParaRPr sz="2000" dirty="0">
              <a:latin typeface="Times New Roman"/>
              <a:cs typeface="Times New Roman"/>
            </a:endParaRPr>
          </a:p>
          <a:p>
            <a:pPr marL="1155700" marR="215265" lvl="2" indent="-228600">
              <a:lnSpc>
                <a:spcPct val="100000"/>
              </a:lnSpc>
              <a:spcBef>
                <a:spcPts val="560"/>
              </a:spcBef>
              <a:buChar char="•"/>
              <a:tabLst>
                <a:tab pos="1156335" algn="l"/>
              </a:tabLst>
            </a:pPr>
            <a:r>
              <a:rPr sz="2400" dirty="0">
                <a:latin typeface="Times New Roman"/>
                <a:cs typeface="Times New Roman"/>
              </a:rPr>
              <a:t>Satisficing: Stop </a:t>
            </a:r>
            <a:r>
              <a:rPr sz="2400" spc="-5" dirty="0">
                <a:latin typeface="Times New Roman"/>
                <a:cs typeface="Times New Roman"/>
              </a:rPr>
              <a:t>as </a:t>
            </a:r>
            <a:r>
              <a:rPr sz="2400" dirty="0">
                <a:latin typeface="Times New Roman"/>
                <a:cs typeface="Times New Roman"/>
              </a:rPr>
              <a:t>soon </a:t>
            </a:r>
            <a:r>
              <a:rPr sz="2400" spc="-5" dirty="0">
                <a:latin typeface="Times New Roman"/>
                <a:cs typeface="Times New Roman"/>
              </a:rPr>
              <a:t>as </a:t>
            </a:r>
            <a:r>
              <a:rPr sz="2400" dirty="0">
                <a:latin typeface="Times New Roman"/>
                <a:cs typeface="Times New Roman"/>
              </a:rPr>
              <a:t>a solution </a:t>
            </a:r>
            <a:r>
              <a:rPr sz="2400" spc="-5" dirty="0">
                <a:latin typeface="Times New Roman"/>
                <a:cs typeface="Times New Roman"/>
              </a:rPr>
              <a:t>is found</a:t>
            </a:r>
            <a:r>
              <a:rPr sz="2400" spc="-90" dirty="0">
                <a:latin typeface="Times New Roman"/>
                <a:cs typeface="Times New Roman"/>
              </a:rPr>
              <a:t> </a:t>
            </a:r>
            <a:r>
              <a:rPr sz="2400" dirty="0">
                <a:latin typeface="Times New Roman"/>
                <a:cs typeface="Times New Roman"/>
              </a:rPr>
              <a:t>that  </a:t>
            </a:r>
            <a:r>
              <a:rPr sz="2400" spc="-5" dirty="0">
                <a:latin typeface="Times New Roman"/>
                <a:cs typeface="Times New Roman"/>
              </a:rPr>
              <a:t>is </a:t>
            </a:r>
            <a:r>
              <a:rPr sz="2400" i="1" dirty="0">
                <a:latin typeface="Times New Roman"/>
                <a:cs typeface="Times New Roman"/>
              </a:rPr>
              <a:t>good</a:t>
            </a:r>
            <a:r>
              <a:rPr sz="2400" i="1" spc="-5" dirty="0">
                <a:latin typeface="Times New Roman"/>
                <a:cs typeface="Times New Roman"/>
              </a:rPr>
              <a:t> </a:t>
            </a:r>
            <a:r>
              <a:rPr sz="2400" i="1" dirty="0">
                <a:latin typeface="Times New Roman"/>
                <a:cs typeface="Times New Roman"/>
              </a:rPr>
              <a:t>enough</a:t>
            </a:r>
            <a:endParaRPr sz="2400" dirty="0">
              <a:latin typeface="Times New Roman"/>
              <a:cs typeface="Times New Roman"/>
            </a:endParaRPr>
          </a:p>
          <a:p>
            <a:pPr marL="1612900" marR="46355" lvl="3" indent="-228600">
              <a:lnSpc>
                <a:spcPct val="100000"/>
              </a:lnSpc>
              <a:spcBef>
                <a:spcPts val="495"/>
              </a:spcBef>
              <a:buChar char="–"/>
              <a:tabLst>
                <a:tab pos="1613535" algn="l"/>
              </a:tabLst>
            </a:pPr>
            <a:r>
              <a:rPr sz="2000" spc="-5" dirty="0">
                <a:latin typeface="Times New Roman"/>
                <a:cs typeface="Times New Roman"/>
              </a:rPr>
              <a:t>Example: </a:t>
            </a:r>
            <a:r>
              <a:rPr sz="2000" dirty="0">
                <a:latin typeface="Times New Roman"/>
                <a:cs typeface="Times New Roman"/>
              </a:rPr>
              <a:t>Finding a travelling </a:t>
            </a:r>
            <a:r>
              <a:rPr sz="2000" spc="-5" dirty="0">
                <a:latin typeface="Times New Roman"/>
                <a:cs typeface="Times New Roman"/>
              </a:rPr>
              <a:t>salesman </a:t>
            </a:r>
            <a:r>
              <a:rPr sz="2000" dirty="0">
                <a:latin typeface="Times New Roman"/>
                <a:cs typeface="Times New Roman"/>
              </a:rPr>
              <a:t>path that is</a:t>
            </a:r>
            <a:r>
              <a:rPr sz="2000" spc="-135" dirty="0">
                <a:latin typeface="Times New Roman"/>
                <a:cs typeface="Times New Roman"/>
              </a:rPr>
              <a:t> </a:t>
            </a:r>
            <a:r>
              <a:rPr sz="2000" dirty="0">
                <a:latin typeface="Times New Roman"/>
                <a:cs typeface="Times New Roman"/>
              </a:rPr>
              <a:t>within  </a:t>
            </a:r>
            <a:r>
              <a:rPr sz="2000" spc="5" dirty="0">
                <a:latin typeface="Times New Roman"/>
                <a:cs typeface="Times New Roman"/>
              </a:rPr>
              <a:t>10% </a:t>
            </a:r>
            <a:r>
              <a:rPr sz="2000" dirty="0">
                <a:latin typeface="Times New Roman"/>
                <a:cs typeface="Times New Roman"/>
              </a:rPr>
              <a:t>of</a:t>
            </a:r>
            <a:r>
              <a:rPr sz="2000" spc="-50" dirty="0">
                <a:latin typeface="Times New Roman"/>
                <a:cs typeface="Times New Roman"/>
              </a:rPr>
              <a:t> </a:t>
            </a:r>
            <a:r>
              <a:rPr sz="2000" spc="-5" dirty="0">
                <a:latin typeface="Times New Roman"/>
                <a:cs typeface="Times New Roman"/>
              </a:rPr>
              <a:t>optimal</a:t>
            </a:r>
            <a:endParaRPr sz="20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796292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 y="0"/>
            <a:ext cx="8229600" cy="1143000"/>
          </a:xfrm>
        </p:spPr>
        <p:txBody>
          <a:bodyPr>
            <a:normAutofit fontScale="90000"/>
          </a:bodyPr>
          <a:lstStyle/>
          <a:p>
            <a:r>
              <a:rPr lang="en-US" dirty="0"/>
              <a:t>Traveling salesman problem (TSP</a:t>
            </a:r>
          </a:p>
        </p:txBody>
      </p:sp>
      <p:sp>
        <p:nvSpPr>
          <p:cNvPr id="3" name="Content Placeholder 2"/>
          <p:cNvSpPr>
            <a:spLocks noGrp="1"/>
          </p:cNvSpPr>
          <p:nvPr>
            <p:ph idx="1"/>
          </p:nvPr>
        </p:nvSpPr>
        <p:spPr>
          <a:xfrm>
            <a:off x="457200" y="1555115"/>
            <a:ext cx="8229600" cy="4389120"/>
          </a:xfrm>
        </p:spPr>
        <p:txBody>
          <a:bodyPr>
            <a:normAutofit fontScale="92500" lnSpcReduction="20000"/>
          </a:bodyPr>
          <a:lstStyle/>
          <a:p>
            <a:pPr algn="just"/>
            <a:r>
              <a:rPr lang="en-US" dirty="0"/>
              <a:t>A classic example in computer science is the traveling salesman problem (TSP). Suppose a salesman needs to visit 10 cities across the country. How does one determine the order in which those cities should be visited such that the total distance traveled is minimized? </a:t>
            </a:r>
          </a:p>
          <a:p>
            <a:endParaRPr lang="en-US" dirty="0"/>
          </a:p>
          <a:p>
            <a:pPr algn="just"/>
            <a:r>
              <a:rPr lang="en-US" dirty="0"/>
              <a:t>The brute force solution is simply to calculate the total distance for every possible route and then select the shortest one. This is not particularly efficient because it is possible to eliminate many possible routes through clever algorithms</a:t>
            </a:r>
          </a:p>
          <a:p>
            <a:pPr algn="just"/>
            <a:r>
              <a:rPr lang="en-US" dirty="0"/>
              <a:t>The time complexity of brute force is </a:t>
            </a:r>
            <a:r>
              <a:rPr lang="en-US" b="1" dirty="0"/>
              <a:t>O(</a:t>
            </a:r>
            <a:r>
              <a:rPr lang="en-US" b="1" dirty="0" err="1"/>
              <a:t>mn</a:t>
            </a:r>
            <a:r>
              <a:rPr lang="en-US" b="1" dirty="0"/>
              <a:t>)</a:t>
            </a:r>
            <a:r>
              <a:rPr lang="en-US" dirty="0"/>
              <a:t>, which is sometimes written as </a:t>
            </a:r>
            <a:r>
              <a:rPr lang="en-US" b="1" dirty="0"/>
              <a:t>O(n*m) </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303640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472" y="308150"/>
            <a:ext cx="6807327" cy="782907"/>
          </a:xfrm>
          <a:prstGeom prst="rect">
            <a:avLst/>
          </a:prstGeom>
        </p:spPr>
        <p:txBody>
          <a:bodyPr vert="horz" wrap="square" lIns="0" tIns="13335" rIns="0" bIns="0" rtlCol="0">
            <a:spAutoFit/>
          </a:bodyPr>
          <a:lstStyle/>
          <a:p>
            <a:pPr marL="12700">
              <a:lnSpc>
                <a:spcPct val="100000"/>
              </a:lnSpc>
              <a:spcBef>
                <a:spcPts val="105"/>
              </a:spcBef>
            </a:pPr>
            <a:r>
              <a:rPr dirty="0"/>
              <a:t>Randomized</a:t>
            </a:r>
            <a:r>
              <a:rPr spc="-90" dirty="0"/>
              <a:t> </a:t>
            </a:r>
            <a:r>
              <a:rPr dirty="0"/>
              <a:t>algorithms</a:t>
            </a:r>
          </a:p>
        </p:txBody>
      </p:sp>
      <p:sp>
        <p:nvSpPr>
          <p:cNvPr id="3" name="object 3"/>
          <p:cNvSpPr txBox="1"/>
          <p:nvPr/>
        </p:nvSpPr>
        <p:spPr>
          <a:xfrm>
            <a:off x="764540" y="1468881"/>
            <a:ext cx="7501255" cy="2917190"/>
          </a:xfrm>
          <a:prstGeom prst="rect">
            <a:avLst/>
          </a:prstGeom>
        </p:spPr>
        <p:txBody>
          <a:bodyPr vert="horz" wrap="square" lIns="0" tIns="12065" rIns="0" bIns="0" rtlCol="0">
            <a:spAutoFit/>
          </a:bodyPr>
          <a:lstStyle/>
          <a:p>
            <a:pPr marL="355600" marR="5080" indent="-343535">
              <a:lnSpc>
                <a:spcPct val="100000"/>
              </a:lnSpc>
              <a:spcBef>
                <a:spcPts val="95"/>
              </a:spcBef>
              <a:buChar char="•"/>
              <a:tabLst>
                <a:tab pos="355600" algn="l"/>
                <a:tab pos="356235" algn="l"/>
              </a:tabLst>
            </a:pPr>
            <a:r>
              <a:rPr sz="2800" spc="-5" dirty="0">
                <a:latin typeface="Times New Roman"/>
                <a:cs typeface="Times New Roman"/>
              </a:rPr>
              <a:t>A randomized algorithm uses a random number at  least </a:t>
            </a:r>
            <a:r>
              <a:rPr sz="2800" dirty="0">
                <a:latin typeface="Times New Roman"/>
                <a:cs typeface="Times New Roman"/>
              </a:rPr>
              <a:t>once during </a:t>
            </a:r>
            <a:r>
              <a:rPr sz="2800" spc="-5" dirty="0">
                <a:latin typeface="Times New Roman"/>
                <a:cs typeface="Times New Roman"/>
              </a:rPr>
              <a:t>the computation to </a:t>
            </a:r>
            <a:r>
              <a:rPr sz="2800" spc="-10" dirty="0">
                <a:latin typeface="Times New Roman"/>
                <a:cs typeface="Times New Roman"/>
              </a:rPr>
              <a:t>make </a:t>
            </a:r>
            <a:r>
              <a:rPr sz="2800" spc="-5" dirty="0">
                <a:latin typeface="Times New Roman"/>
                <a:cs typeface="Times New Roman"/>
              </a:rPr>
              <a:t>a  decision</a:t>
            </a:r>
            <a:endParaRPr sz="2800" dirty="0">
              <a:latin typeface="Times New Roman"/>
              <a:cs typeface="Times New Roman"/>
            </a:endParaRPr>
          </a:p>
          <a:p>
            <a:pPr marL="756285" marR="614680" lvl="1" indent="-287020">
              <a:lnSpc>
                <a:spcPct val="100000"/>
              </a:lnSpc>
              <a:spcBef>
                <a:spcPts val="595"/>
              </a:spcBef>
              <a:buChar char="–"/>
              <a:tabLst>
                <a:tab pos="756285" algn="l"/>
                <a:tab pos="756920" algn="l"/>
              </a:tabLst>
            </a:pPr>
            <a:r>
              <a:rPr sz="2400" spc="-5" dirty="0">
                <a:latin typeface="Times New Roman"/>
                <a:cs typeface="Times New Roman"/>
              </a:rPr>
              <a:t>Example: </a:t>
            </a:r>
            <a:r>
              <a:rPr sz="2400" dirty="0">
                <a:latin typeface="Times New Roman"/>
                <a:cs typeface="Times New Roman"/>
              </a:rPr>
              <a:t>In </a:t>
            </a:r>
            <a:r>
              <a:rPr sz="2400" spc="-5" dirty="0">
                <a:latin typeface="Times New Roman"/>
                <a:cs typeface="Times New Roman"/>
              </a:rPr>
              <a:t>Quicksort, using a random number to  choose a</a:t>
            </a:r>
            <a:r>
              <a:rPr sz="2400" spc="-10" dirty="0">
                <a:latin typeface="Times New Roman"/>
                <a:cs typeface="Times New Roman"/>
              </a:rPr>
              <a:t> </a:t>
            </a:r>
            <a:r>
              <a:rPr sz="2400" spc="-5" dirty="0">
                <a:latin typeface="Times New Roman"/>
                <a:cs typeface="Times New Roman"/>
              </a:rPr>
              <a:t>pivot</a:t>
            </a:r>
            <a:endParaRPr sz="2400" dirty="0">
              <a:latin typeface="Times New Roman"/>
              <a:cs typeface="Times New Roman"/>
            </a:endParaRPr>
          </a:p>
          <a:p>
            <a:pPr marL="756285" marR="330200" lvl="1" indent="-287020">
              <a:lnSpc>
                <a:spcPct val="100000"/>
              </a:lnSpc>
              <a:spcBef>
                <a:spcPts val="580"/>
              </a:spcBef>
              <a:buChar char="–"/>
              <a:tabLst>
                <a:tab pos="756285" algn="l"/>
                <a:tab pos="756920" algn="l"/>
              </a:tabLst>
            </a:pPr>
            <a:r>
              <a:rPr sz="2400" spc="-5" dirty="0">
                <a:latin typeface="Times New Roman"/>
                <a:cs typeface="Times New Roman"/>
              </a:rPr>
              <a:t>Example: </a:t>
            </a:r>
            <a:r>
              <a:rPr sz="2400" dirty="0">
                <a:latin typeface="Times New Roman"/>
                <a:cs typeface="Times New Roman"/>
              </a:rPr>
              <a:t>Trying to factor a large </a:t>
            </a:r>
            <a:r>
              <a:rPr sz="2400" spc="-5" dirty="0">
                <a:latin typeface="Times New Roman"/>
                <a:cs typeface="Times New Roman"/>
              </a:rPr>
              <a:t>prime </a:t>
            </a:r>
            <a:r>
              <a:rPr sz="2400" dirty="0">
                <a:latin typeface="Times New Roman"/>
                <a:cs typeface="Times New Roman"/>
              </a:rPr>
              <a:t>by</a:t>
            </a:r>
            <a:r>
              <a:rPr sz="2400" spc="-125" dirty="0">
                <a:latin typeface="Times New Roman"/>
                <a:cs typeface="Times New Roman"/>
              </a:rPr>
              <a:t> </a:t>
            </a:r>
            <a:r>
              <a:rPr sz="2400" dirty="0">
                <a:latin typeface="Times New Roman"/>
                <a:cs typeface="Times New Roman"/>
              </a:rPr>
              <a:t>choosing  random </a:t>
            </a:r>
            <a:r>
              <a:rPr sz="2400" spc="-5" dirty="0">
                <a:latin typeface="Times New Roman"/>
                <a:cs typeface="Times New Roman"/>
              </a:rPr>
              <a:t>numbers as </a:t>
            </a:r>
            <a:r>
              <a:rPr sz="2400" dirty="0">
                <a:latin typeface="Times New Roman"/>
                <a:cs typeface="Times New Roman"/>
              </a:rPr>
              <a:t>possible</a:t>
            </a:r>
            <a:r>
              <a:rPr sz="2400" spc="-35" dirty="0">
                <a:latin typeface="Times New Roman"/>
                <a:cs typeface="Times New Roman"/>
              </a:rPr>
              <a:t> </a:t>
            </a:r>
            <a:r>
              <a:rPr sz="2400" dirty="0">
                <a:latin typeface="Times New Roman"/>
                <a:cs typeface="Times New Roman"/>
              </a:rPr>
              <a:t>divisors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07269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8924" y="570391"/>
            <a:ext cx="7104508" cy="782907"/>
          </a:xfrm>
          <a:prstGeom prst="rect">
            <a:avLst/>
          </a:prstGeom>
        </p:spPr>
        <p:txBody>
          <a:bodyPr vert="horz" wrap="square" lIns="0" tIns="13335" rIns="0" bIns="0" rtlCol="0">
            <a:spAutoFit/>
          </a:bodyPr>
          <a:lstStyle/>
          <a:p>
            <a:pPr marL="12700">
              <a:lnSpc>
                <a:spcPct val="100000"/>
              </a:lnSpc>
              <a:spcBef>
                <a:spcPts val="105"/>
              </a:spcBef>
            </a:pPr>
            <a:r>
              <a:rPr dirty="0"/>
              <a:t>A short list of</a:t>
            </a:r>
            <a:r>
              <a:rPr spc="-90" dirty="0"/>
              <a:t> </a:t>
            </a:r>
            <a:r>
              <a:rPr dirty="0"/>
              <a:t>categories</a:t>
            </a:r>
          </a:p>
        </p:txBody>
      </p:sp>
      <p:sp>
        <p:nvSpPr>
          <p:cNvPr id="3" name="object 3"/>
          <p:cNvSpPr txBox="1"/>
          <p:nvPr/>
        </p:nvSpPr>
        <p:spPr>
          <a:xfrm>
            <a:off x="764540" y="1380730"/>
            <a:ext cx="6356985" cy="4102405"/>
          </a:xfrm>
          <a:prstGeom prst="rect">
            <a:avLst/>
          </a:prstGeom>
        </p:spPr>
        <p:txBody>
          <a:bodyPr vert="horz" wrap="square" lIns="0" tIns="100330" rIns="0" bIns="0" rtlCol="0">
            <a:spAutoFit/>
          </a:bodyPr>
          <a:lstStyle/>
          <a:p>
            <a:pPr marL="355600" indent="-343535">
              <a:lnSpc>
                <a:spcPct val="100000"/>
              </a:lnSpc>
              <a:spcBef>
                <a:spcPts val="790"/>
              </a:spcBef>
              <a:buChar char="•"/>
              <a:tabLst>
                <a:tab pos="355600" algn="l"/>
                <a:tab pos="356235" algn="l"/>
              </a:tabLst>
            </a:pPr>
            <a:r>
              <a:rPr sz="2800" spc="-5" dirty="0">
                <a:latin typeface="Times New Roman"/>
                <a:cs typeface="Times New Roman"/>
              </a:rPr>
              <a:t>Algorithm types we will </a:t>
            </a:r>
            <a:r>
              <a:rPr sz="2800" dirty="0">
                <a:latin typeface="Times New Roman"/>
                <a:cs typeface="Times New Roman"/>
              </a:rPr>
              <a:t>consider</a:t>
            </a:r>
            <a:r>
              <a:rPr sz="2800" spc="-30" dirty="0">
                <a:latin typeface="Times New Roman"/>
                <a:cs typeface="Times New Roman"/>
              </a:rPr>
              <a:t> </a:t>
            </a:r>
            <a:r>
              <a:rPr sz="2800" spc="-5" dirty="0">
                <a:latin typeface="Times New Roman"/>
                <a:cs typeface="Times New Roman"/>
              </a:rPr>
              <a:t>include:</a:t>
            </a:r>
            <a:endParaRPr sz="2800" dirty="0">
              <a:latin typeface="Times New Roman"/>
              <a:cs typeface="Times New Roman"/>
            </a:endParaRPr>
          </a:p>
          <a:p>
            <a:pPr marL="756285" lvl="1" indent="-287020">
              <a:lnSpc>
                <a:spcPct val="100000"/>
              </a:lnSpc>
              <a:spcBef>
                <a:spcPts val="595"/>
              </a:spcBef>
              <a:buChar char="–"/>
              <a:tabLst>
                <a:tab pos="756285" algn="l"/>
                <a:tab pos="756920" algn="l"/>
              </a:tabLst>
            </a:pPr>
            <a:r>
              <a:rPr sz="2400" spc="-5" dirty="0">
                <a:latin typeface="Times New Roman"/>
                <a:cs typeface="Times New Roman"/>
              </a:rPr>
              <a:t>Simple </a:t>
            </a:r>
            <a:r>
              <a:rPr sz="2400" dirty="0">
                <a:latin typeface="Times New Roman"/>
                <a:cs typeface="Times New Roman"/>
              </a:rPr>
              <a:t>recursive</a:t>
            </a:r>
            <a:r>
              <a:rPr sz="2400" spc="-3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Backtracking</a:t>
            </a:r>
            <a:r>
              <a:rPr sz="2400" spc="-4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Divide and conquer</a:t>
            </a:r>
            <a:r>
              <a:rPr sz="2400" spc="-3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spc="-5" dirty="0">
                <a:latin typeface="Times New Roman"/>
                <a:cs typeface="Times New Roman"/>
              </a:rPr>
              <a:t>Dynamic programming</a:t>
            </a:r>
            <a:r>
              <a:rPr sz="2400" spc="1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80"/>
              </a:spcBef>
              <a:buChar char="–"/>
              <a:tabLst>
                <a:tab pos="756285" algn="l"/>
                <a:tab pos="756920" algn="l"/>
              </a:tabLst>
            </a:pPr>
            <a:r>
              <a:rPr sz="2400" dirty="0">
                <a:latin typeface="Times New Roman"/>
                <a:cs typeface="Times New Roman"/>
              </a:rPr>
              <a:t>Greedy</a:t>
            </a:r>
            <a:r>
              <a:rPr sz="2400" spc="-5" dirty="0">
                <a:latin typeface="Times New Roman"/>
                <a:cs typeface="Times New Roman"/>
              </a:rPr>
              <a:t> 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Branch and bound</a:t>
            </a:r>
            <a:r>
              <a:rPr sz="2400" spc="-2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Brute </a:t>
            </a:r>
            <a:r>
              <a:rPr sz="2400" spc="-5" dirty="0">
                <a:latin typeface="Times New Roman"/>
                <a:cs typeface="Times New Roman"/>
              </a:rPr>
              <a:t>force</a:t>
            </a:r>
            <a:r>
              <a:rPr sz="2400" spc="-1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80"/>
              </a:spcBef>
              <a:buChar char="–"/>
              <a:tabLst>
                <a:tab pos="756285" algn="l"/>
                <a:tab pos="756920" algn="l"/>
              </a:tabLst>
            </a:pPr>
            <a:r>
              <a:rPr sz="2400" spc="-5" dirty="0">
                <a:latin typeface="Times New Roman"/>
                <a:cs typeface="Times New Roman"/>
              </a:rPr>
              <a:t>Randomized algorithms</a:t>
            </a:r>
            <a:endParaRPr sz="24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675636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Crossing the Rivers</a:t>
            </a:r>
          </a:p>
        </p:txBody>
      </p:sp>
      <p:sp>
        <p:nvSpPr>
          <p:cNvPr id="3" name="Content Placeholder 2"/>
          <p:cNvSpPr>
            <a:spLocks noGrp="1"/>
          </p:cNvSpPr>
          <p:nvPr>
            <p:ph idx="1"/>
          </p:nvPr>
        </p:nvSpPr>
        <p:spPr/>
        <p:txBody>
          <a:bodyPr/>
          <a:lstStyle/>
          <a:p>
            <a:r>
              <a:rPr lang="en-US" dirty="0"/>
              <a:t>Woman, G1 G2</a:t>
            </a:r>
          </a:p>
          <a:p>
            <a:r>
              <a:rPr lang="en-US" dirty="0"/>
              <a:t>Man, B1 B2</a:t>
            </a:r>
          </a:p>
          <a:p>
            <a:r>
              <a:rPr lang="en-US" dirty="0"/>
              <a:t>Police, Thieves</a:t>
            </a:r>
          </a:p>
          <a:p>
            <a:pPr marL="0" indent="0">
              <a:buNone/>
            </a:pPr>
            <a:endParaRPr lang="en-US" dirty="0"/>
          </a:p>
          <a:p>
            <a:r>
              <a:rPr lang="en-US" dirty="0"/>
              <a:t>1. Boat can carry only 2 persons</a:t>
            </a:r>
          </a:p>
          <a:p>
            <a:r>
              <a:rPr lang="en-US" dirty="0"/>
              <a:t>2. Woman, Man and Police can ride the boat</a:t>
            </a:r>
          </a:p>
          <a:p>
            <a:r>
              <a:rPr lang="en-US" dirty="0"/>
              <a:t>3. a. If Woman absent Men killed woman’s Girls</a:t>
            </a:r>
          </a:p>
          <a:p>
            <a:pPr marL="0" indent="0">
              <a:buNone/>
            </a:pPr>
            <a:r>
              <a:rPr lang="en-US" dirty="0"/>
              <a:t>       b. If Man absent then Woman </a:t>
            </a:r>
            <a:r>
              <a:rPr lang="en-US"/>
              <a:t>killed man’s </a:t>
            </a:r>
            <a:r>
              <a:rPr lang="en-US" dirty="0"/>
              <a:t>boys.</a:t>
            </a:r>
          </a:p>
          <a:p>
            <a:pPr marL="0" indent="0">
              <a:buNone/>
            </a:pPr>
            <a:r>
              <a:rPr lang="en-US" dirty="0"/>
              <a:t>      c. If Police absent then Thieves killed everybody.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79003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8229600" cy="621195"/>
          </a:xfrm>
          <a:prstGeom prst="rect">
            <a:avLst/>
          </a:prstGeom>
        </p:spPr>
        <p:txBody>
          <a:bodyPr vert="horz" wrap="square" lIns="0" tIns="140334" rIns="0" bIns="0" rtlCol="0">
            <a:spAutoFit/>
          </a:bodyPr>
          <a:lstStyle/>
          <a:p>
            <a:pPr marL="102235" marR="5080">
              <a:lnSpc>
                <a:spcPts val="3970"/>
              </a:lnSpc>
              <a:spcBef>
                <a:spcPts val="725"/>
              </a:spcBef>
            </a:pPr>
            <a:r>
              <a:rPr sz="2800" b="1" spc="-15" dirty="0"/>
              <a:t>SOME </a:t>
            </a:r>
            <a:r>
              <a:rPr sz="2800" b="1" spc="-30" dirty="0"/>
              <a:t>WELL-KNOWN  </a:t>
            </a:r>
            <a:r>
              <a:rPr sz="2800" b="1" dirty="0"/>
              <a:t>COMPUTATIONAL</a:t>
            </a:r>
            <a:r>
              <a:rPr sz="2800" b="1" spc="-45" dirty="0"/>
              <a:t> </a:t>
            </a:r>
            <a:r>
              <a:rPr sz="2800" b="1" spc="-30" dirty="0"/>
              <a:t>PROBLEMS</a:t>
            </a:r>
            <a:endParaRPr sz="2800" b="1" dirty="0"/>
          </a:p>
        </p:txBody>
      </p:sp>
      <p:sp>
        <p:nvSpPr>
          <p:cNvPr id="3" name="object 3"/>
          <p:cNvSpPr txBox="1"/>
          <p:nvPr/>
        </p:nvSpPr>
        <p:spPr>
          <a:xfrm>
            <a:off x="521969" y="1597659"/>
            <a:ext cx="5176520" cy="4283710"/>
          </a:xfrm>
          <a:prstGeom prst="rect">
            <a:avLst/>
          </a:prstGeom>
        </p:spPr>
        <p:txBody>
          <a:bodyPr vert="horz" wrap="square" lIns="0" tIns="12700" rIns="0" bIns="0" rtlCol="0">
            <a:spAutoFit/>
          </a:bodyPr>
          <a:lstStyle/>
          <a:p>
            <a:pPr marL="364490" indent="-339090">
              <a:lnSpc>
                <a:spcPts val="3465"/>
              </a:lnSpc>
              <a:spcBef>
                <a:spcPts val="100"/>
              </a:spcBef>
              <a:buClr>
                <a:srgbClr val="CC9900"/>
              </a:buClr>
              <a:buSzPct val="65000"/>
              <a:buFont typeface="Wingdings"/>
              <a:buChar char=""/>
              <a:tabLst>
                <a:tab pos="363855" algn="l"/>
                <a:tab pos="364490" algn="l"/>
              </a:tabLst>
            </a:pPr>
            <a:r>
              <a:rPr sz="3000" spc="-5" dirty="0">
                <a:latin typeface="Arial"/>
                <a:cs typeface="Arial"/>
              </a:rPr>
              <a:t>Sorting</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Searching</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Shortest paths </a:t>
            </a:r>
            <a:r>
              <a:rPr sz="3000" dirty="0">
                <a:latin typeface="Arial"/>
                <a:cs typeface="Arial"/>
              </a:rPr>
              <a:t>in a</a:t>
            </a:r>
            <a:r>
              <a:rPr sz="3000" spc="-45" dirty="0">
                <a:latin typeface="Arial"/>
                <a:cs typeface="Arial"/>
              </a:rPr>
              <a:t> </a:t>
            </a:r>
            <a:r>
              <a:rPr sz="3000" spc="-5" dirty="0">
                <a:latin typeface="Arial"/>
                <a:cs typeface="Arial"/>
              </a:rPr>
              <a:t>graph</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Minimum spanning</a:t>
            </a:r>
            <a:r>
              <a:rPr sz="3000" spc="-15" dirty="0">
                <a:latin typeface="Arial"/>
                <a:cs typeface="Arial"/>
              </a:rPr>
              <a:t> </a:t>
            </a:r>
            <a:r>
              <a:rPr sz="3000" spc="-5" dirty="0">
                <a:latin typeface="Arial"/>
                <a:cs typeface="Arial"/>
              </a:rPr>
              <a:t>tree</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Primality</a:t>
            </a:r>
            <a:r>
              <a:rPr sz="3000" spc="-10" dirty="0">
                <a:latin typeface="Arial"/>
                <a:cs typeface="Arial"/>
              </a:rPr>
              <a:t> </a:t>
            </a:r>
            <a:r>
              <a:rPr sz="3000" spc="-5" dirty="0">
                <a:latin typeface="Arial"/>
                <a:cs typeface="Arial"/>
              </a:rPr>
              <a:t>testing</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Traveling salesman</a:t>
            </a:r>
            <a:r>
              <a:rPr sz="3000" spc="-10" dirty="0">
                <a:latin typeface="Arial"/>
                <a:cs typeface="Arial"/>
              </a:rPr>
              <a:t> </a:t>
            </a:r>
            <a:r>
              <a:rPr sz="3000" spc="-5" dirty="0">
                <a:latin typeface="Arial"/>
                <a:cs typeface="Arial"/>
              </a:rPr>
              <a:t>problem</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Knapsack</a:t>
            </a:r>
            <a:r>
              <a:rPr sz="3000" spc="-10" dirty="0">
                <a:latin typeface="Arial"/>
                <a:cs typeface="Arial"/>
              </a:rPr>
              <a:t> </a:t>
            </a:r>
            <a:r>
              <a:rPr sz="3000" spc="-5" dirty="0">
                <a:latin typeface="Arial"/>
                <a:cs typeface="Arial"/>
              </a:rPr>
              <a:t>problem</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dirty="0">
                <a:latin typeface="Arial"/>
                <a:cs typeface="Arial"/>
              </a:rPr>
              <a:t>Chess</a:t>
            </a:r>
            <a:endParaRPr sz="300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Towers </a:t>
            </a:r>
            <a:r>
              <a:rPr sz="3000" dirty="0">
                <a:latin typeface="Arial"/>
                <a:cs typeface="Arial"/>
              </a:rPr>
              <a:t>of</a:t>
            </a:r>
            <a:r>
              <a:rPr sz="3000" spc="-20" dirty="0">
                <a:latin typeface="Arial"/>
                <a:cs typeface="Arial"/>
              </a:rPr>
              <a:t> </a:t>
            </a:r>
            <a:r>
              <a:rPr sz="3000" spc="-5" dirty="0">
                <a:latin typeface="Arial"/>
                <a:cs typeface="Arial"/>
              </a:rPr>
              <a:t>Hanoi</a:t>
            </a:r>
            <a:endParaRPr sz="3000">
              <a:latin typeface="Arial"/>
              <a:cs typeface="Arial"/>
            </a:endParaRPr>
          </a:p>
          <a:p>
            <a:pPr marL="364490" indent="-339090">
              <a:lnSpc>
                <a:spcPts val="3465"/>
              </a:lnSpc>
              <a:buClr>
                <a:srgbClr val="CC9900"/>
              </a:buClr>
              <a:buSzPct val="65000"/>
              <a:buFont typeface="Wingdings"/>
              <a:buChar char=""/>
              <a:tabLst>
                <a:tab pos="363855" algn="l"/>
                <a:tab pos="364490" algn="l"/>
              </a:tabLst>
            </a:pPr>
            <a:r>
              <a:rPr sz="3000" spc="-5" dirty="0">
                <a:latin typeface="Arial"/>
                <a:cs typeface="Arial"/>
              </a:rPr>
              <a:t>Program</a:t>
            </a:r>
            <a:r>
              <a:rPr sz="3000" spc="-10" dirty="0">
                <a:latin typeface="Arial"/>
                <a:cs typeface="Arial"/>
              </a:rPr>
              <a:t> </a:t>
            </a:r>
            <a:r>
              <a:rPr sz="3000" spc="-5" dirty="0">
                <a:latin typeface="Arial"/>
                <a:cs typeface="Arial"/>
              </a:rPr>
              <a:t>termination</a:t>
            </a:r>
            <a:endParaRPr sz="3000">
              <a:latin typeface="Arial"/>
              <a:cs typeface="Aria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59863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b="1" dirty="0"/>
              <a:t> Algorithms</a:t>
            </a:r>
          </a:p>
        </p:txBody>
      </p:sp>
      <p:sp>
        <p:nvSpPr>
          <p:cNvPr id="3" name="Content Placeholder 2"/>
          <p:cNvSpPr>
            <a:spLocks noGrp="1"/>
          </p:cNvSpPr>
          <p:nvPr>
            <p:ph idx="1"/>
          </p:nvPr>
        </p:nvSpPr>
        <p:spPr>
          <a:xfrm>
            <a:off x="457200" y="1524000"/>
            <a:ext cx="8229600" cy="4800600"/>
          </a:xfrm>
        </p:spPr>
        <p:txBody>
          <a:bodyPr>
            <a:normAutofit fontScale="92500"/>
          </a:bodyPr>
          <a:lstStyle/>
          <a:p>
            <a:pPr>
              <a:buNone/>
            </a:pPr>
            <a:r>
              <a:rPr lang="en-US" dirty="0"/>
              <a:t> </a:t>
            </a:r>
            <a:r>
              <a:rPr lang="en-US" sz="3900" b="1" dirty="0"/>
              <a:t>Properties of a good Algorithm:</a:t>
            </a:r>
          </a:p>
          <a:p>
            <a:pPr>
              <a:buNone/>
            </a:pPr>
            <a:endParaRPr lang="en-US" sz="3900" b="1" dirty="0"/>
          </a:p>
          <a:p>
            <a:pPr>
              <a:buNone/>
            </a:pPr>
            <a:r>
              <a:rPr lang="en-US" sz="3200" dirty="0"/>
              <a:t>• </a:t>
            </a:r>
            <a:r>
              <a:rPr lang="en-US" sz="3200" b="1" dirty="0"/>
              <a:t>Input</a:t>
            </a:r>
            <a:r>
              <a:rPr lang="en-US" sz="3200" dirty="0"/>
              <a:t> from a specified set,</a:t>
            </a:r>
          </a:p>
          <a:p>
            <a:pPr>
              <a:buNone/>
            </a:pPr>
            <a:r>
              <a:rPr lang="en-US" sz="3200" dirty="0"/>
              <a:t>• </a:t>
            </a:r>
            <a:r>
              <a:rPr lang="en-US" sz="3200" b="1" dirty="0"/>
              <a:t>Output</a:t>
            </a:r>
            <a:r>
              <a:rPr lang="en-US" sz="3200" dirty="0"/>
              <a:t> from a specified set (solution),</a:t>
            </a:r>
          </a:p>
          <a:p>
            <a:pPr>
              <a:buNone/>
            </a:pPr>
            <a:r>
              <a:rPr lang="en-US" sz="3200" dirty="0"/>
              <a:t>• </a:t>
            </a:r>
            <a:r>
              <a:rPr lang="en-US" sz="3200" b="1" dirty="0"/>
              <a:t>Effectiveness</a:t>
            </a:r>
            <a:r>
              <a:rPr lang="en-US" sz="3200" dirty="0"/>
              <a:t> of each calculation step and</a:t>
            </a:r>
          </a:p>
          <a:p>
            <a:pPr>
              <a:buNone/>
            </a:pPr>
            <a:r>
              <a:rPr lang="en-US" sz="3200" dirty="0"/>
              <a:t>• </a:t>
            </a:r>
            <a:r>
              <a:rPr lang="en-US" sz="3200" b="1" dirty="0"/>
              <a:t>Finiteness</a:t>
            </a:r>
            <a:r>
              <a:rPr lang="en-US" sz="3200" dirty="0"/>
              <a:t> of the number of calculation steps,</a:t>
            </a:r>
          </a:p>
          <a:p>
            <a:pPr>
              <a:buNone/>
            </a:pPr>
            <a:r>
              <a:rPr lang="en-US" sz="3200" dirty="0"/>
              <a:t>• </a:t>
            </a:r>
            <a:r>
              <a:rPr lang="en-US" sz="3200" b="1" dirty="0"/>
              <a:t>Correctness</a:t>
            </a:r>
            <a:r>
              <a:rPr lang="en-US" sz="3200" dirty="0"/>
              <a:t> of output for every possible input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9992" y="2404031"/>
            <a:ext cx="5771008" cy="782907"/>
          </a:xfrm>
          <a:prstGeom prst="rect">
            <a:avLst/>
          </a:prstGeom>
        </p:spPr>
        <p:txBody>
          <a:bodyPr vert="horz" wrap="square" lIns="0" tIns="13335" rIns="0" bIns="0" rtlCol="0">
            <a:spAutoFit/>
          </a:bodyPr>
          <a:lstStyle/>
          <a:p>
            <a:pPr marL="12700">
              <a:lnSpc>
                <a:spcPct val="100000"/>
              </a:lnSpc>
              <a:spcBef>
                <a:spcPts val="105"/>
              </a:spcBef>
            </a:pPr>
            <a:r>
              <a:rPr dirty="0"/>
              <a:t>Types of</a:t>
            </a:r>
            <a:r>
              <a:rPr spc="-95" dirty="0"/>
              <a:t> </a:t>
            </a:r>
            <a:r>
              <a:rPr dirty="0"/>
              <a:t>Algorithms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59497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8992" y="308150"/>
            <a:ext cx="6837808" cy="782907"/>
          </a:xfrm>
          <a:prstGeom prst="rect">
            <a:avLst/>
          </a:prstGeom>
        </p:spPr>
        <p:txBody>
          <a:bodyPr vert="horz" wrap="square" lIns="0" tIns="13335" rIns="0" bIns="0" rtlCol="0">
            <a:spAutoFit/>
          </a:bodyPr>
          <a:lstStyle/>
          <a:p>
            <a:pPr marL="12700">
              <a:lnSpc>
                <a:spcPct val="100000"/>
              </a:lnSpc>
              <a:spcBef>
                <a:spcPts val="105"/>
              </a:spcBef>
            </a:pPr>
            <a:r>
              <a:rPr dirty="0"/>
              <a:t>Algorithm</a:t>
            </a:r>
            <a:r>
              <a:rPr spc="-80" dirty="0"/>
              <a:t> </a:t>
            </a:r>
            <a:r>
              <a:rPr dirty="0"/>
              <a:t>classification</a:t>
            </a:r>
          </a:p>
        </p:txBody>
      </p:sp>
      <p:sp>
        <p:nvSpPr>
          <p:cNvPr id="3" name="object 3"/>
          <p:cNvSpPr txBox="1"/>
          <p:nvPr/>
        </p:nvSpPr>
        <p:spPr>
          <a:xfrm>
            <a:off x="764540" y="1468881"/>
            <a:ext cx="7343775" cy="3609975"/>
          </a:xfrm>
          <a:prstGeom prst="rect">
            <a:avLst/>
          </a:prstGeom>
        </p:spPr>
        <p:txBody>
          <a:bodyPr vert="horz" wrap="square" lIns="0" tIns="12065" rIns="0" bIns="0" rtlCol="0">
            <a:spAutoFit/>
          </a:bodyPr>
          <a:lstStyle/>
          <a:p>
            <a:pPr marL="355600" marR="415290" indent="-343535" algn="just">
              <a:lnSpc>
                <a:spcPct val="100000"/>
              </a:lnSpc>
              <a:spcBef>
                <a:spcPts val="95"/>
              </a:spcBef>
              <a:buChar char="•"/>
              <a:tabLst>
                <a:tab pos="355600" algn="l"/>
                <a:tab pos="356235" algn="l"/>
              </a:tabLst>
            </a:pPr>
            <a:r>
              <a:rPr sz="2800" spc="-5" dirty="0">
                <a:latin typeface="Times New Roman"/>
                <a:cs typeface="Times New Roman"/>
              </a:rPr>
              <a:t>Algorithms that use a similar </a:t>
            </a:r>
            <a:r>
              <a:rPr sz="2800" dirty="0">
                <a:latin typeface="Times New Roman"/>
                <a:cs typeface="Times New Roman"/>
              </a:rPr>
              <a:t>problem-solving  </a:t>
            </a:r>
            <a:r>
              <a:rPr sz="2800" spc="-5" dirty="0">
                <a:latin typeface="Times New Roman"/>
                <a:cs typeface="Times New Roman"/>
              </a:rPr>
              <a:t>approach </a:t>
            </a:r>
            <a:r>
              <a:rPr sz="2800" spc="-10" dirty="0">
                <a:latin typeface="Times New Roman"/>
                <a:cs typeface="Times New Roman"/>
              </a:rPr>
              <a:t>can </a:t>
            </a:r>
            <a:r>
              <a:rPr sz="2800" spc="-5" dirty="0">
                <a:latin typeface="Times New Roman"/>
                <a:cs typeface="Times New Roman"/>
              </a:rPr>
              <a:t>be </a:t>
            </a:r>
            <a:r>
              <a:rPr sz="2800" dirty="0">
                <a:latin typeface="Times New Roman"/>
                <a:cs typeface="Times New Roman"/>
              </a:rPr>
              <a:t>grouped</a:t>
            </a:r>
            <a:r>
              <a:rPr sz="2800" spc="-20" dirty="0">
                <a:latin typeface="Times New Roman"/>
                <a:cs typeface="Times New Roman"/>
              </a:rPr>
              <a:t> </a:t>
            </a:r>
            <a:r>
              <a:rPr sz="2800" dirty="0">
                <a:latin typeface="Times New Roman"/>
                <a:cs typeface="Times New Roman"/>
              </a:rPr>
              <a:t>together</a:t>
            </a:r>
          </a:p>
          <a:p>
            <a:pPr marL="355600" marR="227329" indent="-343535" algn="just">
              <a:lnSpc>
                <a:spcPct val="100000"/>
              </a:lnSpc>
              <a:spcBef>
                <a:spcPts val="675"/>
              </a:spcBef>
              <a:buChar char="•"/>
              <a:tabLst>
                <a:tab pos="355600" algn="l"/>
                <a:tab pos="356235" algn="l"/>
              </a:tabLst>
            </a:pPr>
            <a:r>
              <a:rPr sz="2800" spc="-5" dirty="0">
                <a:latin typeface="Times New Roman"/>
                <a:cs typeface="Times New Roman"/>
              </a:rPr>
              <a:t>This classification </a:t>
            </a:r>
            <a:r>
              <a:rPr sz="2800" spc="-10" dirty="0">
                <a:latin typeface="Times New Roman"/>
                <a:cs typeface="Times New Roman"/>
              </a:rPr>
              <a:t>scheme </a:t>
            </a:r>
            <a:r>
              <a:rPr sz="2800" spc="-5" dirty="0">
                <a:latin typeface="Times New Roman"/>
                <a:cs typeface="Times New Roman"/>
              </a:rPr>
              <a:t>is neither exhaustive  nor</a:t>
            </a:r>
            <a:r>
              <a:rPr sz="2800" spc="-10" dirty="0">
                <a:latin typeface="Times New Roman"/>
                <a:cs typeface="Times New Roman"/>
              </a:rPr>
              <a:t> </a:t>
            </a:r>
            <a:r>
              <a:rPr sz="2800" dirty="0">
                <a:latin typeface="Times New Roman"/>
                <a:cs typeface="Times New Roman"/>
              </a:rPr>
              <a:t>disjoint</a:t>
            </a:r>
          </a:p>
          <a:p>
            <a:pPr marL="355600" marR="5080" indent="-343535" algn="just">
              <a:lnSpc>
                <a:spcPct val="100000"/>
              </a:lnSpc>
              <a:spcBef>
                <a:spcPts val="670"/>
              </a:spcBef>
              <a:buChar char="•"/>
              <a:tabLst>
                <a:tab pos="355600" algn="l"/>
                <a:tab pos="356235" algn="l"/>
              </a:tabLst>
            </a:pPr>
            <a:r>
              <a:rPr sz="2800" spc="-5" dirty="0">
                <a:latin typeface="Times New Roman"/>
                <a:cs typeface="Times New Roman"/>
              </a:rPr>
              <a:t>The </a:t>
            </a:r>
            <a:r>
              <a:rPr sz="2800" dirty="0">
                <a:latin typeface="Times New Roman"/>
                <a:cs typeface="Times New Roman"/>
              </a:rPr>
              <a:t>purpose </a:t>
            </a:r>
            <a:r>
              <a:rPr sz="2800" spc="-5" dirty="0">
                <a:latin typeface="Times New Roman"/>
                <a:cs typeface="Times New Roman"/>
              </a:rPr>
              <a:t>is </a:t>
            </a:r>
            <a:r>
              <a:rPr sz="2800" dirty="0">
                <a:latin typeface="Times New Roman"/>
                <a:cs typeface="Times New Roman"/>
              </a:rPr>
              <a:t>not </a:t>
            </a:r>
            <a:r>
              <a:rPr sz="2800" spc="-5" dirty="0">
                <a:latin typeface="Times New Roman"/>
                <a:cs typeface="Times New Roman"/>
              </a:rPr>
              <a:t>to be able to classify an  algorithm </a:t>
            </a:r>
            <a:r>
              <a:rPr sz="2800" spc="-10" dirty="0">
                <a:latin typeface="Times New Roman"/>
                <a:cs typeface="Times New Roman"/>
              </a:rPr>
              <a:t>as </a:t>
            </a:r>
            <a:r>
              <a:rPr sz="2800" dirty="0">
                <a:latin typeface="Times New Roman"/>
                <a:cs typeface="Times New Roman"/>
              </a:rPr>
              <a:t>one </a:t>
            </a:r>
            <a:r>
              <a:rPr sz="2800" spc="-5" dirty="0">
                <a:latin typeface="Times New Roman"/>
                <a:cs typeface="Times New Roman"/>
              </a:rPr>
              <a:t>type or another, but to </a:t>
            </a:r>
            <a:r>
              <a:rPr sz="2800" dirty="0">
                <a:latin typeface="Times New Roman"/>
                <a:cs typeface="Times New Roman"/>
              </a:rPr>
              <a:t>highlight  the </a:t>
            </a:r>
            <a:r>
              <a:rPr sz="2800" spc="-5" dirty="0">
                <a:latin typeface="Times New Roman"/>
                <a:cs typeface="Times New Roman"/>
              </a:rPr>
              <a:t>various ways in which a problem </a:t>
            </a:r>
            <a:r>
              <a:rPr sz="2800" spc="-10" dirty="0">
                <a:latin typeface="Times New Roman"/>
                <a:cs typeface="Times New Roman"/>
              </a:rPr>
              <a:t>can </a:t>
            </a:r>
            <a:r>
              <a:rPr sz="2800" dirty="0">
                <a:latin typeface="Times New Roman"/>
                <a:cs typeface="Times New Roman"/>
              </a:rPr>
              <a:t>be  </a:t>
            </a:r>
            <a:r>
              <a:rPr sz="2800" spc="-5" dirty="0">
                <a:latin typeface="Times New Roman"/>
                <a:cs typeface="Times New Roman"/>
              </a:rPr>
              <a:t>attacked</a:t>
            </a:r>
            <a:endParaRPr sz="28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83961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946120"/>
            <a:ext cx="6705600" cy="782907"/>
          </a:xfrm>
          <a:prstGeom prst="rect">
            <a:avLst/>
          </a:prstGeom>
        </p:spPr>
        <p:txBody>
          <a:bodyPr vert="horz" wrap="square" lIns="0" tIns="13335" rIns="0" bIns="0" rtlCol="0">
            <a:spAutoFit/>
          </a:bodyPr>
          <a:lstStyle/>
          <a:p>
            <a:pPr marL="12700">
              <a:lnSpc>
                <a:spcPct val="100000"/>
              </a:lnSpc>
              <a:spcBef>
                <a:spcPts val="105"/>
              </a:spcBef>
            </a:pPr>
            <a:r>
              <a:rPr dirty="0"/>
              <a:t>A short list of</a:t>
            </a:r>
            <a:r>
              <a:rPr spc="-90" dirty="0"/>
              <a:t> </a:t>
            </a:r>
            <a:r>
              <a:rPr dirty="0"/>
              <a:t>categories</a:t>
            </a:r>
          </a:p>
        </p:txBody>
      </p:sp>
      <p:sp>
        <p:nvSpPr>
          <p:cNvPr id="3" name="object 3"/>
          <p:cNvSpPr txBox="1"/>
          <p:nvPr/>
        </p:nvSpPr>
        <p:spPr>
          <a:xfrm>
            <a:off x="990600" y="2286000"/>
            <a:ext cx="6356985" cy="4102405"/>
          </a:xfrm>
          <a:prstGeom prst="rect">
            <a:avLst/>
          </a:prstGeom>
        </p:spPr>
        <p:txBody>
          <a:bodyPr vert="horz" wrap="square" lIns="0" tIns="100330" rIns="0" bIns="0" rtlCol="0">
            <a:spAutoFit/>
          </a:bodyPr>
          <a:lstStyle/>
          <a:p>
            <a:pPr marL="355600" indent="-343535">
              <a:lnSpc>
                <a:spcPct val="100000"/>
              </a:lnSpc>
              <a:spcBef>
                <a:spcPts val="790"/>
              </a:spcBef>
              <a:buChar char="•"/>
              <a:tabLst>
                <a:tab pos="355600" algn="l"/>
                <a:tab pos="356235" algn="l"/>
              </a:tabLst>
            </a:pPr>
            <a:r>
              <a:rPr sz="2800" spc="-5" dirty="0">
                <a:latin typeface="Times New Roman"/>
                <a:cs typeface="Times New Roman"/>
              </a:rPr>
              <a:t>Algorithm types we will </a:t>
            </a:r>
            <a:r>
              <a:rPr sz="2800" dirty="0">
                <a:latin typeface="Times New Roman"/>
                <a:cs typeface="Times New Roman"/>
              </a:rPr>
              <a:t>consider</a:t>
            </a:r>
            <a:r>
              <a:rPr sz="2800" spc="-30" dirty="0">
                <a:latin typeface="Times New Roman"/>
                <a:cs typeface="Times New Roman"/>
              </a:rPr>
              <a:t> </a:t>
            </a:r>
            <a:r>
              <a:rPr sz="2800" spc="-5" dirty="0">
                <a:latin typeface="Times New Roman"/>
                <a:cs typeface="Times New Roman"/>
              </a:rPr>
              <a:t>include:</a:t>
            </a:r>
            <a:endParaRPr sz="2800" dirty="0">
              <a:latin typeface="Times New Roman"/>
              <a:cs typeface="Times New Roman"/>
            </a:endParaRPr>
          </a:p>
          <a:p>
            <a:pPr marL="756285" lvl="1" indent="-287020">
              <a:lnSpc>
                <a:spcPct val="100000"/>
              </a:lnSpc>
              <a:spcBef>
                <a:spcPts val="595"/>
              </a:spcBef>
              <a:buChar char="–"/>
              <a:tabLst>
                <a:tab pos="756285" algn="l"/>
                <a:tab pos="756920" algn="l"/>
              </a:tabLst>
            </a:pPr>
            <a:r>
              <a:rPr sz="2400" spc="-5" dirty="0">
                <a:latin typeface="Times New Roman"/>
                <a:cs typeface="Times New Roman"/>
              </a:rPr>
              <a:t>Simple </a:t>
            </a:r>
            <a:r>
              <a:rPr sz="2400" dirty="0">
                <a:latin typeface="Times New Roman"/>
                <a:cs typeface="Times New Roman"/>
              </a:rPr>
              <a:t>recursive</a:t>
            </a:r>
            <a:r>
              <a:rPr sz="2400" spc="-3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Backtracking</a:t>
            </a:r>
            <a:r>
              <a:rPr sz="2400" spc="-4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Divide and conquer</a:t>
            </a:r>
            <a:r>
              <a:rPr sz="2400" spc="-3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spc="-5" dirty="0">
                <a:latin typeface="Times New Roman"/>
                <a:cs typeface="Times New Roman"/>
              </a:rPr>
              <a:t>Dynamic programming</a:t>
            </a:r>
            <a:r>
              <a:rPr sz="2400" spc="1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80"/>
              </a:spcBef>
              <a:buChar char="–"/>
              <a:tabLst>
                <a:tab pos="756285" algn="l"/>
                <a:tab pos="756920" algn="l"/>
              </a:tabLst>
            </a:pPr>
            <a:r>
              <a:rPr sz="2400" dirty="0">
                <a:latin typeface="Times New Roman"/>
                <a:cs typeface="Times New Roman"/>
              </a:rPr>
              <a:t>Greedy</a:t>
            </a:r>
            <a:r>
              <a:rPr sz="2400" spc="-5" dirty="0">
                <a:latin typeface="Times New Roman"/>
                <a:cs typeface="Times New Roman"/>
              </a:rPr>
              <a:t> 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Branch and bound</a:t>
            </a:r>
            <a:r>
              <a:rPr sz="2400" spc="-2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Brute </a:t>
            </a:r>
            <a:r>
              <a:rPr sz="2400" spc="-5" dirty="0">
                <a:latin typeface="Times New Roman"/>
                <a:cs typeface="Times New Roman"/>
              </a:rPr>
              <a:t>force</a:t>
            </a:r>
            <a:r>
              <a:rPr sz="2400" spc="-1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80"/>
              </a:spcBef>
              <a:buChar char="–"/>
              <a:tabLst>
                <a:tab pos="756285" algn="l"/>
                <a:tab pos="756920" algn="l"/>
              </a:tabLst>
            </a:pPr>
            <a:r>
              <a:rPr sz="2400" spc="-5" dirty="0">
                <a:latin typeface="Times New Roman"/>
                <a:cs typeface="Times New Roman"/>
              </a:rPr>
              <a:t>Randomized algorithms</a:t>
            </a:r>
            <a:endParaRPr sz="24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354980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3361</TotalTime>
  <Words>2588</Words>
  <Application>Microsoft Office PowerPoint</Application>
  <PresentationFormat>On-screen Show (4:3)</PresentationFormat>
  <Paragraphs>298</Paragraphs>
  <Slides>40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 Unicode MS</vt:lpstr>
      <vt:lpstr>Calibri</vt:lpstr>
      <vt:lpstr>Constantia</vt:lpstr>
      <vt:lpstr>Times New Roman</vt:lpstr>
      <vt:lpstr>Trebuchet MS</vt:lpstr>
      <vt:lpstr>Wingdings</vt:lpstr>
      <vt:lpstr>Wingdings 2</vt:lpstr>
      <vt:lpstr>Flow</vt:lpstr>
      <vt:lpstr>CSE225: Data Structure and Algorithms  Types of Algorithms</vt:lpstr>
      <vt:lpstr>   Algorithm</vt:lpstr>
      <vt:lpstr>NOTION OF ALGORITHM</vt:lpstr>
      <vt:lpstr>A short list of categories</vt:lpstr>
      <vt:lpstr>SOME WELL-KNOWN  COMPUTATIONAL PROBLEMS</vt:lpstr>
      <vt:lpstr> Algorithms</vt:lpstr>
      <vt:lpstr>Types of Algorithms</vt:lpstr>
      <vt:lpstr>Algorithm classification</vt:lpstr>
      <vt:lpstr>A short list of categories</vt:lpstr>
      <vt:lpstr>What is Recursion? </vt:lpstr>
      <vt:lpstr>Simple recursive algorithms I</vt:lpstr>
      <vt:lpstr>Finding the factorial of 3</vt:lpstr>
      <vt:lpstr>Complexity of Recursive Algorithm</vt:lpstr>
      <vt:lpstr>Backtracking Algorithm </vt:lpstr>
      <vt:lpstr>Backtracking algorithms</vt:lpstr>
      <vt:lpstr>Example</vt:lpstr>
      <vt:lpstr>Complexity of Backtracking Algorithm</vt:lpstr>
      <vt:lpstr>Divide and Conquer</vt:lpstr>
      <vt:lpstr>Divide and conquer algorithm</vt:lpstr>
      <vt:lpstr>Examples</vt:lpstr>
      <vt:lpstr>PowerPoint Presentation</vt:lpstr>
      <vt:lpstr>Dynamic programming algorithms</vt:lpstr>
      <vt:lpstr>PowerPoint Presentation</vt:lpstr>
      <vt:lpstr>Complexity of Dynamic Programming</vt:lpstr>
      <vt:lpstr>Greedy algorithms</vt:lpstr>
      <vt:lpstr>Greedy algorithm</vt:lpstr>
      <vt:lpstr>PowerPoint Presentation</vt:lpstr>
      <vt:lpstr>Traveling salesperson problemor TSP</vt:lpstr>
      <vt:lpstr>PowerPoint Presentation</vt:lpstr>
      <vt:lpstr>Complexity of Greedy Algorithm</vt:lpstr>
      <vt:lpstr>Branch and bound algorithm</vt:lpstr>
      <vt:lpstr>Example branch and bound algorithm</vt:lpstr>
      <vt:lpstr>Branch and bound algorithms</vt:lpstr>
      <vt:lpstr>Printing Items in 0/1 Knapsack</vt:lpstr>
      <vt:lpstr>PowerPoint Presentation</vt:lpstr>
      <vt:lpstr>Complexity of 0-1 knapsack problem </vt:lpstr>
      <vt:lpstr>Brute force algorithm</vt:lpstr>
      <vt:lpstr>Traveling salesman problem (TSP</vt:lpstr>
      <vt:lpstr>Randomized algorithms</vt:lpstr>
      <vt:lpstr>Crossing the Rivers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Complexity</dc:title>
  <dc:creator>Dr. Mostofa Kamal Nasir</dc:creator>
  <cp:lastModifiedBy>ZIA</cp:lastModifiedBy>
  <cp:revision>138</cp:revision>
  <dcterms:created xsi:type="dcterms:W3CDTF">2006-08-16T00:00:00Z</dcterms:created>
  <dcterms:modified xsi:type="dcterms:W3CDTF">2021-06-08T05:38:39Z</dcterms:modified>
</cp:coreProperties>
</file>