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91" r:id="rId2"/>
    <p:sldId id="257" r:id="rId3"/>
    <p:sldId id="298" r:id="rId4"/>
    <p:sldId id="300" r:id="rId5"/>
    <p:sldId id="299" r:id="rId6"/>
    <p:sldId id="259" r:id="rId7"/>
    <p:sldId id="260" r:id="rId8"/>
    <p:sldId id="294" r:id="rId9"/>
    <p:sldId id="262" r:id="rId10"/>
    <p:sldId id="295" r:id="rId11"/>
    <p:sldId id="263" r:id="rId12"/>
    <p:sldId id="264" r:id="rId13"/>
    <p:sldId id="265" r:id="rId14"/>
    <p:sldId id="266" r:id="rId15"/>
    <p:sldId id="267" r:id="rId16"/>
    <p:sldId id="268" r:id="rId17"/>
    <p:sldId id="270" r:id="rId18"/>
    <p:sldId id="271" r:id="rId19"/>
    <p:sldId id="272" r:id="rId20"/>
    <p:sldId id="296" r:id="rId21"/>
    <p:sldId id="297" r:id="rId22"/>
    <p:sldId id="273" r:id="rId23"/>
    <p:sldId id="278" r:id="rId24"/>
    <p:sldId id="279" r:id="rId25"/>
    <p:sldId id="280" r:id="rId26"/>
    <p:sldId id="282" r:id="rId27"/>
    <p:sldId id="283" r:id="rId28"/>
    <p:sldId id="274" r:id="rId29"/>
    <p:sldId id="293" r:id="rId30"/>
    <p:sldId id="284" r:id="rId31"/>
    <p:sldId id="285" r:id="rId32"/>
    <p:sldId id="286" r:id="rId33"/>
    <p:sldId id="287" r:id="rId34"/>
    <p:sldId id="289" r:id="rId35"/>
    <p:sldId id="288" r:id="rId36"/>
    <p:sldId id="2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66"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16:56.83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5BF27C4-D7ED-4655-B0E6-B4A37BCAA364}" emma:medium="tactile" emma:mode="ink">
          <msink:context xmlns:msink="http://schemas.microsoft.com/ink/2010/main" type="inkDrawing" rotatedBoundingBox="3681,10598 3749,10585 3752,10603 3685,10616" shapeName="Other"/>
        </emma:interpretation>
      </emma:emma>
    </inkml:annotationXML>
    <inkml:trace contextRef="#ctx0" brushRef="#br0">67 6 751 0,'0'0'145'0,"0"0"-47"16,0 0-13-16,0 0-33 16,0 0 12-16,0 0-9 15,-40-4-39-15,36 4 16 16,4-2-32-16,0 2 0 16,0 0 25-16,0 0-24 15,0 0 11-15,0 0 16 0,0 0-28 16,0 0 26-1,0 0-26-15,0 0 0 0,0 0 31 16,0 0-30-16,0 0-1 16,0 0 14-16,0 0-14 15,0 0 43-15,0 0-25 16,0 0 2-16,0 0 21 16,0 0-35-16,0 0 7 15,0 0-13-15,0 0 1 16,0 0 2-16,0 0-3 15,0 0 0-15,0 0 1 16,0 0-1-16,0 0 0 16,0 0 0-16,0 0-14 0,0 0-3 15,0 0 2 1,-5 0-50-16,5 0-10 0,-7 5-12 16,2 5-112-16,-1-3-101 15</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19:38.62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DA583BD-2CFA-4F67-8A1E-094C01B59944}" emma:medium="tactile" emma:mode="ink">
          <msink:context xmlns:msink="http://schemas.microsoft.com/ink/2010/main" type="inkDrawing" rotatedBoundingBox="17180,7131 17509,6824 17592,6914 17264,7220" shapeName="Other"/>
        </emma:interpretation>
      </emma:emma>
    </inkml:annotationXML>
    <inkml:trace contextRef="#ctx0" brushRef="#br0">3217 1071 523 0,'0'0'93'16,"0"0"-69"-16,118-9-18 15,-100 11-6-15,-18 23-58 16,-12 8 56-16,-24 4-5 16,-4 0 0-16,-3-3 7 0,-32 20 0 15,11-10 0-15,-1-2 0 16</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19:51.24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991F443-8681-4687-8763-EB943183882F}" emma:medium="tactile" emma:mode="ink">
          <msink:context xmlns:msink="http://schemas.microsoft.com/ink/2010/main" type="inkDrawing" rotatedBoundingBox="3477,13279 3696,12582 3705,12585 3486,13282" semanticType="callout" shapeName="Other"/>
        </emma:interpretation>
      </emma:emma>
    </inkml:annotationXML>
    <inkml:trace contextRef="#ctx0" brushRef="#br0">226 0 395 0,'0'0'132'0,"-44"133"-98"16,14-44-19-16,3 5-15 15,-3-5 0-15,8-7-7 16,1-15 7-16,8-17-15 16,-4-8 2-16,7-13-13 15,-2-10-251-15</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22:37.76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E4E4D78-93D3-4B1C-BF1A-EF9D8F701B3F}" emma:medium="tactile" emma:mode="ink">
          <msink:context xmlns:msink="http://schemas.microsoft.com/ink/2010/main" type="inkDrawing" rotatedBoundingBox="5009,15524 5661,15633 5646,15727 4993,15618" shapeName="Other"/>
        </emma:interpretation>
      </emma:emma>
    </inkml:annotationXML>
    <inkml:trace contextRef="#ctx0" brushRef="#br0">0 8 392 0,'0'0'62'16,"0"0"5"-16,0 0-19 16,147 3 10-16,-90-3 11 15,5 0-13-15,7 0 92 16,-3 0-109-16,3 0-39 15,5 42 0-15,-16 0-3 16,-11 0-91-16</inkml:trace>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29:52.43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A659132-129C-4218-A4CC-5A1F5CB5002A}" emma:medium="tactile" emma:mode="ink">
          <msink:context xmlns:msink="http://schemas.microsoft.com/ink/2010/main" type="inkDrawing" rotatedBoundingBox="5841,13766 5857,13756 5863,13766 5847,13775" shapeName="Other"/>
        </emma:interpretation>
      </emma:emma>
    </inkml:annotationXML>
    <inkml:trace contextRef="#ctx0" brushRef="#br0">15 8 660 0,'0'0'120'0,"0"0"-94"0,0 0 5 15,0 0-31 1,0 0 0-16,0 0-16 0,0 0 16 15,0-4 0-15,0 4 37 16,-1 0-8-16,1-4 46 16,-3 4-59-16,3 0-9 15,-5 0-14-15,4 4-43 16,-4 5-50-16</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25:18.41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D0056E7-5E3E-4381-B90E-B65730AFFAD1}" emma:medium="tactile" emma:mode="ink">
          <msink:context xmlns:msink="http://schemas.microsoft.com/ink/2010/main" type="inkDrawing"/>
        </emma:interpretation>
      </emma:emma>
    </inkml:annotationXML>
    <inkml:trace contextRef="#ctx0" brushRef="#br0">0 0 565 0,'0'0'83'16,"0"0"-83"-16,0 0-106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BD25C4-53AE-4787-9369-C61060A58DFC}" type="datetimeFigureOut">
              <a:rPr lang="en-US" smtClean="0"/>
              <a:pPr/>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87BE4-6D1B-4C82-B868-1416F503DC93}" type="slidenum">
              <a:rPr lang="en-US" smtClean="0"/>
              <a:pPr/>
              <a:t>‹#›</a:t>
            </a:fld>
            <a:endParaRPr lang="en-US"/>
          </a:p>
        </p:txBody>
      </p:sp>
    </p:spTree>
    <p:extLst>
      <p:ext uri="{BB962C8B-B14F-4D97-AF65-F5344CB8AC3E}">
        <p14:creationId xmlns:p14="http://schemas.microsoft.com/office/powerpoint/2010/main" val="389576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87BE4-6D1B-4C82-B868-1416F503DC93}" type="slidenum">
              <a:rPr lang="en-US" smtClean="0"/>
              <a:pPr/>
              <a:t>1</a:t>
            </a:fld>
            <a:endParaRPr lang="en-US"/>
          </a:p>
        </p:txBody>
      </p:sp>
    </p:spTree>
    <p:extLst>
      <p:ext uri="{BB962C8B-B14F-4D97-AF65-F5344CB8AC3E}">
        <p14:creationId xmlns:p14="http://schemas.microsoft.com/office/powerpoint/2010/main" val="175596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87BE4-6D1B-4C82-B868-1416F503DC93}" type="slidenum">
              <a:rPr lang="en-US" smtClean="0"/>
              <a:pPr/>
              <a:t>2</a:t>
            </a:fld>
            <a:endParaRPr lang="en-US"/>
          </a:p>
        </p:txBody>
      </p:sp>
    </p:spTree>
    <p:extLst>
      <p:ext uri="{BB962C8B-B14F-4D97-AF65-F5344CB8AC3E}">
        <p14:creationId xmlns:p14="http://schemas.microsoft.com/office/powerpoint/2010/main" val="29422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31C9334-1475-4DA9-8C89-491E3732EB3E}" type="datetime1">
              <a:rPr lang="en-US" smtClean="0"/>
              <a:t>6/8/2021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468530-103E-45C6-B924-817D605582B7}"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2B3413-5D99-406C-BCF0-618AE5F3EF2C}"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E9F034-3CE1-4605-8EE8-86564B33E3AA}"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0847236-08E8-488C-94B0-41DAE4498EB3}"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599538-91D2-4751-A403-E36F98B3E615}"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55D0783-83DD-49CD-8C33-7010AA8B840A}" type="datetime1">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99A93D8-0578-4130-B4FC-7A522F42198D}" type="datetime1">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90C45-FB24-402D-BE0A-626748575891}" type="datetime1">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6A9937-141E-4882-8452-BC7572771267}"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75BB1D4-C2B4-4725-B291-B9AC0085DA10}"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3219CB-1A00-435B-922E-E09F2058DE44}" type="datetime1">
              <a:rPr lang="en-US" smtClean="0"/>
              <a:t>6/8/2021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15" Type="http://schemas.openxmlformats.org/officeDocument/2006/relationships/image" Target="../media/image175.emf"/></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1" Type="http://schemas.openxmlformats.org/officeDocument/2006/relationships/customXml" Target="../ink/ink3.xml"/><Relationship Id="rId2" Type="http://schemas.openxmlformats.org/officeDocument/2006/relationships/image" Target="../media/image4.png"/><Relationship Id="rId20" Type="http://schemas.openxmlformats.org/officeDocument/2006/relationships/image" Target="../media/image199.emf"/><Relationship Id="rId1" Type="http://schemas.openxmlformats.org/officeDocument/2006/relationships/slideLayout" Target="../slideLayouts/slideLayout2.xml"/><Relationship Id="rId5" Type="http://schemas.openxmlformats.org/officeDocument/2006/relationships/customXml" Target="../ink/ink2.xml"/><Relationship Id="rId28" Type="http://schemas.openxmlformats.org/officeDocument/2006/relationships/image" Target="../media/image203.emf"/><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2.xml"/><Relationship Id="rId9" Type="http://schemas.openxmlformats.org/officeDocument/2006/relationships/image" Target="../media/image225.emf"/></Relationships>
</file>

<file path=ppt/slides/_rels/slide34.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2.xml"/><Relationship Id="rId45" Type="http://schemas.openxmlformats.org/officeDocument/2006/relationships/image" Target="../media/image251.emf"/></Relationships>
</file>

<file path=ppt/slides/_rels/slide35.xml.rels><?xml version="1.0" encoding="UTF-8" standalone="yes"?>
<Relationships xmlns="http://schemas.openxmlformats.org/package/2006/relationships"><Relationship Id="rId2" Type="http://schemas.openxmlformats.org/officeDocument/2006/relationships/customXml" Target="../ink/ink6.xml"/><Relationship Id="rId1" Type="http://schemas.openxmlformats.org/officeDocument/2006/relationships/slideLayout" Target="../slideLayouts/slideLayout2.xml"/><Relationship Id="rId9" Type="http://schemas.openxmlformats.org/officeDocument/2006/relationships/image" Target="../media/image26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2057400"/>
            <a:ext cx="8763000" cy="1828800"/>
          </a:xfrm>
        </p:spPr>
        <p:txBody>
          <a:bodyPr>
            <a:normAutofit fontScale="90000"/>
          </a:bodyPr>
          <a:lstStyle/>
          <a:p>
            <a:pPr algn="ctr"/>
            <a:r>
              <a:rPr lang="en-US" sz="5400" dirty="0">
                <a:solidFill>
                  <a:schemeClr val="tx1">
                    <a:lumMod val="85000"/>
                  </a:schemeClr>
                </a:solidFill>
              </a:rPr>
              <a:t>Data Structure and Algorithms</a:t>
            </a:r>
            <a:br>
              <a:rPr lang="en-US" sz="5400" dirty="0">
                <a:solidFill>
                  <a:schemeClr val="tx1">
                    <a:lumMod val="85000"/>
                  </a:schemeClr>
                </a:solidFill>
              </a:rPr>
            </a:br>
            <a:br>
              <a:rPr lang="en-US" sz="5400" dirty="0">
                <a:solidFill>
                  <a:schemeClr val="tx1">
                    <a:lumMod val="85000"/>
                  </a:schemeClr>
                </a:solidFill>
              </a:rPr>
            </a:br>
            <a:r>
              <a:rPr lang="en-US" sz="5400" dirty="0">
                <a:solidFill>
                  <a:schemeClr val="tx1">
                    <a:lumMod val="85000"/>
                  </a:schemeClr>
                </a:solidFill>
              </a:rPr>
              <a:t>Complexity of Algorithms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Complexity</a:t>
            </a:r>
            <a:endParaRPr lang="en-US" dirty="0"/>
          </a:p>
        </p:txBody>
      </p:sp>
      <p:sp>
        <p:nvSpPr>
          <p:cNvPr id="3" name="Content Placeholder 2"/>
          <p:cNvSpPr>
            <a:spLocks noGrp="1"/>
          </p:cNvSpPr>
          <p:nvPr>
            <p:ph idx="1"/>
          </p:nvPr>
        </p:nvSpPr>
        <p:spPr/>
        <p:txBody>
          <a:bodyPr/>
          <a:lstStyle/>
          <a:p>
            <a:pPr algn="just">
              <a:buNone/>
            </a:pPr>
            <a:r>
              <a:rPr lang="en-US" sz="3200" dirty="0"/>
              <a:t>   Algorithmic complexity is concerned about how fast or slow particular algorithm performs. </a:t>
            </a:r>
          </a:p>
          <a:p>
            <a:pPr algn="just">
              <a:buNone/>
            </a:pPr>
            <a:endParaRPr lang="en-US" sz="3200" dirty="0"/>
          </a:p>
          <a:p>
            <a:pPr algn="just">
              <a:buNone/>
            </a:pPr>
            <a:r>
              <a:rPr lang="en-US" sz="3200" dirty="0"/>
              <a:t>   We define complexity as a numerical function </a:t>
            </a:r>
            <a:r>
              <a:rPr lang="en-US" sz="3200" i="1" dirty="0"/>
              <a:t>T(n)</a:t>
            </a:r>
            <a:r>
              <a:rPr lang="en-US" sz="3200" dirty="0"/>
              <a:t> - time versus the input size </a:t>
            </a:r>
            <a:r>
              <a:rPr lang="en-US" sz="3200" i="1" dirty="0"/>
              <a:t>n</a:t>
            </a:r>
            <a:r>
              <a:rPr lang="en-US" sz="3200"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85604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4900" b="1" dirty="0"/>
              <a:t>   </a:t>
            </a:r>
            <a:br>
              <a:rPr lang="en-US" sz="4900" b="1" dirty="0"/>
            </a:br>
            <a:br>
              <a:rPr lang="en-US" sz="4900" b="1" dirty="0"/>
            </a:br>
            <a:br>
              <a:rPr lang="en-US" sz="4900" b="1" dirty="0"/>
            </a:br>
            <a:br>
              <a:rPr lang="en-US" sz="4900" b="1" dirty="0"/>
            </a:br>
            <a:r>
              <a:rPr lang="en-US" sz="4900" b="1" dirty="0"/>
              <a:t> </a:t>
            </a:r>
            <a:br>
              <a:rPr lang="en-US" sz="4900" b="1" dirty="0"/>
            </a:br>
            <a:r>
              <a:rPr lang="en-US" sz="4900" b="1" dirty="0"/>
              <a:t>   </a:t>
            </a:r>
            <a:br>
              <a:rPr lang="en-US" sz="4900" b="1" dirty="0"/>
            </a:br>
            <a:br>
              <a:rPr lang="en-US" sz="4900" b="1" dirty="0"/>
            </a:br>
            <a:br>
              <a:rPr lang="en-US" sz="4900" b="1" dirty="0"/>
            </a:br>
            <a:r>
              <a:rPr lang="en-US" sz="4900" b="1" dirty="0"/>
              <a:t>   Complexity</a:t>
            </a:r>
            <a:endParaRPr lang="en-US" dirty="0"/>
          </a:p>
        </p:txBody>
      </p:sp>
      <p:sp>
        <p:nvSpPr>
          <p:cNvPr id="3" name="Content Placeholder 2"/>
          <p:cNvSpPr>
            <a:spLocks noGrp="1"/>
          </p:cNvSpPr>
          <p:nvPr>
            <p:ph idx="1"/>
          </p:nvPr>
        </p:nvSpPr>
        <p:spPr/>
        <p:txBody>
          <a:bodyPr/>
          <a:lstStyle/>
          <a:p>
            <a:pPr algn="just">
              <a:buNone/>
            </a:pPr>
            <a:r>
              <a:rPr lang="en-US" dirty="0"/>
              <a:t>    </a:t>
            </a:r>
            <a:r>
              <a:rPr lang="en-US" sz="3200" dirty="0"/>
              <a:t>In general, we are not so much interested in the time and space complexity for small inputs.</a:t>
            </a:r>
          </a:p>
          <a:p>
            <a:pPr algn="just">
              <a:buNone/>
            </a:pPr>
            <a:endParaRPr lang="en-US" sz="3200" dirty="0"/>
          </a:p>
          <a:p>
            <a:pPr algn="just">
              <a:buNone/>
            </a:pPr>
            <a:r>
              <a:rPr lang="en-US" sz="3200" dirty="0"/>
              <a:t>    For  example,  while  the  difference  in  time complexity between linear and   binary search is meaningless for a sequence with </a:t>
            </a:r>
            <a:r>
              <a:rPr lang="bn-IN" sz="3200" dirty="0"/>
              <a:t>    </a:t>
            </a:r>
            <a:r>
              <a:rPr lang="en-US" sz="3200" dirty="0"/>
              <a:t>n = 10, it is gigantic for </a:t>
            </a:r>
            <a:r>
              <a:rPr lang="en-US" sz="3200" b="1" dirty="0"/>
              <a:t>n=2</a:t>
            </a:r>
            <a:r>
              <a:rPr lang="en-US" sz="3200" b="1" baseline="30000" dirty="0"/>
              <a:t>30</a:t>
            </a:r>
            <a:r>
              <a:rPr lang="en-US" sz="3200" b="1" dirty="0"/>
              <a:t>.</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92162"/>
          </a:xfrm>
        </p:spPr>
        <p:txBody>
          <a:bodyPr>
            <a:normAutofit fontScale="90000"/>
          </a:bodyPr>
          <a:lstStyle/>
          <a:p>
            <a:r>
              <a:rPr lang="en-US" b="1" dirty="0"/>
              <a:t>  Complexity</a:t>
            </a:r>
          </a:p>
        </p:txBody>
      </p:sp>
      <p:sp>
        <p:nvSpPr>
          <p:cNvPr id="3" name="Content Placeholder 2"/>
          <p:cNvSpPr>
            <a:spLocks noGrp="1"/>
          </p:cNvSpPr>
          <p:nvPr>
            <p:ph idx="1"/>
          </p:nvPr>
        </p:nvSpPr>
        <p:spPr>
          <a:xfrm>
            <a:off x="304800" y="1219200"/>
            <a:ext cx="8382000" cy="5410200"/>
          </a:xfrm>
        </p:spPr>
        <p:txBody>
          <a:bodyPr>
            <a:normAutofit fontScale="85000" lnSpcReduction="20000"/>
          </a:bodyPr>
          <a:lstStyle/>
          <a:p>
            <a:pPr algn="just">
              <a:buNone/>
            </a:pPr>
            <a:r>
              <a:rPr lang="en-US" dirty="0"/>
              <a:t>    </a:t>
            </a:r>
            <a:r>
              <a:rPr lang="en-US" sz="3500" dirty="0"/>
              <a:t>For example, let us assume two algorithms A and B that solve the same class of problems P.</a:t>
            </a:r>
          </a:p>
          <a:p>
            <a:pPr algn="just">
              <a:buNone/>
            </a:pPr>
            <a:r>
              <a:rPr lang="en-US" sz="3500" dirty="0"/>
              <a:t>   </a:t>
            </a:r>
          </a:p>
          <a:p>
            <a:pPr algn="just">
              <a:buNone/>
            </a:pPr>
            <a:r>
              <a:rPr lang="en-US" sz="3500" dirty="0"/>
              <a:t>    The time complexity of A is 5,000 n, the one for</a:t>
            </a:r>
          </a:p>
          <a:p>
            <a:pPr algn="just">
              <a:buNone/>
            </a:pPr>
            <a:r>
              <a:rPr lang="en-US" sz="3500" dirty="0"/>
              <a:t>    B is [1.1</a:t>
            </a:r>
            <a:r>
              <a:rPr lang="en-US" sz="3500" baseline="30000" dirty="0"/>
              <a:t>n</a:t>
            </a:r>
            <a:r>
              <a:rPr lang="en-US" sz="3500" dirty="0"/>
              <a:t>] for an input with n elements.</a:t>
            </a:r>
          </a:p>
          <a:p>
            <a:pPr algn="just">
              <a:buNone/>
            </a:pPr>
            <a:endParaRPr lang="en-US" sz="3500" dirty="0"/>
          </a:p>
          <a:p>
            <a:pPr algn="just">
              <a:buNone/>
            </a:pPr>
            <a:r>
              <a:rPr lang="en-US" sz="3500" dirty="0"/>
              <a:t>    For n = 10, A requires 50,000 steps, but B only</a:t>
            </a:r>
          </a:p>
          <a:p>
            <a:pPr algn="just">
              <a:buNone/>
            </a:pPr>
            <a:r>
              <a:rPr lang="en-US" sz="3500" dirty="0"/>
              <a:t>    3, so B seems to be superior to A.</a:t>
            </a:r>
          </a:p>
          <a:p>
            <a:pPr algn="just">
              <a:buNone/>
            </a:pPr>
            <a:endParaRPr lang="en-US" sz="3500" dirty="0"/>
          </a:p>
          <a:p>
            <a:pPr algn="just">
              <a:buNone/>
            </a:pPr>
            <a:r>
              <a:rPr lang="en-US" sz="3500" dirty="0"/>
              <a:t>    For n = 1000, however, A requires 5,000,000</a:t>
            </a:r>
          </a:p>
          <a:p>
            <a:pPr algn="just">
              <a:buNone/>
            </a:pPr>
            <a:r>
              <a:rPr lang="en-US" sz="3500" dirty="0"/>
              <a:t>    steps, while B requires 2.5*10</a:t>
            </a:r>
            <a:r>
              <a:rPr lang="en-US" sz="3500" baseline="30000" dirty="0"/>
              <a:t>41</a:t>
            </a:r>
            <a:r>
              <a:rPr lang="en-US" sz="3500" dirty="0"/>
              <a:t> steps</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14400"/>
          </a:xfrm>
        </p:spPr>
        <p:txBody>
          <a:bodyPr/>
          <a:lstStyle/>
          <a:p>
            <a:r>
              <a:rPr lang="en-US" b="1" dirty="0"/>
              <a:t>  Complexity</a:t>
            </a:r>
          </a:p>
        </p:txBody>
      </p:sp>
      <p:sp>
        <p:nvSpPr>
          <p:cNvPr id="3" name="Content Placeholder 2"/>
          <p:cNvSpPr>
            <a:spLocks noGrp="1"/>
          </p:cNvSpPr>
          <p:nvPr>
            <p:ph idx="1"/>
          </p:nvPr>
        </p:nvSpPr>
        <p:spPr>
          <a:xfrm>
            <a:off x="457200" y="1447800"/>
            <a:ext cx="8305800" cy="4221163"/>
          </a:xfrm>
        </p:spPr>
        <p:txBody>
          <a:bodyPr/>
          <a:lstStyle/>
          <a:p>
            <a:pPr algn="ctr">
              <a:buNone/>
            </a:pPr>
            <a:r>
              <a:rPr lang="en-US" sz="3200" b="1" dirty="0"/>
              <a:t>Comparison</a:t>
            </a:r>
            <a:r>
              <a:rPr lang="en-US" sz="3200" dirty="0"/>
              <a:t>: </a:t>
            </a:r>
            <a:r>
              <a:rPr lang="en-US" sz="2400" dirty="0"/>
              <a:t>Time complexity of algorithms A &amp;B.</a:t>
            </a:r>
            <a:endParaRPr lang="en-US" dirty="0"/>
          </a:p>
          <a:p>
            <a:pPr>
              <a:buNone/>
            </a:pPr>
            <a:endParaRPr lang="en-US" dirty="0"/>
          </a:p>
        </p:txBody>
      </p:sp>
      <p:graphicFrame>
        <p:nvGraphicFramePr>
          <p:cNvPr id="4" name="Table 3"/>
          <p:cNvGraphicFramePr>
            <a:graphicFrameLocks noGrp="1"/>
          </p:cNvGraphicFramePr>
          <p:nvPr/>
        </p:nvGraphicFramePr>
        <p:xfrm>
          <a:off x="762000" y="2362200"/>
          <a:ext cx="7924800" cy="394355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624118">
                <a:tc>
                  <a:txBody>
                    <a:bodyPr/>
                    <a:lstStyle/>
                    <a:p>
                      <a:pPr algn="ctr"/>
                      <a:r>
                        <a:rPr lang="en-US" sz="2400" dirty="0"/>
                        <a:t>Input Size</a:t>
                      </a:r>
                    </a:p>
                  </a:txBody>
                  <a:tcPr/>
                </a:tc>
                <a:tc>
                  <a:txBody>
                    <a:bodyPr/>
                    <a:lstStyle/>
                    <a:p>
                      <a:pPr algn="ctr"/>
                      <a:r>
                        <a:rPr lang="en-US" sz="2400" dirty="0"/>
                        <a:t>Algorithm A</a:t>
                      </a:r>
                    </a:p>
                  </a:txBody>
                  <a:tcPr/>
                </a:tc>
                <a:tc>
                  <a:txBody>
                    <a:bodyPr/>
                    <a:lstStyle/>
                    <a:p>
                      <a:pPr algn="ctr"/>
                      <a:r>
                        <a:rPr lang="en-US" sz="2400" dirty="0"/>
                        <a:t>Algorithm B</a:t>
                      </a:r>
                    </a:p>
                  </a:txBody>
                  <a:tcPr/>
                </a:tc>
                <a:extLst>
                  <a:ext uri="{0D108BD9-81ED-4DB2-BD59-A6C34878D82A}">
                    <a16:rowId xmlns:a16="http://schemas.microsoft.com/office/drawing/2014/main" val="10000"/>
                  </a:ext>
                </a:extLst>
              </a:tr>
              <a:tr h="624118">
                <a:tc>
                  <a:txBody>
                    <a:bodyPr/>
                    <a:lstStyle/>
                    <a:p>
                      <a:pPr algn="ctr"/>
                      <a:r>
                        <a:rPr lang="en-US" sz="2400" dirty="0"/>
                        <a:t>n</a:t>
                      </a:r>
                    </a:p>
                  </a:txBody>
                  <a:tcPr/>
                </a:tc>
                <a:tc>
                  <a:txBody>
                    <a:bodyPr/>
                    <a:lstStyle/>
                    <a:p>
                      <a:pPr algn="ctr"/>
                      <a:r>
                        <a:rPr lang="en-US" sz="2400" dirty="0"/>
                        <a:t>5,000n</a:t>
                      </a:r>
                    </a:p>
                  </a:txBody>
                  <a:tcPr/>
                </a:tc>
                <a:tc>
                  <a:txBody>
                    <a:bodyPr/>
                    <a:lstStyle/>
                    <a:p>
                      <a:pPr algn="ctr"/>
                      <a:r>
                        <a:rPr lang="en-US" sz="2400" dirty="0"/>
                        <a:t>[1.1</a:t>
                      </a:r>
                      <a:r>
                        <a:rPr lang="en-US" sz="2400" baseline="30000" dirty="0"/>
                        <a:t>n</a:t>
                      </a:r>
                      <a:r>
                        <a:rPr lang="en-US" sz="2400" dirty="0"/>
                        <a:t>] </a:t>
                      </a:r>
                    </a:p>
                  </a:txBody>
                  <a:tcPr/>
                </a:tc>
                <a:extLst>
                  <a:ext uri="{0D108BD9-81ED-4DB2-BD59-A6C34878D82A}">
                    <a16:rowId xmlns:a16="http://schemas.microsoft.com/office/drawing/2014/main" val="10001"/>
                  </a:ext>
                </a:extLst>
              </a:tr>
              <a:tr h="624118">
                <a:tc>
                  <a:txBody>
                    <a:bodyPr/>
                    <a:lstStyle/>
                    <a:p>
                      <a:pPr algn="ctr"/>
                      <a:r>
                        <a:rPr lang="en-US" sz="2400" dirty="0"/>
                        <a:t>10</a:t>
                      </a:r>
                    </a:p>
                  </a:txBody>
                  <a:tcPr/>
                </a:tc>
                <a:tc>
                  <a:txBody>
                    <a:bodyPr/>
                    <a:lstStyle/>
                    <a:p>
                      <a:pPr algn="ctr"/>
                      <a:r>
                        <a:rPr lang="en-US" sz="2400" dirty="0"/>
                        <a:t>50,000</a:t>
                      </a:r>
                    </a:p>
                  </a:txBody>
                  <a:tcPr/>
                </a:tc>
                <a:tc>
                  <a:txBody>
                    <a:bodyPr/>
                    <a:lstStyle/>
                    <a:p>
                      <a:pPr algn="ctr"/>
                      <a:r>
                        <a:rPr lang="en-US" sz="2400" dirty="0"/>
                        <a:t>3</a:t>
                      </a:r>
                    </a:p>
                  </a:txBody>
                  <a:tcPr/>
                </a:tc>
                <a:extLst>
                  <a:ext uri="{0D108BD9-81ED-4DB2-BD59-A6C34878D82A}">
                    <a16:rowId xmlns:a16="http://schemas.microsoft.com/office/drawing/2014/main" val="10002"/>
                  </a:ext>
                </a:extLst>
              </a:tr>
              <a:tr h="624118">
                <a:tc>
                  <a:txBody>
                    <a:bodyPr/>
                    <a:lstStyle/>
                    <a:p>
                      <a:pPr algn="ctr"/>
                      <a:r>
                        <a:rPr lang="en-US" sz="2400" dirty="0"/>
                        <a:t>100</a:t>
                      </a:r>
                    </a:p>
                  </a:txBody>
                  <a:tcPr/>
                </a:tc>
                <a:tc>
                  <a:txBody>
                    <a:bodyPr/>
                    <a:lstStyle/>
                    <a:p>
                      <a:pPr algn="ctr"/>
                      <a:r>
                        <a:rPr lang="en-US" sz="2400" dirty="0"/>
                        <a:t>500,000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13,781</a:t>
                      </a:r>
                    </a:p>
                  </a:txBody>
                  <a:tcPr/>
                </a:tc>
                <a:extLst>
                  <a:ext uri="{0D108BD9-81ED-4DB2-BD59-A6C34878D82A}">
                    <a16:rowId xmlns:a16="http://schemas.microsoft.com/office/drawing/2014/main" val="10003"/>
                  </a:ext>
                </a:extLst>
              </a:tr>
              <a:tr h="624118">
                <a:tc>
                  <a:txBody>
                    <a:bodyPr/>
                    <a:lstStyle/>
                    <a:p>
                      <a:pPr algn="ctr"/>
                      <a:r>
                        <a:rPr lang="en-US" sz="2400" dirty="0"/>
                        <a:t>1,000</a:t>
                      </a:r>
                    </a:p>
                  </a:txBody>
                  <a:tcPr/>
                </a:tc>
                <a:tc>
                  <a:txBody>
                    <a:bodyPr/>
                    <a:lstStyle/>
                    <a:p>
                      <a:pPr algn="ctr"/>
                      <a:r>
                        <a:rPr lang="en-US" sz="2400" dirty="0"/>
                        <a:t>5,000,000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2.5*10</a:t>
                      </a:r>
                      <a:r>
                        <a:rPr lang="en-US" sz="2400" baseline="30000" dirty="0"/>
                        <a:t>41</a:t>
                      </a:r>
                      <a:endParaRPr lang="en-US" sz="2400" dirty="0"/>
                    </a:p>
                  </a:txBody>
                  <a:tcPr/>
                </a:tc>
                <a:extLst>
                  <a:ext uri="{0D108BD9-81ED-4DB2-BD59-A6C34878D82A}">
                    <a16:rowId xmlns:a16="http://schemas.microsoft.com/office/drawing/2014/main" val="10004"/>
                  </a:ext>
                </a:extLst>
              </a:tr>
              <a:tr h="763072">
                <a:tc>
                  <a:txBody>
                    <a:bodyPr/>
                    <a:lstStyle/>
                    <a:p>
                      <a:pPr algn="ctr"/>
                      <a:r>
                        <a:rPr lang="en-US" sz="2400" dirty="0"/>
                        <a:t>1,000,000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5.10</a:t>
                      </a:r>
                      <a:r>
                        <a:rPr lang="en-US" sz="2400" kern="1200" baseline="30000" dirty="0">
                          <a:solidFill>
                            <a:schemeClr val="dk1"/>
                          </a:solidFill>
                          <a:latin typeface="+mn-lt"/>
                          <a:ea typeface="+mn-ea"/>
                          <a:cs typeface="+mn-cs"/>
                        </a:rPr>
                        <a:t>9</a:t>
                      </a:r>
                      <a:endParaRPr lang="en-US" sz="2400" kern="1200" dirty="0">
                        <a:solidFill>
                          <a:schemeClr val="dk1"/>
                        </a:solidFill>
                        <a:latin typeface="+mn-lt"/>
                        <a:ea typeface="+mn-ea"/>
                        <a:cs typeface="+mn-cs"/>
                      </a:endParaRPr>
                    </a:p>
                    <a:p>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4.8*10</a:t>
                      </a:r>
                      <a:r>
                        <a:rPr lang="en-US" sz="2400" kern="1200" baseline="30000" dirty="0">
                          <a:solidFill>
                            <a:schemeClr val="dk1"/>
                          </a:solidFill>
                          <a:latin typeface="+mn-lt"/>
                          <a:ea typeface="+mn-ea"/>
                          <a:cs typeface="+mn-cs"/>
                        </a:rPr>
                        <a:t>41</a:t>
                      </a:r>
                      <a:endParaRPr lang="en-US" sz="2400" kern="1200" dirty="0">
                        <a:solidFill>
                          <a:schemeClr val="dk1"/>
                        </a:solidFill>
                        <a:latin typeface="+mn-lt"/>
                        <a:ea typeface="+mn-ea"/>
                        <a:cs typeface="+mn-cs"/>
                      </a:endParaRPr>
                    </a:p>
                    <a:p>
                      <a:pPr algn="ctr"/>
                      <a:endParaRPr lang="en-US" sz="2400" dirty="0"/>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819912"/>
          </a:xfrm>
        </p:spPr>
        <p:txBody>
          <a:bodyPr/>
          <a:lstStyle/>
          <a:p>
            <a:r>
              <a:rPr lang="en-US" b="1" dirty="0"/>
              <a:t>  Complexity</a:t>
            </a:r>
          </a:p>
        </p:txBody>
      </p:sp>
      <p:sp>
        <p:nvSpPr>
          <p:cNvPr id="3" name="Content Placeholder 2"/>
          <p:cNvSpPr>
            <a:spLocks noGrp="1"/>
          </p:cNvSpPr>
          <p:nvPr>
            <p:ph idx="1"/>
          </p:nvPr>
        </p:nvSpPr>
        <p:spPr>
          <a:xfrm>
            <a:off x="457200" y="1600200"/>
            <a:ext cx="8382000" cy="4953000"/>
          </a:xfrm>
        </p:spPr>
        <p:txBody>
          <a:bodyPr>
            <a:normAutofit fontScale="92500" lnSpcReduction="10000"/>
          </a:bodyPr>
          <a:lstStyle/>
          <a:p>
            <a:pPr algn="just">
              <a:buNone/>
            </a:pPr>
            <a:r>
              <a:rPr lang="en-US" dirty="0"/>
              <a:t>    </a:t>
            </a:r>
            <a:r>
              <a:rPr lang="en-US" sz="3500" dirty="0"/>
              <a:t>This means that algorithm B cannot be used for large inputs, while algorithm A is still feasible.</a:t>
            </a:r>
          </a:p>
          <a:p>
            <a:pPr algn="just">
              <a:buNone/>
            </a:pPr>
            <a:endParaRPr lang="en-US" sz="3500" dirty="0"/>
          </a:p>
          <a:p>
            <a:pPr algn="just">
              <a:buNone/>
            </a:pPr>
            <a:r>
              <a:rPr lang="en-US" sz="3500" dirty="0"/>
              <a:t>   So what is important is the growth of the              complexity   functions.</a:t>
            </a:r>
          </a:p>
          <a:p>
            <a:pPr algn="just">
              <a:buNone/>
            </a:pPr>
            <a:endParaRPr lang="en-US" sz="3500" dirty="0"/>
          </a:p>
          <a:p>
            <a:pPr algn="just">
              <a:buNone/>
            </a:pPr>
            <a:r>
              <a:rPr lang="en-US" sz="3500" dirty="0"/>
              <a:t>   The growth of time and space complexity with increasing input size n is a suitable measure for the comparison of algorithms.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Growth Function</a:t>
            </a:r>
          </a:p>
        </p:txBody>
      </p:sp>
      <p:sp>
        <p:nvSpPr>
          <p:cNvPr id="3" name="Content Placeholder 2"/>
          <p:cNvSpPr>
            <a:spLocks noGrp="1"/>
          </p:cNvSpPr>
          <p:nvPr>
            <p:ph idx="1"/>
          </p:nvPr>
        </p:nvSpPr>
        <p:spPr/>
        <p:txBody>
          <a:bodyPr/>
          <a:lstStyle/>
          <a:p>
            <a:pPr algn="just">
              <a:buNone/>
            </a:pPr>
            <a:r>
              <a:rPr lang="en-US" dirty="0"/>
              <a:t>   </a:t>
            </a:r>
            <a:r>
              <a:rPr lang="en-US" sz="3200" dirty="0"/>
              <a:t>The order of growth/rate of growth of the running time of an algorithm gives a simple characterization of the algorithm efficiency and allow us to  compare the relative performance of alternative algorithm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1161288"/>
          </a:xfrm>
        </p:spPr>
        <p:txBody>
          <a:bodyPr>
            <a:noAutofit/>
          </a:bodyPr>
          <a:lstStyle/>
          <a:p>
            <a:r>
              <a:rPr lang="en-US" sz="4400" b="1" dirty="0"/>
              <a:t>Asymptotic Efficiency  Algorithm</a:t>
            </a:r>
          </a:p>
        </p:txBody>
      </p:sp>
      <p:sp>
        <p:nvSpPr>
          <p:cNvPr id="3" name="Content Placeholder 2"/>
          <p:cNvSpPr>
            <a:spLocks noGrp="1"/>
          </p:cNvSpPr>
          <p:nvPr>
            <p:ph idx="1"/>
          </p:nvPr>
        </p:nvSpPr>
        <p:spPr/>
        <p:txBody>
          <a:bodyPr>
            <a:normAutofit/>
          </a:bodyPr>
          <a:lstStyle/>
          <a:p>
            <a:pPr algn="just">
              <a:buNone/>
            </a:pPr>
            <a:r>
              <a:rPr lang="en-US" dirty="0"/>
              <a:t>   </a:t>
            </a:r>
            <a:r>
              <a:rPr lang="en-US" sz="3200" dirty="0"/>
              <a:t>When the input size is large enough so  that the rate of growth/order of growth of the running time is relevant.</a:t>
            </a:r>
          </a:p>
          <a:p>
            <a:pPr algn="just">
              <a:buNone/>
            </a:pPr>
            <a:endParaRPr lang="en-US" sz="3200" dirty="0"/>
          </a:p>
          <a:p>
            <a:pPr algn="just">
              <a:buNone/>
            </a:pPr>
            <a:r>
              <a:rPr lang="en-US" sz="3200" dirty="0"/>
              <a:t>    Usually, an algorithm that is asymptotically more efficient will be the best choice for all but not very small inputs.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   Asymptotic Notation</a:t>
            </a:r>
          </a:p>
        </p:txBody>
      </p:sp>
      <p:sp>
        <p:nvSpPr>
          <p:cNvPr id="3" name="Content Placeholder 2"/>
          <p:cNvSpPr>
            <a:spLocks noGrp="1"/>
          </p:cNvSpPr>
          <p:nvPr>
            <p:ph idx="1"/>
          </p:nvPr>
        </p:nvSpPr>
        <p:spPr/>
        <p:txBody>
          <a:bodyPr/>
          <a:lstStyle/>
          <a:p>
            <a:pPr algn="just">
              <a:buNone/>
            </a:pPr>
            <a:r>
              <a:rPr lang="en-US" dirty="0"/>
              <a:t>   </a:t>
            </a:r>
          </a:p>
          <a:p>
            <a:pPr algn="just">
              <a:buNone/>
            </a:pPr>
            <a:r>
              <a:rPr lang="en-US" dirty="0"/>
              <a:t>   </a:t>
            </a:r>
            <a:r>
              <a:rPr lang="en-US" sz="3200" dirty="0"/>
              <a:t>The notations we use to describe the asymptotic running time of an algorithm are defined in terms of functions whose domains are the set of natural numbers </a:t>
            </a:r>
          </a:p>
          <a:p>
            <a:pPr algn="just">
              <a:buNone/>
            </a:pPr>
            <a:r>
              <a:rPr lang="en-US" sz="3200" dirty="0"/>
              <a:t>    N = {0, 1,2,….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   Asymptotic Notation</a:t>
            </a:r>
          </a:p>
        </p:txBody>
      </p:sp>
      <p:sp>
        <p:nvSpPr>
          <p:cNvPr id="3" name="Content Placeholder 2"/>
          <p:cNvSpPr>
            <a:spLocks noGrp="1"/>
          </p:cNvSpPr>
          <p:nvPr>
            <p:ph idx="1"/>
          </p:nvPr>
        </p:nvSpPr>
        <p:spPr/>
        <p:txBody>
          <a:bodyPr/>
          <a:lstStyle/>
          <a:p>
            <a:pPr algn="just">
              <a:buNone/>
            </a:pPr>
            <a:r>
              <a:rPr lang="en-US" dirty="0"/>
              <a:t>    </a:t>
            </a:r>
            <a:r>
              <a:rPr lang="en-US" sz="3200" dirty="0"/>
              <a:t>Asymptotic notations are convenient for describing the worst-case running time function T(n), which is defined only on integer input size.</a:t>
            </a:r>
          </a:p>
          <a:p>
            <a:pPr algn="just">
              <a:buNone/>
            </a:pPr>
            <a:r>
              <a:rPr lang="en-US" sz="3200" dirty="0"/>
              <a:t>   </a:t>
            </a:r>
          </a:p>
          <a:p>
            <a:pPr algn="just">
              <a:buNone/>
            </a:pPr>
            <a:r>
              <a:rPr lang="en-US" sz="3200" dirty="0"/>
              <a:t>  Let n be a non-negative integer representing   the size of the input to an algorithm</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   Asymptotic Notation</a:t>
            </a:r>
          </a:p>
        </p:txBody>
      </p:sp>
      <p:sp>
        <p:nvSpPr>
          <p:cNvPr id="3" name="Content Placeholder 2"/>
          <p:cNvSpPr>
            <a:spLocks noGrp="1"/>
          </p:cNvSpPr>
          <p:nvPr>
            <p:ph idx="1"/>
          </p:nvPr>
        </p:nvSpPr>
        <p:spPr/>
        <p:txBody>
          <a:bodyPr/>
          <a:lstStyle/>
          <a:p>
            <a:pPr algn="just">
              <a:buNone/>
            </a:pPr>
            <a:r>
              <a:rPr lang="en-US" dirty="0"/>
              <a:t>    </a:t>
            </a:r>
            <a:r>
              <a:rPr lang="en-US" sz="3200" dirty="0"/>
              <a:t>Let f(n) and g(n) be two positive functions, representing the number of basic calculations (operations, instructions) that an algorithm takes (or the number of memory words an algorithm needs).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Algorithm</a:t>
            </a:r>
          </a:p>
        </p:txBody>
      </p:sp>
      <p:sp>
        <p:nvSpPr>
          <p:cNvPr id="3" name="Content Placeholder 2"/>
          <p:cNvSpPr>
            <a:spLocks noGrp="1"/>
          </p:cNvSpPr>
          <p:nvPr>
            <p:ph idx="1"/>
          </p:nvPr>
        </p:nvSpPr>
        <p:spPr/>
        <p:txBody>
          <a:bodyPr/>
          <a:lstStyle/>
          <a:p>
            <a:pPr algn="just">
              <a:buNone/>
            </a:pPr>
            <a:r>
              <a:rPr lang="en-US" dirty="0"/>
              <a:t>    </a:t>
            </a:r>
            <a:r>
              <a:rPr lang="en-US" sz="3200" dirty="0"/>
              <a:t>An Algorithm is any well-defined computational procedure that takes some values or set of values as input and produces some values or set of values as output.</a:t>
            </a:r>
          </a:p>
          <a:p>
            <a:pPr algn="just">
              <a:buNone/>
            </a:pPr>
            <a:endParaRPr lang="en-US" sz="3200" dirty="0"/>
          </a:p>
          <a:p>
            <a:pPr algn="just">
              <a:buNone/>
            </a:pPr>
            <a:r>
              <a:rPr lang="en-US" sz="3200" dirty="0"/>
              <a:t>  An Algorithm is a well defined list of steps to solve a particular problem. </a:t>
            </a:r>
          </a:p>
          <a:p>
            <a:pPr algn="just">
              <a:buNone/>
            </a:pP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marL="0" indent="0">
              <a:buNone/>
            </a:pPr>
            <a:r>
              <a:rPr lang="en-US" b="1" dirty="0"/>
              <a:t>Time for an algorithm to run T(n)</a:t>
            </a:r>
            <a:endParaRPr lang="en-US" dirty="0"/>
          </a:p>
          <a:p>
            <a:pPr marL="0" indent="0" algn="just">
              <a:buNone/>
            </a:pPr>
            <a:r>
              <a:rPr lang="en-US" dirty="0"/>
              <a:t>A function of input. However, we will attempt to characterize this by the size of the input. We will try and estimate the WORST CASE, and sometimes the BEST CASE, and very rarely the AVERAGE CASE. </a:t>
            </a:r>
          </a:p>
          <a:p>
            <a:pPr marL="0" indent="0">
              <a:buNone/>
            </a:pPr>
            <a:endParaRPr lang="en-US" dirty="0"/>
          </a:p>
          <a:p>
            <a:r>
              <a:rPr lang="en-US" b="1" dirty="0"/>
              <a:t>Worst Case</a:t>
            </a:r>
            <a:r>
              <a:rPr lang="en-US" dirty="0"/>
              <a:t>:  is the maximum run time</a:t>
            </a:r>
          </a:p>
          <a:p>
            <a:r>
              <a:rPr lang="en-US" b="1" dirty="0"/>
              <a:t>Best Case: </a:t>
            </a:r>
            <a:r>
              <a:rPr lang="en-US" dirty="0"/>
              <a:t>minimum run time</a:t>
            </a:r>
          </a:p>
          <a:p>
            <a:r>
              <a:rPr lang="en-US" dirty="0"/>
              <a:t> </a:t>
            </a:r>
            <a:r>
              <a:rPr lang="en-US" b="1" dirty="0"/>
              <a:t>Average Case: </a:t>
            </a:r>
            <a:r>
              <a:rPr lang="en-US" dirty="0"/>
              <a:t>It is the average run time. </a:t>
            </a:r>
          </a:p>
          <a:p>
            <a:endParaRPr lang="en-US" dirty="0"/>
          </a:p>
          <a:p>
            <a:r>
              <a:rPr lang="en-US" dirty="0"/>
              <a:t>We can measure this three using different function.</a:t>
            </a: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53397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9"/>
          <p:cNvSpPr>
            <a:spLocks noGrp="1" noChangeArrowheads="1"/>
          </p:cNvSpPr>
          <p:nvPr>
            <p:ph idx="1"/>
          </p:nvPr>
        </p:nvSpPr>
        <p:spPr>
          <a:xfrm>
            <a:off x="381000" y="1032320"/>
            <a:ext cx="8229600" cy="2057400"/>
          </a:xfrm>
        </p:spPr>
        <p:txBody>
          <a:bodyPr>
            <a:normAutofit fontScale="77500" lnSpcReduction="20000"/>
          </a:bodyPr>
          <a:lstStyle/>
          <a:p>
            <a:r>
              <a:rPr kumimoji="0" lang="en-US" dirty="0"/>
              <a:t>Binary search.   </a:t>
            </a:r>
            <a:r>
              <a:rPr kumimoji="0" lang="en-US" dirty="0">
                <a:solidFill>
                  <a:schemeClr val="tx1"/>
                </a:solidFill>
              </a:rPr>
              <a:t>Given </a:t>
            </a:r>
            <a:r>
              <a:rPr kumimoji="0" lang="en-US" sz="1600" dirty="0">
                <a:solidFill>
                  <a:schemeClr val="tx1"/>
                </a:solidFill>
                <a:latin typeface="Courier New" pitchFamily="49" charset="0"/>
              </a:rPr>
              <a:t>value</a:t>
            </a:r>
            <a:r>
              <a:rPr kumimoji="0" lang="en-US" dirty="0">
                <a:solidFill>
                  <a:schemeClr val="tx1"/>
                </a:solidFill>
              </a:rPr>
              <a:t> and sorted array </a:t>
            </a:r>
            <a:r>
              <a:rPr kumimoji="0" lang="en-US" sz="1600" dirty="0">
                <a:solidFill>
                  <a:schemeClr val="tx1"/>
                </a:solidFill>
                <a:latin typeface="Courier New" pitchFamily="49" charset="0"/>
              </a:rPr>
              <a:t>a[]</a:t>
            </a:r>
            <a:r>
              <a:rPr kumimoji="0" lang="en-US" dirty="0">
                <a:solidFill>
                  <a:schemeClr val="tx1"/>
                </a:solidFill>
              </a:rPr>
              <a:t>, find index </a:t>
            </a:r>
            <a:r>
              <a:rPr kumimoji="0" lang="en-US" sz="1600" dirty="0" err="1">
                <a:solidFill>
                  <a:schemeClr val="tx1"/>
                </a:solidFill>
                <a:latin typeface="Courier New" pitchFamily="49" charset="0"/>
              </a:rPr>
              <a:t>i</a:t>
            </a:r>
            <a:br>
              <a:rPr kumimoji="0" lang="en-US" sz="1600" dirty="0">
                <a:solidFill>
                  <a:schemeClr val="tx1"/>
                </a:solidFill>
                <a:latin typeface="Courier New" pitchFamily="49" charset="0"/>
              </a:rPr>
            </a:br>
            <a:r>
              <a:rPr kumimoji="0" lang="en-US" dirty="0">
                <a:solidFill>
                  <a:schemeClr val="tx1"/>
                </a:solidFill>
              </a:rPr>
              <a:t>such that </a:t>
            </a:r>
            <a:r>
              <a:rPr kumimoji="0" lang="en-US" sz="1600" dirty="0">
                <a:solidFill>
                  <a:schemeClr val="tx1"/>
                </a:solidFill>
                <a:latin typeface="Courier New" pitchFamily="49" charset="0"/>
              </a:rPr>
              <a:t>a[</a:t>
            </a:r>
            <a:r>
              <a:rPr kumimoji="0" lang="en-US" sz="1600" dirty="0" err="1">
                <a:solidFill>
                  <a:schemeClr val="tx1"/>
                </a:solidFill>
                <a:latin typeface="Courier New" pitchFamily="49" charset="0"/>
              </a:rPr>
              <a:t>i</a:t>
            </a:r>
            <a:r>
              <a:rPr kumimoji="0" lang="en-US" sz="1600" dirty="0">
                <a:solidFill>
                  <a:schemeClr val="tx1"/>
                </a:solidFill>
                <a:latin typeface="Courier New" pitchFamily="49" charset="0"/>
              </a:rPr>
              <a:t>]</a:t>
            </a:r>
            <a:r>
              <a:rPr kumimoji="0" lang="en-US" dirty="0">
                <a:solidFill>
                  <a:schemeClr val="tx1"/>
                </a:solidFill>
              </a:rPr>
              <a:t> = </a:t>
            </a:r>
            <a:r>
              <a:rPr kumimoji="0" lang="en-US" sz="1600" dirty="0">
                <a:solidFill>
                  <a:schemeClr val="tx1"/>
                </a:solidFill>
                <a:latin typeface="Courier New" pitchFamily="49" charset="0"/>
              </a:rPr>
              <a:t>value</a:t>
            </a:r>
            <a:r>
              <a:rPr kumimoji="0" lang="en-US" dirty="0">
                <a:solidFill>
                  <a:schemeClr val="tx1"/>
                </a:solidFill>
              </a:rPr>
              <a:t>, or report that no such index exists.</a:t>
            </a:r>
          </a:p>
          <a:p>
            <a:endParaRPr kumimoji="0" lang="en-US" dirty="0"/>
          </a:p>
          <a:p>
            <a:r>
              <a:rPr kumimoji="0" lang="en-US" dirty="0"/>
              <a:t>Invariant.  </a:t>
            </a:r>
            <a:r>
              <a:rPr kumimoji="0" lang="en-US" dirty="0">
                <a:solidFill>
                  <a:schemeClr val="tx1"/>
                </a:solidFill>
              </a:rPr>
              <a:t>Algorithm maintains </a:t>
            </a:r>
            <a:r>
              <a:rPr kumimoji="0" lang="en-US" sz="1600" dirty="0">
                <a:solidFill>
                  <a:schemeClr val="tx1"/>
                </a:solidFill>
                <a:latin typeface="Courier New" pitchFamily="49" charset="0"/>
              </a:rPr>
              <a:t>a[lo]</a:t>
            </a:r>
            <a:r>
              <a:rPr kumimoji="0" lang="en-US" dirty="0">
                <a:solidFill>
                  <a:schemeClr val="tx1"/>
                </a:solidFill>
              </a:rPr>
              <a:t> </a:t>
            </a:r>
            <a:r>
              <a:rPr kumimoji="0" lang="en-US" dirty="0">
                <a:solidFill>
                  <a:schemeClr val="tx1"/>
                </a:solidFill>
                <a:sym typeface="Symbol" pitchFamily="18" charset="2"/>
              </a:rPr>
              <a:t></a:t>
            </a:r>
            <a:r>
              <a:rPr kumimoji="0" lang="en-US" dirty="0">
                <a:solidFill>
                  <a:schemeClr val="tx1"/>
                </a:solidFill>
              </a:rPr>
              <a:t> </a:t>
            </a:r>
            <a:r>
              <a:rPr kumimoji="0" lang="en-US" sz="1600" dirty="0">
                <a:solidFill>
                  <a:schemeClr val="tx1"/>
                </a:solidFill>
                <a:latin typeface="Courier New" pitchFamily="49" charset="0"/>
              </a:rPr>
              <a:t>value </a:t>
            </a:r>
            <a:r>
              <a:rPr kumimoji="0" lang="en-US" dirty="0">
                <a:solidFill>
                  <a:schemeClr val="tx1"/>
                </a:solidFill>
                <a:sym typeface="Symbol" pitchFamily="18" charset="2"/>
              </a:rPr>
              <a:t> </a:t>
            </a:r>
            <a:r>
              <a:rPr kumimoji="0" lang="en-US" dirty="0">
                <a:solidFill>
                  <a:schemeClr val="tx1"/>
                </a:solidFill>
              </a:rPr>
              <a:t> </a:t>
            </a:r>
            <a:r>
              <a:rPr kumimoji="0" lang="en-US" sz="1600" dirty="0">
                <a:solidFill>
                  <a:schemeClr val="tx1"/>
                </a:solidFill>
                <a:latin typeface="Courier New" pitchFamily="49" charset="0"/>
              </a:rPr>
              <a:t>a[hi].</a:t>
            </a:r>
          </a:p>
          <a:p>
            <a:endParaRPr kumimoji="0" lang="en-US" sz="1600" dirty="0">
              <a:solidFill>
                <a:schemeClr val="tx1"/>
              </a:solidFill>
              <a:latin typeface="Courier New" pitchFamily="49" charset="0"/>
            </a:endParaRPr>
          </a:p>
          <a:p>
            <a:endParaRPr kumimoji="0" lang="en-US" sz="1600" dirty="0">
              <a:solidFill>
                <a:schemeClr val="tx1"/>
              </a:solidFill>
              <a:latin typeface="Courier New" pitchFamily="49" charset="0"/>
            </a:endParaRPr>
          </a:p>
          <a:p>
            <a:r>
              <a:rPr kumimoji="0" lang="en-US" dirty="0"/>
              <a:t>Ex.  </a:t>
            </a:r>
            <a:r>
              <a:rPr kumimoji="0" lang="en-US" dirty="0">
                <a:solidFill>
                  <a:schemeClr val="tx1"/>
                </a:solidFill>
              </a:rPr>
              <a:t>Binary search for 33.</a:t>
            </a:r>
          </a:p>
          <a:p>
            <a:endParaRPr kumimoji="0" lang="en-US" sz="1600" dirty="0">
              <a:solidFill>
                <a:schemeClr val="tx1"/>
              </a:solidFill>
              <a:latin typeface="Courier New" pitchFamily="49" charset="0"/>
            </a:endParaRPr>
          </a:p>
        </p:txBody>
      </p:sp>
      <p:sp>
        <p:nvSpPr>
          <p:cNvPr id="5" name="Rectangle 2"/>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8</a:t>
            </a:r>
          </a:p>
        </p:txBody>
      </p:sp>
      <p:sp>
        <p:nvSpPr>
          <p:cNvPr id="6" name="Rectangle 3"/>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2</a:t>
            </a:r>
          </a:p>
        </p:txBody>
      </p:sp>
      <p:sp>
        <p:nvSpPr>
          <p:cNvPr id="7" name="Rectangle 4"/>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a:t>
            </a:r>
          </a:p>
        </p:txBody>
      </p:sp>
      <p:sp>
        <p:nvSpPr>
          <p:cNvPr id="8" name="Rectangle 5"/>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3</a:t>
            </a:r>
          </a:p>
        </p:txBody>
      </p:sp>
      <p:sp>
        <p:nvSpPr>
          <p:cNvPr id="9" name="Rectangle 6"/>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4</a:t>
            </a:r>
          </a:p>
        </p:txBody>
      </p:sp>
      <p:sp>
        <p:nvSpPr>
          <p:cNvPr id="10" name="Rectangle 7"/>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6</a:t>
            </a:r>
          </a:p>
        </p:txBody>
      </p:sp>
      <p:sp>
        <p:nvSpPr>
          <p:cNvPr id="11" name="Rectangle 8"/>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5</a:t>
            </a:r>
          </a:p>
        </p:txBody>
      </p:sp>
      <p:sp>
        <p:nvSpPr>
          <p:cNvPr id="12" name="Rectangle 9"/>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7</a:t>
            </a:r>
          </a:p>
        </p:txBody>
      </p:sp>
      <p:sp>
        <p:nvSpPr>
          <p:cNvPr id="13" name="Rectangle 11"/>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10</a:t>
            </a:r>
          </a:p>
        </p:txBody>
      </p:sp>
      <p:sp>
        <p:nvSpPr>
          <p:cNvPr id="14" name="Rectangle 12"/>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9</a:t>
            </a:r>
          </a:p>
        </p:txBody>
      </p:sp>
      <p:sp>
        <p:nvSpPr>
          <p:cNvPr id="15" name="Rectangle 13"/>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11</a:t>
            </a:r>
          </a:p>
        </p:txBody>
      </p:sp>
      <p:sp>
        <p:nvSpPr>
          <p:cNvPr id="16" name="Rectangle 14"/>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12</a:t>
            </a:r>
          </a:p>
        </p:txBody>
      </p:sp>
      <p:sp>
        <p:nvSpPr>
          <p:cNvPr id="17" name="Rectangle 15"/>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14</a:t>
            </a:r>
          </a:p>
        </p:txBody>
      </p:sp>
      <p:sp>
        <p:nvSpPr>
          <p:cNvPr id="18" name="Rectangle 16"/>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13</a:t>
            </a:r>
          </a:p>
        </p:txBody>
      </p:sp>
      <p:sp>
        <p:nvSpPr>
          <p:cNvPr id="19" name="Rectangle 17"/>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p:spPr>
        <p:txBody>
          <a:bodyPr wrap="none" lIns="92075" tIns="46038" rIns="92075" bIns="46038" anchor="ctr"/>
          <a:lstStyle/>
          <a:p>
            <a:pPr algn="ctr"/>
            <a:r>
              <a:rPr lang="en-US" sz="1000" b="1"/>
              <a:t>0</a:t>
            </a:r>
          </a:p>
        </p:txBody>
      </p:sp>
      <p:sp>
        <p:nvSpPr>
          <p:cNvPr id="20" name="Rectangle 18"/>
          <p:cNvSpPr>
            <a:spLocks noChangeArrowheads="1"/>
          </p:cNvSpPr>
          <p:nvPr/>
        </p:nvSpPr>
        <p:spPr bwMode="auto">
          <a:xfrm>
            <a:off x="4800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dirty="0"/>
              <a:t>64</a:t>
            </a:r>
          </a:p>
        </p:txBody>
      </p:sp>
      <p:sp>
        <p:nvSpPr>
          <p:cNvPr id="21" name="Rectangle 19"/>
          <p:cNvSpPr>
            <a:spLocks noChangeArrowheads="1"/>
          </p:cNvSpPr>
          <p:nvPr/>
        </p:nvSpPr>
        <p:spPr bwMode="auto">
          <a:xfrm>
            <a:off x="2057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14</a:t>
            </a:r>
          </a:p>
        </p:txBody>
      </p:sp>
      <p:sp>
        <p:nvSpPr>
          <p:cNvPr id="22" name="Rectangle 20"/>
          <p:cNvSpPr>
            <a:spLocks noChangeArrowheads="1"/>
          </p:cNvSpPr>
          <p:nvPr/>
        </p:nvSpPr>
        <p:spPr bwMode="auto">
          <a:xfrm>
            <a:off x="1600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13</a:t>
            </a:r>
          </a:p>
        </p:txBody>
      </p:sp>
      <p:sp>
        <p:nvSpPr>
          <p:cNvPr id="23" name="Rectangle 21"/>
          <p:cNvSpPr>
            <a:spLocks noChangeArrowheads="1"/>
          </p:cNvSpPr>
          <p:nvPr/>
        </p:nvSpPr>
        <p:spPr bwMode="auto">
          <a:xfrm>
            <a:off x="2514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dirty="0"/>
              <a:t>25</a:t>
            </a:r>
          </a:p>
        </p:txBody>
      </p:sp>
      <p:sp>
        <p:nvSpPr>
          <p:cNvPr id="24" name="Rectangle 22"/>
          <p:cNvSpPr>
            <a:spLocks noChangeArrowheads="1"/>
          </p:cNvSpPr>
          <p:nvPr/>
        </p:nvSpPr>
        <p:spPr bwMode="auto">
          <a:xfrm>
            <a:off x="2971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33</a:t>
            </a:r>
          </a:p>
        </p:txBody>
      </p:sp>
      <p:sp>
        <p:nvSpPr>
          <p:cNvPr id="25" name="Rectangle 23"/>
          <p:cNvSpPr>
            <a:spLocks noChangeArrowheads="1"/>
          </p:cNvSpPr>
          <p:nvPr/>
        </p:nvSpPr>
        <p:spPr bwMode="auto">
          <a:xfrm>
            <a:off x="3886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51</a:t>
            </a:r>
          </a:p>
        </p:txBody>
      </p:sp>
      <p:sp>
        <p:nvSpPr>
          <p:cNvPr id="26" name="Rectangle 24"/>
          <p:cNvSpPr>
            <a:spLocks noChangeArrowheads="1"/>
          </p:cNvSpPr>
          <p:nvPr/>
        </p:nvSpPr>
        <p:spPr bwMode="auto">
          <a:xfrm>
            <a:off x="3429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43</a:t>
            </a:r>
          </a:p>
        </p:txBody>
      </p:sp>
      <p:sp>
        <p:nvSpPr>
          <p:cNvPr id="27" name="Rectangle 25"/>
          <p:cNvSpPr>
            <a:spLocks noChangeArrowheads="1"/>
          </p:cNvSpPr>
          <p:nvPr/>
        </p:nvSpPr>
        <p:spPr bwMode="auto">
          <a:xfrm>
            <a:off x="4343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53</a:t>
            </a:r>
          </a:p>
        </p:txBody>
      </p:sp>
      <p:sp>
        <p:nvSpPr>
          <p:cNvPr id="28" name="Rectangle 27"/>
          <p:cNvSpPr>
            <a:spLocks noChangeArrowheads="1"/>
          </p:cNvSpPr>
          <p:nvPr/>
        </p:nvSpPr>
        <p:spPr bwMode="auto">
          <a:xfrm>
            <a:off x="57150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84</a:t>
            </a:r>
          </a:p>
        </p:txBody>
      </p:sp>
      <p:sp>
        <p:nvSpPr>
          <p:cNvPr id="29" name="Rectangle 28"/>
          <p:cNvSpPr>
            <a:spLocks noChangeArrowheads="1"/>
          </p:cNvSpPr>
          <p:nvPr/>
        </p:nvSpPr>
        <p:spPr bwMode="auto">
          <a:xfrm>
            <a:off x="5257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72</a:t>
            </a:r>
          </a:p>
        </p:txBody>
      </p:sp>
      <p:sp>
        <p:nvSpPr>
          <p:cNvPr id="30" name="Rectangle 29"/>
          <p:cNvSpPr>
            <a:spLocks noChangeArrowheads="1"/>
          </p:cNvSpPr>
          <p:nvPr/>
        </p:nvSpPr>
        <p:spPr bwMode="auto">
          <a:xfrm>
            <a:off x="61722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93</a:t>
            </a:r>
          </a:p>
        </p:txBody>
      </p:sp>
      <p:sp>
        <p:nvSpPr>
          <p:cNvPr id="31" name="Rectangle 30"/>
          <p:cNvSpPr>
            <a:spLocks noChangeArrowheads="1"/>
          </p:cNvSpPr>
          <p:nvPr/>
        </p:nvSpPr>
        <p:spPr bwMode="auto">
          <a:xfrm>
            <a:off x="66294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95</a:t>
            </a:r>
          </a:p>
        </p:txBody>
      </p:sp>
      <p:sp>
        <p:nvSpPr>
          <p:cNvPr id="32" name="Rectangle 31"/>
          <p:cNvSpPr>
            <a:spLocks noChangeArrowheads="1"/>
          </p:cNvSpPr>
          <p:nvPr/>
        </p:nvSpPr>
        <p:spPr bwMode="auto">
          <a:xfrm>
            <a:off x="75438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97</a:t>
            </a:r>
          </a:p>
        </p:txBody>
      </p:sp>
      <p:sp>
        <p:nvSpPr>
          <p:cNvPr id="33" name="Rectangle 32"/>
          <p:cNvSpPr>
            <a:spLocks noChangeArrowheads="1"/>
          </p:cNvSpPr>
          <p:nvPr/>
        </p:nvSpPr>
        <p:spPr bwMode="auto">
          <a:xfrm>
            <a:off x="7086600"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dirty="0"/>
              <a:t>96</a:t>
            </a:r>
          </a:p>
        </p:txBody>
      </p:sp>
      <p:sp>
        <p:nvSpPr>
          <p:cNvPr id="34" name="Rectangle 33"/>
          <p:cNvSpPr>
            <a:spLocks noChangeArrowheads="1"/>
          </p:cNvSpPr>
          <p:nvPr/>
        </p:nvSpPr>
        <p:spPr bwMode="auto">
          <a:xfrm>
            <a:off x="1134374" y="4108450"/>
            <a:ext cx="457200" cy="420688"/>
          </a:xfrm>
          <a:prstGeom prst="rect">
            <a:avLst/>
          </a:prstGeom>
          <a:solidFill>
            <a:schemeClr val="tx2"/>
          </a:solidFill>
          <a:ln w="9525">
            <a:solidFill>
              <a:schemeClr val="bg1"/>
            </a:solidFill>
            <a:miter lim="800000"/>
            <a:headEnd/>
            <a:tailEnd/>
          </a:ln>
          <a:effectLst/>
        </p:spPr>
        <p:txBody>
          <a:bodyPr wrap="none" lIns="92075" tIns="46038" rIns="92075" bIns="46038" anchor="ctr"/>
          <a:lstStyle/>
          <a:p>
            <a:pPr algn="ctr"/>
            <a:r>
              <a:rPr lang="en-US" sz="2000" b="1"/>
              <a:t>6</a:t>
            </a:r>
          </a:p>
        </p:txBody>
      </p:sp>
      <p:sp>
        <p:nvSpPr>
          <p:cNvPr id="35" name="Rectangle 35"/>
          <p:cNvSpPr>
            <a:spLocks noChangeArrowheads="1"/>
          </p:cNvSpPr>
          <p:nvPr/>
        </p:nvSpPr>
        <p:spPr bwMode="auto">
          <a:xfrm>
            <a:off x="1157615" y="5102225"/>
            <a:ext cx="424795" cy="400752"/>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sz="2000" b="1"/>
              <a:t>lo</a:t>
            </a:r>
          </a:p>
        </p:txBody>
      </p:sp>
      <p:sp>
        <p:nvSpPr>
          <p:cNvPr id="36" name="Line 36"/>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p:spPr>
        <p:txBody>
          <a:bodyPr wrap="none" anchor="ctr"/>
          <a:lstStyle/>
          <a:p>
            <a:endParaRPr lang="en-US" sz="2000"/>
          </a:p>
        </p:txBody>
      </p:sp>
      <p:sp>
        <p:nvSpPr>
          <p:cNvPr id="37" name="Rectangle 44"/>
          <p:cNvSpPr>
            <a:spLocks noChangeArrowheads="1"/>
          </p:cNvSpPr>
          <p:nvPr/>
        </p:nvSpPr>
        <p:spPr bwMode="auto">
          <a:xfrm>
            <a:off x="7572656" y="5105400"/>
            <a:ext cx="434414" cy="400752"/>
          </a:xfrm>
          <a:prstGeom prst="rect">
            <a:avLst/>
          </a:prstGeom>
          <a:noFill/>
          <a:ln w="15875">
            <a:noFill/>
            <a:miter lim="800000"/>
            <a:headEnd/>
            <a:tailEnd/>
          </a:ln>
          <a:effectLst/>
        </p:spPr>
        <p:txBody>
          <a:bodyPr wrap="none" lIns="92075" tIns="46038" rIns="92075" bIns="46038">
            <a:spAutoFit/>
          </a:bodyPr>
          <a:lstStyle/>
          <a:p>
            <a:pPr algn="ctr">
              <a:spcBef>
                <a:spcPct val="50000"/>
              </a:spcBef>
            </a:pPr>
            <a:r>
              <a:rPr kumimoji="1" lang="en-US" sz="2000" b="1"/>
              <a:t>hi</a:t>
            </a:r>
          </a:p>
        </p:txBody>
      </p:sp>
      <p:sp>
        <p:nvSpPr>
          <p:cNvPr id="38" name="Line 45"/>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p:spPr>
        <p:txBody>
          <a:bodyPr wrap="none" anchor="ctr"/>
          <a:lstStyle/>
          <a:p>
            <a:endParaRPr lang="en-US" sz="2000"/>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92754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Asymptotic Notation</a:t>
            </a:r>
          </a:p>
        </p:txBody>
      </p:sp>
      <p:sp>
        <p:nvSpPr>
          <p:cNvPr id="3" name="Content Placeholder 2"/>
          <p:cNvSpPr>
            <a:spLocks noGrp="1"/>
          </p:cNvSpPr>
          <p:nvPr>
            <p:ph idx="1"/>
          </p:nvPr>
        </p:nvSpPr>
        <p:spPr/>
        <p:txBody>
          <a:bodyPr>
            <a:normAutofit/>
          </a:bodyPr>
          <a:lstStyle/>
          <a:p>
            <a:pPr marL="0">
              <a:lnSpc>
                <a:spcPct val="115000"/>
              </a:lnSpc>
              <a:spcBef>
                <a:spcPts val="0"/>
              </a:spcBef>
            </a:pPr>
            <a:r>
              <a:rPr lang="en-US" sz="3200" dirty="0">
                <a:latin typeface="Comic Sans MS"/>
                <a:ea typeface="Times New Roman"/>
                <a:cs typeface="Comic Sans MS"/>
              </a:rPr>
              <a:t>O</a:t>
            </a:r>
            <a:r>
              <a:rPr lang="en-US" sz="3200" dirty="0">
                <a:solidFill>
                  <a:srgbClr val="000000"/>
                </a:solidFill>
                <a:latin typeface="Comic Sans MS,Bold"/>
                <a:ea typeface="Times New Roman"/>
                <a:cs typeface="Comic Sans MS,Bold"/>
              </a:rPr>
              <a:t> – Big </a:t>
            </a:r>
            <a:r>
              <a:rPr lang="en-US" sz="3200" dirty="0">
                <a:latin typeface="Comic Sans MS"/>
                <a:ea typeface="Times New Roman"/>
                <a:cs typeface="Comic Sans MS"/>
              </a:rPr>
              <a:t>O</a:t>
            </a:r>
            <a:endParaRPr lang="en-US" sz="3200" dirty="0">
              <a:ea typeface="Times New Roman"/>
              <a:cs typeface="Times New Roman"/>
            </a:endParaRPr>
          </a:p>
          <a:p>
            <a:pPr marL="0" marR="0">
              <a:lnSpc>
                <a:spcPct val="115000"/>
              </a:lnSpc>
              <a:spcBef>
                <a:spcPts val="0"/>
              </a:spcBef>
              <a:spcAft>
                <a:spcPts val="0"/>
              </a:spcAft>
            </a:pPr>
            <a:r>
              <a:rPr lang="en-US" sz="3200" dirty="0">
                <a:solidFill>
                  <a:srgbClr val="000000"/>
                </a:solidFill>
                <a:latin typeface="Symbol"/>
                <a:ea typeface="Times New Roman"/>
                <a:cs typeface="Symbol"/>
              </a:rPr>
              <a:t>W </a:t>
            </a:r>
            <a:r>
              <a:rPr lang="en-US" sz="3200" dirty="0">
                <a:solidFill>
                  <a:srgbClr val="000000"/>
                </a:solidFill>
                <a:latin typeface="Comic Sans MS,Bold"/>
                <a:ea typeface="Times New Roman"/>
                <a:cs typeface="Comic Sans MS,Bold"/>
              </a:rPr>
              <a:t>- Big Omega</a:t>
            </a:r>
          </a:p>
          <a:p>
            <a:pPr marL="0">
              <a:lnSpc>
                <a:spcPct val="115000"/>
              </a:lnSpc>
              <a:spcBef>
                <a:spcPts val="0"/>
              </a:spcBef>
            </a:pPr>
            <a:r>
              <a:rPr lang="en-US" sz="3200" dirty="0">
                <a:solidFill>
                  <a:srgbClr val="000000"/>
                </a:solidFill>
                <a:latin typeface="Symbol"/>
                <a:ea typeface="Times New Roman"/>
                <a:cs typeface="Symbol"/>
              </a:rPr>
              <a:t>Q </a:t>
            </a:r>
            <a:r>
              <a:rPr lang="en-US" sz="3200" dirty="0">
                <a:solidFill>
                  <a:srgbClr val="000000"/>
                </a:solidFill>
                <a:latin typeface="Comic Sans MS,Bold"/>
                <a:ea typeface="Times New Roman"/>
                <a:cs typeface="Comic Sans MS,Bold"/>
              </a:rPr>
              <a:t>- Big Theta</a:t>
            </a:r>
          </a:p>
          <a:p>
            <a:pPr marL="0" indent="0">
              <a:lnSpc>
                <a:spcPct val="115000"/>
              </a:lnSpc>
              <a:spcBef>
                <a:spcPts val="0"/>
              </a:spcBef>
              <a:buNone/>
            </a:pPr>
            <a:endParaRPr lang="en-US" sz="3200" dirty="0">
              <a:ea typeface="Times New Roman"/>
              <a:cs typeface="Times New Roman"/>
            </a:endParaRPr>
          </a:p>
          <a:p>
            <a:pPr>
              <a:buNone/>
            </a:pP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382000" cy="704088"/>
          </a:xfrm>
        </p:spPr>
        <p:txBody>
          <a:bodyPr>
            <a:noAutofit/>
          </a:bodyPr>
          <a:lstStyle/>
          <a:p>
            <a:r>
              <a:rPr lang="en-US" b="1" dirty="0">
                <a:latin typeface="Comic Sans MS"/>
                <a:ea typeface="Times New Roman"/>
                <a:cs typeface="Comic Sans MS"/>
              </a:rPr>
              <a:t>  O</a:t>
            </a:r>
            <a:r>
              <a:rPr lang="en-US" b="1" dirty="0"/>
              <a:t>-Notation</a:t>
            </a:r>
          </a:p>
        </p:txBody>
      </p:sp>
      <p:sp>
        <p:nvSpPr>
          <p:cNvPr id="3" name="Content Placeholder 2"/>
          <p:cNvSpPr>
            <a:spLocks noGrp="1"/>
          </p:cNvSpPr>
          <p:nvPr>
            <p:ph idx="1"/>
          </p:nvPr>
        </p:nvSpPr>
        <p:spPr/>
        <p:txBody>
          <a:bodyPr/>
          <a:lstStyle/>
          <a:p>
            <a:pPr algn="just">
              <a:buNone/>
            </a:pPr>
            <a:r>
              <a:rPr lang="en-US" dirty="0"/>
              <a:t>    For a given function g(n)</a:t>
            </a:r>
          </a:p>
          <a:p>
            <a:pPr algn="just">
              <a:buNone/>
            </a:pPr>
            <a:r>
              <a:rPr lang="en-US" dirty="0"/>
              <a:t>    </a:t>
            </a:r>
            <a:r>
              <a:rPr lang="en-US" dirty="0">
                <a:latin typeface="Comic Sans MS"/>
                <a:ea typeface="Times New Roman"/>
                <a:cs typeface="Comic Sans MS"/>
              </a:rPr>
              <a:t>O </a:t>
            </a:r>
            <a:r>
              <a:rPr lang="en-US" dirty="0"/>
              <a:t>(g(n)) = {f(n) : there exist positive constants c and n</a:t>
            </a:r>
            <a:r>
              <a:rPr lang="en-US" baseline="-25000" dirty="0"/>
              <a:t>0</a:t>
            </a:r>
            <a:r>
              <a:rPr lang="en-US" dirty="0"/>
              <a:t> such that 0 </a:t>
            </a:r>
            <a:r>
              <a:rPr lang="en-US" dirty="0">
                <a:solidFill>
                  <a:srgbClr val="000000"/>
                </a:solidFill>
                <a:latin typeface="Symbol"/>
                <a:ea typeface="Times New Roman"/>
                <a:cs typeface="Symbol"/>
              </a:rPr>
              <a:t>£</a:t>
            </a:r>
            <a:r>
              <a:rPr lang="en-US" dirty="0"/>
              <a:t> f(n) </a:t>
            </a:r>
            <a:r>
              <a:rPr lang="en-US" dirty="0">
                <a:solidFill>
                  <a:srgbClr val="000000"/>
                </a:solidFill>
                <a:latin typeface="Symbol"/>
                <a:ea typeface="Times New Roman"/>
                <a:cs typeface="Symbol"/>
              </a:rPr>
              <a:t>£</a:t>
            </a:r>
            <a:r>
              <a:rPr lang="en-US" dirty="0"/>
              <a:t> c g(n) for all n </a:t>
            </a:r>
            <a:r>
              <a:rPr lang="en-US" dirty="0">
                <a:solidFill>
                  <a:srgbClr val="000000"/>
                </a:solidFill>
                <a:latin typeface="Symbol"/>
                <a:ea typeface="Times New Roman"/>
                <a:cs typeface="Symbol"/>
              </a:rPr>
              <a:t>³</a:t>
            </a:r>
            <a:r>
              <a:rPr lang="en-US" dirty="0"/>
              <a:t>n</a:t>
            </a:r>
            <a:r>
              <a:rPr lang="en-US" baseline="-25000" dirty="0"/>
              <a:t>0</a:t>
            </a:r>
            <a:r>
              <a:rPr lang="en-US" dirty="0"/>
              <a:t> }</a:t>
            </a:r>
          </a:p>
          <a:p>
            <a:pPr algn="just">
              <a:buNone/>
            </a:pPr>
            <a:endParaRPr lang="en-US" dirty="0"/>
          </a:p>
          <a:p>
            <a:pPr algn="just">
              <a:buNone/>
            </a:pPr>
            <a:r>
              <a:rPr lang="en-US" dirty="0"/>
              <a:t>   </a:t>
            </a:r>
            <a:r>
              <a:rPr lang="en-US" b="1" dirty="0"/>
              <a:t>Intuitively</a:t>
            </a:r>
            <a:r>
              <a:rPr lang="en-US" dirty="0"/>
              <a:t>: Set of all functions whose rate of</a:t>
            </a:r>
          </a:p>
          <a:p>
            <a:pPr algn="just">
              <a:buNone/>
            </a:pPr>
            <a:r>
              <a:rPr lang="en-US" dirty="0"/>
              <a:t>   growth is the same as or lower than that of c.g(n)</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780288"/>
          </a:xfrm>
        </p:spPr>
        <p:txBody>
          <a:bodyPr>
            <a:noAutofit/>
          </a:bodyPr>
          <a:lstStyle/>
          <a:p>
            <a:r>
              <a:rPr lang="en-US" b="1" dirty="0">
                <a:latin typeface="Comic Sans MS"/>
                <a:ea typeface="Times New Roman"/>
                <a:cs typeface="Comic Sans MS"/>
              </a:rPr>
              <a:t>  O</a:t>
            </a:r>
            <a:r>
              <a:rPr lang="en-US" b="1" dirty="0"/>
              <a:t>-Notation</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5410200" y="1371600"/>
            <a:ext cx="3476625" cy="3419475"/>
          </a:xfrm>
          <a:prstGeom prst="rect">
            <a:avLst/>
          </a:prstGeom>
          <a:noFill/>
          <a:ln w="9525">
            <a:noFill/>
            <a:miter lim="800000"/>
            <a:headEnd/>
            <a:tailEnd/>
          </a:ln>
          <a:effectLst/>
        </p:spPr>
      </p:pic>
      <p:sp>
        <p:nvSpPr>
          <p:cNvPr id="5" name="Rectangle 4"/>
          <p:cNvSpPr/>
          <p:nvPr/>
        </p:nvSpPr>
        <p:spPr>
          <a:xfrm>
            <a:off x="457200" y="2133600"/>
            <a:ext cx="4267200" cy="1077218"/>
          </a:xfrm>
          <a:prstGeom prst="rect">
            <a:avLst/>
          </a:prstGeom>
        </p:spPr>
        <p:txBody>
          <a:bodyPr wrap="square">
            <a:spAutoFit/>
          </a:bodyPr>
          <a:lstStyle/>
          <a:p>
            <a:r>
              <a:rPr lang="en-US" sz="3200" dirty="0"/>
              <a:t>g(n) is an asymptotic upper bound for f(n).</a:t>
            </a:r>
          </a:p>
        </p:txBody>
      </p:sp>
      <p:sp>
        <p:nvSpPr>
          <p:cNvPr id="6" name="Rectangle 5"/>
          <p:cNvSpPr/>
          <p:nvPr/>
        </p:nvSpPr>
        <p:spPr>
          <a:xfrm>
            <a:off x="685800" y="5029200"/>
            <a:ext cx="6096000" cy="1077218"/>
          </a:xfrm>
          <a:prstGeom prst="rect">
            <a:avLst/>
          </a:prstGeom>
        </p:spPr>
        <p:txBody>
          <a:bodyPr wrap="square">
            <a:spAutoFit/>
          </a:bodyPr>
          <a:lstStyle/>
          <a:p>
            <a:r>
              <a:rPr lang="pt-BR" sz="3200" dirty="0"/>
              <a:t>f(n) = </a:t>
            </a:r>
            <a:r>
              <a:rPr lang="en-US" sz="3200" dirty="0">
                <a:solidFill>
                  <a:srgbClr val="000000"/>
                </a:solidFill>
                <a:latin typeface="Symbol"/>
                <a:ea typeface="Times New Roman"/>
                <a:cs typeface="Symbol"/>
              </a:rPr>
              <a:t>Q</a:t>
            </a:r>
            <a:r>
              <a:rPr lang="pt-BR" sz="3200" dirty="0"/>
              <a:t>(g(n)) </a:t>
            </a:r>
            <a:r>
              <a:rPr lang="en-US" sz="3200" dirty="0">
                <a:latin typeface="Symbol"/>
                <a:ea typeface="Times New Roman"/>
                <a:cs typeface="Symbol"/>
              </a:rPr>
              <a:t>Þ</a:t>
            </a:r>
            <a:r>
              <a:rPr lang="pt-BR" sz="3200" dirty="0"/>
              <a:t> f(n) = </a:t>
            </a:r>
            <a:r>
              <a:rPr lang="en-US" sz="3200" dirty="0">
                <a:latin typeface="Comic Sans MS"/>
                <a:ea typeface="Times New Roman"/>
                <a:cs typeface="Comic Sans MS"/>
              </a:rPr>
              <a:t>O </a:t>
            </a:r>
            <a:r>
              <a:rPr lang="pt-BR" sz="3200" dirty="0"/>
              <a:t>(g(n)).</a:t>
            </a:r>
          </a:p>
          <a:p>
            <a:r>
              <a:rPr lang="en-US" sz="3200" dirty="0">
                <a:solidFill>
                  <a:srgbClr val="000000"/>
                </a:solidFill>
                <a:latin typeface="Symbol"/>
                <a:ea typeface="Times New Roman"/>
                <a:cs typeface="Symbol"/>
              </a:rPr>
              <a:t>Q</a:t>
            </a:r>
            <a:r>
              <a:rPr lang="pt-BR" sz="3200" dirty="0"/>
              <a:t>(g(n)) </a:t>
            </a:r>
            <a:r>
              <a:rPr lang="en-US" sz="3200" dirty="0">
                <a:latin typeface="Symbol"/>
                <a:ea typeface="Times New Roman"/>
                <a:cs typeface="Symbol"/>
              </a:rPr>
              <a:t>Ì</a:t>
            </a:r>
            <a:r>
              <a:rPr lang="pt-BR" sz="3200" dirty="0"/>
              <a:t> </a:t>
            </a:r>
            <a:r>
              <a:rPr lang="en-US" sz="3200" dirty="0">
                <a:latin typeface="Comic Sans MS"/>
                <a:ea typeface="Times New Roman"/>
                <a:cs typeface="Comic Sans MS"/>
              </a:rPr>
              <a:t>O </a:t>
            </a:r>
            <a:r>
              <a:rPr lang="pt-BR" sz="3200" dirty="0"/>
              <a:t>(g(n)).</a:t>
            </a:r>
            <a:endParaRPr 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856488"/>
          </a:xfrm>
        </p:spPr>
        <p:txBody>
          <a:bodyPr>
            <a:noAutofit/>
          </a:bodyPr>
          <a:lstStyle/>
          <a:p>
            <a:r>
              <a:rPr lang="en-US" b="1" dirty="0"/>
              <a:t>  Example</a:t>
            </a:r>
          </a:p>
        </p:txBody>
      </p:sp>
      <p:sp>
        <p:nvSpPr>
          <p:cNvPr id="3" name="Content Placeholder 2"/>
          <p:cNvSpPr>
            <a:spLocks noGrp="1"/>
          </p:cNvSpPr>
          <p:nvPr>
            <p:ph idx="1"/>
          </p:nvPr>
        </p:nvSpPr>
        <p:spPr/>
        <p:txBody>
          <a:bodyPr/>
          <a:lstStyle/>
          <a:p>
            <a:pPr algn="just">
              <a:buNone/>
            </a:pPr>
            <a:r>
              <a:rPr lang="en-US" dirty="0"/>
              <a:t>    </a:t>
            </a:r>
            <a:r>
              <a:rPr lang="en-US" sz="3200" dirty="0">
                <a:latin typeface="Comic Sans MS"/>
                <a:ea typeface="Times New Roman"/>
                <a:cs typeface="Comic Sans MS"/>
              </a:rPr>
              <a:t>O </a:t>
            </a:r>
            <a:r>
              <a:rPr lang="en-US" sz="3200" dirty="0"/>
              <a:t>(g(n)) = {f(n) : there exist positive constants  c and n</a:t>
            </a:r>
            <a:r>
              <a:rPr lang="en-US" sz="3200" baseline="-25000" dirty="0"/>
              <a:t>0</a:t>
            </a:r>
            <a:r>
              <a:rPr lang="en-US" sz="3200" dirty="0"/>
              <a:t> such that </a:t>
            </a:r>
          </a:p>
          <a:p>
            <a:pPr algn="just">
              <a:buNone/>
            </a:pPr>
            <a:r>
              <a:rPr lang="en-US" sz="3200" dirty="0"/>
              <a:t>        0 </a:t>
            </a:r>
            <a:r>
              <a:rPr lang="en-US" sz="3200" dirty="0">
                <a:latin typeface="Symbol"/>
                <a:ea typeface="Times New Roman"/>
                <a:cs typeface="Symbol"/>
              </a:rPr>
              <a:t>£</a:t>
            </a:r>
            <a:r>
              <a:rPr lang="en-US" sz="3200" dirty="0"/>
              <a:t> f(n) </a:t>
            </a:r>
            <a:r>
              <a:rPr lang="en-US" sz="3200" dirty="0">
                <a:latin typeface="Symbol"/>
                <a:ea typeface="Times New Roman"/>
                <a:cs typeface="Symbol"/>
              </a:rPr>
              <a:t>£ </a:t>
            </a:r>
            <a:r>
              <a:rPr lang="en-US" sz="3200" dirty="0"/>
              <a:t>c g(n) for all n </a:t>
            </a:r>
            <a:r>
              <a:rPr lang="en-US" sz="3200" dirty="0">
                <a:latin typeface="Symbol"/>
                <a:ea typeface="Times New Roman"/>
                <a:cs typeface="Symbol"/>
              </a:rPr>
              <a:t>³</a:t>
            </a:r>
            <a:r>
              <a:rPr lang="en-US" sz="3200" dirty="0"/>
              <a:t> n</a:t>
            </a:r>
            <a:r>
              <a:rPr lang="en-US" sz="3200" baseline="-25000" dirty="0"/>
              <a:t>0</a:t>
            </a:r>
            <a:r>
              <a:rPr lang="en-US" sz="3200" dirty="0"/>
              <a:t> }</a:t>
            </a:r>
          </a:p>
          <a:p>
            <a:pPr algn="just">
              <a:buNone/>
            </a:pPr>
            <a:r>
              <a:rPr lang="en-US" sz="3200" dirty="0"/>
              <a:t>    </a:t>
            </a:r>
          </a:p>
          <a:p>
            <a:pPr algn="just">
              <a:buNone/>
            </a:pPr>
            <a:r>
              <a:rPr lang="en-US" sz="3200" dirty="0"/>
              <a:t>    Any linear function  an + b  is in </a:t>
            </a:r>
            <a:r>
              <a:rPr lang="en-US" sz="3200" dirty="0">
                <a:latin typeface="Comic Sans MS"/>
                <a:ea typeface="Times New Roman"/>
                <a:cs typeface="Comic Sans MS"/>
              </a:rPr>
              <a:t>O </a:t>
            </a:r>
            <a:r>
              <a:rPr lang="en-US" sz="3200" dirty="0"/>
              <a:t>(n</a:t>
            </a:r>
            <a:r>
              <a:rPr lang="en-US" sz="3200" baseline="30000" dirty="0"/>
              <a:t>2</a:t>
            </a:r>
            <a:r>
              <a:rPr lang="en-US" sz="3200" dirty="0"/>
              <a:t>). </a:t>
            </a:r>
          </a:p>
          <a:p>
            <a:pPr algn="just">
              <a:buNone/>
            </a:pPr>
            <a:r>
              <a:rPr lang="en-US" sz="3200" dirty="0"/>
              <a:t>    C = a + |b| and n</a:t>
            </a:r>
            <a:r>
              <a:rPr lang="en-US" sz="3200" baseline="-25000" dirty="0"/>
              <a:t>0</a:t>
            </a:r>
            <a:r>
              <a:rPr lang="en-US" sz="3200" dirty="0"/>
              <a:t> =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704088"/>
          </a:xfrm>
        </p:spPr>
        <p:txBody>
          <a:bodyPr>
            <a:normAutofit fontScale="90000"/>
          </a:bodyPr>
          <a:lstStyle/>
          <a:p>
            <a:r>
              <a:rPr lang="en-US" sz="4900" b="1" dirty="0">
                <a:latin typeface="Symbol"/>
                <a:ea typeface="Times New Roman"/>
                <a:cs typeface="Symbol"/>
              </a:rPr>
              <a:t>W</a:t>
            </a:r>
            <a:r>
              <a:rPr lang="en-US" sz="4900" b="1" dirty="0"/>
              <a:t>- Notation</a:t>
            </a:r>
            <a:endParaRPr lang="en-US" dirty="0"/>
          </a:p>
        </p:txBody>
      </p:sp>
      <p:sp>
        <p:nvSpPr>
          <p:cNvPr id="3" name="Content Placeholder 2"/>
          <p:cNvSpPr>
            <a:spLocks noGrp="1"/>
          </p:cNvSpPr>
          <p:nvPr>
            <p:ph idx="1"/>
          </p:nvPr>
        </p:nvSpPr>
        <p:spPr/>
        <p:txBody>
          <a:bodyPr>
            <a:normAutofit/>
          </a:bodyPr>
          <a:lstStyle/>
          <a:p>
            <a:pPr algn="just">
              <a:buNone/>
            </a:pPr>
            <a:r>
              <a:rPr lang="en-US" sz="3200" dirty="0"/>
              <a:t>For a given function g(n)</a:t>
            </a:r>
          </a:p>
          <a:p>
            <a:pPr algn="just">
              <a:buNone/>
            </a:pPr>
            <a:r>
              <a:rPr lang="en-US" sz="3200" dirty="0">
                <a:latin typeface="Symbol"/>
                <a:ea typeface="Times New Roman"/>
                <a:cs typeface="Symbol"/>
              </a:rPr>
              <a:t>    W</a:t>
            </a:r>
            <a:r>
              <a:rPr lang="en-US" sz="3200" dirty="0"/>
              <a:t>(g(n)) = {f(n) : there exist positive constants c and n</a:t>
            </a:r>
            <a:r>
              <a:rPr lang="en-US" sz="3200" baseline="-25000" dirty="0"/>
              <a:t>0</a:t>
            </a:r>
            <a:r>
              <a:rPr lang="en-US" sz="3200" dirty="0"/>
              <a:t> such that 0 </a:t>
            </a:r>
            <a:r>
              <a:rPr lang="en-US" sz="3200" dirty="0">
                <a:latin typeface="Symbol"/>
                <a:ea typeface="Times New Roman"/>
                <a:cs typeface="Symbol"/>
              </a:rPr>
              <a:t>£</a:t>
            </a:r>
            <a:r>
              <a:rPr lang="en-US" sz="3200" dirty="0"/>
              <a:t> c g(n) </a:t>
            </a:r>
            <a:r>
              <a:rPr lang="en-US" sz="3200" dirty="0">
                <a:latin typeface="Symbol"/>
                <a:ea typeface="Times New Roman"/>
                <a:cs typeface="Symbol"/>
              </a:rPr>
              <a:t>£</a:t>
            </a:r>
            <a:r>
              <a:rPr lang="en-US" sz="3200" dirty="0"/>
              <a:t> f(n) for all n </a:t>
            </a:r>
            <a:r>
              <a:rPr lang="en-US" sz="3200" dirty="0">
                <a:latin typeface="Symbol"/>
                <a:ea typeface="Times New Roman"/>
                <a:cs typeface="Symbol"/>
              </a:rPr>
              <a:t>³</a:t>
            </a:r>
            <a:r>
              <a:rPr lang="en-US" sz="3200" dirty="0"/>
              <a:t> n0}</a:t>
            </a:r>
          </a:p>
          <a:p>
            <a:pPr algn="just">
              <a:buNone/>
            </a:pPr>
            <a:endParaRPr lang="en-US" sz="3200" dirty="0"/>
          </a:p>
          <a:p>
            <a:pPr algn="just">
              <a:buNone/>
            </a:pPr>
            <a:r>
              <a:rPr lang="en-US" sz="3200" dirty="0"/>
              <a:t>    </a:t>
            </a:r>
            <a:r>
              <a:rPr lang="en-US" sz="3200" b="1" dirty="0"/>
              <a:t>Intuitively</a:t>
            </a:r>
            <a:r>
              <a:rPr lang="en-US" sz="3200" dirty="0"/>
              <a:t>: Set of all functions whose rate of growth is the same as or higher than that of g(n).</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990600"/>
          </a:xfrm>
        </p:spPr>
        <p:txBody>
          <a:bodyPr/>
          <a:lstStyle/>
          <a:p>
            <a:r>
              <a:rPr lang="en-US" b="1" dirty="0">
                <a:latin typeface="Symbol"/>
                <a:ea typeface="Times New Roman"/>
                <a:cs typeface="Symbol"/>
              </a:rPr>
              <a:t>W</a:t>
            </a:r>
            <a:r>
              <a:rPr lang="en-US" b="1" dirty="0"/>
              <a:t>- Notation</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5410200" y="1600200"/>
            <a:ext cx="3067050" cy="3495675"/>
          </a:xfrm>
          <a:prstGeom prst="rect">
            <a:avLst/>
          </a:prstGeom>
          <a:noFill/>
          <a:ln w="9525">
            <a:noFill/>
            <a:miter lim="800000"/>
            <a:headEnd/>
            <a:tailEnd/>
          </a:ln>
          <a:effectLst/>
        </p:spPr>
      </p:pic>
      <p:sp>
        <p:nvSpPr>
          <p:cNvPr id="5" name="Rectangle 4"/>
          <p:cNvSpPr/>
          <p:nvPr/>
        </p:nvSpPr>
        <p:spPr>
          <a:xfrm>
            <a:off x="228600" y="2209800"/>
            <a:ext cx="4876800" cy="1077218"/>
          </a:xfrm>
          <a:prstGeom prst="rect">
            <a:avLst/>
          </a:prstGeom>
        </p:spPr>
        <p:txBody>
          <a:bodyPr wrap="square">
            <a:spAutoFit/>
          </a:bodyPr>
          <a:lstStyle/>
          <a:p>
            <a:r>
              <a:rPr lang="en-US" sz="3200" dirty="0"/>
              <a:t>g(n) is an asymptotic lower bound for f(n).</a:t>
            </a:r>
          </a:p>
        </p:txBody>
      </p:sp>
      <p:sp>
        <p:nvSpPr>
          <p:cNvPr id="3075" name="Rectangle 3"/>
          <p:cNvSpPr>
            <a:spLocks noChangeArrowheads="1"/>
          </p:cNvSpPr>
          <p:nvPr/>
        </p:nvSpPr>
        <p:spPr bwMode="auto">
          <a:xfrm>
            <a:off x="228600" y="4648200"/>
            <a:ext cx="4876800" cy="9848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f</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 = </a:t>
            </a:r>
            <a:r>
              <a:rPr lang="en-US" sz="2800" dirty="0">
                <a:latin typeface="Symbol"/>
                <a:ea typeface="Times New Roman"/>
                <a:cs typeface="Symbol"/>
              </a:rPr>
              <a:t>Q</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g</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 </a:t>
            </a:r>
            <a:r>
              <a:rPr lang="en-US" sz="2800" dirty="0">
                <a:latin typeface="Symbol"/>
                <a:ea typeface="Times New Roman"/>
                <a:cs typeface="Symbol"/>
              </a:rPr>
              <a:t>Þ</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Symbol" pitchFamily="18" charset="2"/>
              </a:rPr>
              <a:t> </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f</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 = </a:t>
            </a:r>
            <a:r>
              <a:rPr lang="en-US" sz="2800" dirty="0">
                <a:latin typeface="Symbol"/>
                <a:ea typeface="Times New Roman"/>
                <a:cs typeface="Symbol"/>
              </a:rPr>
              <a:t>W</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g</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lang="en-US" sz="2800" dirty="0">
                <a:latin typeface="Symbol"/>
                <a:ea typeface="Times New Roman"/>
                <a:cs typeface="Symbol"/>
              </a:rPr>
              <a:t>Q</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g</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 </a:t>
            </a:r>
            <a:r>
              <a:rPr lang="en-US" sz="2800" dirty="0">
                <a:latin typeface="Symbol"/>
                <a:ea typeface="Times New Roman"/>
                <a:cs typeface="Symbol"/>
              </a:rPr>
              <a:t>Ì</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Symbol" pitchFamily="18" charset="2"/>
              </a:rPr>
              <a:t> </a:t>
            </a:r>
            <a:r>
              <a:rPr lang="en-US" sz="2800" dirty="0">
                <a:latin typeface="Symbol"/>
                <a:ea typeface="Times New Roman"/>
                <a:cs typeface="Symbol"/>
              </a:rPr>
              <a:t>W</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g</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r>
              <a:rPr kumimoji="0" lang="en-US" sz="2900" b="0" i="0" u="none" strike="noStrike" cap="none" normalizeH="0" baseline="0" dirty="0">
                <a:ln>
                  <a:noFill/>
                </a:ln>
                <a:solidFill>
                  <a:schemeClr val="tx1"/>
                </a:solidFill>
                <a:effectLst/>
                <a:latin typeface="Calibri" pitchFamily="34" charset="0"/>
                <a:ea typeface="Times New Roman" pitchFamily="18" charset="0"/>
                <a:cs typeface="Comic Sans MS,Bold"/>
              </a:rPr>
              <a:t>n</a:t>
            </a:r>
            <a:r>
              <a:rPr kumimoji="0" lang="en-US" sz="2800" b="0" i="0" u="none" strike="noStrike" cap="none" normalizeH="0" baseline="0" dirty="0">
                <a:ln>
                  <a:noFill/>
                </a:ln>
                <a:solidFill>
                  <a:schemeClr val="tx1"/>
                </a:solidFill>
                <a:effectLst/>
                <a:latin typeface="Calibri" pitchFamily="34" charset="0"/>
                <a:ea typeface="Times New Roman" pitchFamily="18" charset="0"/>
                <a:cs typeface="Comic Sans MS,Bold"/>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b="1" dirty="0">
                <a:solidFill>
                  <a:srgbClr val="000000"/>
                </a:solidFill>
                <a:latin typeface="Symbol"/>
                <a:ea typeface="Times New Roman"/>
                <a:cs typeface="Symbol"/>
              </a:rPr>
              <a:t>  Q </a:t>
            </a:r>
            <a:r>
              <a:rPr lang="en-US" b="1" dirty="0"/>
              <a:t>- Notation</a:t>
            </a:r>
          </a:p>
        </p:txBody>
      </p:sp>
      <p:sp>
        <p:nvSpPr>
          <p:cNvPr id="3" name="Content Placeholder 2"/>
          <p:cNvSpPr>
            <a:spLocks noGrp="1"/>
          </p:cNvSpPr>
          <p:nvPr>
            <p:ph idx="1"/>
          </p:nvPr>
        </p:nvSpPr>
        <p:spPr/>
        <p:txBody>
          <a:bodyPr>
            <a:normAutofit fontScale="92500" lnSpcReduction="10000"/>
          </a:bodyPr>
          <a:lstStyle/>
          <a:p>
            <a:pPr algn="just">
              <a:buNone/>
            </a:pPr>
            <a:r>
              <a:rPr lang="en-US" dirty="0"/>
              <a:t>   </a:t>
            </a:r>
            <a:r>
              <a:rPr lang="en-US" sz="3200" dirty="0"/>
              <a:t>For a given function g(n), we denote by </a:t>
            </a:r>
            <a:r>
              <a:rPr lang="en-US" sz="3200" dirty="0">
                <a:solidFill>
                  <a:srgbClr val="000000"/>
                </a:solidFill>
                <a:latin typeface="Symbol"/>
                <a:ea typeface="Times New Roman"/>
                <a:cs typeface="Symbol"/>
              </a:rPr>
              <a:t>Q</a:t>
            </a:r>
            <a:r>
              <a:rPr lang="en-US" sz="3200" dirty="0"/>
              <a:t>(g(n)) the set of functions</a:t>
            </a:r>
          </a:p>
          <a:p>
            <a:pPr algn="just">
              <a:buNone/>
            </a:pPr>
            <a:endParaRPr lang="en-US" sz="3200" dirty="0"/>
          </a:p>
          <a:p>
            <a:pPr algn="just">
              <a:buFont typeface="Symbol"/>
              <a:buChar char=" "/>
            </a:pPr>
            <a:r>
              <a:rPr lang="en-US" sz="3200" dirty="0">
                <a:solidFill>
                  <a:srgbClr val="000000"/>
                </a:solidFill>
                <a:latin typeface="Symbol"/>
                <a:ea typeface="Times New Roman"/>
                <a:cs typeface="Symbol"/>
              </a:rPr>
              <a:t>Q</a:t>
            </a:r>
            <a:r>
              <a:rPr lang="en-US" sz="3200" dirty="0"/>
              <a:t>(g(n)) = {f(n) : there exist positive constants c</a:t>
            </a:r>
            <a:r>
              <a:rPr lang="en-US" sz="3200" baseline="-25000" dirty="0"/>
              <a:t>1</a:t>
            </a:r>
            <a:r>
              <a:rPr lang="en-US" sz="3200" dirty="0"/>
              <a:t>, c</a:t>
            </a:r>
            <a:r>
              <a:rPr lang="en-US" sz="3200" baseline="-25000" dirty="0"/>
              <a:t>2</a:t>
            </a:r>
            <a:r>
              <a:rPr lang="en-US" sz="3200" dirty="0"/>
              <a:t>, and n</a:t>
            </a:r>
            <a:r>
              <a:rPr lang="en-US" sz="3200" baseline="-25000" dirty="0"/>
              <a:t>0</a:t>
            </a:r>
            <a:r>
              <a:rPr lang="en-US" sz="3200" dirty="0"/>
              <a:t> such  that 0 </a:t>
            </a:r>
            <a:r>
              <a:rPr lang="en-US" sz="3200" dirty="0">
                <a:solidFill>
                  <a:srgbClr val="000000"/>
                </a:solidFill>
                <a:latin typeface="Symbol"/>
                <a:ea typeface="Times New Roman"/>
                <a:cs typeface="Symbol"/>
              </a:rPr>
              <a:t>£</a:t>
            </a:r>
            <a:r>
              <a:rPr lang="en-US" sz="3200" dirty="0"/>
              <a:t> c</a:t>
            </a:r>
            <a:r>
              <a:rPr lang="en-US" sz="3200" baseline="-25000" dirty="0"/>
              <a:t>1</a:t>
            </a:r>
            <a:r>
              <a:rPr lang="en-US" sz="3200" dirty="0"/>
              <a:t> g(n) </a:t>
            </a:r>
            <a:r>
              <a:rPr lang="en-US" sz="3200" dirty="0">
                <a:solidFill>
                  <a:srgbClr val="000000"/>
                </a:solidFill>
                <a:latin typeface="Symbol"/>
                <a:ea typeface="Times New Roman"/>
                <a:cs typeface="Symbol"/>
              </a:rPr>
              <a:t>£</a:t>
            </a:r>
            <a:r>
              <a:rPr lang="en-US" sz="3200" dirty="0"/>
              <a:t> f(n)</a:t>
            </a:r>
            <a:r>
              <a:rPr lang="en-US" sz="3200" dirty="0">
                <a:solidFill>
                  <a:srgbClr val="000000"/>
                </a:solidFill>
                <a:latin typeface="Symbol"/>
                <a:ea typeface="Times New Roman"/>
                <a:cs typeface="Symbol"/>
              </a:rPr>
              <a:t>£</a:t>
            </a:r>
            <a:r>
              <a:rPr lang="en-US" sz="3200" dirty="0"/>
              <a:t>c</a:t>
            </a:r>
            <a:r>
              <a:rPr lang="en-US" sz="3200" baseline="-25000" dirty="0"/>
              <a:t>2</a:t>
            </a:r>
            <a:r>
              <a:rPr lang="en-US" sz="3200" dirty="0"/>
              <a:t> g(n)</a:t>
            </a:r>
          </a:p>
          <a:p>
            <a:pPr algn="just">
              <a:buFont typeface="Symbol"/>
              <a:buChar char=" "/>
            </a:pPr>
            <a:endParaRPr lang="en-US" sz="3200" dirty="0"/>
          </a:p>
          <a:p>
            <a:pPr algn="just">
              <a:buNone/>
            </a:pPr>
            <a:r>
              <a:rPr lang="en-US" sz="3200" dirty="0"/>
              <a:t>    for all n</a:t>
            </a:r>
            <a:r>
              <a:rPr lang="en-US" sz="3200" dirty="0">
                <a:solidFill>
                  <a:srgbClr val="000000"/>
                </a:solidFill>
                <a:latin typeface="Symbol"/>
                <a:ea typeface="Times New Roman"/>
                <a:cs typeface="Symbol"/>
              </a:rPr>
              <a:t> ³</a:t>
            </a:r>
            <a:r>
              <a:rPr lang="en-US" sz="3200" dirty="0"/>
              <a:t> n</a:t>
            </a:r>
            <a:r>
              <a:rPr lang="en-US" sz="3200" baseline="-25000" dirty="0"/>
              <a:t>0</a:t>
            </a:r>
            <a:endParaRPr lang="en-US" sz="3200" dirty="0"/>
          </a:p>
          <a:p>
            <a:pPr algn="just">
              <a:buNone/>
            </a:pPr>
            <a:r>
              <a:rPr lang="en-US" sz="3200" dirty="0"/>
              <a:t>    f(n) </a:t>
            </a:r>
            <a:r>
              <a:rPr lang="en-US" sz="3200" dirty="0">
                <a:solidFill>
                  <a:srgbClr val="000000"/>
                </a:solidFill>
                <a:latin typeface="Symbol"/>
                <a:ea typeface="Times New Roman"/>
                <a:cs typeface="Symbol"/>
              </a:rPr>
              <a:t>Î Q </a:t>
            </a:r>
            <a:r>
              <a:rPr lang="en-US" sz="3200" dirty="0"/>
              <a:t>(g(n)) </a:t>
            </a:r>
          </a:p>
          <a:p>
            <a:pPr algn="just">
              <a:buNone/>
            </a:pPr>
            <a:r>
              <a:rPr lang="en-US" sz="3200" dirty="0"/>
              <a:t>    f(n) = </a:t>
            </a:r>
            <a:r>
              <a:rPr lang="en-US" sz="3200" dirty="0">
                <a:solidFill>
                  <a:srgbClr val="000000"/>
                </a:solidFill>
                <a:latin typeface="Symbol"/>
                <a:ea typeface="Times New Roman"/>
                <a:cs typeface="Symbol"/>
              </a:rPr>
              <a:t>Q </a:t>
            </a:r>
            <a:r>
              <a:rPr lang="en-US" sz="3200" dirty="0"/>
              <a:t>(g(n))</a:t>
            </a:r>
          </a:p>
          <a:p>
            <a:pPr>
              <a:buNone/>
            </a:pPr>
            <a:endParaRPr lang="en-US"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1326672" y="3814056"/>
              <a:ext cx="24480" cy="8280"/>
            </p14:xfrm>
          </p:contentPart>
        </mc:Choice>
        <mc:Fallback xmlns="">
          <p:pic>
            <p:nvPicPr>
              <p:cNvPr id="27" name="Ink 26"/>
              <p:cNvPicPr/>
              <p:nvPr/>
            </p:nvPicPr>
            <p:blipFill>
              <a:blip r:embed="rId15"/>
              <a:stretch>
                <a:fillRect/>
              </a:stretch>
            </p:blipFill>
            <p:spPr>
              <a:xfrm>
                <a:off x="1318392" y="3801456"/>
                <a:ext cx="43200" cy="29160"/>
              </a:xfrm>
              <a:prstGeom prst="rect">
                <a:avLst/>
              </a:prstGeom>
            </p:spPr>
          </p:pic>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0"/>
            <a:ext cx="81534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a:ln>
                  <a:noFill/>
                </a:ln>
                <a:solidFill>
                  <a:srgbClr val="000000"/>
                </a:solidFill>
                <a:effectLst/>
                <a:uLnTx/>
                <a:uFillTx/>
                <a:latin typeface="Symbol"/>
                <a:ea typeface="Times New Roman"/>
                <a:cs typeface="Symbol"/>
              </a:rPr>
              <a:t>Q </a:t>
            </a:r>
            <a:r>
              <a:rPr kumimoji="0" lang="en-US" sz="4400" b="0" i="0" u="none" strike="noStrike" kern="1200" cap="none" spc="0" normalizeH="0" baseline="0" noProof="0">
                <a:ln>
                  <a:noFill/>
                </a:ln>
                <a:solidFill>
                  <a:schemeClr val="tx2"/>
                </a:solidFill>
                <a:effectLst/>
                <a:uLnTx/>
                <a:uFillTx/>
                <a:latin typeface="+mj-lt"/>
                <a:ea typeface="+mj-ea"/>
                <a:cs typeface="+mj-cs"/>
              </a:rPr>
              <a:t>- Notation</a:t>
            </a:r>
            <a:endParaRPr kumimoji="0" lang="en-US" sz="4400" b="0" i="0" u="none" strike="noStrike" kern="1200" cap="none" spc="0" normalizeH="0" baseline="0" noProof="0" dirty="0">
              <a:ln>
                <a:noFill/>
              </a:ln>
              <a:solidFill>
                <a:schemeClr val="tx2"/>
              </a:solidFill>
              <a:effectLst/>
              <a:uLnTx/>
              <a:uFillTx/>
              <a:latin typeface="+mj-lt"/>
              <a:ea typeface="+mj-ea"/>
              <a:cs typeface="+mj-cs"/>
            </a:endParaRPr>
          </a:p>
        </p:txBody>
      </p:sp>
      <p:pic>
        <p:nvPicPr>
          <p:cNvPr id="5" name="Picture 3"/>
          <p:cNvPicPr>
            <a:picLocks noChangeAspect="1" noChangeArrowheads="1"/>
          </p:cNvPicPr>
          <p:nvPr/>
        </p:nvPicPr>
        <p:blipFill>
          <a:blip r:embed="rId2" cstate="print"/>
          <a:srcRect/>
          <a:stretch>
            <a:fillRect/>
          </a:stretch>
        </p:blipFill>
        <p:spPr bwMode="auto">
          <a:xfrm>
            <a:off x="4779963" y="1524000"/>
            <a:ext cx="4364037" cy="4525963"/>
          </a:xfrm>
          <a:prstGeom prst="rect">
            <a:avLst/>
          </a:prstGeom>
          <a:noFill/>
          <a:ln w="9525">
            <a:noFill/>
            <a:miter lim="800000"/>
            <a:headEnd/>
            <a:tailEnd/>
          </a:ln>
          <a:effectLst/>
        </p:spPr>
      </p:pic>
      <p:sp>
        <p:nvSpPr>
          <p:cNvPr id="6" name="Rectangle 5"/>
          <p:cNvSpPr/>
          <p:nvPr/>
        </p:nvSpPr>
        <p:spPr>
          <a:xfrm>
            <a:off x="152400" y="1752600"/>
            <a:ext cx="3886200" cy="1569660"/>
          </a:xfrm>
          <a:prstGeom prst="rect">
            <a:avLst/>
          </a:prstGeom>
        </p:spPr>
        <p:txBody>
          <a:bodyPr wrap="square">
            <a:spAutoFit/>
          </a:bodyPr>
          <a:lstStyle/>
          <a:p>
            <a:r>
              <a:rPr lang="en-US" sz="3200" dirty="0"/>
              <a:t>g(n) is an</a:t>
            </a:r>
          </a:p>
          <a:p>
            <a:r>
              <a:rPr lang="en-US" sz="3200" dirty="0"/>
              <a:t>asymptotically tight</a:t>
            </a:r>
          </a:p>
          <a:p>
            <a:r>
              <a:rPr lang="en-US" sz="3200" dirty="0"/>
              <a:t>bound for f(n).</a:t>
            </a:r>
          </a:p>
        </p:txBody>
      </p:sp>
      <p:sp>
        <p:nvSpPr>
          <p:cNvPr id="7" name="Rectangle 6"/>
          <p:cNvSpPr/>
          <p:nvPr/>
        </p:nvSpPr>
        <p:spPr>
          <a:xfrm>
            <a:off x="228600" y="3810000"/>
            <a:ext cx="3810000" cy="1569660"/>
          </a:xfrm>
          <a:prstGeom prst="rect">
            <a:avLst/>
          </a:prstGeom>
        </p:spPr>
        <p:txBody>
          <a:bodyPr wrap="square">
            <a:spAutoFit/>
          </a:bodyPr>
          <a:lstStyle/>
          <a:p>
            <a:r>
              <a:rPr lang="en-US" sz="3200" dirty="0"/>
              <a:t>f(n) and g(n) are nonnegative, for large 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317" y="685166"/>
            <a:ext cx="6765925" cy="665480"/>
          </a:xfrm>
          <a:prstGeom prst="rect">
            <a:avLst/>
          </a:prstGeom>
        </p:spPr>
        <p:txBody>
          <a:bodyPr vert="horz" wrap="square" lIns="0" tIns="12700" rIns="0" bIns="0" rtlCol="0">
            <a:spAutoFit/>
          </a:bodyPr>
          <a:lstStyle/>
          <a:p>
            <a:pPr marL="12700">
              <a:lnSpc>
                <a:spcPct val="100000"/>
              </a:lnSpc>
              <a:spcBef>
                <a:spcPts val="100"/>
              </a:spcBef>
            </a:pPr>
            <a:r>
              <a:rPr spc="204" dirty="0"/>
              <a:t>NOTION </a:t>
            </a:r>
            <a:r>
              <a:rPr spc="35" dirty="0"/>
              <a:t>OF</a:t>
            </a:r>
            <a:r>
              <a:rPr spc="-254" dirty="0"/>
              <a:t> </a:t>
            </a:r>
            <a:r>
              <a:rPr spc="-40" dirty="0"/>
              <a:t>ALGORITHM</a:t>
            </a:r>
          </a:p>
        </p:txBody>
      </p:sp>
      <p:sp>
        <p:nvSpPr>
          <p:cNvPr id="3" name="object 3"/>
          <p:cNvSpPr txBox="1"/>
          <p:nvPr/>
        </p:nvSpPr>
        <p:spPr>
          <a:xfrm>
            <a:off x="2893060" y="3766820"/>
            <a:ext cx="2743200" cy="762000"/>
          </a:xfrm>
          <a:prstGeom prst="rect">
            <a:avLst/>
          </a:prstGeom>
          <a:solidFill>
            <a:srgbClr val="00CC99"/>
          </a:solidFill>
          <a:ln w="12579">
            <a:solidFill>
              <a:srgbClr val="FF0000"/>
            </a:solidFill>
          </a:ln>
        </p:spPr>
        <p:txBody>
          <a:bodyPr vert="horz" wrap="square" lIns="0" tIns="179070" rIns="0" bIns="0" rtlCol="0">
            <a:spAutoFit/>
          </a:bodyPr>
          <a:lstStyle/>
          <a:p>
            <a:pPr marL="635635">
              <a:lnSpc>
                <a:spcPct val="100000"/>
              </a:lnSpc>
              <a:spcBef>
                <a:spcPts val="1410"/>
              </a:spcBef>
            </a:pPr>
            <a:r>
              <a:rPr sz="2400" spc="-25" dirty="0">
                <a:latin typeface="Times New Roman"/>
                <a:cs typeface="Times New Roman"/>
              </a:rPr>
              <a:t>“computer”</a:t>
            </a:r>
            <a:endParaRPr sz="2400">
              <a:latin typeface="Times New Roman"/>
              <a:cs typeface="Times New Roman"/>
            </a:endParaRPr>
          </a:p>
        </p:txBody>
      </p:sp>
      <p:sp>
        <p:nvSpPr>
          <p:cNvPr id="4" name="object 4"/>
          <p:cNvSpPr txBox="1"/>
          <p:nvPr/>
        </p:nvSpPr>
        <p:spPr>
          <a:xfrm>
            <a:off x="5191759" y="5246370"/>
            <a:ext cx="2933700" cy="452120"/>
          </a:xfrm>
          <a:prstGeom prst="rect">
            <a:avLst/>
          </a:prstGeom>
        </p:spPr>
        <p:txBody>
          <a:bodyPr vert="horz" wrap="square" lIns="0" tIns="12700" rIns="0" bIns="0" rtlCol="0">
            <a:spAutoFit/>
          </a:bodyPr>
          <a:lstStyle/>
          <a:p>
            <a:pPr marL="12700">
              <a:lnSpc>
                <a:spcPct val="100000"/>
              </a:lnSpc>
              <a:spcBef>
                <a:spcPts val="100"/>
              </a:spcBef>
            </a:pPr>
            <a:r>
              <a:rPr sz="2800" spc="-30" dirty="0">
                <a:latin typeface="Times New Roman"/>
                <a:cs typeface="Times New Roman"/>
              </a:rPr>
              <a:t>Algorithmic</a:t>
            </a:r>
            <a:r>
              <a:rPr sz="2800" spc="-100" dirty="0">
                <a:latin typeface="Times New Roman"/>
                <a:cs typeface="Times New Roman"/>
              </a:rPr>
              <a:t> </a:t>
            </a:r>
            <a:r>
              <a:rPr sz="2800" spc="-25" dirty="0">
                <a:latin typeface="Times New Roman"/>
                <a:cs typeface="Times New Roman"/>
              </a:rPr>
              <a:t>solution</a:t>
            </a:r>
            <a:endParaRPr sz="2800">
              <a:latin typeface="Times New Roman"/>
              <a:cs typeface="Times New Roman"/>
            </a:endParaRPr>
          </a:p>
        </p:txBody>
      </p:sp>
      <p:sp>
        <p:nvSpPr>
          <p:cNvPr id="5" name="object 5"/>
          <p:cNvSpPr/>
          <p:nvPr/>
        </p:nvSpPr>
        <p:spPr>
          <a:xfrm>
            <a:off x="4145280" y="2090419"/>
            <a:ext cx="85090" cy="609600"/>
          </a:xfrm>
          <a:custGeom>
            <a:avLst/>
            <a:gdLst/>
            <a:ahLst/>
            <a:cxnLst/>
            <a:rect l="l" t="t" r="r" b="b"/>
            <a:pathLst>
              <a:path w="85089" h="609600">
                <a:moveTo>
                  <a:pt x="85090" y="524510"/>
                </a:moveTo>
                <a:lnTo>
                  <a:pt x="57150" y="524510"/>
                </a:lnTo>
                <a:lnTo>
                  <a:pt x="57150" y="0"/>
                </a:lnTo>
                <a:lnTo>
                  <a:pt x="27940" y="0"/>
                </a:lnTo>
                <a:lnTo>
                  <a:pt x="27940" y="524510"/>
                </a:lnTo>
                <a:lnTo>
                  <a:pt x="0" y="524510"/>
                </a:lnTo>
                <a:lnTo>
                  <a:pt x="43180" y="609600"/>
                </a:lnTo>
                <a:lnTo>
                  <a:pt x="85090" y="524510"/>
                </a:lnTo>
                <a:close/>
              </a:path>
            </a:pathLst>
          </a:custGeom>
          <a:solidFill>
            <a:srgbClr val="FF0000"/>
          </a:solidFill>
        </p:spPr>
        <p:txBody>
          <a:bodyPr wrap="square" lIns="0" tIns="0" rIns="0" bIns="0" rtlCol="0"/>
          <a:lstStyle/>
          <a:p>
            <a:endParaRPr/>
          </a:p>
        </p:txBody>
      </p:sp>
      <p:sp>
        <p:nvSpPr>
          <p:cNvPr id="6" name="object 6"/>
          <p:cNvSpPr/>
          <p:nvPr/>
        </p:nvSpPr>
        <p:spPr>
          <a:xfrm>
            <a:off x="4145280" y="3309619"/>
            <a:ext cx="85090" cy="457200"/>
          </a:xfrm>
          <a:custGeom>
            <a:avLst/>
            <a:gdLst/>
            <a:ahLst/>
            <a:cxnLst/>
            <a:rect l="l" t="t" r="r" b="b"/>
            <a:pathLst>
              <a:path w="85089" h="457200">
                <a:moveTo>
                  <a:pt x="85090" y="372110"/>
                </a:moveTo>
                <a:lnTo>
                  <a:pt x="57150" y="372110"/>
                </a:lnTo>
                <a:lnTo>
                  <a:pt x="57150" y="0"/>
                </a:lnTo>
                <a:lnTo>
                  <a:pt x="27940" y="0"/>
                </a:lnTo>
                <a:lnTo>
                  <a:pt x="27940" y="372110"/>
                </a:lnTo>
                <a:lnTo>
                  <a:pt x="0" y="372110"/>
                </a:lnTo>
                <a:lnTo>
                  <a:pt x="43180" y="457200"/>
                </a:lnTo>
                <a:lnTo>
                  <a:pt x="85090" y="372110"/>
                </a:lnTo>
                <a:close/>
              </a:path>
            </a:pathLst>
          </a:custGeom>
          <a:solidFill>
            <a:srgbClr val="FF0000"/>
          </a:solidFill>
        </p:spPr>
        <p:txBody>
          <a:bodyPr wrap="square" lIns="0" tIns="0" rIns="0" bIns="0" rtlCol="0"/>
          <a:lstStyle/>
          <a:p>
            <a:endParaRPr/>
          </a:p>
        </p:txBody>
      </p:sp>
      <p:sp>
        <p:nvSpPr>
          <p:cNvPr id="7" name="object 7"/>
          <p:cNvSpPr txBox="1"/>
          <p:nvPr/>
        </p:nvSpPr>
        <p:spPr>
          <a:xfrm>
            <a:off x="3663950" y="1558290"/>
            <a:ext cx="1189990" cy="1534160"/>
          </a:xfrm>
          <a:prstGeom prst="rect">
            <a:avLst/>
          </a:prstGeom>
        </p:spPr>
        <p:txBody>
          <a:bodyPr vert="horz" wrap="square" lIns="0" tIns="12700" rIns="0" bIns="0" rtlCol="0">
            <a:spAutoFit/>
          </a:bodyPr>
          <a:lstStyle/>
          <a:p>
            <a:pPr marL="17145">
              <a:lnSpc>
                <a:spcPct val="100000"/>
              </a:lnSpc>
              <a:spcBef>
                <a:spcPts val="100"/>
              </a:spcBef>
            </a:pPr>
            <a:r>
              <a:rPr sz="2400" spc="-20" dirty="0">
                <a:latin typeface="Times New Roman"/>
                <a:cs typeface="Times New Roman"/>
              </a:rPr>
              <a:t>problem</a:t>
            </a:r>
            <a:endParaRPr sz="2400">
              <a:latin typeface="Times New Roman"/>
              <a:cs typeface="Times New Roman"/>
            </a:endParaRPr>
          </a:p>
          <a:p>
            <a:pPr>
              <a:lnSpc>
                <a:spcPct val="100000"/>
              </a:lnSpc>
            </a:pPr>
            <a:endParaRPr sz="2600">
              <a:latin typeface="Times New Roman"/>
              <a:cs typeface="Times New Roman"/>
            </a:endParaRPr>
          </a:p>
          <a:p>
            <a:pPr>
              <a:lnSpc>
                <a:spcPct val="100000"/>
              </a:lnSpc>
              <a:spcBef>
                <a:spcPts val="25"/>
              </a:spcBef>
            </a:pPr>
            <a:endParaRPr sz="2700">
              <a:latin typeface="Times New Roman"/>
              <a:cs typeface="Times New Roman"/>
            </a:endParaRPr>
          </a:p>
          <a:p>
            <a:pPr marL="12700">
              <a:lnSpc>
                <a:spcPct val="100000"/>
              </a:lnSpc>
            </a:pPr>
            <a:r>
              <a:rPr sz="2400" spc="-20" dirty="0">
                <a:latin typeface="Times New Roman"/>
                <a:cs typeface="Times New Roman"/>
              </a:rPr>
              <a:t>al</a:t>
            </a:r>
            <a:r>
              <a:rPr sz="2400" spc="-30" dirty="0">
                <a:latin typeface="Times New Roman"/>
                <a:cs typeface="Times New Roman"/>
              </a:rPr>
              <a:t>g</a:t>
            </a:r>
            <a:r>
              <a:rPr sz="2400" spc="-20" dirty="0">
                <a:latin typeface="Times New Roman"/>
                <a:cs typeface="Times New Roman"/>
              </a:rPr>
              <a:t>or</a:t>
            </a:r>
            <a:r>
              <a:rPr sz="2400" spc="-30" dirty="0">
                <a:latin typeface="Times New Roman"/>
                <a:cs typeface="Times New Roman"/>
              </a:rPr>
              <a:t>i</a:t>
            </a:r>
            <a:r>
              <a:rPr sz="2400" spc="-20" dirty="0">
                <a:latin typeface="Times New Roman"/>
                <a:cs typeface="Times New Roman"/>
              </a:rPr>
              <a:t>th</a:t>
            </a:r>
            <a:r>
              <a:rPr sz="2400" dirty="0">
                <a:latin typeface="Times New Roman"/>
                <a:cs typeface="Times New Roman"/>
              </a:rPr>
              <a:t>m</a:t>
            </a:r>
            <a:endParaRPr sz="2400">
              <a:latin typeface="Times New Roman"/>
              <a:cs typeface="Times New Roman"/>
            </a:endParaRPr>
          </a:p>
        </p:txBody>
      </p:sp>
      <p:sp>
        <p:nvSpPr>
          <p:cNvPr id="8" name="object 8"/>
          <p:cNvSpPr txBox="1"/>
          <p:nvPr/>
        </p:nvSpPr>
        <p:spPr>
          <a:xfrm>
            <a:off x="801369" y="3920490"/>
            <a:ext cx="64008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i</a:t>
            </a:r>
            <a:r>
              <a:rPr sz="2400" spc="-30" dirty="0">
                <a:latin typeface="Times New Roman"/>
                <a:cs typeface="Times New Roman"/>
              </a:rPr>
              <a:t>n</a:t>
            </a:r>
            <a:r>
              <a:rPr sz="2400" spc="-20" dirty="0">
                <a:latin typeface="Times New Roman"/>
                <a:cs typeface="Times New Roman"/>
              </a:rPr>
              <a:t>p</a:t>
            </a:r>
            <a:r>
              <a:rPr sz="2400" spc="-3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9" name="object 9"/>
          <p:cNvSpPr txBox="1"/>
          <p:nvPr/>
        </p:nvSpPr>
        <p:spPr>
          <a:xfrm>
            <a:off x="6822440" y="3920490"/>
            <a:ext cx="789940" cy="391160"/>
          </a:xfrm>
          <a:prstGeom prst="rect">
            <a:avLst/>
          </a:prstGeom>
        </p:spPr>
        <p:txBody>
          <a:bodyPr vert="horz" wrap="square" lIns="0" tIns="12700" rIns="0" bIns="0" rtlCol="0">
            <a:spAutoFit/>
          </a:bodyPr>
          <a:lstStyle/>
          <a:p>
            <a:pPr marL="12700">
              <a:lnSpc>
                <a:spcPct val="100000"/>
              </a:lnSpc>
              <a:spcBef>
                <a:spcPts val="100"/>
              </a:spcBef>
            </a:pPr>
            <a:r>
              <a:rPr sz="2400" spc="-30" dirty="0">
                <a:latin typeface="Times New Roman"/>
                <a:cs typeface="Times New Roman"/>
              </a:rPr>
              <a:t>o</a:t>
            </a:r>
            <a:r>
              <a:rPr sz="2400" spc="-20" dirty="0">
                <a:latin typeface="Times New Roman"/>
                <a:cs typeface="Times New Roman"/>
              </a:rPr>
              <a:t>ut</a:t>
            </a:r>
            <a:r>
              <a:rPr sz="2400" spc="-30" dirty="0">
                <a:latin typeface="Times New Roman"/>
                <a:cs typeface="Times New Roman"/>
              </a:rPr>
              <a:t>p</a:t>
            </a:r>
            <a:r>
              <a:rPr sz="2400" spc="-2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10" name="object 10"/>
          <p:cNvSpPr/>
          <p:nvPr/>
        </p:nvSpPr>
        <p:spPr>
          <a:xfrm>
            <a:off x="1663700" y="4182109"/>
            <a:ext cx="1219200" cy="85090"/>
          </a:xfrm>
          <a:custGeom>
            <a:avLst/>
            <a:gdLst/>
            <a:ahLst/>
            <a:cxnLst/>
            <a:rect l="l" t="t" r="r" b="b"/>
            <a:pathLst>
              <a:path w="1219200" h="85089">
                <a:moveTo>
                  <a:pt x="1219200" y="41910"/>
                </a:moveTo>
                <a:lnTo>
                  <a:pt x="1134110" y="0"/>
                </a:lnTo>
                <a:lnTo>
                  <a:pt x="1134110" y="27940"/>
                </a:lnTo>
                <a:lnTo>
                  <a:pt x="0" y="27940"/>
                </a:lnTo>
                <a:lnTo>
                  <a:pt x="0" y="57150"/>
                </a:lnTo>
                <a:lnTo>
                  <a:pt x="1134110" y="57150"/>
                </a:lnTo>
                <a:lnTo>
                  <a:pt x="1134110" y="85090"/>
                </a:lnTo>
                <a:lnTo>
                  <a:pt x="1219200" y="41910"/>
                </a:lnTo>
                <a:close/>
              </a:path>
            </a:pathLst>
          </a:custGeom>
          <a:solidFill>
            <a:srgbClr val="FF0000"/>
          </a:solidFill>
        </p:spPr>
        <p:txBody>
          <a:bodyPr wrap="square" lIns="0" tIns="0" rIns="0" bIns="0" rtlCol="0"/>
          <a:lstStyle/>
          <a:p>
            <a:endParaRPr/>
          </a:p>
        </p:txBody>
      </p:sp>
      <p:sp>
        <p:nvSpPr>
          <p:cNvPr id="11" name="object 11"/>
          <p:cNvSpPr/>
          <p:nvPr/>
        </p:nvSpPr>
        <p:spPr>
          <a:xfrm>
            <a:off x="5626100" y="4182109"/>
            <a:ext cx="1143000" cy="85090"/>
          </a:xfrm>
          <a:custGeom>
            <a:avLst/>
            <a:gdLst/>
            <a:ahLst/>
            <a:cxnLst/>
            <a:rect l="l" t="t" r="r" b="b"/>
            <a:pathLst>
              <a:path w="1143000" h="85089">
                <a:moveTo>
                  <a:pt x="1143000" y="41910"/>
                </a:moveTo>
                <a:lnTo>
                  <a:pt x="1057910" y="0"/>
                </a:lnTo>
                <a:lnTo>
                  <a:pt x="1057910" y="27940"/>
                </a:lnTo>
                <a:lnTo>
                  <a:pt x="0" y="27940"/>
                </a:lnTo>
                <a:lnTo>
                  <a:pt x="0" y="57150"/>
                </a:lnTo>
                <a:lnTo>
                  <a:pt x="1057910" y="57150"/>
                </a:lnTo>
                <a:lnTo>
                  <a:pt x="1057910" y="85090"/>
                </a:lnTo>
                <a:lnTo>
                  <a:pt x="1143000" y="41910"/>
                </a:lnTo>
                <a:close/>
              </a:path>
            </a:pathLst>
          </a:custGeom>
          <a:solidFill>
            <a:srgbClr val="FF0000"/>
          </a:solidFill>
        </p:spPr>
        <p:txBody>
          <a:bodyPr wrap="square" lIns="0" tIns="0" rIns="0" bIns="0" rtlCol="0"/>
          <a:lstStyle/>
          <a:p>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50710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 Between </a:t>
            </a:r>
            <a:r>
              <a:rPr lang="en-US" b="1" dirty="0">
                <a:latin typeface="Symbol"/>
                <a:ea typeface="Times New Roman"/>
                <a:cs typeface="Symbol"/>
              </a:rPr>
              <a:t>Q</a:t>
            </a:r>
            <a:r>
              <a:rPr lang="en-US" b="1" dirty="0">
                <a:latin typeface="Comic Sans MS"/>
                <a:ea typeface="Times New Roman"/>
                <a:cs typeface="Comic Sans MS"/>
              </a:rPr>
              <a:t>, O, </a:t>
            </a:r>
            <a:r>
              <a:rPr lang="en-US" b="1" dirty="0">
                <a:latin typeface="Symbol"/>
                <a:ea typeface="Times New Roman"/>
                <a:cs typeface="Symbol"/>
              </a:rPr>
              <a:t>W</a:t>
            </a:r>
            <a:endParaRPr lang="en-US" b="1" dirty="0"/>
          </a:p>
        </p:txBody>
      </p:sp>
      <p:pic>
        <p:nvPicPr>
          <p:cNvPr id="43010" name="Picture 2"/>
          <p:cNvPicPr>
            <a:picLocks noGrp="1" noChangeAspect="1" noChangeArrowheads="1"/>
          </p:cNvPicPr>
          <p:nvPr>
            <p:ph idx="1"/>
          </p:nvPr>
        </p:nvPicPr>
        <p:blipFill>
          <a:blip r:embed="rId2" cstate="print"/>
          <a:srcRect/>
          <a:stretch>
            <a:fillRect/>
          </a:stretch>
        </p:blipFill>
        <p:spPr bwMode="auto">
          <a:xfrm>
            <a:off x="228601" y="2438400"/>
            <a:ext cx="2666999" cy="3240527"/>
          </a:xfrm>
          <a:prstGeom prst="rect">
            <a:avLst/>
          </a:prstGeom>
          <a:noFill/>
          <a:ln w="9525">
            <a:noFill/>
            <a:miter lim="800000"/>
            <a:headEnd/>
            <a:tailEnd/>
          </a:ln>
          <a:effectLst/>
        </p:spPr>
      </p:pic>
      <p:pic>
        <p:nvPicPr>
          <p:cNvPr id="43011" name="Picture 3"/>
          <p:cNvPicPr>
            <a:picLocks noChangeAspect="1" noChangeArrowheads="1"/>
          </p:cNvPicPr>
          <p:nvPr/>
        </p:nvPicPr>
        <p:blipFill>
          <a:blip r:embed="rId3" cstate="print"/>
          <a:srcRect/>
          <a:stretch>
            <a:fillRect/>
          </a:stretch>
        </p:blipFill>
        <p:spPr bwMode="auto">
          <a:xfrm>
            <a:off x="2895600" y="2362200"/>
            <a:ext cx="2895600" cy="3276599"/>
          </a:xfrm>
          <a:prstGeom prst="rect">
            <a:avLst/>
          </a:prstGeom>
          <a:noFill/>
          <a:ln w="9525">
            <a:noFill/>
            <a:miter lim="800000"/>
            <a:headEnd/>
            <a:tailEnd/>
          </a:ln>
          <a:effectLst/>
        </p:spPr>
      </p:pic>
      <p:pic>
        <p:nvPicPr>
          <p:cNvPr id="43012" name="Picture 4"/>
          <p:cNvPicPr>
            <a:picLocks noChangeAspect="1" noChangeArrowheads="1"/>
          </p:cNvPicPr>
          <p:nvPr/>
        </p:nvPicPr>
        <p:blipFill>
          <a:blip r:embed="rId4" cstate="print"/>
          <a:srcRect/>
          <a:stretch>
            <a:fillRect/>
          </a:stretch>
        </p:blipFill>
        <p:spPr bwMode="auto">
          <a:xfrm>
            <a:off x="5867400" y="2133600"/>
            <a:ext cx="2895600" cy="34956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29" name="Ink 28"/>
              <p14:cNvContentPartPr/>
              <p14:nvPr/>
            </p14:nvContentPartPr>
            <p14:xfrm>
              <a:off x="6204312" y="2479536"/>
              <a:ext cx="120960" cy="111240"/>
            </p14:xfrm>
          </p:contentPart>
        </mc:Choice>
        <mc:Fallback xmlns="">
          <p:pic>
            <p:nvPicPr>
              <p:cNvPr id="29" name="Ink 28"/>
              <p:cNvPicPr/>
              <p:nvPr/>
            </p:nvPicPr>
            <p:blipFill>
              <a:blip r:embed="rId20"/>
              <a:stretch>
                <a:fillRect/>
              </a:stretch>
            </p:blipFill>
            <p:spPr>
              <a:xfrm>
                <a:off x="6197472" y="2472336"/>
                <a:ext cx="1350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p14:cNvContentPartPr/>
              <p14:nvPr/>
            </p14:nvContentPartPr>
            <p14:xfrm>
              <a:off x="1251792" y="4530816"/>
              <a:ext cx="81720" cy="250200"/>
            </p14:xfrm>
          </p:contentPart>
        </mc:Choice>
        <mc:Fallback xmlns="">
          <p:pic>
            <p:nvPicPr>
              <p:cNvPr id="38" name="Ink 37"/>
              <p:cNvPicPr/>
              <p:nvPr/>
            </p:nvPicPr>
            <p:blipFill>
              <a:blip r:embed="rId28"/>
              <a:stretch>
                <a:fillRect/>
              </a:stretch>
            </p:blipFill>
            <p:spPr>
              <a:xfrm>
                <a:off x="1246752" y="4524336"/>
                <a:ext cx="93240" cy="261720"/>
              </a:xfrm>
              <a:prstGeom prst="rect">
                <a:avLst/>
              </a:prstGeom>
            </p:spPr>
          </p:pic>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Relations Between </a:t>
            </a:r>
            <a:r>
              <a:rPr lang="en-US" b="1" dirty="0">
                <a:latin typeface="Symbol"/>
                <a:ea typeface="Times New Roman"/>
                <a:cs typeface="Symbol"/>
              </a:rPr>
              <a:t>Q</a:t>
            </a:r>
            <a:r>
              <a:rPr lang="en-US" b="1" dirty="0">
                <a:latin typeface="Comic Sans MS"/>
                <a:ea typeface="Times New Roman"/>
                <a:cs typeface="Comic Sans MS"/>
              </a:rPr>
              <a:t>, O, </a:t>
            </a:r>
            <a:r>
              <a:rPr lang="en-US" b="1" dirty="0">
                <a:latin typeface="Symbol"/>
                <a:ea typeface="Times New Roman"/>
                <a:cs typeface="Symbol"/>
              </a:rPr>
              <a:t>W</a:t>
            </a:r>
            <a:endParaRPr lang="en-US" b="1" dirty="0"/>
          </a:p>
        </p:txBody>
      </p:sp>
      <p:sp>
        <p:nvSpPr>
          <p:cNvPr id="3" name="Content Placeholder 2"/>
          <p:cNvSpPr>
            <a:spLocks noGrp="1"/>
          </p:cNvSpPr>
          <p:nvPr>
            <p:ph idx="1"/>
          </p:nvPr>
        </p:nvSpPr>
        <p:spPr/>
        <p:txBody>
          <a:bodyPr/>
          <a:lstStyle/>
          <a:p>
            <a:pPr algn="just">
              <a:buNone/>
            </a:pPr>
            <a:r>
              <a:rPr lang="en-US" dirty="0"/>
              <a:t>   </a:t>
            </a:r>
            <a:r>
              <a:rPr lang="en-US" sz="3200" dirty="0"/>
              <a:t>For any two function f(n) and g(n),</a:t>
            </a:r>
          </a:p>
          <a:p>
            <a:pPr algn="just">
              <a:buNone/>
            </a:pPr>
            <a:r>
              <a:rPr lang="en-US" sz="3200" dirty="0"/>
              <a:t>            we have f(n) = </a:t>
            </a:r>
            <a:r>
              <a:rPr lang="en-US" sz="3200" dirty="0">
                <a:latin typeface="Symbol"/>
                <a:ea typeface="Times New Roman"/>
                <a:cs typeface="Symbol"/>
              </a:rPr>
              <a:t>Q</a:t>
            </a:r>
            <a:r>
              <a:rPr lang="en-US" sz="3200" dirty="0"/>
              <a:t>(g(n)) if and only</a:t>
            </a:r>
          </a:p>
          <a:p>
            <a:pPr algn="just">
              <a:buNone/>
            </a:pPr>
            <a:r>
              <a:rPr lang="en-US" sz="3200" dirty="0"/>
              <a:t>            if  f(n) = </a:t>
            </a:r>
            <a:r>
              <a:rPr lang="en-US" sz="3200" dirty="0">
                <a:latin typeface="Comic Sans MS"/>
                <a:ea typeface="Times New Roman"/>
                <a:cs typeface="Comic Sans MS"/>
              </a:rPr>
              <a:t>O</a:t>
            </a:r>
            <a:r>
              <a:rPr lang="en-US" sz="3200" dirty="0"/>
              <a:t>(g(n)) and f(n) =</a:t>
            </a:r>
            <a:r>
              <a:rPr lang="en-US" sz="3200" dirty="0">
                <a:latin typeface="Symbol"/>
                <a:ea typeface="Times New Roman"/>
                <a:cs typeface="Symbol"/>
              </a:rPr>
              <a:t>W</a:t>
            </a:r>
            <a:r>
              <a:rPr lang="en-US" sz="3200" dirty="0"/>
              <a:t>(g(n))</a:t>
            </a:r>
          </a:p>
          <a:p>
            <a:pPr>
              <a:buNone/>
            </a:pPr>
            <a:endParaRPr lang="en-US" sz="3200" dirty="0"/>
          </a:p>
          <a:p>
            <a:pPr>
              <a:buNone/>
            </a:pPr>
            <a:r>
              <a:rPr lang="en-US" sz="3200" dirty="0"/>
              <a:t>   That is</a:t>
            </a:r>
          </a:p>
          <a:p>
            <a:pPr>
              <a:buNone/>
            </a:pPr>
            <a:r>
              <a:rPr lang="en-US" sz="3200" dirty="0">
                <a:latin typeface="Symbol"/>
                <a:ea typeface="Times New Roman"/>
                <a:cs typeface="Symbol"/>
              </a:rPr>
              <a:t>           Q</a:t>
            </a:r>
            <a:r>
              <a:rPr lang="en-US" sz="3200" dirty="0"/>
              <a:t>(g(n)) = </a:t>
            </a:r>
            <a:r>
              <a:rPr lang="en-US" sz="3200" dirty="0">
                <a:latin typeface="Comic Sans MS"/>
                <a:ea typeface="Times New Roman"/>
                <a:cs typeface="Comic Sans MS"/>
              </a:rPr>
              <a:t>O</a:t>
            </a:r>
            <a:r>
              <a:rPr lang="en-US" sz="3200" dirty="0"/>
              <a:t>(g(n)) </a:t>
            </a:r>
            <a:r>
              <a:rPr lang="en-US" sz="3200" dirty="0">
                <a:latin typeface="Symbol"/>
                <a:ea typeface="Times New Roman"/>
                <a:cs typeface="Symbol"/>
              </a:rPr>
              <a:t>Ç</a:t>
            </a:r>
            <a:r>
              <a:rPr lang="en-US" sz="3200" dirty="0"/>
              <a:t> </a:t>
            </a:r>
            <a:r>
              <a:rPr lang="en-US" sz="3200" dirty="0">
                <a:latin typeface="Symbol"/>
                <a:ea typeface="Times New Roman"/>
                <a:cs typeface="Symbol"/>
              </a:rPr>
              <a:t>W </a:t>
            </a:r>
            <a:r>
              <a:rPr lang="en-US" sz="3200" dirty="0"/>
              <a:t>(g(n))</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915400" cy="838200"/>
          </a:xfrm>
        </p:spPr>
        <p:txBody>
          <a:bodyPr>
            <a:noAutofit/>
          </a:bodyPr>
          <a:lstStyle/>
          <a:p>
            <a:br>
              <a:rPr lang="en-US" b="1" dirty="0"/>
            </a:br>
            <a:br>
              <a:rPr lang="en-US" b="1" dirty="0"/>
            </a:br>
            <a:br>
              <a:rPr lang="en-US" b="1" dirty="0"/>
            </a:br>
            <a:br>
              <a:rPr lang="en-US" b="1" dirty="0"/>
            </a:br>
            <a:r>
              <a:rPr lang="en-US" b="1" dirty="0"/>
              <a:t>  The Growth of Functions</a:t>
            </a:r>
          </a:p>
        </p:txBody>
      </p:sp>
      <p:sp>
        <p:nvSpPr>
          <p:cNvPr id="3" name="Content Placeholder 2"/>
          <p:cNvSpPr>
            <a:spLocks noGrp="1"/>
          </p:cNvSpPr>
          <p:nvPr>
            <p:ph idx="1"/>
          </p:nvPr>
        </p:nvSpPr>
        <p:spPr>
          <a:xfrm>
            <a:off x="228600" y="1371600"/>
            <a:ext cx="8610600" cy="5486400"/>
          </a:xfrm>
        </p:spPr>
        <p:txBody>
          <a:bodyPr>
            <a:normAutofit fontScale="25000" lnSpcReduction="20000"/>
          </a:bodyPr>
          <a:lstStyle/>
          <a:p>
            <a:pPr algn="just">
              <a:buNone/>
            </a:pPr>
            <a:r>
              <a:rPr lang="en-US" sz="12800" dirty="0"/>
              <a:t> </a:t>
            </a:r>
            <a:r>
              <a:rPr lang="en-US" sz="14400" dirty="0"/>
              <a:t>Popular functions g(n) are </a:t>
            </a:r>
          </a:p>
          <a:p>
            <a:pPr algn="just">
              <a:buNone/>
            </a:pPr>
            <a:r>
              <a:rPr lang="en-US" sz="14400" dirty="0"/>
              <a:t>               </a:t>
            </a:r>
            <a:r>
              <a:rPr lang="en-US" sz="14400" dirty="0" err="1"/>
              <a:t>nlogn</a:t>
            </a:r>
            <a:r>
              <a:rPr lang="en-US" sz="14400" dirty="0"/>
              <a:t>, 1, 2</a:t>
            </a:r>
            <a:r>
              <a:rPr lang="en-US" sz="14400" baseline="30000" dirty="0"/>
              <a:t>n</a:t>
            </a:r>
            <a:r>
              <a:rPr lang="en-US" sz="14400" dirty="0"/>
              <a:t>, n</a:t>
            </a:r>
            <a:r>
              <a:rPr lang="en-US" sz="14400" baseline="30000" dirty="0"/>
              <a:t>2</a:t>
            </a:r>
            <a:r>
              <a:rPr lang="en-US" sz="14400" dirty="0"/>
              <a:t>, n!, n, n</a:t>
            </a:r>
            <a:r>
              <a:rPr lang="en-US" sz="14400" baseline="30000" dirty="0"/>
              <a:t>3</a:t>
            </a:r>
            <a:r>
              <a:rPr lang="en-US" sz="14400" dirty="0"/>
              <a:t>,log n.</a:t>
            </a:r>
          </a:p>
          <a:p>
            <a:pPr>
              <a:buNone/>
            </a:pPr>
            <a:r>
              <a:rPr lang="en-US" sz="12800" b="1" dirty="0"/>
              <a:t>Listed from slowest to fastest growth</a:t>
            </a:r>
            <a:r>
              <a:rPr lang="en-US" sz="12800" dirty="0"/>
              <a:t>:</a:t>
            </a:r>
          </a:p>
          <a:p>
            <a:pPr>
              <a:buNone/>
            </a:pPr>
            <a:r>
              <a:rPr lang="en-US" sz="12800" dirty="0"/>
              <a:t>• 1</a:t>
            </a:r>
          </a:p>
          <a:p>
            <a:pPr>
              <a:buNone/>
            </a:pPr>
            <a:r>
              <a:rPr lang="en-US" sz="12800" dirty="0"/>
              <a:t>• log n</a:t>
            </a:r>
          </a:p>
          <a:p>
            <a:pPr>
              <a:buNone/>
            </a:pPr>
            <a:r>
              <a:rPr lang="en-US" sz="12800" dirty="0"/>
              <a:t>• n</a:t>
            </a:r>
          </a:p>
          <a:p>
            <a:pPr>
              <a:buNone/>
            </a:pPr>
            <a:r>
              <a:rPr lang="en-US" sz="12800" dirty="0"/>
              <a:t>• n log n</a:t>
            </a:r>
          </a:p>
          <a:p>
            <a:pPr>
              <a:buNone/>
            </a:pPr>
            <a:r>
              <a:rPr lang="en-US" sz="12800" dirty="0"/>
              <a:t>• n</a:t>
            </a:r>
            <a:r>
              <a:rPr lang="en-US" sz="12800" baseline="30000" dirty="0"/>
              <a:t>2</a:t>
            </a:r>
            <a:endParaRPr lang="en-US" sz="12800" dirty="0"/>
          </a:p>
          <a:p>
            <a:pPr>
              <a:buNone/>
            </a:pPr>
            <a:r>
              <a:rPr lang="en-US" sz="12800" dirty="0"/>
              <a:t>• n</a:t>
            </a:r>
            <a:r>
              <a:rPr lang="en-US" sz="12800" baseline="30000" dirty="0"/>
              <a:t>3</a:t>
            </a:r>
            <a:endParaRPr lang="en-US" sz="12800" dirty="0"/>
          </a:p>
          <a:p>
            <a:pPr>
              <a:buNone/>
            </a:pPr>
            <a:r>
              <a:rPr lang="en-US" sz="12800" dirty="0"/>
              <a:t>• 2</a:t>
            </a:r>
            <a:r>
              <a:rPr lang="en-US" sz="12800" baseline="30000" dirty="0"/>
              <a:t>n</a:t>
            </a:r>
            <a:endParaRPr lang="en-US" sz="12800" dirty="0"/>
          </a:p>
          <a:p>
            <a:pPr>
              <a:buNone/>
            </a:pPr>
            <a:r>
              <a:rPr lang="en-US" sz="12800" dirty="0"/>
              <a:t>•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 Comparing Growth Rates</a:t>
            </a:r>
          </a:p>
        </p:txBody>
      </p:sp>
      <p:sp>
        <p:nvSpPr>
          <p:cNvPr id="5" name="object 13"/>
          <p:cNvSpPr/>
          <p:nvPr/>
        </p:nvSpPr>
        <p:spPr>
          <a:xfrm>
            <a:off x="1752600" y="2286000"/>
            <a:ext cx="457200" cy="3657600"/>
          </a:xfrm>
          <a:custGeom>
            <a:avLst/>
            <a:gdLst/>
            <a:ahLst/>
            <a:cxnLst/>
            <a:rect l="l" t="t" r="r" b="b"/>
            <a:pathLst>
              <a:path w="457200" h="3657600">
                <a:moveTo>
                  <a:pt x="0" y="3657599"/>
                </a:moveTo>
                <a:lnTo>
                  <a:pt x="457199" y="0"/>
                </a:lnTo>
              </a:path>
            </a:pathLst>
          </a:custGeom>
          <a:ln w="12700">
            <a:solidFill>
              <a:srgbClr val="000000"/>
            </a:solidFill>
          </a:ln>
        </p:spPr>
        <p:txBody>
          <a:bodyPr wrap="square" lIns="0" tIns="0" rIns="0" bIns="0" rtlCol="0"/>
          <a:lstStyle/>
          <a:p>
            <a:endParaRPr/>
          </a:p>
        </p:txBody>
      </p:sp>
      <p:sp>
        <p:nvSpPr>
          <p:cNvPr id="6" name="object 12"/>
          <p:cNvSpPr/>
          <p:nvPr/>
        </p:nvSpPr>
        <p:spPr>
          <a:xfrm>
            <a:off x="1752600" y="2286000"/>
            <a:ext cx="1295400" cy="3657600"/>
          </a:xfrm>
          <a:custGeom>
            <a:avLst/>
            <a:gdLst/>
            <a:ahLst/>
            <a:cxnLst/>
            <a:rect l="l" t="t" r="r" b="b"/>
            <a:pathLst>
              <a:path w="1295400" h="3657600">
                <a:moveTo>
                  <a:pt x="0" y="3657599"/>
                </a:moveTo>
                <a:lnTo>
                  <a:pt x="1295399" y="0"/>
                </a:lnTo>
              </a:path>
            </a:pathLst>
          </a:custGeom>
          <a:ln w="12700">
            <a:solidFill>
              <a:srgbClr val="000000"/>
            </a:solidFill>
          </a:ln>
        </p:spPr>
        <p:txBody>
          <a:bodyPr wrap="square" lIns="0" tIns="0" rIns="0" bIns="0" rtlCol="0"/>
          <a:lstStyle/>
          <a:p>
            <a:endParaRPr/>
          </a:p>
        </p:txBody>
      </p:sp>
      <p:sp>
        <p:nvSpPr>
          <p:cNvPr id="7" name="object 11"/>
          <p:cNvSpPr/>
          <p:nvPr/>
        </p:nvSpPr>
        <p:spPr>
          <a:xfrm>
            <a:off x="1752600" y="2133600"/>
            <a:ext cx="4724400" cy="3810000"/>
          </a:xfrm>
          <a:custGeom>
            <a:avLst/>
            <a:gdLst/>
            <a:ahLst/>
            <a:cxnLst/>
            <a:rect l="l" t="t" r="r" b="b"/>
            <a:pathLst>
              <a:path w="3810000" h="3505200">
                <a:moveTo>
                  <a:pt x="0" y="3505199"/>
                </a:moveTo>
                <a:lnTo>
                  <a:pt x="3809999" y="0"/>
                </a:lnTo>
              </a:path>
            </a:pathLst>
          </a:custGeom>
          <a:ln w="12700">
            <a:solidFill>
              <a:srgbClr val="000000"/>
            </a:solidFill>
          </a:ln>
        </p:spPr>
        <p:txBody>
          <a:bodyPr wrap="square" lIns="0" tIns="0" rIns="0" bIns="0" rtlCol="0"/>
          <a:lstStyle/>
          <a:p>
            <a:endParaRPr/>
          </a:p>
        </p:txBody>
      </p:sp>
      <p:sp>
        <p:nvSpPr>
          <p:cNvPr id="8" name="object 9"/>
          <p:cNvSpPr/>
          <p:nvPr/>
        </p:nvSpPr>
        <p:spPr>
          <a:xfrm>
            <a:off x="1752600" y="2895600"/>
            <a:ext cx="4953000" cy="3048000"/>
          </a:xfrm>
          <a:custGeom>
            <a:avLst/>
            <a:gdLst/>
            <a:ahLst/>
            <a:cxnLst/>
            <a:rect l="l" t="t" r="r" b="b"/>
            <a:pathLst>
              <a:path w="4953000" h="3048000">
                <a:moveTo>
                  <a:pt x="0" y="3047999"/>
                </a:moveTo>
                <a:lnTo>
                  <a:pt x="4952999" y="0"/>
                </a:lnTo>
              </a:path>
            </a:pathLst>
          </a:custGeom>
          <a:ln w="12700">
            <a:solidFill>
              <a:srgbClr val="000000"/>
            </a:solidFill>
          </a:ln>
        </p:spPr>
        <p:txBody>
          <a:bodyPr wrap="square" lIns="0" tIns="0" rIns="0" bIns="0" rtlCol="0"/>
          <a:lstStyle/>
          <a:p>
            <a:endParaRPr/>
          </a:p>
        </p:txBody>
      </p:sp>
      <p:sp>
        <p:nvSpPr>
          <p:cNvPr id="9" name="object 10"/>
          <p:cNvSpPr/>
          <p:nvPr/>
        </p:nvSpPr>
        <p:spPr>
          <a:xfrm>
            <a:off x="1752600" y="5715000"/>
            <a:ext cx="4800600" cy="228600"/>
          </a:xfrm>
          <a:custGeom>
            <a:avLst/>
            <a:gdLst/>
            <a:ahLst/>
            <a:cxnLst/>
            <a:rect l="l" t="t" r="r" b="b"/>
            <a:pathLst>
              <a:path w="4800600" h="228600">
                <a:moveTo>
                  <a:pt x="0" y="228599"/>
                </a:moveTo>
                <a:lnTo>
                  <a:pt x="4800599" y="0"/>
                </a:lnTo>
              </a:path>
            </a:pathLst>
          </a:custGeom>
          <a:ln w="12700">
            <a:solidFill>
              <a:srgbClr val="000000"/>
            </a:solidFill>
          </a:ln>
        </p:spPr>
        <p:txBody>
          <a:bodyPr wrap="square" lIns="0" tIns="0" rIns="0" bIns="0" rtlCol="0"/>
          <a:lstStyle/>
          <a:p>
            <a:endParaRPr/>
          </a:p>
        </p:txBody>
      </p:sp>
      <p:sp>
        <p:nvSpPr>
          <p:cNvPr id="10" name="object 3"/>
          <p:cNvSpPr/>
          <p:nvPr/>
        </p:nvSpPr>
        <p:spPr>
          <a:xfrm>
            <a:off x="1752600" y="1828800"/>
            <a:ext cx="0" cy="4114800"/>
          </a:xfrm>
          <a:custGeom>
            <a:avLst/>
            <a:gdLst/>
            <a:ahLst/>
            <a:cxnLst/>
            <a:rect l="l" t="t" r="r" b="b"/>
            <a:pathLst>
              <a:path h="4114800">
                <a:moveTo>
                  <a:pt x="0" y="0"/>
                </a:moveTo>
                <a:lnTo>
                  <a:pt x="0" y="4114799"/>
                </a:lnTo>
              </a:path>
            </a:pathLst>
          </a:custGeom>
          <a:ln w="12700">
            <a:solidFill>
              <a:srgbClr val="000000"/>
            </a:solidFill>
          </a:ln>
        </p:spPr>
        <p:txBody>
          <a:bodyPr wrap="square" lIns="0" tIns="0" rIns="0" bIns="0" rtlCol="0"/>
          <a:lstStyle/>
          <a:p>
            <a:endParaRPr/>
          </a:p>
        </p:txBody>
      </p:sp>
      <p:sp>
        <p:nvSpPr>
          <p:cNvPr id="11" name="object 4"/>
          <p:cNvSpPr/>
          <p:nvPr/>
        </p:nvSpPr>
        <p:spPr>
          <a:xfrm>
            <a:off x="1752600" y="5943600"/>
            <a:ext cx="6553200" cy="0"/>
          </a:xfrm>
          <a:custGeom>
            <a:avLst/>
            <a:gdLst/>
            <a:ahLst/>
            <a:cxnLst/>
            <a:rect l="l" t="t" r="r" b="b"/>
            <a:pathLst>
              <a:path w="6553200">
                <a:moveTo>
                  <a:pt x="0" y="0"/>
                </a:moveTo>
                <a:lnTo>
                  <a:pt x="6553199" y="0"/>
                </a:lnTo>
              </a:path>
            </a:pathLst>
          </a:custGeom>
          <a:ln w="12700">
            <a:solidFill>
              <a:srgbClr val="000000"/>
            </a:solidFill>
          </a:ln>
        </p:spPr>
        <p:txBody>
          <a:bodyPr wrap="square" lIns="0" tIns="0" rIns="0" bIns="0" rtlCol="0"/>
          <a:lstStyle/>
          <a:p>
            <a:endParaRPr/>
          </a:p>
        </p:txBody>
      </p:sp>
      <p:sp>
        <p:nvSpPr>
          <p:cNvPr id="14" name="Rectangle 13"/>
          <p:cNvSpPr/>
          <p:nvPr/>
        </p:nvSpPr>
        <p:spPr>
          <a:xfrm>
            <a:off x="1066800" y="3810000"/>
            <a:ext cx="566181" cy="369332"/>
          </a:xfrm>
          <a:prstGeom prst="rect">
            <a:avLst/>
          </a:prstGeom>
        </p:spPr>
        <p:txBody>
          <a:bodyPr wrap="none">
            <a:spAutoFit/>
          </a:bodyPr>
          <a:lstStyle/>
          <a:p>
            <a:r>
              <a:rPr lang="en-US" b="1" dirty="0"/>
              <a:t>T(n)</a:t>
            </a:r>
          </a:p>
        </p:txBody>
      </p:sp>
      <p:sp>
        <p:nvSpPr>
          <p:cNvPr id="15" name="Rectangle 14"/>
          <p:cNvSpPr/>
          <p:nvPr/>
        </p:nvSpPr>
        <p:spPr>
          <a:xfrm>
            <a:off x="3657600" y="6096000"/>
            <a:ext cx="1413464" cy="369332"/>
          </a:xfrm>
          <a:prstGeom prst="rect">
            <a:avLst/>
          </a:prstGeom>
        </p:spPr>
        <p:txBody>
          <a:bodyPr wrap="none">
            <a:spAutoFit/>
          </a:bodyPr>
          <a:lstStyle/>
          <a:p>
            <a:r>
              <a:rPr lang="en-US" b="1" dirty="0"/>
              <a:t>Problem Size</a:t>
            </a:r>
          </a:p>
        </p:txBody>
      </p:sp>
      <p:sp>
        <p:nvSpPr>
          <p:cNvPr id="16" name="Rectangle 15"/>
          <p:cNvSpPr/>
          <p:nvPr/>
        </p:nvSpPr>
        <p:spPr>
          <a:xfrm>
            <a:off x="2057400" y="1981200"/>
            <a:ext cx="609600" cy="338554"/>
          </a:xfrm>
          <a:prstGeom prst="rect">
            <a:avLst/>
          </a:prstGeom>
        </p:spPr>
        <p:txBody>
          <a:bodyPr wrap="square">
            <a:spAutoFit/>
          </a:bodyPr>
          <a:lstStyle/>
          <a:p>
            <a:r>
              <a:rPr lang="en-US" sz="1600" dirty="0"/>
              <a:t>2</a:t>
            </a:r>
            <a:r>
              <a:rPr lang="en-US" sz="1600" baseline="30000" dirty="0"/>
              <a:t>n</a:t>
            </a:r>
            <a:endParaRPr lang="en-US" sz="1600" dirty="0"/>
          </a:p>
        </p:txBody>
      </p:sp>
      <p:sp>
        <p:nvSpPr>
          <p:cNvPr id="17" name="Rectangle 16"/>
          <p:cNvSpPr/>
          <p:nvPr/>
        </p:nvSpPr>
        <p:spPr>
          <a:xfrm>
            <a:off x="6019800" y="1828800"/>
            <a:ext cx="878767" cy="369332"/>
          </a:xfrm>
          <a:prstGeom prst="rect">
            <a:avLst/>
          </a:prstGeom>
        </p:spPr>
        <p:txBody>
          <a:bodyPr wrap="none">
            <a:spAutoFit/>
          </a:bodyPr>
          <a:lstStyle/>
          <a:p>
            <a:r>
              <a:rPr lang="en-US" dirty="0"/>
              <a:t>n log</a:t>
            </a:r>
            <a:r>
              <a:rPr lang="en-US" baseline="-25000" dirty="0"/>
              <a:t>2 </a:t>
            </a:r>
            <a:r>
              <a:rPr lang="en-US" dirty="0"/>
              <a:t>n</a:t>
            </a:r>
          </a:p>
        </p:txBody>
      </p:sp>
      <p:sp>
        <p:nvSpPr>
          <p:cNvPr id="18" name="Rectangle 17"/>
          <p:cNvSpPr/>
          <p:nvPr/>
        </p:nvSpPr>
        <p:spPr>
          <a:xfrm>
            <a:off x="2971800" y="1905000"/>
            <a:ext cx="360996" cy="338554"/>
          </a:xfrm>
          <a:prstGeom prst="rect">
            <a:avLst/>
          </a:prstGeom>
        </p:spPr>
        <p:txBody>
          <a:bodyPr wrap="none">
            <a:spAutoFit/>
          </a:bodyPr>
          <a:lstStyle/>
          <a:p>
            <a:r>
              <a:rPr lang="en-US" sz="1600" dirty="0"/>
              <a:t>n</a:t>
            </a:r>
            <a:r>
              <a:rPr lang="en-US" sz="1600" baseline="30000" dirty="0"/>
              <a:t>2</a:t>
            </a:r>
            <a:endParaRPr lang="en-US" sz="1600" dirty="0"/>
          </a:p>
        </p:txBody>
      </p:sp>
      <p:sp>
        <p:nvSpPr>
          <p:cNvPr id="19" name="Rectangle 18"/>
          <p:cNvSpPr/>
          <p:nvPr/>
        </p:nvSpPr>
        <p:spPr>
          <a:xfrm>
            <a:off x="6705600" y="2590800"/>
            <a:ext cx="306494" cy="369332"/>
          </a:xfrm>
          <a:prstGeom prst="rect">
            <a:avLst/>
          </a:prstGeom>
        </p:spPr>
        <p:txBody>
          <a:bodyPr wrap="none">
            <a:spAutoFit/>
          </a:bodyPr>
          <a:lstStyle/>
          <a:p>
            <a:r>
              <a:rPr lang="en-US" dirty="0"/>
              <a:t>n</a:t>
            </a:r>
          </a:p>
        </p:txBody>
      </p:sp>
      <p:sp>
        <p:nvSpPr>
          <p:cNvPr id="20" name="Rectangle 19"/>
          <p:cNvSpPr/>
          <p:nvPr/>
        </p:nvSpPr>
        <p:spPr>
          <a:xfrm>
            <a:off x="6629400" y="5410200"/>
            <a:ext cx="721672" cy="369332"/>
          </a:xfrm>
          <a:prstGeom prst="rect">
            <a:avLst/>
          </a:prstGeom>
        </p:spPr>
        <p:txBody>
          <a:bodyPr wrap="none">
            <a:spAutoFit/>
          </a:bodyPr>
          <a:lstStyle/>
          <a:p>
            <a:r>
              <a:rPr lang="en-US" dirty="0"/>
              <a:t>log</a:t>
            </a:r>
            <a:r>
              <a:rPr lang="en-US" baseline="-25000" dirty="0"/>
              <a:t>2</a:t>
            </a:r>
            <a:r>
              <a:rPr lang="en-US" dirty="0"/>
              <a:t> n</a:t>
            </a:r>
          </a:p>
        </p:txBody>
      </p:sp>
      <mc:AlternateContent xmlns:mc="http://schemas.openxmlformats.org/markup-compatibility/2006" xmlns:p14="http://schemas.microsoft.com/office/powerpoint/2010/main">
        <mc:Choice Requires="p14">
          <p:contentPart p14:bwMode="auto" r:id="rId2">
            <p14:nvContentPartPr>
              <p14:cNvPr id="31" name="Ink 30"/>
              <p14:cNvContentPartPr/>
              <p14:nvPr/>
            </p14:nvContentPartPr>
            <p14:xfrm>
              <a:off x="1798992" y="5612616"/>
              <a:ext cx="234000" cy="49680"/>
            </p14:xfrm>
          </p:contentPart>
        </mc:Choice>
        <mc:Fallback xmlns="">
          <p:pic>
            <p:nvPicPr>
              <p:cNvPr id="31" name="Ink 30"/>
              <p:cNvPicPr/>
              <p:nvPr/>
            </p:nvPicPr>
            <p:blipFill>
              <a:blip r:embed="rId9"/>
              <a:stretch>
                <a:fillRect/>
              </a:stretch>
            </p:blipFill>
            <p:spPr>
              <a:xfrm>
                <a:off x="1792152" y="5604696"/>
                <a:ext cx="249120" cy="65880"/>
              </a:xfrm>
              <a:prstGeom prst="rect">
                <a:avLst/>
              </a:prstGeom>
            </p:spPr>
          </p:pic>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382000" cy="1189038"/>
          </a:xfrm>
        </p:spPr>
        <p:txBody>
          <a:bodyPr>
            <a:normAutofit fontScale="90000"/>
          </a:bodyPr>
          <a:lstStyle/>
          <a:p>
            <a:r>
              <a:rPr lang="en-US" b="1" dirty="0"/>
              <a:t> Example: Find sum of array      elements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6131153"/>
              </p:ext>
            </p:extLst>
          </p:nvPr>
        </p:nvGraphicFramePr>
        <p:xfrm>
          <a:off x="457200" y="1981200"/>
          <a:ext cx="8305800" cy="3206496"/>
        </p:xfrm>
        <a:graphic>
          <a:graphicData uri="http://schemas.openxmlformats.org/drawingml/2006/table">
            <a:tbl>
              <a:tblPr firstRow="1" bandRow="1">
                <a:tableStyleId>{5C22544A-7EE6-4342-B048-85BDC9FD1C3A}</a:tableStyleId>
              </a:tblPr>
              <a:tblGrid>
                <a:gridCol w="4998861">
                  <a:extLst>
                    <a:ext uri="{9D8B030D-6E8A-4147-A177-3AD203B41FA5}">
                      <a16:colId xmlns:a16="http://schemas.microsoft.com/office/drawing/2014/main" val="20000"/>
                    </a:ext>
                  </a:extLst>
                </a:gridCol>
                <a:gridCol w="3306939">
                  <a:extLst>
                    <a:ext uri="{9D8B030D-6E8A-4147-A177-3AD203B41FA5}">
                      <a16:colId xmlns:a16="http://schemas.microsoft.com/office/drawing/2014/main" val="20001"/>
                    </a:ext>
                  </a:extLst>
                </a:gridCol>
              </a:tblGrid>
              <a:tr h="3200400">
                <a:tc>
                  <a:txBody>
                    <a:bodyPr/>
                    <a:lstStyle/>
                    <a:p>
                      <a:pPr marL="0" marR="0">
                        <a:lnSpc>
                          <a:spcPct val="115000"/>
                        </a:lnSpc>
                        <a:spcBef>
                          <a:spcPts val="0"/>
                        </a:spcBef>
                        <a:spcAft>
                          <a:spcPts val="0"/>
                        </a:spcAft>
                      </a:pPr>
                      <a:r>
                        <a:rPr lang="en-US" sz="2800" b="1" dirty="0">
                          <a:solidFill>
                            <a:srgbClr val="000000"/>
                          </a:solidFill>
                          <a:latin typeface="Times New Roman"/>
                          <a:ea typeface="Times New Roman"/>
                          <a:cs typeface="Times New Roman"/>
                        </a:rPr>
                        <a:t>Algorithm </a:t>
                      </a:r>
                      <a:r>
                        <a:rPr lang="en-US" sz="2800" b="1" i="1" dirty="0">
                          <a:solidFill>
                            <a:srgbClr val="000000"/>
                          </a:solidFill>
                          <a:latin typeface="Times New Roman"/>
                          <a:ea typeface="Times New Roman"/>
                          <a:cs typeface="Times New Roman"/>
                        </a:rPr>
                        <a:t>arraySum </a:t>
                      </a:r>
                      <a:r>
                        <a:rPr lang="en-US" sz="2800" dirty="0">
                          <a:solidFill>
                            <a:srgbClr val="000000"/>
                          </a:solidFill>
                          <a:latin typeface="Times New Roman"/>
                          <a:ea typeface="Times New Roman"/>
                          <a:cs typeface="Times New Roman"/>
                        </a:rPr>
                        <a:t>(</a:t>
                      </a:r>
                      <a:r>
                        <a:rPr lang="en-US" sz="2800" b="1" i="1" dirty="0">
                          <a:solidFill>
                            <a:srgbClr val="000000"/>
                          </a:solidFill>
                          <a:latin typeface="Times New Roman"/>
                          <a:ea typeface="Times New Roman"/>
                          <a:cs typeface="Times New Roman"/>
                        </a:rPr>
                        <a:t>A</a:t>
                      </a:r>
                      <a:r>
                        <a:rPr lang="en-US" sz="2800" dirty="0">
                          <a:solidFill>
                            <a:srgbClr val="000000"/>
                          </a:solidFill>
                          <a:latin typeface="Times New Roman"/>
                          <a:ea typeface="Times New Roman"/>
                          <a:cs typeface="Times New Roman"/>
                        </a:rPr>
                        <a:t>, </a:t>
                      </a:r>
                      <a:r>
                        <a:rPr lang="en-US" sz="2800" b="1" i="1" dirty="0">
                          <a:solidFill>
                            <a:srgbClr val="000000"/>
                          </a:solidFill>
                          <a:latin typeface="Times New Roman"/>
                          <a:ea typeface="Times New Roman"/>
                          <a:cs typeface="Times New Roman"/>
                        </a:rPr>
                        <a:t>n</a:t>
                      </a:r>
                      <a:r>
                        <a:rPr lang="en-US" sz="2800" dirty="0">
                          <a:solidFill>
                            <a:srgbClr val="000000"/>
                          </a:solidFill>
                          <a:latin typeface="Times New Roman"/>
                          <a:ea typeface="Times New Roman"/>
                          <a:cs typeface="Times New Roman"/>
                        </a:rPr>
                        <a:t>)</a:t>
                      </a:r>
                      <a:endParaRPr lang="en-US" sz="2800" dirty="0">
                        <a:latin typeface="+mn-lt"/>
                        <a:ea typeface="Times New Roman"/>
                        <a:cs typeface="Times New Roman"/>
                      </a:endParaRPr>
                    </a:p>
                    <a:p>
                      <a:pPr marL="0" marR="0">
                        <a:lnSpc>
                          <a:spcPct val="115000"/>
                        </a:lnSpc>
                        <a:spcBef>
                          <a:spcPts val="0"/>
                        </a:spcBef>
                        <a:spcAft>
                          <a:spcPts val="0"/>
                        </a:spcAft>
                      </a:pPr>
                      <a:r>
                        <a:rPr lang="en-US" sz="2800" b="1" dirty="0">
                          <a:solidFill>
                            <a:srgbClr val="000000"/>
                          </a:solidFill>
                          <a:latin typeface="Times New Roman"/>
                          <a:ea typeface="Times New Roman"/>
                          <a:cs typeface="Times New Roman"/>
                        </a:rPr>
                        <a:t>   Input </a:t>
                      </a:r>
                      <a:r>
                        <a:rPr lang="en-US" sz="2800" dirty="0">
                          <a:solidFill>
                            <a:srgbClr val="33CD33"/>
                          </a:solidFill>
                          <a:latin typeface="Times New Roman"/>
                          <a:ea typeface="Times New Roman"/>
                          <a:cs typeface="Times New Roman"/>
                        </a:rPr>
                        <a:t>array </a:t>
                      </a:r>
                      <a:r>
                        <a:rPr lang="en-US" sz="2800" b="1" i="1" dirty="0">
                          <a:solidFill>
                            <a:srgbClr val="33CD33"/>
                          </a:solidFill>
                          <a:latin typeface="Times New Roman"/>
                          <a:ea typeface="Times New Roman"/>
                          <a:cs typeface="Times New Roman"/>
                        </a:rPr>
                        <a:t>A </a:t>
                      </a:r>
                      <a:r>
                        <a:rPr lang="en-US" sz="2800" dirty="0">
                          <a:solidFill>
                            <a:srgbClr val="33CD33"/>
                          </a:solidFill>
                          <a:latin typeface="Times New Roman"/>
                          <a:ea typeface="Times New Roman"/>
                          <a:cs typeface="Times New Roman"/>
                        </a:rPr>
                        <a:t>of </a:t>
                      </a:r>
                      <a:r>
                        <a:rPr lang="en-US" sz="2800" b="1" i="1" dirty="0">
                          <a:solidFill>
                            <a:srgbClr val="33CD33"/>
                          </a:solidFill>
                          <a:latin typeface="Times New Roman"/>
                          <a:ea typeface="Times New Roman"/>
                          <a:cs typeface="Times New Roman"/>
                        </a:rPr>
                        <a:t>n </a:t>
                      </a:r>
                      <a:r>
                        <a:rPr lang="en-US" sz="2800" dirty="0">
                          <a:solidFill>
                            <a:srgbClr val="33CD33"/>
                          </a:solidFill>
                          <a:latin typeface="Times New Roman"/>
                          <a:ea typeface="Times New Roman"/>
                          <a:cs typeface="Times New Roman"/>
                        </a:rPr>
                        <a:t>integers</a:t>
                      </a:r>
                      <a:endParaRPr lang="en-US" sz="2800" dirty="0">
                        <a:latin typeface="+mn-lt"/>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solidFill>
                          <a:latin typeface="Times New Roman"/>
                          <a:ea typeface="Times New Roman"/>
                        </a:rPr>
                        <a:t>   Output </a:t>
                      </a:r>
                      <a:r>
                        <a:rPr lang="en-US" sz="2800" dirty="0">
                          <a:solidFill>
                            <a:srgbClr val="FF3300"/>
                          </a:solidFill>
                          <a:latin typeface="Times New Roman"/>
                          <a:ea typeface="Times New Roman"/>
                        </a:rPr>
                        <a:t>Sum of elements of </a:t>
                      </a:r>
                      <a:r>
                        <a:rPr lang="en-US" sz="2800" b="1" i="1" dirty="0">
                          <a:solidFill>
                            <a:srgbClr val="FF3300"/>
                          </a:solidFill>
                          <a:latin typeface="Times New Roman"/>
                          <a:ea typeface="Times New Roman"/>
                        </a:rPr>
                        <a:t>A</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i="1" dirty="0">
                          <a:solidFill>
                            <a:schemeClr val="bg1">
                              <a:lumMod val="95000"/>
                            </a:schemeClr>
                          </a:solidFill>
                          <a:latin typeface="Times New Roman"/>
                          <a:ea typeface="Times New Roman"/>
                        </a:rPr>
                        <a:t>   sum</a:t>
                      </a:r>
                      <a:r>
                        <a:rPr lang="en-US" sz="2800" b="1" i="1" dirty="0">
                          <a:solidFill>
                            <a:srgbClr val="3333CD"/>
                          </a:solidFill>
                          <a:latin typeface="Times New Roman"/>
                          <a:ea typeface="Times New Roman"/>
                        </a:rPr>
                        <a:t> </a:t>
                      </a:r>
                      <a:r>
                        <a:rPr lang="en-US" sz="2800" dirty="0">
                          <a:solidFill>
                            <a:srgbClr val="000000"/>
                          </a:solidFill>
                          <a:latin typeface="Symbol"/>
                          <a:ea typeface="Times New Roman"/>
                          <a:cs typeface="Symbol"/>
                        </a:rPr>
                        <a:t>¬ </a:t>
                      </a:r>
                      <a:r>
                        <a:rPr lang="en-US" sz="2800" b="1" i="1" dirty="0">
                          <a:solidFill>
                            <a:schemeClr val="bg1">
                              <a:lumMod val="95000"/>
                            </a:schemeClr>
                          </a:solidFill>
                          <a:latin typeface="Times New Roman"/>
                          <a:ea typeface="Times New Roman"/>
                        </a:rPr>
                        <a:t>0</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solidFill>
                          <a:latin typeface="Times New Roman"/>
                          <a:ea typeface="Times New Roman"/>
                        </a:rPr>
                        <a:t>   for </a:t>
                      </a:r>
                      <a:r>
                        <a:rPr lang="en-US" sz="2800" b="1" i="1" dirty="0">
                          <a:solidFill>
                            <a:schemeClr val="bg1">
                              <a:lumMod val="95000"/>
                            </a:schemeClr>
                          </a:solidFill>
                          <a:latin typeface="Times New Roman"/>
                          <a:ea typeface="Times New Roman"/>
                        </a:rPr>
                        <a:t>i </a:t>
                      </a:r>
                      <a:r>
                        <a:rPr lang="en-US" sz="2800" dirty="0">
                          <a:solidFill>
                            <a:srgbClr val="000000"/>
                          </a:solidFill>
                          <a:latin typeface="Symbol"/>
                          <a:ea typeface="Times New Roman"/>
                          <a:cs typeface="Symbol"/>
                        </a:rPr>
                        <a:t>¬ </a:t>
                      </a:r>
                      <a:r>
                        <a:rPr lang="en-US" sz="2800" dirty="0">
                          <a:solidFill>
                            <a:schemeClr val="bg1">
                              <a:lumMod val="95000"/>
                            </a:schemeClr>
                          </a:solidFill>
                          <a:latin typeface="Times New Roman"/>
                          <a:ea typeface="Times New Roman"/>
                        </a:rPr>
                        <a:t>0</a:t>
                      </a:r>
                      <a:r>
                        <a:rPr lang="en-US" sz="2800" dirty="0">
                          <a:solidFill>
                            <a:srgbClr val="3333CD"/>
                          </a:solidFill>
                          <a:latin typeface="Times New Roman"/>
                          <a:ea typeface="Times New Roman"/>
                        </a:rPr>
                        <a:t> </a:t>
                      </a:r>
                      <a:r>
                        <a:rPr lang="en-US" sz="2800" b="1" dirty="0">
                          <a:solidFill>
                            <a:srgbClr val="000000"/>
                          </a:solidFill>
                          <a:latin typeface="Times New Roman"/>
                          <a:ea typeface="Times New Roman"/>
                        </a:rPr>
                        <a:t>to </a:t>
                      </a:r>
                      <a:r>
                        <a:rPr lang="en-US" sz="2800" b="1" i="1" dirty="0">
                          <a:solidFill>
                            <a:schemeClr val="bg1">
                              <a:lumMod val="95000"/>
                            </a:schemeClr>
                          </a:solidFill>
                          <a:latin typeface="Times New Roman"/>
                          <a:ea typeface="Times New Roman"/>
                        </a:rPr>
                        <a:t>n </a:t>
                      </a:r>
                      <a:r>
                        <a:rPr lang="en-US" sz="2800" dirty="0">
                          <a:solidFill>
                            <a:schemeClr val="bg1">
                              <a:lumMod val="95000"/>
                            </a:schemeClr>
                          </a:solidFill>
                          <a:latin typeface="Symbol"/>
                          <a:ea typeface="Times New Roman"/>
                          <a:cs typeface="Symbol"/>
                        </a:rPr>
                        <a:t>- </a:t>
                      </a:r>
                      <a:r>
                        <a:rPr lang="en-US" sz="2800" dirty="0">
                          <a:solidFill>
                            <a:schemeClr val="bg1">
                              <a:lumMod val="95000"/>
                            </a:schemeClr>
                          </a:solidFill>
                          <a:latin typeface="Times New Roman"/>
                          <a:ea typeface="Times New Roman"/>
                        </a:rPr>
                        <a:t>1 </a:t>
                      </a:r>
                      <a:r>
                        <a:rPr lang="en-US" sz="2800" b="1" dirty="0">
                          <a:solidFill>
                            <a:srgbClr val="000000"/>
                          </a:solidFill>
                          <a:latin typeface="Times New Roman"/>
                          <a:ea typeface="Times New Roman"/>
                        </a:rPr>
                        <a:t>do</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i="1" dirty="0">
                          <a:solidFill>
                            <a:schemeClr val="bg1">
                              <a:lumMod val="95000"/>
                            </a:schemeClr>
                          </a:solidFill>
                          <a:latin typeface="Times New Roman"/>
                          <a:ea typeface="Times New Roman"/>
                        </a:rPr>
                        <a:t>         sum</a:t>
                      </a:r>
                      <a:r>
                        <a:rPr lang="en-US" sz="2800" b="1" i="1" dirty="0">
                          <a:solidFill>
                            <a:srgbClr val="3333CD"/>
                          </a:solidFill>
                          <a:latin typeface="Times New Roman"/>
                          <a:ea typeface="Times New Roman"/>
                        </a:rPr>
                        <a:t> </a:t>
                      </a:r>
                      <a:r>
                        <a:rPr lang="en-US" sz="2800" dirty="0">
                          <a:solidFill>
                            <a:srgbClr val="000000"/>
                          </a:solidFill>
                          <a:latin typeface="Symbol"/>
                          <a:ea typeface="Times New Roman"/>
                          <a:cs typeface="Symbol"/>
                        </a:rPr>
                        <a:t>¬ </a:t>
                      </a:r>
                      <a:r>
                        <a:rPr lang="en-US" sz="2800" b="1" i="1" dirty="0">
                          <a:solidFill>
                            <a:schemeClr val="bg1">
                              <a:lumMod val="95000"/>
                            </a:schemeClr>
                          </a:solidFill>
                          <a:latin typeface="Times New Roman"/>
                          <a:ea typeface="Times New Roman"/>
                        </a:rPr>
                        <a:t>sum + A [i]</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solidFill>
                          <a:latin typeface="Times New Roman"/>
                          <a:ea typeface="Times New Roman"/>
                        </a:rPr>
                        <a:t>   return </a:t>
                      </a:r>
                      <a:r>
                        <a:rPr lang="en-US" sz="2800" b="1" i="1" dirty="0">
                          <a:solidFill>
                            <a:schemeClr val="bg1">
                              <a:lumMod val="95000"/>
                            </a:schemeClr>
                          </a:solidFill>
                          <a:latin typeface="Times New Roman"/>
                          <a:ea typeface="Times New Roman"/>
                        </a:rPr>
                        <a:t>sum</a:t>
                      </a:r>
                      <a:r>
                        <a:rPr lang="en-US" sz="2800" b="1" i="1" dirty="0">
                          <a:solidFill>
                            <a:srgbClr val="3333CD"/>
                          </a:solidFill>
                          <a:latin typeface="Times New Roman"/>
                          <a:ea typeface="Times New Roman"/>
                        </a:rPr>
                        <a:t> </a:t>
                      </a:r>
                      <a:endParaRPr lang="en-US" sz="2800" dirty="0"/>
                    </a:p>
                  </a:txBody>
                  <a:tcPr/>
                </a:tc>
                <a:tc>
                  <a:txBody>
                    <a:bodyPr/>
                    <a:lstStyle/>
                    <a:p>
                      <a:endParaRPr lang="en-US" sz="2800" dirty="0"/>
                    </a:p>
                    <a:p>
                      <a:endParaRPr lang="en-US" sz="2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b="1" i="1" dirty="0">
                          <a:solidFill>
                            <a:srgbClr val="FF3300"/>
                          </a:solidFill>
                          <a:latin typeface="Times New Roman"/>
                          <a:ea typeface="Times New Roman"/>
                        </a:rPr>
                        <a:t>#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FF00"/>
                          </a:solidFill>
                          <a:latin typeface="Times New Roman"/>
                          <a:ea typeface="Times New Roman"/>
                        </a:rPr>
                        <a:t>1</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FF00"/>
                          </a:solidFill>
                          <a:latin typeface="Times New Roman"/>
                          <a:ea typeface="Times New Roman"/>
                        </a:rPr>
                        <a:t>n+1</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FF00"/>
                          </a:solidFill>
                          <a:latin typeface="Times New Roman"/>
                          <a:ea typeface="Times New Roman"/>
                        </a:rPr>
                        <a:t>n</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FFFF00"/>
                          </a:solidFill>
                          <a:latin typeface="Times New Roman"/>
                          <a:ea typeface="Times New Roman"/>
                        </a:rPr>
                        <a:t>1</a:t>
                      </a:r>
                      <a:endParaRPr lang="en-US" sz="2800" dirty="0"/>
                    </a:p>
                  </a:txBody>
                  <a:tcPr/>
                </a:tc>
                <a:extLst>
                  <a:ext uri="{0D108BD9-81ED-4DB2-BD59-A6C34878D82A}">
                    <a16:rowId xmlns:a16="http://schemas.microsoft.com/office/drawing/2014/main" val="10000"/>
                  </a:ext>
                </a:extLst>
              </a:tr>
            </a:tbl>
          </a:graphicData>
        </a:graphic>
      </p:graphicFrame>
      <p:sp>
        <p:nvSpPr>
          <p:cNvPr id="5" name="Rectangle 4"/>
          <p:cNvSpPr/>
          <p:nvPr/>
        </p:nvSpPr>
        <p:spPr>
          <a:xfrm>
            <a:off x="609600" y="5486400"/>
            <a:ext cx="8077200" cy="1077218"/>
          </a:xfrm>
          <a:prstGeom prst="rect">
            <a:avLst/>
          </a:prstGeom>
        </p:spPr>
        <p:txBody>
          <a:bodyPr wrap="square">
            <a:spAutoFit/>
          </a:bodyPr>
          <a:lstStyle/>
          <a:p>
            <a:pPr>
              <a:buFont typeface="Wingdings" pitchFamily="2" charset="2"/>
              <a:buChar char="q"/>
            </a:pPr>
            <a:r>
              <a:rPr lang="en-US" sz="3200" b="1" dirty="0"/>
              <a:t>Input size</a:t>
            </a:r>
            <a:r>
              <a:rPr lang="en-US" sz="3200" dirty="0"/>
              <a:t>: n (number of array elements)</a:t>
            </a:r>
          </a:p>
          <a:p>
            <a:pPr>
              <a:buFont typeface="Wingdings" pitchFamily="2" charset="2"/>
              <a:buChar char="q"/>
            </a:pPr>
            <a:r>
              <a:rPr lang="en-US" sz="3200" b="1" dirty="0"/>
              <a:t>Total number of steps</a:t>
            </a:r>
            <a:r>
              <a:rPr lang="en-US" sz="3200" dirty="0"/>
              <a:t>: 2n + 3</a:t>
            </a:r>
          </a:p>
        </p:txBody>
      </p:sp>
      <mc:AlternateContent xmlns:mc="http://schemas.openxmlformats.org/markup-compatibility/2006" xmlns:p14="http://schemas.microsoft.com/office/powerpoint/2010/main">
        <mc:Choice Requires="p14">
          <p:contentPart p14:bwMode="auto" r:id="rId2">
            <p14:nvContentPartPr>
              <p14:cNvPr id="167" name="Ink 166"/>
              <p14:cNvContentPartPr/>
              <p14:nvPr/>
            </p14:nvContentPartPr>
            <p14:xfrm>
              <a:off x="2104632" y="4953816"/>
              <a:ext cx="5760" cy="5040"/>
            </p14:xfrm>
          </p:contentPart>
        </mc:Choice>
        <mc:Fallback xmlns="">
          <p:pic>
            <p:nvPicPr>
              <p:cNvPr id="167" name="Ink 166"/>
              <p:cNvPicPr/>
              <p:nvPr/>
            </p:nvPicPr>
            <p:blipFill>
              <a:blip r:embed="rId45"/>
              <a:stretch>
                <a:fillRect/>
              </a:stretch>
            </p:blipFill>
            <p:spPr>
              <a:xfrm>
                <a:off x="2096352" y="4944816"/>
                <a:ext cx="22680" cy="22320"/>
              </a:xfrm>
              <a:prstGeom prst="rect">
                <a:avLst/>
              </a:prstGeom>
            </p:spPr>
          </p:pic>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305800" cy="1219200"/>
          </a:xfrm>
        </p:spPr>
        <p:txBody>
          <a:bodyPr>
            <a:normAutofit fontScale="90000"/>
          </a:bodyPr>
          <a:lstStyle/>
          <a:p>
            <a:r>
              <a:rPr lang="en-US" b="1" dirty="0"/>
              <a:t>Example: Find max element of an</a:t>
            </a:r>
            <a:br>
              <a:rPr lang="en-US" b="1" dirty="0"/>
            </a:br>
            <a:r>
              <a:rPr lang="en-US" b="1" dirty="0"/>
              <a:t>array</a:t>
            </a:r>
          </a:p>
        </p:txBody>
      </p:sp>
      <p:graphicFrame>
        <p:nvGraphicFramePr>
          <p:cNvPr id="4" name="Content Placeholder 3"/>
          <p:cNvGraphicFramePr>
            <a:graphicFrameLocks noGrp="1"/>
          </p:cNvGraphicFramePr>
          <p:nvPr>
            <p:ph idx="1"/>
          </p:nvPr>
        </p:nvGraphicFramePr>
        <p:xfrm>
          <a:off x="381000" y="1981200"/>
          <a:ext cx="8229600" cy="3779520"/>
        </p:xfrm>
        <a:graphic>
          <a:graphicData uri="http://schemas.openxmlformats.org/drawingml/2006/table">
            <a:tbl>
              <a:tblPr firstRow="1" bandRow="1">
                <a:tableStyleId>{5C22544A-7EE6-4342-B048-85BDC9FD1C3A}</a:tableStyleId>
              </a:tblPr>
              <a:tblGrid>
                <a:gridCol w="5667553">
                  <a:extLst>
                    <a:ext uri="{9D8B030D-6E8A-4147-A177-3AD203B41FA5}">
                      <a16:colId xmlns:a16="http://schemas.microsoft.com/office/drawing/2014/main" val="20000"/>
                    </a:ext>
                  </a:extLst>
                </a:gridCol>
                <a:gridCol w="2562047">
                  <a:extLst>
                    <a:ext uri="{9D8B030D-6E8A-4147-A177-3AD203B41FA5}">
                      <a16:colId xmlns:a16="http://schemas.microsoft.com/office/drawing/2014/main" val="20001"/>
                    </a:ext>
                  </a:extLst>
                </a:gridCol>
              </a:tblGrid>
              <a:tr h="3474720">
                <a:tc>
                  <a:txBody>
                    <a:bodyPr/>
                    <a:lstStyle/>
                    <a:p>
                      <a:r>
                        <a:rPr lang="en-US" sz="2800" b="1" kern="1200" dirty="0">
                          <a:solidFill>
                            <a:schemeClr val="tx1"/>
                          </a:solidFill>
                        </a:rPr>
                        <a:t>Algorithm arrayMax(A, n)</a:t>
                      </a:r>
                    </a:p>
                    <a:p>
                      <a:r>
                        <a:rPr lang="en-US" sz="2800" b="0" kern="1200" dirty="0">
                          <a:solidFill>
                            <a:schemeClr val="tx1"/>
                          </a:solidFill>
                        </a:rPr>
                        <a:t>    </a:t>
                      </a:r>
                      <a:r>
                        <a:rPr lang="en-US" sz="2800" b="1" kern="1200" dirty="0">
                          <a:solidFill>
                            <a:schemeClr val="tx1"/>
                          </a:solidFill>
                        </a:rPr>
                        <a:t>Input</a:t>
                      </a:r>
                      <a:r>
                        <a:rPr lang="en-US" sz="2800" b="0" kern="1200" dirty="0">
                          <a:solidFill>
                            <a:schemeClr val="tx1"/>
                          </a:solidFill>
                        </a:rPr>
                        <a:t> </a:t>
                      </a:r>
                      <a:r>
                        <a:rPr lang="en-US" sz="2800" b="0" kern="1200" dirty="0">
                          <a:solidFill>
                            <a:schemeClr val="accent6">
                              <a:lumMod val="60000"/>
                              <a:lumOff val="40000"/>
                            </a:schemeClr>
                          </a:solidFill>
                        </a:rPr>
                        <a:t>array A of n integers</a:t>
                      </a:r>
                    </a:p>
                    <a:p>
                      <a:r>
                        <a:rPr lang="en-US" sz="2800" b="0" kern="1200" dirty="0">
                          <a:solidFill>
                            <a:schemeClr val="tx1"/>
                          </a:solidFill>
                        </a:rPr>
                        <a:t>    </a:t>
                      </a:r>
                      <a:r>
                        <a:rPr lang="en-US" sz="2800" b="1" kern="1200" dirty="0">
                          <a:solidFill>
                            <a:schemeClr val="tx1"/>
                          </a:solidFill>
                        </a:rPr>
                        <a:t>Output</a:t>
                      </a:r>
                      <a:r>
                        <a:rPr lang="en-US" sz="2800" b="0" kern="1200" dirty="0">
                          <a:solidFill>
                            <a:schemeClr val="tx1"/>
                          </a:solidFill>
                        </a:rPr>
                        <a:t> </a:t>
                      </a:r>
                      <a:r>
                        <a:rPr lang="en-US" sz="2800" b="0" kern="1200" dirty="0">
                          <a:solidFill>
                            <a:srgbClr val="FF0000"/>
                          </a:solidFill>
                        </a:rPr>
                        <a:t>maximum element of A </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i="1" kern="1200" dirty="0">
                          <a:solidFill>
                            <a:schemeClr val="lt1"/>
                          </a:solidFill>
                          <a:latin typeface="+mn-lt"/>
                          <a:ea typeface="+mn-ea"/>
                          <a:cs typeface="+mn-cs"/>
                        </a:rPr>
                        <a:t>    currentMax </a:t>
                      </a:r>
                      <a:r>
                        <a:rPr lang="en-US" sz="2800" b="0" dirty="0">
                          <a:solidFill>
                            <a:srgbClr val="000000"/>
                          </a:solidFill>
                          <a:latin typeface="Symbol"/>
                          <a:ea typeface="Times New Roman"/>
                          <a:cs typeface="Symbol"/>
                        </a:rPr>
                        <a:t>¬</a:t>
                      </a:r>
                      <a:r>
                        <a:rPr lang="en-US" sz="2800" b="0" i="1" kern="1200" dirty="0">
                          <a:solidFill>
                            <a:schemeClr val="lt1"/>
                          </a:solidFill>
                          <a:latin typeface="+mn-lt"/>
                          <a:ea typeface="+mn-ea"/>
                          <a:cs typeface="+mn-cs"/>
                        </a:rPr>
                        <a:t>A</a:t>
                      </a:r>
                      <a:r>
                        <a:rPr lang="en-US" sz="2800" b="0" kern="1200" dirty="0">
                          <a:solidFill>
                            <a:schemeClr val="lt1"/>
                          </a:solidFill>
                          <a:latin typeface="+mn-lt"/>
                          <a:ea typeface="+mn-ea"/>
                          <a:cs typeface="+mn-cs"/>
                        </a:rPr>
                        <a:t>[0] </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latin typeface="+mn-lt"/>
                          <a:ea typeface="+mn-ea"/>
                          <a:cs typeface="+mn-cs"/>
                        </a:rPr>
                        <a:t>    for </a:t>
                      </a:r>
                      <a:r>
                        <a:rPr lang="en-US" sz="2800" b="0" i="1" kern="1200" dirty="0">
                          <a:solidFill>
                            <a:schemeClr val="lt1"/>
                          </a:solidFill>
                          <a:latin typeface="+mn-lt"/>
                          <a:ea typeface="+mn-ea"/>
                          <a:cs typeface="+mn-cs"/>
                        </a:rPr>
                        <a:t>i </a:t>
                      </a:r>
                      <a:r>
                        <a:rPr lang="en-US" sz="2800" b="0" dirty="0">
                          <a:solidFill>
                            <a:srgbClr val="000000"/>
                          </a:solidFill>
                          <a:latin typeface="Symbol"/>
                          <a:ea typeface="Times New Roman"/>
                          <a:cs typeface="Symbol"/>
                        </a:rPr>
                        <a:t>¬</a:t>
                      </a:r>
                      <a:r>
                        <a:rPr lang="en-US" sz="2800" b="0" kern="1200" dirty="0">
                          <a:solidFill>
                            <a:schemeClr val="lt1"/>
                          </a:solidFill>
                          <a:latin typeface="+mn-lt"/>
                          <a:ea typeface="+mn-ea"/>
                          <a:cs typeface="+mn-cs"/>
                        </a:rPr>
                        <a:t> 1 </a:t>
                      </a:r>
                      <a:r>
                        <a:rPr lang="en-US" sz="2800" b="0" kern="1200" dirty="0">
                          <a:solidFill>
                            <a:schemeClr val="tx1"/>
                          </a:solidFill>
                          <a:latin typeface="+mn-lt"/>
                          <a:ea typeface="+mn-ea"/>
                          <a:cs typeface="+mn-cs"/>
                        </a:rPr>
                        <a:t>to</a:t>
                      </a:r>
                      <a:r>
                        <a:rPr lang="en-US" sz="2800" b="0" kern="1200" dirty="0">
                          <a:solidFill>
                            <a:schemeClr val="lt1"/>
                          </a:solidFill>
                          <a:latin typeface="+mn-lt"/>
                          <a:ea typeface="+mn-ea"/>
                          <a:cs typeface="+mn-cs"/>
                        </a:rPr>
                        <a:t> </a:t>
                      </a:r>
                      <a:r>
                        <a:rPr lang="en-US" sz="2800" b="0" i="1" kern="1200" dirty="0">
                          <a:solidFill>
                            <a:schemeClr val="lt1"/>
                          </a:solidFill>
                          <a:latin typeface="+mn-lt"/>
                          <a:ea typeface="+mn-ea"/>
                          <a:cs typeface="+mn-cs"/>
                        </a:rPr>
                        <a:t>n </a:t>
                      </a:r>
                      <a:r>
                        <a:rPr lang="en-US" sz="2800" b="0" kern="1200" dirty="0">
                          <a:solidFill>
                            <a:schemeClr val="lt1"/>
                          </a:solidFill>
                          <a:latin typeface="+mn-lt"/>
                          <a:ea typeface="+mn-ea"/>
                          <a:cs typeface="+mn-cs"/>
                        </a:rPr>
                        <a:t>– 1 </a:t>
                      </a:r>
                      <a:r>
                        <a:rPr lang="en-US" sz="2800" b="0" kern="1200" dirty="0">
                          <a:solidFill>
                            <a:schemeClr val="tx1"/>
                          </a:solidFill>
                          <a:latin typeface="+mn-lt"/>
                          <a:ea typeface="+mn-ea"/>
                          <a:cs typeface="+mn-cs"/>
                        </a:rPr>
                        <a:t>do</a:t>
                      </a:r>
                    </a:p>
                    <a:p>
                      <a:r>
                        <a:rPr lang="en-US" sz="2800" b="0" kern="1200" dirty="0">
                          <a:solidFill>
                            <a:schemeClr val="lt1"/>
                          </a:solidFill>
                          <a:latin typeface="+mn-lt"/>
                          <a:ea typeface="+mn-ea"/>
                          <a:cs typeface="+mn-cs"/>
                        </a:rPr>
                        <a:t>        </a:t>
                      </a:r>
                      <a:r>
                        <a:rPr lang="en-US" sz="2800" b="0" kern="1200" dirty="0">
                          <a:solidFill>
                            <a:schemeClr val="tx1"/>
                          </a:solidFill>
                          <a:latin typeface="+mn-lt"/>
                          <a:ea typeface="+mn-ea"/>
                          <a:cs typeface="+mn-cs"/>
                        </a:rPr>
                        <a:t>if</a:t>
                      </a:r>
                      <a:r>
                        <a:rPr lang="en-US" sz="2800" b="0" kern="1200" dirty="0">
                          <a:solidFill>
                            <a:schemeClr val="lt1"/>
                          </a:solidFill>
                          <a:latin typeface="+mn-lt"/>
                          <a:ea typeface="+mn-ea"/>
                          <a:cs typeface="+mn-cs"/>
                        </a:rPr>
                        <a:t> </a:t>
                      </a:r>
                      <a:r>
                        <a:rPr lang="en-US" sz="2800" b="0" i="1" kern="1200" dirty="0">
                          <a:solidFill>
                            <a:schemeClr val="lt1"/>
                          </a:solidFill>
                          <a:latin typeface="+mn-lt"/>
                          <a:ea typeface="+mn-ea"/>
                          <a:cs typeface="+mn-cs"/>
                        </a:rPr>
                        <a:t>A </a:t>
                      </a:r>
                      <a:r>
                        <a:rPr lang="en-US" sz="2800" b="0" kern="1200" dirty="0">
                          <a:solidFill>
                            <a:schemeClr val="lt1"/>
                          </a:solidFill>
                          <a:latin typeface="+mn-lt"/>
                          <a:ea typeface="+mn-ea"/>
                          <a:cs typeface="+mn-cs"/>
                        </a:rPr>
                        <a:t>[</a:t>
                      </a:r>
                      <a:r>
                        <a:rPr lang="en-US" sz="2800" b="0" i="1" kern="1200" dirty="0">
                          <a:solidFill>
                            <a:schemeClr val="lt1"/>
                          </a:solidFill>
                          <a:latin typeface="+mn-lt"/>
                          <a:ea typeface="+mn-ea"/>
                          <a:cs typeface="+mn-cs"/>
                        </a:rPr>
                        <a:t>i</a:t>
                      </a:r>
                      <a:r>
                        <a:rPr lang="en-US" sz="2800" b="0" kern="1200" dirty="0">
                          <a:solidFill>
                            <a:schemeClr val="lt1"/>
                          </a:solidFill>
                          <a:latin typeface="+mn-lt"/>
                          <a:ea typeface="+mn-ea"/>
                          <a:cs typeface="+mn-cs"/>
                        </a:rPr>
                        <a:t>] &gt; </a:t>
                      </a:r>
                      <a:r>
                        <a:rPr lang="en-US" sz="2800" b="0" i="1" kern="1200" dirty="0">
                          <a:solidFill>
                            <a:schemeClr val="lt1"/>
                          </a:solidFill>
                          <a:latin typeface="+mn-lt"/>
                          <a:ea typeface="+mn-ea"/>
                          <a:cs typeface="+mn-cs"/>
                        </a:rPr>
                        <a:t>currentMax </a:t>
                      </a:r>
                      <a:r>
                        <a:rPr lang="en-US" sz="2800" b="0" kern="1200" dirty="0">
                          <a:solidFill>
                            <a:schemeClr val="tx1"/>
                          </a:solidFill>
                          <a:latin typeface="+mn-lt"/>
                          <a:ea typeface="+mn-ea"/>
                          <a:cs typeface="+mn-cs"/>
                        </a:rPr>
                        <a:t>then</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0" i="1" kern="1200" dirty="0">
                          <a:solidFill>
                            <a:schemeClr val="lt1"/>
                          </a:solidFill>
                          <a:latin typeface="+mn-lt"/>
                          <a:ea typeface="+mn-ea"/>
                          <a:cs typeface="+mn-cs"/>
                        </a:rPr>
                        <a:t>             currentMax</a:t>
                      </a:r>
                      <a:r>
                        <a:rPr lang="en-US" sz="2800" b="0" dirty="0">
                          <a:solidFill>
                            <a:srgbClr val="000000"/>
                          </a:solidFill>
                          <a:latin typeface="Symbol"/>
                          <a:ea typeface="Times New Roman"/>
                          <a:cs typeface="Symbol"/>
                        </a:rPr>
                        <a:t>¬</a:t>
                      </a:r>
                      <a:r>
                        <a:rPr lang="en-US" sz="2800" b="0" i="1" kern="1200" dirty="0">
                          <a:solidFill>
                            <a:schemeClr val="lt1"/>
                          </a:solidFill>
                          <a:latin typeface="+mn-lt"/>
                          <a:ea typeface="+mn-ea"/>
                          <a:cs typeface="+mn-cs"/>
                        </a:rPr>
                        <a:t>A </a:t>
                      </a:r>
                      <a:r>
                        <a:rPr lang="en-US" sz="2800" b="0" kern="1200" dirty="0">
                          <a:solidFill>
                            <a:schemeClr val="lt1"/>
                          </a:solidFill>
                          <a:latin typeface="+mn-lt"/>
                          <a:ea typeface="+mn-ea"/>
                          <a:cs typeface="+mn-cs"/>
                        </a:rPr>
                        <a:t>[</a:t>
                      </a:r>
                      <a:r>
                        <a:rPr lang="en-US" sz="2800" b="0" i="1" kern="1200" dirty="0">
                          <a:solidFill>
                            <a:schemeClr val="lt1"/>
                          </a:solidFill>
                          <a:latin typeface="+mn-lt"/>
                          <a:ea typeface="+mn-ea"/>
                          <a:cs typeface="+mn-cs"/>
                        </a:rPr>
                        <a:t>i</a:t>
                      </a:r>
                      <a:r>
                        <a:rPr lang="en-US" sz="2800" b="0" kern="1200" dirty="0">
                          <a:solidFill>
                            <a:schemeClr val="lt1"/>
                          </a:solidFill>
                          <a:latin typeface="+mn-lt"/>
                          <a:ea typeface="+mn-ea"/>
                          <a:cs typeface="+mn-cs"/>
                        </a:rPr>
                        <a:t>]</a:t>
                      </a:r>
                    </a:p>
                    <a:p>
                      <a:r>
                        <a:rPr lang="en-US" sz="2800" b="0" kern="1200" dirty="0">
                          <a:solidFill>
                            <a:schemeClr val="lt1"/>
                          </a:solidFill>
                          <a:latin typeface="+mn-lt"/>
                          <a:ea typeface="+mn-ea"/>
                          <a:cs typeface="+mn-cs"/>
                        </a:rPr>
                        <a:t>    </a:t>
                      </a:r>
                      <a:r>
                        <a:rPr lang="en-US" sz="2800" b="0" kern="1200" dirty="0">
                          <a:solidFill>
                            <a:schemeClr val="tx1"/>
                          </a:solidFill>
                          <a:latin typeface="+mn-lt"/>
                          <a:ea typeface="+mn-ea"/>
                          <a:cs typeface="+mn-cs"/>
                        </a:rPr>
                        <a:t>return</a:t>
                      </a:r>
                      <a:r>
                        <a:rPr lang="en-US" sz="2800" b="0" kern="1200" dirty="0">
                          <a:solidFill>
                            <a:schemeClr val="lt1"/>
                          </a:solidFill>
                          <a:latin typeface="+mn-lt"/>
                          <a:ea typeface="+mn-ea"/>
                          <a:cs typeface="+mn-cs"/>
                        </a:rPr>
                        <a:t> </a:t>
                      </a:r>
                      <a:r>
                        <a:rPr lang="en-US" sz="2800" b="0" i="1" kern="1200" dirty="0">
                          <a:solidFill>
                            <a:schemeClr val="lt1"/>
                          </a:solidFill>
                          <a:latin typeface="+mn-lt"/>
                          <a:ea typeface="+mn-ea"/>
                          <a:cs typeface="+mn-cs"/>
                        </a:rPr>
                        <a:t>currentMax</a:t>
                      </a:r>
                      <a:endParaRPr lang="en-US" sz="2800" b="0" kern="1200" dirty="0">
                        <a:solidFill>
                          <a:schemeClr val="lt1"/>
                        </a:solidFill>
                        <a:latin typeface="+mn-lt"/>
                        <a:ea typeface="+mn-ea"/>
                        <a:cs typeface="+mn-cs"/>
                      </a:endParaRPr>
                    </a:p>
                    <a:p>
                      <a:endParaRPr lang="en-US" dirty="0"/>
                    </a:p>
                  </a:txBody>
                  <a:tcPr/>
                </a:tc>
                <a:tc>
                  <a:txBody>
                    <a:bodyPr/>
                    <a:lstStyle/>
                    <a:p>
                      <a:endParaRPr lang="en-US" sz="2800" b="1" i="1" kern="1200" dirty="0">
                        <a:solidFill>
                          <a:schemeClr val="lt1"/>
                        </a:solidFill>
                        <a:latin typeface="+mn-lt"/>
                        <a:ea typeface="+mn-ea"/>
                        <a:cs typeface="+mn-cs"/>
                      </a:endParaRPr>
                    </a:p>
                    <a:p>
                      <a:endParaRPr lang="en-US" sz="2800" b="1" i="1" kern="1200" dirty="0">
                        <a:solidFill>
                          <a:schemeClr val="lt1"/>
                        </a:solidFill>
                        <a:latin typeface="+mn-lt"/>
                        <a:ea typeface="+mn-ea"/>
                        <a:cs typeface="+mn-cs"/>
                      </a:endParaRPr>
                    </a:p>
                    <a:p>
                      <a:r>
                        <a:rPr lang="en-US" sz="2800" b="1" i="1" kern="1200" dirty="0">
                          <a:solidFill>
                            <a:srgbClr val="FF0000"/>
                          </a:solidFill>
                          <a:latin typeface="+mn-lt"/>
                          <a:ea typeface="+mn-ea"/>
                          <a:cs typeface="+mn-cs"/>
                        </a:rPr>
                        <a:t># operations</a:t>
                      </a:r>
                    </a:p>
                    <a:p>
                      <a:r>
                        <a:rPr lang="en-US" sz="2800" b="1" kern="1200" dirty="0">
                          <a:solidFill>
                            <a:srgbClr val="FFFF00"/>
                          </a:solidFill>
                          <a:latin typeface="+mn-lt"/>
                          <a:ea typeface="+mn-ea"/>
                          <a:cs typeface="+mn-cs"/>
                        </a:rPr>
                        <a:t>   1</a:t>
                      </a:r>
                    </a:p>
                    <a:p>
                      <a:r>
                        <a:rPr lang="en-US" sz="2800" b="1" kern="1200" dirty="0">
                          <a:solidFill>
                            <a:schemeClr val="lt1"/>
                          </a:solidFill>
                          <a:latin typeface="+mn-lt"/>
                          <a:ea typeface="+mn-ea"/>
                          <a:cs typeface="+mn-cs"/>
                        </a:rPr>
                        <a:t>   n</a:t>
                      </a:r>
                    </a:p>
                    <a:p>
                      <a:r>
                        <a:rPr lang="en-US" sz="2800" b="1" kern="1200" dirty="0">
                          <a:solidFill>
                            <a:schemeClr val="lt1"/>
                          </a:solidFill>
                          <a:latin typeface="+mn-lt"/>
                          <a:ea typeface="+mn-ea"/>
                          <a:cs typeface="+mn-cs"/>
                        </a:rPr>
                        <a:t> n -1</a:t>
                      </a:r>
                    </a:p>
                    <a:p>
                      <a:r>
                        <a:rPr lang="en-US" sz="2800" b="1" kern="1200" dirty="0">
                          <a:solidFill>
                            <a:schemeClr val="lt1"/>
                          </a:solidFill>
                          <a:latin typeface="+mn-lt"/>
                          <a:ea typeface="+mn-ea"/>
                          <a:cs typeface="+mn-cs"/>
                        </a:rPr>
                        <a:t> </a:t>
                      </a:r>
                      <a:r>
                        <a:rPr lang="en-US" sz="2800" b="1" kern="1200" dirty="0">
                          <a:solidFill>
                            <a:srgbClr val="FFFF00"/>
                          </a:solidFill>
                          <a:latin typeface="+mn-lt"/>
                          <a:ea typeface="+mn-ea"/>
                          <a:cs typeface="+mn-cs"/>
                        </a:rPr>
                        <a:t>n -1</a:t>
                      </a:r>
                    </a:p>
                    <a:p>
                      <a:r>
                        <a:rPr lang="en-US" sz="2800" b="1" kern="1200" dirty="0">
                          <a:solidFill>
                            <a:srgbClr val="FFFF00"/>
                          </a:solidFill>
                          <a:latin typeface="+mn-lt"/>
                          <a:ea typeface="+mn-ea"/>
                          <a:cs typeface="+mn-cs"/>
                        </a:rPr>
                        <a:t>    1</a:t>
                      </a:r>
                      <a:endParaRPr lang="en-US" sz="2800" dirty="0">
                        <a:solidFill>
                          <a:srgbClr val="FFFF00"/>
                        </a:solidFill>
                      </a:endParaRPr>
                    </a:p>
                  </a:txBody>
                  <a:tcPr/>
                </a:tc>
                <a:extLst>
                  <a:ext uri="{0D108BD9-81ED-4DB2-BD59-A6C34878D82A}">
                    <a16:rowId xmlns:a16="http://schemas.microsoft.com/office/drawing/2014/main" val="10000"/>
                  </a:ext>
                </a:extLst>
              </a:tr>
            </a:tbl>
          </a:graphicData>
        </a:graphic>
      </p:graphicFrame>
      <p:sp>
        <p:nvSpPr>
          <p:cNvPr id="44034" name="Rectangle 2"/>
          <p:cNvSpPr>
            <a:spLocks noChangeArrowheads="1"/>
          </p:cNvSpPr>
          <p:nvPr/>
        </p:nvSpPr>
        <p:spPr bwMode="auto">
          <a:xfrm>
            <a:off x="609600" y="5562601"/>
            <a:ext cx="8305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endParaRPr kumimoji="0" lang="en-US" sz="2400" b="1" i="0" u="none" strike="noStrike" cap="none" normalizeH="0" baseline="0" dirty="0">
              <a:ln>
                <a:noFill/>
              </a:ln>
              <a:solidFill>
                <a:schemeClr val="tx1"/>
              </a:solidFill>
              <a:effectLst/>
              <a:latin typeface="Tahoma" pitchFamily="34" charset="0"/>
              <a:ea typeface="Times New Roman" pitchFamily="18"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400" b="1" i="0" u="none" strike="noStrike" cap="none" normalizeH="0" baseline="0" dirty="0">
                <a:ln>
                  <a:noFill/>
                </a:ln>
                <a:solidFill>
                  <a:schemeClr val="tx1"/>
                </a:solidFill>
                <a:effectLst/>
                <a:latin typeface="Tahoma" pitchFamily="34" charset="0"/>
                <a:ea typeface="Times New Roman" pitchFamily="18" charset="0"/>
                <a:cs typeface="Tahoma" pitchFamily="34" charset="0"/>
              </a:rPr>
              <a:t>Input size</a:t>
            </a:r>
            <a:r>
              <a:rPr kumimoji="0" lang="en-US" sz="24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n (number of array elements)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2400" b="1" i="0" u="none" strike="noStrike" cap="none" normalizeH="0" baseline="0" dirty="0">
                <a:ln>
                  <a:noFill/>
                </a:ln>
                <a:solidFill>
                  <a:schemeClr val="tx1"/>
                </a:solidFill>
                <a:effectLst/>
                <a:latin typeface="Tahoma" pitchFamily="34" charset="0"/>
                <a:ea typeface="Times New Roman" pitchFamily="18" charset="0"/>
                <a:cs typeface="Tahoma" pitchFamily="34" charset="0"/>
              </a:rPr>
              <a:t>Total number of steps</a:t>
            </a:r>
            <a:r>
              <a:rPr kumimoji="0" lang="en-US" sz="2400" b="0" i="0" u="none" strike="noStrike" cap="none" normalizeH="0" baseline="0" dirty="0">
                <a:ln>
                  <a:noFill/>
                </a:ln>
                <a:solidFill>
                  <a:schemeClr val="tx1"/>
                </a:solidFill>
                <a:effectLst/>
                <a:latin typeface="Tahoma" pitchFamily="34" charset="0"/>
                <a:ea typeface="Times New Roman" pitchFamily="18" charset="0"/>
                <a:cs typeface="Tahoma" pitchFamily="34" charset="0"/>
              </a:rPr>
              <a:t>: 3n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2126592" y="4073976"/>
              <a:ext cx="360" cy="360"/>
            </p14:xfrm>
          </p:contentPart>
        </mc:Choice>
        <mc:Fallback xmlns="">
          <p:pic>
            <p:nvPicPr>
              <p:cNvPr id="9" name="Ink 8"/>
              <p:cNvPicPr/>
              <p:nvPr/>
            </p:nvPicPr>
            <p:blipFill>
              <a:blip r:embed="rId9"/>
              <a:stretch>
                <a:fillRect/>
              </a:stretch>
            </p:blipFill>
            <p:spPr>
              <a:xfrm>
                <a:off x="2119392" y="4066776"/>
                <a:ext cx="14760" cy="14760"/>
              </a:xfrm>
              <a:prstGeom prst="rect">
                <a:avLst/>
              </a:prstGeom>
            </p:spPr>
          </p:pic>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buNone/>
            </a:pPr>
            <a:r>
              <a:rPr lang="en-US" sz="8800" dirty="0"/>
              <a:t>    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924" y="570391"/>
            <a:ext cx="7104508" cy="782907"/>
          </a:xfrm>
          <a:prstGeom prst="rect">
            <a:avLst/>
          </a:prstGeom>
        </p:spPr>
        <p:txBody>
          <a:bodyPr vert="horz" wrap="square" lIns="0" tIns="13335" rIns="0" bIns="0" rtlCol="0">
            <a:spAutoFit/>
          </a:bodyPr>
          <a:lstStyle/>
          <a:p>
            <a:pPr marL="12700">
              <a:lnSpc>
                <a:spcPct val="100000"/>
              </a:lnSpc>
              <a:spcBef>
                <a:spcPts val="105"/>
              </a:spcBef>
            </a:pPr>
            <a:r>
              <a:rPr dirty="0"/>
              <a:t>A short list of</a:t>
            </a:r>
            <a:r>
              <a:rPr spc="-90" dirty="0"/>
              <a:t> </a:t>
            </a:r>
            <a:r>
              <a:rPr dirty="0"/>
              <a:t>categories</a:t>
            </a:r>
          </a:p>
        </p:txBody>
      </p:sp>
      <p:sp>
        <p:nvSpPr>
          <p:cNvPr id="3" name="object 3"/>
          <p:cNvSpPr txBox="1"/>
          <p:nvPr/>
        </p:nvSpPr>
        <p:spPr>
          <a:xfrm>
            <a:off x="764540" y="1380730"/>
            <a:ext cx="6356985" cy="4102405"/>
          </a:xfrm>
          <a:prstGeom prst="rect">
            <a:avLst/>
          </a:prstGeom>
        </p:spPr>
        <p:txBody>
          <a:bodyPr vert="horz" wrap="square" lIns="0" tIns="100330" rIns="0" bIns="0" rtlCol="0">
            <a:spAutoFit/>
          </a:bodyPr>
          <a:lstStyle/>
          <a:p>
            <a:pPr marL="355600" indent="-343535">
              <a:lnSpc>
                <a:spcPct val="100000"/>
              </a:lnSpc>
              <a:spcBef>
                <a:spcPts val="790"/>
              </a:spcBef>
              <a:buChar char="•"/>
              <a:tabLst>
                <a:tab pos="355600" algn="l"/>
                <a:tab pos="356235" algn="l"/>
              </a:tabLst>
            </a:pPr>
            <a:r>
              <a:rPr sz="2800" spc="-5" dirty="0">
                <a:latin typeface="Times New Roman"/>
                <a:cs typeface="Times New Roman"/>
              </a:rPr>
              <a:t>Algorithm types we will </a:t>
            </a:r>
            <a:r>
              <a:rPr sz="2800" dirty="0">
                <a:latin typeface="Times New Roman"/>
                <a:cs typeface="Times New Roman"/>
              </a:rPr>
              <a:t>consider</a:t>
            </a:r>
            <a:r>
              <a:rPr sz="2800" spc="-30" dirty="0">
                <a:latin typeface="Times New Roman"/>
                <a:cs typeface="Times New Roman"/>
              </a:rPr>
              <a:t> </a:t>
            </a:r>
            <a:r>
              <a:rPr sz="2800" spc="-5" dirty="0">
                <a:latin typeface="Times New Roman"/>
                <a:cs typeface="Times New Roman"/>
              </a:rPr>
              <a:t>include:</a:t>
            </a:r>
            <a:endParaRPr sz="2800" dirty="0">
              <a:latin typeface="Times New Roman"/>
              <a:cs typeface="Times New Roman"/>
            </a:endParaRPr>
          </a:p>
          <a:p>
            <a:pPr marL="756285" lvl="1" indent="-287020">
              <a:lnSpc>
                <a:spcPct val="100000"/>
              </a:lnSpc>
              <a:spcBef>
                <a:spcPts val="595"/>
              </a:spcBef>
              <a:buChar char="–"/>
              <a:tabLst>
                <a:tab pos="756285" algn="l"/>
                <a:tab pos="756920" algn="l"/>
              </a:tabLst>
            </a:pPr>
            <a:r>
              <a:rPr sz="2400" spc="-5" dirty="0">
                <a:latin typeface="Times New Roman"/>
                <a:cs typeface="Times New Roman"/>
              </a:rPr>
              <a:t>Simple </a:t>
            </a:r>
            <a:r>
              <a:rPr sz="2400" dirty="0">
                <a:latin typeface="Times New Roman"/>
                <a:cs typeface="Times New Roman"/>
              </a:rPr>
              <a:t>recursive</a:t>
            </a:r>
            <a:r>
              <a:rPr sz="2400" spc="-3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Backtracking</a:t>
            </a:r>
            <a:r>
              <a:rPr sz="2400" spc="-4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Divide and conquer</a:t>
            </a:r>
            <a:r>
              <a:rPr sz="2400" spc="-3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spc="-5" dirty="0">
                <a:latin typeface="Times New Roman"/>
                <a:cs typeface="Times New Roman"/>
              </a:rPr>
              <a:t>Dynamic programming</a:t>
            </a:r>
            <a:r>
              <a:rPr sz="2400" spc="1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80"/>
              </a:spcBef>
              <a:buChar char="–"/>
              <a:tabLst>
                <a:tab pos="756285" algn="l"/>
                <a:tab pos="756920" algn="l"/>
              </a:tabLst>
            </a:pPr>
            <a:r>
              <a:rPr sz="2400" dirty="0">
                <a:latin typeface="Times New Roman"/>
                <a:cs typeface="Times New Roman"/>
              </a:rPr>
              <a:t>Greedy</a:t>
            </a:r>
            <a:r>
              <a:rPr sz="2400" spc="-5" dirty="0">
                <a:latin typeface="Times New Roman"/>
                <a:cs typeface="Times New Roman"/>
              </a:rPr>
              <a:t> 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Branch and bound</a:t>
            </a:r>
            <a:r>
              <a:rPr sz="2400" spc="-2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Brute </a:t>
            </a:r>
            <a:r>
              <a:rPr sz="2400" spc="-5" dirty="0">
                <a:latin typeface="Times New Roman"/>
                <a:cs typeface="Times New Roman"/>
              </a:rPr>
              <a:t>force</a:t>
            </a:r>
            <a:r>
              <a:rPr sz="2400" spc="-1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80"/>
              </a:spcBef>
              <a:buChar char="–"/>
              <a:tabLst>
                <a:tab pos="756285" algn="l"/>
                <a:tab pos="756920" algn="l"/>
              </a:tabLst>
            </a:pPr>
            <a:r>
              <a:rPr sz="2400" spc="-5" dirty="0">
                <a:latin typeface="Times New Roman"/>
                <a:cs typeface="Times New Roman"/>
              </a:rPr>
              <a:t>Randomized algorithms</a:t>
            </a:r>
            <a:endParaRPr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7563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8229600" cy="621195"/>
          </a:xfrm>
          <a:prstGeom prst="rect">
            <a:avLst/>
          </a:prstGeom>
        </p:spPr>
        <p:txBody>
          <a:bodyPr vert="horz" wrap="square" lIns="0" tIns="140334" rIns="0" bIns="0" rtlCol="0">
            <a:spAutoFit/>
          </a:bodyPr>
          <a:lstStyle/>
          <a:p>
            <a:pPr marL="102235" marR="5080">
              <a:lnSpc>
                <a:spcPts val="3970"/>
              </a:lnSpc>
              <a:spcBef>
                <a:spcPts val="725"/>
              </a:spcBef>
            </a:pPr>
            <a:r>
              <a:rPr sz="2800" b="1" spc="-15" dirty="0"/>
              <a:t>SOME </a:t>
            </a:r>
            <a:r>
              <a:rPr sz="2800" b="1" spc="-30" dirty="0"/>
              <a:t>WELL-KNOWN  </a:t>
            </a:r>
            <a:r>
              <a:rPr sz="2800" b="1" dirty="0"/>
              <a:t>COMPUTATIONAL</a:t>
            </a:r>
            <a:r>
              <a:rPr sz="2800" b="1" spc="-45" dirty="0"/>
              <a:t> </a:t>
            </a:r>
            <a:r>
              <a:rPr sz="2800" b="1" spc="-30" dirty="0"/>
              <a:t>PROBLEMS</a:t>
            </a:r>
            <a:endParaRPr sz="2800" b="1" dirty="0"/>
          </a:p>
        </p:txBody>
      </p:sp>
      <p:sp>
        <p:nvSpPr>
          <p:cNvPr id="3" name="object 3"/>
          <p:cNvSpPr txBox="1"/>
          <p:nvPr/>
        </p:nvSpPr>
        <p:spPr>
          <a:xfrm>
            <a:off x="521969" y="1597659"/>
            <a:ext cx="5176520" cy="4283710"/>
          </a:xfrm>
          <a:prstGeom prst="rect">
            <a:avLst/>
          </a:prstGeom>
        </p:spPr>
        <p:txBody>
          <a:bodyPr vert="horz" wrap="square" lIns="0" tIns="12700" rIns="0" bIns="0" rtlCol="0">
            <a:spAutoFit/>
          </a:bodyPr>
          <a:lstStyle/>
          <a:p>
            <a:pPr marL="364490" indent="-339090">
              <a:lnSpc>
                <a:spcPts val="3465"/>
              </a:lnSpc>
              <a:spcBef>
                <a:spcPts val="100"/>
              </a:spcBef>
              <a:buClr>
                <a:srgbClr val="CC9900"/>
              </a:buClr>
              <a:buSzPct val="65000"/>
              <a:buFont typeface="Wingdings"/>
              <a:buChar char=""/>
              <a:tabLst>
                <a:tab pos="363855" algn="l"/>
                <a:tab pos="364490" algn="l"/>
              </a:tabLst>
            </a:pPr>
            <a:r>
              <a:rPr sz="3000" spc="-5" dirty="0">
                <a:latin typeface="Arial"/>
                <a:cs typeface="Arial"/>
              </a:rPr>
              <a:t>Sorting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Searching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Shortest paths </a:t>
            </a:r>
            <a:r>
              <a:rPr sz="3000" dirty="0">
                <a:latin typeface="Arial"/>
                <a:cs typeface="Arial"/>
              </a:rPr>
              <a:t>in a</a:t>
            </a:r>
            <a:r>
              <a:rPr sz="3000" spc="-45" dirty="0">
                <a:latin typeface="Arial"/>
                <a:cs typeface="Arial"/>
              </a:rPr>
              <a:t> </a:t>
            </a:r>
            <a:r>
              <a:rPr sz="3000" spc="-5" dirty="0">
                <a:latin typeface="Arial"/>
                <a:cs typeface="Arial"/>
              </a:rPr>
              <a:t>graph</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Minimum spanning</a:t>
            </a:r>
            <a:r>
              <a:rPr sz="3000" spc="-15" dirty="0">
                <a:latin typeface="Arial"/>
                <a:cs typeface="Arial"/>
              </a:rPr>
              <a:t> </a:t>
            </a:r>
            <a:r>
              <a:rPr sz="3000" spc="-5" dirty="0">
                <a:latin typeface="Arial"/>
                <a:cs typeface="Arial"/>
              </a:rPr>
              <a:t>tree</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Primality</a:t>
            </a:r>
            <a:r>
              <a:rPr sz="3000" spc="-10" dirty="0">
                <a:latin typeface="Arial"/>
                <a:cs typeface="Arial"/>
              </a:rPr>
              <a:t> </a:t>
            </a:r>
            <a:r>
              <a:rPr sz="3000" spc="-5" dirty="0">
                <a:latin typeface="Arial"/>
                <a:cs typeface="Arial"/>
              </a:rPr>
              <a:t>testing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Traveling salesman</a:t>
            </a:r>
            <a:r>
              <a:rPr sz="3000" spc="-10" dirty="0">
                <a:latin typeface="Arial"/>
                <a:cs typeface="Arial"/>
              </a:rPr>
              <a:t> </a:t>
            </a:r>
            <a:r>
              <a:rPr sz="3000" spc="-5" dirty="0">
                <a:latin typeface="Arial"/>
                <a:cs typeface="Arial"/>
              </a:rPr>
              <a:t>problem</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Knapsack</a:t>
            </a:r>
            <a:r>
              <a:rPr sz="3000" spc="-10" dirty="0">
                <a:latin typeface="Arial"/>
                <a:cs typeface="Arial"/>
              </a:rPr>
              <a:t> </a:t>
            </a:r>
            <a:r>
              <a:rPr sz="3000" spc="-5" dirty="0">
                <a:latin typeface="Arial"/>
                <a:cs typeface="Arial"/>
              </a:rPr>
              <a:t>problem</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dirty="0">
                <a:latin typeface="Arial"/>
                <a:cs typeface="Arial"/>
              </a:rPr>
              <a:t>Chess</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Towers </a:t>
            </a:r>
            <a:r>
              <a:rPr sz="3000" dirty="0">
                <a:latin typeface="Arial"/>
                <a:cs typeface="Arial"/>
              </a:rPr>
              <a:t>of</a:t>
            </a:r>
            <a:r>
              <a:rPr sz="3000" spc="-20" dirty="0">
                <a:latin typeface="Arial"/>
                <a:cs typeface="Arial"/>
              </a:rPr>
              <a:t> </a:t>
            </a:r>
            <a:r>
              <a:rPr sz="3000" spc="-5" dirty="0">
                <a:latin typeface="Arial"/>
                <a:cs typeface="Arial"/>
              </a:rPr>
              <a:t>Hanoi</a:t>
            </a:r>
            <a:endParaRPr sz="3000">
              <a:latin typeface="Arial"/>
              <a:cs typeface="Arial"/>
            </a:endParaRPr>
          </a:p>
          <a:p>
            <a:pPr marL="364490" indent="-339090">
              <a:lnSpc>
                <a:spcPts val="3465"/>
              </a:lnSpc>
              <a:buClr>
                <a:srgbClr val="CC9900"/>
              </a:buClr>
              <a:buSzPct val="65000"/>
              <a:buFont typeface="Wingdings"/>
              <a:buChar char=""/>
              <a:tabLst>
                <a:tab pos="363855" algn="l"/>
                <a:tab pos="364490" algn="l"/>
              </a:tabLst>
            </a:pPr>
            <a:r>
              <a:rPr sz="3000" spc="-5" dirty="0">
                <a:latin typeface="Arial"/>
                <a:cs typeface="Arial"/>
              </a:rPr>
              <a:t>Program</a:t>
            </a:r>
            <a:r>
              <a:rPr sz="3000" spc="-10" dirty="0">
                <a:latin typeface="Arial"/>
                <a:cs typeface="Arial"/>
              </a:rPr>
              <a:t> </a:t>
            </a:r>
            <a:r>
              <a:rPr sz="3000" spc="-5" dirty="0">
                <a:latin typeface="Arial"/>
                <a:cs typeface="Arial"/>
              </a:rPr>
              <a:t>termination</a:t>
            </a:r>
            <a:endParaRPr sz="3000">
              <a:latin typeface="Arial"/>
              <a:cs typeface="Aria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59863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b="1" dirty="0"/>
              <a:t> Algorithms</a:t>
            </a:r>
          </a:p>
        </p:txBody>
      </p:sp>
      <p:sp>
        <p:nvSpPr>
          <p:cNvPr id="3" name="Content Placeholder 2"/>
          <p:cNvSpPr>
            <a:spLocks noGrp="1"/>
          </p:cNvSpPr>
          <p:nvPr>
            <p:ph idx="1"/>
          </p:nvPr>
        </p:nvSpPr>
        <p:spPr>
          <a:xfrm>
            <a:off x="457200" y="1524000"/>
            <a:ext cx="8229600" cy="4800600"/>
          </a:xfrm>
        </p:spPr>
        <p:txBody>
          <a:bodyPr>
            <a:normAutofit fontScale="92500"/>
          </a:bodyPr>
          <a:lstStyle/>
          <a:p>
            <a:pPr>
              <a:buNone/>
            </a:pPr>
            <a:r>
              <a:rPr lang="en-US" dirty="0"/>
              <a:t> </a:t>
            </a:r>
            <a:r>
              <a:rPr lang="en-US" sz="3900" b="1" dirty="0"/>
              <a:t>Properties of a good Algorithm:</a:t>
            </a:r>
          </a:p>
          <a:p>
            <a:pPr>
              <a:buNone/>
            </a:pPr>
            <a:endParaRPr lang="en-US" sz="3900" b="1" dirty="0"/>
          </a:p>
          <a:p>
            <a:pPr>
              <a:buNone/>
            </a:pPr>
            <a:r>
              <a:rPr lang="en-US" sz="3200" dirty="0"/>
              <a:t>• </a:t>
            </a:r>
            <a:r>
              <a:rPr lang="en-US" sz="3200" b="1" dirty="0"/>
              <a:t>Input</a:t>
            </a:r>
            <a:r>
              <a:rPr lang="en-US" sz="3200" dirty="0"/>
              <a:t> from a specified set,</a:t>
            </a:r>
          </a:p>
          <a:p>
            <a:pPr>
              <a:buNone/>
            </a:pPr>
            <a:r>
              <a:rPr lang="en-US" sz="3200" dirty="0"/>
              <a:t>• </a:t>
            </a:r>
            <a:r>
              <a:rPr lang="en-US" sz="3200" b="1" dirty="0"/>
              <a:t>Output</a:t>
            </a:r>
            <a:r>
              <a:rPr lang="en-US" sz="3200" dirty="0"/>
              <a:t> from a specified set (solution),</a:t>
            </a:r>
          </a:p>
          <a:p>
            <a:pPr>
              <a:buNone/>
            </a:pPr>
            <a:r>
              <a:rPr lang="en-US" sz="3200" dirty="0"/>
              <a:t>• </a:t>
            </a:r>
            <a:r>
              <a:rPr lang="en-US" sz="3200" b="1" dirty="0"/>
              <a:t>Effectiveness</a:t>
            </a:r>
            <a:r>
              <a:rPr lang="en-US" sz="3200" dirty="0"/>
              <a:t> of each calculation step and</a:t>
            </a:r>
          </a:p>
          <a:p>
            <a:pPr>
              <a:buNone/>
            </a:pPr>
            <a:r>
              <a:rPr lang="en-US" sz="3200" dirty="0"/>
              <a:t>• </a:t>
            </a:r>
            <a:r>
              <a:rPr lang="en-US" sz="3200" b="1" dirty="0"/>
              <a:t>Finiteness</a:t>
            </a:r>
            <a:r>
              <a:rPr lang="en-US" sz="3200" dirty="0"/>
              <a:t> of the number of calculation steps,</a:t>
            </a:r>
          </a:p>
          <a:p>
            <a:pPr>
              <a:buNone/>
            </a:pPr>
            <a:r>
              <a:rPr lang="en-US" sz="3200" dirty="0"/>
              <a:t>• </a:t>
            </a:r>
            <a:r>
              <a:rPr lang="en-US" sz="3200" b="1" dirty="0"/>
              <a:t>Correctness</a:t>
            </a:r>
            <a:r>
              <a:rPr lang="en-US" sz="3200" dirty="0"/>
              <a:t> of output for every possible input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7315200" cy="5440363"/>
          </a:xfrm>
        </p:spPr>
        <p:txBody>
          <a:bodyPr>
            <a:normAutofit/>
          </a:bodyPr>
          <a:lstStyle/>
          <a:p>
            <a:pPr algn="just">
              <a:buNone/>
            </a:pPr>
            <a:r>
              <a:rPr lang="en-US" dirty="0"/>
              <a:t>                                         </a:t>
            </a:r>
            <a:endParaRPr lang="en-US" sz="3200" dirty="0"/>
          </a:p>
          <a:p>
            <a:pPr algn="just">
              <a:buNone/>
            </a:pPr>
            <a:r>
              <a:rPr lang="en-US" sz="3200" dirty="0"/>
              <a:t>Suppose computers were infinitely fast and computer memory are free</a:t>
            </a:r>
            <a:r>
              <a:rPr lang="en-US" sz="3200" b="1" dirty="0"/>
              <a:t>.</a:t>
            </a:r>
          </a:p>
          <a:p>
            <a:pPr algn="just">
              <a:buNone/>
            </a:pPr>
            <a:endParaRPr lang="en-US" sz="3200" dirty="0"/>
          </a:p>
          <a:p>
            <a:pPr algn="just">
              <a:buNone/>
            </a:pPr>
            <a:r>
              <a:rPr lang="en-US" sz="3200" dirty="0"/>
              <a:t>Is there any reason to study algorithm ?</a:t>
            </a:r>
          </a:p>
          <a:p>
            <a:pPr algn="just">
              <a:buNone/>
            </a:pPr>
            <a:endParaRPr lang="en-US" sz="3200" dirty="0"/>
          </a:p>
          <a:p>
            <a:pPr>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Yes</a:t>
            </a:r>
          </a:p>
        </p:txBody>
      </p:sp>
      <p:sp>
        <p:nvSpPr>
          <p:cNvPr id="3" name="Content Placeholder 2"/>
          <p:cNvSpPr>
            <a:spLocks noGrp="1"/>
          </p:cNvSpPr>
          <p:nvPr>
            <p:ph idx="1"/>
          </p:nvPr>
        </p:nvSpPr>
        <p:spPr/>
        <p:txBody>
          <a:bodyPr/>
          <a:lstStyle/>
          <a:p>
            <a:pPr algn="just">
              <a:buNone/>
            </a:pPr>
            <a:r>
              <a:rPr lang="en-US" sz="2800" dirty="0"/>
              <a:t>– Demonstrate that solution, methods and so with correct answer.</a:t>
            </a:r>
          </a:p>
          <a:p>
            <a:pPr algn="just">
              <a:buNone/>
            </a:pPr>
            <a:endParaRPr lang="en-US" sz="2800" dirty="0"/>
          </a:p>
          <a:p>
            <a:pPr>
              <a:buNone/>
            </a:pPr>
            <a:r>
              <a:rPr lang="en-US" sz="2800" dirty="0"/>
              <a:t>  If computers were infinitely fast, any correct method for solving a problem would do.</a:t>
            </a:r>
          </a:p>
          <a:p>
            <a:pPr>
              <a:buNone/>
            </a:pPr>
            <a:endParaRPr lang="en-US" sz="2800" dirty="0"/>
          </a:p>
          <a:p>
            <a:pPr algn="just">
              <a:buNone/>
            </a:pPr>
            <a:r>
              <a:rPr lang="en-US" sz="2800" dirty="0"/>
              <a:t>    You would probably want your implementation to be within the bounds of good software engineering practice. </a:t>
            </a:r>
          </a:p>
          <a:p>
            <a:pPr algn="just">
              <a:buNone/>
            </a:pPr>
            <a:endParaRPr lang="en-US" sz="28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1948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lstStyle/>
          <a:p>
            <a:r>
              <a:rPr lang="en-US" b="1" dirty="0"/>
              <a:t>  In reality  </a:t>
            </a:r>
          </a:p>
        </p:txBody>
      </p:sp>
      <p:sp>
        <p:nvSpPr>
          <p:cNvPr id="3" name="Content Placeholder 2"/>
          <p:cNvSpPr>
            <a:spLocks noGrp="1"/>
          </p:cNvSpPr>
          <p:nvPr>
            <p:ph idx="1"/>
          </p:nvPr>
        </p:nvSpPr>
        <p:spPr/>
        <p:txBody>
          <a:bodyPr/>
          <a:lstStyle/>
          <a:p>
            <a:pPr algn="just">
              <a:buNone/>
            </a:pPr>
            <a:r>
              <a:rPr lang="en-US" dirty="0"/>
              <a:t>   </a:t>
            </a:r>
            <a:r>
              <a:rPr lang="en-US" sz="3200" dirty="0"/>
              <a:t>Computers may be fast, but they are not infinitely fast and Memory may be cheap but it is not free.</a:t>
            </a:r>
          </a:p>
          <a:p>
            <a:pPr algn="just">
              <a:buNone/>
            </a:pPr>
            <a:endParaRPr lang="en-US" sz="3200" dirty="0"/>
          </a:p>
          <a:p>
            <a:pPr algn="just">
              <a:buNone/>
            </a:pPr>
            <a:r>
              <a:rPr lang="en-US" sz="3200" dirty="0"/>
              <a:t>   Computing time is therefore a bounded resource and so is the space in memory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2588</TotalTime>
  <Words>1768</Words>
  <Application>Microsoft Office PowerPoint</Application>
  <PresentationFormat>On-screen Show (4:3)</PresentationFormat>
  <Paragraphs>312</Paragraphs>
  <Slides>36</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Calibri</vt:lpstr>
      <vt:lpstr>Comic Sans MS</vt:lpstr>
      <vt:lpstr>Comic Sans MS,Bold</vt:lpstr>
      <vt:lpstr>Constantia</vt:lpstr>
      <vt:lpstr>Courier New</vt:lpstr>
      <vt:lpstr>Symbol</vt:lpstr>
      <vt:lpstr>Tahoma</vt:lpstr>
      <vt:lpstr>Times New Roman</vt:lpstr>
      <vt:lpstr>Wingdings</vt:lpstr>
      <vt:lpstr>Wingdings 2</vt:lpstr>
      <vt:lpstr>Flow</vt:lpstr>
      <vt:lpstr>Data Structure and Algorithms  Complexity of Algorithms</vt:lpstr>
      <vt:lpstr>   Algorithm</vt:lpstr>
      <vt:lpstr>NOTION OF ALGORITHM</vt:lpstr>
      <vt:lpstr>A short list of categories</vt:lpstr>
      <vt:lpstr>SOME WELL-KNOWN  COMPUTATIONAL PROBLEMS</vt:lpstr>
      <vt:lpstr> Algorithms</vt:lpstr>
      <vt:lpstr>PowerPoint Presentation</vt:lpstr>
      <vt:lpstr>Yes</vt:lpstr>
      <vt:lpstr>  In reality  </vt:lpstr>
      <vt:lpstr>Complexity</vt:lpstr>
      <vt:lpstr>                  Complexity</vt:lpstr>
      <vt:lpstr>  Complexity</vt:lpstr>
      <vt:lpstr>  Complexity</vt:lpstr>
      <vt:lpstr>  Complexity</vt:lpstr>
      <vt:lpstr>  Growth Function</vt:lpstr>
      <vt:lpstr>Asymptotic Efficiency  Algorithm</vt:lpstr>
      <vt:lpstr>   Asymptotic Notation</vt:lpstr>
      <vt:lpstr>   Asymptotic Notation</vt:lpstr>
      <vt:lpstr>   Asymptotic Notation</vt:lpstr>
      <vt:lpstr>PowerPoint Presentation</vt:lpstr>
      <vt:lpstr>PowerPoint Presentation</vt:lpstr>
      <vt:lpstr> Asymptotic Notation</vt:lpstr>
      <vt:lpstr>  O-Notation</vt:lpstr>
      <vt:lpstr>  O-Notation</vt:lpstr>
      <vt:lpstr>  Example</vt:lpstr>
      <vt:lpstr>W- Notation</vt:lpstr>
      <vt:lpstr>W- Notation</vt:lpstr>
      <vt:lpstr>  Q - Notation</vt:lpstr>
      <vt:lpstr>PowerPoint Presentation</vt:lpstr>
      <vt:lpstr>Relations Between Q, O, W</vt:lpstr>
      <vt:lpstr>  Relations Between Q, O, W</vt:lpstr>
      <vt:lpstr>      The Growth of Functions</vt:lpstr>
      <vt:lpstr> Comparing Growth Rates</vt:lpstr>
      <vt:lpstr> Example: Find sum of array      elements</vt:lpstr>
      <vt:lpstr>Example: Find max element of an array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Complexity</dc:title>
  <dc:creator>Dr. Mostofa Kamal Nasir</dc:creator>
  <cp:lastModifiedBy>ZIA</cp:lastModifiedBy>
  <cp:revision>112</cp:revision>
  <dcterms:created xsi:type="dcterms:W3CDTF">2006-08-16T00:00:00Z</dcterms:created>
  <dcterms:modified xsi:type="dcterms:W3CDTF">2021-06-08T05:39:13Z</dcterms:modified>
</cp:coreProperties>
</file>