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9" r:id="rId3"/>
    <p:sldId id="262" r:id="rId4"/>
    <p:sldId id="263" r:id="rId5"/>
    <p:sldId id="264" r:id="rId6"/>
    <p:sldId id="332" r:id="rId7"/>
    <p:sldId id="330" r:id="rId8"/>
    <p:sldId id="331" r:id="rId9"/>
    <p:sldId id="266" r:id="rId10"/>
    <p:sldId id="268" r:id="rId11"/>
    <p:sldId id="269" r:id="rId12"/>
    <p:sldId id="307" r:id="rId13"/>
    <p:sldId id="337" r:id="rId14"/>
    <p:sldId id="308" r:id="rId15"/>
    <p:sldId id="338" r:id="rId16"/>
    <p:sldId id="333" r:id="rId17"/>
    <p:sldId id="335" r:id="rId18"/>
    <p:sldId id="340" r:id="rId19"/>
    <p:sldId id="336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9" d="100"/>
          <a:sy n="69" d="100"/>
        </p:scale>
        <p:origin x="208" y="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18T04:02:30.69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3FE7DCC-70B3-4613-9F8E-5C752DA85313}" emma:medium="tactile" emma:mode="ink">
          <msink:context xmlns:msink="http://schemas.microsoft.com/ink/2010/main" type="writingRegion" rotatedBoundingBox="-2873,1028 -2252,1028 -2252,1184 -2873,1184"/>
        </emma:interpretation>
      </emma:emma>
    </inkml:annotationXML>
    <inkml:traceGroup>
      <inkml:annotationXML>
        <emma:emma xmlns:emma="http://www.w3.org/2003/04/emma" version="1.0">
          <emma:interpretation id="{7A8E3396-70B6-4ACA-9FB9-D5481B465F92}" emma:medium="tactile" emma:mode="ink">
            <msink:context xmlns:msink="http://schemas.microsoft.com/ink/2010/main" type="paragraph" rotatedBoundingBox="-2873,1028 -2252,1028 -2252,1184 -2873,1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85E9CE-B7D2-4C18-96A5-19871A75056B}" emma:medium="tactile" emma:mode="ink">
              <msink:context xmlns:msink="http://schemas.microsoft.com/ink/2010/main" type="line" rotatedBoundingBox="-2873,1028 -2252,1028 -2252,1184 -2873,1184"/>
            </emma:interpretation>
          </emma:emma>
        </inkml:annotationXML>
        <inkml:traceGroup>
          <inkml:annotationXML>
            <emma:emma xmlns:emma="http://www.w3.org/2003/04/emma" version="1.0">
              <emma:interpretation id="{A2B3857C-F4E2-4C48-9CF9-E702C96E1439}" emma:medium="tactile" emma:mode="ink">
                <msink:context xmlns:msink="http://schemas.microsoft.com/ink/2010/main" type="inkWord" rotatedBoundingBox="-2873,1028 -2252,1028 -2252,1184 -2873,118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621 0 459 0,'0'0'104'0,"-128"25"-76"15,25 3-27-15,-46 12-2 16,26-6-93-16,5-5-89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07T06:30:20.9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7T04:58:06.5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F0656A-0105-48E7-B732-6EAC63C29EBE}" emma:medium="tactile" emma:mode="ink">
          <msink:context xmlns:msink="http://schemas.microsoft.com/ink/2010/main" type="writingRegion" rotatedBoundingBox="14776,9128 14791,9128 14791,9143 14776,9143"/>
        </emma:interpretation>
      </emma:emma>
    </inkml:annotationXML>
    <inkml:traceGroup>
      <inkml:annotationXML>
        <emma:emma xmlns:emma="http://www.w3.org/2003/04/emma" version="1.0">
          <emma:interpretation id="{18C72C1B-D91D-428D-AB4A-4576A7ECFE2C}" emma:medium="tactile" emma:mode="ink">
            <msink:context xmlns:msink="http://schemas.microsoft.com/ink/2010/main" type="paragraph" rotatedBoundingBox="14776,9128 14791,9128 14791,9143 14776,9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E02FA-CE06-471A-A751-0DE40E43F1EB}" emma:medium="tactile" emma:mode="ink">
              <msink:context xmlns:msink="http://schemas.microsoft.com/ink/2010/main" type="line" rotatedBoundingBox="14776,9128 14791,9128 14791,9143 14776,9143"/>
            </emma:interpretation>
          </emma:emma>
        </inkml:annotationXML>
        <inkml:traceGroup>
          <inkml:annotationXML>
            <emma:emma xmlns:emma="http://www.w3.org/2003/04/emma" version="1.0">
              <emma:interpretation id="{9833243C-F4D8-48FF-82E8-0C7A0292E759}" emma:medium="tactile" emma:mode="ink">
                <msink:context xmlns:msink="http://schemas.microsoft.com/ink/2010/main" type="inkWord" rotatedBoundingBox="14776,9128 14791,9128 14791,9143 14776,914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 9 0,'0'0'48'0,"0"0"-9"15,0 0 22-15,0 0-61 16,0 0-43-16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9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64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24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88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6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50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05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53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60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2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8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5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1219200"/>
            <a:ext cx="88392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lang="en-US" sz="3600" spc="-25" dirty="0"/>
              <a:t>CSE225: </a:t>
            </a:r>
            <a:r>
              <a:rPr sz="3600" spc="-25" dirty="0"/>
              <a:t>Data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30" dirty="0"/>
              <a:t>St</a:t>
            </a:r>
            <a:r>
              <a:rPr sz="3600" spc="-15" dirty="0"/>
              <a:t>r</a:t>
            </a:r>
            <a:r>
              <a:rPr sz="3600" spc="-25" dirty="0"/>
              <a:t>ucture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25" dirty="0"/>
              <a:t>and</a:t>
            </a:r>
            <a:r>
              <a:rPr lang="en-US" sz="3600" spc="220" dirty="0">
                <a:latin typeface="Times New Roman"/>
                <a:cs typeface="Times New Roman"/>
              </a:rPr>
              <a:t> </a:t>
            </a:r>
            <a:r>
              <a:rPr sz="3600" spc="-30" dirty="0"/>
              <a:t>Al</a:t>
            </a:r>
            <a:r>
              <a:rPr sz="3600" spc="-15" dirty="0"/>
              <a:t>g</a:t>
            </a:r>
            <a:r>
              <a:rPr sz="3600" spc="-25" dirty="0"/>
              <a:t>orithm</a:t>
            </a:r>
            <a:br>
              <a:rPr lang="en-US" sz="3600" spc="-25" dirty="0"/>
            </a:br>
            <a:br>
              <a:rPr lang="en-US" sz="3600" spc="-25" dirty="0"/>
            </a:br>
            <a:r>
              <a:rPr lang="en-US" sz="3600" spc="-25" dirty="0"/>
              <a:t>Array &amp; Searching</a:t>
            </a:r>
            <a:br>
              <a:rPr lang="en-US" sz="3600" spc="-25" dirty="0"/>
            </a:br>
            <a:br>
              <a:rPr lang="en-US" sz="3600" spc="-25" dirty="0"/>
            </a:br>
            <a:endParaRPr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78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38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7634" y="2140647"/>
            <a:ext cx="631191" cy="29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[1]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[2]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[3]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[4]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[5]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[6]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[7]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[8]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800" y="2075399"/>
            <a:ext cx="416863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Find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ddres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LA[</a:t>
            </a:r>
            <a:r>
              <a:rPr sz="2000" spc="-5" dirty="0">
                <a:latin typeface="Comic Sans MS"/>
                <a:cs typeface="Comic Sans MS"/>
              </a:rPr>
              <a:t>6]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element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c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py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7461" y="5107561"/>
            <a:ext cx="536829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Comic Sans MS"/>
                <a:cs typeface="Comic Sans MS"/>
              </a:rPr>
              <a:t>LOC(LA[K])</a:t>
            </a:r>
            <a:r>
              <a:rPr sz="2700" spc="7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=</a:t>
            </a:r>
            <a:r>
              <a:rPr sz="2700" spc="12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B</a:t>
            </a:r>
            <a:r>
              <a:rPr sz="2700" spc="-15" baseline="1543" dirty="0">
                <a:latin typeface="Comic Sans MS"/>
                <a:cs typeface="Comic Sans MS"/>
              </a:rPr>
              <a:t>ase(LA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+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w</a:t>
            </a:r>
            <a:r>
              <a:rPr sz="2700" baseline="1543" dirty="0">
                <a:latin typeface="Comic Sans MS"/>
                <a:cs typeface="Comic Sans MS"/>
              </a:rPr>
              <a:t>(</a:t>
            </a:r>
            <a:r>
              <a:rPr sz="2700" spc="-22" baseline="1543" dirty="0">
                <a:latin typeface="Comic Sans MS"/>
                <a:cs typeface="Comic Sans MS"/>
              </a:rPr>
              <a:t>K</a:t>
            </a:r>
            <a:r>
              <a:rPr sz="2700" spc="16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– lower</a:t>
            </a:r>
            <a:r>
              <a:rPr sz="2700" spc="12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b</a:t>
            </a:r>
            <a:r>
              <a:rPr sz="2700" baseline="1543" dirty="0">
                <a:latin typeface="Comic Sans MS"/>
                <a:cs typeface="Comic Sans MS"/>
              </a:rPr>
              <a:t>oun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3600" b="1" spc="-20" dirty="0"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089" y="5999134"/>
            <a:ext cx="36512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4665" algn="l"/>
              </a:tabLst>
            </a:pPr>
            <a:r>
              <a:rPr sz="1800" dirty="0">
                <a:latin typeface="Comic Sans MS"/>
                <a:cs typeface="Comic Sans MS"/>
              </a:rPr>
              <a:t>LOC(LA[6])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200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(</a:t>
            </a:r>
            <a:r>
              <a:rPr sz="1800" dirty="0">
                <a:latin typeface="Comic Sans MS"/>
                <a:cs typeface="Comic Sans MS"/>
              </a:rPr>
              <a:t>6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205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95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9263" y="2355277"/>
            <a:ext cx="8284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</a:t>
            </a:r>
            <a:r>
              <a:rPr lang="en-US" sz="1800" spc="-5" dirty="0">
                <a:latin typeface="Comic Sans MS"/>
                <a:cs typeface="Comic Sans MS"/>
              </a:rPr>
              <a:t>0</a:t>
            </a:r>
            <a:r>
              <a:rPr sz="1800" spc="-5" dirty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7634" y="3069653"/>
            <a:ext cx="6311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</a:t>
            </a:r>
            <a:r>
              <a:rPr lang="en-US" sz="1800" spc="-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7462" y="3855546"/>
            <a:ext cx="656136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LA[</a:t>
            </a:r>
            <a:r>
              <a:rPr lang="en-US" sz="1800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]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</a:t>
            </a:r>
            <a:r>
              <a:rPr lang="en-US" sz="1800" spc="-5" dirty="0">
                <a:latin typeface="Comic Sans MS"/>
                <a:cs typeface="Comic Sans MS"/>
              </a:rPr>
              <a:t>3</a:t>
            </a:r>
            <a:r>
              <a:rPr sz="1800" spc="-5" dirty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LOC(LA[K])</a:t>
            </a:r>
            <a:r>
              <a:rPr sz="2700" spc="7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700" spc="12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spc="-1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ase(LA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700" spc="-2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700" spc="16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lower</a:t>
            </a:r>
            <a:r>
              <a:rPr sz="2700" spc="12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  <a:spcBef>
                <a:spcPts val="3075"/>
              </a:spcBef>
              <a:tabLst>
                <a:tab pos="33489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=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38813" y="2185999"/>
            <a:ext cx="363104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LA[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41552"/>
            <a:ext cx="8382000" cy="6457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1"/>
          </p:nvPr>
        </p:nvSpPr>
        <p:spPr>
          <a:xfrm>
            <a:off x="419100" y="1600200"/>
            <a:ext cx="8458200" cy="2133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search: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each element of array with key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 an array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value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Simple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Useful for small and unsorted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76E-967E-4366-A52B-A2734B30565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946654"/>
            <a:ext cx="8610600" cy="24079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Suppose you want to find a number in an unordered sequence</a:t>
            </a:r>
          </a:p>
          <a:p>
            <a:r>
              <a:rPr lang="en-US" sz="2400" dirty="0"/>
              <a:t>You have no choice – look through all elements until you have found a match</a:t>
            </a:r>
          </a:p>
          <a:p>
            <a:r>
              <a:rPr lang="en-US" sz="2400" dirty="0"/>
              <a:t>This is called linear or sequential search</a:t>
            </a:r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229600" cy="1143000"/>
          </a:xfrm>
        </p:spPr>
        <p:txBody>
          <a:bodyPr/>
          <a:lstStyle/>
          <a:p>
            <a:r>
              <a:rPr lang="en-US" dirty="0"/>
              <a:t>Linear Search(LA,N, ITEM)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3810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Linear Search (LA, N, ITEM) Here LA is a linear array with N elements. This algorithm find an element ITEM into the LA. 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i</a:t>
            </a:r>
            <a:r>
              <a:rPr lang="en-US" sz="2000" dirty="0"/>
              <a:t>=0</a:t>
            </a:r>
          </a:p>
          <a:p>
            <a:pPr marL="514350" indent="-514350">
              <a:buAutoNum type="arabicPeriod"/>
            </a:pPr>
            <a:r>
              <a:rPr lang="en-US" sz="2000" dirty="0"/>
              <a:t>Repeat steps 3 and 4 while </a:t>
            </a:r>
            <a:r>
              <a:rPr lang="en-US" sz="2000" dirty="0" err="1"/>
              <a:t>i</a:t>
            </a:r>
            <a:r>
              <a:rPr lang="en-US" sz="2000" dirty="0"/>
              <a:t>&gt;=n or LA[</a:t>
            </a:r>
            <a:r>
              <a:rPr lang="en-US" sz="2000" dirty="0" err="1"/>
              <a:t>i</a:t>
            </a:r>
            <a:r>
              <a:rPr lang="en-US" sz="2000" dirty="0"/>
              <a:t>]==ITEM</a:t>
            </a:r>
          </a:p>
          <a:p>
            <a:pPr marL="514350" indent="-514350">
              <a:buAutoNum type="arabicPeriod"/>
            </a:pPr>
            <a:r>
              <a:rPr lang="en-US" sz="2000" dirty="0"/>
              <a:t>IF LA[</a:t>
            </a:r>
            <a:r>
              <a:rPr lang="en-US" sz="2000" dirty="0" err="1"/>
              <a:t>i</a:t>
            </a:r>
            <a:r>
              <a:rPr lang="en-US" sz="2000" dirty="0"/>
              <a:t>]==ITEM print item found at index </a:t>
            </a:r>
            <a:r>
              <a:rPr lang="en-US" sz="2000" dirty="0" err="1"/>
              <a:t>i</a:t>
            </a:r>
            <a:r>
              <a:rPr lang="en-US" sz="2000" dirty="0"/>
              <a:t> and exit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514350" indent="-514350">
              <a:buAutoNum type="arabicPeriod"/>
            </a:pPr>
            <a:r>
              <a:rPr lang="en-US" sz="2000" dirty="0"/>
              <a:t>Print item not found and exit.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981200"/>
            <a:ext cx="4849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search(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data[],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n,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&lt;n;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if(data[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==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return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For sorted arrays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equal, match found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&lt;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first half of array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&gt;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last half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fast; at most n steps, where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 of elements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30 element array takes at most 5 steps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30 so at most 5 steps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170E-FD74-4414-B24D-5899C1AFD22B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943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8000" b="1" dirty="0">
                <a:latin typeface="Courier New" panose="02070309020205020404" pitchFamily="49" charset="0"/>
              </a:rPr>
              <a:t>(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data[],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n,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value 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first, middle, last;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first = 0;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last = n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while (true) 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middle = (first + last) / 2;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if (data[middle] == value)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middle;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(first &gt;= last)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-1;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(value &lt; data[middle])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last = middle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first = middle + 1;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Inserting in Unsorted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(LA, N, ITEM) Here LA is a linear array with N elements. This algorithm inserts an element ITEM into the LA. </a:t>
            </a:r>
          </a:p>
          <a:p>
            <a:pPr marL="514350" indent="-514350">
              <a:buAutoNum type="arabicPeriod"/>
            </a:pPr>
            <a:r>
              <a:rPr lang="en-US" dirty="0"/>
              <a:t>If MAX==N, print overflow </a:t>
            </a:r>
          </a:p>
          <a:p>
            <a:pPr marL="514350" indent="-514350">
              <a:buAutoNum type="arabicPeriod"/>
            </a:pPr>
            <a:r>
              <a:rPr lang="en-US" dirty="0"/>
              <a:t>Set LA[N] :=ITEM</a:t>
            </a:r>
          </a:p>
          <a:p>
            <a:pPr marL="514350" indent="-514350">
              <a:buAutoNum type="arabicPeriod"/>
            </a:pPr>
            <a:r>
              <a:rPr lang="en-US" dirty="0"/>
              <a:t>[Reset N.] Set N := N + 1. </a:t>
            </a:r>
          </a:p>
          <a:p>
            <a:pPr marL="514350" indent="-514350">
              <a:buAutoNum type="arabicPeriod"/>
            </a:pPr>
            <a:r>
              <a:rPr lang="en-US" dirty="0"/>
              <a:t>Exit.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9972109" y="1242204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6989" y="1227084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7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Delete in Unsorted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(LA, N, k) Here LA is a linear array with N elements. This algorithm Delete the element ITEM from the LA. </a:t>
            </a:r>
          </a:p>
          <a:p>
            <a:pPr marL="514350" indent="-514350">
              <a:buAutoNum type="arabicPeriod"/>
            </a:pPr>
            <a:r>
              <a:rPr lang="en-US" dirty="0"/>
              <a:t>Set LA[k] :=LA[N-1]</a:t>
            </a:r>
          </a:p>
          <a:p>
            <a:pPr marL="514350" indent="-514350">
              <a:buAutoNum type="arabicPeriod"/>
            </a:pPr>
            <a:r>
              <a:rPr lang="en-US" dirty="0"/>
              <a:t>[Reset N.] Set N := N - 1. </a:t>
            </a:r>
          </a:p>
          <a:p>
            <a:pPr marL="514350" indent="-514350">
              <a:buAutoNum type="arabicPeriod"/>
            </a:pPr>
            <a:r>
              <a:rPr lang="en-US" dirty="0"/>
              <a:t>Exit.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INSERT_SORTL 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198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LA is a sorted array with N elements and K is a positive integer such that K&lt;N. This algorithm insert an element ITEM from the Kth position in LA.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j=N</a:t>
            </a:r>
          </a:p>
          <a:p>
            <a:pPr marL="0" indent="0">
              <a:buNone/>
            </a:pPr>
            <a:r>
              <a:rPr lang="en-US" dirty="0"/>
              <a:t>2. Repeat step  while LA[j]&gt;ITEM;</a:t>
            </a:r>
          </a:p>
          <a:p>
            <a:pPr marL="0" indent="0">
              <a:buNone/>
            </a:pPr>
            <a:r>
              <a:rPr lang="en-US" dirty="0"/>
              <a:t>3.          Set  LA[j]=LA[j-1]</a:t>
            </a:r>
          </a:p>
          <a:p>
            <a:pPr marL="0" indent="0">
              <a:buNone/>
            </a:pPr>
            <a:r>
              <a:rPr lang="en-US" dirty="0"/>
              <a:t>4. Set LA[j]=ITEM </a:t>
            </a:r>
          </a:p>
          <a:p>
            <a:pPr marL="0" indent="0">
              <a:buNone/>
            </a:pPr>
            <a:r>
              <a:rPr lang="en-US" dirty="0"/>
              <a:t>5. [Reset N.] Set N := N+1;</a:t>
            </a:r>
          </a:p>
          <a:p>
            <a:pPr marL="0" indent="0">
              <a:buNone/>
            </a:pPr>
            <a:r>
              <a:rPr lang="en-US" dirty="0"/>
              <a:t>6. 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3556"/>
              </p:ext>
            </p:extLst>
          </p:nvPr>
        </p:nvGraphicFramePr>
        <p:xfrm>
          <a:off x="7086600" y="2286000"/>
          <a:ext cx="144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319469" y="328635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789" y="3281672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18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DELETE_SORTL 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008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Here LA is a sorted array with N elements and K is a positive integer such that K&lt;N. This algorithm Delete an element ITEM from the Kth position in LA.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SEARCH(LA, N, K, ITEM) </a:t>
            </a:r>
          </a:p>
          <a:p>
            <a:pPr marL="0" indent="0">
              <a:buNone/>
            </a:pPr>
            <a:r>
              <a:rPr lang="en-US" dirty="0"/>
              <a:t>/* Find the item and return k as </a:t>
            </a:r>
            <a:r>
              <a:rPr lang="en-US"/>
              <a:t>item’s 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Set j : = k. </a:t>
            </a:r>
          </a:p>
          <a:p>
            <a:pPr marL="0" indent="0">
              <a:buNone/>
            </a:pPr>
            <a:r>
              <a:rPr lang="en-US" dirty="0"/>
              <a:t>2. Repeat Steps 3 and 4 while .j &lt;= n. </a:t>
            </a:r>
          </a:p>
          <a:p>
            <a:pPr marL="0" indent="0">
              <a:buNone/>
            </a:pPr>
            <a:r>
              <a:rPr lang="en-US" dirty="0"/>
              <a:t>3. Move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 element upward.  </a:t>
            </a:r>
          </a:p>
          <a:p>
            <a:pPr marL="0" indent="0">
              <a:buNone/>
            </a:pPr>
            <a:r>
              <a:rPr lang="en-US" dirty="0"/>
              <a:t>               Set LA[j ] := LA[j+1]. </a:t>
            </a:r>
          </a:p>
          <a:p>
            <a:pPr marL="0" indent="0">
              <a:buNone/>
            </a:pPr>
            <a:r>
              <a:rPr lang="en-US" dirty="0"/>
              <a:t>4.  [Decrease counter.] Set j:= j+1. [End of Step 2 loop.] </a:t>
            </a:r>
          </a:p>
          <a:p>
            <a:pPr marL="0" indent="0">
              <a:buNone/>
            </a:pPr>
            <a:r>
              <a:rPr lang="en-US" dirty="0"/>
              <a:t>5. [Reset N.] Set N := N-1;</a:t>
            </a:r>
          </a:p>
          <a:p>
            <a:pPr marL="0" indent="0">
              <a:buNone/>
            </a:pPr>
            <a:r>
              <a:rPr lang="en-US" dirty="0"/>
              <a:t>6. 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65"/>
              </p:ext>
            </p:extLst>
          </p:nvPr>
        </p:nvGraphicFramePr>
        <p:xfrm>
          <a:off x="7086600" y="2286000"/>
          <a:ext cx="1447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389120"/>
          </a:xfrm>
        </p:spPr>
        <p:txBody>
          <a:bodyPr/>
          <a:lstStyle/>
          <a:p>
            <a:r>
              <a:rPr lang="en-US" dirty="0"/>
              <a:t>Declaration</a:t>
            </a:r>
          </a:p>
          <a:p>
            <a:r>
              <a:rPr lang="en-US" dirty="0"/>
              <a:t>Initialization</a:t>
            </a:r>
          </a:p>
          <a:p>
            <a:r>
              <a:rPr lang="en-US" dirty="0"/>
              <a:t>Accessing Array Elements</a:t>
            </a:r>
          </a:p>
          <a:p>
            <a:r>
              <a:rPr lang="en-US" dirty="0"/>
              <a:t>Inserting and Deleting in a Unsorted Array</a:t>
            </a:r>
          </a:p>
          <a:p>
            <a:r>
              <a:rPr lang="en-US" dirty="0"/>
              <a:t>Inserting and Deleting in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5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Multidim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nsiona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20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689318"/>
            <a:ext cx="75565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uag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 many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imension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21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7412" y="369951"/>
            <a:ext cx="49536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Tw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Dimensional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	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array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b="1" spc="15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 co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lection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m.n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da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ents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prope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 ≤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-1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ele</a:t>
                </a:r>
                <a:r>
                  <a:rPr lang="en-US" sz="3200" spc="-2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firs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subscript</a:t>
                </a:r>
                <a:r>
                  <a:rPr lang="en-US" sz="3200" spc="17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and</a:t>
                </a:r>
                <a:r>
                  <a:rPr lang="en-US" sz="3200" spc="12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ond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rip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8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14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noted 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A[</a:t>
                </a:r>
                <a:r>
                  <a:rPr lang="en-US" sz="2800" b="1" spc="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][K]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lang="en-US" sz="3150" baseline="-21164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  <a:blipFill rotWithShape="0">
                <a:blip r:embed="rId3"/>
                <a:stretch>
                  <a:fillRect l="-2857" t="-4942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207" y="395883"/>
            <a:ext cx="27305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1" y="1467127"/>
            <a:ext cx="85318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200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1" y="3133983"/>
            <a:ext cx="17572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6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4967" y="3133983"/>
            <a:ext cx="14351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386" y="3133983"/>
            <a:ext cx="1506855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760" y="3133983"/>
            <a:ext cx="1578611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  <a:p>
            <a:pPr marL="8382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4903" y="768768"/>
            <a:ext cx="53994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Row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27" y="2379537"/>
            <a:ext cx="135001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0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329" y="2379537"/>
            <a:ext cx="122809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685" algn="ctr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1440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20955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3" y="2379537"/>
            <a:ext cx="126047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318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934" y="2379537"/>
            <a:ext cx="128968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401" y="2379537"/>
            <a:ext cx="110553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5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514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0480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57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329" y="76876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z="4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7" y="2383432"/>
            <a:ext cx="140779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4224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2][0]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666" y="2383432"/>
            <a:ext cx="1278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63500"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2][1]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908" y="2383432"/>
            <a:ext cx="134556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101" y="2383432"/>
            <a:ext cx="1410971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747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803" y="2285999"/>
                </a:lnTo>
                <a:lnTo>
                  <a:pt x="50803" y="2252139"/>
                </a:lnTo>
                <a:lnTo>
                  <a:pt x="0" y="2184404"/>
                </a:lnTo>
                <a:close/>
              </a:path>
              <a:path w="152400" h="2438400">
                <a:moveTo>
                  <a:pt x="50803" y="2252139"/>
                </a:moveTo>
                <a:lnTo>
                  <a:pt x="50803" y="2285999"/>
                </a:lnTo>
                <a:lnTo>
                  <a:pt x="76199" y="2285999"/>
                </a:lnTo>
                <a:lnTo>
                  <a:pt x="50803" y="2252139"/>
                </a:lnTo>
                <a:close/>
              </a:path>
              <a:path w="152400" h="2438400">
                <a:moveTo>
                  <a:pt x="101595" y="0"/>
                </a:moveTo>
                <a:lnTo>
                  <a:pt x="50803" y="0"/>
                </a:lnTo>
                <a:lnTo>
                  <a:pt x="50804" y="2252140"/>
                </a:lnTo>
                <a:lnTo>
                  <a:pt x="76199" y="2285999"/>
                </a:lnTo>
                <a:lnTo>
                  <a:pt x="101595" y="2252140"/>
                </a:lnTo>
                <a:lnTo>
                  <a:pt x="101595" y="0"/>
                </a:lnTo>
                <a:close/>
              </a:path>
              <a:path w="152400" h="2438400">
                <a:moveTo>
                  <a:pt x="101595" y="2252140"/>
                </a:moveTo>
                <a:lnTo>
                  <a:pt x="76199" y="2285999"/>
                </a:lnTo>
                <a:lnTo>
                  <a:pt x="101595" y="2285999"/>
                </a:lnTo>
                <a:lnTo>
                  <a:pt x="101595" y="2252140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596" y="2252139"/>
                </a:lnTo>
                <a:lnTo>
                  <a:pt x="101595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78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030" y="4805153"/>
            <a:ext cx="1459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0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8763" y="4805153"/>
            <a:ext cx="14033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892" y="4805154"/>
            <a:ext cx="30321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4325" algn="l"/>
              </a:tabLst>
            </a:pPr>
            <a:r>
              <a:rPr sz="4200" spc="-22" baseline="-10912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4200" spc="157" baseline="-109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aseline="-10912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3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048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570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25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209"/>
            <a:ext cx="8455659" cy="3988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6785609" algn="l"/>
                <a:tab pos="71755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dimensiona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48704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1269365" algn="l"/>
                <a:tab pos="2452370" algn="l"/>
                <a:tab pos="4711065" algn="l"/>
                <a:tab pos="5100955" algn="l"/>
                <a:tab pos="546608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represente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sequent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ial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cati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55600" indent="-342900">
              <a:lnSpc>
                <a:spcPts val="342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gramming</a:t>
            </a:r>
            <a:r>
              <a:rPr sz="3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either</a:t>
            </a: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(Ca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Fort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an,</a:t>
            </a:r>
            <a:r>
              <a:rPr lang="en-US" sz="2600" spc="105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TLAB</a:t>
            </a:r>
          </a:p>
          <a:p>
            <a:pPr marL="756285" marR="5080" lvl="1" indent="-286385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marR="5080" lvl="1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lang="en-US"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(Ca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C, C++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82977"/>
            <a:ext cx="762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dirty="0"/>
              <a:pPr marL="25400">
                <a:lnSpc>
                  <a:spcPct val="100000"/>
                </a:lnSpc>
              </a:pPr>
              <a:t>26</a:t>
            </a:fld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2630808" y="337587"/>
            <a:ext cx="38868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mic Sans MS"/>
                <a:cs typeface="Comic Sans MS"/>
              </a:rPr>
              <a:t>2</a:t>
            </a:r>
            <a:r>
              <a:rPr dirty="0">
                <a:latin typeface="Comic Sans MS"/>
                <a:cs typeface="Comic Sans MS"/>
              </a:rPr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Arra</a:t>
            </a:r>
            <a:r>
              <a:rPr dirty="0">
                <a:latin typeface="Comic Sans MS"/>
                <a:cs typeface="Comic Sans MS"/>
              </a:rPr>
              <a:t>y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196" y="2056009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351" y="3048000"/>
            <a:ext cx="37973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320" y="4141407"/>
            <a:ext cx="558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00AF50"/>
                </a:solidFill>
                <a:latin typeface="Comic Sans MS"/>
                <a:cs typeface="Comic Sans MS"/>
              </a:rPr>
              <a:t>mn</a:t>
            </a:r>
            <a:r>
              <a:rPr sz="11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0" y="5213175"/>
            <a:ext cx="3803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mic Sans MS"/>
                <a:cs typeface="Comic Sans MS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4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9" y="6285041"/>
            <a:ext cx="222631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mic Sans MS"/>
                <a:cs typeface="Comic Sans MS"/>
              </a:rPr>
              <a:t>Column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8629" y="6356360"/>
            <a:ext cx="1910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omic Sans MS"/>
                <a:cs typeface="Comic Sans MS"/>
              </a:rPr>
              <a:t>Ro</a:t>
            </a:r>
            <a:r>
              <a:rPr sz="1100" spc="5" dirty="0">
                <a:latin typeface="Comic Sans MS"/>
                <a:cs typeface="Comic Sans MS"/>
              </a:rPr>
              <a:t>w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8287"/>
              </p:ext>
            </p:extLst>
          </p:nvPr>
        </p:nvGraphicFramePr>
        <p:xfrm>
          <a:off x="243915" y="990600"/>
          <a:ext cx="2350405" cy="4903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55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902969" algn="l"/>
                        </a:tabLst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89"/>
                        </a:lnSpc>
                      </a:pPr>
                      <a:r>
                        <a:rPr sz="2700" b="1" spc="-7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r>
                        <a:rPr sz="2700" b="1" spc="82" baseline="27777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Column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13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(3,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0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-18518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Colum</a:t>
                      </a:r>
                      <a:endParaRPr sz="2700" baseline="-18518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13">
                <a:tc>
                  <a:txBody>
                    <a:bodyPr/>
                    <a:lstStyle/>
                    <a:p>
                      <a:endParaRPr sz="2700" baseline="-18518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8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9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844550" algn="l"/>
                        </a:tabLst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9259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Colu</a:t>
                      </a:r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07">
                <a:tc>
                  <a:txBody>
                    <a:bodyPr/>
                    <a:lstStyle/>
                    <a:p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99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1,4)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98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2700" b="1" spc="-7" baseline="-18518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-18518" dirty="0">
                          <a:latin typeface="Comic Sans MS"/>
                          <a:cs typeface="Comic Sans MS"/>
                        </a:rPr>
                        <a:t>2,4)</a:t>
                      </a: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Colum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007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18052"/>
              </p:ext>
            </p:extLst>
          </p:nvPr>
        </p:nvGraphicFramePr>
        <p:xfrm>
          <a:off x="5622735" y="1104711"/>
          <a:ext cx="3064065" cy="4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7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3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 1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5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(2,</a:t>
                      </a:r>
                      <a:r>
                        <a:rPr sz="1800" b="1" spc="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Ro</a:t>
                      </a:r>
                      <a:r>
                        <a:rPr lang="en-US" sz="1800" b="1" spc="-5" dirty="0">
                          <a:latin typeface="Comic Sans MS"/>
                          <a:cs typeface="Comic Sans MS"/>
                        </a:rPr>
                        <a:t>w3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9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08455" algn="l"/>
              </a:tabLst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8305800" cy="328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  <a:tab pos="2806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419734" lvl="1" indent="-286385">
              <a:lnSpc>
                <a:spcPct val="9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nced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sting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secutive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639445" lvl="1" indent="-286385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517271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respectivel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cces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ory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ations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599059"/>
            <a:ext cx="8610600" cy="413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294513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ements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intege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spc="15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b="1" spc="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taine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om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by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gth	=	UB	– LB	+	1	</a:t>
            </a:r>
            <a:endParaRPr lang="en-US" sz="3000" b="1" spc="-2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wher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5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LB</a:t>
            </a:r>
            <a:r>
              <a:rPr sz="24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sma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lest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wer boun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5927" y="149817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5151"/>
            <a:ext cx="8458200" cy="219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  <a:tab pos="4672965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Subscrip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2000" baseline="-21021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Parenth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A(n)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Brack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A[1],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A[n]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5600" algn="l"/>
                <a:tab pos="277368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subscript or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A[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ripte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ble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-1034568" y="370296"/>
              <a:ext cx="223920" cy="56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9968" y="363456"/>
                <a:ext cx="236160" cy="68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" y="3247510"/>
            <a:ext cx="79375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520" y="1260408"/>
            <a:ext cx="85984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 array_name[SIZE];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ar_name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valid data type that must be common to all elements.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 given to array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value that defines array maximum capacity.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184" y="3874795"/>
            <a:ext cx="861974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array either one by one or using a single statement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[0]=10;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balance[5] = {1000.0, 2.0, 3.4, 7.0, 50.0};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61398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953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3600"/>
            <a:ext cx="380535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5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spc="-5" dirty="0"/>
              <a:t>Repre</a:t>
            </a:r>
            <a:r>
              <a:rPr lang="en-US" sz="3600" b="1" dirty="0"/>
              <a:t>sentation</a:t>
            </a:r>
            <a:r>
              <a:rPr lang="en-US" sz="3600" b="1" spc="120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of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Linear</a:t>
            </a:r>
            <a:r>
              <a:rPr lang="en-US" sz="3600" b="1" spc="130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Arra</a:t>
            </a:r>
            <a:r>
              <a:rPr lang="en-US" sz="3600" b="1" dirty="0"/>
              <a:t>y</a:t>
            </a:r>
            <a:r>
              <a:rPr lang="en-US" sz="3600" b="1" spc="145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i</a:t>
            </a:r>
            <a:r>
              <a:rPr lang="en-US" sz="3600" b="1" dirty="0"/>
              <a:t>n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spc="5" dirty="0"/>
              <a:t>M</a:t>
            </a:r>
            <a:r>
              <a:rPr lang="en-US" sz="3600" b="1" dirty="0"/>
              <a:t>e</a:t>
            </a:r>
            <a:r>
              <a:rPr lang="en-US" sz="3600" b="1" spc="-10" dirty="0"/>
              <a:t>m</a:t>
            </a:r>
            <a:r>
              <a:rPr lang="en-US" sz="3600" b="1" dirty="0"/>
              <a:t>o</a:t>
            </a:r>
            <a:r>
              <a:rPr lang="en-US" sz="3600" b="1" spc="-15" dirty="0"/>
              <a:t>r</a:t>
            </a:r>
            <a:r>
              <a:rPr lang="en-US" sz="3600" b="1" dirty="0"/>
              <a:t>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828800"/>
            <a:ext cx="3937900" cy="4419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4086795" cy="1857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4" y="3735202"/>
            <a:ext cx="4442386" cy="1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3810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sentation</a:t>
            </a:r>
            <a:r>
              <a:rPr sz="32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32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2" y="1219200"/>
            <a:ext cx="8534400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lang="en-US" sz="2400" spc="-2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 LA[10]</a:t>
            </a:r>
          </a:p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sz="2400" b="1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mputer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72009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A[K]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	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ement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LA[K]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720090">
              <a:lnSpc>
                <a:spcPts val="2880"/>
              </a:lnSpc>
              <a:spcBef>
                <a:spcPts val="700"/>
              </a:spcBef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kee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ery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the array</a:t>
            </a: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Keep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</a:t>
            </a:r>
            <a:r>
              <a:rPr sz="24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den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LA)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19799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9177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LOC(LA[K]) =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ase(LA) +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und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12700" marR="191770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  whe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ory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cell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1630</Words>
  <Application>Microsoft Macintosh PowerPoint</Application>
  <PresentationFormat>On-screen Show (4:3)</PresentationFormat>
  <Paragraphs>323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Comic Sans MS</vt:lpstr>
      <vt:lpstr>Constantia</vt:lpstr>
      <vt:lpstr>Courier New</vt:lpstr>
      <vt:lpstr>Monotype Sorts</vt:lpstr>
      <vt:lpstr>Times New Roman</vt:lpstr>
      <vt:lpstr>Wingdings 2</vt:lpstr>
      <vt:lpstr>Flow</vt:lpstr>
      <vt:lpstr>CSE225: Data Structure and Algorithm  Array &amp; Searching  </vt:lpstr>
      <vt:lpstr>Array</vt:lpstr>
      <vt:lpstr>PowerPoint Presentation</vt:lpstr>
      <vt:lpstr>PowerPoint Presentation</vt:lpstr>
      <vt:lpstr>PowerPoint Presentation</vt:lpstr>
      <vt:lpstr>Declaring and Initializing Arrays</vt:lpstr>
      <vt:lpstr>Representation of Linear Array in Memory</vt:lpstr>
      <vt:lpstr>Representation of Linear Array in Memory</vt:lpstr>
      <vt:lpstr>Representation of Linear Array in Memory</vt:lpstr>
      <vt:lpstr>Example 1</vt:lpstr>
      <vt:lpstr>Example 2</vt:lpstr>
      <vt:lpstr>Searching Arrays</vt:lpstr>
      <vt:lpstr>Linear Search(LA,N, ITEM)</vt:lpstr>
      <vt:lpstr>Searching Arrays: Binary Search</vt:lpstr>
      <vt:lpstr>Searching Arrays: Binary Search</vt:lpstr>
      <vt:lpstr>Inserting in Unsorted Array</vt:lpstr>
      <vt:lpstr>Delete in Unsorted Array</vt:lpstr>
      <vt:lpstr>INSERT_SORTL (LA, N, K, ITEM) </vt:lpstr>
      <vt:lpstr>DELETE_SORTL (LA, N, K, ITEM) </vt:lpstr>
      <vt:lpstr>Multidimensional Array</vt:lpstr>
      <vt:lpstr>PowerPoint Presentation</vt:lpstr>
      <vt:lpstr>PowerPoint Presentation</vt:lpstr>
      <vt:lpstr>PowerPoint Presentation</vt:lpstr>
      <vt:lpstr>PowerPoint Presentation</vt:lpstr>
      <vt:lpstr>2D Array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Microsoft Office User</cp:lastModifiedBy>
  <cp:revision>114</cp:revision>
  <dcterms:created xsi:type="dcterms:W3CDTF">2018-01-05T06:18:32Z</dcterms:created>
  <dcterms:modified xsi:type="dcterms:W3CDTF">2021-10-30T15:58:48Z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