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3" r:id="rId42"/>
    <p:sldId id="324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2"/>
    <p:restoredTop sz="94653"/>
  </p:normalViewPr>
  <p:slideViewPr>
    <p:cSldViewPr snapToGrid="0">
      <p:cViewPr varScale="1">
        <p:scale>
          <a:sx n="85" d="100"/>
          <a:sy n="85" d="100"/>
        </p:scale>
        <p:origin x="51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611DBA-3962-468C-8D3D-86341C0A0D50}" type="slidenum">
              <a:rPr lang="en-US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B783481-25F7-4A0B-8842-52F8CBF7196E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45F171F-6D36-469B-BCB9-FDCCF8E2D7B3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8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A84904A-012F-4567-9C0E-66B0C035BB7D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2402250-B4E7-48BC-887D-38523F894F21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1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E7FF92-E4D1-4512-B0F1-DFC34679885F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517DCB5-2087-4C27-B4C6-53006D43715D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9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BC48BAD-6E32-4130-8C7F-4EDDF4CC3FE9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82FC560-F23F-4ADE-BBF6-C45EF0C8E57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8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771A2D-2F95-43BB-B678-2298E1BE044C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BC32E9E-B0C6-43FF-9CB3-2448F7278DDA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3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AB9D31-CE2D-4452-B0B6-D39802954A4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93950A-C662-4256-9A23-F8B300D0F61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6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9AB438-F18B-4CD0-9064-061049D9C696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87E939A-DDE9-4D5F-9F32-1702F5AD4BCC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AF9D806-14B3-4129-9327-1A451594E8F1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637052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88A04F-06AD-4E11-BBED-1DE910F94520}" type="slidenum">
              <a:rPr lang="en-US">
                <a:solidFill>
                  <a:srgbClr val="637052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63705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A173EB-F14E-4F8D-968F-401B09EED9CE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55DA09D-0DEC-4EB2-9FA7-93F89277D13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566782-DDB8-4BC0-96FF-3102D721A56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04C3753-7942-4296-9A6E-DFF9522AC85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49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11A3D8-3117-45E5-8F07-523CA917CC1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7/27/21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2920E9D-2E96-4048-AA76-73C83D59FED1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87339"/>
            <a:ext cx="8839200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066800"/>
            <a:ext cx="88392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938214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sz="3200" dirty="0"/>
              <a:t>Pointers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CSE225: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400" dirty="0"/>
          </a:p>
        </p:txBody>
      </p: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612775" y="1219200"/>
            <a:ext cx="5410200" cy="1447800"/>
            <a:chOff x="1008" y="3072"/>
            <a:chExt cx="3552" cy="960"/>
          </a:xfrm>
        </p:grpSpPr>
        <p:sp>
          <p:nvSpPr>
            <p:cNvPr id="24638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4639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4640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4641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4642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4643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4644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4639" idx="3"/>
            <a:endCxn id="24638" idx="1"/>
          </p:cNvCxnSpPr>
          <p:nvPr/>
        </p:nvCxnSpPr>
        <p:spPr>
          <a:xfrm>
            <a:off x="2660650" y="1884363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27763" y="1219200"/>
          <a:ext cx="2559050" cy="548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91395" marR="913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</a:t>
                      </a:r>
                    </a:p>
                  </a:txBody>
                  <a:tcPr marL="91395" marR="913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</a:t>
                      </a: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</a:p>
                  </a:txBody>
                  <a:tcPr marL="91395" marR="9139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131</a:t>
                      </a: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</a:t>
                      </a: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133</a:t>
                      </a: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91395" marR="9139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145</a:t>
                      </a: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</a:t>
                      </a: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147</a:t>
                      </a: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4636" name="Text Box 5"/>
          <p:cNvSpPr txBox="1">
            <a:spLocks noChangeArrowheads="1"/>
          </p:cNvSpPr>
          <p:nvPr/>
        </p:nvSpPr>
        <p:spPr bwMode="auto">
          <a:xfrm>
            <a:off x="4783138" y="3036888"/>
            <a:ext cx="1398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</a:p>
        </p:txBody>
      </p:sp>
      <p:sp>
        <p:nvSpPr>
          <p:cNvPr id="24637" name="Text Box 5"/>
          <p:cNvSpPr txBox="1">
            <a:spLocks noChangeArrowheads="1"/>
          </p:cNvSpPr>
          <p:nvPr/>
        </p:nvSpPr>
        <p:spPr bwMode="auto">
          <a:xfrm>
            <a:off x="4783138" y="4854575"/>
            <a:ext cx="1309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5607" idx="3"/>
            <a:endCxn id="25606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rgbClr val="FF0000"/>
                </a:solidFill>
              </a:rPr>
              <a:t>dereferencing operator/ value-at operator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</p:txBody>
      </p:sp>
    </p:spTree>
    <p:extLst>
      <p:ext uri="{BB962C8B-B14F-4D97-AF65-F5344CB8AC3E}">
        <p14:creationId xmlns:p14="http://schemas.microsoft.com/office/powerpoint/2010/main" val="420949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6631" idx="3"/>
            <a:endCxn id="26630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dereferencing operator/ value-at operator)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*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 this case x will store 20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16;</a:t>
            </a:r>
          </a:p>
        </p:txBody>
      </p:sp>
    </p:spTree>
    <p:extLst>
      <p:ext uri="{BB962C8B-B14F-4D97-AF65-F5344CB8AC3E}">
        <p14:creationId xmlns:p14="http://schemas.microsoft.com/office/powerpoint/2010/main" val="306264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7655" idx="3"/>
            <a:endCxn id="27654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dereferencing operator/ value-at operator)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16;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statement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changes the content at the address 144 from 20 to 16.</a:t>
            </a:r>
          </a:p>
        </p:txBody>
      </p:sp>
    </p:spTree>
    <p:extLst>
      <p:ext uri="{BB962C8B-B14F-4D97-AF65-F5344CB8AC3E}">
        <p14:creationId xmlns:p14="http://schemas.microsoft.com/office/powerpoint/2010/main" val="179045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5467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33487"/>
            <a:ext cx="8743950" cy="54387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878388" y="3873500"/>
            <a:ext cx="4040187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After swap function: x = 5, y =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878388" y="3873500"/>
            <a:ext cx="4040187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5, y = 10</a:t>
            </a:r>
          </a:p>
        </p:txBody>
      </p:sp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4924425" y="2965450"/>
            <a:ext cx="3181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Local variables (get destroyed after function ends, no effect on x and y inside main)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33600" y="2209800"/>
            <a:ext cx="276225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048000" y="2209800"/>
            <a:ext cx="1876425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3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Declare the parameters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2200" dirty="0"/>
              <a:t> as pointer variables so that they can contain addresses.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 eaLnBrk="1" hangingPunct="1"/>
            <a:r>
              <a:rPr lang="en-US" sz="2200" dirty="0"/>
              <a:t>We will place the addresses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200" dirty="0"/>
              <a:t> into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  <a:r>
              <a:rPr lang="en-US" sz="2200" dirty="0"/>
              <a:t>, respectively.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b="1" dirty="0"/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swap(&amp;x, &amp;y);</a:t>
            </a:r>
          </a:p>
        </p:txBody>
      </p:sp>
    </p:spTree>
    <p:extLst>
      <p:ext uri="{BB962C8B-B14F-4D97-AF65-F5344CB8AC3E}">
        <p14:creationId xmlns:p14="http://schemas.microsoft.com/office/powerpoint/2010/main" val="297341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199"/>
            <a:ext cx="8743950" cy="52816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6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4958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/>
              <a:t>Variables allow the programmer to directly manipulate the data in memory.</a:t>
            </a:r>
          </a:p>
          <a:p>
            <a:pPr algn="just"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dirty="0"/>
          </a:p>
          <a:p>
            <a:pPr algn="just" eaLnBrk="1" hangingPunct="1"/>
            <a:r>
              <a:rPr lang="en-US" sz="2400" dirty="0"/>
              <a:t>A pointer variable, however, does not store a value but store the </a:t>
            </a:r>
            <a:r>
              <a:rPr lang="en-US" sz="2400" b="1" u="sng" dirty="0"/>
              <a:t>address</a:t>
            </a:r>
            <a:r>
              <a:rPr lang="en-US" sz="2400" u="sng" dirty="0"/>
              <a:t> </a:t>
            </a:r>
            <a:r>
              <a:rPr lang="en-US" sz="2400" b="1" u="sng" dirty="0"/>
              <a:t>of the</a:t>
            </a:r>
            <a:r>
              <a:rPr lang="en-US" sz="2400" u="sng" dirty="0"/>
              <a:t> </a:t>
            </a:r>
            <a:r>
              <a:rPr lang="en-US" sz="2400" b="1" u="sng" dirty="0"/>
              <a:t>memory</a:t>
            </a:r>
            <a:r>
              <a:rPr lang="en-US" sz="2400" dirty="0"/>
              <a:t> space which contains the value i.e.</a:t>
            </a:r>
            <a:r>
              <a:rPr lang="en-US" sz="2400" b="1" dirty="0"/>
              <a:t> it directly points to a specific memory address.</a:t>
            </a:r>
          </a:p>
          <a:p>
            <a:pPr algn="just"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b="1" dirty="0"/>
          </a:p>
          <a:p>
            <a:pPr algn="just" eaLnBrk="1" hangingPunct="1">
              <a:lnSpc>
                <a:spcPct val="70000"/>
              </a:lnSpc>
            </a:pPr>
            <a:r>
              <a:rPr lang="en-US" sz="2400" dirty="0"/>
              <a:t>Why would we want to use pointers?</a:t>
            </a:r>
          </a:p>
          <a:p>
            <a:pPr lvl="1" algn="just" eaLnBrk="1" hangingPunct="1"/>
            <a:r>
              <a:rPr lang="en-US" sz="2200" dirty="0"/>
              <a:t>To call a function with memory addresses as parameters so that it can change values of variables created outside the function.</a:t>
            </a:r>
          </a:p>
          <a:p>
            <a:pPr lvl="1" algn="just" eaLnBrk="1" hangingPunct="1"/>
            <a:r>
              <a:rPr lang="en-US" sz="2200" dirty="0"/>
              <a:t>To create a dynamic data structure which can grow larger or smaller as necessary.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Pointer?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4958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82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732338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849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7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732338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873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8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97522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89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6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97522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92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3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994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94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096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5368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970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5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5368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1997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9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2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5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1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770188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20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3021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23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6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72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3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770188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44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4045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47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0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11"/>
          <p:cNvGrpSpPr>
            <a:grpSpLocks/>
          </p:cNvGrpSpPr>
          <p:nvPr/>
        </p:nvGrpSpPr>
        <p:grpSpPr bwMode="auto">
          <a:xfrm>
            <a:off x="898525" y="4103688"/>
            <a:ext cx="4529138" cy="1916112"/>
            <a:chOff x="717" y="3216"/>
            <a:chExt cx="2853" cy="1207"/>
          </a:xfrm>
        </p:grpSpPr>
        <p:grpSp>
          <p:nvGrpSpPr>
            <p:cNvPr id="17462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7464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</a:p>
            </p:txBody>
          </p:sp>
          <p:sp>
            <p:nvSpPr>
              <p:cNvPr id="17465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</a:p>
            </p:txBody>
          </p:sp>
          <p:sp>
            <p:nvSpPr>
              <p:cNvPr id="17466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 variable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contains the address of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7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63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0x180A96e8</a:t>
              </a:r>
              <a:endParaRPr 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98525" y="417830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63613" y="4559300"/>
            <a:ext cx="18049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841375" y="4940300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0x180A96f0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5427663" y="4049713"/>
            <a:ext cx="931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</a:p>
        </p:txBody>
      </p:sp>
      <p:sp>
        <p:nvSpPr>
          <p:cNvPr id="17417" name="Text Box 5"/>
          <p:cNvSpPr txBox="1">
            <a:spLocks noChangeArrowheads="1"/>
          </p:cNvSpPr>
          <p:nvPr/>
        </p:nvSpPr>
        <p:spPr bwMode="auto">
          <a:xfrm>
            <a:off x="5440363" y="4665663"/>
            <a:ext cx="84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57938" y="2260600"/>
          <a:ext cx="2560638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</a:t>
                      </a:r>
                    </a:p>
                  </a:txBody>
                  <a:tcPr marL="91451" marR="914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pointer is a variable that contains the address of another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4034009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6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9940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5069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71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4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63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8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9940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92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6093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95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3243263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6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7117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9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2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3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3243263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40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8141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43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6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1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6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34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46735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018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5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120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46735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Garamond" panose="02020404030301010803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70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223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7150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Garamond" panose="02020404030301010803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8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325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7150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325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0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427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9436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2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1"/>
          <p:cNvGrpSpPr>
            <a:grpSpLocks/>
          </p:cNvGrpSpPr>
          <p:nvPr/>
        </p:nvGrpSpPr>
        <p:grpSpPr bwMode="auto">
          <a:xfrm>
            <a:off x="898525" y="4103688"/>
            <a:ext cx="4529138" cy="1916112"/>
            <a:chOff x="717" y="3216"/>
            <a:chExt cx="2853" cy="1207"/>
          </a:xfrm>
        </p:grpSpPr>
        <p:grpSp>
          <p:nvGrpSpPr>
            <p:cNvPr id="18487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8489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</a:p>
            </p:txBody>
          </p:sp>
          <p:sp>
            <p:nvSpPr>
              <p:cNvPr id="18490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</a:p>
            </p:txBody>
          </p:sp>
          <p:sp>
            <p:nvSpPr>
              <p:cNvPr id="18491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 variable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contains the address of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2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88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0x180A96e8</a:t>
              </a: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98525" y="417830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63613" y="4559300"/>
            <a:ext cx="18049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841375" y="4940300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0x180A96f0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18438" idx="3"/>
            <a:endCxn id="18490" idx="1"/>
          </p:cNvCxnSpPr>
          <p:nvPr/>
        </p:nvCxnSpPr>
        <p:spPr>
          <a:xfrm>
            <a:off x="2768600" y="4759325"/>
            <a:ext cx="93345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357938" y="2260600"/>
          <a:ext cx="2560638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</a:t>
                      </a:r>
                    </a:p>
                  </a:txBody>
                  <a:tcPr marL="91451" marR="914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8485" name="Text Box 5"/>
          <p:cNvSpPr txBox="1">
            <a:spLocks noChangeArrowheads="1"/>
          </p:cNvSpPr>
          <p:nvPr/>
        </p:nvSpPr>
        <p:spPr bwMode="auto">
          <a:xfrm>
            <a:off x="5427663" y="4049713"/>
            <a:ext cx="931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</a:p>
        </p:txBody>
      </p:sp>
      <p:sp>
        <p:nvSpPr>
          <p:cNvPr id="18486" name="Text Box 5"/>
          <p:cNvSpPr txBox="1">
            <a:spLocks noChangeArrowheads="1"/>
          </p:cNvSpPr>
          <p:nvPr/>
        </p:nvSpPr>
        <p:spPr bwMode="auto">
          <a:xfrm>
            <a:off x="5440363" y="4665663"/>
            <a:ext cx="84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pointer is a variable that contains the address of another variable.</a:t>
            </a:r>
          </a:p>
          <a:p>
            <a:pPr eaLnBrk="1" hangingPunct="1"/>
            <a:r>
              <a:rPr lang="en-US" dirty="0"/>
              <a:t>We say that a pointer points/references another variable.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3460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reference is an additional name to an existing memory location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00200" y="2199562"/>
            <a:ext cx="1630363" cy="2238375"/>
            <a:chOff x="1085" y="2142"/>
            <a:chExt cx="1027" cy="141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48" y="2544"/>
              <a:ext cx="864" cy="1008"/>
              <a:chOff x="816" y="2304"/>
              <a:chExt cx="1024" cy="1117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375" y="230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1057" y="2361"/>
                <a:ext cx="28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37052"/>
                  </a:buClr>
                  <a:buSzPct val="75000"/>
                  <a:buFont typeface="Monotype Sorts" pitchFamily="2" charset="2"/>
                  <a:buChar char="l"/>
                </a:pPr>
                <a:endParaRPr 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816" y="3072"/>
                <a:ext cx="521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ref</a:t>
                </a:r>
              </a:p>
            </p:txBody>
          </p:sp>
          <p:cxnSp>
            <p:nvCxnSpPr>
              <p:cNvPr id="11" name="AutoShape 10"/>
              <p:cNvCxnSpPr>
                <a:cxnSpLocks noChangeShapeType="1"/>
                <a:stCxn id="9" idx="3"/>
                <a:endCxn id="7" idx="3"/>
              </p:cNvCxnSpPr>
              <p:nvPr/>
            </p:nvCxnSpPr>
            <p:spPr bwMode="auto">
              <a:xfrm flipH="1" flipV="1">
                <a:off x="1823" y="2503"/>
                <a:ext cx="17" cy="718"/>
              </a:xfrm>
              <a:prstGeom prst="curvedConnector3">
                <a:avLst>
                  <a:gd name="adj1" fmla="val -847060"/>
                </a:avLst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  <a:extLst/>
            </p:spPr>
          </p:cxnSp>
        </p:grp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1085" y="214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00"/>
                  </a:solidFill>
                </a:rPr>
                <a:t>Pointer: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576888" y="2199562"/>
            <a:ext cx="1890712" cy="1339850"/>
            <a:chOff x="2985" y="2142"/>
            <a:chExt cx="1191" cy="844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312" y="2544"/>
              <a:ext cx="864" cy="442"/>
              <a:chOff x="3360" y="2400"/>
              <a:chExt cx="976" cy="524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4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</a:p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i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ref</a:t>
                </a:r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985" y="2142"/>
              <a:ext cx="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00"/>
                  </a:solidFill>
                </a:rPr>
                <a:t>Reference:</a:t>
              </a: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76400" y="4790362"/>
            <a:ext cx="1425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*ref;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 = &amp;x;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69000" y="4637962"/>
            <a:ext cx="197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&amp;ref = x;</a:t>
            </a:r>
          </a:p>
        </p:txBody>
      </p:sp>
    </p:spTree>
    <p:extLst>
      <p:ext uri="{BB962C8B-B14F-4D97-AF65-F5344CB8AC3E}">
        <p14:creationId xmlns:p14="http://schemas.microsoft.com/office/powerpoint/2010/main" val="15250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reference variable serves as an alternative name for an object.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10;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&amp;j = m;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j is a reference variable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"value of m = " &lt;&lt; m &lt;&lt;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//print 10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18;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"value of m = " &lt;&lt; m &lt;&lt;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print 18</a:t>
            </a:r>
          </a:p>
        </p:txBody>
      </p:sp>
    </p:spTree>
    <p:extLst>
      <p:ext uri="{BB962C8B-B14F-4D97-AF65-F5344CB8AC3E}">
        <p14:creationId xmlns:p14="http://schemas.microsoft.com/office/powerpoint/2010/main" val="1302164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54673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//&amp;ref1=x</a:t>
            </a:r>
          </a:p>
          <a:p>
            <a:pPr eaLnBrk="1" hangingPunct="1">
              <a:spcBef>
                <a:spcPct val="0"/>
              </a:spcBef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//&amp;ref2=y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&amp;ref1,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&amp;ref2)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ref1;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ref1 = ref2;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ref2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6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53101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&amp;ref1,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&amp;ref2)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 = ref1;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ref1 = ref2;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ref2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725988" y="3455988"/>
            <a:ext cx="4040187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4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Format: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/>
              <a:t>data_type</a:t>
            </a:r>
            <a:r>
              <a:rPr lang="en-US" sz="2400" b="1" dirty="0"/>
              <a:t> *</a:t>
            </a:r>
            <a:r>
              <a:rPr lang="en-US" sz="2400" b="1" dirty="0" err="1"/>
              <a:t>pointer_name</a:t>
            </a:r>
            <a:r>
              <a:rPr lang="en-US" sz="2400" b="1" dirty="0"/>
              <a:t>;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A pointer declaration such as,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sz="2000" dirty="0"/>
              <a:t>declares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i="1" dirty="0"/>
              <a:t> </a:t>
            </a:r>
            <a:r>
              <a:rPr lang="en-US" sz="2000" dirty="0"/>
              <a:t> as a variable that </a:t>
            </a:r>
            <a:r>
              <a:rPr lang="en-US" sz="2000" b="1" dirty="0"/>
              <a:t>points to an integer variable</a:t>
            </a:r>
            <a:r>
              <a:rPr lang="en-US" sz="2000" dirty="0"/>
              <a:t>.  Its content is a </a:t>
            </a:r>
            <a:r>
              <a:rPr lang="en-US" sz="2000" b="1" dirty="0"/>
              <a:t>memory address.</a:t>
            </a:r>
            <a:r>
              <a:rPr lang="en-US" sz="2800" dirty="0"/>
              <a:t>  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3200" dirty="0"/>
          </a:p>
          <a:p>
            <a:pPr eaLnBrk="1" hangingPunct="1"/>
            <a:r>
              <a:rPr lang="en-US" dirty="0"/>
              <a:t>The * indicates that the variable being declared is a pointer variable instead of a normal variable.</a:t>
            </a:r>
          </a:p>
        </p:txBody>
      </p:sp>
    </p:spTree>
    <p:extLst>
      <p:ext uri="{BB962C8B-B14F-4D97-AF65-F5344CB8AC3E}">
        <p14:creationId xmlns:p14="http://schemas.microsoft.com/office/powerpoint/2010/main" val="276846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  <a:endPara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the following declaration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/>
            <a:r>
              <a:rPr lang="en-US" dirty="0"/>
              <a:t>In this case, two memory address have been reserved, associated with the names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The value in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is of type integer, and the value in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/>
              <a:t> is an address for another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165022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prevent the pointer from pointing to a random memory address, it is advisable that the pointer is initialized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(the value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address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before being used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91440" indent="-91440" eaLnBrk="1" fontAlgn="auto" hangingPunct="1">
              <a:lnSpc>
                <a:spcPct val="20000"/>
              </a:lnSpc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pointer with the value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points to nothing.</a:t>
            </a:r>
          </a:p>
          <a:p>
            <a:pPr marL="91440" indent="-91440" eaLnBrk="1" fontAlgn="auto" hangingPunct="1">
              <a:lnSpc>
                <a:spcPct val="20000"/>
              </a:lnSpc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Initializing a pointer to 0 is equivalent to initializing a pointer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preferred.</a:t>
            </a:r>
          </a:p>
          <a:p>
            <a:pPr marL="0" lvl="2" indent="0" eaLnBrk="1" fontAlgn="auto" hangingPunct="1">
              <a:spcBef>
                <a:spcPts val="900"/>
              </a:spcBef>
              <a:buFont typeface="Garamond" panose="02020404030301010803" pitchFamily="18" charset="0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number = 20;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9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2539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dirty="0"/>
              <a:t>using the </a:t>
            </a:r>
            <a:r>
              <a:rPr lang="en-US" b="1" dirty="0"/>
              <a:t>&amp; </a:t>
            </a:r>
            <a:r>
              <a:rPr lang="en-US" dirty="0"/>
              <a:t>operator (</a:t>
            </a:r>
            <a:r>
              <a:rPr lang="en-US" b="1" dirty="0">
                <a:solidFill>
                  <a:srgbClr val="FF0000"/>
                </a:solidFill>
              </a:rPr>
              <a:t>referencing operator/ address-of operator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Look at this example: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3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3559" idx="3"/>
            <a:endCxn id="23558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dirty="0"/>
              <a:t>using the </a:t>
            </a:r>
            <a:r>
              <a:rPr lang="en-US" b="1" dirty="0"/>
              <a:t>&amp; </a:t>
            </a:r>
            <a:r>
              <a:rPr lang="en-US" dirty="0"/>
              <a:t>operator (</a:t>
            </a:r>
            <a:r>
              <a:rPr lang="en-US" b="1" dirty="0"/>
              <a:t>referencing operator/ address-of operator)</a:t>
            </a:r>
            <a:r>
              <a:rPr lang="en-US" dirty="0"/>
              <a:t>.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statement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assigns the address of the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 pointer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then said as to “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84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4888</Words>
  <Application>Microsoft Macintosh PowerPoint</Application>
  <PresentationFormat>On-screen Show (4:3)</PresentationFormat>
  <Paragraphs>985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Gungsuh</vt:lpstr>
      <vt:lpstr>新細明體</vt:lpstr>
      <vt:lpstr>Aharoni</vt:lpstr>
      <vt:lpstr>Arial</vt:lpstr>
      <vt:lpstr>Britannic Bold</vt:lpstr>
      <vt:lpstr>Calibri</vt:lpstr>
      <vt:lpstr>Calibri Light</vt:lpstr>
      <vt:lpstr>Courier New</vt:lpstr>
      <vt:lpstr>Garamond</vt:lpstr>
      <vt:lpstr>Impact</vt:lpstr>
      <vt:lpstr>Monotype Sorts</vt:lpstr>
      <vt:lpstr>Times New Roman</vt:lpstr>
      <vt:lpstr>Verdana</vt:lpstr>
      <vt:lpstr>Wingdings</vt:lpstr>
      <vt:lpstr>Office Theme</vt:lpstr>
      <vt:lpstr>Retrospect</vt:lpstr>
      <vt:lpstr>Lecture 01 Pointers</vt:lpstr>
      <vt:lpstr>What is a Pointer?</vt:lpstr>
      <vt:lpstr>Pointers</vt:lpstr>
      <vt:lpstr>Pointers</vt:lpstr>
      <vt:lpstr>Pointer Declaration</vt:lpstr>
      <vt:lpstr>Pointer Declaration</vt:lpstr>
      <vt:lpstr>Pointer Initialization</vt:lpstr>
      <vt:lpstr>Pointer Operator (&amp; and *)</vt:lpstr>
      <vt:lpstr>Pointer Operator (&amp; and *)</vt:lpstr>
      <vt:lpstr>Pointer Operator (&amp; and *)</vt:lpstr>
      <vt:lpstr>Pointer Operator (&amp; and *)</vt:lpstr>
      <vt:lpstr>Pointer Operator (&amp; and *)</vt:lpstr>
      <vt:lpstr>Pointer Operator (&amp; and *)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Reference Variables</vt:lpstr>
      <vt:lpstr>Reference Variables</vt:lpstr>
      <vt:lpstr>Parameter Passing by Reference</vt:lpstr>
      <vt:lpstr>Parameter Passing by 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24</cp:revision>
  <dcterms:created xsi:type="dcterms:W3CDTF">2014-09-11T18:03:18Z</dcterms:created>
  <dcterms:modified xsi:type="dcterms:W3CDTF">2021-07-27T08:28:02Z</dcterms:modified>
</cp:coreProperties>
</file>