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404" r:id="rId3"/>
    <p:sldId id="405" r:id="rId4"/>
    <p:sldId id="330" r:id="rId5"/>
    <p:sldId id="259" r:id="rId6"/>
    <p:sldId id="260" r:id="rId7"/>
    <p:sldId id="406" r:id="rId8"/>
    <p:sldId id="362" r:id="rId9"/>
    <p:sldId id="265" r:id="rId10"/>
    <p:sldId id="266" r:id="rId11"/>
    <p:sldId id="267" r:id="rId12"/>
    <p:sldId id="282" r:id="rId13"/>
    <p:sldId id="283" r:id="rId14"/>
    <p:sldId id="284" r:id="rId15"/>
    <p:sldId id="268" r:id="rId16"/>
    <p:sldId id="285" r:id="rId17"/>
    <p:sldId id="269" r:id="rId18"/>
    <p:sldId id="331" r:id="rId19"/>
    <p:sldId id="332" r:id="rId20"/>
    <p:sldId id="333" r:id="rId21"/>
    <p:sldId id="323" r:id="rId22"/>
    <p:sldId id="324" r:id="rId23"/>
    <p:sldId id="325" r:id="rId24"/>
    <p:sldId id="326" r:id="rId25"/>
    <p:sldId id="290" r:id="rId26"/>
    <p:sldId id="291" r:id="rId27"/>
    <p:sldId id="327" r:id="rId28"/>
    <p:sldId id="276" r:id="rId29"/>
    <p:sldId id="277" r:id="rId30"/>
    <p:sldId id="328" r:id="rId31"/>
    <p:sldId id="292" r:id="rId32"/>
    <p:sldId id="293" r:id="rId33"/>
    <p:sldId id="329" r:id="rId34"/>
    <p:sldId id="271" r:id="rId35"/>
    <p:sldId id="278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4"/>
    <p:restoredTop sz="94643"/>
  </p:normalViewPr>
  <p:slideViewPr>
    <p:cSldViewPr snapToGrid="0">
      <p:cViewPr varScale="1">
        <p:scale>
          <a:sx n="86" d="100"/>
          <a:sy n="86" d="100"/>
        </p:scale>
        <p:origin x="21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79FD7B8E-CD07-42CA-9F7B-13CE3031C756}" type="slidenum">
              <a:rPr lang="en-US"/>
              <a:pPr/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69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825EF1C3-21B9-4071-BC3D-3FE0BEF6FE28}" type="slidenum">
              <a:rPr lang="en-US"/>
              <a:pPr/>
              <a:t>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678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959C26-FFBA-4059-B586-89C13C456B8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9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959C26-FFBA-4059-B586-89C13C456B82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639DC94-F8A0-48A9-AE57-1C872DF845BE}" type="slidenum">
              <a:rPr lang="en-US"/>
              <a:pPr/>
              <a:t>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65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5F5360A7-30DB-4144-B492-9163C374FFCD}" type="slidenum">
              <a:rPr lang="en-US"/>
              <a:pPr/>
              <a:t>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731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5291-FA8E-4E49-BB34-4DBE46342209}" type="datetime1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AA67-2379-4DFD-92BD-3328340A65B1}" type="datetime1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E1A7-FDC2-4DE3-B6CE-44360F5BB6DB}" type="datetime1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6F8AC3-87EF-42BF-84C7-50CBF0D2441F}" type="datetime1">
              <a:rPr lang="en-US" altLang="en-US" smtClean="0"/>
              <a:t>11/12/21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087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33F88EF-731D-4B82-8037-C4F31A81C4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3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8998-0B04-4B30-9B83-4266B34D2B05}" type="datetime1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98A-4CA1-4712-8F1C-A7E76788955B}" type="datetime1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6440-36DB-4ED8-9951-F9CD2913370B}" type="datetime1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2122-EBDD-4C4A-9FFB-8AE01575AFCA}" type="datetime1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93AC-DCD0-45BF-BCDD-ACCA1DC64D59}" type="datetime1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A54D-E3BB-4BA5-8EE8-B6A16F111B5D}" type="datetime1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7D89-2660-4821-8BB0-5CD54F3BE693}" type="datetime1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61-B0F9-4467-A140-0F1F0A38395C}" type="datetime1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30CE-09EF-4A50-A040-648F173DFA83}" type="datetime1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Abstract Data Type - Unsorted List and Sorted List (</a:t>
            </a:r>
            <a:r>
              <a:rPr lang="en-US" sz="3200" dirty="0">
                <a:ea typeface="MS Mincho" panose="02020609040205080304" pitchFamily="49" charset="-128"/>
              </a:rPr>
              <a:t>Array-based 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183"/>
              </p:ext>
            </p:extLst>
          </p:nvPr>
        </p:nvGraphicFramePr>
        <p:xfrm>
          <a:off x="218940" y="1219200"/>
          <a:ext cx="8718998" cy="499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number of elements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elements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(ItemType&amp; item,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list element whose key matches item's key (if present).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Key member of item is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is an element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 whose key matches item's key, then found = true and item is a copy of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; otherwise found = false and item is unchanged.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List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item to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List is not full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 item is not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is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7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Unsorted Type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08517"/>
              </p:ext>
            </p:extLst>
          </p:nvPr>
        </p:nvGraphicFramePr>
        <p:xfrm>
          <a:off x="218940" y="1219200"/>
          <a:ext cx="8718998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the element whose key matches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Key member of item is initialized.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One and only one element in list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element in list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ResetList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current position for an iteration through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prior to first element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next element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Current position is defined.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Element at current position is not last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updated to next position. item is a copy of element at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84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0863"/>
              </p:ext>
            </p:extLst>
          </p:nvPr>
        </p:nvGraphicFramePr>
        <p:xfrm>
          <a:off x="218940" y="1219200"/>
          <a:ext cx="8718998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list has a special property called the </a:t>
                      </a:r>
                      <a:r>
                        <a:rPr lang="en-US" i="1" dirty="0"/>
                        <a:t>current position </a:t>
                      </a:r>
                      <a:r>
                        <a:rPr lang="en-US" dirty="0"/>
                        <a:t>- the position of the last element accessed by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 during an iteration through the list. </a:t>
                      </a:r>
                      <a:r>
                        <a:rPr lang="en-US" b="1" dirty="0"/>
                        <a:t>Only </a:t>
                      </a:r>
                      <a:r>
                        <a:rPr lang="en-US" b="1" dirty="0" err="1"/>
                        <a:t>ResetList</a:t>
                      </a:r>
                      <a:r>
                        <a:rPr lang="en-US" b="1" dirty="0"/>
                        <a:t> and </a:t>
                      </a:r>
                      <a:r>
                        <a:rPr lang="en-US" b="1" dirty="0" err="1"/>
                        <a:t>GetNextItem</a:t>
                      </a:r>
                      <a:r>
                        <a:rPr lang="en-US" b="1" dirty="0"/>
                        <a:t> affect the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 (provided by Unsorted List ADT):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list to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whether list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list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05566"/>
              </p:ext>
            </p:extLst>
          </p:nvPr>
        </p:nvGraphicFramePr>
        <p:xfrm>
          <a:off x="218940" y="1219200"/>
          <a:ext cx="8718998" cy="499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number of elements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elements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item,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list element whose key matches item's key (if present).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Key member of item is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is an element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 whose key matches item's key, then found = true and item is a copy of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; otherwise found = false and item is unchanged.</a:t>
                      </a:r>
                      <a:r>
                        <a:rPr lang="en-US" baseline="0" dirty="0"/>
                        <a:t>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List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item to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List is not full.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item is not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is in list.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List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is still sorted.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6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73870"/>
              </p:ext>
            </p:extLst>
          </p:nvPr>
        </p:nvGraphicFramePr>
        <p:xfrm>
          <a:off x="218940" y="1219200"/>
          <a:ext cx="8718998" cy="552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the element whose key matches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Key member of item is initialized. One and only one element in list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element in list has a key matching item's key.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List is still sorted.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ResetList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current position for an iteration through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prior to first element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item)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next element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 Current position is defined. Element at current position is not last in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updated to next position. item is a copy of element at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9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unsortedtype.h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268" y="838201"/>
            <a:ext cx="5730454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MAX_ITEMS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(ItemType&amp;, bool&amp;);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UNSORTEDTYPE_H_INCLUDED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5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6268" y="838201"/>
            <a:ext cx="5730454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SORTEDTYPE_H_INCLUDED</a:t>
            </a: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sortedtype.h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1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3937454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unsortedType.h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5673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2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unsortedType.h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0"/>
            <a:ext cx="4986577" cy="5458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33753" y="208733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33753" y="379856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33753" y="589302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3416" y="167367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380700" y="328014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80700" y="52516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803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3816350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sortedtype.h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0"/>
            <a:ext cx="4986577" cy="5573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83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List Definitions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b="1" dirty="0">
                <a:cs typeface="+mn-cs"/>
              </a:rPr>
              <a:t>Linear relationship</a:t>
            </a:r>
            <a:r>
              <a:rPr lang="en-US" dirty="0">
                <a:cs typeface="+mn-cs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dirty="0">
                <a:cs typeface="+mn-cs"/>
              </a:rPr>
              <a:t>	</a:t>
            </a:r>
            <a:r>
              <a:rPr lang="en-US" sz="2400" dirty="0">
                <a:cs typeface="+mn-cs"/>
              </a:rPr>
              <a:t>Each element except the first has a unique predecessor, and </a:t>
            </a:r>
          </a:p>
          <a:p>
            <a:pPr>
              <a:buFontTx/>
              <a:buNone/>
              <a:defRPr/>
            </a:pPr>
            <a:r>
              <a:rPr lang="en-US" dirty="0">
                <a:cs typeface="+mn-cs"/>
              </a:rPr>
              <a:t>	Each element except the last has a unique successor.</a:t>
            </a:r>
          </a:p>
          <a:p>
            <a:pPr>
              <a:buFontTx/>
              <a:buNone/>
              <a:defRPr/>
            </a:pPr>
            <a:r>
              <a:rPr lang="en-US" b="1" dirty="0">
                <a:cs typeface="+mn-cs"/>
              </a:rPr>
              <a:t>Length</a:t>
            </a:r>
            <a:r>
              <a:rPr lang="en-US" dirty="0">
                <a:cs typeface="+mn-cs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dirty="0">
                <a:cs typeface="+mn-cs"/>
              </a:rPr>
              <a:t>	The number of items in a list; </a:t>
            </a:r>
          </a:p>
          <a:p>
            <a:pPr>
              <a:buFontTx/>
              <a:buNone/>
              <a:defRPr/>
            </a:pPr>
            <a:r>
              <a:rPr lang="en-US" dirty="0">
                <a:cs typeface="+mn-cs"/>
              </a:rPr>
              <a:t>	The length can vary over time.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887916DC-B4E0-461E-9768-C589CE563FD5}" type="slidenum">
              <a:rPr lang="en-US" sz="1800"/>
              <a:pPr eaLnBrk="1" hangingPunct="1"/>
              <a:t>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3052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sortedtype.h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33753" y="208733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33753" y="379856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33753" y="589302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3416" y="167367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380700" y="328014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80700" y="52516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17537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Item into Unsorted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2809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20739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5" y="3384645"/>
            <a:ext cx="272955" cy="186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3996350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754189" y="3747828"/>
            <a:ext cx="286603" cy="1489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Insert 5</a:t>
            </a:r>
          </a:p>
        </p:txBody>
      </p:sp>
    </p:spTree>
    <p:extLst>
      <p:ext uri="{BB962C8B-B14F-4D97-AF65-F5344CB8AC3E}">
        <p14:creationId xmlns:p14="http://schemas.microsoft.com/office/powerpoint/2010/main" val="26948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574" y="1556360"/>
            <a:ext cx="76734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info[length] = item;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395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373664" y="2286114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4" y="1556360"/>
            <a:ext cx="76734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info[length] = item;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45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Item into Sorted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511"/>
              </p:ext>
            </p:extLst>
          </p:nvPr>
        </p:nvGraphicFramePr>
        <p:xfrm>
          <a:off x="706552" y="149794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31273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5" y="3384645"/>
            <a:ext cx="272955" cy="186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3996350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754189" y="3747828"/>
            <a:ext cx="286603" cy="1489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Insert 5</a:t>
            </a:r>
          </a:p>
        </p:txBody>
      </p:sp>
      <p:sp>
        <p:nvSpPr>
          <p:cNvPr id="4" name="Curved Left Arrow 3"/>
          <p:cNvSpPr/>
          <p:nvPr/>
        </p:nvSpPr>
        <p:spPr>
          <a:xfrm>
            <a:off x="3384644" y="3200399"/>
            <a:ext cx="272955" cy="3684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>
            <a:off x="3384643" y="2772938"/>
            <a:ext cx="272955" cy="3684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1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will identify the location where the item will be stored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&gt;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&lt;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length; index &gt; location; index--)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info[index] = info[index - 1];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78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&gt;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&lt;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length; index &gt; location; index--)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info[index] = info[index - 1];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49619" y="2363183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2089" y="5119262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340957" y="2498501"/>
            <a:ext cx="334851" cy="326709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585572" y="3808881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15878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Deleting an Item from Unsorted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45650"/>
              </p:ext>
            </p:extLst>
          </p:nvPr>
        </p:nvGraphicFramePr>
        <p:xfrm>
          <a:off x="693760" y="1544094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87578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3" y="3747828"/>
            <a:ext cx="272957" cy="1506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598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765576" y="3398294"/>
            <a:ext cx="275216" cy="1839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3964885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Delete 1</a:t>
            </a:r>
          </a:p>
        </p:txBody>
      </p:sp>
      <p:sp>
        <p:nvSpPr>
          <p:cNvPr id="4" name="Curved Left Arrow 3"/>
          <p:cNvSpPr/>
          <p:nvPr/>
        </p:nvSpPr>
        <p:spPr>
          <a:xfrm flipV="1">
            <a:off x="3384643" y="2754909"/>
            <a:ext cx="272957" cy="8617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6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6" y="1250681"/>
            <a:ext cx="6488208" cy="3830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(item != info[location])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info[length - 1];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177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info[length - 1];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817045" y="320030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17045" y="2190794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173532" y="2240925"/>
            <a:ext cx="309093" cy="15712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54172" y="2705861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97912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List Definitions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848600" cy="44958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en-US" sz="2800" b="1" dirty="0">
                <a:cs typeface="+mn-cs"/>
              </a:rPr>
              <a:t>Unsorted list</a:t>
            </a:r>
            <a:r>
              <a:rPr lang="en-US" sz="2800" dirty="0">
                <a:cs typeface="+mn-cs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800" dirty="0">
                <a:cs typeface="+mn-cs"/>
              </a:rPr>
              <a:t>	A list in which data items are placed in no particular order; </a:t>
            </a:r>
          </a:p>
          <a:p>
            <a:pPr lvl="1">
              <a:buFontTx/>
              <a:buNone/>
              <a:defRPr/>
            </a:pPr>
            <a:r>
              <a:rPr lang="en-US" sz="2400" dirty="0"/>
              <a:t>	the only relationship between data elements is the list predecessor and successor relationships.</a:t>
            </a:r>
          </a:p>
          <a:p>
            <a:pPr>
              <a:buFontTx/>
              <a:buNone/>
              <a:defRPr/>
            </a:pPr>
            <a:r>
              <a:rPr lang="en-US" sz="2800" b="1" dirty="0">
                <a:cs typeface="+mn-cs"/>
              </a:rPr>
              <a:t>Sorted list</a:t>
            </a:r>
            <a:r>
              <a:rPr lang="en-US" sz="2800" dirty="0">
                <a:cs typeface="+mn-cs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800" dirty="0">
                <a:cs typeface="+mn-cs"/>
              </a:rPr>
              <a:t>	A list that is sorted by the value in the key; </a:t>
            </a:r>
          </a:p>
          <a:p>
            <a:pPr>
              <a:buFontTx/>
              <a:buNone/>
              <a:defRPr/>
            </a:pPr>
            <a:r>
              <a:rPr lang="en-US" sz="2800" dirty="0">
                <a:cs typeface="+mn-cs"/>
              </a:rPr>
              <a:t>	There is a semantic relationship among the keys of the items in the list.</a:t>
            </a:r>
          </a:p>
          <a:p>
            <a:pPr>
              <a:buFontTx/>
              <a:buNone/>
              <a:defRPr/>
            </a:pPr>
            <a:r>
              <a:rPr lang="en-US" sz="2800" b="1" dirty="0">
                <a:cs typeface="+mn-cs"/>
              </a:rPr>
              <a:t>Key</a:t>
            </a:r>
            <a:r>
              <a:rPr lang="en-US" sz="2800" dirty="0">
                <a:cs typeface="+mn-cs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2800" dirty="0">
                <a:cs typeface="+mn-cs"/>
              </a:rPr>
              <a:t>	The attributes that are used to determine the logical order of the list.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562DDCC-438B-49D1-95D0-40C52445C987}" type="slidenum">
              <a:rPr lang="en-US" sz="1800"/>
              <a:pPr eaLnBrk="1" hangingPunct="1"/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67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Deleting an Item from Sorted List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49023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71297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[MAX_ITEMS - 1]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3" y="3747828"/>
            <a:ext cx="272957" cy="1506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598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765576" y="3398294"/>
            <a:ext cx="275216" cy="1839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3964885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Logical garbage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=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Delete 5</a:t>
            </a:r>
          </a:p>
        </p:txBody>
      </p:sp>
      <p:sp>
        <p:nvSpPr>
          <p:cNvPr id="4" name="Curved Left Arrow 3"/>
          <p:cNvSpPr/>
          <p:nvPr/>
        </p:nvSpPr>
        <p:spPr>
          <a:xfrm flipV="1">
            <a:off x="3384643" y="3241133"/>
            <a:ext cx="272957" cy="307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rved Left Arrow 14"/>
          <p:cNvSpPr/>
          <p:nvPr/>
        </p:nvSpPr>
        <p:spPr>
          <a:xfrm flipV="1">
            <a:off x="3384643" y="2834144"/>
            <a:ext cx="272957" cy="307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2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6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location + 1; index &lt; length; index++)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 - 1] = info[index];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629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location + 1; index &lt; length; index++)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 - 1] = info[index];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472995" y="2177232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72995" y="2980729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7546144" y="2436592"/>
            <a:ext cx="372891" cy="109426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32097" y="2660558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244894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Unsorted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each element in the list, one by one, until the item is found.</a:t>
            </a:r>
          </a:p>
        </p:txBody>
      </p:sp>
    </p:spTree>
    <p:extLst>
      <p:ext uri="{BB962C8B-B14F-4D97-AF65-F5344CB8AC3E}">
        <p14:creationId xmlns:p14="http://schemas.microsoft.com/office/powerpoint/2010/main" val="2562168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== info[location])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//item = info[location];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991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unsortedtype.cpp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== info[location])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info[location];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09720" y="2370515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134072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53259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5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=(0+14)/2</a:t>
            </a: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=(0+14)/2</a:t>
            </a: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Data vs. Information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6.34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6.45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6.39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6.62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6.57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6.64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6.71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6.82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7.12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7.06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74756" name="Object 4"/>
          <p:cNvGraphicFramePr>
            <a:graphicFrameLocks noGrp="1" noChangeAspect="1"/>
          </p:cNvGraphicFramePr>
          <p:nvPr>
            <p:ph type="chart" sz="half" idx="4294967295"/>
            <p:extLst>
              <p:ext uri="{D42A27DB-BD31-4B8C-83A1-F6EECF244321}">
                <p14:modId xmlns:p14="http://schemas.microsoft.com/office/powerpoint/2010/main" val="182252314"/>
              </p:ext>
            </p:extLst>
          </p:nvPr>
        </p:nvGraphicFramePr>
        <p:xfrm>
          <a:off x="3112317" y="1271770"/>
          <a:ext cx="5413375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Chart" r:id="rId3" imgW="3258017" imgH="2772143" progId="Excel.Chart.8">
                  <p:embed/>
                </p:oleObj>
              </mc:Choice>
              <mc:Fallback>
                <p:oleObj name="Chart" r:id="rId3" imgW="3258017" imgH="277214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317" y="1271770"/>
                        <a:ext cx="5413375" cy="460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191692" y="849495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80745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747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1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=(8+14)/2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9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=(8+14)/2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9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7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19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4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25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599"/>
            <a:ext cx="7680960" cy="52334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4</a:t>
            </a:r>
          </a:p>
          <a:p>
            <a:r>
              <a:rPr lang="en-US" b="1" dirty="0">
                <a:solidFill>
                  <a:srgbClr val="00B050"/>
                </a:solidFill>
              </a:rPr>
              <a:t>84 found at the midpoint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281995" y="4928893"/>
            <a:ext cx="1393010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=(10+10)/2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950041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0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4337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200400" y="1423387"/>
          <a:ext cx="76200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TextBox 29"/>
          <p:cNvSpPr txBox="1">
            <a:spLocks noChangeArrowheads="1"/>
          </p:cNvSpPr>
          <p:nvPr/>
        </p:nvSpPr>
        <p:spPr bwMode="auto">
          <a:xfrm>
            <a:off x="2770283" y="939088"/>
            <a:ext cx="1685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Unsorted List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5204864" y="1423387"/>
          <a:ext cx="76200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TextBox 29"/>
          <p:cNvSpPr txBox="1">
            <a:spLocks noChangeArrowheads="1"/>
          </p:cNvSpPr>
          <p:nvPr/>
        </p:nvSpPr>
        <p:spPr bwMode="auto">
          <a:xfrm>
            <a:off x="4843413" y="939088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Sorted List</a:t>
            </a:r>
          </a:p>
        </p:txBody>
      </p:sp>
    </p:spTree>
    <p:extLst>
      <p:ext uri="{BB962C8B-B14F-4D97-AF65-F5344CB8AC3E}">
        <p14:creationId xmlns:p14="http://schemas.microsoft.com/office/powerpoint/2010/main" val="3796776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=(0+14)/2</a:t>
            </a: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6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=(0+14)/2</a:t>
            </a: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4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=(8+14)/2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4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=(8+14)/2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51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59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30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=(8+10)/2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4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4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9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281995" y="4928893"/>
            <a:ext cx="1393010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/>
              <a:t>=(10+10)/2</a:t>
            </a:r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950041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00200" y="2438400"/>
          <a:ext cx="57912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S. Virginia Street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Simon Graham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6762 St Petersburg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Susan O'Neal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1807 Glenwood, Palm Bay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 </a:t>
                      </a:r>
                      <a:r>
                        <a:rPr lang="en-US" dirty="0" err="1"/>
                        <a:t>peterson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1207 E. Georgetown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1600200" y="1981200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ID</a:t>
            </a: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2196599" y="1981200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Name</a:t>
            </a:r>
          </a:p>
        </p:txBody>
      </p:sp>
      <p:sp>
        <p:nvSpPr>
          <p:cNvPr id="20" name="TextBox 36"/>
          <p:cNvSpPr txBox="1">
            <a:spLocks noChangeArrowheads="1"/>
          </p:cNvSpPr>
          <p:nvPr/>
        </p:nvSpPr>
        <p:spPr bwMode="auto">
          <a:xfrm>
            <a:off x="4724400" y="1981200"/>
            <a:ext cx="1077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Address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39389" y="2394373"/>
            <a:ext cx="304800" cy="158109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1479542" y="3988526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Key</a:t>
            </a:r>
          </a:p>
        </p:txBody>
      </p:sp>
      <p:sp>
        <p:nvSpPr>
          <p:cNvPr id="22" name="TextBox 29"/>
          <p:cNvSpPr txBox="1">
            <a:spLocks noChangeArrowheads="1"/>
          </p:cNvSpPr>
          <p:nvPr/>
        </p:nvSpPr>
        <p:spPr bwMode="auto">
          <a:xfrm>
            <a:off x="3505200" y="1447800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Sorted List</a:t>
            </a:r>
          </a:p>
        </p:txBody>
      </p:sp>
    </p:spTree>
    <p:extLst>
      <p:ext uri="{BB962C8B-B14F-4D97-AF65-F5344CB8AC3E}">
        <p14:creationId xmlns:p14="http://schemas.microsoft.com/office/powerpoint/2010/main" val="25316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first</a:t>
            </a:r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451203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last</a:t>
            </a: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4893972" y="3844555"/>
            <a:ext cx="350949" cy="228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Step 5</a:t>
            </a:r>
          </a:p>
          <a:p>
            <a:r>
              <a:rPr lang="en-US" b="1" dirty="0">
                <a:solidFill>
                  <a:srgbClr val="FF0000"/>
                </a:solidFill>
              </a:rPr>
              <a:t>last &lt; first (indicates the absence of the item)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676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143000" y="2086732"/>
          <a:ext cx="3879117" cy="454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Array size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expressed as 2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a</a:t>
                      </a:r>
                      <a:endParaRPr lang="en-US" sz="2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(x-1)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(x-2)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(x-3)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2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1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0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number of steps required?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692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143000" y="2086732"/>
          <a:ext cx="3879117" cy="454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Array size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expressed as 2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a</a:t>
                      </a:r>
                      <a:endParaRPr lang="en-US" sz="2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(x-1)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(x-2)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(x-3)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2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1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0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38605" y="3024602"/>
                <a:ext cx="260059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cs typeface="Arial" panose="020B0604020202020204" pitchFamily="34" charset="0"/>
                  </a:rPr>
                  <a:t>Or,</a:t>
                </a:r>
                <a:endParaRPr lang="en-US" sz="2800" dirty="0"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  <a:p>
                <a:r>
                  <a:rPr lang="en-US" sz="2000" dirty="0"/>
                  <a:t>Or simply,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05" y="3024602"/>
                <a:ext cx="2600595" cy="2154436"/>
              </a:xfrm>
              <a:prstGeom prst="rect">
                <a:avLst/>
              </a:prstGeom>
              <a:blipFill rotWithShape="0">
                <a:blip r:embed="rId2"/>
                <a:stretch>
                  <a:fillRect l="-5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764925" y="2535213"/>
            <a:ext cx="270456" cy="25757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2716" y="993646"/>
            <a:ext cx="2662114" cy="3652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3124200" y="993646"/>
            <a:ext cx="3229489" cy="1799144"/>
          </a:xfrm>
          <a:prstGeom prst="arc">
            <a:avLst>
              <a:gd name="adj1" fmla="val 14347884"/>
              <a:gd name="adj2" fmla="val 789100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number of steps required?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87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5576" y="945880"/>
            <a:ext cx="7359650" cy="5797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first = 0, last = length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+ last)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&lt;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&gt;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sortedtype.cpp</a:t>
            </a:r>
          </a:p>
        </p:txBody>
      </p:sp>
    </p:spTree>
    <p:extLst>
      <p:ext uri="{BB962C8B-B14F-4D97-AF65-F5344CB8AC3E}">
        <p14:creationId xmlns:p14="http://schemas.microsoft.com/office/powerpoint/2010/main" val="32331571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sortedtype.cpp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49619" y="2363183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</a:t>
            </a:r>
            <a:r>
              <a:rPr lang="en-US" sz="3600" b="1" dirty="0" err="1"/>
              <a:t>logN</a:t>
            </a:r>
            <a:r>
              <a:rPr lang="en-US" sz="3600" b="1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5575" y="9458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first = 0, last = length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+ last)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&lt;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&gt;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55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7248525" cy="508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Abstract Data Type (ADT)      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761999" y="2143125"/>
            <a:ext cx="7858125" cy="2817813"/>
          </a:xfrm>
        </p:spPr>
        <p:txBody>
          <a:bodyPr/>
          <a:lstStyle/>
          <a:p>
            <a:pPr algn="just">
              <a:buFontTx/>
              <a:buNone/>
              <a:defRPr/>
            </a:pPr>
            <a:endParaRPr lang="en-US" sz="2000" b="1" dirty="0">
              <a:cs typeface="+mn-cs"/>
            </a:endParaRPr>
          </a:p>
          <a:p>
            <a:pPr algn="just">
              <a:buClr>
                <a:schemeClr val="folHlink"/>
              </a:buClr>
              <a:defRPr/>
            </a:pPr>
            <a:r>
              <a:rPr lang="en-US" sz="2800" b="1" dirty="0">
                <a:cs typeface="+mn-cs"/>
              </a:rPr>
              <a:t>A data type whose properties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+mn-cs"/>
              </a:rPr>
              <a:t>(domain and operations)</a:t>
            </a:r>
            <a:r>
              <a:rPr lang="en-US" sz="2800" b="1" dirty="0"/>
              <a:t> </a:t>
            </a:r>
            <a:r>
              <a:rPr lang="en-US" sz="2800" b="1" dirty="0">
                <a:cs typeface="+mn-cs"/>
              </a:rPr>
              <a:t>are specified independently of any particular implementation. </a:t>
            </a:r>
          </a:p>
          <a:p>
            <a:pPr algn="just">
              <a:buFontTx/>
              <a:buNone/>
              <a:defRPr/>
            </a:pPr>
            <a:endParaRPr lang="en-US" sz="2800" b="1" dirty="0">
              <a:cs typeface="+mn-cs"/>
            </a:endParaRPr>
          </a:p>
          <a:p>
            <a:pPr algn="just">
              <a:buFontTx/>
              <a:buNone/>
              <a:defRPr/>
            </a:pPr>
            <a:endParaRPr lang="en-US" sz="2800" b="1" dirty="0">
              <a:cs typeface="+mn-cs"/>
            </a:endParaRPr>
          </a:p>
          <a:p>
            <a:pPr algn="just">
              <a:buFontTx/>
              <a:buNone/>
              <a:defRPr/>
            </a:pPr>
            <a:endParaRPr lang="en-US" sz="2800" b="1" dirty="0">
              <a:cs typeface="+mn-cs"/>
            </a:endParaRPr>
          </a:p>
          <a:p>
            <a:pPr algn="just">
              <a:buFontTx/>
              <a:buNone/>
              <a:defRPr/>
            </a:pPr>
            <a:endParaRPr lang="en-US" sz="2800" b="1" dirty="0">
              <a:cs typeface="+mn-cs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356CC428-5AE1-4B72-8DEA-0AAD542FE996}" type="slidenum">
              <a:rPr lang="en-US" sz="1800"/>
              <a:pPr eaLnBrk="1" hangingPunct="1"/>
              <a:t>7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0423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/>
          <p:cNvSpPr>
            <a:spLocks noChangeArrowheads="1"/>
          </p:cNvSpPr>
          <p:nvPr/>
        </p:nvSpPr>
        <p:spPr bwMode="auto">
          <a:xfrm>
            <a:off x="7239000" y="2832100"/>
            <a:ext cx="15240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cs typeface="Arial" pitchFamily="34" charset="0"/>
              </a:rPr>
              <a:t>What</a:t>
            </a: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7239000" y="4114800"/>
            <a:ext cx="15113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cs typeface="Arial" pitchFamily="34" charset="0"/>
              </a:rPr>
              <a:t>How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482600"/>
            <a:ext cx="7248525" cy="508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Data from 3 different levels       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239000" cy="37401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i="1" dirty="0">
                <a:solidFill>
                  <a:srgbClr val="00B050"/>
                </a:solidFill>
                <a:cs typeface="+mn-cs"/>
              </a:rPr>
              <a:t>Application (or user) level: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cs typeface="+mn-cs"/>
              </a:rPr>
              <a:t>modeling real-life data in a specific context.</a:t>
            </a:r>
          </a:p>
          <a:p>
            <a:pPr>
              <a:lnSpc>
                <a:spcPct val="90000"/>
              </a:lnSpc>
              <a:defRPr/>
            </a:pPr>
            <a:endParaRPr lang="en-US" sz="16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sz="16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i="1" dirty="0">
                <a:solidFill>
                  <a:srgbClr val="00B050"/>
                </a:solidFill>
                <a:cs typeface="+mn-cs"/>
              </a:rPr>
              <a:t>Logical (or ADT) level: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cs typeface="+mn-cs"/>
              </a:rPr>
              <a:t>abstract view of the domain and operations.       </a:t>
            </a:r>
          </a:p>
          <a:p>
            <a:pPr>
              <a:lnSpc>
                <a:spcPct val="90000"/>
              </a:lnSpc>
              <a:defRPr/>
            </a:pPr>
            <a:endParaRPr lang="en-US" sz="16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sz="16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sz="1600" b="1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b="1" i="1" dirty="0">
                <a:solidFill>
                  <a:srgbClr val="00B050"/>
                </a:solidFill>
                <a:cs typeface="+mn-cs"/>
              </a:rPr>
              <a:t>Implementation level: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 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cs typeface="+mn-cs"/>
              </a:rPr>
              <a:t>specific representation of the structure to hold the data items, and the coding for operations.      </a:t>
            </a:r>
            <a:endParaRPr lang="en-US" sz="2000" b="1" dirty="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29475" y="64008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fld id="{412D48CF-F319-478C-BF3C-102257A01E0F}" type="slidenum">
              <a:rPr lang="en-US" sz="1800"/>
              <a:pPr eaLnBrk="1" hangingPunct="1"/>
              <a:t>8</a:t>
            </a:fld>
            <a:endParaRPr lang="en-US" sz="1800"/>
          </a:p>
        </p:txBody>
      </p:sp>
      <p:sp>
        <p:nvSpPr>
          <p:cNvPr id="24582" name="Oval 2"/>
          <p:cNvSpPr>
            <a:spLocks noChangeArrowheads="1"/>
          </p:cNvSpPr>
          <p:nvPr/>
        </p:nvSpPr>
        <p:spPr bwMode="auto">
          <a:xfrm>
            <a:off x="7264400" y="1460500"/>
            <a:ext cx="15240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cs typeface="Arial" pitchFamily="34" charset="0"/>
              </a:rPr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5287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dirty="0" err="1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14902"/>
              </p:ext>
            </p:extLst>
          </p:nvPr>
        </p:nvGraphicFramePr>
        <p:xfrm>
          <a:off x="218940" y="1234190"/>
          <a:ext cx="8718998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list has a special property called the </a:t>
                      </a:r>
                      <a:r>
                        <a:rPr lang="en-US" i="1" dirty="0"/>
                        <a:t>current position </a:t>
                      </a:r>
                      <a:r>
                        <a:rPr lang="en-US" dirty="0"/>
                        <a:t>- the position of the last element accessed by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 during an iteration through the list. Only </a:t>
                      </a:r>
                      <a:r>
                        <a:rPr lang="en-US" b="1" dirty="0" err="1"/>
                        <a:t>ResetList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and </a:t>
                      </a:r>
                      <a:r>
                        <a:rPr lang="en-US" b="1" dirty="0" err="1"/>
                        <a:t>GetNextItem</a:t>
                      </a:r>
                      <a:r>
                        <a:rPr lang="en-US" dirty="0"/>
                        <a:t> affect the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 (provided by Unsorted List ADT):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list to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whether list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has been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list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9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1242</TotalTime>
  <Words>4497</Words>
  <Application>Microsoft Macintosh PowerPoint</Application>
  <PresentationFormat>On-screen Show (4:3)</PresentationFormat>
  <Paragraphs>1925</Paragraphs>
  <Slides>64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0" baseType="lpstr">
      <vt:lpstr>Gungsuh</vt:lpstr>
      <vt:lpstr>MS Mincho</vt:lpstr>
      <vt:lpstr>Aharoni</vt:lpstr>
      <vt:lpstr>Arial</vt:lpstr>
      <vt:lpstr>Britannic Bold</vt:lpstr>
      <vt:lpstr>Calibri</vt:lpstr>
      <vt:lpstr>Calibri Light</vt:lpstr>
      <vt:lpstr>Cambria Math</vt:lpstr>
      <vt:lpstr>Courier New</vt:lpstr>
      <vt:lpstr>Garamond</vt:lpstr>
      <vt:lpstr>Impact</vt:lpstr>
      <vt:lpstr>Times New Roman</vt:lpstr>
      <vt:lpstr>Verdana</vt:lpstr>
      <vt:lpstr>Wingdings</vt:lpstr>
      <vt:lpstr>Office Theme</vt:lpstr>
      <vt:lpstr>Chart</vt:lpstr>
      <vt:lpstr>Abstract Data Type - Unsorted List and Sorted List (Array-based Implementation]</vt:lpstr>
      <vt:lpstr>List Definitions</vt:lpstr>
      <vt:lpstr>List Definitions</vt:lpstr>
      <vt:lpstr>Data vs. Information</vt:lpstr>
      <vt:lpstr>PowerPoint Presentation</vt:lpstr>
      <vt:lpstr>PowerPoint Presentation</vt:lpstr>
      <vt:lpstr>Abstract Data Type (ADT)       </vt:lpstr>
      <vt:lpstr>Data from 3 different levels       </vt:lpstr>
      <vt:lpstr>Specification of UnsortedType</vt:lpstr>
      <vt:lpstr>Specification of UnsortedType</vt:lpstr>
      <vt:lpstr>Specification of Unsorted Type</vt:lpstr>
      <vt:lpstr>Specification of SortedType</vt:lpstr>
      <vt:lpstr>Specification of SortedType</vt:lpstr>
      <vt:lpstr>Specification of SortedType</vt:lpstr>
      <vt:lpstr>unsortedtype.h</vt:lpstr>
      <vt:lpstr>sortedtype.h</vt:lpstr>
      <vt:lpstr>unsortedtype.cpp</vt:lpstr>
      <vt:lpstr>unsortedtype.cpp</vt:lpstr>
      <vt:lpstr>sortedtype.cpp</vt:lpstr>
      <vt:lpstr>sortedtype.cpp</vt:lpstr>
      <vt:lpstr>Inserting an Item into Unsorted List</vt:lpstr>
      <vt:lpstr>unsortedtype.cpp</vt:lpstr>
      <vt:lpstr>unsortedtype.cpp</vt:lpstr>
      <vt:lpstr>Inserting an Item into Sorted List</vt:lpstr>
      <vt:lpstr>sortedtype.cpp</vt:lpstr>
      <vt:lpstr>sortedtype.cpp</vt:lpstr>
      <vt:lpstr>Deleting an Item from Unsorted List</vt:lpstr>
      <vt:lpstr>unsortedtype.cpp</vt:lpstr>
      <vt:lpstr>unsortedtype.cpp</vt:lpstr>
      <vt:lpstr>Deleting an Item from Sorted List</vt:lpstr>
      <vt:lpstr>sortedtype.cpp</vt:lpstr>
      <vt:lpstr>sortedtype.cpp</vt:lpstr>
      <vt:lpstr>Retrieving an Item from Unsorted List</vt:lpstr>
      <vt:lpstr>unsortedtype.cpp</vt:lpstr>
      <vt:lpstr>unsortedtype.cpp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sortedtype.cpp</vt:lpstr>
      <vt:lpstr>sortedtype.cpp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Microsoft Office User</cp:lastModifiedBy>
  <cp:revision>70</cp:revision>
  <dcterms:created xsi:type="dcterms:W3CDTF">2014-09-11T18:03:18Z</dcterms:created>
  <dcterms:modified xsi:type="dcterms:W3CDTF">2021-11-12T05:16:36Z</dcterms:modified>
</cp:coreProperties>
</file>