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2"/>
  </p:notesMasterIdLst>
  <p:handoutMasterIdLst>
    <p:handoutMasterId r:id="rId53"/>
  </p:handoutMasterIdLst>
  <p:sldIdLst>
    <p:sldId id="320" r:id="rId2"/>
    <p:sldId id="256" r:id="rId3"/>
    <p:sldId id="257" r:id="rId4"/>
    <p:sldId id="258" r:id="rId5"/>
    <p:sldId id="259" r:id="rId6"/>
    <p:sldId id="260" r:id="rId7"/>
    <p:sldId id="315" r:id="rId8"/>
    <p:sldId id="261" r:id="rId9"/>
    <p:sldId id="262" r:id="rId10"/>
    <p:sldId id="344" r:id="rId11"/>
    <p:sldId id="346" r:id="rId12"/>
    <p:sldId id="347" r:id="rId13"/>
    <p:sldId id="349" r:id="rId14"/>
    <p:sldId id="350" r:id="rId15"/>
    <p:sldId id="352" r:id="rId16"/>
    <p:sldId id="353" r:id="rId17"/>
    <p:sldId id="314" r:id="rId18"/>
    <p:sldId id="355" r:id="rId19"/>
    <p:sldId id="357" r:id="rId20"/>
    <p:sldId id="358" r:id="rId21"/>
    <p:sldId id="360" r:id="rId22"/>
    <p:sldId id="361" r:id="rId23"/>
    <p:sldId id="363" r:id="rId24"/>
    <p:sldId id="364" r:id="rId25"/>
    <p:sldId id="316" r:id="rId26"/>
    <p:sldId id="317" r:id="rId27"/>
    <p:sldId id="318" r:id="rId28"/>
    <p:sldId id="279" r:id="rId29"/>
    <p:sldId id="319" r:id="rId30"/>
    <p:sldId id="281" r:id="rId31"/>
    <p:sldId id="282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24" r:id="rId46"/>
    <p:sldId id="332" r:id="rId47"/>
    <p:sldId id="299" r:id="rId48"/>
    <p:sldId id="302" r:id="rId49"/>
    <p:sldId id="331" r:id="rId50"/>
    <p:sldId id="342" r:id="rId5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5897AA-E7D2-F74D-B158-CD398F3CC114}">
          <p14:sldIdLst>
            <p14:sldId id="320"/>
            <p14:sldId id="256"/>
            <p14:sldId id="257"/>
            <p14:sldId id="258"/>
            <p14:sldId id="259"/>
            <p14:sldId id="260"/>
            <p14:sldId id="315"/>
            <p14:sldId id="261"/>
            <p14:sldId id="262"/>
            <p14:sldId id="344"/>
            <p14:sldId id="346"/>
            <p14:sldId id="347"/>
            <p14:sldId id="349"/>
            <p14:sldId id="350"/>
            <p14:sldId id="352"/>
            <p14:sldId id="353"/>
            <p14:sldId id="314"/>
            <p14:sldId id="355"/>
            <p14:sldId id="357"/>
            <p14:sldId id="358"/>
            <p14:sldId id="360"/>
            <p14:sldId id="361"/>
            <p14:sldId id="363"/>
            <p14:sldId id="364"/>
            <p14:sldId id="316"/>
            <p14:sldId id="317"/>
            <p14:sldId id="318"/>
            <p14:sldId id="279"/>
            <p14:sldId id="319"/>
            <p14:sldId id="281"/>
            <p14:sldId id="282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24"/>
            <p14:sldId id="332"/>
            <p14:sldId id="299"/>
            <p14:sldId id="302"/>
            <p14:sldId id="33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6"/>
    <p:restoredTop sz="94643"/>
  </p:normalViewPr>
  <p:slideViewPr>
    <p:cSldViewPr>
      <p:cViewPr varScale="1">
        <p:scale>
          <a:sx n="86" d="100"/>
          <a:sy n="86" d="100"/>
        </p:scale>
        <p:origin x="124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2C82-86AA-4853-A380-AA40E89BBD8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85DA-83EB-4526-9739-DC88C0F69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4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5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34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808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40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37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90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620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104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567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2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663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84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55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200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891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082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242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2668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42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21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09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79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42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21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32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67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CSE225: Data Structure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Lecture-09:  Link List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Description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Insertion at the beginning of the list</a:t>
            </a:r>
          </a:p>
          <a:p>
            <a:r>
              <a:rPr lang="en-US" altLang="en-US" dirty="0"/>
              <a:t>Insertion at the end of the list</a:t>
            </a:r>
          </a:p>
          <a:p>
            <a:r>
              <a:rPr lang="en-US" altLang="en-US" dirty="0"/>
              <a:t>Insertion in the middle of the list</a:t>
            </a:r>
          </a:p>
        </p:txBody>
      </p:sp>
    </p:spTree>
    <p:extLst>
      <p:ext uri="{BB962C8B-B14F-4D97-AF65-F5344CB8AC3E}">
        <p14:creationId xmlns:p14="http://schemas.microsoft.com/office/powerpoint/2010/main" val="361275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at the beginning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Steps:</a:t>
            </a:r>
          </a:p>
          <a:p>
            <a:r>
              <a:rPr lang="en-US" altLang="en-US"/>
              <a:t>Create a Node</a:t>
            </a:r>
          </a:p>
          <a:p>
            <a:r>
              <a:rPr lang="en-US" altLang="en-US"/>
              <a:t>Set the node data Values</a:t>
            </a:r>
          </a:p>
          <a:p>
            <a:r>
              <a:rPr lang="en-US" altLang="en-US"/>
              <a:t>Connect the pointers</a:t>
            </a:r>
          </a:p>
        </p:txBody>
      </p:sp>
    </p:spTree>
    <p:extLst>
      <p:ext uri="{BB962C8B-B14F-4D97-AF65-F5344CB8AC3E}">
        <p14:creationId xmlns:p14="http://schemas.microsoft.com/office/powerpoint/2010/main" val="62861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6894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838200" y="1524000"/>
            <a:ext cx="6410325" cy="587375"/>
            <a:chOff x="572" y="3248"/>
            <a:chExt cx="4038" cy="370"/>
          </a:xfrm>
        </p:grpSpPr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4" name="Rectangle 8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5" name="Line 9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7" name="Group 11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4588" name="Group 12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9" name="Rectangle 13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0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482600" y="5362575"/>
            <a:ext cx="2794000" cy="581025"/>
            <a:chOff x="374" y="1181"/>
            <a:chExt cx="1760" cy="366"/>
          </a:xfrm>
        </p:grpSpPr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74" y="1197"/>
              <a:ext cx="5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grpSp>
          <p:nvGrpSpPr>
            <p:cNvPr id="24604" name="Group 28"/>
            <p:cNvGrpSpPr>
              <a:grpSpLocks/>
            </p:cNvGrpSpPr>
            <p:nvPr/>
          </p:nvGrpSpPr>
          <p:grpSpPr bwMode="auto">
            <a:xfrm>
              <a:off x="923" y="1181"/>
              <a:ext cx="1211" cy="366"/>
              <a:chOff x="923" y="1181"/>
              <a:chExt cx="1211" cy="366"/>
            </a:xfrm>
          </p:grpSpPr>
          <p:grpSp>
            <p:nvGrpSpPr>
              <p:cNvPr id="24605" name="Group 29"/>
              <p:cNvGrpSpPr>
                <a:grpSpLocks/>
              </p:cNvGrpSpPr>
              <p:nvPr/>
            </p:nvGrpSpPr>
            <p:grpSpPr bwMode="auto">
              <a:xfrm>
                <a:off x="1206" y="1181"/>
                <a:ext cx="928" cy="366"/>
                <a:chOff x="1641" y="1653"/>
                <a:chExt cx="928" cy="366"/>
              </a:xfrm>
            </p:grpSpPr>
            <p:grpSp>
              <p:nvGrpSpPr>
                <p:cNvPr id="24606" name="Group 30"/>
                <p:cNvGrpSpPr>
                  <a:grpSpLocks/>
                </p:cNvGrpSpPr>
                <p:nvPr/>
              </p:nvGrpSpPr>
              <p:grpSpPr bwMode="auto">
                <a:xfrm>
                  <a:off x="1641" y="1653"/>
                  <a:ext cx="928" cy="366"/>
                  <a:chOff x="600" y="1356"/>
                  <a:chExt cx="1099" cy="444"/>
                </a:xfrm>
              </p:grpSpPr>
              <p:grpSp>
                <p:nvGrpSpPr>
                  <p:cNvPr id="2460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00" y="1356"/>
                    <a:ext cx="818" cy="444"/>
                    <a:chOff x="600" y="1356"/>
                    <a:chExt cx="818" cy="444"/>
                  </a:xfrm>
                </p:grpSpPr>
                <p:sp>
                  <p:nvSpPr>
                    <p:cNvPr id="24608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1356"/>
                      <a:ext cx="818" cy="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0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1356"/>
                      <a:ext cx="0" cy="4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1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309" y="157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1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86" y="1692"/>
                  <a:ext cx="330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2400" b="1"/>
                    <a:t>93</a:t>
                  </a:r>
                  <a:endParaRPr lang="en-US" altLang="en-US"/>
                </a:p>
              </p:txBody>
            </p:sp>
          </p:grpSp>
          <p:sp>
            <p:nvSpPr>
              <p:cNvPr id="24612" name="Line 36"/>
              <p:cNvSpPr>
                <a:spLocks noChangeShapeType="1"/>
              </p:cNvSpPr>
              <p:nvPr/>
            </p:nvSpPr>
            <p:spPr bwMode="auto">
              <a:xfrm>
                <a:off x="923" y="1360"/>
                <a:ext cx="29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635" name="Group 59"/>
          <p:cNvGrpSpPr>
            <a:grpSpLocks/>
          </p:cNvGrpSpPr>
          <p:nvPr/>
        </p:nvGrpSpPr>
        <p:grpSpPr bwMode="auto">
          <a:xfrm>
            <a:off x="990600" y="3886200"/>
            <a:ext cx="1473200" cy="581025"/>
            <a:chOff x="600" y="1356"/>
            <a:chExt cx="1099" cy="444"/>
          </a:xfrm>
        </p:grpSpPr>
        <p:grpSp>
          <p:nvGrpSpPr>
            <p:cNvPr id="24636" name="Group 6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4637" name="Rectangle 6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39" name="Line 6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1127125" y="33893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3336925" y="3443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4642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4419600" y="47386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4645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0"/>
            <a:ext cx="56673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8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at the end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Steps:</a:t>
            </a:r>
          </a:p>
          <a:p>
            <a:r>
              <a:rPr lang="en-US" altLang="en-US"/>
              <a:t>Create a Node</a:t>
            </a:r>
          </a:p>
          <a:p>
            <a:r>
              <a:rPr lang="en-US" altLang="en-US"/>
              <a:t>Set the node data Values</a:t>
            </a:r>
          </a:p>
          <a:p>
            <a:r>
              <a:rPr lang="en-US" altLang="en-US"/>
              <a:t>Connect the pointers</a:t>
            </a:r>
          </a:p>
        </p:txBody>
      </p:sp>
    </p:spTree>
    <p:extLst>
      <p:ext uri="{BB962C8B-B14F-4D97-AF65-F5344CB8AC3E}">
        <p14:creationId xmlns:p14="http://schemas.microsoft.com/office/powerpoint/2010/main" val="253016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6320" y="-27432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838200" y="1524000"/>
            <a:ext cx="6410325" cy="587375"/>
            <a:chOff x="572" y="3248"/>
            <a:chExt cx="4038" cy="370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7654" name="Group 6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55" name="Rectangle 7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6" name="Line 8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8" name="Group 10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7659" name="Group 11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60" name="Rectangle 12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1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2" name="Line 14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990600" y="3886200"/>
            <a:ext cx="1473200" cy="581025"/>
            <a:chOff x="600" y="1356"/>
            <a:chExt cx="1099" cy="444"/>
          </a:xfrm>
        </p:grpSpPr>
        <p:grpSp>
          <p:nvGrpSpPr>
            <p:cNvPr id="27685" name="Group 3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7686" name="Rectangle 3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3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1127125" y="33893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3336925" y="3443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7691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4419600" y="47386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7694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598328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229225"/>
            <a:ext cx="16192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6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67350"/>
            <a:ext cx="4953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4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in the middle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Steps:</a:t>
            </a:r>
          </a:p>
          <a:p>
            <a:r>
              <a:rPr lang="en-US" altLang="en-US"/>
              <a:t>Create a Node</a:t>
            </a:r>
          </a:p>
          <a:p>
            <a:r>
              <a:rPr lang="en-US" altLang="en-US"/>
              <a:t>Set the node data Values</a:t>
            </a:r>
          </a:p>
          <a:p>
            <a:r>
              <a:rPr lang="en-US" altLang="en-US"/>
              <a:t>Break pointer connection</a:t>
            </a:r>
          </a:p>
          <a:p>
            <a:r>
              <a:rPr lang="en-US" altLang="en-US"/>
              <a:t>Re-connect the pointers</a:t>
            </a:r>
          </a:p>
        </p:txBody>
      </p:sp>
    </p:spTree>
    <p:extLst>
      <p:ext uri="{BB962C8B-B14F-4D97-AF65-F5344CB8AC3E}">
        <p14:creationId xmlns:p14="http://schemas.microsoft.com/office/powerpoint/2010/main" val="241604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57325"/>
            <a:ext cx="707866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838200" y="2935288"/>
            <a:ext cx="1473200" cy="581025"/>
            <a:chOff x="600" y="1356"/>
            <a:chExt cx="1099" cy="444"/>
          </a:xfrm>
        </p:grpSpPr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974725" y="24384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184525" y="24923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35288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838200" y="39004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2481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52925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238625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822325" y="50292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4</a:t>
            </a:r>
          </a:p>
        </p:txBody>
      </p:sp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435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4355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5534025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1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50292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 </a:t>
            </a:r>
            <a:r>
              <a:rPr lang="en-US" sz="2000" dirty="0"/>
              <a:t>switch(</a:t>
            </a:r>
            <a:r>
              <a:rPr lang="en-US" sz="2000" dirty="0" err="1"/>
              <a:t>ch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    {</a:t>
            </a:r>
          </a:p>
          <a:p>
            <a:pPr>
              <a:buNone/>
            </a:pPr>
            <a:r>
              <a:rPr lang="en-US" sz="2000" dirty="0"/>
              <a:t>    case 1:</a:t>
            </a:r>
          </a:p>
          <a:p>
            <a:pPr>
              <a:buNone/>
            </a:pPr>
            <a:r>
              <a:rPr lang="en-US" sz="2000" dirty="0"/>
              <a:t>        temp-&gt;next=first;</a:t>
            </a:r>
          </a:p>
          <a:p>
            <a:pPr>
              <a:buNone/>
            </a:pPr>
            <a:r>
              <a:rPr lang="en-US" sz="2000" dirty="0"/>
              <a:t>        first=temp;           </a:t>
            </a:r>
          </a:p>
          <a:p>
            <a:pPr>
              <a:buNone/>
            </a:pPr>
            <a:r>
              <a:rPr lang="en-US" sz="2000" dirty="0"/>
              <a:t>		break;</a:t>
            </a:r>
          </a:p>
          <a:p>
            <a:pPr>
              <a:buNone/>
            </a:pPr>
            <a:r>
              <a:rPr lang="en-US" sz="2000" dirty="0"/>
              <a:t>    case 2:</a:t>
            </a:r>
          </a:p>
          <a:p>
            <a:pPr>
              <a:buNone/>
            </a:pPr>
            <a:r>
              <a:rPr lang="en-US" sz="2000" dirty="0"/>
              <a:t>        last-&gt;next=temp;</a:t>
            </a:r>
          </a:p>
          <a:p>
            <a:pPr>
              <a:buNone/>
            </a:pPr>
            <a:r>
              <a:rPr lang="en-US" sz="2000" dirty="0"/>
              <a:t>        last=temp;      break;</a:t>
            </a:r>
          </a:p>
          <a:p>
            <a:pPr>
              <a:buNone/>
            </a:pPr>
            <a:r>
              <a:rPr lang="en-US" sz="2000" dirty="0"/>
              <a:t>    case 3:</a:t>
            </a:r>
          </a:p>
          <a:p>
            <a:pPr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&lt;&lt;"\</a:t>
            </a:r>
            <a:r>
              <a:rPr lang="en-US" sz="2000" dirty="0" err="1"/>
              <a:t>nEnter</a:t>
            </a:r>
            <a:r>
              <a:rPr lang="en-US" sz="2000" dirty="0"/>
              <a:t> the Position to Insert:";</a:t>
            </a:r>
          </a:p>
          <a:p>
            <a:pPr>
              <a:buNone/>
            </a:pPr>
            <a:r>
              <a:rPr lang="en-US" sz="2000" dirty="0"/>
              <a:t>        </a:t>
            </a:r>
            <a:r>
              <a:rPr lang="en-US" sz="2000" dirty="0" err="1"/>
              <a:t>cin</a:t>
            </a:r>
            <a:r>
              <a:rPr lang="en-US" sz="2000" dirty="0"/>
              <a:t>&gt;&gt;pos;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114175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 while(count!=pos)</a:t>
            </a:r>
          </a:p>
          <a:p>
            <a:pPr>
              <a:buNone/>
            </a:pPr>
            <a:r>
              <a:rPr lang="en-US" dirty="0"/>
              <a:t>    {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prev</a:t>
            </a:r>
            <a:r>
              <a:rPr lang="en-US" dirty="0"/>
              <a:t>=cur;        </a:t>
            </a:r>
          </a:p>
          <a:p>
            <a:pPr>
              <a:buNone/>
            </a:pPr>
            <a:r>
              <a:rPr lang="en-US" dirty="0"/>
              <a:t>      cur=cur-&gt;next;           </a:t>
            </a:r>
          </a:p>
          <a:p>
            <a:pPr>
              <a:buNone/>
            </a:pPr>
            <a:r>
              <a:rPr lang="en-US" dirty="0"/>
              <a:t>      count++;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if(count==pos)</a:t>
            </a:r>
          </a:p>
          <a:p>
            <a:pPr>
              <a:buNone/>
            </a:pPr>
            <a:r>
              <a:rPr lang="en-US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prev</a:t>
            </a:r>
            <a:r>
              <a:rPr lang="en-US" dirty="0"/>
              <a:t>-&gt;next=temp;</a:t>
            </a:r>
          </a:p>
          <a:p>
            <a:pPr>
              <a:buNone/>
            </a:pPr>
            <a:r>
              <a:rPr lang="en-US" dirty="0"/>
              <a:t>            temp-&gt;next=cur;</a:t>
            </a:r>
          </a:p>
          <a:p>
            <a:pPr>
              <a:buNone/>
            </a:pPr>
            <a:r>
              <a:rPr lang="en-US" dirty="0"/>
              <a:t>        }</a:t>
            </a:r>
          </a:p>
          <a:p>
            <a:pPr>
              <a:buNone/>
            </a:pPr>
            <a:r>
              <a:rPr lang="en-US" dirty="0"/>
              <a:t>        else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nNot</a:t>
            </a:r>
            <a:r>
              <a:rPr lang="en-US" dirty="0"/>
              <a:t> Able to Insert";     </a:t>
            </a:r>
          </a:p>
          <a:p>
            <a:pPr>
              <a:buNone/>
            </a:pPr>
            <a:r>
              <a:rPr lang="en-US" dirty="0"/>
              <a:t>     break;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Deleting from the beginning of the list</a:t>
            </a:r>
          </a:p>
          <a:p>
            <a:r>
              <a:rPr lang="en-US" altLang="en-US" dirty="0"/>
              <a:t>Deleting from the end of the list</a:t>
            </a:r>
          </a:p>
          <a:p>
            <a:r>
              <a:rPr lang="en-US" altLang="en-US" dirty="0"/>
              <a:t>Deleting from the middle of the list</a:t>
            </a:r>
          </a:p>
        </p:txBody>
      </p:sp>
    </p:spTree>
    <p:extLst>
      <p:ext uri="{BB962C8B-B14F-4D97-AF65-F5344CB8AC3E}">
        <p14:creationId xmlns:p14="http://schemas.microsoft.com/office/powerpoint/2010/main" val="351988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from the </a:t>
            </a:r>
            <a:r>
              <a:rPr lang="en-US" altLang="en-US" b="1" dirty="0">
                <a:solidFill>
                  <a:srgbClr val="FF0000"/>
                </a:solidFill>
              </a:rPr>
              <a:t>beginning </a:t>
            </a:r>
            <a:endParaRPr lang="en-US" altLang="en-US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</a:t>
            </a:r>
          </a:p>
          <a:p>
            <a:r>
              <a:rPr lang="en-US" altLang="en-US" dirty="0"/>
              <a:t>Break the pointer connection and assign to temp node</a:t>
            </a:r>
          </a:p>
          <a:p>
            <a:r>
              <a:rPr lang="en-US" altLang="en-US" dirty="0"/>
              <a:t>Re-connect the nodes change the starting node to next</a:t>
            </a:r>
          </a:p>
          <a:p>
            <a:r>
              <a:rPr lang="en-US" altLang="en-US" dirty="0"/>
              <a:t>Delete the node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3400" y="3810000"/>
            <a:ext cx="441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/>
              <a:t>void </a:t>
            </a:r>
            <a:r>
              <a:rPr lang="en-US" sz="2400" dirty="0" err="1"/>
              <a:t>delete_first</a:t>
            </a:r>
            <a:r>
              <a:rPr lang="en-US" sz="2400" dirty="0"/>
              <a:t>()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node *temp=new node;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temp=head;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head=head-&gt;next;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delete temp;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}</a:t>
            </a:r>
            <a:endParaRPr lang="en-US" sz="2400" dirty="0"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67377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5" y="627019"/>
            <a:ext cx="49314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Wh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15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80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114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464510"/>
            <a:ext cx="822960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near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data</a:t>
            </a:r>
            <a:r>
              <a:rPr lang="en-US" sz="26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struct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odes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30" dirty="0">
                <a:latin typeface="Constantia"/>
                <a:cs typeface="Constantia"/>
              </a:rPr>
              <a:t>s</a:t>
            </a:r>
            <a:endParaRPr sz="2600" dirty="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odes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str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ther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</a:t>
            </a:r>
            <a:endParaRPr sz="2600" dirty="0">
              <a:latin typeface="Constantia"/>
              <a:cs typeface="Constantia"/>
            </a:endParaRPr>
          </a:p>
          <a:p>
            <a:pPr marL="287020" marR="5664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sual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Constantia"/>
                <a:cs typeface="Constantia"/>
              </a:rPr>
              <a:t>next</a:t>
            </a:r>
          </a:p>
        </p:txBody>
      </p:sp>
      <p:sp>
        <p:nvSpPr>
          <p:cNvPr id="4" name="object 4"/>
          <p:cNvSpPr/>
          <p:nvPr/>
        </p:nvSpPr>
        <p:spPr>
          <a:xfrm>
            <a:off x="2209800" y="1371600"/>
            <a:ext cx="3661531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6" y="6351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3482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34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3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3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4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4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8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79" name="Group 63"/>
          <p:cNvGrpSpPr>
            <a:grpSpLocks/>
          </p:cNvGrpSpPr>
          <p:nvPr/>
        </p:nvGrpSpPr>
        <p:grpSpPr bwMode="auto">
          <a:xfrm>
            <a:off x="3836988" y="3876675"/>
            <a:ext cx="1473200" cy="581025"/>
            <a:chOff x="600" y="1356"/>
            <a:chExt cx="1099" cy="444"/>
          </a:xfrm>
        </p:grpSpPr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1" name="Rectangle 65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2" name="Line 66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3" name="Line 67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84" name="Group 68"/>
          <p:cNvGrpSpPr>
            <a:grpSpLocks/>
          </p:cNvGrpSpPr>
          <p:nvPr/>
        </p:nvGrpSpPr>
        <p:grpSpPr bwMode="auto">
          <a:xfrm>
            <a:off x="5364163" y="3876675"/>
            <a:ext cx="1473200" cy="581025"/>
            <a:chOff x="600" y="1356"/>
            <a:chExt cx="1099" cy="444"/>
          </a:xfrm>
        </p:grpSpPr>
        <p:grpSp>
          <p:nvGrpSpPr>
            <p:cNvPr id="34885" name="Group 6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6" name="Rectangle 7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7" name="Line 7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8" name="Line 7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89" name="Text Box 73"/>
          <p:cNvSpPr txBox="1">
            <a:spLocks noChangeArrowheads="1"/>
          </p:cNvSpPr>
          <p:nvPr/>
        </p:nvSpPr>
        <p:spPr bwMode="auto">
          <a:xfrm>
            <a:off x="4067175" y="393858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5503863" y="393858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91" name="Text Box 75"/>
          <p:cNvSpPr txBox="1">
            <a:spLocks noChangeArrowheads="1"/>
          </p:cNvSpPr>
          <p:nvPr/>
        </p:nvSpPr>
        <p:spPr bwMode="auto">
          <a:xfrm>
            <a:off x="609600" y="3124200"/>
            <a:ext cx="901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/>
              <a:t>head</a:t>
            </a:r>
            <a:endParaRPr lang="en-US" altLang="en-US" b="1" dirty="0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>
            <a:off x="3124200" y="32766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93" name="Group 77"/>
          <p:cNvGrpSpPr>
            <a:grpSpLocks/>
          </p:cNvGrpSpPr>
          <p:nvPr/>
        </p:nvGrpSpPr>
        <p:grpSpPr bwMode="auto">
          <a:xfrm>
            <a:off x="6892925" y="3870325"/>
            <a:ext cx="1612900" cy="593725"/>
            <a:chOff x="4161" y="1314"/>
            <a:chExt cx="1016" cy="374"/>
          </a:xfrm>
        </p:grpSpPr>
        <p:sp>
          <p:nvSpPr>
            <p:cNvPr id="34894" name="Line 7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5" name="Rectangle 79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96" name="Group 8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97" name="Rectangle 8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98" name="Group 8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99" name="Line 8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00" name="Group 8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0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0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903" name="Line 87"/>
          <p:cNvSpPr>
            <a:spLocks noChangeShapeType="1"/>
          </p:cNvSpPr>
          <p:nvPr/>
        </p:nvSpPr>
        <p:spPr bwMode="auto">
          <a:xfrm>
            <a:off x="3236913" y="4167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04" name="Group 88"/>
          <p:cNvGrpSpPr>
            <a:grpSpLocks/>
          </p:cNvGrpSpPr>
          <p:nvPr/>
        </p:nvGrpSpPr>
        <p:grpSpPr bwMode="auto">
          <a:xfrm>
            <a:off x="2298700" y="3878263"/>
            <a:ext cx="1100138" cy="576262"/>
            <a:chOff x="1344" y="1212"/>
            <a:chExt cx="693" cy="363"/>
          </a:xfrm>
        </p:grpSpPr>
        <p:sp>
          <p:nvSpPr>
            <p:cNvPr id="34905" name="Rectangle 89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906" name="Rectangle 90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07" name="Line 91"/>
          <p:cNvSpPr>
            <a:spLocks noChangeShapeType="1"/>
          </p:cNvSpPr>
          <p:nvPr/>
        </p:nvSpPr>
        <p:spPr bwMode="auto">
          <a:xfrm flipH="1">
            <a:off x="1538288" y="3276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Line 92"/>
          <p:cNvSpPr>
            <a:spLocks noChangeShapeType="1"/>
          </p:cNvSpPr>
          <p:nvPr/>
        </p:nvSpPr>
        <p:spPr bwMode="auto">
          <a:xfrm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Line 93"/>
          <p:cNvSpPr>
            <a:spLocks noChangeShapeType="1"/>
          </p:cNvSpPr>
          <p:nvPr/>
        </p:nvSpPr>
        <p:spPr bwMode="auto">
          <a:xfrm flipH="1"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910" name="Group 94"/>
          <p:cNvGrpSpPr>
            <a:grpSpLocks/>
          </p:cNvGrpSpPr>
          <p:nvPr/>
        </p:nvGrpSpPr>
        <p:grpSpPr bwMode="auto">
          <a:xfrm>
            <a:off x="2341563" y="5203825"/>
            <a:ext cx="1096962" cy="581025"/>
            <a:chOff x="600" y="1356"/>
            <a:chExt cx="818" cy="444"/>
          </a:xfrm>
        </p:grpSpPr>
        <p:sp>
          <p:nvSpPr>
            <p:cNvPr id="34911" name="Rectangle 9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3" name="Line 97"/>
          <p:cNvSpPr>
            <a:spLocks noChangeShapeType="1"/>
          </p:cNvSpPr>
          <p:nvPr/>
        </p:nvSpPr>
        <p:spPr bwMode="auto">
          <a:xfrm>
            <a:off x="3332163" y="55086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14" name="Group 98"/>
          <p:cNvGrpSpPr>
            <a:grpSpLocks/>
          </p:cNvGrpSpPr>
          <p:nvPr/>
        </p:nvGrpSpPr>
        <p:grpSpPr bwMode="auto">
          <a:xfrm>
            <a:off x="3868738" y="5203825"/>
            <a:ext cx="1473200" cy="581025"/>
            <a:chOff x="600" y="1356"/>
            <a:chExt cx="1099" cy="444"/>
          </a:xfrm>
        </p:grpSpPr>
        <p:grpSp>
          <p:nvGrpSpPr>
            <p:cNvPr id="34915" name="Group 9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916" name="Rectangle 10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7" name="Line 10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18" name="Line 10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9" name="Text Box 103"/>
          <p:cNvSpPr txBox="1">
            <a:spLocks noChangeArrowheads="1"/>
          </p:cNvSpPr>
          <p:nvPr/>
        </p:nvSpPr>
        <p:spPr bwMode="auto">
          <a:xfrm>
            <a:off x="2571750" y="526573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920" name="Text Box 104"/>
          <p:cNvSpPr txBox="1">
            <a:spLocks noChangeArrowheads="1"/>
          </p:cNvSpPr>
          <p:nvPr/>
        </p:nvSpPr>
        <p:spPr bwMode="auto">
          <a:xfrm>
            <a:off x="4008438" y="526573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921" name="Text Box 105"/>
          <p:cNvSpPr txBox="1">
            <a:spLocks noChangeArrowheads="1"/>
          </p:cNvSpPr>
          <p:nvPr/>
        </p:nvSpPr>
        <p:spPr bwMode="auto">
          <a:xfrm>
            <a:off x="665163" y="4441825"/>
            <a:ext cx="901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922" name="Line 106"/>
          <p:cNvSpPr>
            <a:spLocks noChangeShapeType="1"/>
          </p:cNvSpPr>
          <p:nvPr/>
        </p:nvSpPr>
        <p:spPr bwMode="auto">
          <a:xfrm>
            <a:off x="1579563" y="467042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23" name="Group 107"/>
          <p:cNvGrpSpPr>
            <a:grpSpLocks/>
          </p:cNvGrpSpPr>
          <p:nvPr/>
        </p:nvGrpSpPr>
        <p:grpSpPr bwMode="auto">
          <a:xfrm>
            <a:off x="5397500" y="5197475"/>
            <a:ext cx="1612900" cy="593725"/>
            <a:chOff x="4161" y="1314"/>
            <a:chExt cx="1016" cy="374"/>
          </a:xfrm>
        </p:grpSpPr>
        <p:sp>
          <p:nvSpPr>
            <p:cNvPr id="34924" name="Line 10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" name="Rectangle 109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926" name="Group 11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927" name="Rectangle 11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28" name="Group 11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929" name="Line 11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30" name="Group 11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3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7649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from the end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</a:t>
            </a:r>
          </a:p>
          <a:p>
            <a:r>
              <a:rPr lang="en-US" altLang="en-US"/>
              <a:t>Break the pointer connection</a:t>
            </a:r>
          </a:p>
          <a:p>
            <a:r>
              <a:rPr lang="en-US" altLang="en-US"/>
              <a:t>Set previous node pointer to NULL</a:t>
            </a:r>
          </a:p>
          <a:p>
            <a:r>
              <a:rPr lang="en-US" altLang="en-US"/>
              <a:t>Delete the node </a:t>
            </a:r>
          </a:p>
        </p:txBody>
      </p:sp>
    </p:spTree>
    <p:extLst>
      <p:ext uri="{BB962C8B-B14F-4D97-AF65-F5344CB8AC3E}">
        <p14:creationId xmlns:p14="http://schemas.microsoft.com/office/powerpoint/2010/main" val="257380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883" y="181388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3994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995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995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996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6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99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7" name="Line 61"/>
          <p:cNvSpPr>
            <a:spLocks noChangeShapeType="1"/>
          </p:cNvSpPr>
          <p:nvPr/>
        </p:nvSpPr>
        <p:spPr bwMode="auto">
          <a:xfrm>
            <a:off x="6477000" y="3276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Line 62"/>
          <p:cNvSpPr>
            <a:spLocks noChangeShapeType="1"/>
          </p:cNvSpPr>
          <p:nvPr/>
        </p:nvSpPr>
        <p:spPr bwMode="auto">
          <a:xfrm flipH="1">
            <a:off x="6477000" y="32988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22" name="Group 86"/>
          <p:cNvGrpSpPr>
            <a:grpSpLocks/>
          </p:cNvGrpSpPr>
          <p:nvPr/>
        </p:nvGrpSpPr>
        <p:grpSpPr bwMode="auto">
          <a:xfrm>
            <a:off x="3608388" y="3495675"/>
            <a:ext cx="1473200" cy="581025"/>
            <a:chOff x="600" y="1356"/>
            <a:chExt cx="1099" cy="444"/>
          </a:xfrm>
        </p:grpSpPr>
        <p:grpSp>
          <p:nvGrpSpPr>
            <p:cNvPr id="40023" name="Group 8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4" name="Rectangle 8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5" name="Line 8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26" name="Line 9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27" name="Group 91"/>
          <p:cNvGrpSpPr>
            <a:grpSpLocks/>
          </p:cNvGrpSpPr>
          <p:nvPr/>
        </p:nvGrpSpPr>
        <p:grpSpPr bwMode="auto">
          <a:xfrm>
            <a:off x="5135563" y="3495675"/>
            <a:ext cx="1473200" cy="581025"/>
            <a:chOff x="600" y="1356"/>
            <a:chExt cx="1099" cy="444"/>
          </a:xfrm>
        </p:grpSpPr>
        <p:grpSp>
          <p:nvGrpSpPr>
            <p:cNvPr id="40028" name="Group 9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9" name="Rectangle 9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0" name="Line 9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3838575" y="3557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5275263" y="35575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34" name="Text Box 98"/>
          <p:cNvSpPr txBox="1">
            <a:spLocks noChangeArrowheads="1"/>
          </p:cNvSpPr>
          <p:nvPr/>
        </p:nvSpPr>
        <p:spPr bwMode="auto">
          <a:xfrm>
            <a:off x="381000" y="2743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1295400" y="3048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36" name="Group 100"/>
          <p:cNvGrpSpPr>
            <a:grpSpLocks/>
          </p:cNvGrpSpPr>
          <p:nvPr/>
        </p:nvGrpSpPr>
        <p:grpSpPr bwMode="auto">
          <a:xfrm>
            <a:off x="6664325" y="3489325"/>
            <a:ext cx="1612900" cy="593725"/>
            <a:chOff x="4161" y="1314"/>
            <a:chExt cx="1016" cy="374"/>
          </a:xfrm>
        </p:grpSpPr>
        <p:sp>
          <p:nvSpPr>
            <p:cNvPr id="40037" name="Line 10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8" name="Rectangle 10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0039" name="Group 10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0040" name="Rectangle 10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41" name="Group 10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0042" name="Line 10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43" name="Group 10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0044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4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0046" name="Line 110"/>
          <p:cNvSpPr>
            <a:spLocks noChangeShapeType="1"/>
          </p:cNvSpPr>
          <p:nvPr/>
        </p:nvSpPr>
        <p:spPr bwMode="auto">
          <a:xfrm>
            <a:off x="3008313" y="3786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47" name="Group 111"/>
          <p:cNvGrpSpPr>
            <a:grpSpLocks/>
          </p:cNvGrpSpPr>
          <p:nvPr/>
        </p:nvGrpSpPr>
        <p:grpSpPr bwMode="auto">
          <a:xfrm>
            <a:off x="2070100" y="3497263"/>
            <a:ext cx="1100138" cy="576262"/>
            <a:chOff x="1344" y="1212"/>
            <a:chExt cx="693" cy="363"/>
          </a:xfrm>
        </p:grpSpPr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2" name="Group 116"/>
          <p:cNvGrpSpPr>
            <a:grpSpLocks/>
          </p:cNvGrpSpPr>
          <p:nvPr/>
        </p:nvGrpSpPr>
        <p:grpSpPr bwMode="auto">
          <a:xfrm>
            <a:off x="3532188" y="5073650"/>
            <a:ext cx="1473200" cy="581025"/>
            <a:chOff x="600" y="1356"/>
            <a:chExt cx="1099" cy="444"/>
          </a:xfrm>
        </p:grpSpPr>
        <p:grpSp>
          <p:nvGrpSpPr>
            <p:cNvPr id="40053" name="Group 11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4" name="Rectangle 11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5" name="Line 11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7" name="Group 121"/>
          <p:cNvGrpSpPr>
            <a:grpSpLocks/>
          </p:cNvGrpSpPr>
          <p:nvPr/>
        </p:nvGrpSpPr>
        <p:grpSpPr bwMode="auto">
          <a:xfrm>
            <a:off x="5059363" y="5073650"/>
            <a:ext cx="1473200" cy="581025"/>
            <a:chOff x="600" y="1356"/>
            <a:chExt cx="1099" cy="444"/>
          </a:xfrm>
        </p:grpSpPr>
        <p:grpSp>
          <p:nvGrpSpPr>
            <p:cNvPr id="40058" name="Group 12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9" name="Rectangle 12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0" name="Line 12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61" name="Line 12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62" name="Text Box 126"/>
          <p:cNvSpPr txBox="1">
            <a:spLocks noChangeArrowheads="1"/>
          </p:cNvSpPr>
          <p:nvPr/>
        </p:nvSpPr>
        <p:spPr bwMode="auto">
          <a:xfrm>
            <a:off x="3762375" y="5135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63" name="Text Box 127"/>
          <p:cNvSpPr txBox="1">
            <a:spLocks noChangeArrowheads="1"/>
          </p:cNvSpPr>
          <p:nvPr/>
        </p:nvSpPr>
        <p:spPr bwMode="auto">
          <a:xfrm>
            <a:off x="5199063" y="5135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64" name="Line 128"/>
          <p:cNvSpPr>
            <a:spLocks noChangeShapeType="1"/>
          </p:cNvSpPr>
          <p:nvPr/>
        </p:nvSpPr>
        <p:spPr bwMode="auto">
          <a:xfrm>
            <a:off x="1219200" y="462597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75" name="Line 139"/>
          <p:cNvSpPr>
            <a:spLocks noChangeShapeType="1"/>
          </p:cNvSpPr>
          <p:nvPr/>
        </p:nvSpPr>
        <p:spPr bwMode="auto">
          <a:xfrm>
            <a:off x="2932113" y="536416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76" name="Group 140"/>
          <p:cNvGrpSpPr>
            <a:grpSpLocks/>
          </p:cNvGrpSpPr>
          <p:nvPr/>
        </p:nvGrpSpPr>
        <p:grpSpPr bwMode="auto">
          <a:xfrm>
            <a:off x="1993900" y="5075238"/>
            <a:ext cx="1100138" cy="576262"/>
            <a:chOff x="1344" y="1212"/>
            <a:chExt cx="693" cy="363"/>
          </a:xfrm>
        </p:grpSpPr>
        <p:sp>
          <p:nvSpPr>
            <p:cNvPr id="40077" name="Rectangle 141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78" name="Rectangle 142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79" name="Text Box 143"/>
          <p:cNvSpPr txBox="1">
            <a:spLocks noChangeArrowheads="1"/>
          </p:cNvSpPr>
          <p:nvPr/>
        </p:nvSpPr>
        <p:spPr bwMode="auto">
          <a:xfrm>
            <a:off x="381000" y="41910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pic>
        <p:nvPicPr>
          <p:cNvPr id="40080" name="Picture 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5191125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1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from the Middle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</a:t>
            </a:r>
          </a:p>
          <a:p>
            <a:r>
              <a:rPr lang="en-US" altLang="en-US"/>
              <a:t>Set previous Node pointer to next node</a:t>
            </a:r>
          </a:p>
          <a:p>
            <a:r>
              <a:rPr lang="en-US" altLang="en-US"/>
              <a:t>Break Node pointer connection</a:t>
            </a:r>
          </a:p>
          <a:p>
            <a:r>
              <a:rPr lang="en-US" altLang="en-US"/>
              <a:t>Delete the node </a:t>
            </a:r>
          </a:p>
        </p:txBody>
      </p:sp>
    </p:spTree>
    <p:extLst>
      <p:ext uri="{BB962C8B-B14F-4D97-AF65-F5344CB8AC3E}">
        <p14:creationId xmlns:p14="http://schemas.microsoft.com/office/powerpoint/2010/main" val="65830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470" y="239713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209800" y="2362200"/>
            <a:ext cx="1096963" cy="581025"/>
            <a:chOff x="600" y="1356"/>
            <a:chExt cx="818" cy="444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200400" y="2667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6" name="Group 8"/>
          <p:cNvGrpSpPr>
            <a:grpSpLocks/>
          </p:cNvGrpSpPr>
          <p:nvPr/>
        </p:nvGrpSpPr>
        <p:grpSpPr bwMode="auto">
          <a:xfrm>
            <a:off x="3736975" y="2362200"/>
            <a:ext cx="1473200" cy="581025"/>
            <a:chOff x="600" y="1356"/>
            <a:chExt cx="1099" cy="444"/>
          </a:xfrm>
        </p:grpSpPr>
        <p:grpSp>
          <p:nvGrpSpPr>
            <p:cNvPr id="43017" name="Group 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18" name="Rectangle 1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439988" y="24241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876675" y="242411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1447800" y="18288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5265738" y="2355850"/>
            <a:ext cx="1612900" cy="593725"/>
            <a:chOff x="4161" y="1314"/>
            <a:chExt cx="1016" cy="374"/>
          </a:xfrm>
        </p:grpSpPr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27" name="Group 19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28" name="Rectangle 20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29" name="Group 21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30" name="Line 22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31" name="Group 23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3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3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33400" y="14478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2362200" y="3975100"/>
            <a:ext cx="1096963" cy="581025"/>
            <a:chOff x="600" y="1356"/>
            <a:chExt cx="818" cy="444"/>
          </a:xfrm>
        </p:grpSpPr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4876800" y="3365500"/>
            <a:ext cx="57308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9" name="Group 31"/>
          <p:cNvGrpSpPr>
            <a:grpSpLocks/>
          </p:cNvGrpSpPr>
          <p:nvPr/>
        </p:nvGrpSpPr>
        <p:grpSpPr bwMode="auto">
          <a:xfrm>
            <a:off x="3889375" y="3975100"/>
            <a:ext cx="1473200" cy="581025"/>
            <a:chOff x="600" y="1356"/>
            <a:chExt cx="1099" cy="444"/>
          </a:xfrm>
        </p:grpSpPr>
        <p:grpSp>
          <p:nvGrpSpPr>
            <p:cNvPr id="43040" name="Group 3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41" name="Rectangle 3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2592388" y="40370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029075" y="403701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685800" y="32131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1600200" y="34417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8" name="Group 40"/>
          <p:cNvGrpSpPr>
            <a:grpSpLocks/>
          </p:cNvGrpSpPr>
          <p:nvPr/>
        </p:nvGrpSpPr>
        <p:grpSpPr bwMode="auto">
          <a:xfrm>
            <a:off x="5418138" y="3968750"/>
            <a:ext cx="1612900" cy="593725"/>
            <a:chOff x="4161" y="1314"/>
            <a:chExt cx="1016" cy="374"/>
          </a:xfrm>
        </p:grpSpPr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51" name="Group 4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52" name="Rectangle 4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53" name="Group 4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54" name="Line 4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55" name="Group 4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5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3733800" y="37465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3706813" y="37560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Freeform 52"/>
          <p:cNvSpPr>
            <a:spLocks/>
          </p:cNvSpPr>
          <p:nvPr/>
        </p:nvSpPr>
        <p:spPr bwMode="auto">
          <a:xfrm>
            <a:off x="3225800" y="3200400"/>
            <a:ext cx="1651000" cy="1079500"/>
          </a:xfrm>
          <a:custGeom>
            <a:avLst/>
            <a:gdLst>
              <a:gd name="T0" fmla="*/ 80 w 1040"/>
              <a:gd name="T1" fmla="*/ 680 h 680"/>
              <a:gd name="T2" fmla="*/ 80 w 1040"/>
              <a:gd name="T3" fmla="*/ 152 h 680"/>
              <a:gd name="T4" fmla="*/ 560 w 1040"/>
              <a:gd name="T5" fmla="*/ 8 h 680"/>
              <a:gd name="T6" fmla="*/ 1040 w 1040"/>
              <a:gd name="T7" fmla="*/ 104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0" h="680">
                <a:moveTo>
                  <a:pt x="80" y="680"/>
                </a:moveTo>
                <a:cubicBezTo>
                  <a:pt x="40" y="472"/>
                  <a:pt x="0" y="264"/>
                  <a:pt x="80" y="152"/>
                </a:cubicBezTo>
                <a:cubicBezTo>
                  <a:pt x="160" y="40"/>
                  <a:pt x="400" y="16"/>
                  <a:pt x="560" y="8"/>
                </a:cubicBezTo>
                <a:cubicBezTo>
                  <a:pt x="720" y="0"/>
                  <a:pt x="880" y="52"/>
                  <a:pt x="1040" y="10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61" name="Group 53"/>
          <p:cNvGrpSpPr>
            <a:grpSpLocks/>
          </p:cNvGrpSpPr>
          <p:nvPr/>
        </p:nvGrpSpPr>
        <p:grpSpPr bwMode="auto">
          <a:xfrm>
            <a:off x="2362200" y="5362575"/>
            <a:ext cx="1096963" cy="581025"/>
            <a:chOff x="600" y="1356"/>
            <a:chExt cx="818" cy="444"/>
          </a:xfrm>
        </p:grpSpPr>
        <p:sp>
          <p:nvSpPr>
            <p:cNvPr id="43062" name="Rectangle 54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2592388" y="5424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1600200" y="482917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Text Box 58"/>
          <p:cNvSpPr txBox="1">
            <a:spLocks noChangeArrowheads="1"/>
          </p:cNvSpPr>
          <p:nvPr/>
        </p:nvSpPr>
        <p:spPr bwMode="auto">
          <a:xfrm>
            <a:off x="685800" y="444817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>
            <a:off x="3505200" y="5638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68" name="Group 60"/>
          <p:cNvGrpSpPr>
            <a:grpSpLocks/>
          </p:cNvGrpSpPr>
          <p:nvPr/>
        </p:nvGrpSpPr>
        <p:grpSpPr bwMode="auto">
          <a:xfrm>
            <a:off x="4038600" y="5349875"/>
            <a:ext cx="1612900" cy="593725"/>
            <a:chOff x="4161" y="1314"/>
            <a:chExt cx="1016" cy="374"/>
          </a:xfrm>
        </p:grpSpPr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Rectangle 6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71" name="Group 6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72" name="Rectangle 6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73" name="Group 6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74" name="Line 6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75" name="Group 6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7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7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140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Display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229600" cy="4419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void display() 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node *temp=new node;</a:t>
            </a:r>
          </a:p>
          <a:p>
            <a:pPr>
              <a:buNone/>
            </a:pPr>
            <a:r>
              <a:rPr lang="en-US" dirty="0"/>
              <a:t>  temp=head; </a:t>
            </a:r>
          </a:p>
          <a:p>
            <a:pPr>
              <a:buNone/>
            </a:pPr>
            <a:r>
              <a:rPr lang="en-US" dirty="0"/>
              <a:t>  while(temp!=NULL)</a:t>
            </a:r>
          </a:p>
          <a:p>
            <a:pPr>
              <a:buNone/>
            </a:pPr>
            <a:r>
              <a:rPr lang="en-US" dirty="0"/>
              <a:t>   {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&lt;&lt;temp-&gt;data&lt;&lt;"\t";</a:t>
            </a:r>
          </a:p>
          <a:p>
            <a:pPr>
              <a:buNone/>
            </a:pPr>
            <a:r>
              <a:rPr lang="en-US" dirty="0"/>
              <a:t>   temp=temp-&gt;next; </a:t>
            </a:r>
          </a:p>
          <a:p>
            <a:pPr>
              <a:buNone/>
            </a:pPr>
            <a:r>
              <a:rPr lang="en-US" dirty="0"/>
              <a:t>  }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599028"/>
            <a:ext cx="8229600" cy="2363372"/>
          </a:xfrm>
        </p:spPr>
      </p:pic>
      <p:sp>
        <p:nvSpPr>
          <p:cNvPr id="5" name="TextBox 4"/>
          <p:cNvSpPr txBox="1"/>
          <p:nvPr/>
        </p:nvSpPr>
        <p:spPr>
          <a:xfrm>
            <a:off x="352269" y="990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First Node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533400" y="3962400"/>
            <a:ext cx="586740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/>
              <a:t>void </a:t>
            </a:r>
            <a:r>
              <a:rPr lang="en-US" sz="2400" dirty="0" err="1"/>
              <a:t>delete_first</a:t>
            </a:r>
            <a:r>
              <a:rPr lang="en-US" sz="2400" dirty="0"/>
              <a:t>()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node *temp=new node;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temp=head;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head=head-&gt;next;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delete temp;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}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SL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50889"/>
            <a:ext cx="8229600" cy="1925711"/>
          </a:xfrm>
        </p:spPr>
      </p:pic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533400" y="668084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Delete Last Node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533400" y="3276600"/>
            <a:ext cx="4572000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delete_last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 *current=new node;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 *previous=new node; current=head;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while(current-&gt;next!=NULL)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previous=current;       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current=current-&gt;next;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410200" y="4267200"/>
            <a:ext cx="3352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tail=previous; 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Previous-&gt;next=NULL; delete current; 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/>
              <a:t>De</a:t>
            </a:r>
            <a:r>
              <a:rPr sz="5000" spc="5" dirty="0"/>
              <a:t>l</a:t>
            </a:r>
            <a:r>
              <a:rPr sz="5000" spc="-35" dirty="0"/>
              <a:t>e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dirty="0"/>
              <a:t>a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part</a:t>
            </a:r>
            <a:r>
              <a:rPr sz="5000" spc="10" dirty="0"/>
              <a:t>i</a:t>
            </a:r>
            <a:r>
              <a:rPr sz="5000" dirty="0"/>
              <a:t>cu</a:t>
            </a:r>
            <a:r>
              <a:rPr sz="5000" spc="-5" dirty="0"/>
              <a:t>l</a:t>
            </a:r>
            <a:r>
              <a:rPr sz="5000" dirty="0"/>
              <a:t>ar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spc="-5" dirty="0"/>
              <a:t>node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3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31750">
            <a:solidFill>
              <a:srgbClr val="FF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31750">
            <a:solidFill>
              <a:srgbClr val="FF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7737" y="4910078"/>
            <a:ext cx="956310" cy="85725"/>
          </a:xfrm>
          <a:custGeom>
            <a:avLst/>
            <a:gdLst/>
            <a:ahLst/>
            <a:cxnLst/>
            <a:rect l="l" t="t" r="r" b="b"/>
            <a:pathLst>
              <a:path w="956310" h="85725">
                <a:moveTo>
                  <a:pt x="35115" y="479"/>
                </a:moveTo>
                <a:lnTo>
                  <a:pt x="1164" y="36619"/>
                </a:lnTo>
                <a:lnTo>
                  <a:pt x="0" y="53982"/>
                </a:lnTo>
                <a:lnTo>
                  <a:pt x="5764" y="66649"/>
                </a:lnTo>
                <a:lnTo>
                  <a:pt x="15147" y="76704"/>
                </a:lnTo>
                <a:lnTo>
                  <a:pt x="27321" y="83334"/>
                </a:lnTo>
                <a:lnTo>
                  <a:pt x="41462" y="85724"/>
                </a:lnTo>
                <a:lnTo>
                  <a:pt x="53870" y="83881"/>
                </a:lnTo>
                <a:lnTo>
                  <a:pt x="66030" y="77833"/>
                </a:lnTo>
                <a:lnTo>
                  <a:pt x="75643" y="68193"/>
                </a:lnTo>
                <a:lnTo>
                  <a:pt x="81177" y="57149"/>
                </a:lnTo>
                <a:lnTo>
                  <a:pt x="41462" y="57149"/>
                </a:lnTo>
                <a:lnTo>
                  <a:pt x="41462" y="28574"/>
                </a:lnTo>
                <a:lnTo>
                  <a:pt x="81602" y="28574"/>
                </a:lnTo>
                <a:lnTo>
                  <a:pt x="81435" y="27799"/>
                </a:lnTo>
                <a:lnTo>
                  <a:pt x="74780" y="16648"/>
                </a:lnTo>
                <a:lnTo>
                  <a:pt x="64598" y="7929"/>
                </a:lnTo>
                <a:lnTo>
                  <a:pt x="51255" y="2314"/>
                </a:lnTo>
                <a:lnTo>
                  <a:pt x="35115" y="479"/>
                </a:lnTo>
                <a:close/>
              </a:path>
              <a:path w="956310" h="85725">
                <a:moveTo>
                  <a:pt x="870152" y="0"/>
                </a:moveTo>
                <a:lnTo>
                  <a:pt x="870152" y="85724"/>
                </a:lnTo>
                <a:lnTo>
                  <a:pt x="927371" y="57149"/>
                </a:lnTo>
                <a:lnTo>
                  <a:pt x="884365" y="57149"/>
                </a:lnTo>
                <a:lnTo>
                  <a:pt x="884365" y="28574"/>
                </a:lnTo>
                <a:lnTo>
                  <a:pt x="927213" y="28574"/>
                </a:lnTo>
                <a:lnTo>
                  <a:pt x="870152" y="0"/>
                </a:lnTo>
                <a:close/>
              </a:path>
              <a:path w="956310" h="85725">
                <a:moveTo>
                  <a:pt x="81602" y="28574"/>
                </a:moveTo>
                <a:lnTo>
                  <a:pt x="41462" y="28574"/>
                </a:lnTo>
                <a:lnTo>
                  <a:pt x="41462" y="57149"/>
                </a:lnTo>
                <a:lnTo>
                  <a:pt x="81177" y="57149"/>
                </a:lnTo>
                <a:lnTo>
                  <a:pt x="81951" y="55604"/>
                </a:lnTo>
                <a:lnTo>
                  <a:pt x="84199" y="40705"/>
                </a:lnTo>
                <a:lnTo>
                  <a:pt x="81602" y="28574"/>
                </a:lnTo>
                <a:close/>
              </a:path>
              <a:path w="956310" h="85725">
                <a:moveTo>
                  <a:pt x="870152" y="28574"/>
                </a:moveTo>
                <a:lnTo>
                  <a:pt x="81602" y="28574"/>
                </a:lnTo>
                <a:lnTo>
                  <a:pt x="84199" y="40705"/>
                </a:lnTo>
                <a:lnTo>
                  <a:pt x="81951" y="55604"/>
                </a:lnTo>
                <a:lnTo>
                  <a:pt x="81177" y="57149"/>
                </a:lnTo>
                <a:lnTo>
                  <a:pt x="870152" y="57149"/>
                </a:lnTo>
                <a:lnTo>
                  <a:pt x="870152" y="28574"/>
                </a:lnTo>
                <a:close/>
              </a:path>
              <a:path w="956310" h="85725">
                <a:moveTo>
                  <a:pt x="927213" y="28574"/>
                </a:moveTo>
                <a:lnTo>
                  <a:pt x="884365" y="28574"/>
                </a:lnTo>
                <a:lnTo>
                  <a:pt x="884365" y="57149"/>
                </a:lnTo>
                <a:lnTo>
                  <a:pt x="927371" y="57149"/>
                </a:lnTo>
                <a:lnTo>
                  <a:pt x="955862" y="42921"/>
                </a:lnTo>
                <a:lnTo>
                  <a:pt x="92721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2820" y="4352794"/>
            <a:ext cx="2861310" cy="533400"/>
          </a:xfrm>
          <a:custGeom>
            <a:avLst/>
            <a:gdLst/>
            <a:ahLst/>
            <a:cxnLst/>
            <a:rect l="l" t="t" r="r" b="b"/>
            <a:pathLst>
              <a:path w="2861310" h="533400">
                <a:moveTo>
                  <a:pt x="2848606" y="475487"/>
                </a:moveTo>
                <a:lnTo>
                  <a:pt x="2792961" y="475487"/>
                </a:lnTo>
                <a:lnTo>
                  <a:pt x="2800063" y="502919"/>
                </a:lnTo>
                <a:lnTo>
                  <a:pt x="2789033" y="506313"/>
                </a:lnTo>
                <a:lnTo>
                  <a:pt x="2802349" y="533399"/>
                </a:lnTo>
                <a:lnTo>
                  <a:pt x="2848606" y="475487"/>
                </a:lnTo>
                <a:close/>
              </a:path>
              <a:path w="2861310" h="533400">
                <a:moveTo>
                  <a:pt x="2225027" y="27431"/>
                </a:moveTo>
                <a:lnTo>
                  <a:pt x="1726405" y="27431"/>
                </a:lnTo>
                <a:lnTo>
                  <a:pt x="1782427" y="30479"/>
                </a:lnTo>
                <a:lnTo>
                  <a:pt x="1837535" y="30479"/>
                </a:lnTo>
                <a:lnTo>
                  <a:pt x="1891637" y="33527"/>
                </a:lnTo>
                <a:lnTo>
                  <a:pt x="1944337" y="33527"/>
                </a:lnTo>
                <a:lnTo>
                  <a:pt x="2092927" y="42671"/>
                </a:lnTo>
                <a:lnTo>
                  <a:pt x="2115787" y="45719"/>
                </a:lnTo>
                <a:lnTo>
                  <a:pt x="2138159" y="45719"/>
                </a:lnTo>
                <a:lnTo>
                  <a:pt x="2201771" y="54863"/>
                </a:lnTo>
                <a:lnTo>
                  <a:pt x="2221705" y="54863"/>
                </a:lnTo>
                <a:lnTo>
                  <a:pt x="2276721" y="64007"/>
                </a:lnTo>
                <a:lnTo>
                  <a:pt x="2324575" y="73151"/>
                </a:lnTo>
                <a:lnTo>
                  <a:pt x="2378951" y="88391"/>
                </a:lnTo>
                <a:lnTo>
                  <a:pt x="2403213" y="94487"/>
                </a:lnTo>
                <a:lnTo>
                  <a:pt x="2425677" y="106679"/>
                </a:lnTo>
                <a:lnTo>
                  <a:pt x="2446373" y="115823"/>
                </a:lnTo>
                <a:lnTo>
                  <a:pt x="2465697" y="128015"/>
                </a:lnTo>
                <a:lnTo>
                  <a:pt x="2499713" y="152399"/>
                </a:lnTo>
                <a:lnTo>
                  <a:pt x="2541379" y="192023"/>
                </a:lnTo>
                <a:lnTo>
                  <a:pt x="2553053" y="207263"/>
                </a:lnTo>
                <a:lnTo>
                  <a:pt x="2563721" y="219455"/>
                </a:lnTo>
                <a:lnTo>
                  <a:pt x="2591153" y="265175"/>
                </a:lnTo>
                <a:lnTo>
                  <a:pt x="2619347" y="326135"/>
                </a:lnTo>
                <a:lnTo>
                  <a:pt x="2631295" y="356615"/>
                </a:lnTo>
                <a:lnTo>
                  <a:pt x="2637147" y="368807"/>
                </a:lnTo>
                <a:lnTo>
                  <a:pt x="2642725" y="384047"/>
                </a:lnTo>
                <a:lnTo>
                  <a:pt x="2648699" y="396239"/>
                </a:lnTo>
                <a:lnTo>
                  <a:pt x="2654399" y="408431"/>
                </a:lnTo>
                <a:lnTo>
                  <a:pt x="2660617" y="420623"/>
                </a:lnTo>
                <a:lnTo>
                  <a:pt x="2667109" y="432815"/>
                </a:lnTo>
                <a:lnTo>
                  <a:pt x="2674089" y="441959"/>
                </a:lnTo>
                <a:lnTo>
                  <a:pt x="2681709" y="454151"/>
                </a:lnTo>
                <a:lnTo>
                  <a:pt x="2689969" y="460247"/>
                </a:lnTo>
                <a:lnTo>
                  <a:pt x="2699113" y="469391"/>
                </a:lnTo>
                <a:lnTo>
                  <a:pt x="2708135" y="475487"/>
                </a:lnTo>
                <a:lnTo>
                  <a:pt x="2716395" y="481583"/>
                </a:lnTo>
                <a:lnTo>
                  <a:pt x="2731635" y="490727"/>
                </a:lnTo>
                <a:lnTo>
                  <a:pt x="2746113" y="499871"/>
                </a:lnTo>
                <a:lnTo>
                  <a:pt x="2759677" y="505967"/>
                </a:lnTo>
                <a:lnTo>
                  <a:pt x="2772631" y="509015"/>
                </a:lnTo>
                <a:lnTo>
                  <a:pt x="2780251" y="509015"/>
                </a:lnTo>
                <a:lnTo>
                  <a:pt x="2789033" y="506313"/>
                </a:lnTo>
                <a:lnTo>
                  <a:pt x="2776876" y="481583"/>
                </a:lnTo>
                <a:lnTo>
                  <a:pt x="2773271" y="481583"/>
                </a:lnTo>
                <a:lnTo>
                  <a:pt x="2776400" y="480615"/>
                </a:lnTo>
                <a:lnTo>
                  <a:pt x="2776181" y="480169"/>
                </a:lnTo>
                <a:lnTo>
                  <a:pt x="2770741" y="478535"/>
                </a:lnTo>
                <a:lnTo>
                  <a:pt x="2759433" y="472439"/>
                </a:lnTo>
                <a:lnTo>
                  <a:pt x="2746601" y="466343"/>
                </a:lnTo>
                <a:lnTo>
                  <a:pt x="2732397" y="457199"/>
                </a:lnTo>
                <a:lnTo>
                  <a:pt x="2725021" y="454151"/>
                </a:lnTo>
                <a:lnTo>
                  <a:pt x="2697955" y="426719"/>
                </a:lnTo>
                <a:lnTo>
                  <a:pt x="2669151" y="371855"/>
                </a:lnTo>
                <a:lnTo>
                  <a:pt x="2663543" y="359663"/>
                </a:lnTo>
                <a:lnTo>
                  <a:pt x="2645529" y="313943"/>
                </a:lnTo>
                <a:lnTo>
                  <a:pt x="2624315" y="268223"/>
                </a:lnTo>
                <a:lnTo>
                  <a:pt x="2616055" y="252983"/>
                </a:lnTo>
                <a:lnTo>
                  <a:pt x="2607155" y="234695"/>
                </a:lnTo>
                <a:lnTo>
                  <a:pt x="2575151" y="188975"/>
                </a:lnTo>
                <a:lnTo>
                  <a:pt x="2548481" y="158495"/>
                </a:lnTo>
                <a:lnTo>
                  <a:pt x="2516995" y="128015"/>
                </a:lnTo>
                <a:lnTo>
                  <a:pt x="2480023" y="103631"/>
                </a:lnTo>
                <a:lnTo>
                  <a:pt x="2436863" y="79247"/>
                </a:lnTo>
                <a:lnTo>
                  <a:pt x="2387059" y="60959"/>
                </a:lnTo>
                <a:lnTo>
                  <a:pt x="2330183" y="45719"/>
                </a:lnTo>
                <a:lnTo>
                  <a:pt x="2263249" y="33527"/>
                </a:lnTo>
                <a:lnTo>
                  <a:pt x="2225027" y="27431"/>
                </a:lnTo>
                <a:close/>
              </a:path>
              <a:path w="2861310" h="533400">
                <a:moveTo>
                  <a:pt x="2777023" y="480422"/>
                </a:moveTo>
                <a:lnTo>
                  <a:pt x="2776400" y="480615"/>
                </a:lnTo>
                <a:lnTo>
                  <a:pt x="2789033" y="506313"/>
                </a:lnTo>
                <a:lnTo>
                  <a:pt x="2800063" y="502919"/>
                </a:lnTo>
                <a:lnTo>
                  <a:pt x="2794539" y="481583"/>
                </a:lnTo>
                <a:lnTo>
                  <a:pt x="2780891" y="481583"/>
                </a:lnTo>
                <a:lnTo>
                  <a:pt x="2777023" y="480422"/>
                </a:lnTo>
                <a:close/>
              </a:path>
              <a:path w="2861310" h="533400">
                <a:moveTo>
                  <a:pt x="51015" y="417575"/>
                </a:moveTo>
                <a:lnTo>
                  <a:pt x="34818" y="417575"/>
                </a:lnTo>
                <a:lnTo>
                  <a:pt x="23152" y="420623"/>
                </a:lnTo>
                <a:lnTo>
                  <a:pt x="13260" y="426719"/>
                </a:lnTo>
                <a:lnTo>
                  <a:pt x="5720" y="438911"/>
                </a:lnTo>
                <a:lnTo>
                  <a:pt x="1108" y="454151"/>
                </a:lnTo>
                <a:lnTo>
                  <a:pt x="0" y="469391"/>
                </a:lnTo>
                <a:lnTo>
                  <a:pt x="5799" y="481583"/>
                </a:lnTo>
                <a:lnTo>
                  <a:pt x="15161" y="493775"/>
                </a:lnTo>
                <a:lnTo>
                  <a:pt x="27288" y="499871"/>
                </a:lnTo>
                <a:lnTo>
                  <a:pt x="41379" y="502919"/>
                </a:lnTo>
                <a:lnTo>
                  <a:pt x="54123" y="499871"/>
                </a:lnTo>
                <a:lnTo>
                  <a:pt x="66209" y="493775"/>
                </a:lnTo>
                <a:lnTo>
                  <a:pt x="75732" y="484631"/>
                </a:lnTo>
                <a:lnTo>
                  <a:pt x="81945" y="472439"/>
                </a:lnTo>
                <a:lnTo>
                  <a:pt x="41379" y="472439"/>
                </a:lnTo>
                <a:lnTo>
                  <a:pt x="41379" y="445007"/>
                </a:lnTo>
                <a:lnTo>
                  <a:pt x="81292" y="445007"/>
                </a:lnTo>
                <a:lnTo>
                  <a:pt x="74604" y="432815"/>
                </a:lnTo>
                <a:lnTo>
                  <a:pt x="64394" y="423671"/>
                </a:lnTo>
                <a:lnTo>
                  <a:pt x="51015" y="417575"/>
                </a:lnTo>
                <a:close/>
              </a:path>
              <a:path w="2861310" h="533400">
                <a:moveTo>
                  <a:pt x="2776400" y="480615"/>
                </a:moveTo>
                <a:lnTo>
                  <a:pt x="2773271" y="481583"/>
                </a:lnTo>
                <a:lnTo>
                  <a:pt x="2776876" y="481583"/>
                </a:lnTo>
                <a:lnTo>
                  <a:pt x="2776400" y="480615"/>
                </a:lnTo>
                <a:close/>
              </a:path>
              <a:path w="2861310" h="533400">
                <a:moveTo>
                  <a:pt x="2792961" y="475487"/>
                </a:moveTo>
                <a:lnTo>
                  <a:pt x="2777023" y="480422"/>
                </a:lnTo>
                <a:lnTo>
                  <a:pt x="2780891" y="481583"/>
                </a:lnTo>
                <a:lnTo>
                  <a:pt x="2794539" y="481583"/>
                </a:lnTo>
                <a:lnTo>
                  <a:pt x="2792961" y="475487"/>
                </a:lnTo>
                <a:close/>
              </a:path>
              <a:path w="2861310" h="533400">
                <a:moveTo>
                  <a:pt x="2776181" y="480169"/>
                </a:moveTo>
                <a:lnTo>
                  <a:pt x="2776400" y="480615"/>
                </a:lnTo>
                <a:lnTo>
                  <a:pt x="2777023" y="480422"/>
                </a:lnTo>
                <a:lnTo>
                  <a:pt x="2776181" y="480169"/>
                </a:lnTo>
                <a:close/>
              </a:path>
              <a:path w="2861310" h="533400">
                <a:moveTo>
                  <a:pt x="2764889" y="457199"/>
                </a:moveTo>
                <a:lnTo>
                  <a:pt x="2776181" y="480169"/>
                </a:lnTo>
                <a:lnTo>
                  <a:pt x="2777023" y="480422"/>
                </a:lnTo>
                <a:lnTo>
                  <a:pt x="2792961" y="475487"/>
                </a:lnTo>
                <a:lnTo>
                  <a:pt x="2848606" y="475487"/>
                </a:lnTo>
                <a:lnTo>
                  <a:pt x="2860779" y="460247"/>
                </a:lnTo>
                <a:lnTo>
                  <a:pt x="2764889" y="457199"/>
                </a:lnTo>
                <a:close/>
              </a:path>
              <a:path w="2861310" h="533400">
                <a:moveTo>
                  <a:pt x="81292" y="445007"/>
                </a:moveTo>
                <a:lnTo>
                  <a:pt x="41379" y="445007"/>
                </a:lnTo>
                <a:lnTo>
                  <a:pt x="41379" y="472439"/>
                </a:lnTo>
                <a:lnTo>
                  <a:pt x="81945" y="472439"/>
                </a:lnTo>
                <a:lnTo>
                  <a:pt x="84105" y="457199"/>
                </a:lnTo>
                <a:lnTo>
                  <a:pt x="81292" y="445007"/>
                </a:lnTo>
                <a:close/>
              </a:path>
              <a:path w="2861310" h="533400">
                <a:moveTo>
                  <a:pt x="1222997" y="33527"/>
                </a:moveTo>
                <a:lnTo>
                  <a:pt x="863059" y="33527"/>
                </a:lnTo>
                <a:lnTo>
                  <a:pt x="830171" y="39623"/>
                </a:lnTo>
                <a:lnTo>
                  <a:pt x="773661" y="51815"/>
                </a:lnTo>
                <a:lnTo>
                  <a:pt x="727819" y="64007"/>
                </a:lnTo>
                <a:lnTo>
                  <a:pt x="717913" y="70103"/>
                </a:lnTo>
                <a:lnTo>
                  <a:pt x="708007" y="73151"/>
                </a:lnTo>
                <a:lnTo>
                  <a:pt x="690847" y="82295"/>
                </a:lnTo>
                <a:lnTo>
                  <a:pt x="675607" y="94487"/>
                </a:lnTo>
                <a:lnTo>
                  <a:pt x="662409" y="103631"/>
                </a:lnTo>
                <a:lnTo>
                  <a:pt x="633697" y="140207"/>
                </a:lnTo>
                <a:lnTo>
                  <a:pt x="618731" y="179831"/>
                </a:lnTo>
                <a:lnTo>
                  <a:pt x="612879" y="219455"/>
                </a:lnTo>
                <a:lnTo>
                  <a:pt x="611599" y="271271"/>
                </a:lnTo>
                <a:lnTo>
                  <a:pt x="610989" y="295655"/>
                </a:lnTo>
                <a:lnTo>
                  <a:pt x="604741" y="335279"/>
                </a:lnTo>
                <a:lnTo>
                  <a:pt x="578467" y="371855"/>
                </a:lnTo>
                <a:lnTo>
                  <a:pt x="544939" y="390143"/>
                </a:lnTo>
                <a:lnTo>
                  <a:pt x="492239" y="408431"/>
                </a:lnTo>
                <a:lnTo>
                  <a:pt x="401927" y="429767"/>
                </a:lnTo>
                <a:lnTo>
                  <a:pt x="265407" y="441959"/>
                </a:lnTo>
                <a:lnTo>
                  <a:pt x="192499" y="441959"/>
                </a:lnTo>
                <a:lnTo>
                  <a:pt x="117457" y="445007"/>
                </a:lnTo>
                <a:lnTo>
                  <a:pt x="81292" y="445007"/>
                </a:lnTo>
                <a:lnTo>
                  <a:pt x="84105" y="457199"/>
                </a:lnTo>
                <a:lnTo>
                  <a:pt x="81945" y="472439"/>
                </a:lnTo>
                <a:lnTo>
                  <a:pt x="229989" y="472439"/>
                </a:lnTo>
                <a:lnTo>
                  <a:pt x="405737" y="457199"/>
                </a:lnTo>
                <a:lnTo>
                  <a:pt x="469379" y="445007"/>
                </a:lnTo>
                <a:lnTo>
                  <a:pt x="528053" y="426719"/>
                </a:lnTo>
                <a:lnTo>
                  <a:pt x="580875" y="405383"/>
                </a:lnTo>
                <a:lnTo>
                  <a:pt x="593189" y="396239"/>
                </a:lnTo>
                <a:lnTo>
                  <a:pt x="603979" y="390143"/>
                </a:lnTo>
                <a:lnTo>
                  <a:pt x="613123" y="380999"/>
                </a:lnTo>
                <a:lnTo>
                  <a:pt x="620743" y="368807"/>
                </a:lnTo>
                <a:lnTo>
                  <a:pt x="626717" y="356615"/>
                </a:lnTo>
                <a:lnTo>
                  <a:pt x="631289" y="347471"/>
                </a:lnTo>
                <a:lnTo>
                  <a:pt x="639549" y="298703"/>
                </a:lnTo>
                <a:lnTo>
                  <a:pt x="640433" y="246887"/>
                </a:lnTo>
                <a:lnTo>
                  <a:pt x="641469" y="222503"/>
                </a:lnTo>
                <a:lnTo>
                  <a:pt x="649973" y="173735"/>
                </a:lnTo>
                <a:lnTo>
                  <a:pt x="654149" y="164591"/>
                </a:lnTo>
                <a:lnTo>
                  <a:pt x="659361" y="152399"/>
                </a:lnTo>
                <a:lnTo>
                  <a:pt x="693773" y="115823"/>
                </a:lnTo>
                <a:lnTo>
                  <a:pt x="729861" y="94487"/>
                </a:lnTo>
                <a:lnTo>
                  <a:pt x="769333" y="82295"/>
                </a:lnTo>
                <a:lnTo>
                  <a:pt x="820143" y="70103"/>
                </a:lnTo>
                <a:lnTo>
                  <a:pt x="850623" y="64007"/>
                </a:lnTo>
                <a:lnTo>
                  <a:pt x="867143" y="64007"/>
                </a:lnTo>
                <a:lnTo>
                  <a:pt x="902561" y="57911"/>
                </a:lnTo>
                <a:lnTo>
                  <a:pt x="921611" y="54863"/>
                </a:lnTo>
                <a:lnTo>
                  <a:pt x="941179" y="54863"/>
                </a:lnTo>
                <a:lnTo>
                  <a:pt x="982571" y="48767"/>
                </a:lnTo>
                <a:lnTo>
                  <a:pt x="1004181" y="48767"/>
                </a:lnTo>
                <a:lnTo>
                  <a:pt x="1026523" y="45719"/>
                </a:lnTo>
                <a:lnTo>
                  <a:pt x="1049261" y="45719"/>
                </a:lnTo>
                <a:lnTo>
                  <a:pt x="1072609" y="42671"/>
                </a:lnTo>
                <a:lnTo>
                  <a:pt x="1222997" y="33527"/>
                </a:lnTo>
                <a:close/>
              </a:path>
              <a:path w="2861310" h="533400">
                <a:moveTo>
                  <a:pt x="2184123" y="21335"/>
                </a:moveTo>
                <a:lnTo>
                  <a:pt x="979919" y="21335"/>
                </a:lnTo>
                <a:lnTo>
                  <a:pt x="958827" y="24383"/>
                </a:lnTo>
                <a:lnTo>
                  <a:pt x="938131" y="24383"/>
                </a:lnTo>
                <a:lnTo>
                  <a:pt x="880737" y="33527"/>
                </a:lnTo>
                <a:lnTo>
                  <a:pt x="1276337" y="33527"/>
                </a:lnTo>
                <a:lnTo>
                  <a:pt x="1330683" y="30479"/>
                </a:lnTo>
                <a:lnTo>
                  <a:pt x="1386187" y="30479"/>
                </a:lnTo>
                <a:lnTo>
                  <a:pt x="1442331" y="27431"/>
                </a:lnTo>
                <a:lnTo>
                  <a:pt x="2225027" y="27431"/>
                </a:lnTo>
                <a:lnTo>
                  <a:pt x="2184123" y="21335"/>
                </a:lnTo>
                <a:close/>
              </a:path>
              <a:path w="2861310" h="533400">
                <a:moveTo>
                  <a:pt x="2118073" y="15239"/>
                </a:moveTo>
                <a:lnTo>
                  <a:pt x="1047097" y="15239"/>
                </a:lnTo>
                <a:lnTo>
                  <a:pt x="1001621" y="21335"/>
                </a:lnTo>
                <a:lnTo>
                  <a:pt x="2162787" y="21335"/>
                </a:lnTo>
                <a:lnTo>
                  <a:pt x="2118073" y="15239"/>
                </a:lnTo>
                <a:close/>
              </a:path>
              <a:path w="2861310" h="533400">
                <a:moveTo>
                  <a:pt x="1892521" y="3047"/>
                </a:moveTo>
                <a:lnTo>
                  <a:pt x="1275179" y="3047"/>
                </a:lnTo>
                <a:lnTo>
                  <a:pt x="1070719" y="15239"/>
                </a:lnTo>
                <a:lnTo>
                  <a:pt x="2094969" y="15239"/>
                </a:lnTo>
                <a:lnTo>
                  <a:pt x="1892521" y="3047"/>
                </a:lnTo>
                <a:close/>
              </a:path>
              <a:path w="2861310" h="533400">
                <a:moveTo>
                  <a:pt x="1782945" y="0"/>
                </a:moveTo>
                <a:lnTo>
                  <a:pt x="1385303" y="0"/>
                </a:lnTo>
                <a:lnTo>
                  <a:pt x="1329799" y="3047"/>
                </a:lnTo>
                <a:lnTo>
                  <a:pt x="1838175" y="3047"/>
                </a:lnTo>
                <a:lnTo>
                  <a:pt x="1782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4284" y="5410200"/>
            <a:ext cx="85725" cy="609600"/>
          </a:xfrm>
          <a:custGeom>
            <a:avLst/>
            <a:gdLst/>
            <a:ahLst/>
            <a:cxnLst/>
            <a:rect l="l" t="t" r="r" b="b"/>
            <a:pathLst>
              <a:path w="85725" h="609600">
                <a:moveTo>
                  <a:pt x="57149" y="71378"/>
                </a:moveTo>
                <a:lnTo>
                  <a:pt x="28574" y="71378"/>
                </a:lnTo>
                <a:lnTo>
                  <a:pt x="28574" y="609599"/>
                </a:lnTo>
                <a:lnTo>
                  <a:pt x="57149" y="609599"/>
                </a:lnTo>
                <a:lnTo>
                  <a:pt x="57149" y="71378"/>
                </a:lnTo>
                <a:close/>
              </a:path>
              <a:path w="85725" h="609600">
                <a:moveTo>
                  <a:pt x="42915" y="0"/>
                </a:moveTo>
                <a:lnTo>
                  <a:pt x="0" y="85724"/>
                </a:lnTo>
                <a:lnTo>
                  <a:pt x="28574" y="85724"/>
                </a:lnTo>
                <a:lnTo>
                  <a:pt x="28574" y="71378"/>
                </a:lnTo>
                <a:lnTo>
                  <a:pt x="78547" y="71378"/>
                </a:lnTo>
                <a:lnTo>
                  <a:pt x="42915" y="0"/>
                </a:lnTo>
                <a:close/>
              </a:path>
              <a:path w="85725" h="609600">
                <a:moveTo>
                  <a:pt x="78547" y="71378"/>
                </a:moveTo>
                <a:lnTo>
                  <a:pt x="57149" y="71378"/>
                </a:lnTo>
                <a:lnTo>
                  <a:pt x="57149" y="85724"/>
                </a:lnTo>
                <a:lnTo>
                  <a:pt x="85709" y="85724"/>
                </a:lnTo>
                <a:lnTo>
                  <a:pt x="78547" y="713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060" y="2167080"/>
            <a:ext cx="7768590" cy="4246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610">
              <a:lnSpc>
                <a:spcPts val="2810"/>
              </a:lnSpc>
            </a:pP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ma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evi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6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,po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essor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6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then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using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85" dirty="0">
                <a:solidFill>
                  <a:srgbClr val="91D050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5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endParaRPr sz="2600" dirty="0">
              <a:latin typeface="Constantia"/>
              <a:cs typeface="Constantia"/>
            </a:endParaRPr>
          </a:p>
          <a:p>
            <a:pPr marL="3015615" marR="1682750" indent="-1493520">
              <a:lnSpc>
                <a:spcPct val="343800"/>
              </a:lnSpc>
              <a:spcBef>
                <a:spcPts val="2055"/>
              </a:spcBef>
              <a:tabLst>
                <a:tab pos="3427095" algn="l"/>
                <a:tab pos="5332730" algn="l"/>
              </a:tabLst>
            </a:pPr>
            <a:r>
              <a:rPr sz="2400" dirty="0">
                <a:latin typeface="Times New Roman"/>
                <a:cs typeface="Times New Roman"/>
              </a:rPr>
              <a:t>node1		node2	node3 </a:t>
            </a:r>
            <a:r>
              <a:rPr sz="2400" spc="-17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deleted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7775" y="4833878"/>
            <a:ext cx="956310" cy="85725"/>
          </a:xfrm>
          <a:custGeom>
            <a:avLst/>
            <a:gdLst/>
            <a:ahLst/>
            <a:cxnLst/>
            <a:rect l="l" t="t" r="r" b="b"/>
            <a:pathLst>
              <a:path w="956310" h="85725">
                <a:moveTo>
                  <a:pt x="35132" y="469"/>
                </a:moveTo>
                <a:lnTo>
                  <a:pt x="1166" y="36584"/>
                </a:lnTo>
                <a:lnTo>
                  <a:pt x="0" y="53947"/>
                </a:lnTo>
                <a:lnTo>
                  <a:pt x="5736" y="66627"/>
                </a:lnTo>
                <a:lnTo>
                  <a:pt x="15094" y="76693"/>
                </a:lnTo>
                <a:lnTo>
                  <a:pt x="27261" y="83331"/>
                </a:lnTo>
                <a:lnTo>
                  <a:pt x="41423" y="85724"/>
                </a:lnTo>
                <a:lnTo>
                  <a:pt x="53900" y="83867"/>
                </a:lnTo>
                <a:lnTo>
                  <a:pt x="66064" y="77812"/>
                </a:lnTo>
                <a:lnTo>
                  <a:pt x="75677" y="68173"/>
                </a:lnTo>
                <a:lnTo>
                  <a:pt x="81202" y="57149"/>
                </a:lnTo>
                <a:lnTo>
                  <a:pt x="41423" y="57149"/>
                </a:lnTo>
                <a:lnTo>
                  <a:pt x="41423" y="28574"/>
                </a:lnTo>
                <a:lnTo>
                  <a:pt x="81630" y="28574"/>
                </a:lnTo>
                <a:lnTo>
                  <a:pt x="81463" y="27795"/>
                </a:lnTo>
                <a:lnTo>
                  <a:pt x="74802" y="16645"/>
                </a:lnTo>
                <a:lnTo>
                  <a:pt x="64615" y="7926"/>
                </a:lnTo>
                <a:lnTo>
                  <a:pt x="51269" y="2309"/>
                </a:lnTo>
                <a:lnTo>
                  <a:pt x="35132" y="469"/>
                </a:lnTo>
                <a:close/>
              </a:path>
              <a:path w="956310" h="85725">
                <a:moveTo>
                  <a:pt x="870098" y="0"/>
                </a:moveTo>
                <a:lnTo>
                  <a:pt x="870098" y="85724"/>
                </a:lnTo>
                <a:lnTo>
                  <a:pt x="927328" y="57149"/>
                </a:lnTo>
                <a:lnTo>
                  <a:pt x="884327" y="57149"/>
                </a:lnTo>
                <a:lnTo>
                  <a:pt x="884327" y="28574"/>
                </a:lnTo>
                <a:lnTo>
                  <a:pt x="927169" y="28574"/>
                </a:lnTo>
                <a:lnTo>
                  <a:pt x="870098" y="0"/>
                </a:lnTo>
                <a:close/>
              </a:path>
              <a:path w="956310" h="85725">
                <a:moveTo>
                  <a:pt x="81630" y="28574"/>
                </a:moveTo>
                <a:lnTo>
                  <a:pt x="41423" y="28574"/>
                </a:lnTo>
                <a:lnTo>
                  <a:pt x="41423" y="57149"/>
                </a:lnTo>
                <a:lnTo>
                  <a:pt x="81202" y="57149"/>
                </a:lnTo>
                <a:lnTo>
                  <a:pt x="81984" y="55589"/>
                </a:lnTo>
                <a:lnTo>
                  <a:pt x="84230" y="40700"/>
                </a:lnTo>
                <a:lnTo>
                  <a:pt x="81630" y="28574"/>
                </a:lnTo>
                <a:close/>
              </a:path>
              <a:path w="956310" h="85725">
                <a:moveTo>
                  <a:pt x="870098" y="28574"/>
                </a:moveTo>
                <a:lnTo>
                  <a:pt x="81630" y="28574"/>
                </a:lnTo>
                <a:lnTo>
                  <a:pt x="84230" y="40700"/>
                </a:lnTo>
                <a:lnTo>
                  <a:pt x="81984" y="55589"/>
                </a:lnTo>
                <a:lnTo>
                  <a:pt x="81202" y="57149"/>
                </a:lnTo>
                <a:lnTo>
                  <a:pt x="870098" y="57149"/>
                </a:lnTo>
                <a:lnTo>
                  <a:pt x="870098" y="28574"/>
                </a:lnTo>
                <a:close/>
              </a:path>
              <a:path w="956310" h="85725">
                <a:moveTo>
                  <a:pt x="927169" y="28574"/>
                </a:moveTo>
                <a:lnTo>
                  <a:pt x="884327" y="28574"/>
                </a:lnTo>
                <a:lnTo>
                  <a:pt x="884327" y="57149"/>
                </a:lnTo>
                <a:lnTo>
                  <a:pt x="927328" y="57149"/>
                </a:lnTo>
                <a:lnTo>
                  <a:pt x="955823" y="42921"/>
                </a:lnTo>
                <a:lnTo>
                  <a:pt x="92716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LL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32" y="914400"/>
            <a:ext cx="8431967" cy="2078892"/>
          </a:xfrm>
        </p:spPr>
      </p:pic>
      <p:sp>
        <p:nvSpPr>
          <p:cNvPr id="5" name="object 3"/>
          <p:cNvSpPr txBox="1"/>
          <p:nvPr/>
        </p:nvSpPr>
        <p:spPr>
          <a:xfrm>
            <a:off x="776990" y="3352800"/>
            <a:ext cx="60960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/>
              <a:t>void delete_position(</a:t>
            </a:r>
            <a:r>
              <a:rPr lang="en-US" sz="2000" dirty="0" err="1"/>
              <a:t>int</a:t>
            </a:r>
            <a:r>
              <a:rPr lang="en-US" sz="2000" dirty="0"/>
              <a:t> pos)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 { 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node *current=new node; 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node *previous=new node; current=head;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 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=1;i&lt;</a:t>
            </a:r>
            <a:r>
              <a:rPr lang="en-US" sz="2000" dirty="0" err="1"/>
              <a:t>pos;i</a:t>
            </a:r>
            <a:r>
              <a:rPr lang="en-US" sz="2000" dirty="0"/>
              <a:t>++)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 { 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previous=current; current=current-&gt;next; 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}</a:t>
            </a:r>
          </a:p>
          <a:p>
            <a:pPr marL="12700">
              <a:lnSpc>
                <a:spcPct val="100000"/>
              </a:lnSpc>
            </a:pPr>
            <a:r>
              <a:rPr lang="en-US" sz="2000" dirty="0"/>
              <a:t> previous-&gt;next=current-&gt;next; 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4643" y="380131"/>
            <a:ext cx="48933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Ar</a:t>
            </a:r>
            <a:r>
              <a:rPr sz="4500" spc="-12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spc="-8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60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195" dirty="0">
                <a:solidFill>
                  <a:srgbClr val="03607A"/>
                </a:solidFill>
                <a:latin typeface="Calibri"/>
                <a:cs typeface="Calibri"/>
              </a:rPr>
              <a:t>V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114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4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1315"/>
              </p:ext>
            </p:extLst>
          </p:nvPr>
        </p:nvGraphicFramePr>
        <p:xfrm>
          <a:off x="298450" y="1441450"/>
          <a:ext cx="8424792" cy="4897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3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Arra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993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size: 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Resizing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expensi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Dyna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6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Deletio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icient:</a:t>
                      </a: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usually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shi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ted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Deletio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icient: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shi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21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i.e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indexing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ran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om access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7185" marR="282575" indent="-2533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suitable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operatio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req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iring accessi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 index such 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780">
                <a:tc>
                  <a:txBody>
                    <a:bodyPr/>
                    <a:lstStyle/>
                    <a:p>
                      <a:pPr marL="83185" marR="3435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ull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 al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ost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ull;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erwise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uch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 waste.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2952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Since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allocated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ly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lang="en-US" sz="1600" spc="5" dirty="0">
                          <a:latin typeface="Times New Roman"/>
                          <a:cs typeface="Times New Roman"/>
                        </a:rPr>
                        <a:t>ording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 our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need)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14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783">
                <a:tc>
                  <a:txBody>
                    <a:bodyPr/>
                    <a:lstStyle/>
                    <a:p>
                      <a:pPr marL="83185" marR="1454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Sequential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aster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[Reas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n: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 contiguous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1600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Sequential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n: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 in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contiguous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596" y="838200"/>
            <a:ext cx="64135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Sea</a:t>
            </a:r>
            <a:r>
              <a:rPr sz="5000" spc="-7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ch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in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5000" spc="-16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SLL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596" y="2133600"/>
            <a:ext cx="8006715" cy="3831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76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es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-2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the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equi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ed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element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the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marR="9144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8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us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ar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ous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echniques</a:t>
            </a:r>
            <a:r>
              <a:rPr sz="26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or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he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na</a:t>
            </a:r>
            <a:r>
              <a:rPr sz="2600" spc="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2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mo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ef</a:t>
            </a:r>
            <a:r>
              <a:rPr sz="2600" spc="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ic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ent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Ar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ut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ed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si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m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ess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ail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bl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ould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be</a:t>
            </a:r>
            <a:r>
              <a:rPr sz="26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ome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lex</a:t>
            </a:r>
            <a:r>
              <a:rPr sz="2600" spc="-9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it</a:t>
            </a:r>
            <a:endParaRPr sz="2600" dirty="0">
              <a:solidFill>
                <a:schemeClr val="tx2">
                  <a:lumMod val="75000"/>
                </a:schemeClr>
              </a:solidFill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8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per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orm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sim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le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ear</a:t>
            </a:r>
            <a:r>
              <a:rPr sz="2600" spc="-14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ersal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416" y="990600"/>
            <a:ext cx="810218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  <a:tab pos="1335405" algn="l"/>
                <a:tab pos="2321560" algn="l"/>
                <a:tab pos="3079750" algn="l"/>
                <a:tab pos="3886835" algn="l"/>
                <a:tab pos="4238625" algn="l"/>
                <a:tab pos="5594985" algn="l"/>
                <a:tab pos="6108065" algn="l"/>
                <a:tab pos="6677025" algn="l"/>
                <a:tab pos="7395845" algn="l"/>
              </a:tabLst>
            </a:pPr>
            <a:r>
              <a:rPr sz="2400" b="1" dirty="0">
                <a:latin typeface="Constantia"/>
                <a:cs typeface="Constantia"/>
              </a:rPr>
              <a:t>In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onstantia"/>
                <a:cs typeface="Constantia"/>
              </a:rPr>
              <a:t>li</a:t>
            </a:r>
            <a:r>
              <a:rPr sz="2400" b="1" spc="-10" dirty="0">
                <a:latin typeface="Constantia"/>
                <a:cs typeface="Constantia"/>
              </a:rPr>
              <a:t>n</a:t>
            </a:r>
            <a:r>
              <a:rPr sz="2400" b="1" dirty="0">
                <a:latin typeface="Constantia"/>
                <a:cs typeface="Constantia"/>
              </a:rPr>
              <a:t>ear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onstantia"/>
                <a:cs typeface="Constantia"/>
              </a:rPr>
              <a:t>sea</a:t>
            </a:r>
            <a:r>
              <a:rPr sz="2400" b="1" spc="-40" dirty="0">
                <a:latin typeface="Constantia"/>
                <a:cs typeface="Constantia"/>
              </a:rPr>
              <a:t>r</a:t>
            </a:r>
            <a:r>
              <a:rPr sz="2400" b="1" spc="-5" dirty="0">
                <a:latin typeface="Constantia"/>
                <a:cs typeface="Constantia"/>
              </a:rPr>
              <a:t>c</a:t>
            </a:r>
            <a:r>
              <a:rPr sz="2400" b="1" dirty="0">
                <a:latin typeface="Constantia"/>
                <a:cs typeface="Constantia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onstantia"/>
                <a:cs typeface="Constantia"/>
              </a:rPr>
              <a:t>each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Constantia"/>
                <a:cs typeface="Constantia"/>
              </a:rPr>
              <a:t>n</a:t>
            </a:r>
            <a:r>
              <a:rPr sz="2400" b="1" dirty="0">
                <a:latin typeface="Constantia"/>
                <a:cs typeface="Constantia"/>
              </a:rPr>
              <a:t>o</a:t>
            </a:r>
            <a:r>
              <a:rPr sz="2400" b="1" spc="-15" dirty="0">
                <a:latin typeface="Constantia"/>
                <a:cs typeface="Constantia"/>
              </a:rPr>
              <a:t>d</a:t>
            </a:r>
            <a:r>
              <a:rPr sz="2400" b="1" dirty="0">
                <a:latin typeface="Constantia"/>
                <a:cs typeface="Constantia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nstantia"/>
                <a:cs typeface="Constantia"/>
              </a:rPr>
              <a:t>i</a:t>
            </a:r>
            <a:r>
              <a:rPr sz="2400" b="1" dirty="0">
                <a:latin typeface="Constantia"/>
                <a:cs typeface="Constantia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onstantia"/>
                <a:cs typeface="Constantia"/>
              </a:rPr>
              <a:t>t</a:t>
            </a:r>
            <a:r>
              <a:rPr sz="2400" b="1" spc="-30" dirty="0">
                <a:latin typeface="Constantia"/>
                <a:cs typeface="Constantia"/>
              </a:rPr>
              <a:t>r</a:t>
            </a:r>
            <a:r>
              <a:rPr sz="2400" b="1" spc="-60" dirty="0">
                <a:latin typeface="Constantia"/>
                <a:cs typeface="Constantia"/>
              </a:rPr>
              <a:t>a</a:t>
            </a:r>
            <a:r>
              <a:rPr sz="2400" b="1" spc="-55" dirty="0">
                <a:latin typeface="Constantia"/>
                <a:cs typeface="Constantia"/>
              </a:rPr>
              <a:t>v</a:t>
            </a:r>
            <a:r>
              <a:rPr sz="2400" b="1" dirty="0">
                <a:latin typeface="Constantia"/>
                <a:cs typeface="Constantia"/>
              </a:rPr>
              <a:t>ersed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onstantia"/>
                <a:cs typeface="Constantia"/>
              </a:rPr>
              <a:t>till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onstantia"/>
                <a:cs typeface="Constantia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nstantia"/>
                <a:cs typeface="Constantia"/>
              </a:rPr>
              <a:t>d</a:t>
            </a:r>
            <a:r>
              <a:rPr sz="2400" b="1" spc="-10" dirty="0">
                <a:latin typeface="Constantia"/>
                <a:cs typeface="Constantia"/>
              </a:rPr>
              <a:t>a</a:t>
            </a:r>
            <a:r>
              <a:rPr sz="2400" b="1" dirty="0">
                <a:latin typeface="Constantia"/>
                <a:cs typeface="Constantia"/>
              </a:rPr>
              <a:t>ta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nstantia"/>
                <a:cs typeface="Constantia"/>
              </a:rPr>
              <a:t>i</a:t>
            </a:r>
            <a:r>
              <a:rPr lang="en-US" sz="2400" b="1" spc="-5" dirty="0">
                <a:latin typeface="Constantia"/>
                <a:cs typeface="Constantia"/>
              </a:rPr>
              <a:t>s found OR the list ends.</a:t>
            </a:r>
            <a:endParaRPr sz="2400" b="1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828800"/>
            <a:ext cx="7693660" cy="4733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2400" spc="-4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sea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ch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5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x)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86080" marR="3288665" indent="-184785">
              <a:lnSpc>
                <a:spcPct val="120000"/>
              </a:lnSpc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ode*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emp=start;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hile(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emp!=N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LL)</a:t>
            </a:r>
          </a:p>
          <a:p>
            <a:pPr marL="58293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836930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if(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p-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&gt;data=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x)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899794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spc="-5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&lt;&lt;“Found the item”&lt;&lt;x;</a:t>
            </a:r>
          </a:p>
          <a:p>
            <a:pPr marL="1027430" marR="1339215" indent="-6350">
              <a:lnSpc>
                <a:spcPct val="120000"/>
              </a:lnSpc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eak;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707390">
              <a:lnSpc>
                <a:spcPct val="100000"/>
              </a:lnSpc>
              <a:spcBef>
                <a:spcPts val="480"/>
              </a:spcBef>
            </a:pPr>
            <a:r>
              <a:rPr sz="24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emp=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p-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&gt;ne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t;</a:t>
            </a:r>
          </a:p>
          <a:p>
            <a:pPr marL="58293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649" y="914400"/>
            <a:ext cx="849629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063750" algn="l"/>
                <a:tab pos="2618105" algn="l"/>
                <a:tab pos="4074795" algn="l"/>
              </a:tabLst>
            </a:pPr>
            <a:r>
              <a:rPr sz="2400" spc="-90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OM</a:t>
            </a:r>
            <a:r>
              <a:rPr sz="2400" spc="-5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LE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spc="8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254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ARIOU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6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ER</a:t>
            </a:r>
            <a:r>
              <a:rPr sz="2400" spc="-13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TI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NS</a:t>
            </a:r>
            <a:r>
              <a:rPr lang="en-US" sz="2400" spc="-25" dirty="0"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ARR</a:t>
            </a:r>
            <a:r>
              <a:rPr sz="2400" spc="-19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AN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SLL</a:t>
            </a:r>
            <a:endParaRPr sz="2400" dirty="0">
              <a:latin typeface="Constantia"/>
              <a:cs typeface="Constantia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58091"/>
              </p:ext>
            </p:extLst>
          </p:nvPr>
        </p:nvGraphicFramePr>
        <p:xfrm>
          <a:off x="374649" y="2057400"/>
          <a:ext cx="8496298" cy="4329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742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peration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ay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Singl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6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83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66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53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091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iddle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 marR="325755" indent="1504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ollowed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 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37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search,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ollowed by O(1)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431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821055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	linear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tabLst>
                          <a:tab pos="98044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	Bina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7367">
                <a:tc>
                  <a:txBody>
                    <a:bodyPr/>
                    <a:lstStyle/>
                    <a:p>
                      <a:pPr marL="83820" marR="3562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exing: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 the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 given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positi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544" y="832516"/>
            <a:ext cx="690765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3889" algn="l"/>
                <a:tab pos="3666490" algn="l"/>
              </a:tabLst>
            </a:pP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Doub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4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676400"/>
            <a:ext cx="783209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tabLst>
                <a:tab pos="415925" algn="l"/>
              </a:tabLst>
            </a:pP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1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r>
              <a:rPr sz="2000" b="1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Dou</a:t>
            </a:r>
            <a:r>
              <a:rPr sz="2000" b="1" spc="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000" b="1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b="1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b="1" spc="-5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b="1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000" b="1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b="1" spc="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structu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sists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set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lang="en-US"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sequenti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calle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node</a:t>
            </a:r>
            <a:r>
              <a:rPr sz="20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4" y="2472945"/>
            <a:ext cx="2768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2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2514600"/>
            <a:ext cx="7330689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Each</a:t>
            </a:r>
            <a:r>
              <a:rPr sz="20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tai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ield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::</a:t>
            </a:r>
            <a:endParaRPr sz="2000" dirty="0">
              <a:latin typeface="Constantia"/>
              <a:cs typeface="Constantia"/>
            </a:endParaRPr>
          </a:p>
          <a:p>
            <a:pPr marL="48323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art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hich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tain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lang="en-US" sz="2000" dirty="0">
              <a:latin typeface="Constantia"/>
              <a:cs typeface="Constantia"/>
            </a:endParaRPr>
          </a:p>
          <a:p>
            <a:pPr marL="48323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spc="-5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other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iel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art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evious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r>
              <a:rPr lang="en-US" sz="2000" dirty="0"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sequen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4152711"/>
            <a:ext cx="2076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3.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4152711"/>
            <a:ext cx="749683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835">
              <a:lnSpc>
                <a:spcPct val="12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beginn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ending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'</a:t>
            </a:r>
            <a:r>
              <a:rPr sz="20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b="1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b="1" spc="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ious</a:t>
            </a:r>
            <a:r>
              <a:rPr sz="2000" b="1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r>
              <a:rPr sz="2000" b="1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espect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19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some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ermina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6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ty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ic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senti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el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nul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facil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spc="-5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ersal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list.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4245" y="569546"/>
            <a:ext cx="98107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NODE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554" y="2392632"/>
            <a:ext cx="24892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A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0400" y="2392632"/>
            <a:ext cx="22352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B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3379" y="2392632"/>
            <a:ext cx="24130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C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770557"/>
            <a:ext cx="8327390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doub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tain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ields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: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alue,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lang="en-US" sz="2600" dirty="0"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evi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</a:p>
        </p:txBody>
      </p:sp>
      <p:sp>
        <p:nvSpPr>
          <p:cNvPr id="8" name="object 8"/>
          <p:cNvSpPr/>
          <p:nvPr/>
        </p:nvSpPr>
        <p:spPr>
          <a:xfrm>
            <a:off x="762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32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89560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4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26136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45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556" y="2970938"/>
            <a:ext cx="636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3470" y="2970938"/>
            <a:ext cx="193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11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4475" y="2970938"/>
            <a:ext cx="380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2600" y="3194060"/>
            <a:ext cx="762000" cy="591820"/>
          </a:xfrm>
          <a:custGeom>
            <a:avLst/>
            <a:gdLst/>
            <a:ahLst/>
            <a:cxnLst/>
            <a:rect l="l" t="t" r="r" b="b"/>
            <a:pathLst>
              <a:path w="762000" h="591820">
                <a:moveTo>
                  <a:pt x="736886" y="539739"/>
                </a:moveTo>
                <a:lnTo>
                  <a:pt x="666993" y="580491"/>
                </a:lnTo>
                <a:lnTo>
                  <a:pt x="665987" y="584301"/>
                </a:lnTo>
                <a:lnTo>
                  <a:pt x="667755" y="587349"/>
                </a:lnTo>
                <a:lnTo>
                  <a:pt x="669554" y="590397"/>
                </a:lnTo>
                <a:lnTo>
                  <a:pt x="673364" y="591433"/>
                </a:lnTo>
                <a:lnTo>
                  <a:pt x="751125" y="546079"/>
                </a:lnTo>
                <a:lnTo>
                  <a:pt x="749442" y="546079"/>
                </a:lnTo>
                <a:lnTo>
                  <a:pt x="749442" y="545195"/>
                </a:lnTo>
                <a:lnTo>
                  <a:pt x="746241" y="545195"/>
                </a:lnTo>
                <a:lnTo>
                  <a:pt x="736886" y="539739"/>
                </a:lnTo>
                <a:close/>
              </a:path>
              <a:path w="762000" h="591820">
                <a:moveTo>
                  <a:pt x="374660" y="6339"/>
                </a:moveTo>
                <a:lnTo>
                  <a:pt x="374660" y="543305"/>
                </a:lnTo>
                <a:lnTo>
                  <a:pt x="377433" y="546079"/>
                </a:lnTo>
                <a:lnTo>
                  <a:pt x="726015" y="546079"/>
                </a:lnTo>
                <a:lnTo>
                  <a:pt x="736886" y="539739"/>
                </a:lnTo>
                <a:lnTo>
                  <a:pt x="387339" y="539739"/>
                </a:lnTo>
                <a:lnTo>
                  <a:pt x="380999" y="533399"/>
                </a:lnTo>
                <a:lnTo>
                  <a:pt x="387339" y="533399"/>
                </a:lnTo>
                <a:lnTo>
                  <a:pt x="387339" y="12679"/>
                </a:lnTo>
                <a:lnTo>
                  <a:pt x="380999" y="12679"/>
                </a:lnTo>
                <a:lnTo>
                  <a:pt x="374660" y="6339"/>
                </a:lnTo>
                <a:close/>
              </a:path>
              <a:path w="762000" h="591820">
                <a:moveTo>
                  <a:pt x="751131" y="533399"/>
                </a:moveTo>
                <a:lnTo>
                  <a:pt x="749442" y="533399"/>
                </a:lnTo>
                <a:lnTo>
                  <a:pt x="749442" y="546079"/>
                </a:lnTo>
                <a:lnTo>
                  <a:pt x="751125" y="546079"/>
                </a:lnTo>
                <a:lnTo>
                  <a:pt x="761999" y="539739"/>
                </a:lnTo>
                <a:lnTo>
                  <a:pt x="751131" y="533399"/>
                </a:lnTo>
                <a:close/>
              </a:path>
              <a:path w="762000" h="591820">
                <a:moveTo>
                  <a:pt x="746241" y="534283"/>
                </a:moveTo>
                <a:lnTo>
                  <a:pt x="736886" y="539739"/>
                </a:lnTo>
                <a:lnTo>
                  <a:pt x="746241" y="545195"/>
                </a:lnTo>
                <a:lnTo>
                  <a:pt x="746241" y="534283"/>
                </a:lnTo>
                <a:close/>
              </a:path>
              <a:path w="762000" h="591820">
                <a:moveTo>
                  <a:pt x="749442" y="534283"/>
                </a:moveTo>
                <a:lnTo>
                  <a:pt x="746241" y="534283"/>
                </a:lnTo>
                <a:lnTo>
                  <a:pt x="746241" y="545195"/>
                </a:lnTo>
                <a:lnTo>
                  <a:pt x="749442" y="545195"/>
                </a:lnTo>
                <a:lnTo>
                  <a:pt x="749442" y="534283"/>
                </a:lnTo>
                <a:close/>
              </a:path>
              <a:path w="762000" h="591820">
                <a:moveTo>
                  <a:pt x="387339" y="533399"/>
                </a:moveTo>
                <a:lnTo>
                  <a:pt x="380999" y="533399"/>
                </a:lnTo>
                <a:lnTo>
                  <a:pt x="387339" y="539739"/>
                </a:lnTo>
                <a:lnTo>
                  <a:pt x="387339" y="533399"/>
                </a:lnTo>
                <a:close/>
              </a:path>
              <a:path w="762000" h="591820">
                <a:moveTo>
                  <a:pt x="726015" y="533399"/>
                </a:moveTo>
                <a:lnTo>
                  <a:pt x="387339" y="533399"/>
                </a:lnTo>
                <a:lnTo>
                  <a:pt x="387339" y="539739"/>
                </a:lnTo>
                <a:lnTo>
                  <a:pt x="736886" y="539739"/>
                </a:lnTo>
                <a:lnTo>
                  <a:pt x="726015" y="533399"/>
                </a:lnTo>
                <a:close/>
              </a:path>
              <a:path w="762000" h="591820">
                <a:moveTo>
                  <a:pt x="673364" y="488045"/>
                </a:moveTo>
                <a:lnTo>
                  <a:pt x="669554" y="489051"/>
                </a:lnTo>
                <a:lnTo>
                  <a:pt x="667755" y="492099"/>
                </a:lnTo>
                <a:lnTo>
                  <a:pt x="665987" y="495147"/>
                </a:lnTo>
                <a:lnTo>
                  <a:pt x="666993" y="498957"/>
                </a:lnTo>
                <a:lnTo>
                  <a:pt x="736886" y="539739"/>
                </a:lnTo>
                <a:lnTo>
                  <a:pt x="746241" y="534283"/>
                </a:lnTo>
                <a:lnTo>
                  <a:pt x="749442" y="534283"/>
                </a:lnTo>
                <a:lnTo>
                  <a:pt x="749442" y="533399"/>
                </a:lnTo>
                <a:lnTo>
                  <a:pt x="751131" y="533399"/>
                </a:lnTo>
                <a:lnTo>
                  <a:pt x="673364" y="488045"/>
                </a:lnTo>
                <a:close/>
              </a:path>
              <a:path w="762000" h="591820">
                <a:moveTo>
                  <a:pt x="384566" y="0"/>
                </a:moveTo>
                <a:lnTo>
                  <a:pt x="0" y="0"/>
                </a:lnTo>
                <a:lnTo>
                  <a:pt x="0" y="12679"/>
                </a:lnTo>
                <a:lnTo>
                  <a:pt x="374660" y="12679"/>
                </a:lnTo>
                <a:lnTo>
                  <a:pt x="374660" y="6339"/>
                </a:lnTo>
                <a:lnTo>
                  <a:pt x="387339" y="6339"/>
                </a:lnTo>
                <a:lnTo>
                  <a:pt x="387339" y="2773"/>
                </a:lnTo>
                <a:lnTo>
                  <a:pt x="384566" y="0"/>
                </a:lnTo>
                <a:close/>
              </a:path>
              <a:path w="762000" h="591820">
                <a:moveTo>
                  <a:pt x="387339" y="6339"/>
                </a:moveTo>
                <a:lnTo>
                  <a:pt x="374660" y="6339"/>
                </a:lnTo>
                <a:lnTo>
                  <a:pt x="380999" y="12679"/>
                </a:lnTo>
                <a:lnTo>
                  <a:pt x="387339" y="12679"/>
                </a:lnTo>
                <a:lnTo>
                  <a:pt x="387339" y="6339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9" y="4488"/>
                </a:lnTo>
                <a:lnTo>
                  <a:pt x="312704" y="17481"/>
                </a:lnTo>
                <a:lnTo>
                  <a:pt x="247107" y="38275"/>
                </a:lnTo>
                <a:lnTo>
                  <a:pt x="187200" y="66161"/>
                </a:lnTo>
                <a:lnTo>
                  <a:pt x="133925" y="100435"/>
                </a:lnTo>
                <a:lnTo>
                  <a:pt x="88224" y="140390"/>
                </a:lnTo>
                <a:lnTo>
                  <a:pt x="51039" y="185320"/>
                </a:lnTo>
                <a:lnTo>
                  <a:pt x="23312" y="234519"/>
                </a:lnTo>
                <a:lnTo>
                  <a:pt x="5985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9" y="425295"/>
                </a:lnTo>
                <a:lnTo>
                  <a:pt x="35934" y="476363"/>
                </a:lnTo>
                <a:lnTo>
                  <a:pt x="68508" y="523515"/>
                </a:lnTo>
                <a:lnTo>
                  <a:pt x="110069" y="566046"/>
                </a:lnTo>
                <a:lnTo>
                  <a:pt x="159674" y="603250"/>
                </a:lnTo>
                <a:lnTo>
                  <a:pt x="216383" y="634420"/>
                </a:lnTo>
                <a:lnTo>
                  <a:pt x="279253" y="658850"/>
                </a:lnTo>
                <a:lnTo>
                  <a:pt x="347342" y="675833"/>
                </a:lnTo>
                <a:lnTo>
                  <a:pt x="419707" y="684663"/>
                </a:lnTo>
                <a:lnTo>
                  <a:pt x="457199" y="685799"/>
                </a:lnTo>
                <a:lnTo>
                  <a:pt x="494692" y="684663"/>
                </a:lnTo>
                <a:lnTo>
                  <a:pt x="567057" y="675833"/>
                </a:lnTo>
                <a:lnTo>
                  <a:pt x="635146" y="658850"/>
                </a:lnTo>
                <a:lnTo>
                  <a:pt x="698016" y="634420"/>
                </a:lnTo>
                <a:lnTo>
                  <a:pt x="754725" y="603250"/>
                </a:lnTo>
                <a:lnTo>
                  <a:pt x="804330" y="566046"/>
                </a:lnTo>
                <a:lnTo>
                  <a:pt x="845891" y="523515"/>
                </a:lnTo>
                <a:lnTo>
                  <a:pt x="878465" y="476363"/>
                </a:lnTo>
                <a:lnTo>
                  <a:pt x="901110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0" y="260499"/>
                </a:lnTo>
                <a:lnTo>
                  <a:pt x="878465" y="209430"/>
                </a:lnTo>
                <a:lnTo>
                  <a:pt x="845891" y="162277"/>
                </a:lnTo>
                <a:lnTo>
                  <a:pt x="804330" y="119746"/>
                </a:lnTo>
                <a:lnTo>
                  <a:pt x="754725" y="82544"/>
                </a:lnTo>
                <a:lnTo>
                  <a:pt x="698016" y="51375"/>
                </a:lnTo>
                <a:lnTo>
                  <a:pt x="635146" y="26947"/>
                </a:lnTo>
                <a:lnTo>
                  <a:pt x="567057" y="9965"/>
                </a:lnTo>
                <a:lnTo>
                  <a:pt x="494692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5" y="287281"/>
                </a:lnTo>
                <a:lnTo>
                  <a:pt x="23312" y="234519"/>
                </a:lnTo>
                <a:lnTo>
                  <a:pt x="51039" y="185320"/>
                </a:lnTo>
                <a:lnTo>
                  <a:pt x="88224" y="140390"/>
                </a:lnTo>
                <a:lnTo>
                  <a:pt x="133925" y="100435"/>
                </a:lnTo>
                <a:lnTo>
                  <a:pt x="187200" y="66161"/>
                </a:lnTo>
                <a:lnTo>
                  <a:pt x="247107" y="38275"/>
                </a:lnTo>
                <a:lnTo>
                  <a:pt x="312704" y="17481"/>
                </a:lnTo>
                <a:lnTo>
                  <a:pt x="383049" y="4488"/>
                </a:lnTo>
                <a:lnTo>
                  <a:pt x="457199" y="0"/>
                </a:lnTo>
                <a:lnTo>
                  <a:pt x="494692" y="1136"/>
                </a:lnTo>
                <a:lnTo>
                  <a:pt x="531350" y="4488"/>
                </a:lnTo>
                <a:lnTo>
                  <a:pt x="601695" y="17481"/>
                </a:lnTo>
                <a:lnTo>
                  <a:pt x="667292" y="38275"/>
                </a:lnTo>
                <a:lnTo>
                  <a:pt x="727199" y="66161"/>
                </a:lnTo>
                <a:lnTo>
                  <a:pt x="780474" y="100435"/>
                </a:lnTo>
                <a:lnTo>
                  <a:pt x="826175" y="140390"/>
                </a:lnTo>
                <a:lnTo>
                  <a:pt x="863360" y="185320"/>
                </a:lnTo>
                <a:lnTo>
                  <a:pt x="891087" y="234519"/>
                </a:lnTo>
                <a:lnTo>
                  <a:pt x="908414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4" y="398514"/>
                </a:lnTo>
                <a:lnTo>
                  <a:pt x="891087" y="451274"/>
                </a:lnTo>
                <a:lnTo>
                  <a:pt x="863360" y="500472"/>
                </a:lnTo>
                <a:lnTo>
                  <a:pt x="826175" y="545403"/>
                </a:lnTo>
                <a:lnTo>
                  <a:pt x="780474" y="585358"/>
                </a:lnTo>
                <a:lnTo>
                  <a:pt x="727199" y="619634"/>
                </a:lnTo>
                <a:lnTo>
                  <a:pt x="667292" y="647522"/>
                </a:lnTo>
                <a:lnTo>
                  <a:pt x="601695" y="668316"/>
                </a:lnTo>
                <a:lnTo>
                  <a:pt x="531350" y="681311"/>
                </a:lnTo>
                <a:lnTo>
                  <a:pt x="457199" y="685799"/>
                </a:lnTo>
                <a:lnTo>
                  <a:pt x="419707" y="684663"/>
                </a:lnTo>
                <a:lnTo>
                  <a:pt x="383049" y="681311"/>
                </a:lnTo>
                <a:lnTo>
                  <a:pt x="312704" y="668316"/>
                </a:lnTo>
                <a:lnTo>
                  <a:pt x="247107" y="647522"/>
                </a:lnTo>
                <a:lnTo>
                  <a:pt x="187200" y="619634"/>
                </a:lnTo>
                <a:lnTo>
                  <a:pt x="133925" y="585358"/>
                </a:lnTo>
                <a:lnTo>
                  <a:pt x="88224" y="545403"/>
                </a:lnTo>
                <a:lnTo>
                  <a:pt x="51039" y="500472"/>
                </a:lnTo>
                <a:lnTo>
                  <a:pt x="23312" y="451274"/>
                </a:lnTo>
                <a:lnTo>
                  <a:pt x="5985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90648" y="3740584"/>
            <a:ext cx="3822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1" y="4488"/>
                </a:lnTo>
                <a:lnTo>
                  <a:pt x="312692" y="17481"/>
                </a:lnTo>
                <a:lnTo>
                  <a:pt x="247094" y="38275"/>
                </a:lnTo>
                <a:lnTo>
                  <a:pt x="187187" y="66161"/>
                </a:lnTo>
                <a:lnTo>
                  <a:pt x="133914" y="100435"/>
                </a:lnTo>
                <a:lnTo>
                  <a:pt x="88215" y="140390"/>
                </a:lnTo>
                <a:lnTo>
                  <a:pt x="51033" y="185320"/>
                </a:lnTo>
                <a:lnTo>
                  <a:pt x="23309" y="234519"/>
                </a:lnTo>
                <a:lnTo>
                  <a:pt x="5984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7" y="425295"/>
                </a:lnTo>
                <a:lnTo>
                  <a:pt x="35930" y="476363"/>
                </a:lnTo>
                <a:lnTo>
                  <a:pt x="68501" y="523515"/>
                </a:lnTo>
                <a:lnTo>
                  <a:pt x="110059" y="566046"/>
                </a:lnTo>
                <a:lnTo>
                  <a:pt x="159662" y="603250"/>
                </a:lnTo>
                <a:lnTo>
                  <a:pt x="216370" y="634420"/>
                </a:lnTo>
                <a:lnTo>
                  <a:pt x="279240" y="658850"/>
                </a:lnTo>
                <a:lnTo>
                  <a:pt x="347332" y="675833"/>
                </a:lnTo>
                <a:lnTo>
                  <a:pt x="419703" y="684663"/>
                </a:lnTo>
                <a:lnTo>
                  <a:pt x="457199" y="685799"/>
                </a:lnTo>
                <a:lnTo>
                  <a:pt x="494696" y="684663"/>
                </a:lnTo>
                <a:lnTo>
                  <a:pt x="567067" y="675833"/>
                </a:lnTo>
                <a:lnTo>
                  <a:pt x="635159" y="658850"/>
                </a:lnTo>
                <a:lnTo>
                  <a:pt x="698029" y="634420"/>
                </a:lnTo>
                <a:lnTo>
                  <a:pt x="754737" y="603250"/>
                </a:lnTo>
                <a:lnTo>
                  <a:pt x="804341" y="566046"/>
                </a:lnTo>
                <a:lnTo>
                  <a:pt x="845898" y="523515"/>
                </a:lnTo>
                <a:lnTo>
                  <a:pt x="878469" y="476363"/>
                </a:lnTo>
                <a:lnTo>
                  <a:pt x="901112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2" y="260499"/>
                </a:lnTo>
                <a:lnTo>
                  <a:pt x="878469" y="209430"/>
                </a:lnTo>
                <a:lnTo>
                  <a:pt x="845898" y="162277"/>
                </a:lnTo>
                <a:lnTo>
                  <a:pt x="804341" y="119746"/>
                </a:lnTo>
                <a:lnTo>
                  <a:pt x="754737" y="82544"/>
                </a:lnTo>
                <a:lnTo>
                  <a:pt x="698029" y="51375"/>
                </a:lnTo>
                <a:lnTo>
                  <a:pt x="635159" y="26947"/>
                </a:lnTo>
                <a:lnTo>
                  <a:pt x="567067" y="9965"/>
                </a:lnTo>
                <a:lnTo>
                  <a:pt x="494696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4" y="287281"/>
                </a:lnTo>
                <a:lnTo>
                  <a:pt x="23309" y="234519"/>
                </a:lnTo>
                <a:lnTo>
                  <a:pt x="51033" y="185320"/>
                </a:lnTo>
                <a:lnTo>
                  <a:pt x="88215" y="140390"/>
                </a:lnTo>
                <a:lnTo>
                  <a:pt x="133914" y="100435"/>
                </a:lnTo>
                <a:lnTo>
                  <a:pt x="187187" y="66161"/>
                </a:lnTo>
                <a:lnTo>
                  <a:pt x="247094" y="38275"/>
                </a:lnTo>
                <a:lnTo>
                  <a:pt x="312692" y="17481"/>
                </a:lnTo>
                <a:lnTo>
                  <a:pt x="383041" y="4488"/>
                </a:lnTo>
                <a:lnTo>
                  <a:pt x="457199" y="0"/>
                </a:lnTo>
                <a:lnTo>
                  <a:pt x="494696" y="1136"/>
                </a:lnTo>
                <a:lnTo>
                  <a:pt x="531358" y="4488"/>
                </a:lnTo>
                <a:lnTo>
                  <a:pt x="601707" y="17481"/>
                </a:lnTo>
                <a:lnTo>
                  <a:pt x="667306" y="38275"/>
                </a:lnTo>
                <a:lnTo>
                  <a:pt x="727212" y="66161"/>
                </a:lnTo>
                <a:lnTo>
                  <a:pt x="780486" y="100435"/>
                </a:lnTo>
                <a:lnTo>
                  <a:pt x="826184" y="140390"/>
                </a:lnTo>
                <a:lnTo>
                  <a:pt x="863366" y="185320"/>
                </a:lnTo>
                <a:lnTo>
                  <a:pt x="891090" y="234519"/>
                </a:lnTo>
                <a:lnTo>
                  <a:pt x="908415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5" y="398514"/>
                </a:lnTo>
                <a:lnTo>
                  <a:pt x="891090" y="451274"/>
                </a:lnTo>
                <a:lnTo>
                  <a:pt x="863366" y="500472"/>
                </a:lnTo>
                <a:lnTo>
                  <a:pt x="826184" y="545403"/>
                </a:lnTo>
                <a:lnTo>
                  <a:pt x="780486" y="585358"/>
                </a:lnTo>
                <a:lnTo>
                  <a:pt x="727212" y="619634"/>
                </a:lnTo>
                <a:lnTo>
                  <a:pt x="667306" y="647522"/>
                </a:lnTo>
                <a:lnTo>
                  <a:pt x="601707" y="668316"/>
                </a:lnTo>
                <a:lnTo>
                  <a:pt x="531358" y="681311"/>
                </a:lnTo>
                <a:lnTo>
                  <a:pt x="457199" y="685799"/>
                </a:lnTo>
                <a:lnTo>
                  <a:pt x="419703" y="684663"/>
                </a:lnTo>
                <a:lnTo>
                  <a:pt x="383041" y="681311"/>
                </a:lnTo>
                <a:lnTo>
                  <a:pt x="312692" y="668316"/>
                </a:lnTo>
                <a:lnTo>
                  <a:pt x="247094" y="647522"/>
                </a:lnTo>
                <a:lnTo>
                  <a:pt x="187187" y="619634"/>
                </a:lnTo>
                <a:lnTo>
                  <a:pt x="133914" y="585358"/>
                </a:lnTo>
                <a:lnTo>
                  <a:pt x="88215" y="545403"/>
                </a:lnTo>
                <a:lnTo>
                  <a:pt x="51033" y="500472"/>
                </a:lnTo>
                <a:lnTo>
                  <a:pt x="23309" y="451274"/>
                </a:lnTo>
                <a:lnTo>
                  <a:pt x="5984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4668" y="3664359"/>
            <a:ext cx="383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onstantia"/>
                <a:cs typeface="Constantia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9" y="4488"/>
                </a:lnTo>
                <a:lnTo>
                  <a:pt x="312704" y="17481"/>
                </a:lnTo>
                <a:lnTo>
                  <a:pt x="247107" y="38275"/>
                </a:lnTo>
                <a:lnTo>
                  <a:pt x="187200" y="66161"/>
                </a:lnTo>
                <a:lnTo>
                  <a:pt x="133925" y="100435"/>
                </a:lnTo>
                <a:lnTo>
                  <a:pt x="88224" y="140390"/>
                </a:lnTo>
                <a:lnTo>
                  <a:pt x="51039" y="185320"/>
                </a:lnTo>
                <a:lnTo>
                  <a:pt x="23312" y="234519"/>
                </a:lnTo>
                <a:lnTo>
                  <a:pt x="5985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9" y="425295"/>
                </a:lnTo>
                <a:lnTo>
                  <a:pt x="35934" y="476363"/>
                </a:lnTo>
                <a:lnTo>
                  <a:pt x="68508" y="523515"/>
                </a:lnTo>
                <a:lnTo>
                  <a:pt x="110069" y="566046"/>
                </a:lnTo>
                <a:lnTo>
                  <a:pt x="159674" y="603250"/>
                </a:lnTo>
                <a:lnTo>
                  <a:pt x="216383" y="634420"/>
                </a:lnTo>
                <a:lnTo>
                  <a:pt x="279253" y="658850"/>
                </a:lnTo>
                <a:lnTo>
                  <a:pt x="347342" y="675833"/>
                </a:lnTo>
                <a:lnTo>
                  <a:pt x="419707" y="684663"/>
                </a:lnTo>
                <a:lnTo>
                  <a:pt x="457199" y="685799"/>
                </a:lnTo>
                <a:lnTo>
                  <a:pt x="494692" y="684663"/>
                </a:lnTo>
                <a:lnTo>
                  <a:pt x="567057" y="675833"/>
                </a:lnTo>
                <a:lnTo>
                  <a:pt x="635146" y="658850"/>
                </a:lnTo>
                <a:lnTo>
                  <a:pt x="698016" y="634420"/>
                </a:lnTo>
                <a:lnTo>
                  <a:pt x="754725" y="603250"/>
                </a:lnTo>
                <a:lnTo>
                  <a:pt x="804330" y="566046"/>
                </a:lnTo>
                <a:lnTo>
                  <a:pt x="845891" y="523515"/>
                </a:lnTo>
                <a:lnTo>
                  <a:pt x="878465" y="476363"/>
                </a:lnTo>
                <a:lnTo>
                  <a:pt x="901110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0" y="260499"/>
                </a:lnTo>
                <a:lnTo>
                  <a:pt x="878465" y="209430"/>
                </a:lnTo>
                <a:lnTo>
                  <a:pt x="845891" y="162277"/>
                </a:lnTo>
                <a:lnTo>
                  <a:pt x="804330" y="119746"/>
                </a:lnTo>
                <a:lnTo>
                  <a:pt x="754725" y="82544"/>
                </a:lnTo>
                <a:lnTo>
                  <a:pt x="698016" y="51375"/>
                </a:lnTo>
                <a:lnTo>
                  <a:pt x="635146" y="26947"/>
                </a:lnTo>
                <a:lnTo>
                  <a:pt x="567057" y="9965"/>
                </a:lnTo>
                <a:lnTo>
                  <a:pt x="494692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5" y="287281"/>
                </a:lnTo>
                <a:lnTo>
                  <a:pt x="23312" y="234519"/>
                </a:lnTo>
                <a:lnTo>
                  <a:pt x="51039" y="185320"/>
                </a:lnTo>
                <a:lnTo>
                  <a:pt x="88224" y="140390"/>
                </a:lnTo>
                <a:lnTo>
                  <a:pt x="133925" y="100435"/>
                </a:lnTo>
                <a:lnTo>
                  <a:pt x="187200" y="66161"/>
                </a:lnTo>
                <a:lnTo>
                  <a:pt x="247107" y="38275"/>
                </a:lnTo>
                <a:lnTo>
                  <a:pt x="312704" y="17481"/>
                </a:lnTo>
                <a:lnTo>
                  <a:pt x="383049" y="4488"/>
                </a:lnTo>
                <a:lnTo>
                  <a:pt x="457199" y="0"/>
                </a:lnTo>
                <a:lnTo>
                  <a:pt x="494692" y="1136"/>
                </a:lnTo>
                <a:lnTo>
                  <a:pt x="531350" y="4488"/>
                </a:lnTo>
                <a:lnTo>
                  <a:pt x="601695" y="17481"/>
                </a:lnTo>
                <a:lnTo>
                  <a:pt x="667292" y="38275"/>
                </a:lnTo>
                <a:lnTo>
                  <a:pt x="727199" y="66161"/>
                </a:lnTo>
                <a:lnTo>
                  <a:pt x="780474" y="100435"/>
                </a:lnTo>
                <a:lnTo>
                  <a:pt x="826175" y="140390"/>
                </a:lnTo>
                <a:lnTo>
                  <a:pt x="863360" y="185320"/>
                </a:lnTo>
                <a:lnTo>
                  <a:pt x="891087" y="234519"/>
                </a:lnTo>
                <a:lnTo>
                  <a:pt x="908414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4" y="398514"/>
                </a:lnTo>
                <a:lnTo>
                  <a:pt x="891087" y="451274"/>
                </a:lnTo>
                <a:lnTo>
                  <a:pt x="863360" y="500472"/>
                </a:lnTo>
                <a:lnTo>
                  <a:pt x="826175" y="545403"/>
                </a:lnTo>
                <a:lnTo>
                  <a:pt x="780474" y="585358"/>
                </a:lnTo>
                <a:lnTo>
                  <a:pt x="727199" y="619634"/>
                </a:lnTo>
                <a:lnTo>
                  <a:pt x="667292" y="647522"/>
                </a:lnTo>
                <a:lnTo>
                  <a:pt x="601695" y="668316"/>
                </a:lnTo>
                <a:lnTo>
                  <a:pt x="531350" y="681311"/>
                </a:lnTo>
                <a:lnTo>
                  <a:pt x="457199" y="685799"/>
                </a:lnTo>
                <a:lnTo>
                  <a:pt x="419707" y="684663"/>
                </a:lnTo>
                <a:lnTo>
                  <a:pt x="383049" y="681311"/>
                </a:lnTo>
                <a:lnTo>
                  <a:pt x="312704" y="668316"/>
                </a:lnTo>
                <a:lnTo>
                  <a:pt x="247107" y="647522"/>
                </a:lnTo>
                <a:lnTo>
                  <a:pt x="187200" y="619634"/>
                </a:lnTo>
                <a:lnTo>
                  <a:pt x="133925" y="585358"/>
                </a:lnTo>
                <a:lnTo>
                  <a:pt x="88224" y="545403"/>
                </a:lnTo>
                <a:lnTo>
                  <a:pt x="51039" y="500472"/>
                </a:lnTo>
                <a:lnTo>
                  <a:pt x="23312" y="451274"/>
                </a:lnTo>
                <a:lnTo>
                  <a:pt x="5985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85590" y="3740584"/>
            <a:ext cx="3937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400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00800" y="2971800"/>
            <a:ext cx="762000" cy="365760"/>
          </a:xfrm>
          <a:custGeom>
            <a:avLst/>
            <a:gdLst/>
            <a:ahLst/>
            <a:cxnLst/>
            <a:rect l="l" t="t" r="r" b="b"/>
            <a:pathLst>
              <a:path w="762000" h="365760">
                <a:moveTo>
                  <a:pt x="0" y="365759"/>
                </a:moveTo>
                <a:lnTo>
                  <a:pt x="761999" y="365759"/>
                </a:lnTo>
                <a:lnTo>
                  <a:pt x="7619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2971800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365759"/>
                </a:moveTo>
                <a:lnTo>
                  <a:pt x="990599" y="365759"/>
                </a:lnTo>
                <a:lnTo>
                  <a:pt x="9905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77200" y="2971800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365759"/>
                </a:moveTo>
                <a:lnTo>
                  <a:pt x="990599" y="365759"/>
                </a:lnTo>
                <a:lnTo>
                  <a:pt x="9905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28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34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08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40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94460" y="297180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3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4460" y="333756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3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87114" y="3047138"/>
            <a:ext cx="380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02835" y="3047138"/>
            <a:ext cx="3549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nstantia"/>
                <a:cs typeface="Constantia"/>
              </a:rPr>
              <a:t>777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40096" y="3047138"/>
            <a:ext cx="636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36854" y="3124200"/>
            <a:ext cx="515620" cy="533400"/>
          </a:xfrm>
          <a:custGeom>
            <a:avLst/>
            <a:gdLst/>
            <a:ahLst/>
            <a:cxnLst/>
            <a:rect l="l" t="t" r="r" b="b"/>
            <a:pathLst>
              <a:path w="515620" h="533400">
                <a:moveTo>
                  <a:pt x="418984" y="437387"/>
                </a:moveTo>
                <a:lnTo>
                  <a:pt x="415936" y="439155"/>
                </a:lnTo>
                <a:lnTo>
                  <a:pt x="412888" y="440954"/>
                </a:lnTo>
                <a:lnTo>
                  <a:pt x="411851" y="444764"/>
                </a:lnTo>
                <a:lnTo>
                  <a:pt x="413650" y="447812"/>
                </a:lnTo>
                <a:lnTo>
                  <a:pt x="463545" y="533399"/>
                </a:lnTo>
                <a:lnTo>
                  <a:pt x="470889" y="520811"/>
                </a:lnTo>
                <a:lnTo>
                  <a:pt x="457206" y="520811"/>
                </a:lnTo>
                <a:lnTo>
                  <a:pt x="457206" y="497415"/>
                </a:lnTo>
                <a:lnTo>
                  <a:pt x="422794" y="438393"/>
                </a:lnTo>
                <a:lnTo>
                  <a:pt x="418984" y="437387"/>
                </a:lnTo>
                <a:close/>
              </a:path>
              <a:path w="515620" h="533400">
                <a:moveTo>
                  <a:pt x="457206" y="497415"/>
                </a:moveTo>
                <a:lnTo>
                  <a:pt x="457206" y="520811"/>
                </a:lnTo>
                <a:lnTo>
                  <a:pt x="469885" y="520811"/>
                </a:lnTo>
                <a:lnTo>
                  <a:pt x="469885" y="517641"/>
                </a:lnTo>
                <a:lnTo>
                  <a:pt x="458090" y="517641"/>
                </a:lnTo>
                <a:lnTo>
                  <a:pt x="463545" y="508286"/>
                </a:lnTo>
                <a:lnTo>
                  <a:pt x="457206" y="497415"/>
                </a:lnTo>
                <a:close/>
              </a:path>
              <a:path w="515620" h="533400">
                <a:moveTo>
                  <a:pt x="508138" y="437387"/>
                </a:moveTo>
                <a:lnTo>
                  <a:pt x="504328" y="438393"/>
                </a:lnTo>
                <a:lnTo>
                  <a:pt x="502529" y="441441"/>
                </a:lnTo>
                <a:lnTo>
                  <a:pt x="469885" y="497415"/>
                </a:lnTo>
                <a:lnTo>
                  <a:pt x="469885" y="520811"/>
                </a:lnTo>
                <a:lnTo>
                  <a:pt x="470889" y="520811"/>
                </a:lnTo>
                <a:lnTo>
                  <a:pt x="515240" y="444764"/>
                </a:lnTo>
                <a:lnTo>
                  <a:pt x="514234" y="440954"/>
                </a:lnTo>
                <a:lnTo>
                  <a:pt x="511186" y="439155"/>
                </a:lnTo>
                <a:lnTo>
                  <a:pt x="508138" y="437387"/>
                </a:lnTo>
                <a:close/>
              </a:path>
              <a:path w="515620" h="533400">
                <a:moveTo>
                  <a:pt x="463545" y="508286"/>
                </a:moveTo>
                <a:lnTo>
                  <a:pt x="458090" y="517641"/>
                </a:lnTo>
                <a:lnTo>
                  <a:pt x="469001" y="517641"/>
                </a:lnTo>
                <a:lnTo>
                  <a:pt x="463545" y="508286"/>
                </a:lnTo>
                <a:close/>
              </a:path>
              <a:path w="515620" h="533400">
                <a:moveTo>
                  <a:pt x="469885" y="497415"/>
                </a:moveTo>
                <a:lnTo>
                  <a:pt x="463545" y="508286"/>
                </a:lnTo>
                <a:lnTo>
                  <a:pt x="469001" y="517641"/>
                </a:lnTo>
                <a:lnTo>
                  <a:pt x="469885" y="517641"/>
                </a:lnTo>
                <a:lnTo>
                  <a:pt x="469885" y="497415"/>
                </a:lnTo>
                <a:close/>
              </a:path>
              <a:path w="515620" h="533400">
                <a:moveTo>
                  <a:pt x="457206" y="266699"/>
                </a:moveTo>
                <a:lnTo>
                  <a:pt x="457206" y="497415"/>
                </a:lnTo>
                <a:lnTo>
                  <a:pt x="463545" y="508286"/>
                </a:lnTo>
                <a:lnTo>
                  <a:pt x="469885" y="497415"/>
                </a:lnTo>
                <a:lnTo>
                  <a:pt x="469885" y="273039"/>
                </a:lnTo>
                <a:lnTo>
                  <a:pt x="463545" y="273039"/>
                </a:lnTo>
                <a:lnTo>
                  <a:pt x="457206" y="266699"/>
                </a:lnTo>
                <a:close/>
              </a:path>
              <a:path w="515620" h="533400">
                <a:moveTo>
                  <a:pt x="12691" y="0"/>
                </a:moveTo>
                <a:lnTo>
                  <a:pt x="0" y="0"/>
                </a:lnTo>
                <a:lnTo>
                  <a:pt x="0" y="270266"/>
                </a:lnTo>
                <a:lnTo>
                  <a:pt x="2785" y="273039"/>
                </a:lnTo>
                <a:lnTo>
                  <a:pt x="457206" y="273039"/>
                </a:lnTo>
                <a:lnTo>
                  <a:pt x="457206" y="266699"/>
                </a:lnTo>
                <a:lnTo>
                  <a:pt x="12691" y="266699"/>
                </a:lnTo>
                <a:lnTo>
                  <a:pt x="6345" y="260360"/>
                </a:lnTo>
                <a:lnTo>
                  <a:pt x="12691" y="260360"/>
                </a:lnTo>
                <a:lnTo>
                  <a:pt x="12691" y="0"/>
                </a:lnTo>
                <a:close/>
              </a:path>
              <a:path w="515620" h="533400">
                <a:moveTo>
                  <a:pt x="467112" y="260360"/>
                </a:moveTo>
                <a:lnTo>
                  <a:pt x="12691" y="260360"/>
                </a:lnTo>
                <a:lnTo>
                  <a:pt x="12691" y="266699"/>
                </a:lnTo>
                <a:lnTo>
                  <a:pt x="457206" y="266699"/>
                </a:lnTo>
                <a:lnTo>
                  <a:pt x="463545" y="273039"/>
                </a:lnTo>
                <a:lnTo>
                  <a:pt x="469885" y="273039"/>
                </a:lnTo>
                <a:lnTo>
                  <a:pt x="469885" y="263133"/>
                </a:lnTo>
                <a:lnTo>
                  <a:pt x="467112" y="260360"/>
                </a:lnTo>
                <a:close/>
              </a:path>
              <a:path w="515620" h="533400">
                <a:moveTo>
                  <a:pt x="12691" y="260360"/>
                </a:moveTo>
                <a:lnTo>
                  <a:pt x="6345" y="260360"/>
                </a:lnTo>
                <a:lnTo>
                  <a:pt x="12691" y="266699"/>
                </a:lnTo>
                <a:lnTo>
                  <a:pt x="12691" y="26036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0050" y="1060450"/>
          <a:ext cx="4495799" cy="37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ious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da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next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194050" y="2965450"/>
          <a:ext cx="243839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65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4619"/>
            <a:ext cx="539940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DL</a:t>
            </a:r>
            <a:r>
              <a:rPr sz="4500" spc="-31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75" dirty="0">
                <a:solidFill>
                  <a:srgbClr val="03607A"/>
                </a:solidFill>
                <a:latin typeface="Calibri"/>
                <a:cs typeface="Calibri"/>
              </a:rPr>
              <a:t>’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40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ompa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4500" spc="-4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o SL</a:t>
            </a:r>
            <a:r>
              <a:rPr sz="4500" spc="-31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75" dirty="0">
                <a:solidFill>
                  <a:srgbClr val="03607A"/>
                </a:solidFill>
                <a:latin typeface="Calibri"/>
                <a:cs typeface="Calibri"/>
              </a:rPr>
              <a:t>’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228600" y="1920085"/>
            <a:ext cx="4267200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pc="-30" dirty="0"/>
              <a:t>A</a:t>
            </a:r>
            <a:r>
              <a:rPr spc="-25" dirty="0"/>
              <a:t>dv</a:t>
            </a:r>
            <a:r>
              <a:rPr dirty="0"/>
              <a:t>anta</a:t>
            </a:r>
            <a:r>
              <a:rPr spc="-65" dirty="0"/>
              <a:t>g</a:t>
            </a:r>
            <a:r>
              <a:rPr dirty="0"/>
              <a:t>es:</a:t>
            </a: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6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ersed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ei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her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di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ect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(m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essent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al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some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og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ams)</a:t>
            </a:r>
            <a:endParaRPr sz="2400" dirty="0">
              <a:latin typeface="Constantia"/>
              <a:cs typeface="Constantia"/>
            </a:endParaRPr>
          </a:p>
          <a:p>
            <a:pPr marL="652780" marR="8636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So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ope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ation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such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as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inse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ng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e,</a:t>
            </a:r>
            <a:r>
              <a:rPr sz="2400" spc="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ome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easi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778" y="1920315"/>
            <a:ext cx="4111622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Disa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anta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es:</a:t>
            </a:r>
            <a:endParaRPr sz="2600" dirty="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equ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spa</a:t>
            </a:r>
            <a:r>
              <a:rPr sz="2400" spc="-6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endParaRPr sz="2400" dirty="0">
              <a:latin typeface="Constantia"/>
              <a:cs typeface="Constantia"/>
            </a:endParaRPr>
          </a:p>
          <a:p>
            <a:pPr marL="652780" marR="276225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manipulation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sl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85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(because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mus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ed)</a:t>
            </a:r>
            <a:endParaRPr sz="2400" dirty="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ea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400" spc="-8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ng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bug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(because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mus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ma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ip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ed)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620161"/>
            <a:ext cx="4164965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Structu</a:t>
            </a:r>
            <a:r>
              <a:rPr sz="5000" spc="-5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5000" spc="-17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spc="-13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DLL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320" y="1957784"/>
            <a:ext cx="2255520" cy="234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endParaRPr sz="24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247015" marR="5080">
              <a:lnSpc>
                <a:spcPct val="110000"/>
              </a:lnSpc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data;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de*next;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de*p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ious;</a:t>
            </a:r>
            <a:endParaRPr sz="24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};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312" y="3567510"/>
            <a:ext cx="4805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hol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ad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ess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iou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199"/>
                </a:moveTo>
                <a:lnTo>
                  <a:pt x="3962399" y="838199"/>
                </a:lnTo>
                <a:lnTo>
                  <a:pt x="39623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F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199"/>
                </a:moveTo>
                <a:lnTo>
                  <a:pt x="3962399" y="838199"/>
                </a:lnTo>
                <a:lnTo>
                  <a:pt x="39623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2177" y="4966797"/>
            <a:ext cx="7289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ata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033" y="4966797"/>
            <a:ext cx="6807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9182" y="5042997"/>
            <a:ext cx="1225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iou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195" y="5408850"/>
            <a:ext cx="3841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inf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5400" y="58293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228599" y="0"/>
                </a:moveTo>
                <a:lnTo>
                  <a:pt x="0" y="114299"/>
                </a:lnTo>
                <a:lnTo>
                  <a:pt x="228599" y="228599"/>
                </a:lnTo>
                <a:lnTo>
                  <a:pt x="228599" y="152399"/>
                </a:lnTo>
                <a:lnTo>
                  <a:pt x="190499" y="152399"/>
                </a:lnTo>
                <a:lnTo>
                  <a:pt x="190499" y="76199"/>
                </a:lnTo>
                <a:lnTo>
                  <a:pt x="228599" y="76199"/>
                </a:lnTo>
                <a:lnTo>
                  <a:pt x="228599" y="0"/>
                </a:lnTo>
                <a:close/>
              </a:path>
              <a:path w="1066800" h="228600">
                <a:moveTo>
                  <a:pt x="228599" y="76199"/>
                </a:moveTo>
                <a:lnTo>
                  <a:pt x="190499" y="76199"/>
                </a:lnTo>
                <a:lnTo>
                  <a:pt x="190499" y="152399"/>
                </a:lnTo>
                <a:lnTo>
                  <a:pt x="228599" y="152399"/>
                </a:lnTo>
                <a:lnTo>
                  <a:pt x="228599" y="76199"/>
                </a:lnTo>
                <a:close/>
              </a:path>
              <a:path w="1066800" h="228600">
                <a:moveTo>
                  <a:pt x="1066799" y="76199"/>
                </a:moveTo>
                <a:lnTo>
                  <a:pt x="228599" y="76199"/>
                </a:lnTo>
                <a:lnTo>
                  <a:pt x="228599" y="152399"/>
                </a:lnTo>
                <a:lnTo>
                  <a:pt x="1066799" y="152399"/>
                </a:lnTo>
                <a:lnTo>
                  <a:pt x="1066799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58293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914399" y="0"/>
                </a:moveTo>
                <a:lnTo>
                  <a:pt x="914399" y="228599"/>
                </a:lnTo>
                <a:lnTo>
                  <a:pt x="1066799" y="152399"/>
                </a:lnTo>
                <a:lnTo>
                  <a:pt x="952499" y="152399"/>
                </a:lnTo>
                <a:lnTo>
                  <a:pt x="952499" y="76199"/>
                </a:lnTo>
                <a:lnTo>
                  <a:pt x="1066799" y="76199"/>
                </a:lnTo>
                <a:lnTo>
                  <a:pt x="914399" y="0"/>
                </a:lnTo>
                <a:close/>
              </a:path>
              <a:path w="1143000" h="228600">
                <a:moveTo>
                  <a:pt x="91439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914399" y="152399"/>
                </a:lnTo>
                <a:lnTo>
                  <a:pt x="914399" y="76199"/>
                </a:lnTo>
                <a:close/>
              </a:path>
              <a:path w="1143000" h="228600">
                <a:moveTo>
                  <a:pt x="1066799" y="76199"/>
                </a:moveTo>
                <a:lnTo>
                  <a:pt x="952499" y="76199"/>
                </a:lnTo>
                <a:lnTo>
                  <a:pt x="952499" y="152399"/>
                </a:lnTo>
                <a:lnTo>
                  <a:pt x="1066799" y="152399"/>
                </a:lnTo>
                <a:lnTo>
                  <a:pt x="1142999" y="114299"/>
                </a:lnTo>
                <a:lnTo>
                  <a:pt x="1066799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752584"/>
            <a:ext cx="6400800" cy="1457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4343400"/>
            <a:ext cx="6781800" cy="1574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Inse</a:t>
            </a:r>
            <a:r>
              <a:rPr sz="5000" spc="-20" dirty="0"/>
              <a:t>r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spc="-45" dirty="0"/>
              <a:t>a</a:t>
            </a:r>
            <a:r>
              <a:rPr sz="5000" dirty="0"/>
              <a:t>t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be</a:t>
            </a:r>
            <a:r>
              <a:rPr sz="5000" spc="-10" dirty="0"/>
              <a:t>g</a:t>
            </a:r>
            <a:r>
              <a:rPr sz="5000" dirty="0"/>
              <a:t>i</a:t>
            </a:r>
            <a:r>
              <a:rPr sz="5000" spc="-5" dirty="0"/>
              <a:t>nn</a:t>
            </a:r>
            <a:r>
              <a:rPr sz="5000" dirty="0"/>
              <a:t>i</a:t>
            </a:r>
            <a:r>
              <a:rPr sz="5000" spc="-5" dirty="0"/>
              <a:t>ng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6995"/>
            <a:ext cx="7299325" cy="365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nsert_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(node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2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if(star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==NULL)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200" dirty="0">
              <a:latin typeface="Constantia"/>
              <a:cs typeface="Constantia"/>
            </a:endParaRPr>
          </a:p>
          <a:p>
            <a:pPr marL="353695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2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 dirty="0">
              <a:latin typeface="Constantia"/>
              <a:cs typeface="Constantia"/>
            </a:endParaRPr>
          </a:p>
          <a:p>
            <a:pPr marL="21336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else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node*</a:t>
            </a:r>
            <a:r>
              <a:rPr sz="22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=start;</a:t>
            </a:r>
            <a:endParaRPr sz="2200" dirty="0">
              <a:latin typeface="Constantia"/>
              <a:cs typeface="Constantia"/>
            </a:endParaRPr>
          </a:p>
          <a:p>
            <a:pPr marL="21526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156" y="4475713"/>
            <a:ext cx="2316480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68580">
              <a:lnSpc>
                <a:spcPts val="211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-&gt;p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ts val="2380"/>
              </a:lnSpc>
              <a:spcBef>
                <a:spcPts val="15"/>
              </a:spcBef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endParaRPr sz="2200">
              <a:latin typeface="Constantia"/>
              <a:cs typeface="Constantia"/>
            </a:endParaRPr>
          </a:p>
          <a:p>
            <a:pPr marL="82550">
              <a:lnSpc>
                <a:spcPts val="238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1st</a:t>
            </a: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4419600"/>
            <a:ext cx="483298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//makin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2175" spc="-7" baseline="300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175" baseline="3000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175" spc="209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175" spc="209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-15" dirty="0">
                <a:solidFill>
                  <a:srgbClr val="FF0000"/>
                </a:solidFill>
                <a:latin typeface="Constantia"/>
                <a:cs typeface="Constantia"/>
              </a:rPr>
              <a:t>nodes p</a:t>
            </a:r>
            <a:r>
              <a:rPr sz="2200" spc="-5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evious</a:t>
            </a:r>
            <a:r>
              <a:rPr sz="22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point</a:t>
            </a:r>
            <a:r>
              <a:rPr sz="22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2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7961" y="5079218"/>
            <a:ext cx="52108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//makin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r>
              <a:rPr sz="22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point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108" y="5683047"/>
            <a:ext cx="687832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2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2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2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981200"/>
            <a:ext cx="78486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648136"/>
            <a:ext cx="7391400" cy="1751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5818" y="4719575"/>
            <a:ext cx="488923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" y="844296"/>
            <a:ext cx="457771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Inserti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45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the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end</a:t>
            </a:r>
            <a:endParaRPr sz="4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90366"/>
            <a:ext cx="329882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3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ypes</a:t>
            </a:r>
            <a:r>
              <a:rPr sz="5000" spc="-16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02865"/>
            <a:ext cx="570611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types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400" spc="260" dirty="0">
                <a:solidFill>
                  <a:srgbClr val="0AD0D9"/>
                </a:solidFill>
                <a:latin typeface="Wingdings 2"/>
                <a:cs typeface="Wingdings 2"/>
              </a:rPr>
              <a:t>	</a:t>
            </a:r>
            <a:r>
              <a:rPr sz="3400" spc="26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r>
              <a:rPr sz="3600" dirty="0">
                <a:latin typeface="Constantia"/>
                <a:cs typeface="Constantia"/>
              </a:rPr>
              <a:t>Sin</a:t>
            </a:r>
            <a:r>
              <a:rPr sz="3600" spc="-45" dirty="0">
                <a:latin typeface="Constantia"/>
                <a:cs typeface="Constantia"/>
              </a:rPr>
              <a:t>g</a:t>
            </a:r>
            <a:r>
              <a:rPr sz="3600" spc="-55" dirty="0">
                <a:latin typeface="Constantia"/>
                <a:cs typeface="Constantia"/>
              </a:rPr>
              <a:t>l</a:t>
            </a:r>
            <a:r>
              <a:rPr sz="3600" dirty="0">
                <a:latin typeface="Constantia"/>
                <a:cs typeface="Constantia"/>
              </a:rPr>
              <a:t>y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onstantia"/>
                <a:cs typeface="Constantia"/>
              </a:rPr>
              <a:t>Li</a:t>
            </a:r>
            <a:r>
              <a:rPr sz="3600" spc="5" dirty="0">
                <a:latin typeface="Constantia"/>
                <a:cs typeface="Constantia"/>
              </a:rPr>
              <a:t>n</a:t>
            </a:r>
            <a:r>
              <a:rPr sz="3600" spc="-90" dirty="0">
                <a:latin typeface="Constantia"/>
                <a:cs typeface="Constantia"/>
              </a:rPr>
              <a:t>k</a:t>
            </a:r>
            <a:r>
              <a:rPr sz="3600" dirty="0">
                <a:latin typeface="Constantia"/>
                <a:cs typeface="Constantia"/>
              </a:rPr>
              <a:t>ed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onstantia"/>
                <a:cs typeface="Constantia"/>
              </a:rPr>
              <a:t>li</a:t>
            </a:r>
            <a:r>
              <a:rPr sz="3600" spc="-20" dirty="0">
                <a:latin typeface="Constantia"/>
                <a:cs typeface="Constantia"/>
              </a:rPr>
              <a:t>s</a:t>
            </a:r>
            <a:r>
              <a:rPr sz="3600" dirty="0">
                <a:latin typeface="Constantia"/>
                <a:cs typeface="Constantia"/>
              </a:rPr>
              <a:t>t</a:t>
            </a:r>
            <a:endParaRPr sz="5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400" spc="260" dirty="0">
                <a:solidFill>
                  <a:srgbClr val="0AD0D9"/>
                </a:solidFill>
                <a:latin typeface="Wingdings 2"/>
                <a:cs typeface="Wingdings 2"/>
              </a:rPr>
              <a:t>	</a:t>
            </a:r>
            <a:r>
              <a:rPr sz="3400" spc="26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r>
              <a:rPr sz="3600" spc="-25" dirty="0">
                <a:latin typeface="Constantia"/>
                <a:cs typeface="Constantia"/>
              </a:rPr>
              <a:t>Doub</a:t>
            </a:r>
            <a:r>
              <a:rPr sz="3600" spc="-60" dirty="0">
                <a:latin typeface="Constantia"/>
                <a:cs typeface="Constantia"/>
              </a:rPr>
              <a:t>l</a:t>
            </a:r>
            <a:r>
              <a:rPr sz="3600" dirty="0">
                <a:latin typeface="Constantia"/>
                <a:cs typeface="Constantia"/>
              </a:rPr>
              <a:t>y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lin</a:t>
            </a:r>
            <a:r>
              <a:rPr sz="3600" spc="-114" dirty="0">
                <a:latin typeface="Constantia"/>
                <a:cs typeface="Constantia"/>
              </a:rPr>
              <a:t>k</a:t>
            </a:r>
            <a:r>
              <a:rPr sz="3600" dirty="0">
                <a:latin typeface="Constantia"/>
                <a:cs typeface="Constantia"/>
              </a:rPr>
              <a:t>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list</a:t>
            </a:r>
            <a:endParaRPr sz="3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219200"/>
            <a:ext cx="838200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insert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_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end(node*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if(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tart==N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LL)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32321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000" dirty="0">
              <a:latin typeface="Constantia"/>
              <a:cs typeface="Constantia"/>
            </a:endParaRPr>
          </a:p>
          <a:p>
            <a:pPr marL="321945">
              <a:lnSpc>
                <a:spcPct val="100000"/>
              </a:lnSpc>
            </a:pP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t&lt;&lt;"\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000" spc="-3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ful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end";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  <a:p>
            <a:pPr marL="32194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else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469900" marR="2517775" indent="-7810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emp=start;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hile(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t!=NULL)</a:t>
            </a:r>
            <a:endParaRPr sz="2000" dirty="0"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r>
              <a:rPr lang="en-US" sz="2000" dirty="0">
                <a:latin typeface="Constantia"/>
                <a:cs typeface="Constantia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r>
              <a:rPr lang="en-US" sz="2000" dirty="0"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  <a:p>
            <a:pPr marL="388620">
              <a:lnSpc>
                <a:spcPct val="100000"/>
              </a:lnSpc>
            </a:pP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000" dirty="0">
              <a:latin typeface="Constantia"/>
              <a:cs typeface="Constantia"/>
            </a:endParaRPr>
          </a:p>
          <a:p>
            <a:pPr marL="388620">
              <a:lnSpc>
                <a:spcPct val="10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p-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emp;</a:t>
            </a:r>
            <a:endParaRPr sz="2000" dirty="0">
              <a:latin typeface="Constantia"/>
              <a:cs typeface="Constantia"/>
            </a:endParaRPr>
          </a:p>
          <a:p>
            <a:pPr marL="386080">
              <a:lnSpc>
                <a:spcPct val="100000"/>
              </a:lnSpc>
            </a:pP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t&lt;&lt;"\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000" spc="-3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ful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n";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371590"/>
            <a:ext cx="6906646" cy="1429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595" y="3052066"/>
            <a:ext cx="56191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next</a:t>
            </a:r>
            <a:r>
              <a:rPr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evious</a:t>
            </a:r>
            <a:r>
              <a:rPr sz="2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er</a:t>
            </a:r>
            <a:r>
              <a:rPr sz="20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be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ed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nt</a:t>
            </a:r>
            <a:r>
              <a:rPr sz="20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000" spc="-40" dirty="0">
                <a:solidFill>
                  <a:srgbClr val="FF0000"/>
                </a:solidFill>
                <a:latin typeface="Constantia"/>
                <a:cs typeface="Constantia"/>
              </a:rPr>
              <a:t>cc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din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gl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3886200"/>
            <a:ext cx="6781800" cy="1479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595" y="5867120"/>
            <a:ext cx="63823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djustin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next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ev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io</a:t>
            </a:r>
            <a:r>
              <a:rPr sz="1800" spc="-25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po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1800" spc="-2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18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hi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ch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new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1800" spc="-40" dirty="0">
                <a:solidFill>
                  <a:srgbClr val="FF0000"/>
                </a:solidFill>
                <a:latin typeface="Constantia"/>
                <a:cs typeface="Constantia"/>
              </a:rPr>
              <a:t>cc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18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1800" spc="-2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774055"/>
            <a:ext cx="502729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Inserti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45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20" dirty="0">
                <a:solidFill>
                  <a:srgbClr val="03607A"/>
                </a:solidFill>
                <a:latin typeface="Calibri"/>
                <a:cs typeface="Calibri"/>
              </a:rPr>
              <a:t>er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13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node</a:t>
            </a:r>
            <a:endParaRPr sz="4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6" y="1091796"/>
            <a:ext cx="4219575" cy="432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nsert_af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200" spc="-1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c,nod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2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p)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>
              <a:latin typeface="Constantia"/>
              <a:cs typeface="Constantia"/>
            </a:endParaRPr>
          </a:p>
          <a:p>
            <a:pPr marL="356870">
              <a:lnSpc>
                <a:spcPct val="10000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rt;</a:t>
            </a:r>
            <a:endParaRPr sz="2200">
              <a:latin typeface="Constantia"/>
              <a:cs typeface="Constantia"/>
            </a:endParaRPr>
          </a:p>
          <a:p>
            <a:pPr marL="358140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i=1;i&lt;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-1;i++)</a:t>
            </a:r>
            <a:endParaRPr sz="22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>
              <a:latin typeface="Constantia"/>
              <a:cs typeface="Constantia"/>
            </a:endParaRPr>
          </a:p>
          <a:p>
            <a:pPr marL="356870">
              <a:lnSpc>
                <a:spcPct val="10000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200" spc="-5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2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  <a:p>
            <a:pPr marL="356870" marR="781050" indent="-1905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&gt;nex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=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t=p;</a:t>
            </a:r>
            <a:endParaRPr sz="2200">
              <a:latin typeface="Constantia"/>
              <a:cs typeface="Constantia"/>
            </a:endParaRPr>
          </a:p>
          <a:p>
            <a:pPr marL="353695" marR="5080" indent="1270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&gt;p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y";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De</a:t>
            </a:r>
            <a:r>
              <a:rPr spc="5" dirty="0"/>
              <a:t>l</a:t>
            </a:r>
            <a:r>
              <a:rPr spc="-50" dirty="0"/>
              <a:t>e</a:t>
            </a:r>
            <a:r>
              <a:rPr dirty="0"/>
              <a:t>ti</a:t>
            </a:r>
            <a:r>
              <a:rPr spc="-5" dirty="0"/>
              <a:t>n</a:t>
            </a:r>
            <a:r>
              <a:rPr dirty="0"/>
              <a:t>g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node</a:t>
            </a:r>
          </a:p>
        </p:txBody>
      </p:sp>
      <p:sp>
        <p:nvSpPr>
          <p:cNvPr id="3" name="object 3"/>
          <p:cNvSpPr/>
          <p:nvPr/>
        </p:nvSpPr>
        <p:spPr>
          <a:xfrm>
            <a:off x="1383161" y="3360938"/>
            <a:ext cx="480695" cy="411480"/>
          </a:xfrm>
          <a:custGeom>
            <a:avLst/>
            <a:gdLst/>
            <a:ahLst/>
            <a:cxnLst/>
            <a:rect l="l" t="t" r="r" b="b"/>
            <a:pathLst>
              <a:path w="480694" h="411479">
                <a:moveTo>
                  <a:pt x="405656" y="366410"/>
                </a:moveTo>
                <a:lnTo>
                  <a:pt x="387214" y="388101"/>
                </a:lnTo>
                <a:lnTo>
                  <a:pt x="480309" y="410961"/>
                </a:lnTo>
                <a:lnTo>
                  <a:pt x="465259" y="375665"/>
                </a:lnTo>
                <a:lnTo>
                  <a:pt x="416551" y="375665"/>
                </a:lnTo>
                <a:lnTo>
                  <a:pt x="405656" y="366410"/>
                </a:lnTo>
                <a:close/>
              </a:path>
              <a:path w="480694" h="411479">
                <a:moveTo>
                  <a:pt x="424221" y="344573"/>
                </a:moveTo>
                <a:lnTo>
                  <a:pt x="405656" y="366410"/>
                </a:lnTo>
                <a:lnTo>
                  <a:pt x="416551" y="375665"/>
                </a:lnTo>
                <a:lnTo>
                  <a:pt x="435101" y="353811"/>
                </a:lnTo>
                <a:lnTo>
                  <a:pt x="424221" y="344573"/>
                </a:lnTo>
                <a:close/>
              </a:path>
              <a:path w="480694" h="411479">
                <a:moveTo>
                  <a:pt x="442721" y="322813"/>
                </a:moveTo>
                <a:lnTo>
                  <a:pt x="424221" y="344573"/>
                </a:lnTo>
                <a:lnTo>
                  <a:pt x="435101" y="353811"/>
                </a:lnTo>
                <a:lnTo>
                  <a:pt x="416551" y="375665"/>
                </a:lnTo>
                <a:lnTo>
                  <a:pt x="465259" y="375665"/>
                </a:lnTo>
                <a:lnTo>
                  <a:pt x="442721" y="322813"/>
                </a:lnTo>
                <a:close/>
              </a:path>
              <a:path w="480694" h="411479">
                <a:moveTo>
                  <a:pt x="18406" y="0"/>
                </a:moveTo>
                <a:lnTo>
                  <a:pt x="0" y="21823"/>
                </a:lnTo>
                <a:lnTo>
                  <a:pt x="405656" y="366410"/>
                </a:lnTo>
                <a:lnTo>
                  <a:pt x="424221" y="344573"/>
                </a:lnTo>
                <a:lnTo>
                  <a:pt x="18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2019103"/>
            <a:ext cx="7382509" cy="1336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om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i="1" spc="-4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i="1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i="1" spc="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xample,</a:t>
            </a:r>
            <a:r>
              <a:rPr lang="en-US" sz="2400" spc="-15" dirty="0">
                <a:solidFill>
                  <a:srgbClr val="0A5294"/>
                </a:solidFill>
                <a:latin typeface="Constantia"/>
                <a:cs typeface="Constantia"/>
              </a:rPr>
              <a:t> </a:t>
            </a:r>
            <a:r>
              <a:rPr sz="2400" spc="-9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will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olas"/>
                <a:cs typeface="Consolas"/>
              </a:rPr>
              <a:t>b</a:t>
            </a:r>
            <a:endParaRPr sz="2400" dirty="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1860"/>
              </a:spcBef>
            </a:pPr>
            <a:r>
              <a:rPr sz="1800" spc="-20" dirty="0">
                <a:solidFill>
                  <a:srgbClr val="009CD9"/>
                </a:solidFill>
                <a:latin typeface="Consolas"/>
                <a:cs typeface="Consolas"/>
              </a:rPr>
              <a:t>myDLL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5475" y="3762375"/>
            <a:ext cx="6327023" cy="819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4371975"/>
            <a:ext cx="5807075" cy="0"/>
          </a:xfrm>
          <a:custGeom>
            <a:avLst/>
            <a:gdLst/>
            <a:ahLst/>
            <a:cxnLst/>
            <a:rect l="l" t="t" r="r" b="b"/>
            <a:pathLst>
              <a:path w="5807075">
                <a:moveTo>
                  <a:pt x="0" y="0"/>
                </a:moveTo>
                <a:lnTo>
                  <a:pt x="5807079" y="0"/>
                </a:lnTo>
              </a:path>
            </a:pathLst>
          </a:custGeom>
          <a:ln w="19049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3769114"/>
            <a:ext cx="457200" cy="403225"/>
          </a:xfrm>
          <a:custGeom>
            <a:avLst/>
            <a:gdLst/>
            <a:ahLst/>
            <a:cxnLst/>
            <a:rect l="l" t="t" r="r" b="b"/>
            <a:pathLst>
              <a:path w="457200" h="403225">
                <a:moveTo>
                  <a:pt x="0" y="402835"/>
                </a:moveTo>
                <a:lnTo>
                  <a:pt x="457199" y="402835"/>
                </a:lnTo>
                <a:lnTo>
                  <a:pt x="457199" y="0"/>
                </a:lnTo>
                <a:lnTo>
                  <a:pt x="0" y="0"/>
                </a:lnTo>
                <a:lnTo>
                  <a:pt x="0" y="40283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6600" y="3769114"/>
            <a:ext cx="2133600" cy="403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  <a:tabLst>
                <a:tab pos="1988185" algn="l"/>
              </a:tabLst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4200" y="3771912"/>
            <a:ext cx="457200" cy="403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4875559"/>
            <a:ext cx="7458075" cy="158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spc="-19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0A5294"/>
                </a:solidFill>
                <a:latin typeface="Arial"/>
                <a:cs typeface="Arial"/>
              </a:rPr>
              <a:t>’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400" spc="-7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yth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ab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olas"/>
                <a:cs typeface="Consolas"/>
              </a:rPr>
              <a:t>b</a:t>
            </a:r>
            <a:endParaRPr sz="24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Ga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ol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ection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will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des</a:t>
            </a:r>
            <a:endParaRPr sz="2400">
              <a:latin typeface="Constantia"/>
              <a:cs typeface="Constantia"/>
            </a:endParaRPr>
          </a:p>
          <a:p>
            <a:pPr marL="287020" marR="30543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last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special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case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4040254"/>
            <a:ext cx="2525395" cy="304800"/>
          </a:xfrm>
          <a:custGeom>
            <a:avLst/>
            <a:gdLst/>
            <a:ahLst/>
            <a:cxnLst/>
            <a:rect l="l" t="t" r="r" b="b"/>
            <a:pathLst>
              <a:path w="2525395" h="304800">
                <a:moveTo>
                  <a:pt x="124385" y="187069"/>
                </a:moveTo>
                <a:lnTo>
                  <a:pt x="164591" y="214502"/>
                </a:lnTo>
                <a:lnTo>
                  <a:pt x="206501" y="225170"/>
                </a:lnTo>
                <a:lnTo>
                  <a:pt x="249814" y="235326"/>
                </a:lnTo>
                <a:lnTo>
                  <a:pt x="422788" y="270128"/>
                </a:lnTo>
                <a:lnTo>
                  <a:pt x="468508" y="278248"/>
                </a:lnTo>
                <a:lnTo>
                  <a:pt x="518038" y="285749"/>
                </a:lnTo>
                <a:lnTo>
                  <a:pt x="572902" y="292345"/>
                </a:lnTo>
                <a:lnTo>
                  <a:pt x="634624" y="297679"/>
                </a:lnTo>
                <a:lnTo>
                  <a:pt x="686196" y="300727"/>
                </a:lnTo>
                <a:lnTo>
                  <a:pt x="743833" y="302894"/>
                </a:lnTo>
                <a:lnTo>
                  <a:pt x="832225" y="304537"/>
                </a:lnTo>
                <a:lnTo>
                  <a:pt x="880506" y="304799"/>
                </a:lnTo>
                <a:lnTo>
                  <a:pt x="930798" y="304799"/>
                </a:lnTo>
                <a:lnTo>
                  <a:pt x="1197101" y="301370"/>
                </a:lnTo>
                <a:lnTo>
                  <a:pt x="1444386" y="293869"/>
                </a:lnTo>
                <a:lnTo>
                  <a:pt x="1563745" y="288916"/>
                </a:lnTo>
                <a:lnTo>
                  <a:pt x="880506" y="288916"/>
                </a:lnTo>
                <a:lnTo>
                  <a:pt x="832347" y="288666"/>
                </a:lnTo>
                <a:lnTo>
                  <a:pt x="744230" y="287011"/>
                </a:lnTo>
                <a:lnTo>
                  <a:pt x="686958" y="284987"/>
                </a:lnTo>
                <a:lnTo>
                  <a:pt x="635629" y="281939"/>
                </a:lnTo>
                <a:lnTo>
                  <a:pt x="574426" y="276605"/>
                </a:lnTo>
                <a:lnTo>
                  <a:pt x="520080" y="269997"/>
                </a:lnTo>
                <a:lnTo>
                  <a:pt x="471037" y="262627"/>
                </a:lnTo>
                <a:lnTo>
                  <a:pt x="425714" y="254507"/>
                </a:lnTo>
                <a:lnTo>
                  <a:pt x="252983" y="219705"/>
                </a:lnTo>
                <a:lnTo>
                  <a:pt x="210190" y="209668"/>
                </a:lnTo>
                <a:lnTo>
                  <a:pt x="168523" y="199131"/>
                </a:lnTo>
                <a:lnTo>
                  <a:pt x="148468" y="193797"/>
                </a:lnTo>
                <a:lnTo>
                  <a:pt x="124385" y="187069"/>
                </a:lnTo>
                <a:close/>
              </a:path>
              <a:path w="2525395" h="304800">
                <a:moveTo>
                  <a:pt x="2523378" y="0"/>
                </a:moveTo>
                <a:lnTo>
                  <a:pt x="2516245" y="630"/>
                </a:lnTo>
                <a:lnTo>
                  <a:pt x="2508382" y="1011"/>
                </a:lnTo>
                <a:lnTo>
                  <a:pt x="2465953" y="1011"/>
                </a:lnTo>
                <a:lnTo>
                  <a:pt x="2452999" y="1261"/>
                </a:lnTo>
                <a:lnTo>
                  <a:pt x="2410084" y="3928"/>
                </a:lnTo>
                <a:lnTo>
                  <a:pt x="2362199" y="12310"/>
                </a:lnTo>
                <a:lnTo>
                  <a:pt x="2311664" y="29074"/>
                </a:lnTo>
                <a:lnTo>
                  <a:pt x="2276855" y="47362"/>
                </a:lnTo>
                <a:lnTo>
                  <a:pt x="2241285" y="71496"/>
                </a:lnTo>
                <a:lnTo>
                  <a:pt x="2166244" y="129027"/>
                </a:lnTo>
                <a:lnTo>
                  <a:pt x="2146432" y="143886"/>
                </a:lnTo>
                <a:lnTo>
                  <a:pt x="2104643" y="172973"/>
                </a:lnTo>
                <a:lnTo>
                  <a:pt x="2060326" y="199131"/>
                </a:lnTo>
                <a:lnTo>
                  <a:pt x="2013082" y="220467"/>
                </a:lnTo>
                <a:lnTo>
                  <a:pt x="1962546" y="236088"/>
                </a:lnTo>
                <a:lnTo>
                  <a:pt x="1909571" y="247649"/>
                </a:lnTo>
                <a:lnTo>
                  <a:pt x="1854464" y="256031"/>
                </a:lnTo>
                <a:lnTo>
                  <a:pt x="1796552" y="261996"/>
                </a:lnTo>
                <a:lnTo>
                  <a:pt x="1702948" y="267842"/>
                </a:lnTo>
                <a:lnTo>
                  <a:pt x="1464960" y="276986"/>
                </a:lnTo>
                <a:lnTo>
                  <a:pt x="1443624" y="277998"/>
                </a:lnTo>
                <a:lnTo>
                  <a:pt x="1350904" y="281296"/>
                </a:lnTo>
                <a:lnTo>
                  <a:pt x="1089294" y="287523"/>
                </a:lnTo>
                <a:lnTo>
                  <a:pt x="930798" y="288916"/>
                </a:lnTo>
                <a:lnTo>
                  <a:pt x="1563745" y="288916"/>
                </a:lnTo>
                <a:lnTo>
                  <a:pt x="1670425" y="285106"/>
                </a:lnTo>
                <a:lnTo>
                  <a:pt x="1736079" y="282058"/>
                </a:lnTo>
                <a:lnTo>
                  <a:pt x="1797954" y="277748"/>
                </a:lnTo>
                <a:lnTo>
                  <a:pt x="1856628" y="271771"/>
                </a:lnTo>
                <a:lnTo>
                  <a:pt x="1912741" y="263270"/>
                </a:lnTo>
                <a:lnTo>
                  <a:pt x="1966721" y="251328"/>
                </a:lnTo>
                <a:lnTo>
                  <a:pt x="2019178" y="235076"/>
                </a:lnTo>
                <a:lnTo>
                  <a:pt x="2068189" y="212847"/>
                </a:lnTo>
                <a:lnTo>
                  <a:pt x="2113544" y="186046"/>
                </a:lnTo>
                <a:lnTo>
                  <a:pt x="2155819" y="156590"/>
                </a:lnTo>
                <a:lnTo>
                  <a:pt x="2232659" y="97785"/>
                </a:lnTo>
                <a:lnTo>
                  <a:pt x="2250429" y="84450"/>
                </a:lnTo>
                <a:lnTo>
                  <a:pt x="2284872" y="61078"/>
                </a:lnTo>
                <a:lnTo>
                  <a:pt x="2333762" y="37456"/>
                </a:lnTo>
                <a:lnTo>
                  <a:pt x="2381249" y="24383"/>
                </a:lnTo>
                <a:lnTo>
                  <a:pt x="2425964" y="18406"/>
                </a:lnTo>
                <a:lnTo>
                  <a:pt x="2465953" y="16882"/>
                </a:lnTo>
                <a:lnTo>
                  <a:pt x="2509144" y="16882"/>
                </a:lnTo>
                <a:lnTo>
                  <a:pt x="2517769" y="16382"/>
                </a:lnTo>
                <a:lnTo>
                  <a:pt x="2524902" y="15739"/>
                </a:lnTo>
                <a:lnTo>
                  <a:pt x="2523378" y="0"/>
                </a:lnTo>
                <a:close/>
              </a:path>
              <a:path w="2525395" h="304800">
                <a:moveTo>
                  <a:pt x="139445" y="133599"/>
                </a:moveTo>
                <a:lnTo>
                  <a:pt x="0" y="160269"/>
                </a:lnTo>
                <a:lnTo>
                  <a:pt x="105034" y="255769"/>
                </a:lnTo>
                <a:lnTo>
                  <a:pt x="120098" y="202286"/>
                </a:lnTo>
                <a:lnTo>
                  <a:pt x="107838" y="198881"/>
                </a:lnTo>
                <a:lnTo>
                  <a:pt x="112135" y="183641"/>
                </a:lnTo>
                <a:lnTo>
                  <a:pt x="125350" y="183641"/>
                </a:lnTo>
                <a:lnTo>
                  <a:pt x="139445" y="133599"/>
                </a:lnTo>
                <a:close/>
              </a:path>
              <a:path w="2525395" h="304800">
                <a:moveTo>
                  <a:pt x="112135" y="183641"/>
                </a:moveTo>
                <a:lnTo>
                  <a:pt x="107838" y="198881"/>
                </a:lnTo>
                <a:lnTo>
                  <a:pt x="120098" y="202286"/>
                </a:lnTo>
                <a:lnTo>
                  <a:pt x="124385" y="187069"/>
                </a:lnTo>
                <a:lnTo>
                  <a:pt x="112135" y="183641"/>
                </a:lnTo>
                <a:close/>
              </a:path>
              <a:path w="2525395" h="304800">
                <a:moveTo>
                  <a:pt x="125350" y="183641"/>
                </a:moveTo>
                <a:lnTo>
                  <a:pt x="112135" y="183641"/>
                </a:lnTo>
                <a:lnTo>
                  <a:pt x="124385" y="187069"/>
                </a:lnTo>
                <a:lnTo>
                  <a:pt x="125350" y="183641"/>
                </a:lnTo>
                <a:close/>
              </a:path>
            </a:pathLst>
          </a:custGeom>
          <a:solidFill>
            <a:srgbClr val="009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556" y="3354689"/>
            <a:ext cx="2505710" cy="428625"/>
          </a:xfrm>
          <a:custGeom>
            <a:avLst/>
            <a:gdLst/>
            <a:ahLst/>
            <a:cxnLst/>
            <a:rect l="l" t="t" r="r" b="b"/>
            <a:pathLst>
              <a:path w="2505709" h="428625">
                <a:moveTo>
                  <a:pt x="205331" y="421660"/>
                </a:moveTo>
                <a:lnTo>
                  <a:pt x="9784" y="421660"/>
                </a:lnTo>
                <a:lnTo>
                  <a:pt x="20055" y="422026"/>
                </a:lnTo>
                <a:lnTo>
                  <a:pt x="32247" y="422788"/>
                </a:lnTo>
                <a:lnTo>
                  <a:pt x="77083" y="426232"/>
                </a:lnTo>
                <a:lnTo>
                  <a:pt x="131185" y="428122"/>
                </a:lnTo>
                <a:lnTo>
                  <a:pt x="150601" y="427634"/>
                </a:lnTo>
                <a:lnTo>
                  <a:pt x="170291" y="426476"/>
                </a:lnTo>
                <a:lnTo>
                  <a:pt x="190378" y="424190"/>
                </a:lnTo>
                <a:lnTo>
                  <a:pt x="205331" y="421660"/>
                </a:lnTo>
                <a:close/>
              </a:path>
              <a:path w="2505709" h="428625">
                <a:moveTo>
                  <a:pt x="9143" y="402610"/>
                </a:moveTo>
                <a:lnTo>
                  <a:pt x="0" y="402976"/>
                </a:lnTo>
                <a:lnTo>
                  <a:pt x="487" y="421904"/>
                </a:lnTo>
                <a:lnTo>
                  <a:pt x="9784" y="421660"/>
                </a:lnTo>
                <a:lnTo>
                  <a:pt x="205331" y="421660"/>
                </a:lnTo>
                <a:lnTo>
                  <a:pt x="210555" y="420776"/>
                </a:lnTo>
                <a:lnTo>
                  <a:pt x="230764" y="416051"/>
                </a:lnTo>
                <a:lnTo>
                  <a:pt x="250819" y="409955"/>
                </a:lnTo>
                <a:lnTo>
                  <a:pt x="253067" y="409072"/>
                </a:lnTo>
                <a:lnTo>
                  <a:pt x="131429" y="409072"/>
                </a:lnTo>
                <a:lnTo>
                  <a:pt x="113141" y="408950"/>
                </a:lnTo>
                <a:lnTo>
                  <a:pt x="95493" y="408310"/>
                </a:lnTo>
                <a:lnTo>
                  <a:pt x="47365" y="404896"/>
                </a:lnTo>
                <a:lnTo>
                  <a:pt x="33406" y="403738"/>
                </a:lnTo>
                <a:lnTo>
                  <a:pt x="20695" y="402976"/>
                </a:lnTo>
                <a:lnTo>
                  <a:pt x="9143" y="402610"/>
                </a:lnTo>
                <a:close/>
              </a:path>
              <a:path w="2505709" h="428625">
                <a:moveTo>
                  <a:pt x="1415795" y="0"/>
                </a:moveTo>
                <a:lnTo>
                  <a:pt x="1342522" y="2926"/>
                </a:lnTo>
                <a:lnTo>
                  <a:pt x="1281683" y="8016"/>
                </a:lnTo>
                <a:lnTo>
                  <a:pt x="1214109" y="15118"/>
                </a:lnTo>
                <a:lnTo>
                  <a:pt x="1166103" y="20848"/>
                </a:lnTo>
                <a:lnTo>
                  <a:pt x="1065519" y="34686"/>
                </a:lnTo>
                <a:lnTo>
                  <a:pt x="1013703" y="42671"/>
                </a:lnTo>
                <a:lnTo>
                  <a:pt x="910071" y="60350"/>
                </a:lnTo>
                <a:lnTo>
                  <a:pt x="859261" y="70103"/>
                </a:lnTo>
                <a:lnTo>
                  <a:pt x="809487" y="80284"/>
                </a:lnTo>
                <a:lnTo>
                  <a:pt x="761603" y="90830"/>
                </a:lnTo>
                <a:lnTo>
                  <a:pt x="694060" y="107441"/>
                </a:lnTo>
                <a:lnTo>
                  <a:pt x="652515" y="119024"/>
                </a:lnTo>
                <a:lnTo>
                  <a:pt x="614537" y="130820"/>
                </a:lnTo>
                <a:lnTo>
                  <a:pt x="564123" y="149870"/>
                </a:lnTo>
                <a:lnTo>
                  <a:pt x="519805" y="172211"/>
                </a:lnTo>
                <a:lnTo>
                  <a:pt x="480821" y="197357"/>
                </a:lnTo>
                <a:lnTo>
                  <a:pt x="435985" y="233324"/>
                </a:lnTo>
                <a:lnTo>
                  <a:pt x="397123" y="270022"/>
                </a:lnTo>
                <a:lnTo>
                  <a:pt x="362315" y="305561"/>
                </a:lnTo>
                <a:lnTo>
                  <a:pt x="345947" y="322204"/>
                </a:lnTo>
                <a:lnTo>
                  <a:pt x="313669" y="351922"/>
                </a:lnTo>
                <a:lnTo>
                  <a:pt x="280903" y="375544"/>
                </a:lnTo>
                <a:lnTo>
                  <a:pt x="245242" y="391820"/>
                </a:lnTo>
                <a:lnTo>
                  <a:pt x="207385" y="401970"/>
                </a:lnTo>
                <a:lnTo>
                  <a:pt x="169042" y="407426"/>
                </a:lnTo>
                <a:lnTo>
                  <a:pt x="131429" y="409072"/>
                </a:lnTo>
                <a:lnTo>
                  <a:pt x="253067" y="409072"/>
                </a:lnTo>
                <a:lnTo>
                  <a:pt x="289559" y="392429"/>
                </a:lnTo>
                <a:lnTo>
                  <a:pt x="325373" y="367040"/>
                </a:lnTo>
                <a:lnTo>
                  <a:pt x="359023" y="335920"/>
                </a:lnTo>
                <a:lnTo>
                  <a:pt x="410717" y="283342"/>
                </a:lnTo>
                <a:lnTo>
                  <a:pt x="429249" y="265328"/>
                </a:lnTo>
                <a:lnTo>
                  <a:pt x="469757" y="229758"/>
                </a:lnTo>
                <a:lnTo>
                  <a:pt x="516757" y="196352"/>
                </a:lnTo>
                <a:lnTo>
                  <a:pt x="557387" y="174010"/>
                </a:lnTo>
                <a:lnTo>
                  <a:pt x="603625" y="154685"/>
                </a:lnTo>
                <a:lnTo>
                  <a:pt x="657971" y="137312"/>
                </a:lnTo>
                <a:lnTo>
                  <a:pt x="698997" y="125882"/>
                </a:lnTo>
                <a:lnTo>
                  <a:pt x="765931" y="109362"/>
                </a:lnTo>
                <a:lnTo>
                  <a:pt x="813694" y="98816"/>
                </a:lnTo>
                <a:lnTo>
                  <a:pt x="862949" y="88788"/>
                </a:lnTo>
                <a:lnTo>
                  <a:pt x="913637" y="79126"/>
                </a:lnTo>
                <a:lnTo>
                  <a:pt x="1016873" y="61478"/>
                </a:lnTo>
                <a:lnTo>
                  <a:pt x="1068445" y="53492"/>
                </a:lnTo>
                <a:lnTo>
                  <a:pt x="1119103" y="46238"/>
                </a:lnTo>
                <a:lnTo>
                  <a:pt x="1168633" y="39776"/>
                </a:lnTo>
                <a:lnTo>
                  <a:pt x="1216395" y="34046"/>
                </a:lnTo>
                <a:lnTo>
                  <a:pt x="1283573" y="26944"/>
                </a:lnTo>
                <a:lnTo>
                  <a:pt x="1324721" y="23256"/>
                </a:lnTo>
                <a:lnTo>
                  <a:pt x="1380865" y="19964"/>
                </a:lnTo>
                <a:lnTo>
                  <a:pt x="1416283" y="19049"/>
                </a:lnTo>
                <a:lnTo>
                  <a:pt x="1636099" y="19049"/>
                </a:lnTo>
                <a:lnTo>
                  <a:pt x="1633971" y="18684"/>
                </a:lnTo>
                <a:lnTo>
                  <a:pt x="1576943" y="10180"/>
                </a:lnTo>
                <a:lnTo>
                  <a:pt x="1515861" y="3688"/>
                </a:lnTo>
                <a:lnTo>
                  <a:pt x="1450451" y="274"/>
                </a:lnTo>
                <a:lnTo>
                  <a:pt x="1415795" y="0"/>
                </a:lnTo>
                <a:close/>
              </a:path>
              <a:path w="2505709" h="428625">
                <a:moveTo>
                  <a:pt x="2383778" y="241106"/>
                </a:moveTo>
                <a:lnTo>
                  <a:pt x="2363845" y="291358"/>
                </a:lnTo>
                <a:lnTo>
                  <a:pt x="2505334" y="279044"/>
                </a:lnTo>
                <a:lnTo>
                  <a:pt x="2475559" y="245760"/>
                </a:lnTo>
                <a:lnTo>
                  <a:pt x="2395606" y="245760"/>
                </a:lnTo>
                <a:lnTo>
                  <a:pt x="2383778" y="241106"/>
                </a:lnTo>
                <a:close/>
              </a:path>
              <a:path w="2505709" h="428625">
                <a:moveTo>
                  <a:pt x="2390784" y="223441"/>
                </a:moveTo>
                <a:lnTo>
                  <a:pt x="2383778" y="241106"/>
                </a:lnTo>
                <a:lnTo>
                  <a:pt x="2395606" y="245760"/>
                </a:lnTo>
                <a:lnTo>
                  <a:pt x="2402585" y="228112"/>
                </a:lnTo>
                <a:lnTo>
                  <a:pt x="2390784" y="223441"/>
                </a:lnTo>
                <a:close/>
              </a:path>
              <a:path w="2505709" h="428625">
                <a:moveTo>
                  <a:pt x="2410693" y="173248"/>
                </a:moveTo>
                <a:lnTo>
                  <a:pt x="2390784" y="223441"/>
                </a:lnTo>
                <a:lnTo>
                  <a:pt x="2402585" y="228112"/>
                </a:lnTo>
                <a:lnTo>
                  <a:pt x="2395606" y="245760"/>
                </a:lnTo>
                <a:lnTo>
                  <a:pt x="2475559" y="245760"/>
                </a:lnTo>
                <a:lnTo>
                  <a:pt x="2410693" y="173248"/>
                </a:lnTo>
                <a:close/>
              </a:path>
              <a:path w="2505709" h="428625">
                <a:moveTo>
                  <a:pt x="1636099" y="19049"/>
                </a:moveTo>
                <a:lnTo>
                  <a:pt x="1416283" y="19049"/>
                </a:lnTo>
                <a:lnTo>
                  <a:pt x="1450207" y="19324"/>
                </a:lnTo>
                <a:lnTo>
                  <a:pt x="1482973" y="20726"/>
                </a:lnTo>
                <a:lnTo>
                  <a:pt x="1545214" y="25664"/>
                </a:lnTo>
                <a:lnTo>
                  <a:pt x="1603247" y="33162"/>
                </a:lnTo>
                <a:lnTo>
                  <a:pt x="1658111" y="42184"/>
                </a:lnTo>
                <a:lnTo>
                  <a:pt x="1760098" y="61234"/>
                </a:lnTo>
                <a:lnTo>
                  <a:pt x="1872995" y="79522"/>
                </a:lnTo>
                <a:lnTo>
                  <a:pt x="1926976" y="89153"/>
                </a:lnTo>
                <a:lnTo>
                  <a:pt x="1992233" y="103906"/>
                </a:lnTo>
                <a:lnTo>
                  <a:pt x="2043287" y="117744"/>
                </a:lnTo>
                <a:lnTo>
                  <a:pt x="2102479" y="135788"/>
                </a:lnTo>
                <a:lnTo>
                  <a:pt x="2149205" y="151394"/>
                </a:lnTo>
                <a:lnTo>
                  <a:pt x="2229490" y="180746"/>
                </a:lnTo>
                <a:lnTo>
                  <a:pt x="2383778" y="241106"/>
                </a:lnTo>
                <a:lnTo>
                  <a:pt x="2390784" y="223441"/>
                </a:lnTo>
                <a:lnTo>
                  <a:pt x="2264389" y="173735"/>
                </a:lnTo>
                <a:lnTo>
                  <a:pt x="2208397" y="152552"/>
                </a:lnTo>
                <a:lnTo>
                  <a:pt x="2155423" y="133349"/>
                </a:lnTo>
                <a:lnTo>
                  <a:pt x="2108057" y="117622"/>
                </a:lnTo>
                <a:lnTo>
                  <a:pt x="2048499" y="99456"/>
                </a:lnTo>
                <a:lnTo>
                  <a:pt x="1996561" y="85343"/>
                </a:lnTo>
                <a:lnTo>
                  <a:pt x="1930389" y="70500"/>
                </a:lnTo>
                <a:lnTo>
                  <a:pt x="1876043" y="60716"/>
                </a:lnTo>
                <a:lnTo>
                  <a:pt x="1811517" y="50688"/>
                </a:lnTo>
                <a:lnTo>
                  <a:pt x="1763511" y="42550"/>
                </a:lnTo>
                <a:lnTo>
                  <a:pt x="1661281" y="23378"/>
                </a:lnTo>
                <a:lnTo>
                  <a:pt x="1636099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01" y="1219200"/>
            <a:ext cx="845566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del_a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c)</a:t>
            </a:r>
            <a:endParaRPr sz="24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 dirty="0">
              <a:latin typeface="Constantia"/>
              <a:cs typeface="Constantia"/>
            </a:endParaRPr>
          </a:p>
          <a:p>
            <a:pPr marL="315595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de*s=sta</a:t>
            </a:r>
            <a:r>
              <a:rPr sz="2400" spc="1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lang="en-US" sz="2400" dirty="0">
              <a:latin typeface="Constantia"/>
              <a:cs typeface="Constantia"/>
            </a:endParaRPr>
          </a:p>
          <a:p>
            <a:pPr marL="3155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 dirty="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(in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=1;i&lt;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-1;i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+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+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400" dirty="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r>
              <a:rPr lang="en-US" sz="2400" dirty="0"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s=s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r>
              <a:rPr lang="en-US" sz="2400" dirty="0"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 dirty="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4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p=s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400" dirty="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-&gt;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ext=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-&gt;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ext;</a:t>
            </a:r>
            <a:endParaRPr sz="2400" dirty="0">
              <a:latin typeface="Constantia"/>
              <a:cs typeface="Constantia"/>
            </a:endParaRPr>
          </a:p>
          <a:p>
            <a:pPr marL="353695" marR="4297045" indent="254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p-&gt;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&gt;p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ious=s;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endParaRPr sz="2400" dirty="0">
              <a:latin typeface="Constantia"/>
              <a:cs typeface="Constantia"/>
            </a:endParaRPr>
          </a:p>
          <a:p>
            <a:pPr marL="353695">
              <a:lnSpc>
                <a:spcPct val="100000"/>
              </a:lnSpc>
            </a:pP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out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&lt;&lt;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num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"&lt;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&lt;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&lt;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&lt;"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cc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y";</a:t>
            </a:r>
            <a:endParaRPr sz="2400" dirty="0">
              <a:latin typeface="Constantia"/>
              <a:cs typeface="Constantia"/>
            </a:endParaRPr>
          </a:p>
          <a:p>
            <a:pPr marL="4679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 dirty="0">
              <a:latin typeface="Constantia"/>
              <a:cs typeface="Constantia"/>
            </a:endParaRPr>
          </a:p>
          <a:p>
            <a:pPr marL="2393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332" y="914400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Circular Linked List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circular linked list is a linked list in which the head element's previous pointer points to the tail element and the tail element's next pointer points to the head element.</a:t>
            </a:r>
          </a:p>
          <a:p>
            <a:pPr marL="514350" indent="-514350"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circularly linked list node looks exactly the same as a linear singly linked list.</a:t>
            </a:r>
          </a:p>
        </p:txBody>
      </p:sp>
      <p:pic>
        <p:nvPicPr>
          <p:cNvPr id="3" name="Picture 2" descr="Circuler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651" y="4267200"/>
            <a:ext cx="8364362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395574" y="1524000"/>
            <a:ext cx="8229600" cy="48307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cs typeface="Arial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7850" y="617538"/>
            <a:ext cx="8229600" cy="68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cs typeface="Arial" charset="0"/>
              </a:rPr>
              <a:t>Traversing a Linked List</a:t>
            </a: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609600" y="1447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28800" y="1447800"/>
            <a:ext cx="1066800" cy="533400"/>
            <a:chOff x="1056" y="960"/>
            <a:chExt cx="672" cy="336"/>
          </a:xfrm>
        </p:grpSpPr>
        <p:sp>
          <p:nvSpPr>
            <p:cNvPr id="6177" name="Rectangle 1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Rectangle 1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657600" y="1447800"/>
            <a:ext cx="1066800" cy="533400"/>
            <a:chOff x="1056" y="960"/>
            <a:chExt cx="672" cy="336"/>
          </a:xfrm>
        </p:grpSpPr>
        <p:sp>
          <p:nvSpPr>
            <p:cNvPr id="6175" name="Rectangle 1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1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486400" y="1447800"/>
            <a:ext cx="1066800" cy="533400"/>
            <a:chOff x="1056" y="960"/>
            <a:chExt cx="672" cy="336"/>
          </a:xfrm>
        </p:grpSpPr>
        <p:sp>
          <p:nvSpPr>
            <p:cNvPr id="6173" name="Rectangle 1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1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315200" y="1447800"/>
            <a:ext cx="1066800" cy="533400"/>
            <a:chOff x="1056" y="960"/>
            <a:chExt cx="672" cy="336"/>
          </a:xfrm>
        </p:grpSpPr>
        <p:sp>
          <p:nvSpPr>
            <p:cNvPr id="6171" name="Rectangle 19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Rectangle 20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3" name="Text Box 21"/>
          <p:cNvSpPr txBox="1">
            <a:spLocks noChangeArrowheads="1"/>
          </p:cNvSpPr>
          <p:nvPr/>
        </p:nvSpPr>
        <p:spPr bwMode="auto">
          <a:xfrm>
            <a:off x="457200" y="19812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6154" name="Text Box 22"/>
          <p:cNvSpPr txBox="1">
            <a:spLocks noChangeArrowheads="1"/>
          </p:cNvSpPr>
          <p:nvPr/>
        </p:nvSpPr>
        <p:spPr bwMode="auto">
          <a:xfrm>
            <a:off x="1600200" y="1981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6155" name="Text Box 23"/>
          <p:cNvSpPr txBox="1">
            <a:spLocks noChangeArrowheads="1"/>
          </p:cNvSpPr>
          <p:nvPr/>
        </p:nvSpPr>
        <p:spPr bwMode="auto">
          <a:xfrm>
            <a:off x="2362200" y="1981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Link</a:t>
            </a:r>
          </a:p>
        </p:txBody>
      </p:sp>
      <p:sp>
        <p:nvSpPr>
          <p:cNvPr id="6156" name="Line 24"/>
          <p:cNvSpPr>
            <a:spLocks noChangeShapeType="1"/>
          </p:cNvSpPr>
          <p:nvPr/>
        </p:nvSpPr>
        <p:spPr bwMode="auto">
          <a:xfrm>
            <a:off x="1143000" y="167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25"/>
          <p:cNvSpPr>
            <a:spLocks noChangeShapeType="1"/>
          </p:cNvSpPr>
          <p:nvPr/>
        </p:nvSpPr>
        <p:spPr bwMode="auto">
          <a:xfrm>
            <a:off x="2743200" y="167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26"/>
          <p:cNvSpPr>
            <a:spLocks noChangeShapeType="1"/>
          </p:cNvSpPr>
          <p:nvPr/>
        </p:nvSpPr>
        <p:spPr bwMode="auto">
          <a:xfrm>
            <a:off x="4572000" y="167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27"/>
          <p:cNvSpPr>
            <a:spLocks noChangeShapeType="1"/>
          </p:cNvSpPr>
          <p:nvPr/>
        </p:nvSpPr>
        <p:spPr bwMode="auto">
          <a:xfrm>
            <a:off x="6400800" y="167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Text Box 28"/>
          <p:cNvSpPr txBox="1">
            <a:spLocks noChangeArrowheads="1"/>
          </p:cNvSpPr>
          <p:nvPr/>
        </p:nvSpPr>
        <p:spPr bwMode="auto">
          <a:xfrm>
            <a:off x="1914525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6161" name="Text Box 29"/>
          <p:cNvSpPr txBox="1">
            <a:spLocks noChangeArrowheads="1"/>
          </p:cNvSpPr>
          <p:nvPr/>
        </p:nvSpPr>
        <p:spPr bwMode="auto">
          <a:xfrm>
            <a:off x="3760788" y="14478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6162" name="Text Box 30"/>
          <p:cNvSpPr txBox="1">
            <a:spLocks noChangeArrowheads="1"/>
          </p:cNvSpPr>
          <p:nvPr/>
        </p:nvSpPr>
        <p:spPr bwMode="auto">
          <a:xfrm>
            <a:off x="5589588" y="14478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6163" name="Text Box 31"/>
          <p:cNvSpPr txBox="1">
            <a:spLocks noChangeArrowheads="1"/>
          </p:cNvSpPr>
          <p:nvPr/>
        </p:nvSpPr>
        <p:spPr bwMode="auto">
          <a:xfrm>
            <a:off x="7315200" y="1447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6164" name="Line 32"/>
          <p:cNvSpPr>
            <a:spLocks noChangeShapeType="1"/>
          </p:cNvSpPr>
          <p:nvPr/>
        </p:nvSpPr>
        <p:spPr bwMode="auto">
          <a:xfrm flipH="1">
            <a:off x="7848600" y="1447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Rectangle 33"/>
          <p:cNvSpPr>
            <a:spLocks noChangeArrowheads="1"/>
          </p:cNvSpPr>
          <p:nvPr/>
        </p:nvSpPr>
        <p:spPr bwMode="auto">
          <a:xfrm>
            <a:off x="577850" y="2895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34"/>
          <p:cNvSpPr txBox="1">
            <a:spLocks noChangeArrowheads="1"/>
          </p:cNvSpPr>
          <p:nvPr/>
        </p:nvSpPr>
        <p:spPr bwMode="auto">
          <a:xfrm>
            <a:off x="425450" y="34290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PTR</a:t>
            </a:r>
          </a:p>
        </p:txBody>
      </p:sp>
      <p:sp>
        <p:nvSpPr>
          <p:cNvPr id="6167" name="Line 35"/>
          <p:cNvSpPr>
            <a:spLocks noChangeShapeType="1"/>
          </p:cNvSpPr>
          <p:nvPr/>
        </p:nvSpPr>
        <p:spPr bwMode="auto">
          <a:xfrm flipV="1">
            <a:off x="1143000" y="1676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8" name="Line 36"/>
          <p:cNvSpPr>
            <a:spLocks noChangeShapeType="1"/>
          </p:cNvSpPr>
          <p:nvPr/>
        </p:nvSpPr>
        <p:spPr bwMode="auto">
          <a:xfrm flipV="1">
            <a:off x="1143000" y="1752600"/>
            <a:ext cx="4191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9" name="Text Box 37"/>
          <p:cNvSpPr txBox="1">
            <a:spLocks noChangeArrowheads="1"/>
          </p:cNvSpPr>
          <p:nvPr/>
        </p:nvSpPr>
        <p:spPr bwMode="auto">
          <a:xfrm>
            <a:off x="4098925" y="2401888"/>
            <a:ext cx="267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PTR:= LINK [PTR]</a:t>
            </a:r>
          </a:p>
        </p:txBody>
      </p:sp>
      <p:sp>
        <p:nvSpPr>
          <p:cNvPr id="6170" name="Text Box 38"/>
          <p:cNvSpPr txBox="1">
            <a:spLocks noChangeArrowheads="1"/>
          </p:cNvSpPr>
          <p:nvPr/>
        </p:nvSpPr>
        <p:spPr bwMode="auto">
          <a:xfrm>
            <a:off x="2286000" y="3517900"/>
            <a:ext cx="63754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굴림" charset="-127"/>
              </a:rPr>
              <a:t>1. Set PTR := START</a:t>
            </a:r>
          </a:p>
          <a:p>
            <a:r>
              <a:rPr lang="en-US" altLang="ko-KR" sz="2800" dirty="0">
                <a:ea typeface="굴림" charset="-127"/>
              </a:rPr>
              <a:t>2. Repeat Steps 3-4 while PTR ≠ NULL</a:t>
            </a:r>
          </a:p>
          <a:p>
            <a:r>
              <a:rPr lang="en-US" altLang="ko-KR" sz="2800" dirty="0">
                <a:ea typeface="굴림" charset="-127"/>
              </a:rPr>
              <a:t>3. Apply process to INFO[PTR]</a:t>
            </a:r>
          </a:p>
          <a:p>
            <a:r>
              <a:rPr lang="en-US" altLang="ko-KR" sz="2800" dirty="0">
                <a:ea typeface="굴림" charset="-127"/>
              </a:rPr>
              <a:t>4. Set PTR:= LINK[PTR]</a:t>
            </a:r>
          </a:p>
          <a:p>
            <a:r>
              <a:rPr lang="en-US" altLang="ko-KR" sz="2800" dirty="0">
                <a:ea typeface="굴림" charset="-127"/>
              </a:rPr>
              <a:t>    [end of loop]</a:t>
            </a:r>
          </a:p>
          <a:p>
            <a:r>
              <a:rPr lang="en-US" altLang="ko-KR" sz="2800" dirty="0">
                <a:ea typeface="굴림" charset="-127"/>
              </a:rPr>
              <a:t>5. Exit</a:t>
            </a:r>
            <a:endParaRPr 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990600"/>
            <a:ext cx="761809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5370" algn="l"/>
                <a:tab pos="4620260" algn="l"/>
                <a:tab pos="6685915" algn="l"/>
              </a:tabLst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APPLIC</a:t>
            </a:r>
            <a:r>
              <a:rPr sz="4500" spc="-39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TION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LIN</a:t>
            </a:r>
            <a:r>
              <a:rPr sz="4500" spc="-10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D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981200"/>
            <a:ext cx="8542655" cy="4047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7845" indent="5461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33375" algn="l"/>
              </a:tabLst>
            </a:pPr>
            <a:r>
              <a:rPr lang="en-US" sz="2600" spc="-30" dirty="0">
                <a:solidFill>
                  <a:srgbClr val="0A5294"/>
                </a:solidFill>
                <a:latin typeface="Constantia"/>
                <a:cs typeface="Constantia"/>
              </a:rPr>
              <a:t> File System management in FAT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31470" algn="l"/>
              </a:tabLst>
            </a:pPr>
            <a:r>
              <a:rPr lang="en-US" sz="2600" spc="-5" dirty="0">
                <a:solidFill>
                  <a:srgbClr val="0A5294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cach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our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wser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all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ws</a:t>
            </a:r>
            <a:r>
              <a:rPr sz="2600" spc="-1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hit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spc="-8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CK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URLs)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9271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28295" algn="l"/>
              </a:tabLst>
            </a:pPr>
            <a:r>
              <a:rPr lang="en-US" sz="2600" spc="-55" dirty="0">
                <a:solidFill>
                  <a:srgbClr val="0A5294"/>
                </a:solidFill>
                <a:latin typeface="Constantia"/>
                <a:cs typeface="Constantia"/>
              </a:rPr>
              <a:t> 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ndo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functio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ality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ho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oshop</a:t>
            </a:r>
            <a:r>
              <a:rPr sz="2600" spc="-1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6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sta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22860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48615" algn="l"/>
              </a:tabLst>
            </a:pPr>
            <a:r>
              <a:rPr lang="en-US" sz="2600" dirty="0">
                <a:solidFill>
                  <a:srgbClr val="0A5294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stack,</a:t>
            </a:r>
            <a:r>
              <a:rPr sz="2600" spc="-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hash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table,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mplemen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usin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doub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315191"/>
            <a:ext cx="8458200" cy="444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3679" algn="l"/>
              </a:tabLst>
            </a:pPr>
            <a:r>
              <a:rPr sz="3200" spc="-25" dirty="0">
                <a:latin typeface="Constantia"/>
                <a:cs typeface="Constantia"/>
              </a:rPr>
              <a:t>A</a:t>
            </a:r>
            <a:r>
              <a:rPr sz="3200" spc="-45" dirty="0">
                <a:latin typeface="Constantia"/>
                <a:cs typeface="Constantia"/>
              </a:rPr>
              <a:t>d</a:t>
            </a:r>
            <a:r>
              <a:rPr sz="3200" spc="-35" dirty="0">
                <a:latin typeface="Constantia"/>
                <a:cs typeface="Constantia"/>
              </a:rPr>
              <a:t>v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" dirty="0">
                <a:latin typeface="Constantia"/>
                <a:cs typeface="Constantia"/>
              </a:rPr>
              <a:t>t</a:t>
            </a:r>
            <a:r>
              <a:rPr sz="3200" dirty="0">
                <a:latin typeface="Constantia"/>
                <a:cs typeface="Constantia"/>
              </a:rPr>
              <a:t>a</a:t>
            </a:r>
            <a:r>
              <a:rPr sz="3200" spc="-70" dirty="0">
                <a:latin typeface="Constantia"/>
                <a:cs typeface="Constantia"/>
              </a:rPr>
              <a:t>g</a:t>
            </a:r>
            <a:r>
              <a:rPr sz="3200" dirty="0">
                <a:latin typeface="Constantia"/>
                <a:cs typeface="Constantia"/>
              </a:rPr>
              <a:t>es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usin</a:t>
            </a:r>
            <a:r>
              <a:rPr sz="3200" dirty="0">
                <a:latin typeface="Constantia"/>
                <a:cs typeface="Constantia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Ar</a:t>
            </a:r>
            <a:r>
              <a:rPr sz="3200" spc="-70" dirty="0">
                <a:latin typeface="Constantia"/>
                <a:cs typeface="Constantia"/>
              </a:rPr>
              <a:t>r</a:t>
            </a:r>
            <a:r>
              <a:rPr sz="3200" spc="-65" dirty="0">
                <a:latin typeface="Constantia"/>
                <a:cs typeface="Constantia"/>
              </a:rPr>
              <a:t>a</a:t>
            </a:r>
            <a:r>
              <a:rPr sz="3200" spc="-5" dirty="0">
                <a:latin typeface="Constantia"/>
                <a:cs typeface="Constantia"/>
              </a:rPr>
              <a:t>y:</a:t>
            </a:r>
            <a:endParaRPr sz="3300" dirty="0">
              <a:latin typeface="Times New Roman"/>
              <a:cs typeface="Times New Roman"/>
            </a:endParaRPr>
          </a:p>
          <a:p>
            <a:pPr marL="686435" lvl="1" indent="-216535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8707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d</a:t>
            </a:r>
            <a:r>
              <a:rPr sz="3200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f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or</a:t>
            </a:r>
            <a:r>
              <a:rPr sz="3200" spc="-1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-sp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p</a:t>
            </a:r>
            <a:r>
              <a:rPr sz="3200" spc="-15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ynomial</a:t>
            </a:r>
            <a:r>
              <a:rPr sz="3200" spc="-45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.</a:t>
            </a:r>
            <a:endParaRPr sz="3200" dirty="0">
              <a:latin typeface="Constantia"/>
              <a:cs typeface="Constantia"/>
            </a:endParaRPr>
          </a:p>
          <a:p>
            <a:pPr marL="686435" lvl="1" indent="-216535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8707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ease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and</a:t>
            </a:r>
            <a:r>
              <a:rPr sz="32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etrie</a:t>
            </a:r>
            <a:r>
              <a:rPr sz="3200" spc="-40" dirty="0">
                <a:solidFill>
                  <a:srgbClr val="000065"/>
                </a:solidFill>
                <a:latin typeface="Constantia"/>
                <a:cs typeface="Constantia"/>
              </a:rPr>
              <a:t>v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al.</a:t>
            </a:r>
            <a:endParaRPr sz="3200" dirty="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00065"/>
              </a:buClr>
              <a:buFont typeface="Constantia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0029" algn="l"/>
              </a:tabLst>
            </a:pPr>
            <a:r>
              <a:rPr sz="3200" dirty="0">
                <a:latin typeface="Constantia"/>
                <a:cs typeface="Constantia"/>
              </a:rPr>
              <a:t>D</a:t>
            </a:r>
            <a:r>
              <a:rPr sz="3200" spc="5" dirty="0">
                <a:latin typeface="Constantia"/>
                <a:cs typeface="Constantia"/>
              </a:rPr>
              <a:t>i</a:t>
            </a:r>
            <a:r>
              <a:rPr sz="3200" dirty="0">
                <a:latin typeface="Constantia"/>
                <a:cs typeface="Constantia"/>
              </a:rPr>
              <a:t>sa</a:t>
            </a:r>
            <a:r>
              <a:rPr sz="3200" spc="-50" dirty="0">
                <a:latin typeface="Constantia"/>
                <a:cs typeface="Constantia"/>
              </a:rPr>
              <a:t>d</a:t>
            </a:r>
            <a:r>
              <a:rPr sz="3200" spc="-35" dirty="0">
                <a:latin typeface="Constantia"/>
                <a:cs typeface="Constantia"/>
              </a:rPr>
              <a:t>v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" dirty="0">
                <a:latin typeface="Constantia"/>
                <a:cs typeface="Constantia"/>
              </a:rPr>
              <a:t>t</a:t>
            </a:r>
            <a:r>
              <a:rPr sz="3200" dirty="0">
                <a:latin typeface="Constantia"/>
                <a:cs typeface="Constantia"/>
              </a:rPr>
              <a:t>a</a:t>
            </a:r>
            <a:r>
              <a:rPr sz="3200" spc="-70" dirty="0">
                <a:latin typeface="Constantia"/>
                <a:cs typeface="Constantia"/>
              </a:rPr>
              <a:t>g</a:t>
            </a:r>
            <a:r>
              <a:rPr sz="3200" dirty="0">
                <a:latin typeface="Constantia"/>
                <a:cs typeface="Constantia"/>
              </a:rPr>
              <a:t>es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usin</a:t>
            </a:r>
            <a:r>
              <a:rPr sz="3200" dirty="0">
                <a:latin typeface="Constantia"/>
                <a:cs typeface="Constantia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Ar</a:t>
            </a:r>
            <a:r>
              <a:rPr sz="3200" spc="-70" dirty="0">
                <a:latin typeface="Constantia"/>
                <a:cs typeface="Constantia"/>
              </a:rPr>
              <a:t>r</a:t>
            </a:r>
            <a:r>
              <a:rPr sz="3200" spc="-65" dirty="0">
                <a:latin typeface="Constantia"/>
                <a:cs typeface="Constantia"/>
              </a:rPr>
              <a:t>a</a:t>
            </a:r>
            <a:r>
              <a:rPr sz="3200" spc="-5" dirty="0">
                <a:latin typeface="Constantia"/>
                <a:cs typeface="Constantia"/>
              </a:rPr>
              <a:t>y:</a:t>
            </a:r>
            <a:endParaRPr sz="3200" dirty="0">
              <a:latin typeface="Constantia"/>
              <a:cs typeface="Constantia"/>
            </a:endParaRPr>
          </a:p>
          <a:p>
            <a:pPr marL="46990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h</a:t>
            </a:r>
            <a:r>
              <a:rPr sz="3200" spc="-75" dirty="0">
                <a:solidFill>
                  <a:srgbClr val="000065"/>
                </a:solidFill>
                <a:latin typeface="Constantia"/>
                <a:cs typeface="Constantia"/>
              </a:rPr>
              <a:t>av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all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ca</a:t>
            </a:r>
            <a:r>
              <a:rPr sz="3200" spc="-60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ar</a:t>
            </a:r>
            <a:r>
              <a:rPr sz="3200" spc="-7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si</a:t>
            </a:r>
            <a:r>
              <a:rPr sz="3200" spc="-30" dirty="0">
                <a:solidFill>
                  <a:srgbClr val="000065"/>
                </a:solidFill>
                <a:latin typeface="Constantia"/>
                <a:cs typeface="Constantia"/>
              </a:rPr>
              <a:t>z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ahead</a:t>
            </a:r>
            <a:r>
              <a:rPr sz="3200" spc="-10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time.</a:t>
            </a:r>
            <a:endParaRPr sz="3200" dirty="0">
              <a:latin typeface="Constantia"/>
              <a:cs typeface="Constantia"/>
            </a:endParaRPr>
          </a:p>
          <a:p>
            <a:pPr marL="469900" marR="508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hu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ar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si</a:t>
            </a:r>
            <a:r>
              <a:rPr sz="3200" spc="-25" dirty="0">
                <a:solidFill>
                  <a:srgbClr val="000065"/>
                </a:solidFill>
                <a:latin typeface="Constantia"/>
                <a:cs typeface="Constantia"/>
              </a:rPr>
              <a:t>z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equ</a:t>
            </a:r>
            <a:r>
              <a:rPr sz="3200" spc="5" dirty="0">
                <a:solidFill>
                  <a:srgbClr val="000065"/>
                </a:solidFill>
                <a:latin typeface="Constantia"/>
                <a:cs typeface="Constantia"/>
              </a:rPr>
              <a:t>i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ed</a:t>
            </a:r>
            <a:r>
              <a:rPr sz="32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f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or</a:t>
            </a:r>
            <a:r>
              <a:rPr sz="3200" spc="-1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rse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p</a:t>
            </a:r>
            <a:r>
              <a:rPr sz="3200" spc="-15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ynomial</a:t>
            </a:r>
            <a:r>
              <a:rPr sz="3200" spc="-45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.</a:t>
            </a:r>
            <a:r>
              <a:rPr sz="32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endParaRPr lang="en-US" sz="3200" spc="-50" dirty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469900" marR="508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spc="-204" dirty="0">
                <a:solidFill>
                  <a:srgbClr val="000065"/>
                </a:solidFill>
                <a:latin typeface="Constantia"/>
                <a:cs typeface="Constantia"/>
              </a:rPr>
              <a:t>W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as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c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and</a:t>
            </a:r>
            <a:r>
              <a:rPr sz="32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run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ime.</a:t>
            </a:r>
            <a:endParaRPr sz="3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859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Arrays and Linked Lists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>
                <a:ea typeface="굴림" charset="-127"/>
              </a:rPr>
              <a:t>•  An array is a list store in contiguous memory.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Any element of an array can be accessed quickly.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Insertion and deletion in the middle of an array requires the movement of many elements.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The size of an array is fixed.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800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>
                <a:ea typeface="굴림" charset="-127"/>
              </a:rPr>
              <a:t>•  A linked list is a list scattered throughout memory and connected with pointers/Links of next element.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The elements of a linked list must be accessed in order. Linear Access Mechanism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Insertion and deletion only requires re-assignment of a few pointers.</a:t>
            </a:r>
            <a:endParaRPr lang="en-US" altLang="ko-KR" sz="2800" b="1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>
                <a:ea typeface="굴림" charset="-127"/>
              </a:rPr>
              <a:t>–  </a:t>
            </a:r>
            <a:r>
              <a:rPr lang="en-US" altLang="ko-KR" sz="2800" dirty="0">
                <a:ea typeface="굴림" charset="-127"/>
              </a:rPr>
              <a:t>The length of the list can change at any time, making it a dynamic data structure.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685800"/>
            <a:ext cx="6934200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Arial" charset="0"/>
              </a:rPr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90366"/>
            <a:ext cx="434530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ng</a:t>
            </a:r>
            <a:r>
              <a:rPr sz="5000" spc="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spc="-2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spc="-15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50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02865"/>
            <a:ext cx="8001000" cy="30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tains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add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next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list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Link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last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tains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NULL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hich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57200" y="11430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cs typeface="Arial" charset="0"/>
              </a:rPr>
              <a:t>Doubly  Linked Lists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2209800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	</a:t>
            </a:r>
            <a:r>
              <a:rPr lang="en-US" altLang="ko-KR" sz="2800" dirty="0">
                <a:ea typeface="굴림" charset="-127"/>
              </a:rPr>
              <a:t>A Doubly Linked List is List in which every 	Node has a Next Pointer and a Back Pointer</a:t>
            </a:r>
          </a:p>
          <a:p>
            <a:pPr>
              <a:buFontTx/>
              <a:buChar char="•"/>
            </a:pPr>
            <a:r>
              <a:rPr lang="en-US" altLang="ko-KR" sz="2800" dirty="0">
                <a:ea typeface="굴림" charset="-127"/>
              </a:rPr>
              <a:t> 	Every Node (Except the Last Node) Contains 	the Address of the Next Node, and Every 	Node (Except the First Node) Contains the 	Address of 	the Previous Node.</a:t>
            </a:r>
          </a:p>
          <a:p>
            <a:pPr>
              <a:buFontTx/>
              <a:buChar char="•"/>
            </a:pPr>
            <a:r>
              <a:rPr lang="en-US" altLang="ko-KR" sz="2800" dirty="0">
                <a:ea typeface="굴림" charset="-127"/>
              </a:rPr>
              <a:t> 	A Doubly Linked List can be Traversed in 	Either Direction </a:t>
            </a:r>
            <a:r>
              <a:rPr lang="en-US" sz="2800" dirty="0"/>
              <a:t>	</a:t>
            </a:r>
          </a:p>
          <a:p>
            <a:pPr lvl="1"/>
            <a:r>
              <a:rPr lang="en-US" sz="2800" dirty="0"/>
              <a:t>	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92831"/>
            <a:ext cx="609663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45410" algn="l"/>
              </a:tabLst>
            </a:pP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Schem</a:t>
            </a:r>
            <a:r>
              <a:rPr sz="4500" spc="-2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tic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8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ep</a:t>
            </a:r>
            <a:r>
              <a:rPr sz="4500" spc="-6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ese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6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7026" y="2809881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2801" y="2808204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9681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5472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4004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9763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8295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4086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7026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1327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5650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9942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2449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38" y="9279"/>
                </a:lnTo>
                <a:lnTo>
                  <a:pt x="11656" y="36775"/>
                </a:lnTo>
                <a:lnTo>
                  <a:pt x="0" y="76199"/>
                </a:lnTo>
                <a:lnTo>
                  <a:pt x="767" y="86736"/>
                </a:lnTo>
                <a:lnTo>
                  <a:pt x="17717" y="123798"/>
                </a:lnTo>
                <a:lnTo>
                  <a:pt x="51824" y="147351"/>
                </a:lnTo>
                <a:lnTo>
                  <a:pt x="80771" y="152399"/>
                </a:lnTo>
                <a:lnTo>
                  <a:pt x="91819" y="151687"/>
                </a:lnTo>
                <a:lnTo>
                  <a:pt x="131086" y="135707"/>
                </a:lnTo>
                <a:lnTo>
                  <a:pt x="156064" y="103514"/>
                </a:lnTo>
                <a:lnTo>
                  <a:pt x="161422" y="76199"/>
                </a:lnTo>
                <a:lnTo>
                  <a:pt x="160666" y="65752"/>
                </a:lnTo>
                <a:lnTo>
                  <a:pt x="143740" y="28643"/>
                </a:lnTo>
                <a:lnTo>
                  <a:pt x="109662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2449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56" y="36775"/>
                </a:lnTo>
                <a:lnTo>
                  <a:pt x="42138" y="9279"/>
                </a:lnTo>
                <a:lnTo>
                  <a:pt x="80771" y="0"/>
                </a:lnTo>
                <a:lnTo>
                  <a:pt x="122507" y="11021"/>
                </a:lnTo>
                <a:lnTo>
                  <a:pt x="151623" y="39825"/>
                </a:lnTo>
                <a:lnTo>
                  <a:pt x="161422" y="76199"/>
                </a:lnTo>
                <a:lnTo>
                  <a:pt x="149746" y="115652"/>
                </a:lnTo>
                <a:lnTo>
                  <a:pt x="119249" y="143151"/>
                </a:lnTo>
                <a:lnTo>
                  <a:pt x="80771" y="152399"/>
                </a:lnTo>
                <a:lnTo>
                  <a:pt x="38964" y="141395"/>
                </a:lnTo>
                <a:lnTo>
                  <a:pt x="9828" y="112630"/>
                </a:lnTo>
                <a:lnTo>
                  <a:pt x="767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3221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38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71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71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38" y="69853"/>
                </a:lnTo>
                <a:lnTo>
                  <a:pt x="968105" y="63520"/>
                </a:lnTo>
                <a:lnTo>
                  <a:pt x="955371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6741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51" y="9279"/>
                </a:lnTo>
                <a:lnTo>
                  <a:pt x="11663" y="36775"/>
                </a:lnTo>
                <a:lnTo>
                  <a:pt x="0" y="76199"/>
                </a:lnTo>
                <a:lnTo>
                  <a:pt x="768" y="86736"/>
                </a:lnTo>
                <a:lnTo>
                  <a:pt x="17726" y="123798"/>
                </a:lnTo>
                <a:lnTo>
                  <a:pt x="51837" y="147351"/>
                </a:lnTo>
                <a:lnTo>
                  <a:pt x="80771" y="152399"/>
                </a:lnTo>
                <a:lnTo>
                  <a:pt x="91852" y="151687"/>
                </a:lnTo>
                <a:lnTo>
                  <a:pt x="131150" y="135707"/>
                </a:lnTo>
                <a:lnTo>
                  <a:pt x="156083" y="103514"/>
                </a:lnTo>
                <a:lnTo>
                  <a:pt x="161422" y="76199"/>
                </a:lnTo>
                <a:lnTo>
                  <a:pt x="160669" y="65752"/>
                </a:lnTo>
                <a:lnTo>
                  <a:pt x="143788" y="28643"/>
                </a:lnTo>
                <a:lnTo>
                  <a:pt x="109724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6741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63" y="36775"/>
                </a:lnTo>
                <a:lnTo>
                  <a:pt x="42151" y="9279"/>
                </a:lnTo>
                <a:lnTo>
                  <a:pt x="80771" y="0"/>
                </a:lnTo>
                <a:lnTo>
                  <a:pt x="122575" y="11021"/>
                </a:lnTo>
                <a:lnTo>
                  <a:pt x="151654" y="39825"/>
                </a:lnTo>
                <a:lnTo>
                  <a:pt x="161422" y="76199"/>
                </a:lnTo>
                <a:lnTo>
                  <a:pt x="149781" y="115652"/>
                </a:lnTo>
                <a:lnTo>
                  <a:pt x="119317" y="143151"/>
                </a:lnTo>
                <a:lnTo>
                  <a:pt x="80771" y="152399"/>
                </a:lnTo>
                <a:lnTo>
                  <a:pt x="38978" y="141395"/>
                </a:lnTo>
                <a:lnTo>
                  <a:pt x="9834" y="112630"/>
                </a:lnTo>
                <a:lnTo>
                  <a:pt x="768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7513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65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98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98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65" y="69853"/>
                </a:lnTo>
                <a:lnTo>
                  <a:pt x="968136" y="63520"/>
                </a:lnTo>
                <a:lnTo>
                  <a:pt x="95539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1185" y="289243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80650" y="0"/>
                </a:moveTo>
                <a:lnTo>
                  <a:pt x="42104" y="9248"/>
                </a:lnTo>
                <a:lnTo>
                  <a:pt x="11640" y="36747"/>
                </a:lnTo>
                <a:lnTo>
                  <a:pt x="0" y="76199"/>
                </a:lnTo>
                <a:lnTo>
                  <a:pt x="752" y="86647"/>
                </a:lnTo>
                <a:lnTo>
                  <a:pt x="17633" y="123756"/>
                </a:lnTo>
                <a:lnTo>
                  <a:pt x="51697" y="147343"/>
                </a:lnTo>
                <a:lnTo>
                  <a:pt x="80650" y="152399"/>
                </a:lnTo>
                <a:lnTo>
                  <a:pt x="91723" y="151687"/>
                </a:lnTo>
                <a:lnTo>
                  <a:pt x="131015" y="135707"/>
                </a:lnTo>
                <a:lnTo>
                  <a:pt x="155957" y="103514"/>
                </a:lnTo>
                <a:lnTo>
                  <a:pt x="161300" y="76199"/>
                </a:lnTo>
                <a:lnTo>
                  <a:pt x="160547" y="65752"/>
                </a:lnTo>
                <a:lnTo>
                  <a:pt x="143656" y="28643"/>
                </a:lnTo>
                <a:lnTo>
                  <a:pt x="109590" y="5056"/>
                </a:lnTo>
                <a:lnTo>
                  <a:pt x="8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1185" y="289243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0" y="76199"/>
                </a:moveTo>
                <a:lnTo>
                  <a:pt x="11640" y="36747"/>
                </a:lnTo>
                <a:lnTo>
                  <a:pt x="42104" y="9248"/>
                </a:lnTo>
                <a:lnTo>
                  <a:pt x="80650" y="0"/>
                </a:lnTo>
                <a:lnTo>
                  <a:pt x="122440" y="11021"/>
                </a:lnTo>
                <a:lnTo>
                  <a:pt x="151526" y="39825"/>
                </a:lnTo>
                <a:lnTo>
                  <a:pt x="161300" y="76199"/>
                </a:lnTo>
                <a:lnTo>
                  <a:pt x="149652" y="115652"/>
                </a:lnTo>
                <a:lnTo>
                  <a:pt x="119181" y="143151"/>
                </a:lnTo>
                <a:lnTo>
                  <a:pt x="80650" y="152399"/>
                </a:lnTo>
                <a:lnTo>
                  <a:pt x="38846" y="141378"/>
                </a:lnTo>
                <a:lnTo>
                  <a:pt x="9767" y="112574"/>
                </a:lnTo>
                <a:lnTo>
                  <a:pt x="752" y="86647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836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38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71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71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38" y="69853"/>
                </a:lnTo>
                <a:lnTo>
                  <a:pt x="968105" y="63520"/>
                </a:lnTo>
                <a:lnTo>
                  <a:pt x="955371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35508" y="289560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80619" y="0"/>
                </a:moveTo>
                <a:lnTo>
                  <a:pt x="42110" y="9240"/>
                </a:lnTo>
                <a:lnTo>
                  <a:pt x="11643" y="36740"/>
                </a:lnTo>
                <a:lnTo>
                  <a:pt x="0" y="76199"/>
                </a:lnTo>
                <a:lnTo>
                  <a:pt x="749" y="86625"/>
                </a:lnTo>
                <a:lnTo>
                  <a:pt x="17622" y="123746"/>
                </a:lnTo>
                <a:lnTo>
                  <a:pt x="51678" y="147341"/>
                </a:lnTo>
                <a:lnTo>
                  <a:pt x="80619" y="152399"/>
                </a:lnTo>
                <a:lnTo>
                  <a:pt x="91699" y="151687"/>
                </a:lnTo>
                <a:lnTo>
                  <a:pt x="130998" y="135707"/>
                </a:lnTo>
                <a:lnTo>
                  <a:pt x="155930" y="103514"/>
                </a:lnTo>
                <a:lnTo>
                  <a:pt x="161269" y="76199"/>
                </a:lnTo>
                <a:lnTo>
                  <a:pt x="160517" y="65752"/>
                </a:lnTo>
                <a:lnTo>
                  <a:pt x="143635" y="28643"/>
                </a:lnTo>
                <a:lnTo>
                  <a:pt x="109572" y="5056"/>
                </a:lnTo>
                <a:lnTo>
                  <a:pt x="8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35508" y="289560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0" y="76199"/>
                </a:moveTo>
                <a:lnTo>
                  <a:pt x="11643" y="36740"/>
                </a:lnTo>
                <a:lnTo>
                  <a:pt x="42110" y="9240"/>
                </a:lnTo>
                <a:lnTo>
                  <a:pt x="80619" y="0"/>
                </a:lnTo>
                <a:lnTo>
                  <a:pt x="122423" y="11021"/>
                </a:lnTo>
                <a:lnTo>
                  <a:pt x="151502" y="39825"/>
                </a:lnTo>
                <a:lnTo>
                  <a:pt x="161269" y="76199"/>
                </a:lnTo>
                <a:lnTo>
                  <a:pt x="149629" y="115652"/>
                </a:lnTo>
                <a:lnTo>
                  <a:pt x="119164" y="143151"/>
                </a:lnTo>
                <a:lnTo>
                  <a:pt x="80619" y="152399"/>
                </a:lnTo>
                <a:lnTo>
                  <a:pt x="38830" y="141374"/>
                </a:lnTo>
                <a:lnTo>
                  <a:pt x="9758" y="112559"/>
                </a:lnTo>
                <a:lnTo>
                  <a:pt x="749" y="86625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0840" y="220980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45" y="9279"/>
                </a:lnTo>
                <a:lnTo>
                  <a:pt x="11659" y="36775"/>
                </a:lnTo>
                <a:lnTo>
                  <a:pt x="0" y="76199"/>
                </a:lnTo>
                <a:lnTo>
                  <a:pt x="768" y="86736"/>
                </a:lnTo>
                <a:lnTo>
                  <a:pt x="17722" y="123798"/>
                </a:lnTo>
                <a:lnTo>
                  <a:pt x="51830" y="147351"/>
                </a:lnTo>
                <a:lnTo>
                  <a:pt x="80771" y="152399"/>
                </a:lnTo>
                <a:lnTo>
                  <a:pt x="91825" y="151686"/>
                </a:lnTo>
                <a:lnTo>
                  <a:pt x="131096" y="135706"/>
                </a:lnTo>
                <a:lnTo>
                  <a:pt x="156069" y="103513"/>
                </a:lnTo>
                <a:lnTo>
                  <a:pt x="161425" y="76199"/>
                </a:lnTo>
                <a:lnTo>
                  <a:pt x="160669" y="65750"/>
                </a:lnTo>
                <a:lnTo>
                  <a:pt x="143746" y="28641"/>
                </a:lnTo>
                <a:lnTo>
                  <a:pt x="109669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0840" y="220980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59" y="36775"/>
                </a:lnTo>
                <a:lnTo>
                  <a:pt x="42145" y="9279"/>
                </a:lnTo>
                <a:lnTo>
                  <a:pt x="80771" y="0"/>
                </a:lnTo>
                <a:lnTo>
                  <a:pt x="122516" y="11021"/>
                </a:lnTo>
                <a:lnTo>
                  <a:pt x="151629" y="39824"/>
                </a:lnTo>
                <a:lnTo>
                  <a:pt x="161425" y="76199"/>
                </a:lnTo>
                <a:lnTo>
                  <a:pt x="149752" y="115651"/>
                </a:lnTo>
                <a:lnTo>
                  <a:pt x="119259" y="143150"/>
                </a:lnTo>
                <a:lnTo>
                  <a:pt x="80771" y="152399"/>
                </a:lnTo>
                <a:lnTo>
                  <a:pt x="38971" y="141395"/>
                </a:lnTo>
                <a:lnTo>
                  <a:pt x="9831" y="112630"/>
                </a:lnTo>
                <a:lnTo>
                  <a:pt x="768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9558" y="2133600"/>
            <a:ext cx="484505" cy="381000"/>
          </a:xfrm>
          <a:custGeom>
            <a:avLst/>
            <a:gdLst/>
            <a:ahLst/>
            <a:cxnLst/>
            <a:rect l="l" t="t" r="r" b="b"/>
            <a:pathLst>
              <a:path w="484505" h="381000">
                <a:moveTo>
                  <a:pt x="0" y="380999"/>
                </a:moveTo>
                <a:lnTo>
                  <a:pt x="484095" y="380999"/>
                </a:lnTo>
                <a:lnTo>
                  <a:pt x="484095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1706" y="2275576"/>
            <a:ext cx="574675" cy="544195"/>
          </a:xfrm>
          <a:custGeom>
            <a:avLst/>
            <a:gdLst/>
            <a:ahLst/>
            <a:cxnLst/>
            <a:rect l="l" t="t" r="r" b="b"/>
            <a:pathLst>
              <a:path w="574675" h="544194">
                <a:moveTo>
                  <a:pt x="502453" y="495409"/>
                </a:moveTo>
                <a:lnTo>
                  <a:pt x="482858" y="516148"/>
                </a:lnTo>
                <a:lnTo>
                  <a:pt x="574679" y="543824"/>
                </a:lnTo>
                <a:lnTo>
                  <a:pt x="560569" y="505205"/>
                </a:lnTo>
                <a:lnTo>
                  <a:pt x="512825" y="505205"/>
                </a:lnTo>
                <a:lnTo>
                  <a:pt x="502453" y="495409"/>
                </a:lnTo>
                <a:close/>
              </a:path>
              <a:path w="574675" h="544194">
                <a:moveTo>
                  <a:pt x="522134" y="474579"/>
                </a:moveTo>
                <a:lnTo>
                  <a:pt x="502453" y="495409"/>
                </a:lnTo>
                <a:lnTo>
                  <a:pt x="512825" y="505205"/>
                </a:lnTo>
                <a:lnTo>
                  <a:pt x="532519" y="484388"/>
                </a:lnTo>
                <a:lnTo>
                  <a:pt x="522134" y="474579"/>
                </a:lnTo>
                <a:close/>
              </a:path>
              <a:path w="574675" h="544194">
                <a:moveTo>
                  <a:pt x="541781" y="453786"/>
                </a:moveTo>
                <a:lnTo>
                  <a:pt x="522134" y="474579"/>
                </a:lnTo>
                <a:lnTo>
                  <a:pt x="532519" y="484388"/>
                </a:lnTo>
                <a:lnTo>
                  <a:pt x="512825" y="505205"/>
                </a:lnTo>
                <a:lnTo>
                  <a:pt x="560569" y="505205"/>
                </a:lnTo>
                <a:lnTo>
                  <a:pt x="541781" y="453786"/>
                </a:lnTo>
                <a:close/>
              </a:path>
              <a:path w="574675" h="544194">
                <a:moveTo>
                  <a:pt x="19693" y="0"/>
                </a:moveTo>
                <a:lnTo>
                  <a:pt x="0" y="20848"/>
                </a:lnTo>
                <a:lnTo>
                  <a:pt x="502453" y="495409"/>
                </a:lnTo>
                <a:lnTo>
                  <a:pt x="522134" y="474579"/>
                </a:lnTo>
                <a:lnTo>
                  <a:pt x="19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7340" y="1323415"/>
            <a:ext cx="4893310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sin</a:t>
            </a:r>
            <a:r>
              <a:rPr sz="2600" spc="-35" dirty="0">
                <a:solidFill>
                  <a:srgbClr val="03607A"/>
                </a:solidFill>
                <a:latin typeface="Constantia"/>
                <a:cs typeface="Constantia"/>
              </a:rPr>
              <a:t>g</a:t>
            </a:r>
            <a:r>
              <a:rPr sz="2600" spc="-25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spc="-10" dirty="0">
                <a:solidFill>
                  <a:srgbClr val="03607A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-li</a:t>
            </a:r>
            <a:r>
              <a:rPr sz="2600" spc="-10" dirty="0">
                <a:solidFill>
                  <a:srgbClr val="03607A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3607A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3607A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st</a:t>
            </a:r>
            <a:r>
              <a:rPr sz="2600" spc="-7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SL</a:t>
            </a:r>
            <a:r>
              <a:rPr sz="2600" spc="5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):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myList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73530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7965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2654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7344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d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940" y="4034310"/>
            <a:ext cx="633349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Clr>
                <a:srgbClr val="20B1C8"/>
              </a:buClr>
              <a:buFont typeface="Arial"/>
              <a:buChar char="•"/>
              <a:tabLst>
                <a:tab pos="194310" algn="l"/>
              </a:tabLst>
            </a:pPr>
            <a:r>
              <a:rPr sz="2400" spc="-15" dirty="0">
                <a:latin typeface="Constantia"/>
                <a:cs typeface="Constantia"/>
              </a:rPr>
              <a:t>Each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ns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v</a:t>
            </a:r>
            <a:r>
              <a:rPr sz="2400" spc="-15" dirty="0">
                <a:latin typeface="Constantia"/>
                <a:cs typeface="Constantia"/>
              </a:rPr>
              <a:t>alue(data)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poin</a:t>
            </a:r>
            <a:r>
              <a:rPr sz="2400" spc="-5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ext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5131344"/>
            <a:ext cx="73126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buClr>
                <a:srgbClr val="1FC8F8"/>
              </a:buClr>
              <a:buFont typeface="Arial"/>
              <a:buChar char="•"/>
              <a:tabLst>
                <a:tab pos="194310" algn="l"/>
                <a:tab pos="1231900" algn="l"/>
              </a:tabLst>
            </a:pP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hea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poin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lang="en-US" sz="2400" dirty="0">
                <a:latin typeface="Constantia"/>
                <a:cs typeface="Constantia"/>
              </a:rPr>
              <a:t>  </a:t>
            </a:r>
            <a:r>
              <a:rPr lang="en-US" sz="2400" spc="-35" dirty="0">
                <a:cs typeface="Constantia"/>
              </a:rPr>
              <a:t>w</a:t>
            </a:r>
            <a:r>
              <a:rPr lang="en-US" sz="2400" dirty="0">
                <a:cs typeface="Constantia"/>
              </a:rPr>
              <a:t>hich</a:t>
            </a:r>
            <a:r>
              <a:rPr lang="en-US" sz="2400" spc="-8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onstantia"/>
              </a:rPr>
              <a:t>points</a:t>
            </a:r>
            <a:r>
              <a:rPr lang="en-US" sz="2400" spc="-1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onstantia"/>
              </a:rPr>
              <a:t>at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spc="-25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95600"/>
            <a:ext cx="8216883" cy="2590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43478"/>
            <a:ext cx="647954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Basic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Ope</a:t>
            </a:r>
            <a:r>
              <a:rPr sz="5000" spc="-14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spc="-4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5000" spc="-14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22912"/>
            <a:ext cx="569849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32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eating</a:t>
            </a:r>
            <a:r>
              <a:rPr sz="32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  <a:tab pos="2070735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Inserting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an</a:t>
            </a:r>
            <a:r>
              <a:rPr sz="32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element</a:t>
            </a:r>
            <a:r>
              <a:rPr sz="32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3200" spc="-1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Deleting</a:t>
            </a:r>
            <a:r>
              <a:rPr sz="32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an</a:t>
            </a:r>
            <a:r>
              <a:rPr sz="3200" spc="-14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</a:t>
            </a:r>
            <a:r>
              <a:rPr sz="32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32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</a:t>
            </a:r>
            <a:r>
              <a:rPr sz="32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32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32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3200" spc="-7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ersing</a:t>
            </a:r>
            <a:r>
              <a:rPr sz="32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36935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5000" spc="-5" dirty="0"/>
              <a:t>C</a:t>
            </a:r>
            <a:r>
              <a:rPr sz="5000" spc="-70" dirty="0"/>
              <a:t>r</a:t>
            </a:r>
            <a:r>
              <a:rPr sz="5000" dirty="0"/>
              <a:t>e</a:t>
            </a:r>
            <a:r>
              <a:rPr sz="5000" spc="-55" dirty="0"/>
              <a:t>a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dirty="0"/>
              <a:t>a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node</a:t>
            </a:r>
            <a:endParaRPr sz="5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278396"/>
            <a:ext cx="2164715" cy="1589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7840" algn="ctr">
              <a:lnSpc>
                <a:spcPct val="100000"/>
              </a:lnSpc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de{</a:t>
            </a:r>
            <a:endParaRPr sz="2400" dirty="0">
              <a:latin typeface="Constantia"/>
              <a:cs typeface="Constantia"/>
            </a:endParaRPr>
          </a:p>
          <a:p>
            <a:pPr marL="704850" marR="5080">
              <a:lnSpc>
                <a:spcPct val="110000"/>
              </a:lnSpc>
              <a:spcBef>
                <a:spcPts val="45"/>
              </a:spcBef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data;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de*next;</a:t>
            </a:r>
            <a:endParaRPr sz="2400" dirty="0">
              <a:latin typeface="Constantia"/>
              <a:cs typeface="Constantia"/>
            </a:endParaRPr>
          </a:p>
          <a:p>
            <a:pPr marR="588645" algn="ctr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2291259"/>
            <a:ext cx="4133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//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simple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lin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6704" y="3056486"/>
            <a:ext cx="4509135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1394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start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points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rst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endParaRPr sz="2400" dirty="0">
              <a:latin typeface="Constantia"/>
              <a:cs typeface="Constantia"/>
            </a:endParaRPr>
          </a:p>
          <a:p>
            <a:pPr marL="2686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ini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ialis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NULL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beginning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359868"/>
            <a:ext cx="365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public: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data;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Node *next;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1191</TotalTime>
  <Words>2156</Words>
  <Application>Microsoft Macintosh PowerPoint</Application>
  <PresentationFormat>On-screen Show (4:3)</PresentationFormat>
  <Paragraphs>469</Paragraphs>
  <Slides>50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 Unicode MS</vt:lpstr>
      <vt:lpstr>굴림</vt:lpstr>
      <vt:lpstr>Arial</vt:lpstr>
      <vt:lpstr>Calibri</vt:lpstr>
      <vt:lpstr>Consolas</vt:lpstr>
      <vt:lpstr>Constantia</vt:lpstr>
      <vt:lpstr>Times New Roman</vt:lpstr>
      <vt:lpstr>Wingdings</vt:lpstr>
      <vt:lpstr>Wingdings 2</vt:lpstr>
      <vt:lpstr>Flow</vt:lpstr>
      <vt:lpstr>CSE225: Data Structure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node</vt:lpstr>
      <vt:lpstr>Insertion Description</vt:lpstr>
      <vt:lpstr>Insertion at the beginning </vt:lpstr>
      <vt:lpstr>Insertion Description</vt:lpstr>
      <vt:lpstr>Insertion at the end</vt:lpstr>
      <vt:lpstr>Insertion Description</vt:lpstr>
      <vt:lpstr>Insertion in the middle</vt:lpstr>
      <vt:lpstr>Insertion Description</vt:lpstr>
      <vt:lpstr>PowerPoint Presentation</vt:lpstr>
      <vt:lpstr>Deletion Description</vt:lpstr>
      <vt:lpstr>Deleting from the beginning </vt:lpstr>
      <vt:lpstr>Deletion Description</vt:lpstr>
      <vt:lpstr>Deleting from the end</vt:lpstr>
      <vt:lpstr>Deletion Description</vt:lpstr>
      <vt:lpstr>Deleting from the Middle</vt:lpstr>
      <vt:lpstr>Deletion Description</vt:lpstr>
      <vt:lpstr>Display the list</vt:lpstr>
      <vt:lpstr>PowerPoint Presentation</vt:lpstr>
      <vt:lpstr>Delete Last Node</vt:lpstr>
      <vt:lpstr>Deleting a particular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at beginning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Deleting a node</vt:lpstr>
      <vt:lpstr>PowerPoint Presentation</vt:lpstr>
      <vt:lpstr>PowerPoint Presentation</vt:lpstr>
      <vt:lpstr>Traversing a Linked List</vt:lpstr>
      <vt:lpstr>PowerPoint Presentation</vt:lpstr>
      <vt:lpstr>PowerPoint Presentation</vt:lpstr>
      <vt:lpstr>Arrays and Linked Lists</vt:lpstr>
      <vt:lpstr>Doubly  Linked Lists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Kamal</dc:creator>
  <cp:lastModifiedBy>Microsoft Office User</cp:lastModifiedBy>
  <cp:revision>67</cp:revision>
  <dcterms:created xsi:type="dcterms:W3CDTF">2018-01-20T06:12:34Z</dcterms:created>
  <dcterms:modified xsi:type="dcterms:W3CDTF">2021-11-13T09:42:31Z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2018-01-20T00:00:00Z</vt:filetime>
  </property>
  <property fmtid="{D5CDD505-2E9C-101B-9397-08002B2CF9AE}" pid="3" name="LastSaved">
    <vt:filetime>2018-01-20T00:00:00Z</vt:filetime>
  </property>
</Properties>
</file>