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8" r:id="rId37"/>
    <p:sldId id="299" r:id="rId38"/>
    <p:sldId id="300" r:id="rId39"/>
    <p:sldId id="301" r:id="rId40"/>
    <p:sldId id="302" r:id="rId41"/>
    <p:sldId id="304" r:id="rId42"/>
    <p:sldId id="39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31" r:id="rId68"/>
    <p:sldId id="332" r:id="rId69"/>
    <p:sldId id="333"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7" r:id="rId103"/>
    <p:sldId id="368" r:id="rId104"/>
    <p:sldId id="369" r:id="rId105"/>
    <p:sldId id="370" r:id="rId106"/>
    <p:sldId id="371" r:id="rId107"/>
    <p:sldId id="372" r:id="rId108"/>
    <p:sldId id="373" r:id="rId109"/>
    <p:sldId id="374" r:id="rId110"/>
    <p:sldId id="375" r:id="rId111"/>
    <p:sldId id="376" r:id="rId112"/>
    <p:sldId id="377" r:id="rId113"/>
    <p:sldId id="378" r:id="rId114"/>
    <p:sldId id="379" r:id="rId115"/>
    <p:sldId id="380" r:id="rId116"/>
    <p:sldId id="381" r:id="rId117"/>
    <p:sldId id="382" r:id="rId118"/>
    <p:sldId id="383" r:id="rId119"/>
    <p:sldId id="384" r:id="rId120"/>
    <p:sldId id="385" r:id="rId121"/>
    <p:sldId id="386" r:id="rId122"/>
    <p:sldId id="387" r:id="rId123"/>
    <p:sldId id="388" r:id="rId124"/>
    <p:sldId id="389" r:id="rId125"/>
    <p:sldId id="390" r:id="rId126"/>
    <p:sldId id="391" r:id="rId127"/>
    <p:sldId id="392" r:id="rId128"/>
    <p:sldId id="393"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4"/>
    <p:restoredTop sz="94643"/>
  </p:normalViewPr>
  <p:slideViewPr>
    <p:cSldViewPr snapToGrid="0">
      <p:cViewPr varScale="1">
        <p:scale>
          <a:sx n="75" d="100"/>
          <a:sy n="75" d="100"/>
        </p:scale>
        <p:origin x="168"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t>8/10/21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t>1</a:t>
            </a:fld>
            <a:endParaRPr lang="en-US"/>
          </a:p>
        </p:txBody>
      </p:sp>
    </p:spTree>
    <p:extLst>
      <p:ext uri="{BB962C8B-B14F-4D97-AF65-F5344CB8AC3E}">
        <p14:creationId xmlns:p14="http://schemas.microsoft.com/office/powerpoint/2010/main" val="163894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397564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235587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407661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3797552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83044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463703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4169499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2188558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1377685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21116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7</a:t>
            </a:fld>
            <a:endParaRPr lang="en-US"/>
          </a:p>
        </p:txBody>
      </p:sp>
    </p:spTree>
    <p:extLst>
      <p:ext uri="{BB962C8B-B14F-4D97-AF65-F5344CB8AC3E}">
        <p14:creationId xmlns:p14="http://schemas.microsoft.com/office/powerpoint/2010/main" val="10701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983885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3749822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3183158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210704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8</a:t>
            </a:fld>
            <a:endParaRPr lang="en-US"/>
          </a:p>
        </p:txBody>
      </p:sp>
    </p:spTree>
    <p:extLst>
      <p:ext uri="{BB962C8B-B14F-4D97-AF65-F5344CB8AC3E}">
        <p14:creationId xmlns:p14="http://schemas.microsoft.com/office/powerpoint/2010/main" val="2389504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93748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333561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17756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61267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230594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203077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a:t>Lecture 01</a:t>
            </a:r>
            <a:br>
              <a:rPr lang="en-US" dirty="0"/>
            </a:br>
            <a:r>
              <a:rPr lang="en-US" dirty="0"/>
              <a:t>Click to edit Master title style</a:t>
            </a:r>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D25BB059-4FBE-46C9-8305-B51BA58E1EBE}" type="datetime1">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91112" y="-85725"/>
            <a:ext cx="3609975" cy="4038600"/>
          </a:xfrm>
          <a:prstGeom prst="rect">
            <a:avLst/>
          </a:prstGeom>
        </p:spPr>
      </p:pic>
    </p:spTree>
    <p:extLst>
      <p:ext uri="{BB962C8B-B14F-4D97-AF65-F5344CB8AC3E}">
        <p14:creationId xmlns:p14="http://schemas.microsoft.com/office/powerpoint/2010/main" val="387399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74AF9-9E07-43C4-88A9-E4B2A2771555}" type="datetime1">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91413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5DB09-98FD-4A4C-8CEC-FE6A383CE6C5}" type="datetime1">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6832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149250-F3DB-4B8F-86A5-ABC0E28F195B}" type="datetime1">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66969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4E950-CB89-4DF2-BED2-FE4FD74F99B4}" type="datetime1">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83953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4331CA-798A-4D43-B1D7-A4A7858FF2A2}" type="datetime1">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94534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83A16B-5EC1-4DA5-8061-CA72323B1C93}" type="datetime1">
              <a:rPr lang="en-US" smtClean="0"/>
              <a:t>8/10/21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31861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4E7008-BE55-4C1C-A51F-8E4179894669}" type="datetime1">
              <a:rPr lang="en-US" smtClean="0"/>
              <a:t>8/10/21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2720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F08D7-BEC5-4559-B458-99D4666890A5}" type="datetime1">
              <a:rPr lang="en-US" smtClean="0"/>
              <a:t>8/10/21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54602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D0970-851D-4034-B844-02DCBF9488B0}" type="datetime1">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07484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BF617-D84A-4ADD-8B18-B432150A52B6}" type="datetime1">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1230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60FB0-1554-4E06-AF0F-85887F8846A6}" type="datetime1">
              <a:rPr lang="en-US" smtClean="0"/>
              <a:t>8/10/21</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Recursion</a:t>
            </a:r>
          </a:p>
        </p:txBody>
      </p:sp>
      <p:sp>
        <p:nvSpPr>
          <p:cNvPr id="3" name="Subtitle 2"/>
          <p:cNvSpPr>
            <a:spLocks noGrp="1"/>
          </p:cNvSpPr>
          <p:nvPr>
            <p:ph type="subTitle" idx="1"/>
          </p:nvPr>
        </p:nvSpPr>
        <p:spPr/>
        <p:txBody>
          <a:bodyPr>
            <a:normAutofit fontScale="70000" lnSpcReduction="20000"/>
          </a:bodyPr>
          <a:lstStyle/>
          <a:p>
            <a:r>
              <a:rPr lang="en-US"/>
              <a:t>CSE225: Data Structures and Algorithms</a:t>
            </a:r>
            <a:endParaRPr lang="en-US" dirty="0"/>
          </a:p>
        </p:txBody>
      </p:sp>
    </p:spTree>
    <p:extLst>
      <p:ext uri="{BB962C8B-B14F-4D97-AF65-F5344CB8AC3E}">
        <p14:creationId xmlns:p14="http://schemas.microsoft.com/office/powerpoint/2010/main" val="41082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1"/>
          </p:nvPr>
        </p:nvSpPr>
        <p:spPr>
          <a:xfrm>
            <a:off x="287337" y="1104900"/>
            <a:ext cx="8534400" cy="4876800"/>
          </a:xfrm>
        </p:spPr>
        <p:txBody>
          <a:bodyPr>
            <a:normAutofit lnSpcReduction="10000"/>
          </a:bodyPr>
          <a:lstStyle/>
          <a:p>
            <a:pPr algn="just" eaLnBrk="1" hangingPunct="1"/>
            <a:r>
              <a:rPr lang="en-US" dirty="0">
                <a:cs typeface="Times New Roman" panose="02020603050405020304" pitchFamily="18" charset="0"/>
              </a:rPr>
              <a:t>To define </a:t>
            </a:r>
            <a:r>
              <a:rPr lang="en-US" b="1" i="1" dirty="0">
                <a:cs typeface="Times New Roman" panose="02020603050405020304" pitchFamily="18" charset="0"/>
              </a:rPr>
              <a:t>n!</a:t>
            </a:r>
            <a:r>
              <a:rPr lang="en-US" dirty="0">
                <a:cs typeface="Times New Roman" panose="02020603050405020304" pitchFamily="18" charset="0"/>
              </a:rPr>
              <a:t> recursively,  </a:t>
            </a:r>
            <a:r>
              <a:rPr lang="en-US" b="1" i="1" dirty="0">
                <a:cs typeface="Times New Roman" panose="02020603050405020304" pitchFamily="18" charset="0"/>
              </a:rPr>
              <a:t>n!</a:t>
            </a:r>
            <a:r>
              <a:rPr lang="en-US" dirty="0">
                <a:cs typeface="Times New Roman" panose="02020603050405020304" pitchFamily="18" charset="0"/>
              </a:rPr>
              <a:t> must be defined  in terms of the factorial of a smaller number.</a:t>
            </a:r>
          </a:p>
          <a:p>
            <a:pPr algn="just" eaLnBrk="1" hangingPunct="1"/>
            <a:r>
              <a:rPr lang="en-US" dirty="0">
                <a:cs typeface="Times New Roman" panose="02020603050405020304" pitchFamily="18" charset="0"/>
              </a:rPr>
              <a:t>Observation (problem size is reduced):</a:t>
            </a:r>
          </a:p>
          <a:p>
            <a:pPr algn="just" eaLnBrk="1" hangingPunct="1">
              <a:buFontTx/>
              <a:buNone/>
            </a:pPr>
            <a:r>
              <a:rPr lang="en-US" dirty="0">
                <a:cs typeface="Times New Roman" panose="02020603050405020304" pitchFamily="18" charset="0"/>
              </a:rPr>
              <a:t>		n! = n * (n-1)!			</a:t>
            </a:r>
          </a:p>
          <a:p>
            <a:pPr algn="just" eaLnBrk="1" hangingPunct="1"/>
            <a:r>
              <a:rPr lang="en-US" dirty="0">
                <a:cs typeface="Times New Roman" panose="02020603050405020304" pitchFamily="18" charset="0"/>
              </a:rPr>
              <a:t>Base case:	0! = 1</a:t>
            </a:r>
          </a:p>
          <a:p>
            <a:pPr algn="just" eaLnBrk="1" hangingPunct="1"/>
            <a:r>
              <a:rPr lang="en-US" dirty="0">
                <a:cs typeface="Times New Roman" panose="02020603050405020304" pitchFamily="18" charset="0"/>
              </a:rPr>
              <a:t>We can reach the base case, by subtracting 1 from n if n is a positive integer.</a:t>
            </a:r>
          </a:p>
          <a:p>
            <a:pPr algn="just" eaLnBrk="1" hangingPunct="1">
              <a:buFontTx/>
              <a:buNone/>
            </a:pPr>
            <a:endParaRPr lang="en-US" dirty="0">
              <a:cs typeface="Times New Roman" panose="02020603050405020304" pitchFamily="18" charset="0"/>
            </a:endParaRPr>
          </a:p>
          <a:p>
            <a:pPr algn="just" eaLnBrk="1" hangingPunct="1">
              <a:buFontTx/>
              <a:buNone/>
            </a:pPr>
            <a:r>
              <a:rPr lang="en-US" b="1" i="1" u="sng" dirty="0">
                <a:cs typeface="Times New Roman" panose="02020603050405020304" pitchFamily="18" charset="0"/>
              </a:rPr>
              <a:t>Recursive Definition:</a:t>
            </a:r>
          </a:p>
          <a:p>
            <a:pPr algn="just" eaLnBrk="1" hangingPunct="1">
              <a:buFontTx/>
              <a:buNone/>
            </a:pPr>
            <a:r>
              <a:rPr lang="en-US" i="1" dirty="0">
                <a:cs typeface="Times New Roman" panose="02020603050405020304" pitchFamily="18" charset="0"/>
              </a:rPr>
              <a:t>  		n! = 1 			</a:t>
            </a:r>
            <a:r>
              <a:rPr lang="en-US" dirty="0">
                <a:cs typeface="Times New Roman" panose="02020603050405020304" pitchFamily="18" charset="0"/>
              </a:rPr>
              <a:t>if</a:t>
            </a:r>
            <a:r>
              <a:rPr lang="en-US" i="1" dirty="0">
                <a:cs typeface="Times New Roman" panose="02020603050405020304" pitchFamily="18" charset="0"/>
              </a:rPr>
              <a:t> n = 0</a:t>
            </a:r>
          </a:p>
          <a:p>
            <a:pPr algn="just" eaLnBrk="1" hangingPunct="1">
              <a:buFontTx/>
              <a:buNone/>
            </a:pPr>
            <a:r>
              <a:rPr lang="en-US" i="1" dirty="0">
                <a:cs typeface="Times New Roman" panose="02020603050405020304" pitchFamily="18" charset="0"/>
              </a:rPr>
              <a:t>  		n! = n*(n-1)! 		</a:t>
            </a:r>
            <a:r>
              <a:rPr lang="en-US" dirty="0">
                <a:cs typeface="Times New Roman" panose="02020603050405020304" pitchFamily="18" charset="0"/>
              </a:rPr>
              <a:t>if</a:t>
            </a:r>
            <a:r>
              <a:rPr lang="en-US" i="1" dirty="0">
                <a:cs typeface="Times New Roman" panose="02020603050405020304" pitchFamily="18" charset="0"/>
              </a:rPr>
              <a:t> n &gt; 0</a:t>
            </a:r>
          </a:p>
          <a:p>
            <a:pPr algn="just" eaLnBrk="1" hangingPunct="1">
              <a:buFontTx/>
              <a:buNone/>
            </a:pPr>
            <a:endParaRPr lang="en-US" i="1" dirty="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Recursive Definition</a:t>
            </a:r>
          </a:p>
        </p:txBody>
      </p:sp>
    </p:spTree>
    <p:extLst>
      <p:ext uri="{BB962C8B-B14F-4D97-AF65-F5344CB8AC3E}">
        <p14:creationId xmlns:p14="http://schemas.microsoft.com/office/powerpoint/2010/main" val="13106422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Can 26"/>
          <p:cNvSpPr/>
          <p:nvPr/>
        </p:nvSpPr>
        <p:spPr>
          <a:xfrm>
            <a:off x="1040329" y="5092216"/>
            <a:ext cx="87013" cy="121650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6" name="Rounded Rectangle 15"/>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7" name="Rounded Rectangle 16"/>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18" name="Rounded Rectangle 17"/>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1" name="Rounded Rectangle 20"/>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3" name="Rounded Rectangle 22"/>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5" name="Rounded Rectangle 44"/>
          <p:cNvSpPr/>
          <p:nvPr/>
        </p:nvSpPr>
        <p:spPr>
          <a:xfrm>
            <a:off x="2591307"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5670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ounded Rectangle 15"/>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7" name="Rounded Rectangle 1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8" name="Rounded Rectangle 17"/>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1" name="Rounded Rectangle 20"/>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3" name="Rounded Rectangle 22"/>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4" name="Rounded Rectangle 23"/>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7" name="Rounded Rectangle 2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5" name="Rounded Rectangle 44"/>
          <p:cNvSpPr/>
          <p:nvPr/>
        </p:nvSpPr>
        <p:spPr>
          <a:xfrm>
            <a:off x="2591307"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6"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8"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1"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3"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8471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1" name="Rounded Rectangle 20"/>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3" name="Rounded Rectangle 22"/>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4" name="Rounded Rectangle 23"/>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7" name="Rounded Rectangle 2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5" name="Rounded Rectangle 44"/>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1"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3"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9220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9" name="Rounded Rectangle 18"/>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1" name="Rounded Rectangle 20"/>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3" name="Rounded Rectangle 22"/>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7" name="Rounded Rectangle 26"/>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9" name="Rounded Rectangle 28"/>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0" name="Rounded Rectangle 29"/>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5" name="Rounded Rectangle 34"/>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6" name="Rounded Rectangle 35"/>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8" name="Rounded Rectangle 37"/>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9" name="Rounded Rectangle 38"/>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0" name="Rounded Rectangle 39"/>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1" name="Rounded Rectangle 40"/>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2" name="Rounded Rectangle 41"/>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3" name="Rounded Rectangle 42"/>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4" name="Rounded Rectangle 43"/>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5" name="Rounded Rectangle 44"/>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6" name="Rounded Rectangle 45"/>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7" name="Rounded Rectangle 46"/>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8" name="Rounded Rectangle 47"/>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49" name="Straight Arrow Connector 48"/>
          <p:cNvCxnSpPr>
            <a:endCxn id="45"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3"/>
            <a:endCxn id="46"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7"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9"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5" idx="3"/>
            <a:endCxn id="40"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7" idx="3"/>
            <a:endCxn id="43"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8"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9" idx="3"/>
            <a:endCxn id="19"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1"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7"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2" idx="3"/>
            <a:endCxn id="30"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9"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4"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151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6511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3607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4348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7971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4348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4549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4348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3035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19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1"/>
          </p:nvPr>
        </p:nvSpPr>
        <p:spPr>
          <a:xfrm>
            <a:off x="381000" y="1066800"/>
            <a:ext cx="8153400" cy="5029200"/>
          </a:xfrm>
        </p:spPr>
        <p:txBody>
          <a:bodyPr>
            <a:normAutofit/>
          </a:bodyPr>
          <a:lstStyle/>
          <a:p>
            <a:pPr marL="609600" indent="-609600" algn="just" eaLnBrk="1" hangingPunct="1">
              <a:lnSpc>
                <a:spcPct val="90000"/>
              </a:lnSpc>
              <a:buFontTx/>
              <a:buAutoNum type="arabicPeriod"/>
            </a:pPr>
            <a:r>
              <a:rPr lang="en-US" sz="2000" dirty="0">
                <a:cs typeface="Times New Roman" panose="02020603050405020304" pitchFamily="18" charset="0"/>
              </a:rPr>
              <a:t>One or more simple cases of the problem (called the </a:t>
            </a:r>
            <a:r>
              <a:rPr lang="en-US" sz="2000" i="1" dirty="0">
                <a:cs typeface="Times New Roman" panose="02020603050405020304" pitchFamily="18" charset="0"/>
              </a:rPr>
              <a:t>stopping cases or base case</a:t>
            </a:r>
            <a:r>
              <a:rPr lang="en-US" sz="2000" dirty="0">
                <a:cs typeface="Times New Roman" panose="02020603050405020304" pitchFamily="18" charset="0"/>
              </a:rPr>
              <a:t>) have a simple non-recursive solution.</a:t>
            </a:r>
          </a:p>
          <a:p>
            <a:pPr marL="609600" indent="-609600" algn="just" eaLnBrk="1" hangingPunct="1">
              <a:lnSpc>
                <a:spcPct val="90000"/>
              </a:lnSpc>
              <a:buFontTx/>
              <a:buAutoNum type="arabicPeriod"/>
            </a:pPr>
            <a:r>
              <a:rPr lang="en-US" sz="2000" dirty="0">
                <a:cs typeface="Times New Roman" panose="02020603050405020304" pitchFamily="18" charset="0"/>
              </a:rPr>
              <a:t>The other cases (general cases) of the problem can be reduced (</a:t>
            </a:r>
            <a:r>
              <a:rPr lang="en-US" sz="2000" i="1" dirty="0">
                <a:cs typeface="Times New Roman" panose="02020603050405020304" pitchFamily="18" charset="0"/>
              </a:rPr>
              <a:t>using recursion</a:t>
            </a:r>
            <a:r>
              <a:rPr lang="en-US" sz="2000" dirty="0">
                <a:cs typeface="Times New Roman" panose="02020603050405020304" pitchFamily="18" charset="0"/>
              </a:rPr>
              <a:t>) to problems that are closer to stopping cases.</a:t>
            </a:r>
          </a:p>
          <a:p>
            <a:pPr marL="609600" indent="-609600" algn="just" eaLnBrk="1" hangingPunct="1">
              <a:lnSpc>
                <a:spcPct val="90000"/>
              </a:lnSpc>
              <a:buFontTx/>
              <a:buAutoNum type="arabicPeriod"/>
            </a:pPr>
            <a:r>
              <a:rPr lang="en-US" sz="2000" dirty="0">
                <a:cs typeface="Times New Roman" panose="02020603050405020304" pitchFamily="18" charset="0"/>
              </a:rPr>
              <a:t>Eventually the problem can be reduced to base cases only, which are relatively easy to solve.</a:t>
            </a:r>
          </a:p>
          <a:p>
            <a:pPr marL="609600" indent="-609600" algn="just" eaLnBrk="1" hangingPunct="1">
              <a:lnSpc>
                <a:spcPct val="90000"/>
              </a:lnSpc>
              <a:buFontTx/>
              <a:buNone/>
            </a:pPr>
            <a:endParaRPr lang="en-US" sz="2000" dirty="0">
              <a:cs typeface="Times New Roman" panose="02020603050405020304" pitchFamily="18" charset="0"/>
            </a:endParaRPr>
          </a:p>
          <a:p>
            <a:pPr marL="609600" indent="-609600" algn="just" eaLnBrk="1" hangingPunct="1">
              <a:lnSpc>
                <a:spcPct val="90000"/>
              </a:lnSpc>
              <a:buFontTx/>
              <a:buNone/>
            </a:pPr>
            <a:r>
              <a:rPr lang="en-US" sz="2000" b="1" i="1" u="sng" dirty="0">
                <a:cs typeface="Times New Roman" panose="02020603050405020304" pitchFamily="18" charset="0"/>
              </a:rPr>
              <a:t>In general:</a:t>
            </a:r>
          </a:p>
          <a:p>
            <a:pPr marL="609600" indent="-609600" algn="just" eaLnBrk="1" hangingPunct="1">
              <a:lnSpc>
                <a:spcPct val="90000"/>
              </a:lnSpc>
              <a:buFontTx/>
              <a:buNone/>
            </a:pPr>
            <a:r>
              <a:rPr lang="en-US" sz="2000" dirty="0">
                <a:cs typeface="Times New Roman" panose="02020603050405020304" pitchFamily="18" charset="0"/>
              </a:rPr>
              <a:t>	if </a:t>
            </a:r>
            <a:r>
              <a:rPr lang="en-US" sz="2000" i="1" dirty="0">
                <a:cs typeface="Times New Roman" panose="02020603050405020304" pitchFamily="18" charset="0"/>
              </a:rPr>
              <a:t>(base case)</a:t>
            </a:r>
            <a:endParaRPr lang="en-US" sz="2000" dirty="0">
              <a:cs typeface="Times New Roman" panose="02020603050405020304" pitchFamily="18" charset="0"/>
            </a:endParaRPr>
          </a:p>
          <a:p>
            <a:pPr marL="609600" indent="-609600" algn="just" eaLnBrk="1" hangingPunct="1">
              <a:lnSpc>
                <a:spcPct val="90000"/>
              </a:lnSpc>
              <a:buFontTx/>
              <a:buNone/>
            </a:pPr>
            <a:r>
              <a:rPr lang="en-US" sz="2000" i="1" dirty="0">
                <a:cs typeface="Times New Roman" panose="02020603050405020304" pitchFamily="18" charset="0"/>
              </a:rPr>
              <a:t>	     solve it</a:t>
            </a:r>
            <a:endParaRPr lang="en-US" sz="2000" dirty="0">
              <a:cs typeface="Times New Roman" panose="02020603050405020304" pitchFamily="18" charset="0"/>
            </a:endParaRPr>
          </a:p>
          <a:p>
            <a:pPr marL="609600" indent="-609600" algn="just" eaLnBrk="1" hangingPunct="1">
              <a:lnSpc>
                <a:spcPct val="90000"/>
              </a:lnSpc>
              <a:buFontTx/>
              <a:buNone/>
            </a:pPr>
            <a:r>
              <a:rPr lang="en-US" sz="2000" dirty="0">
                <a:cs typeface="Times New Roman" panose="02020603050405020304" pitchFamily="18" charset="0"/>
              </a:rPr>
              <a:t>	else</a:t>
            </a:r>
            <a:r>
              <a:rPr lang="en-US" sz="2000" i="1" dirty="0">
                <a:cs typeface="Times New Roman" panose="02020603050405020304" pitchFamily="18" charset="0"/>
              </a:rPr>
              <a:t> </a:t>
            </a:r>
            <a:endParaRPr lang="en-US" sz="2000" dirty="0">
              <a:cs typeface="Times New Roman" panose="02020603050405020304" pitchFamily="18" charset="0"/>
            </a:endParaRPr>
          </a:p>
          <a:p>
            <a:pPr marL="609600" indent="-609600" algn="just" eaLnBrk="1" hangingPunct="1">
              <a:lnSpc>
                <a:spcPct val="90000"/>
              </a:lnSpc>
              <a:buFontTx/>
              <a:buNone/>
            </a:pPr>
            <a:r>
              <a:rPr lang="en-US" sz="2000" i="1" dirty="0">
                <a:cs typeface="Times New Roman" panose="02020603050405020304" pitchFamily="18" charset="0"/>
              </a:rPr>
              <a:t>	     reduce the problem using recursion </a:t>
            </a:r>
            <a:r>
              <a:rPr lang="en-US" sz="2000" i="1" dirty="0">
                <a:solidFill>
                  <a:srgbClr val="FF0000"/>
                </a:solidFill>
                <a:cs typeface="Times New Roman" panose="02020603050405020304" pitchFamily="18" charset="0"/>
              </a:rPr>
              <a:t>// general case</a:t>
            </a:r>
            <a:endParaRPr lang="en-US" sz="2000" dirty="0">
              <a:solidFill>
                <a:srgbClr val="FF0000"/>
              </a:solidFill>
            </a:endParaRPr>
          </a:p>
        </p:txBody>
      </p:sp>
      <p:sp>
        <p:nvSpPr>
          <p:cNvPr id="2" name="Title 1"/>
          <p:cNvSpPr>
            <a:spLocks noGrp="1"/>
          </p:cNvSpPr>
          <p:nvPr>
            <p:ph type="title"/>
          </p:nvPr>
        </p:nvSpPr>
        <p:spPr/>
        <p:txBody>
          <a:bodyPr>
            <a:normAutofit fontScale="90000"/>
          </a:bodyPr>
          <a:lstStyle/>
          <a:p>
            <a:r>
              <a:rPr lang="en-US" dirty="0"/>
              <a:t>The Nature of Recursion</a:t>
            </a:r>
          </a:p>
        </p:txBody>
      </p:sp>
    </p:spTree>
    <p:extLst>
      <p:ext uri="{BB962C8B-B14F-4D97-AF65-F5344CB8AC3E}">
        <p14:creationId xmlns:p14="http://schemas.microsoft.com/office/powerpoint/2010/main" val="38213114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7011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175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523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2679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523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3340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523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3545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0095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7726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045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458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62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8127672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965792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57795341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98651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755442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98651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834751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98651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170549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13889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30382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88471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0425865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13889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30382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88471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06936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167425" y="990600"/>
            <a:ext cx="8747975" cy="5105400"/>
          </a:xfrm>
        </p:spPr>
        <p:txBody>
          <a:bodyPr>
            <a:normAutofit fontScale="92500" lnSpcReduction="20000"/>
          </a:bodyPr>
          <a:lstStyle/>
          <a:p>
            <a:pPr>
              <a:spcBef>
                <a:spcPts val="0"/>
              </a:spcBef>
              <a:buNone/>
            </a:pPr>
            <a:r>
              <a:rPr lang="en-US" sz="2400" b="1" dirty="0">
                <a:latin typeface="Courier New" panose="02070309020205020404" pitchFamily="49" charset="0"/>
                <a:cs typeface="Times New Roman" panose="02020603050405020304" pitchFamily="18" charset="0"/>
              </a:rPr>
              <a:t>Output:</a:t>
            </a:r>
            <a:endParaRPr lang="en-US" b="1" dirty="0">
              <a:latin typeface="Courier New" panose="02070309020205020404" pitchFamily="49" charset="0"/>
              <a:cs typeface="Times New Roman" panose="02020603050405020304" pitchFamily="18" charset="0"/>
            </a:endParaRP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C to peg A</a:t>
            </a:r>
          </a:p>
          <a:p>
            <a:pPr>
              <a:spcBef>
                <a:spcPts val="0"/>
              </a:spcBef>
              <a:buNone/>
            </a:pPr>
            <a:r>
              <a:rPr lang="en-US" dirty="0">
                <a:latin typeface="Courier New" panose="02070309020205020404" pitchFamily="49" charset="0"/>
                <a:cs typeface="Times New Roman" panose="02020603050405020304" pitchFamily="18" charset="0"/>
              </a:rPr>
              <a:t>Move disc from peg C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A</a:t>
            </a:r>
          </a:p>
          <a:p>
            <a:pPr>
              <a:spcBef>
                <a:spcPts val="0"/>
              </a:spcBef>
              <a:buNone/>
            </a:pPr>
            <a:r>
              <a:rPr lang="en-US" dirty="0">
                <a:latin typeface="Courier New" panose="02070309020205020404" pitchFamily="49" charset="0"/>
                <a:cs typeface="Times New Roman" panose="02020603050405020304" pitchFamily="18" charset="0"/>
              </a:rPr>
              <a:t>Move disc from peg C to peg A</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p:txBody>
      </p:sp>
      <p:sp>
        <p:nvSpPr>
          <p:cNvPr id="4" name="Title 1"/>
          <p:cNvSpPr>
            <a:spLocks noGrp="1"/>
          </p:cNvSpPr>
          <p:nvPr>
            <p:ph type="title"/>
          </p:nvPr>
        </p:nvSpPr>
        <p:spPr>
          <a:xfrm>
            <a:off x="155575" y="161927"/>
            <a:ext cx="8797925" cy="676274"/>
          </a:xfrm>
        </p:spPr>
        <p:txBody>
          <a:bodyPr>
            <a:normAutofit fontScale="90000"/>
          </a:bodyPr>
          <a:lstStyle/>
          <a:p>
            <a:r>
              <a:rPr lang="en-US" dirty="0"/>
              <a:t>Recursive Function for Solving Hanoi</a:t>
            </a:r>
          </a:p>
        </p:txBody>
      </p:sp>
    </p:spTree>
    <p:extLst>
      <p:ext uri="{BB962C8B-B14F-4D97-AF65-F5344CB8AC3E}">
        <p14:creationId xmlns:p14="http://schemas.microsoft.com/office/powerpoint/2010/main" val="42430194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167425" y="990600"/>
            <a:ext cx="8747975" cy="5474594"/>
          </a:xfrm>
        </p:spPr>
        <p:txBody>
          <a:bodyPr>
            <a:normAutofit fontScale="92500" lnSpcReduction="20000"/>
          </a:bodyPr>
          <a:lstStyle/>
          <a:p>
            <a:pPr>
              <a:spcBef>
                <a:spcPts val="0"/>
              </a:spcBef>
              <a:buNone/>
            </a:pPr>
            <a:r>
              <a:rPr lang="en-US" sz="2000" dirty="0">
                <a:latin typeface="Courier New" panose="02070309020205020404" pitchFamily="49" charset="0"/>
                <a:cs typeface="Times New Roman" panose="02020603050405020304" pitchFamily="18" charset="0"/>
              </a:rPr>
              <a:t>Modify the Hanoi function so that it produces the following output</a:t>
            </a:r>
          </a:p>
          <a:p>
            <a:pPr>
              <a:spcBef>
                <a:spcPts val="0"/>
              </a:spcBef>
              <a:buNone/>
            </a:pPr>
            <a:endParaRPr lang="en-US" sz="2000" dirty="0">
              <a:latin typeface="Courier New" panose="02070309020205020404" pitchFamily="49" charset="0"/>
              <a:cs typeface="Times New Roman" panose="02020603050405020304" pitchFamily="18" charset="0"/>
            </a:endParaRPr>
          </a:p>
          <a:p>
            <a:pPr>
              <a:spcBef>
                <a:spcPts val="0"/>
              </a:spcBef>
              <a:buNone/>
            </a:pPr>
            <a:r>
              <a:rPr lang="en-US" dirty="0">
                <a:latin typeface="Courier New" panose="02070309020205020404" pitchFamily="49" charset="0"/>
                <a:cs typeface="Times New Roman" panose="02020603050405020304" pitchFamily="18" charset="0"/>
              </a:rPr>
              <a:t>Move disc 1 from peg A to peg B</a:t>
            </a:r>
          </a:p>
          <a:p>
            <a:pPr>
              <a:spcBef>
                <a:spcPts val="0"/>
              </a:spcBef>
              <a:buNone/>
            </a:pPr>
            <a:r>
              <a:rPr lang="en-US" dirty="0">
                <a:latin typeface="Courier New" panose="02070309020205020404" pitchFamily="49" charset="0"/>
                <a:cs typeface="Times New Roman" panose="02020603050405020304" pitchFamily="18" charset="0"/>
              </a:rPr>
              <a:t>Move disc 2 from peg A to peg C</a:t>
            </a:r>
          </a:p>
          <a:p>
            <a:pPr>
              <a:spcBef>
                <a:spcPts val="0"/>
              </a:spcBef>
              <a:buNone/>
            </a:pPr>
            <a:r>
              <a:rPr lang="en-US" dirty="0">
                <a:latin typeface="Courier New" panose="02070309020205020404" pitchFamily="49" charset="0"/>
                <a:cs typeface="Times New Roman" panose="02020603050405020304" pitchFamily="18" charset="0"/>
              </a:rPr>
              <a:t>Move disc 1 from peg B to peg C</a:t>
            </a:r>
          </a:p>
          <a:p>
            <a:pPr>
              <a:spcBef>
                <a:spcPts val="0"/>
              </a:spcBef>
              <a:buNone/>
            </a:pPr>
            <a:r>
              <a:rPr lang="en-US" dirty="0">
                <a:latin typeface="Courier New" panose="02070309020205020404" pitchFamily="49" charset="0"/>
                <a:cs typeface="Times New Roman" panose="02020603050405020304" pitchFamily="18" charset="0"/>
              </a:rPr>
              <a:t>Move disc 3 from peg A to peg B</a:t>
            </a:r>
          </a:p>
          <a:p>
            <a:pPr>
              <a:spcBef>
                <a:spcPts val="0"/>
              </a:spcBef>
              <a:buNone/>
            </a:pPr>
            <a:r>
              <a:rPr lang="en-US" dirty="0">
                <a:latin typeface="Courier New" panose="02070309020205020404" pitchFamily="49" charset="0"/>
                <a:cs typeface="Times New Roman" panose="02020603050405020304" pitchFamily="18" charset="0"/>
              </a:rPr>
              <a:t>Move disc 1 from peg C to peg A</a:t>
            </a:r>
          </a:p>
          <a:p>
            <a:pPr>
              <a:spcBef>
                <a:spcPts val="0"/>
              </a:spcBef>
              <a:buNone/>
            </a:pPr>
            <a:r>
              <a:rPr lang="en-US" dirty="0">
                <a:latin typeface="Courier New" panose="02070309020205020404" pitchFamily="49" charset="0"/>
                <a:cs typeface="Times New Roman" panose="02020603050405020304" pitchFamily="18" charset="0"/>
              </a:rPr>
              <a:t>Move disc 2 from peg C to peg B</a:t>
            </a:r>
          </a:p>
          <a:p>
            <a:pPr>
              <a:spcBef>
                <a:spcPts val="0"/>
              </a:spcBef>
              <a:buNone/>
            </a:pPr>
            <a:r>
              <a:rPr lang="en-US" dirty="0">
                <a:latin typeface="Courier New" panose="02070309020205020404" pitchFamily="49" charset="0"/>
                <a:cs typeface="Times New Roman" panose="02020603050405020304" pitchFamily="18" charset="0"/>
              </a:rPr>
              <a:t>Move disc 1 from peg A to peg B</a:t>
            </a:r>
          </a:p>
          <a:p>
            <a:pPr>
              <a:spcBef>
                <a:spcPts val="0"/>
              </a:spcBef>
              <a:buNone/>
            </a:pPr>
            <a:r>
              <a:rPr lang="en-US" dirty="0">
                <a:latin typeface="Courier New" panose="02070309020205020404" pitchFamily="49" charset="0"/>
                <a:cs typeface="Times New Roman" panose="02020603050405020304" pitchFamily="18" charset="0"/>
              </a:rPr>
              <a:t>Move disc 4 from peg A to peg C</a:t>
            </a:r>
          </a:p>
          <a:p>
            <a:pPr>
              <a:spcBef>
                <a:spcPts val="0"/>
              </a:spcBef>
              <a:buNone/>
            </a:pPr>
            <a:r>
              <a:rPr lang="en-US" dirty="0">
                <a:latin typeface="Courier New" panose="02070309020205020404" pitchFamily="49" charset="0"/>
                <a:cs typeface="Times New Roman" panose="02020603050405020304" pitchFamily="18" charset="0"/>
              </a:rPr>
              <a:t>Move disc 1 from peg B to peg C</a:t>
            </a:r>
          </a:p>
          <a:p>
            <a:pPr>
              <a:spcBef>
                <a:spcPts val="0"/>
              </a:spcBef>
              <a:buNone/>
            </a:pPr>
            <a:r>
              <a:rPr lang="en-US" dirty="0">
                <a:latin typeface="Courier New" panose="02070309020205020404" pitchFamily="49" charset="0"/>
                <a:cs typeface="Times New Roman" panose="02020603050405020304" pitchFamily="18" charset="0"/>
              </a:rPr>
              <a:t>Move disc 2 from peg B to peg A</a:t>
            </a:r>
          </a:p>
          <a:p>
            <a:pPr>
              <a:spcBef>
                <a:spcPts val="0"/>
              </a:spcBef>
              <a:buNone/>
            </a:pPr>
            <a:r>
              <a:rPr lang="en-US" dirty="0">
                <a:latin typeface="Courier New" panose="02070309020205020404" pitchFamily="49" charset="0"/>
                <a:cs typeface="Times New Roman" panose="02020603050405020304" pitchFamily="18" charset="0"/>
              </a:rPr>
              <a:t>Move disc 1 from peg C to peg A</a:t>
            </a:r>
          </a:p>
          <a:p>
            <a:pPr>
              <a:spcBef>
                <a:spcPts val="0"/>
              </a:spcBef>
              <a:buNone/>
            </a:pPr>
            <a:r>
              <a:rPr lang="en-US" dirty="0">
                <a:latin typeface="Courier New" panose="02070309020205020404" pitchFamily="49" charset="0"/>
                <a:cs typeface="Times New Roman" panose="02020603050405020304" pitchFamily="18" charset="0"/>
              </a:rPr>
              <a:t>Move disc 3 from peg B to peg C</a:t>
            </a:r>
          </a:p>
          <a:p>
            <a:pPr>
              <a:spcBef>
                <a:spcPts val="0"/>
              </a:spcBef>
              <a:buNone/>
            </a:pPr>
            <a:r>
              <a:rPr lang="en-US" dirty="0">
                <a:latin typeface="Courier New" panose="02070309020205020404" pitchFamily="49" charset="0"/>
                <a:cs typeface="Times New Roman" panose="02020603050405020304" pitchFamily="18" charset="0"/>
              </a:rPr>
              <a:t>Move disc 1 from peg A to peg B</a:t>
            </a:r>
          </a:p>
          <a:p>
            <a:pPr>
              <a:spcBef>
                <a:spcPts val="0"/>
              </a:spcBef>
              <a:buNone/>
            </a:pPr>
            <a:r>
              <a:rPr lang="en-US" dirty="0">
                <a:latin typeface="Courier New" panose="02070309020205020404" pitchFamily="49" charset="0"/>
                <a:cs typeface="Times New Roman" panose="02020603050405020304" pitchFamily="18" charset="0"/>
              </a:rPr>
              <a:t>Move disc 2 from peg A to peg C</a:t>
            </a:r>
          </a:p>
          <a:p>
            <a:pPr>
              <a:spcBef>
                <a:spcPts val="0"/>
              </a:spcBef>
              <a:buNone/>
            </a:pPr>
            <a:r>
              <a:rPr lang="en-US" dirty="0">
                <a:latin typeface="Courier New" panose="02070309020205020404" pitchFamily="49" charset="0"/>
                <a:cs typeface="Times New Roman" panose="02020603050405020304" pitchFamily="18" charset="0"/>
              </a:rPr>
              <a:t>Move disc 1 from peg B to peg C</a:t>
            </a:r>
          </a:p>
        </p:txBody>
      </p:sp>
      <p:sp>
        <p:nvSpPr>
          <p:cNvPr id="4" name="Title 1"/>
          <p:cNvSpPr>
            <a:spLocks noGrp="1"/>
          </p:cNvSpPr>
          <p:nvPr>
            <p:ph type="title"/>
          </p:nvPr>
        </p:nvSpPr>
        <p:spPr>
          <a:xfrm>
            <a:off x="155575" y="161927"/>
            <a:ext cx="8797925" cy="676274"/>
          </a:xfrm>
        </p:spPr>
        <p:txBody>
          <a:bodyPr>
            <a:normAutofit fontScale="90000"/>
          </a:bodyPr>
          <a:lstStyle/>
          <a:p>
            <a:r>
              <a:rPr lang="en-US" dirty="0"/>
              <a:t>Home-work</a:t>
            </a:r>
          </a:p>
        </p:txBody>
      </p:sp>
    </p:spTree>
    <p:extLst>
      <p:ext uri="{BB962C8B-B14F-4D97-AF65-F5344CB8AC3E}">
        <p14:creationId xmlns:p14="http://schemas.microsoft.com/office/powerpoint/2010/main" val="345074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48074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68368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 = 1 * (1-1)!</a:t>
            </a:r>
          </a:p>
          <a:p>
            <a:r>
              <a:rPr lang="en-US" dirty="0">
                <a:solidFill>
                  <a:schemeClr val="tx1"/>
                </a:solidFill>
                <a:latin typeface="Lucida Handwriting" panose="03010101010101010101" pitchFamily="66" charset="0"/>
                <a:cs typeface="Courier New" panose="02070309020205020404" pitchFamily="49" charset="0"/>
              </a:rPr>
              <a:t>1! = 1 * 0!</a:t>
            </a:r>
          </a:p>
          <a:p>
            <a:r>
              <a:rPr lang="en-US" dirty="0">
                <a:solidFill>
                  <a:schemeClr val="tx1"/>
                </a:solidFill>
                <a:latin typeface="Lucida Handwriting" panose="03010101010101010101" pitchFamily="66" charset="0"/>
                <a:cs typeface="Courier New" panose="02070309020205020404" pitchFamily="49" charset="0"/>
              </a:rPr>
              <a:t>1! = 1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68577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 = 1 * (1-1)!</a:t>
            </a:r>
          </a:p>
          <a:p>
            <a:r>
              <a:rPr lang="en-US" dirty="0">
                <a:solidFill>
                  <a:schemeClr val="tx1"/>
                </a:solidFill>
                <a:latin typeface="Lucida Handwriting" panose="03010101010101010101" pitchFamily="66" charset="0"/>
                <a:cs typeface="Courier New" panose="02070309020205020404" pitchFamily="49" charset="0"/>
              </a:rPr>
              <a:t>1! = 1 * 0!</a:t>
            </a:r>
          </a:p>
          <a:p>
            <a:r>
              <a:rPr lang="en-US" dirty="0">
                <a:solidFill>
                  <a:schemeClr val="tx1"/>
                </a:solidFill>
                <a:latin typeface="Lucida Handwriting" panose="03010101010101010101" pitchFamily="66" charset="0"/>
                <a:cs typeface="Courier New" panose="02070309020205020404" pitchFamily="49" charset="0"/>
              </a:rPr>
              <a:t>1! = 1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9" name="Rectangle 8"/>
          <p:cNvSpPr/>
          <p:nvPr/>
        </p:nvSpPr>
        <p:spPr>
          <a:xfrm>
            <a:off x="6051782" y="4674668"/>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0!</a:t>
            </a:r>
          </a:p>
          <a:p>
            <a:r>
              <a:rPr lang="en-US" dirty="0">
                <a:solidFill>
                  <a:schemeClr val="tx1"/>
                </a:solidFill>
                <a:latin typeface="Lucida Handwriting" panose="03010101010101010101" pitchFamily="66" charset="0"/>
                <a:cs typeface="Courier New" panose="02070309020205020404" pitchFamily="49" charset="0"/>
              </a:rPr>
              <a:t>0! = 1</a:t>
            </a:r>
          </a:p>
        </p:txBody>
      </p:sp>
    </p:spTree>
    <p:extLst>
      <p:ext uri="{BB962C8B-B14F-4D97-AF65-F5344CB8AC3E}">
        <p14:creationId xmlns:p14="http://schemas.microsoft.com/office/powerpoint/2010/main" val="211690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 = 1 * (1-1)!</a:t>
            </a:r>
          </a:p>
          <a:p>
            <a:r>
              <a:rPr lang="en-US" dirty="0">
                <a:solidFill>
                  <a:schemeClr val="tx1"/>
                </a:solidFill>
                <a:latin typeface="Lucida Handwriting" panose="03010101010101010101" pitchFamily="66" charset="0"/>
                <a:cs typeface="Courier New" panose="02070309020205020404" pitchFamily="49" charset="0"/>
              </a:rPr>
              <a:t>1! = 1 * 0!</a:t>
            </a:r>
          </a:p>
          <a:p>
            <a:r>
              <a:rPr lang="en-US" dirty="0">
                <a:solidFill>
                  <a:schemeClr val="tx1"/>
                </a:solidFill>
                <a:latin typeface="Lucida Handwriting" panose="03010101010101010101" pitchFamily="66" charset="0"/>
                <a:cs typeface="Courier New" panose="02070309020205020404" pitchFamily="49" charset="0"/>
              </a:rPr>
              <a:t>1! = 1 * 1</a:t>
            </a:r>
          </a:p>
          <a:p>
            <a:r>
              <a:rPr lang="en-US" dirty="0">
                <a:solidFill>
                  <a:schemeClr val="tx1"/>
                </a:solidFill>
                <a:latin typeface="Lucida Handwriting" panose="03010101010101010101" pitchFamily="66" charset="0"/>
                <a:cs typeface="Courier New" panose="02070309020205020404" pitchFamily="49" charset="0"/>
              </a:rPr>
              <a:t>1! = 1</a:t>
            </a:r>
          </a:p>
        </p:txBody>
      </p:sp>
    </p:spTree>
    <p:extLst>
      <p:ext uri="{BB962C8B-B14F-4D97-AF65-F5344CB8AC3E}">
        <p14:creationId xmlns:p14="http://schemas.microsoft.com/office/powerpoint/2010/main" val="193725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a:t>
            </a:r>
          </a:p>
        </p:txBody>
      </p:sp>
    </p:spTree>
    <p:extLst>
      <p:ext uri="{BB962C8B-B14F-4D97-AF65-F5344CB8AC3E}">
        <p14:creationId xmlns:p14="http://schemas.microsoft.com/office/powerpoint/2010/main" val="4264431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6</a:t>
            </a:r>
          </a:p>
        </p:txBody>
      </p:sp>
    </p:spTree>
    <p:extLst>
      <p:ext uri="{BB962C8B-B14F-4D97-AF65-F5344CB8AC3E}">
        <p14:creationId xmlns:p14="http://schemas.microsoft.com/office/powerpoint/2010/main" val="235093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b="1" dirty="0">
                <a:solidFill>
                  <a:srgbClr val="FF0000"/>
                </a:solidFill>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sqrt</a:t>
            </a:r>
            <a:r>
              <a:rPr lang="en-US" sz="1400" b="1" dirty="0">
                <a:solidFill>
                  <a:srgbClr val="FF0000"/>
                </a:solidFill>
                <a:latin typeface="Courier New" panose="02070309020205020404" pitchFamily="49" charset="0"/>
                <a:cs typeface="Courier New" panose="02070309020205020404" pitchFamily="49" charset="0"/>
              </a:rPr>
              <a:t>((x1-x2)*(x1-x2)+(y1-y2)*(y1-y2)</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340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6</a:t>
            </a:r>
          </a:p>
          <a:p>
            <a:r>
              <a:rPr lang="en-US" dirty="0">
                <a:solidFill>
                  <a:schemeClr val="tx1"/>
                </a:solidFill>
                <a:latin typeface="Lucida Handwriting" panose="03010101010101010101" pitchFamily="66" charset="0"/>
                <a:cs typeface="Courier New" panose="02070309020205020404" pitchFamily="49" charset="0"/>
              </a:rPr>
              <a:t>4! = 24</a:t>
            </a:r>
          </a:p>
        </p:txBody>
      </p:sp>
    </p:spTree>
    <p:extLst>
      <p:ext uri="{BB962C8B-B14F-4D97-AF65-F5344CB8AC3E}">
        <p14:creationId xmlns:p14="http://schemas.microsoft.com/office/powerpoint/2010/main" val="258900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Factorial Function</a:t>
            </a:r>
          </a:p>
        </p:txBody>
      </p:sp>
      <p:sp>
        <p:nvSpPr>
          <p:cNvPr id="11269" name="Rectangle 3"/>
          <p:cNvSpPr>
            <a:spLocks noGrp="1" noChangeArrowheads="1"/>
          </p:cNvSpPr>
          <p:nvPr>
            <p:ph type="body" idx="1"/>
          </p:nvPr>
        </p:nvSpPr>
        <p:spPr>
          <a:xfrm>
            <a:off x="457200" y="1066800"/>
            <a:ext cx="8686800" cy="4953000"/>
          </a:xfrm>
        </p:spPr>
        <p:txBody>
          <a:bodyPr/>
          <a:lstStyle/>
          <a:p>
            <a:pPr eaLnBrk="1" hangingPunct="1">
              <a:lnSpc>
                <a:spcPct val="90000"/>
              </a:lnSpc>
              <a:buFontTx/>
              <a:buNone/>
            </a:pPr>
            <a:r>
              <a:rPr lang="en-US" sz="1800" dirty="0">
                <a:latin typeface="Courier New" panose="02070309020205020404" pitchFamily="49" charset="0"/>
                <a:cs typeface="Courier New" panose="02070309020205020404" pitchFamily="49" charset="0"/>
              </a:rPr>
              <a:t>// Computes the factorial of a nonnegative integer.</a:t>
            </a:r>
          </a:p>
          <a:p>
            <a:pPr eaLnBrk="1" hangingPunct="1">
              <a:lnSpc>
                <a:spcPct val="90000"/>
              </a:lnSpc>
              <a:buFontTx/>
              <a:buNone/>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Precondition</a:t>
            </a:r>
            <a:r>
              <a:rPr lang="en-US" sz="1800" dirty="0">
                <a:latin typeface="Courier New" panose="02070309020205020404" pitchFamily="49" charset="0"/>
                <a:cs typeface="Courier New" panose="02070309020205020404" pitchFamily="49" charset="0"/>
              </a:rPr>
              <a:t>: n must be greater than or equal to 0.</a:t>
            </a:r>
          </a:p>
          <a:p>
            <a:pPr eaLnBrk="1" hangingPunct="1">
              <a:lnSpc>
                <a:spcPct val="90000"/>
              </a:lnSpc>
              <a:buFontTx/>
              <a:buNone/>
            </a:pPr>
            <a:r>
              <a:rPr lang="en-US" sz="1800" dirty="0">
                <a:latin typeface="Courier New" panose="02070309020205020404" pitchFamily="49" charset="0"/>
                <a:cs typeface="Courier New" panose="02070309020205020404" pitchFamily="49" charset="0"/>
              </a:rPr>
              <a:t>// </a:t>
            </a:r>
            <a:r>
              <a:rPr lang="en-US" sz="1800" i="1" dirty="0" err="1">
                <a:latin typeface="Courier New" panose="02070309020205020404" pitchFamily="49" charset="0"/>
                <a:cs typeface="Courier New" panose="02070309020205020404" pitchFamily="49" charset="0"/>
              </a:rPr>
              <a:t>Postcondition</a:t>
            </a:r>
            <a:r>
              <a:rPr lang="en-US" sz="1800" dirty="0">
                <a:latin typeface="Courier New" panose="02070309020205020404" pitchFamily="49" charset="0"/>
                <a:cs typeface="Courier New" panose="02070309020205020404" pitchFamily="49" charset="0"/>
              </a:rPr>
              <a:t>: Returns the factorial of n; n is unchanged.</a:t>
            </a:r>
          </a:p>
          <a:p>
            <a:pPr eaLnBrk="1" hangingPunct="1">
              <a:lnSpc>
                <a:spcPct val="90000"/>
              </a:lnSpc>
              <a:buFontTx/>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Factorial(</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t>
            </a:r>
          </a:p>
          <a:p>
            <a:pPr eaLnBrk="1" hangingPunct="1">
              <a:lnSpc>
                <a:spcPct val="90000"/>
              </a:lnSpc>
              <a:buFontTx/>
              <a:buNone/>
            </a:pP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	if (n ==0) </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 		return 1;</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	else </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     return (n * </a:t>
            </a:r>
            <a:r>
              <a:rPr lang="en-US" dirty="0">
                <a:solidFill>
                  <a:srgbClr val="FF0000"/>
                </a:solidFill>
                <a:latin typeface="Courier New" panose="02070309020205020404" pitchFamily="49" charset="0"/>
                <a:cs typeface="Courier New" panose="02070309020205020404" pitchFamily="49" charset="0"/>
              </a:rPr>
              <a:t>Factorial(n-1)</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15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9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a:t>
            </a:r>
          </a:p>
        </p:txBody>
      </p:sp>
    </p:spTree>
    <p:extLst>
      <p:ext uri="{BB962C8B-B14F-4D97-AF65-F5344CB8AC3E}">
        <p14:creationId xmlns:p14="http://schemas.microsoft.com/office/powerpoint/2010/main" val="165614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0"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a:t>
            </a:r>
          </a:p>
        </p:txBody>
      </p:sp>
      <p:sp>
        <p:nvSpPr>
          <p:cNvPr id="1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0632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a:t>
            </a:r>
          </a:p>
        </p:txBody>
      </p:sp>
    </p:spTree>
    <p:extLst>
      <p:ext uri="{BB962C8B-B14F-4D97-AF65-F5344CB8AC3E}">
        <p14:creationId xmlns:p14="http://schemas.microsoft.com/office/powerpoint/2010/main" val="1568250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a:t>
            </a:r>
          </a:p>
        </p:txBody>
      </p:sp>
    </p:spTree>
    <p:extLst>
      <p:ext uri="{BB962C8B-B14F-4D97-AF65-F5344CB8AC3E}">
        <p14:creationId xmlns:p14="http://schemas.microsoft.com/office/powerpoint/2010/main" val="208412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p:txBody>
      </p:sp>
    </p:spTree>
    <p:extLst>
      <p:ext uri="{BB962C8B-B14F-4D97-AF65-F5344CB8AC3E}">
        <p14:creationId xmlns:p14="http://schemas.microsoft.com/office/powerpoint/2010/main" val="3415080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p:txBody>
      </p:sp>
    </p:spTree>
    <p:extLst>
      <p:ext uri="{BB962C8B-B14F-4D97-AF65-F5344CB8AC3E}">
        <p14:creationId xmlns:p14="http://schemas.microsoft.com/office/powerpoint/2010/main" val="1486856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p:txBody>
      </p:sp>
      <p:sp>
        <p:nvSpPr>
          <p:cNvPr id="8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807967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 name="Rectangle 31"/>
          <p:cNvSpPr>
            <a:spLocks noChangeArrowheads="1"/>
          </p:cNvSpPr>
          <p:nvPr/>
        </p:nvSpPr>
        <p:spPr bwMode="auto">
          <a:xfrm>
            <a:off x="6256336" y="5072242"/>
            <a:ext cx="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a:t>
            </a:r>
          </a:p>
        </p:txBody>
      </p:sp>
    </p:spTree>
    <p:extLst>
      <p:ext uri="{BB962C8B-B14F-4D97-AF65-F5344CB8AC3E}">
        <p14:creationId xmlns:p14="http://schemas.microsoft.com/office/powerpoint/2010/main" val="25640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Tree>
    <p:extLst>
      <p:ext uri="{BB962C8B-B14F-4D97-AF65-F5344CB8AC3E}">
        <p14:creationId xmlns:p14="http://schemas.microsoft.com/office/powerpoint/2010/main" val="4027193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9"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50"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51"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52"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53"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54"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a:t>
            </a:r>
          </a:p>
        </p:txBody>
      </p:sp>
      <p:sp>
        <p:nvSpPr>
          <p:cNvPr id="8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99563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6</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4"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5"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07"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0"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13"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5"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6"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118"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9"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0"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122"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3"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2"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6243636" y="3899079"/>
            <a:ext cx="292100" cy="623887"/>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6" name="Freeform 63"/>
          <p:cNvSpPr>
            <a:spLocks/>
          </p:cNvSpPr>
          <p:nvPr/>
        </p:nvSpPr>
        <p:spPr bwMode="auto">
          <a:xfrm>
            <a:off x="6205536" y="3876854"/>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6580186" y="4108629"/>
            <a:ext cx="5588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7051673" y="4108629"/>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7138986" y="4108629"/>
            <a:ext cx="141287"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7199311" y="4108629"/>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7334248" y="4108629"/>
            <a:ext cx="2159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7475536" y="4108629"/>
            <a:ext cx="1682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66"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7"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9"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7289798" y="4337229"/>
            <a:ext cx="371475" cy="428625"/>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1" name="Freeform 98"/>
          <p:cNvSpPr>
            <a:spLocks/>
          </p:cNvSpPr>
          <p:nvPr/>
        </p:nvSpPr>
        <p:spPr bwMode="auto">
          <a:xfrm>
            <a:off x="7256461" y="4299129"/>
            <a:ext cx="60325" cy="6350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Tree>
    <p:extLst>
      <p:ext uri="{BB962C8B-B14F-4D97-AF65-F5344CB8AC3E}">
        <p14:creationId xmlns:p14="http://schemas.microsoft.com/office/powerpoint/2010/main" val="1408486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6</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24</a:t>
            </a:r>
          </a:p>
        </p:txBody>
      </p:sp>
      <p:grpSp>
        <p:nvGrpSpPr>
          <p:cNvPr id="99" name="Group 11"/>
          <p:cNvGrpSpPr>
            <a:grpSpLocks noChangeAspect="1"/>
          </p:cNvGrpSpPr>
          <p:nvPr/>
        </p:nvGrpSpPr>
        <p:grpSpPr bwMode="auto">
          <a:xfrm>
            <a:off x="4571999" y="3325992"/>
            <a:ext cx="4270374" cy="3316287"/>
            <a:chOff x="2899" y="1511"/>
            <a:chExt cx="2690" cy="2089"/>
          </a:xfrm>
        </p:grpSpPr>
        <p:sp>
          <p:nvSpPr>
            <p:cNvPr id="100" name="AutoShape 10"/>
            <p:cNvSpPr>
              <a:spLocks noChangeAspect="1" noChangeArrowheads="1" noTextEdit="1"/>
            </p:cNvSpPr>
            <p:nvPr/>
          </p:nvSpPr>
          <p:spPr bwMode="auto">
            <a:xfrm>
              <a:off x="2899" y="1511"/>
              <a:ext cx="2669" cy="20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102" name="Freeform 13"/>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 name="Rectangle 15"/>
            <p:cNvSpPr>
              <a:spLocks noChangeArrowheads="1"/>
            </p:cNvSpPr>
            <p:nvPr/>
          </p:nvSpPr>
          <p:spPr bwMode="auto">
            <a:xfrm>
              <a:off x="3756" y="1796"/>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104" name="Line 18"/>
            <p:cNvSpPr>
              <a:spLocks noChangeShapeType="1"/>
            </p:cNvSpPr>
            <p:nvPr/>
          </p:nvSpPr>
          <p:spPr bwMode="auto">
            <a:xfrm>
              <a:off x="3470" y="1960"/>
              <a:ext cx="44" cy="17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5" name="Freeform 19"/>
            <p:cNvSpPr>
              <a:spLocks/>
            </p:cNvSpPr>
            <p:nvPr/>
          </p:nvSpPr>
          <p:spPr bwMode="auto">
            <a:xfrm>
              <a:off x="3498" y="2130"/>
              <a:ext cx="30" cy="34"/>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07" name="Freeform 21"/>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8" name="Rectangle 23"/>
            <p:cNvSpPr>
              <a:spLocks noChangeArrowheads="1"/>
            </p:cNvSpPr>
            <p:nvPr/>
          </p:nvSpPr>
          <p:spPr bwMode="auto">
            <a:xfrm>
              <a:off x="3858" y="2203"/>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109" name="Rectangle 25"/>
            <p:cNvSpPr>
              <a:spLocks noChangeArrowheads="1"/>
            </p:cNvSpPr>
            <p:nvPr/>
          </p:nvSpPr>
          <p:spPr bwMode="auto">
            <a:xfrm>
              <a:off x="3951" y="2203"/>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110" name="Line 26"/>
            <p:cNvSpPr>
              <a:spLocks noChangeShapeType="1"/>
            </p:cNvSpPr>
            <p:nvPr/>
          </p:nvSpPr>
          <p:spPr bwMode="auto">
            <a:xfrm>
              <a:off x="3572" y="2367"/>
              <a:ext cx="44" cy="178"/>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 name="Freeform 27"/>
            <p:cNvSpPr>
              <a:spLocks/>
            </p:cNvSpPr>
            <p:nvPr/>
          </p:nvSpPr>
          <p:spPr bwMode="auto">
            <a:xfrm>
              <a:off x="3600" y="2537"/>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13" name="Freeform 29"/>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4" name="Rectangle 31"/>
            <p:cNvSpPr>
              <a:spLocks noChangeArrowheads="1"/>
            </p:cNvSpPr>
            <p:nvPr/>
          </p:nvSpPr>
          <p:spPr bwMode="auto">
            <a:xfrm>
              <a:off x="3960" y="2611"/>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115" name="Line 34"/>
            <p:cNvSpPr>
              <a:spLocks noChangeShapeType="1"/>
            </p:cNvSpPr>
            <p:nvPr/>
          </p:nvSpPr>
          <p:spPr bwMode="auto">
            <a:xfrm>
              <a:off x="3673" y="2775"/>
              <a:ext cx="45" cy="17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6" name="Freeform 35"/>
            <p:cNvSpPr>
              <a:spLocks/>
            </p:cNvSpPr>
            <p:nvPr/>
          </p:nvSpPr>
          <p:spPr bwMode="auto">
            <a:xfrm>
              <a:off x="3702" y="2945"/>
              <a:ext cx="30" cy="34"/>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118" name="Freeform 37"/>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9" name="Line 42"/>
            <p:cNvSpPr>
              <a:spLocks noChangeShapeType="1"/>
            </p:cNvSpPr>
            <p:nvPr/>
          </p:nvSpPr>
          <p:spPr bwMode="auto">
            <a:xfrm>
              <a:off x="3775" y="3182"/>
              <a:ext cx="45" cy="177"/>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0" name="Freeform 43"/>
            <p:cNvSpPr>
              <a:spLocks/>
            </p:cNvSpPr>
            <p:nvPr/>
          </p:nvSpPr>
          <p:spPr bwMode="auto">
            <a:xfrm>
              <a:off x="3803" y="3352"/>
              <a:ext cx="31" cy="34"/>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122" name="Freeform 45"/>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3" name="Freeform 50"/>
            <p:cNvSpPr>
              <a:spLocks/>
            </p:cNvSpPr>
            <p:nvPr/>
          </p:nvSpPr>
          <p:spPr bwMode="auto">
            <a:xfrm>
              <a:off x="4257" y="3094"/>
              <a:ext cx="184" cy="394"/>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4" name="Freeform 51"/>
            <p:cNvSpPr>
              <a:spLocks/>
            </p:cNvSpPr>
            <p:nvPr/>
          </p:nvSpPr>
          <p:spPr bwMode="auto">
            <a:xfrm>
              <a:off x="4234" y="3080"/>
              <a:ext cx="34" cy="30"/>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4490" y="3218"/>
              <a:ext cx="352"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4783" y="3218"/>
              <a:ext cx="10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3523" y="2008"/>
              <a:ext cx="174" cy="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3625" y="2419"/>
              <a:ext cx="174" cy="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3727" y="2827"/>
              <a:ext cx="174" cy="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3828" y="3243"/>
              <a:ext cx="174" cy="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4155" y="2687"/>
              <a:ext cx="184" cy="393"/>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2" name="Freeform 59"/>
            <p:cNvSpPr>
              <a:spLocks/>
            </p:cNvSpPr>
            <p:nvPr/>
          </p:nvSpPr>
          <p:spPr bwMode="auto">
            <a:xfrm>
              <a:off x="4132" y="2673"/>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4054" y="2279"/>
              <a:ext cx="183" cy="394"/>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 name="Freeform 61"/>
            <p:cNvSpPr>
              <a:spLocks/>
            </p:cNvSpPr>
            <p:nvPr/>
          </p:nvSpPr>
          <p:spPr bwMode="auto">
            <a:xfrm>
              <a:off x="4030" y="2265"/>
              <a:ext cx="35" cy="30"/>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3952" y="1872"/>
              <a:ext cx="184" cy="393"/>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6" name="Freeform 63"/>
            <p:cNvSpPr>
              <a:spLocks/>
            </p:cNvSpPr>
            <p:nvPr/>
          </p:nvSpPr>
          <p:spPr bwMode="auto">
            <a:xfrm>
              <a:off x="3928" y="1858"/>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4393" y="2819"/>
              <a:ext cx="352"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4690" y="2819"/>
              <a:ext cx="10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4745" y="2819"/>
              <a:ext cx="89"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4783" y="2819"/>
              <a:ext cx="13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4868" y="2819"/>
              <a:ext cx="13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4957" y="2819"/>
              <a:ext cx="10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4299" y="2411"/>
              <a:ext cx="352"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4592" y="2411"/>
              <a:ext cx="10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4652" y="2411"/>
              <a:ext cx="89"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4690" y="2411"/>
              <a:ext cx="13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4775" y="2411"/>
              <a:ext cx="13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4864" y="2411"/>
              <a:ext cx="10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4164" y="2004"/>
              <a:ext cx="352"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4461" y="2004"/>
              <a:ext cx="10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4516" y="2004"/>
              <a:ext cx="89"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4554" y="2004"/>
              <a:ext cx="13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4639" y="2004"/>
              <a:ext cx="13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4728" y="2004"/>
              <a:ext cx="10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55" name="Freeform 82"/>
            <p:cNvSpPr>
              <a:spLocks/>
            </p:cNvSpPr>
            <p:nvPr/>
          </p:nvSpPr>
          <p:spPr bwMode="auto">
            <a:xfrm>
              <a:off x="3928" y="1681"/>
              <a:ext cx="298" cy="177"/>
            </a:xfrm>
            <a:custGeom>
              <a:avLst/>
              <a:gdLst>
                <a:gd name="T0" fmla="*/ 0 w 298"/>
                <a:gd name="T1" fmla="*/ 177 h 177"/>
                <a:gd name="T2" fmla="*/ 64 w 298"/>
                <a:gd name="T3" fmla="*/ 173 h 177"/>
                <a:gd name="T4" fmla="*/ 121 w 298"/>
                <a:gd name="T5" fmla="*/ 163 h 177"/>
                <a:gd name="T6" fmla="*/ 171 w 298"/>
                <a:gd name="T7" fmla="*/ 144 h 177"/>
                <a:gd name="T8" fmla="*/ 214 w 298"/>
                <a:gd name="T9" fmla="*/ 119 h 177"/>
                <a:gd name="T10" fmla="*/ 249 w 298"/>
                <a:gd name="T11" fmla="*/ 87 h 177"/>
                <a:gd name="T12" fmla="*/ 277 w 298"/>
                <a:gd name="T13" fmla="*/ 47 h 177"/>
                <a:gd name="T14" fmla="*/ 298 w 298"/>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177">
                  <a:moveTo>
                    <a:pt x="0" y="177"/>
                  </a:moveTo>
                  <a:lnTo>
                    <a:pt x="64" y="173"/>
                  </a:lnTo>
                  <a:lnTo>
                    <a:pt x="121" y="163"/>
                  </a:lnTo>
                  <a:lnTo>
                    <a:pt x="171" y="144"/>
                  </a:lnTo>
                  <a:lnTo>
                    <a:pt x="214" y="119"/>
                  </a:lnTo>
                  <a:lnTo>
                    <a:pt x="249" y="87"/>
                  </a:lnTo>
                  <a:lnTo>
                    <a:pt x="277" y="47"/>
                  </a:lnTo>
                  <a:lnTo>
                    <a:pt x="298" y="0"/>
                  </a:lnTo>
                </a:path>
              </a:pathLst>
            </a:custGeom>
            <a:noFill/>
            <a:ln w="1588" cap="rnd">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6" name="Freeform 83"/>
            <p:cNvSpPr>
              <a:spLocks/>
            </p:cNvSpPr>
            <p:nvPr/>
          </p:nvSpPr>
          <p:spPr bwMode="auto">
            <a:xfrm>
              <a:off x="4210" y="1654"/>
              <a:ext cx="30" cy="35"/>
            </a:xfrm>
            <a:custGeom>
              <a:avLst/>
              <a:gdLst>
                <a:gd name="T0" fmla="*/ 30 w 30"/>
                <a:gd name="T1" fmla="*/ 35 h 35"/>
                <a:gd name="T2" fmla="*/ 24 w 30"/>
                <a:gd name="T3" fmla="*/ 0 h 35"/>
                <a:gd name="T4" fmla="*/ 0 w 30"/>
                <a:gd name="T5" fmla="*/ 26 h 35"/>
                <a:gd name="T6" fmla="*/ 30 w 30"/>
                <a:gd name="T7" fmla="*/ 35 h 35"/>
              </a:gdLst>
              <a:ahLst/>
              <a:cxnLst>
                <a:cxn ang="0">
                  <a:pos x="T0" y="T1"/>
                </a:cxn>
                <a:cxn ang="0">
                  <a:pos x="T2" y="T3"/>
                </a:cxn>
                <a:cxn ang="0">
                  <a:pos x="T4" y="T5"/>
                </a:cxn>
                <a:cxn ang="0">
                  <a:pos x="T6" y="T7"/>
                </a:cxn>
              </a:cxnLst>
              <a:rect l="0" t="0" r="r" b="b"/>
              <a:pathLst>
                <a:path w="30" h="35">
                  <a:moveTo>
                    <a:pt x="30" y="35"/>
                  </a:moveTo>
                  <a:lnTo>
                    <a:pt x="24" y="0"/>
                  </a:lnTo>
                  <a:lnTo>
                    <a:pt x="0" y="26"/>
                  </a:lnTo>
                  <a:lnTo>
                    <a:pt x="30" y="3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7" name="Rectangle 84"/>
            <p:cNvSpPr>
              <a:spLocks noChangeArrowheads="1"/>
            </p:cNvSpPr>
            <p:nvPr/>
          </p:nvSpPr>
          <p:spPr bwMode="auto">
            <a:xfrm>
              <a:off x="3884" y="1537"/>
              <a:ext cx="352"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8" name="Rectangle 85"/>
            <p:cNvSpPr>
              <a:spLocks noChangeArrowheads="1"/>
            </p:cNvSpPr>
            <p:nvPr/>
          </p:nvSpPr>
          <p:spPr bwMode="auto">
            <a:xfrm>
              <a:off x="4176" y="1537"/>
              <a:ext cx="10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4</a:t>
              </a:r>
              <a:endParaRPr lang="en-US"/>
            </a:p>
          </p:txBody>
        </p:sp>
        <p:sp>
          <p:nvSpPr>
            <p:cNvPr id="159" name="Rectangle 86"/>
            <p:cNvSpPr>
              <a:spLocks noChangeArrowheads="1"/>
            </p:cNvSpPr>
            <p:nvPr/>
          </p:nvSpPr>
          <p:spPr bwMode="auto">
            <a:xfrm>
              <a:off x="4232" y="1537"/>
              <a:ext cx="89"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60" name="Rectangle 87"/>
            <p:cNvSpPr>
              <a:spLocks noChangeArrowheads="1"/>
            </p:cNvSpPr>
            <p:nvPr/>
          </p:nvSpPr>
          <p:spPr bwMode="auto">
            <a:xfrm>
              <a:off x="4274" y="1537"/>
              <a:ext cx="13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 </a:t>
              </a:r>
              <a:endParaRPr lang="en-US"/>
            </a:p>
          </p:txBody>
        </p:sp>
        <p:sp>
          <p:nvSpPr>
            <p:cNvPr id="161" name="Rectangle 88"/>
            <p:cNvSpPr>
              <a:spLocks noChangeArrowheads="1"/>
            </p:cNvSpPr>
            <p:nvPr/>
          </p:nvSpPr>
          <p:spPr bwMode="auto">
            <a:xfrm>
              <a:off x="4359" y="1537"/>
              <a:ext cx="13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62" name="Rectangle 89"/>
            <p:cNvSpPr>
              <a:spLocks noChangeArrowheads="1"/>
            </p:cNvSpPr>
            <p:nvPr/>
          </p:nvSpPr>
          <p:spPr bwMode="auto">
            <a:xfrm>
              <a:off x="4444" y="1537"/>
              <a:ext cx="166"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24</a:t>
              </a:r>
              <a:endParaRPr lang="en-US"/>
            </a:p>
          </p:txBody>
        </p:sp>
        <p:sp>
          <p:nvSpPr>
            <p:cNvPr id="163" name="Line 90"/>
            <p:cNvSpPr>
              <a:spLocks noChangeShapeType="1"/>
            </p:cNvSpPr>
            <p:nvPr/>
          </p:nvSpPr>
          <p:spPr bwMode="auto">
            <a:xfrm>
              <a:off x="4590" y="1603"/>
              <a:ext cx="329" cy="1"/>
            </a:xfrm>
            <a:prstGeom prst="line">
              <a:avLst/>
            </a:prstGeom>
            <a:noFill/>
            <a:ln w="1588"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 name="Freeform 91"/>
            <p:cNvSpPr>
              <a:spLocks/>
            </p:cNvSpPr>
            <p:nvPr/>
          </p:nvSpPr>
          <p:spPr bwMode="auto">
            <a:xfrm>
              <a:off x="4915" y="1588"/>
              <a:ext cx="32" cy="31"/>
            </a:xfrm>
            <a:custGeom>
              <a:avLst/>
              <a:gdLst>
                <a:gd name="T0" fmla="*/ 0 w 32"/>
                <a:gd name="T1" fmla="*/ 0 h 31"/>
                <a:gd name="T2" fmla="*/ 32 w 32"/>
                <a:gd name="T3" fmla="*/ 15 h 31"/>
                <a:gd name="T4" fmla="*/ 0 w 32"/>
                <a:gd name="T5" fmla="*/ 31 h 31"/>
                <a:gd name="T6" fmla="*/ 0 w 32"/>
                <a:gd name="T7" fmla="*/ 0 h 31"/>
              </a:gdLst>
              <a:ahLst/>
              <a:cxnLst>
                <a:cxn ang="0">
                  <a:pos x="T0" y="T1"/>
                </a:cxn>
                <a:cxn ang="0">
                  <a:pos x="T2" y="T3"/>
                </a:cxn>
                <a:cxn ang="0">
                  <a:pos x="T4" y="T5"/>
                </a:cxn>
                <a:cxn ang="0">
                  <a:pos x="T6" y="T7"/>
                </a:cxn>
              </a:cxnLst>
              <a:rect l="0" t="0" r="r" b="b"/>
              <a:pathLst>
                <a:path w="32" h="31">
                  <a:moveTo>
                    <a:pt x="0" y="0"/>
                  </a:moveTo>
                  <a:lnTo>
                    <a:pt x="32" y="15"/>
                  </a:lnTo>
                  <a:lnTo>
                    <a:pt x="0" y="31"/>
                  </a:lnTo>
                  <a:lnTo>
                    <a:pt x="0" y="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5" name="Rectangle 92"/>
            <p:cNvSpPr>
              <a:spLocks noChangeArrowheads="1"/>
            </p:cNvSpPr>
            <p:nvPr/>
          </p:nvSpPr>
          <p:spPr bwMode="auto">
            <a:xfrm>
              <a:off x="4978" y="1541"/>
              <a:ext cx="611"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0000FF"/>
                  </a:solidFill>
                  <a:latin typeface="Arial" panose="020B0604020202020204" pitchFamily="34" charset="0"/>
                </a:rPr>
                <a:t>final answer</a:t>
              </a:r>
              <a:endParaRPr lang="en-US" dirty="0"/>
            </a:p>
          </p:txBody>
        </p:sp>
        <p:sp>
          <p:nvSpPr>
            <p:cNvPr id="166" name="Line 93"/>
            <p:cNvSpPr>
              <a:spLocks noChangeShapeType="1"/>
            </p:cNvSpPr>
            <p:nvPr/>
          </p:nvSpPr>
          <p:spPr bwMode="auto">
            <a:xfrm flipV="1">
              <a:off x="4794" y="2971"/>
              <a:ext cx="1" cy="257"/>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7" name="Freeform 94"/>
            <p:cNvSpPr>
              <a:spLocks/>
            </p:cNvSpPr>
            <p:nvPr/>
          </p:nvSpPr>
          <p:spPr bwMode="auto">
            <a:xfrm>
              <a:off x="4776" y="2939"/>
              <a:ext cx="36" cy="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4736" y="2558"/>
              <a:ext cx="185" cy="268"/>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9" name="Freeform 96"/>
            <p:cNvSpPr>
              <a:spLocks/>
            </p:cNvSpPr>
            <p:nvPr/>
          </p:nvSpPr>
          <p:spPr bwMode="auto">
            <a:xfrm>
              <a:off x="4717" y="2532"/>
              <a:ext cx="36" cy="4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4611" y="2148"/>
              <a:ext cx="234" cy="270"/>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1" name="Freeform 98"/>
            <p:cNvSpPr>
              <a:spLocks/>
            </p:cNvSpPr>
            <p:nvPr/>
          </p:nvSpPr>
          <p:spPr bwMode="auto">
            <a:xfrm>
              <a:off x="4590" y="2124"/>
              <a:ext cx="38" cy="4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2" name="Line 99"/>
            <p:cNvSpPr>
              <a:spLocks noChangeShapeType="1"/>
            </p:cNvSpPr>
            <p:nvPr/>
          </p:nvSpPr>
          <p:spPr bwMode="auto">
            <a:xfrm flipH="1" flipV="1">
              <a:off x="4335" y="1675"/>
              <a:ext cx="408" cy="336"/>
            </a:xfrm>
            <a:prstGeom prst="line">
              <a:avLst/>
            </a:prstGeom>
            <a:noFill/>
            <a:ln w="6350" cap="rnd">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3" name="Freeform 100"/>
            <p:cNvSpPr>
              <a:spLocks/>
            </p:cNvSpPr>
            <p:nvPr/>
          </p:nvSpPr>
          <p:spPr bwMode="auto">
            <a:xfrm>
              <a:off x="4310" y="1654"/>
              <a:ext cx="40" cy="38"/>
            </a:xfrm>
            <a:custGeom>
              <a:avLst/>
              <a:gdLst>
                <a:gd name="T0" fmla="*/ 17 w 40"/>
                <a:gd name="T1" fmla="*/ 38 h 38"/>
                <a:gd name="T2" fmla="*/ 0 w 40"/>
                <a:gd name="T3" fmla="*/ 0 h 38"/>
                <a:gd name="T4" fmla="*/ 40 w 40"/>
                <a:gd name="T5" fmla="*/ 10 h 38"/>
                <a:gd name="T6" fmla="*/ 17 w 40"/>
                <a:gd name="T7" fmla="*/ 38 h 38"/>
              </a:gdLst>
              <a:ahLst/>
              <a:cxnLst>
                <a:cxn ang="0">
                  <a:pos x="T0" y="T1"/>
                </a:cxn>
                <a:cxn ang="0">
                  <a:pos x="T2" y="T3"/>
                </a:cxn>
                <a:cxn ang="0">
                  <a:pos x="T4" y="T5"/>
                </a:cxn>
                <a:cxn ang="0">
                  <a:pos x="T6" y="T7"/>
                </a:cxn>
              </a:cxnLst>
              <a:rect l="0" t="0" r="r" b="b"/>
              <a:pathLst>
                <a:path w="40" h="38">
                  <a:moveTo>
                    <a:pt x="17" y="38"/>
                  </a:moveTo>
                  <a:lnTo>
                    <a:pt x="0" y="0"/>
                  </a:lnTo>
                  <a:lnTo>
                    <a:pt x="40" y="10"/>
                  </a:lnTo>
                  <a:lnTo>
                    <a:pt x="17" y="38"/>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3368" y="1552"/>
              <a:ext cx="44" cy="178"/>
            </a:xfrm>
            <a:prstGeom prst="line">
              <a:avLst/>
            </a:prstGeom>
            <a:noFill/>
            <a:ln w="1588" cap="rnd">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 name="Freeform 102"/>
            <p:cNvSpPr>
              <a:spLocks/>
            </p:cNvSpPr>
            <p:nvPr/>
          </p:nvSpPr>
          <p:spPr bwMode="auto">
            <a:xfrm>
              <a:off x="3396" y="1722"/>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3421" y="1600"/>
              <a:ext cx="174" cy="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grpSp>
    </p:spTree>
    <p:extLst>
      <p:ext uri="{BB962C8B-B14F-4D97-AF65-F5344CB8AC3E}">
        <p14:creationId xmlns:p14="http://schemas.microsoft.com/office/powerpoint/2010/main" val="580364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546279" y="1928611"/>
            <a:ext cx="8305800" cy="2347175"/>
          </a:xfrm>
        </p:spPr>
        <p:txBody>
          <a:bodyPr>
            <a:normAutofit lnSpcReduction="10000"/>
          </a:bodyPr>
          <a:lstStyle/>
          <a:p>
            <a:pPr algn="just" eaLnBrk="1" hangingPunct="1"/>
            <a:r>
              <a:rPr lang="en-US" sz="2800" dirty="0">
                <a:cs typeface="Times New Roman" panose="02020603050405020304" pitchFamily="18" charset="0"/>
              </a:rPr>
              <a:t>A </a:t>
            </a:r>
            <a:r>
              <a:rPr lang="en-US" sz="2800" b="1" dirty="0">
                <a:cs typeface="Times New Roman" panose="02020603050405020304" pitchFamily="18" charset="0"/>
              </a:rPr>
              <a:t>stack</a:t>
            </a:r>
            <a:r>
              <a:rPr lang="en-US" sz="2800" dirty="0">
                <a:cs typeface="Times New Roman" panose="02020603050405020304" pitchFamily="18" charset="0"/>
              </a:rPr>
              <a:t> is used to keep track of function calls.</a:t>
            </a:r>
          </a:p>
          <a:p>
            <a:pPr algn="just" eaLnBrk="1" hangingPunct="1"/>
            <a:r>
              <a:rPr lang="en-US" sz="2800" dirty="0">
                <a:cs typeface="Times New Roman" panose="02020603050405020304" pitchFamily="18" charset="0"/>
              </a:rPr>
              <a:t>Whenever a new function is called, all its parameters and local variables are pushed onto the stack along with the memory address of the calling statement (this gives the computer the return point after execution of the function)</a:t>
            </a:r>
          </a:p>
        </p:txBody>
      </p:sp>
      <p:sp>
        <p:nvSpPr>
          <p:cNvPr id="2" name="Title 1"/>
          <p:cNvSpPr>
            <a:spLocks noGrp="1"/>
          </p:cNvSpPr>
          <p:nvPr>
            <p:ph type="title"/>
          </p:nvPr>
        </p:nvSpPr>
        <p:spPr/>
        <p:txBody>
          <a:bodyPr>
            <a:normAutofit fontScale="90000"/>
          </a:bodyPr>
          <a:lstStyle/>
          <a:p>
            <a:r>
              <a:rPr lang="en-US" dirty="0">
                <a:cs typeface="Times New Roman" panose="02020603050405020304" pitchFamily="18" charset="0"/>
              </a:rPr>
              <a:t>A Couple of Things You Should Know</a:t>
            </a:r>
            <a:endParaRPr lang="en-US" dirty="0"/>
          </a:p>
        </p:txBody>
      </p:sp>
    </p:spTree>
    <p:extLst>
      <p:ext uri="{BB962C8B-B14F-4D97-AF65-F5344CB8AC3E}">
        <p14:creationId xmlns:p14="http://schemas.microsoft.com/office/powerpoint/2010/main" val="812931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287886"/>
            <a:ext cx="8077200" cy="5384377"/>
          </a:xfrm>
        </p:spPr>
        <p:txBody>
          <a:bodyPr>
            <a:noAutofit/>
          </a:bodyPr>
          <a:lstStyle/>
          <a:p>
            <a:r>
              <a:rPr lang="en-US" sz="2400" dirty="0"/>
              <a:t>If the recursion never reaches the base case, the recursive calls will continue until the computer runs out of memory and the program crashes.  Experienced programmers try to examine the remains of a crash.  The message “stack overflow error” or “heap storage exhaustion” indicates a possible runaway recursion.</a:t>
            </a:r>
          </a:p>
          <a:p>
            <a:r>
              <a:rPr lang="en-US" sz="2400" dirty="0"/>
              <a:t>When programming recursively, you need to make sure that the algorithm is moving toward the base case.  Each successive call of the algorithm must be solving a simpler version of the problem.</a:t>
            </a:r>
          </a:p>
          <a:p>
            <a:r>
              <a:rPr lang="en-US" sz="2400" dirty="0"/>
              <a:t>Any recursive algorithm can be implemented iteratively, but sometimes only with great difficulty.  However, a recursive solution will always run more slowly than an iterative one because of the overhead of opening and closing the recursive calls.</a:t>
            </a:r>
          </a:p>
        </p:txBody>
      </p:sp>
      <p:sp>
        <p:nvSpPr>
          <p:cNvPr id="2" name="Title 1"/>
          <p:cNvSpPr>
            <a:spLocks noGrp="1"/>
          </p:cNvSpPr>
          <p:nvPr>
            <p:ph type="title"/>
          </p:nvPr>
        </p:nvSpPr>
        <p:spPr/>
        <p:txBody>
          <a:bodyPr>
            <a:normAutofit fontScale="90000"/>
          </a:bodyPr>
          <a:lstStyle/>
          <a:p>
            <a:r>
              <a:rPr lang="en-US" dirty="0"/>
              <a:t>Pitfalls of Recursion</a:t>
            </a:r>
          </a:p>
        </p:txBody>
      </p:sp>
    </p:spTree>
    <p:extLst>
      <p:ext uri="{BB962C8B-B14F-4D97-AF65-F5344CB8AC3E}">
        <p14:creationId xmlns:p14="http://schemas.microsoft.com/office/powerpoint/2010/main" val="2915669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Fibonacci’s Problem</a:t>
            </a:r>
          </a:p>
        </p:txBody>
      </p:sp>
      <p:sp>
        <p:nvSpPr>
          <p:cNvPr id="3" name="Content Placeholder 2"/>
          <p:cNvSpPr>
            <a:spLocks noGrp="1"/>
          </p:cNvSpPr>
          <p:nvPr>
            <p:ph idx="1"/>
          </p:nvPr>
        </p:nvSpPr>
        <p:spPr/>
        <p:txBody>
          <a:bodyPr/>
          <a:lstStyle/>
          <a:p>
            <a:endParaRPr lang="en-US" dirty="0"/>
          </a:p>
        </p:txBody>
      </p:sp>
      <p:sp>
        <p:nvSpPr>
          <p:cNvPr id="6" name="Rectangle 3"/>
          <p:cNvSpPr txBox="1">
            <a:spLocks noChangeArrowheads="1"/>
          </p:cNvSpPr>
          <p:nvPr/>
        </p:nvSpPr>
        <p:spPr>
          <a:xfrm>
            <a:off x="556703" y="3504314"/>
            <a:ext cx="2520400" cy="1139658"/>
          </a:xfrm>
          <a:prstGeom prst="rect">
            <a:avLst/>
          </a:prstGeom>
        </p:spPr>
        <p:txBody>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r>
              <a:rPr lang="en-US" sz="2800" dirty="0">
                <a:solidFill>
                  <a:srgbClr val="000000"/>
                </a:solidFill>
              </a:rPr>
              <a:t>“Fibonacci” </a:t>
            </a:r>
            <a:br>
              <a:rPr lang="en-US" sz="2800" dirty="0">
                <a:solidFill>
                  <a:srgbClr val="000000"/>
                </a:solidFill>
              </a:rPr>
            </a:br>
            <a:r>
              <a:rPr lang="en-US" sz="2800" dirty="0">
                <a:solidFill>
                  <a:srgbClr val="000000"/>
                </a:solidFill>
              </a:rPr>
              <a:t>(</a:t>
            </a:r>
            <a:r>
              <a:rPr lang="en-US" sz="2000" dirty="0">
                <a:solidFill>
                  <a:srgbClr val="000000"/>
                </a:solidFill>
              </a:rPr>
              <a:t>Leonardo de Pisa)</a:t>
            </a:r>
            <a:br>
              <a:rPr lang="en-US" sz="2000" dirty="0">
                <a:solidFill>
                  <a:srgbClr val="000000"/>
                </a:solidFill>
              </a:rPr>
            </a:br>
            <a:r>
              <a:rPr lang="en-US" sz="1800" dirty="0">
                <a:solidFill>
                  <a:srgbClr val="000000"/>
                </a:solidFill>
              </a:rPr>
              <a:t>1170-1240</a:t>
            </a:r>
            <a:r>
              <a:rPr lang="en-US" sz="1800" dirty="0"/>
              <a:t> </a:t>
            </a:r>
          </a:p>
        </p:txBody>
      </p:sp>
      <p:pic>
        <p:nvPicPr>
          <p:cNvPr id="2050" name="Picture 2" descr="http://www.mathsisfun.com/numbers/images/fibonacci-spir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939800"/>
            <a:ext cx="4286250" cy="2667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https://encrypted-tbn2.gstatic.com/images?q=tbn:ANd9GcRNIhezBsbJu8oKzr44c5yn-qyn6H349ii8_wYLzTg8vvF4n2AoZ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65" y="4858836"/>
            <a:ext cx="2428875" cy="1885950"/>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https://encrypted-tbn2.gstatic.com/images?q=tbn:ANd9GcTKzFbZYgsgOJtKl3vV8ChVb08phz1SPiNUDHptq_htVyvWNHH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2" y="939800"/>
            <a:ext cx="2443413" cy="2431197"/>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descr="https://encrypted-tbn1.gstatic.com/images?q=tbn:ANd9GcQ97JngnRAerHL3fTrXbMVB4eP6Ixr8nOlt15w-QH2e25vThBIQP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3930148"/>
            <a:ext cx="2457450" cy="1857376"/>
          </a:xfrm>
          <a:prstGeom prst="rect">
            <a:avLst/>
          </a:prstGeom>
          <a:noFill/>
          <a:extLst>
            <a:ext uri="{909E8E84-426E-40dd-AFC4-6F175D3DCCD1}">
              <a14:hiddenFill xmlns:a14="http://schemas.microsoft.com/office/drawing/2010/main" xmlns="">
                <a:solidFill>
                  <a:srgbClr val="FFFFFF"/>
                </a:solidFill>
              </a14:hiddenFill>
            </a:ext>
          </a:extLst>
        </p:spPr>
      </p:pic>
      <p:pic>
        <p:nvPicPr>
          <p:cNvPr id="2060" name="Picture 12" descr="http://www.world-mysteries.com/vitruvian_man_mix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928" y="3642929"/>
            <a:ext cx="3078546" cy="30785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74935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 Numbers</a:t>
            </a:r>
          </a:p>
        </p:txBody>
      </p:sp>
      <p:sp>
        <p:nvSpPr>
          <p:cNvPr id="3" name="Content Placeholder 2"/>
          <p:cNvSpPr>
            <a:spLocks noGrp="1"/>
          </p:cNvSpPr>
          <p:nvPr>
            <p:ph idx="1"/>
          </p:nvPr>
        </p:nvSpPr>
        <p:spPr>
          <a:xfrm>
            <a:off x="808037" y="1817688"/>
            <a:ext cx="7864475" cy="4022725"/>
          </a:xfrm>
        </p:spPr>
        <p:txBody>
          <a:bodyPr/>
          <a:lstStyle/>
          <a:p>
            <a:pPr marL="0" indent="0">
              <a:buNone/>
            </a:pPr>
            <a:r>
              <a:rPr lang="en-US" sz="2800" b="1" dirty="0">
                <a:latin typeface="Courier New" panose="02070309020205020404" pitchFamily="49" charset="0"/>
              </a:rPr>
              <a:t>0, 1, 1, 2, 3, 5, 8, 13, 21, 34, ... </a:t>
            </a:r>
          </a:p>
          <a:p>
            <a:pPr>
              <a:buFontTx/>
              <a:buNone/>
            </a:pPr>
            <a:r>
              <a:rPr lang="en-US" dirty="0">
                <a:latin typeface="Courier New" panose="02070309020205020404" pitchFamily="49" charset="0"/>
              </a:rPr>
              <a:t>	</a:t>
            </a:r>
            <a:r>
              <a:rPr lang="en-US" sz="2400" dirty="0"/>
              <a:t>where each number is the sum of the preceding two.</a:t>
            </a:r>
          </a:p>
          <a:p>
            <a:r>
              <a:rPr lang="en-US" sz="2400" dirty="0"/>
              <a:t>Recursive definition:</a:t>
            </a:r>
          </a:p>
          <a:p>
            <a:pPr lvl="1"/>
            <a:r>
              <a:rPr lang="en-US" sz="2000" b="1" dirty="0">
                <a:latin typeface="Courier New" panose="02070309020205020404" pitchFamily="49" charset="0"/>
              </a:rPr>
              <a:t>F(0) = 0;</a:t>
            </a:r>
          </a:p>
          <a:p>
            <a:pPr lvl="1"/>
            <a:r>
              <a:rPr lang="en-US" sz="2000" b="1" dirty="0">
                <a:latin typeface="Courier New" panose="02070309020205020404" pitchFamily="49" charset="0"/>
              </a:rPr>
              <a:t>F(1) = 1;</a:t>
            </a:r>
          </a:p>
          <a:p>
            <a:pPr lvl="1"/>
            <a:r>
              <a:rPr lang="en-US" sz="2000" b="1" dirty="0">
                <a:latin typeface="Courier New" panose="02070309020205020404" pitchFamily="49" charset="0"/>
              </a:rPr>
              <a:t>F(number) = F(number-1)+ F(number-2);</a:t>
            </a:r>
          </a:p>
          <a:p>
            <a:endParaRPr lang="en-US" dirty="0"/>
          </a:p>
        </p:txBody>
      </p:sp>
    </p:spTree>
    <p:extLst>
      <p:ext uri="{BB962C8B-B14F-4D97-AF65-F5344CB8AC3E}">
        <p14:creationId xmlns:p14="http://schemas.microsoft.com/office/powerpoint/2010/main" val="880687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Numbers</a:t>
            </a:r>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Fibonacci(</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a:t>
            </a:r>
          </a:p>
          <a:p>
            <a:pPr marL="0" indent="0">
              <a:spcBef>
                <a:spcPts val="300"/>
              </a:spcBef>
              <a:buNone/>
            </a:pPr>
            <a:r>
              <a:rPr lang="en-US" sz="1800" dirty="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if(n == 0)</a:t>
            </a:r>
          </a:p>
          <a:p>
            <a:pPr marL="0" indent="0">
              <a:spcBef>
                <a:spcPts val="300"/>
              </a:spcBef>
              <a:buNone/>
            </a:pPr>
            <a:r>
              <a:rPr lang="en-US" sz="1800" dirty="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else if (n == 1)</a:t>
            </a:r>
          </a:p>
          <a:p>
            <a:pPr marL="0" indent="0">
              <a:spcBef>
                <a:spcPts val="300"/>
              </a:spcBef>
              <a:buNone/>
            </a:pPr>
            <a:r>
              <a:rPr lang="en-US" sz="1800" dirty="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else</a:t>
            </a:r>
          </a:p>
          <a:p>
            <a:pPr marL="0" indent="0">
              <a:spcBef>
                <a:spcPts val="300"/>
              </a:spcBef>
              <a:buNone/>
            </a:pPr>
            <a:r>
              <a:rPr lang="en-US" sz="1800" dirty="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44792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Numbers</a:t>
            </a:r>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Fibonacci(</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a:t>
            </a:r>
          </a:p>
          <a:p>
            <a:pPr marL="0" indent="0">
              <a:spcBef>
                <a:spcPts val="300"/>
              </a:spcBef>
              <a:buNone/>
            </a:pPr>
            <a:r>
              <a:rPr lang="en-US" sz="1800" dirty="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if(n == 0)</a:t>
            </a:r>
          </a:p>
          <a:p>
            <a:pPr marL="0" indent="0">
              <a:spcBef>
                <a:spcPts val="300"/>
              </a:spcBef>
              <a:buNone/>
            </a:pPr>
            <a:r>
              <a:rPr lang="en-US" sz="1800" dirty="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else if (n == 1)</a:t>
            </a:r>
          </a:p>
          <a:p>
            <a:pPr marL="0" indent="0">
              <a:spcBef>
                <a:spcPts val="300"/>
              </a:spcBef>
              <a:buNone/>
            </a:pPr>
            <a:r>
              <a:rPr lang="en-US" sz="1800" dirty="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else</a:t>
            </a:r>
          </a:p>
          <a:p>
            <a:pPr marL="0" indent="0">
              <a:spcBef>
                <a:spcPts val="300"/>
              </a:spcBef>
              <a:buNone/>
            </a:pPr>
            <a:r>
              <a:rPr lang="en-US" sz="1800" dirty="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a:latin typeface="Courier New" panose="02070309020205020404" pitchFamily="49" charset="0"/>
                <a:cs typeface="Courier New" panose="02070309020205020404" pitchFamily="49" charset="0"/>
              </a:rPr>
              <a:t>}</a:t>
            </a:r>
          </a:p>
        </p:txBody>
      </p:sp>
      <p:sp>
        <p:nvSpPr>
          <p:cNvPr id="2" name="Right Brace 1"/>
          <p:cNvSpPr/>
          <p:nvPr/>
        </p:nvSpPr>
        <p:spPr>
          <a:xfrm>
            <a:off x="3554569" y="1903926"/>
            <a:ext cx="347730" cy="11440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902299" y="2291297"/>
            <a:ext cx="1455312" cy="369332"/>
          </a:xfrm>
          <a:prstGeom prst="rect">
            <a:avLst/>
          </a:prstGeom>
          <a:noFill/>
        </p:spPr>
        <p:txBody>
          <a:bodyPr wrap="square" rtlCol="0">
            <a:spAutoFit/>
          </a:bodyPr>
          <a:lstStyle/>
          <a:p>
            <a:r>
              <a:rPr lang="en-US" dirty="0"/>
              <a:t>Base case</a:t>
            </a:r>
          </a:p>
        </p:txBody>
      </p:sp>
    </p:spTree>
    <p:extLst>
      <p:ext uri="{BB962C8B-B14F-4D97-AF65-F5344CB8AC3E}">
        <p14:creationId xmlns:p14="http://schemas.microsoft.com/office/powerpoint/2010/main" val="2485122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Numbers</a:t>
            </a:r>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Fibonacci(</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a:t>
            </a:r>
          </a:p>
          <a:p>
            <a:pPr marL="0" indent="0">
              <a:spcBef>
                <a:spcPts val="300"/>
              </a:spcBef>
              <a:buNone/>
            </a:pPr>
            <a:r>
              <a:rPr lang="en-US" sz="1800" dirty="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if(n == 0)</a:t>
            </a:r>
          </a:p>
          <a:p>
            <a:pPr marL="0" indent="0">
              <a:spcBef>
                <a:spcPts val="300"/>
              </a:spcBef>
              <a:buNone/>
            </a:pPr>
            <a:r>
              <a:rPr lang="en-US" sz="1800" dirty="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else if (n == 1)</a:t>
            </a:r>
          </a:p>
          <a:p>
            <a:pPr marL="0" indent="0">
              <a:spcBef>
                <a:spcPts val="300"/>
              </a:spcBef>
              <a:buNone/>
            </a:pPr>
            <a:r>
              <a:rPr lang="en-US" sz="1800" dirty="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else</a:t>
            </a:r>
          </a:p>
          <a:p>
            <a:pPr marL="0" indent="0">
              <a:spcBef>
                <a:spcPts val="300"/>
              </a:spcBef>
              <a:buNone/>
            </a:pPr>
            <a:r>
              <a:rPr lang="en-US" sz="1800" dirty="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a:latin typeface="Courier New" panose="02070309020205020404" pitchFamily="49" charset="0"/>
                <a:cs typeface="Courier New" panose="02070309020205020404" pitchFamily="49" charset="0"/>
              </a:rPr>
              <a:t>}</a:t>
            </a:r>
          </a:p>
        </p:txBody>
      </p:sp>
      <p:sp>
        <p:nvSpPr>
          <p:cNvPr id="2" name="Right Brace 1"/>
          <p:cNvSpPr/>
          <p:nvPr/>
        </p:nvSpPr>
        <p:spPr>
          <a:xfrm>
            <a:off x="7027142" y="3373370"/>
            <a:ext cx="476520" cy="436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7503661" y="3407019"/>
            <a:ext cx="1259339" cy="646331"/>
          </a:xfrm>
          <a:prstGeom prst="rect">
            <a:avLst/>
          </a:prstGeom>
          <a:noFill/>
        </p:spPr>
        <p:txBody>
          <a:bodyPr wrap="square" rtlCol="0">
            <a:spAutoFit/>
          </a:bodyPr>
          <a:lstStyle/>
          <a:p>
            <a:r>
              <a:rPr lang="en-US" dirty="0"/>
              <a:t>General</a:t>
            </a:r>
          </a:p>
          <a:p>
            <a:r>
              <a:rPr lang="en-US" dirty="0"/>
              <a:t> case</a:t>
            </a:r>
          </a:p>
        </p:txBody>
      </p:sp>
    </p:spTree>
    <p:extLst>
      <p:ext uri="{BB962C8B-B14F-4D97-AF65-F5344CB8AC3E}">
        <p14:creationId xmlns:p14="http://schemas.microsoft.com/office/powerpoint/2010/main" val="196467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distance</a:t>
            </a: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39124" y="5760367"/>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(0,0,3,4)</a:t>
            </a:r>
          </a:p>
        </p:txBody>
      </p:sp>
    </p:spTree>
    <p:extLst>
      <p:ext uri="{BB962C8B-B14F-4D97-AF65-F5344CB8AC3E}">
        <p14:creationId xmlns:p14="http://schemas.microsoft.com/office/powerpoint/2010/main" val="177959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ChangeArrowheads="1"/>
          </p:cNvSpPr>
          <p:nvPr/>
        </p:nvSpPr>
        <p:spPr bwMode="auto">
          <a:xfrm>
            <a:off x="4267200" y="1371600"/>
            <a:ext cx="1981200" cy="685800"/>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F(5)</a:t>
            </a:r>
          </a:p>
          <a:p>
            <a:pPr algn="l" eaLnBrk="1" hangingPunct="1"/>
            <a:r>
              <a:rPr lang="en-US" sz="2000" dirty="0"/>
              <a:t>Return F(4)+F(3)</a:t>
            </a:r>
          </a:p>
        </p:txBody>
      </p:sp>
      <p:grpSp>
        <p:nvGrpSpPr>
          <p:cNvPr id="2" name="Group 4"/>
          <p:cNvGrpSpPr>
            <a:grpSpLocks/>
          </p:cNvGrpSpPr>
          <p:nvPr/>
        </p:nvGrpSpPr>
        <p:grpSpPr bwMode="auto">
          <a:xfrm>
            <a:off x="2057400" y="1905000"/>
            <a:ext cx="3200400" cy="1066800"/>
            <a:chOff x="1296" y="1200"/>
            <a:chExt cx="2016" cy="672"/>
          </a:xfrm>
        </p:grpSpPr>
        <p:sp>
          <p:nvSpPr>
            <p:cNvPr id="21566" name="Rectangle 5"/>
            <p:cNvSpPr>
              <a:spLocks noChangeArrowheads="1"/>
            </p:cNvSpPr>
            <p:nvPr/>
          </p:nvSpPr>
          <p:spPr bwMode="auto">
            <a:xfrm>
              <a:off x="1296"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F(4)</a:t>
              </a:r>
            </a:p>
            <a:p>
              <a:pPr algn="l" eaLnBrk="1" hangingPunct="1"/>
              <a:r>
                <a:rPr lang="en-US" sz="2000" dirty="0"/>
                <a:t>Return F(3)+F(2)</a:t>
              </a:r>
            </a:p>
          </p:txBody>
        </p:sp>
        <p:sp>
          <p:nvSpPr>
            <p:cNvPr id="21567" name="Line 6"/>
            <p:cNvSpPr>
              <a:spLocks noChangeShapeType="1"/>
            </p:cNvSpPr>
            <p:nvPr/>
          </p:nvSpPr>
          <p:spPr bwMode="auto">
            <a:xfrm flipH="1">
              <a:off x="1632" y="1200"/>
              <a:ext cx="1680"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3" name="Group 7"/>
          <p:cNvGrpSpPr>
            <a:grpSpLocks/>
          </p:cNvGrpSpPr>
          <p:nvPr/>
        </p:nvGrpSpPr>
        <p:grpSpPr bwMode="auto">
          <a:xfrm>
            <a:off x="838200" y="2819400"/>
            <a:ext cx="2286000" cy="1066800"/>
            <a:chOff x="528" y="1776"/>
            <a:chExt cx="1440" cy="672"/>
          </a:xfrm>
        </p:grpSpPr>
        <p:sp>
          <p:nvSpPr>
            <p:cNvPr id="21564" name="Rectangle 8"/>
            <p:cNvSpPr>
              <a:spLocks noChangeArrowheads="1"/>
            </p:cNvSpPr>
            <p:nvPr/>
          </p:nvSpPr>
          <p:spPr bwMode="auto">
            <a:xfrm>
              <a:off x="52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F(3)</a:t>
              </a:r>
            </a:p>
            <a:p>
              <a:pPr algn="l" eaLnBrk="1" hangingPunct="1"/>
              <a:r>
                <a:rPr lang="en-US" sz="2000" dirty="0"/>
                <a:t>Return F(2)+F(1)</a:t>
              </a:r>
            </a:p>
          </p:txBody>
        </p:sp>
        <p:sp>
          <p:nvSpPr>
            <p:cNvPr id="21565" name="Line 9"/>
            <p:cNvSpPr>
              <a:spLocks noChangeShapeType="1"/>
            </p:cNvSpPr>
            <p:nvPr/>
          </p:nvSpPr>
          <p:spPr bwMode="auto">
            <a:xfrm flipH="1">
              <a:off x="816" y="1776"/>
              <a:ext cx="1152"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4" name="Group 10"/>
          <p:cNvGrpSpPr>
            <a:grpSpLocks/>
          </p:cNvGrpSpPr>
          <p:nvPr/>
        </p:nvGrpSpPr>
        <p:grpSpPr bwMode="auto">
          <a:xfrm>
            <a:off x="838200" y="3810000"/>
            <a:ext cx="1981200" cy="990600"/>
            <a:chOff x="528" y="2400"/>
            <a:chExt cx="1248" cy="624"/>
          </a:xfrm>
        </p:grpSpPr>
        <p:sp>
          <p:nvSpPr>
            <p:cNvPr id="21562" name="Rectangle 11"/>
            <p:cNvSpPr>
              <a:spLocks noChangeArrowheads="1"/>
            </p:cNvSpPr>
            <p:nvPr/>
          </p:nvSpPr>
          <p:spPr bwMode="auto">
            <a:xfrm>
              <a:off x="528" y="2592"/>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F(2)</a:t>
              </a:r>
            </a:p>
            <a:p>
              <a:pPr algn="l" eaLnBrk="1" hangingPunct="1"/>
              <a:r>
                <a:rPr lang="en-US" sz="2000" dirty="0"/>
                <a:t>Return F(1)+F(0)</a:t>
              </a:r>
            </a:p>
          </p:txBody>
        </p:sp>
        <p:sp>
          <p:nvSpPr>
            <p:cNvPr id="21563" name="Line 12"/>
            <p:cNvSpPr>
              <a:spLocks noChangeShapeType="1"/>
            </p:cNvSpPr>
            <p:nvPr/>
          </p:nvSpPr>
          <p:spPr bwMode="auto">
            <a:xfrm flipH="1">
              <a:off x="816" y="2400"/>
              <a:ext cx="432"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5" name="Group 13"/>
          <p:cNvGrpSpPr>
            <a:grpSpLocks/>
          </p:cNvGrpSpPr>
          <p:nvPr/>
        </p:nvGrpSpPr>
        <p:grpSpPr bwMode="auto">
          <a:xfrm>
            <a:off x="685800" y="4724400"/>
            <a:ext cx="1295400" cy="990600"/>
            <a:chOff x="432" y="2976"/>
            <a:chExt cx="816" cy="624"/>
          </a:xfrm>
        </p:grpSpPr>
        <p:sp>
          <p:nvSpPr>
            <p:cNvPr id="21560" name="Rectangle 14"/>
            <p:cNvSpPr>
              <a:spLocks noChangeArrowheads="1"/>
            </p:cNvSpPr>
            <p:nvPr/>
          </p:nvSpPr>
          <p:spPr bwMode="auto">
            <a:xfrm>
              <a:off x="432"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61" name="Line 15"/>
            <p:cNvSpPr>
              <a:spLocks noChangeShapeType="1"/>
            </p:cNvSpPr>
            <p:nvPr/>
          </p:nvSpPr>
          <p:spPr bwMode="auto">
            <a:xfrm flipH="1">
              <a:off x="720" y="2976"/>
              <a:ext cx="528"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6" name="Group 16"/>
          <p:cNvGrpSpPr>
            <a:grpSpLocks/>
          </p:cNvGrpSpPr>
          <p:nvPr/>
        </p:nvGrpSpPr>
        <p:grpSpPr bwMode="auto">
          <a:xfrm>
            <a:off x="1981200" y="4724400"/>
            <a:ext cx="990600" cy="990600"/>
            <a:chOff x="1248" y="2976"/>
            <a:chExt cx="624" cy="624"/>
          </a:xfrm>
        </p:grpSpPr>
        <p:sp>
          <p:nvSpPr>
            <p:cNvPr id="21558" name="Rectangle 17"/>
            <p:cNvSpPr>
              <a:spLocks noChangeArrowheads="1"/>
            </p:cNvSpPr>
            <p:nvPr/>
          </p:nvSpPr>
          <p:spPr bwMode="auto">
            <a:xfrm>
              <a:off x="1248"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F(0)</a:t>
              </a:r>
            </a:p>
            <a:p>
              <a:pPr algn="l" eaLnBrk="1" hangingPunct="1"/>
              <a:r>
                <a:rPr lang="en-US" sz="2000" dirty="0"/>
                <a:t>Return 0</a:t>
              </a:r>
            </a:p>
          </p:txBody>
        </p:sp>
        <p:sp>
          <p:nvSpPr>
            <p:cNvPr id="21559" name="Line 18"/>
            <p:cNvSpPr>
              <a:spLocks noChangeShapeType="1"/>
            </p:cNvSpPr>
            <p:nvPr/>
          </p:nvSpPr>
          <p:spPr bwMode="auto">
            <a:xfrm flipH="1">
              <a:off x="1536" y="2976"/>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7" name="Group 19"/>
          <p:cNvGrpSpPr>
            <a:grpSpLocks/>
          </p:cNvGrpSpPr>
          <p:nvPr/>
        </p:nvGrpSpPr>
        <p:grpSpPr bwMode="auto">
          <a:xfrm>
            <a:off x="3124200" y="2895600"/>
            <a:ext cx="1981200" cy="990600"/>
            <a:chOff x="1968" y="1824"/>
            <a:chExt cx="1248" cy="624"/>
          </a:xfrm>
        </p:grpSpPr>
        <p:sp>
          <p:nvSpPr>
            <p:cNvPr id="21556" name="Rectangle 20"/>
            <p:cNvSpPr>
              <a:spLocks noChangeArrowheads="1"/>
            </p:cNvSpPr>
            <p:nvPr/>
          </p:nvSpPr>
          <p:spPr bwMode="auto">
            <a:xfrm>
              <a:off x="196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F(2)</a:t>
              </a:r>
            </a:p>
            <a:p>
              <a:pPr algn="l" eaLnBrk="1" hangingPunct="1"/>
              <a:r>
                <a:rPr lang="en-US" sz="2000" dirty="0"/>
                <a:t>Return F(1)+F(0)</a:t>
              </a:r>
            </a:p>
          </p:txBody>
        </p:sp>
        <p:sp>
          <p:nvSpPr>
            <p:cNvPr id="21557" name="Line 21"/>
            <p:cNvSpPr>
              <a:spLocks noChangeShapeType="1"/>
            </p:cNvSpPr>
            <p:nvPr/>
          </p:nvSpPr>
          <p:spPr bwMode="auto">
            <a:xfrm flipH="1">
              <a:off x="2256" y="1824"/>
              <a:ext cx="192"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8" name="Group 22"/>
          <p:cNvGrpSpPr>
            <a:grpSpLocks/>
          </p:cNvGrpSpPr>
          <p:nvPr/>
        </p:nvGrpSpPr>
        <p:grpSpPr bwMode="auto">
          <a:xfrm>
            <a:off x="4876800" y="3810000"/>
            <a:ext cx="1371600" cy="990600"/>
            <a:chOff x="3072" y="2400"/>
            <a:chExt cx="864" cy="624"/>
          </a:xfrm>
        </p:grpSpPr>
        <p:sp>
          <p:nvSpPr>
            <p:cNvPr id="21554" name="Rectangle 23"/>
            <p:cNvSpPr>
              <a:spLocks noChangeArrowheads="1"/>
            </p:cNvSpPr>
            <p:nvPr/>
          </p:nvSpPr>
          <p:spPr bwMode="auto">
            <a:xfrm>
              <a:off x="331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F(0)</a:t>
              </a:r>
            </a:p>
            <a:p>
              <a:pPr algn="l" eaLnBrk="1" hangingPunct="1"/>
              <a:r>
                <a:rPr lang="en-US" sz="2000" dirty="0"/>
                <a:t>Return 0</a:t>
              </a:r>
            </a:p>
          </p:txBody>
        </p:sp>
        <p:sp>
          <p:nvSpPr>
            <p:cNvPr id="21555" name="Line 24"/>
            <p:cNvSpPr>
              <a:spLocks noChangeShapeType="1"/>
            </p:cNvSpPr>
            <p:nvPr/>
          </p:nvSpPr>
          <p:spPr bwMode="auto">
            <a:xfrm>
              <a:off x="3072" y="2400"/>
              <a:ext cx="432" cy="288"/>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9" name="Group 25"/>
          <p:cNvGrpSpPr>
            <a:grpSpLocks/>
          </p:cNvGrpSpPr>
          <p:nvPr/>
        </p:nvGrpSpPr>
        <p:grpSpPr bwMode="auto">
          <a:xfrm>
            <a:off x="6400800" y="3810000"/>
            <a:ext cx="990600" cy="990600"/>
            <a:chOff x="4032" y="2400"/>
            <a:chExt cx="624" cy="624"/>
          </a:xfrm>
        </p:grpSpPr>
        <p:sp>
          <p:nvSpPr>
            <p:cNvPr id="21552" name="Rectangle 26"/>
            <p:cNvSpPr>
              <a:spLocks noChangeArrowheads="1"/>
            </p:cNvSpPr>
            <p:nvPr/>
          </p:nvSpPr>
          <p:spPr bwMode="auto">
            <a:xfrm>
              <a:off x="403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53" name="Line 27"/>
            <p:cNvSpPr>
              <a:spLocks noChangeShapeType="1"/>
            </p:cNvSpPr>
            <p:nvPr/>
          </p:nvSpPr>
          <p:spPr bwMode="auto">
            <a:xfrm>
              <a:off x="4176" y="2400"/>
              <a:ext cx="96"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10" name="Group 28"/>
          <p:cNvGrpSpPr>
            <a:grpSpLocks/>
          </p:cNvGrpSpPr>
          <p:nvPr/>
        </p:nvGrpSpPr>
        <p:grpSpPr bwMode="auto">
          <a:xfrm>
            <a:off x="7239000" y="3810000"/>
            <a:ext cx="1295400" cy="990600"/>
            <a:chOff x="4560" y="2400"/>
            <a:chExt cx="816" cy="624"/>
          </a:xfrm>
        </p:grpSpPr>
        <p:sp>
          <p:nvSpPr>
            <p:cNvPr id="21550" name="Rectangle 29"/>
            <p:cNvSpPr>
              <a:spLocks noChangeArrowheads="1"/>
            </p:cNvSpPr>
            <p:nvPr/>
          </p:nvSpPr>
          <p:spPr bwMode="auto">
            <a:xfrm>
              <a:off x="475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F(0)</a:t>
              </a:r>
            </a:p>
            <a:p>
              <a:pPr algn="l" eaLnBrk="1" hangingPunct="1"/>
              <a:r>
                <a:rPr lang="en-US" sz="2000" dirty="0"/>
                <a:t>Return 0</a:t>
              </a:r>
            </a:p>
          </p:txBody>
        </p:sp>
        <p:sp>
          <p:nvSpPr>
            <p:cNvPr id="21551" name="Line 30"/>
            <p:cNvSpPr>
              <a:spLocks noChangeShapeType="1"/>
            </p:cNvSpPr>
            <p:nvPr/>
          </p:nvSpPr>
          <p:spPr bwMode="auto">
            <a:xfrm>
              <a:off x="4560" y="2400"/>
              <a:ext cx="336" cy="288"/>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11" name="Group 31"/>
          <p:cNvGrpSpPr>
            <a:grpSpLocks/>
          </p:cNvGrpSpPr>
          <p:nvPr/>
        </p:nvGrpSpPr>
        <p:grpSpPr bwMode="auto">
          <a:xfrm>
            <a:off x="5410200" y="2895600"/>
            <a:ext cx="2286000" cy="990600"/>
            <a:chOff x="3408" y="1824"/>
            <a:chExt cx="1440" cy="624"/>
          </a:xfrm>
        </p:grpSpPr>
        <p:sp>
          <p:nvSpPr>
            <p:cNvPr id="21548" name="Rectangle 32"/>
            <p:cNvSpPr>
              <a:spLocks noChangeArrowheads="1"/>
            </p:cNvSpPr>
            <p:nvPr/>
          </p:nvSpPr>
          <p:spPr bwMode="auto">
            <a:xfrm>
              <a:off x="340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F(2)</a:t>
              </a:r>
            </a:p>
            <a:p>
              <a:pPr algn="l" eaLnBrk="1" hangingPunct="1"/>
              <a:r>
                <a:rPr lang="en-US" sz="2000" dirty="0"/>
                <a:t>Return F(1)+F(0)</a:t>
              </a:r>
            </a:p>
          </p:txBody>
        </p:sp>
        <p:sp>
          <p:nvSpPr>
            <p:cNvPr id="21549" name="Line 33"/>
            <p:cNvSpPr>
              <a:spLocks noChangeShapeType="1"/>
            </p:cNvSpPr>
            <p:nvPr/>
          </p:nvSpPr>
          <p:spPr bwMode="auto">
            <a:xfrm flipH="1">
              <a:off x="3696" y="1824"/>
              <a:ext cx="1152"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12" name="Group 34"/>
          <p:cNvGrpSpPr>
            <a:grpSpLocks/>
          </p:cNvGrpSpPr>
          <p:nvPr/>
        </p:nvGrpSpPr>
        <p:grpSpPr bwMode="auto">
          <a:xfrm>
            <a:off x="7696200" y="2895600"/>
            <a:ext cx="990600" cy="990600"/>
            <a:chOff x="4848" y="1824"/>
            <a:chExt cx="624" cy="624"/>
          </a:xfrm>
        </p:grpSpPr>
        <p:sp>
          <p:nvSpPr>
            <p:cNvPr id="21546" name="Rectangle 35"/>
            <p:cNvSpPr>
              <a:spLocks noChangeArrowheads="1"/>
            </p:cNvSpPr>
            <p:nvPr/>
          </p:nvSpPr>
          <p:spPr bwMode="auto">
            <a:xfrm>
              <a:off x="4848" y="2016"/>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47" name="Line 36"/>
            <p:cNvSpPr>
              <a:spLocks noChangeShapeType="1"/>
            </p:cNvSpPr>
            <p:nvPr/>
          </p:nvSpPr>
          <p:spPr bwMode="auto">
            <a:xfrm flipH="1">
              <a:off x="5088" y="1824"/>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13" name="Group 37"/>
          <p:cNvGrpSpPr>
            <a:grpSpLocks/>
          </p:cNvGrpSpPr>
          <p:nvPr/>
        </p:nvGrpSpPr>
        <p:grpSpPr bwMode="auto">
          <a:xfrm>
            <a:off x="6019800" y="1981200"/>
            <a:ext cx="2438400" cy="990600"/>
            <a:chOff x="3792" y="1248"/>
            <a:chExt cx="1536" cy="624"/>
          </a:xfrm>
        </p:grpSpPr>
        <p:sp>
          <p:nvSpPr>
            <p:cNvPr id="21544" name="Rectangle 38"/>
            <p:cNvSpPr>
              <a:spLocks noChangeArrowheads="1"/>
            </p:cNvSpPr>
            <p:nvPr/>
          </p:nvSpPr>
          <p:spPr bwMode="auto">
            <a:xfrm>
              <a:off x="4080"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F(3)</a:t>
              </a:r>
            </a:p>
            <a:p>
              <a:pPr algn="l" eaLnBrk="1" hangingPunct="1"/>
              <a:r>
                <a:rPr lang="en-US" sz="2000" dirty="0"/>
                <a:t>Return F(2)+F(1)</a:t>
              </a:r>
            </a:p>
          </p:txBody>
        </p:sp>
        <p:sp>
          <p:nvSpPr>
            <p:cNvPr id="21545" name="Line 39"/>
            <p:cNvSpPr>
              <a:spLocks noChangeShapeType="1"/>
            </p:cNvSpPr>
            <p:nvPr/>
          </p:nvSpPr>
          <p:spPr bwMode="auto">
            <a:xfrm>
              <a:off x="3792" y="1248"/>
              <a:ext cx="384"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14" name="Group 42"/>
          <p:cNvGrpSpPr>
            <a:grpSpLocks/>
          </p:cNvGrpSpPr>
          <p:nvPr/>
        </p:nvGrpSpPr>
        <p:grpSpPr bwMode="auto">
          <a:xfrm>
            <a:off x="4114800" y="3810000"/>
            <a:ext cx="990600" cy="990600"/>
            <a:chOff x="2592" y="2400"/>
            <a:chExt cx="624" cy="624"/>
          </a:xfrm>
        </p:grpSpPr>
        <p:sp>
          <p:nvSpPr>
            <p:cNvPr id="21542" name="Rectangle 43"/>
            <p:cNvSpPr>
              <a:spLocks noChangeArrowheads="1"/>
            </p:cNvSpPr>
            <p:nvPr/>
          </p:nvSpPr>
          <p:spPr bwMode="auto">
            <a:xfrm>
              <a:off x="259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43" name="Line 44"/>
            <p:cNvSpPr>
              <a:spLocks noChangeShapeType="1"/>
            </p:cNvSpPr>
            <p:nvPr/>
          </p:nvSpPr>
          <p:spPr bwMode="auto">
            <a:xfrm>
              <a:off x="2688" y="2400"/>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grpSp>
        <p:nvGrpSpPr>
          <p:cNvPr id="15" name="Group 45"/>
          <p:cNvGrpSpPr>
            <a:grpSpLocks/>
          </p:cNvGrpSpPr>
          <p:nvPr/>
        </p:nvGrpSpPr>
        <p:grpSpPr bwMode="auto">
          <a:xfrm>
            <a:off x="2590800" y="3733800"/>
            <a:ext cx="1371600" cy="1066800"/>
            <a:chOff x="1632" y="2352"/>
            <a:chExt cx="864" cy="672"/>
          </a:xfrm>
        </p:grpSpPr>
        <p:sp>
          <p:nvSpPr>
            <p:cNvPr id="21540" name="Rectangle 46"/>
            <p:cNvSpPr>
              <a:spLocks noChangeArrowheads="1"/>
            </p:cNvSpPr>
            <p:nvPr/>
          </p:nvSpPr>
          <p:spPr bwMode="auto">
            <a:xfrm>
              <a:off x="187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41" name="Line 47"/>
            <p:cNvSpPr>
              <a:spLocks noChangeShapeType="1"/>
            </p:cNvSpPr>
            <p:nvPr/>
          </p:nvSpPr>
          <p:spPr bwMode="auto">
            <a:xfrm>
              <a:off x="1632" y="2352"/>
              <a:ext cx="384" cy="288"/>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sp>
        <p:nvSpPr>
          <p:cNvPr id="71" name="Rectangle 53"/>
          <p:cNvSpPr>
            <a:spLocks noChangeArrowheads="1"/>
          </p:cNvSpPr>
          <p:nvPr/>
        </p:nvSpPr>
        <p:spPr bwMode="auto">
          <a:xfrm>
            <a:off x="5689242" y="16764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2</a:t>
            </a:r>
          </a:p>
        </p:txBody>
      </p:sp>
      <p:sp>
        <p:nvSpPr>
          <p:cNvPr id="85" name="Rectangle 40"/>
          <p:cNvSpPr>
            <a:spLocks noChangeArrowheads="1"/>
          </p:cNvSpPr>
          <p:nvPr/>
        </p:nvSpPr>
        <p:spPr bwMode="auto">
          <a:xfrm>
            <a:off x="1689279" y="44196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6" name="Rectangle 41"/>
          <p:cNvSpPr>
            <a:spLocks noChangeArrowheads="1"/>
          </p:cNvSpPr>
          <p:nvPr/>
        </p:nvSpPr>
        <p:spPr bwMode="auto">
          <a:xfrm>
            <a:off x="2260242" y="44196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0</a:t>
            </a:r>
          </a:p>
        </p:txBody>
      </p:sp>
      <p:sp>
        <p:nvSpPr>
          <p:cNvPr id="87" name="Rectangle 52"/>
          <p:cNvSpPr>
            <a:spLocks noChangeArrowheads="1"/>
          </p:cNvSpPr>
          <p:nvPr/>
        </p:nvSpPr>
        <p:spPr bwMode="auto">
          <a:xfrm>
            <a:off x="1676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8" name="Rectangle 56"/>
          <p:cNvSpPr>
            <a:spLocks noChangeArrowheads="1"/>
          </p:cNvSpPr>
          <p:nvPr/>
        </p:nvSpPr>
        <p:spPr bwMode="auto">
          <a:xfrm>
            <a:off x="2260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9" name="Rectangle 57"/>
          <p:cNvSpPr>
            <a:spLocks noChangeArrowheads="1"/>
          </p:cNvSpPr>
          <p:nvPr/>
        </p:nvSpPr>
        <p:spPr bwMode="auto">
          <a:xfrm>
            <a:off x="3962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a:t>1</a:t>
            </a:r>
          </a:p>
        </p:txBody>
      </p:sp>
      <p:sp>
        <p:nvSpPr>
          <p:cNvPr id="90" name="Rectangle 55"/>
          <p:cNvSpPr>
            <a:spLocks noChangeArrowheads="1"/>
          </p:cNvSpPr>
          <p:nvPr/>
        </p:nvSpPr>
        <p:spPr bwMode="auto">
          <a:xfrm>
            <a:off x="4546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0</a:t>
            </a:r>
          </a:p>
        </p:txBody>
      </p:sp>
      <p:sp>
        <p:nvSpPr>
          <p:cNvPr id="91" name="Rectangle 50"/>
          <p:cNvSpPr>
            <a:spLocks noChangeArrowheads="1"/>
          </p:cNvSpPr>
          <p:nvPr/>
        </p:nvSpPr>
        <p:spPr bwMode="auto">
          <a:xfrm>
            <a:off x="6261279" y="35052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2" name="Rectangle 51"/>
          <p:cNvSpPr>
            <a:spLocks noChangeArrowheads="1"/>
          </p:cNvSpPr>
          <p:nvPr/>
        </p:nvSpPr>
        <p:spPr bwMode="auto">
          <a:xfrm>
            <a:off x="6832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0</a:t>
            </a:r>
          </a:p>
        </p:txBody>
      </p:sp>
      <p:sp>
        <p:nvSpPr>
          <p:cNvPr id="93" name="Rectangle 58"/>
          <p:cNvSpPr>
            <a:spLocks noChangeArrowheads="1"/>
          </p:cNvSpPr>
          <p:nvPr/>
        </p:nvSpPr>
        <p:spPr bwMode="auto">
          <a:xfrm>
            <a:off x="73152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4" name="Rectangle 49"/>
          <p:cNvSpPr>
            <a:spLocks noChangeArrowheads="1"/>
          </p:cNvSpPr>
          <p:nvPr/>
        </p:nvSpPr>
        <p:spPr bwMode="auto">
          <a:xfrm>
            <a:off x="7899042"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5" name="Rectangle 59"/>
          <p:cNvSpPr>
            <a:spLocks noChangeArrowheads="1"/>
          </p:cNvSpPr>
          <p:nvPr/>
        </p:nvSpPr>
        <p:spPr bwMode="auto">
          <a:xfrm>
            <a:off x="28956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2</a:t>
            </a:r>
          </a:p>
        </p:txBody>
      </p:sp>
      <p:sp>
        <p:nvSpPr>
          <p:cNvPr id="96" name="Rectangle 48"/>
          <p:cNvSpPr>
            <a:spLocks noChangeArrowheads="1"/>
          </p:cNvSpPr>
          <p:nvPr/>
        </p:nvSpPr>
        <p:spPr bwMode="auto">
          <a:xfrm>
            <a:off x="3492321"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7" name="Rectangle 54"/>
          <p:cNvSpPr>
            <a:spLocks noChangeArrowheads="1"/>
          </p:cNvSpPr>
          <p:nvPr/>
        </p:nvSpPr>
        <p:spPr bwMode="auto">
          <a:xfrm>
            <a:off x="5105400" y="16764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3</a:t>
            </a:r>
          </a:p>
        </p:txBody>
      </p:sp>
      <p:sp>
        <p:nvSpPr>
          <p:cNvPr id="17" name="Title 16"/>
          <p:cNvSpPr>
            <a:spLocks noGrp="1"/>
          </p:cNvSpPr>
          <p:nvPr>
            <p:ph type="title"/>
          </p:nvPr>
        </p:nvSpPr>
        <p:spPr/>
        <p:txBody>
          <a:bodyPr>
            <a:normAutofit fontScale="90000"/>
          </a:bodyPr>
          <a:lstStyle/>
          <a:p>
            <a:r>
              <a:rPr lang="en-US" dirty="0"/>
              <a:t>Tracing Fibonacci(5)</a:t>
            </a:r>
          </a:p>
        </p:txBody>
      </p:sp>
      <p:grpSp>
        <p:nvGrpSpPr>
          <p:cNvPr id="21" name="Group 20"/>
          <p:cNvGrpSpPr/>
          <p:nvPr/>
        </p:nvGrpSpPr>
        <p:grpSpPr>
          <a:xfrm>
            <a:off x="2895600" y="1524000"/>
            <a:ext cx="1371600" cy="381000"/>
            <a:chOff x="2895600" y="1524000"/>
            <a:chExt cx="1371600" cy="381000"/>
          </a:xfrm>
        </p:grpSpPr>
        <p:sp>
          <p:nvSpPr>
            <p:cNvPr id="42044" name="Rectangle 60"/>
            <p:cNvSpPr>
              <a:spLocks noChangeArrowheads="1"/>
            </p:cNvSpPr>
            <p:nvPr/>
          </p:nvSpPr>
          <p:spPr bwMode="auto">
            <a:xfrm>
              <a:off x="2895600" y="1524000"/>
              <a:ext cx="533400" cy="381000"/>
            </a:xfrm>
            <a:prstGeom prst="rect">
              <a:avLst/>
            </a:prstGeom>
            <a:no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r" eaLnBrk="1" hangingPunct="1"/>
              <a:r>
                <a:rPr lang="en-US" b="1" dirty="0"/>
                <a:t>5</a:t>
              </a:r>
            </a:p>
          </p:txBody>
        </p:sp>
        <p:cxnSp>
          <p:nvCxnSpPr>
            <p:cNvPr id="18" name="Straight Arrow Connector 17"/>
            <p:cNvCxnSpPr>
              <a:stCxn id="21509" idx="1"/>
              <a:endCxn id="42044" idx="3"/>
            </p:cNvCxnSpPr>
            <p:nvPr/>
          </p:nvCxnSpPr>
          <p:spPr>
            <a:xfrm flipH="1">
              <a:off x="3429000" y="1714500"/>
              <a:ext cx="838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0706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barn(inVertical)">
                                      <p:cBhvr>
                                        <p:cTn id="27" dur="500"/>
                                        <p:tgtEl>
                                          <p:spTgt spid="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barn(inVertical)">
                                      <p:cBhvr>
                                        <p:cTn id="37" dur="5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barn(inVertical)">
                                      <p:cBhvr>
                                        <p:cTn id="42" dur="500"/>
                                        <p:tgtEl>
                                          <p:spTgt spid="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barn(inVertical)">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barn(inVertical)">
                                      <p:cBhvr>
                                        <p:cTn id="57" dur="500"/>
                                        <p:tgtEl>
                                          <p:spTgt spid="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up)">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up)">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barn(inVertical)">
                                      <p:cBhvr>
                                        <p:cTn id="72" dur="500"/>
                                        <p:tgtEl>
                                          <p:spTgt spid="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barn(inVertical)">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96"/>
                                        </p:tgtEl>
                                        <p:attrNameLst>
                                          <p:attrName>style.visibility</p:attrName>
                                        </p:attrNameLst>
                                      </p:cBhvr>
                                      <p:to>
                                        <p:strVal val="visible"/>
                                      </p:to>
                                    </p:set>
                                    <p:animEffect transition="in" filter="barn(inVertical)">
                                      <p:cBhvr>
                                        <p:cTn id="87" dur="500"/>
                                        <p:tgtEl>
                                          <p:spTgt spid="9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barn(inVertical)">
                                      <p:cBhvr>
                                        <p:cTn id="92" dur="500"/>
                                        <p:tgtEl>
                                          <p:spTgt spid="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up)">
                                      <p:cBhvr>
                                        <p:cTn id="97" dur="500"/>
                                        <p:tgtEl>
                                          <p:spTgt spid="1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up)">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wipe(up)">
                                      <p:cBhvr>
                                        <p:cTn id="107" dur="500"/>
                                        <p:tgtEl>
                                          <p:spTgt spid="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down)">
                                      <p:cBhvr>
                                        <p:cTn id="112" dur="500"/>
                                        <p:tgtEl>
                                          <p:spTgt spid="9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wipe(up)">
                                      <p:cBhvr>
                                        <p:cTn id="117" dur="500"/>
                                        <p:tgtEl>
                                          <p:spTgt spid="10"/>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92"/>
                                        </p:tgtEl>
                                        <p:attrNameLst>
                                          <p:attrName>style.visibility</p:attrName>
                                        </p:attrNameLst>
                                      </p:cBhvr>
                                      <p:to>
                                        <p:strVal val="visible"/>
                                      </p:to>
                                    </p:set>
                                    <p:animEffect transition="in" filter="barn(inVertical)">
                                      <p:cBhvr>
                                        <p:cTn id="122" dur="500"/>
                                        <p:tgtEl>
                                          <p:spTgt spid="92"/>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arn(inVertical)">
                                      <p:cBhvr>
                                        <p:cTn id="127" dur="500"/>
                                        <p:tgtEl>
                                          <p:spTgt spid="9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wipe(up)">
                                      <p:cBhvr>
                                        <p:cTn id="132" dur="500"/>
                                        <p:tgtEl>
                                          <p:spTgt spid="12"/>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94"/>
                                        </p:tgtEl>
                                        <p:attrNameLst>
                                          <p:attrName>style.visibility</p:attrName>
                                        </p:attrNameLst>
                                      </p:cBhvr>
                                      <p:to>
                                        <p:strVal val="visible"/>
                                      </p:to>
                                    </p:set>
                                    <p:animEffect transition="in" filter="barn(inVertical)">
                                      <p:cBhvr>
                                        <p:cTn id="137" dur="500"/>
                                        <p:tgtEl>
                                          <p:spTgt spid="94"/>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71"/>
                                        </p:tgtEl>
                                        <p:attrNameLst>
                                          <p:attrName>style.visibility</p:attrName>
                                        </p:attrNameLst>
                                      </p:cBhvr>
                                      <p:to>
                                        <p:strVal val="visible"/>
                                      </p:to>
                                    </p:set>
                                    <p:animEffect transition="in" filter="barn(inVertical)">
                                      <p:cBhvr>
                                        <p:cTn id="142" dur="500"/>
                                        <p:tgtEl>
                                          <p:spTgt spid="7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21"/>
                                        </p:tgtEl>
                                        <p:attrNameLst>
                                          <p:attrName>style.visibility</p:attrName>
                                        </p:attrNameLst>
                                      </p:cBhvr>
                                      <p:to>
                                        <p:strVal val="visible"/>
                                      </p:to>
                                    </p:set>
                                    <p:animEffect transition="in" filter="wipe(right)">
                                      <p:cBhvr>
                                        <p:cTn id="1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85" grpId="0" animBg="1"/>
      <p:bldP spid="86" grpId="0" animBg="1"/>
      <p:bldP spid="87" grpId="0" animBg="1"/>
      <p:bldP spid="88" grpId="0" animBg="1"/>
      <p:bldP spid="89" grpId="0" animBg="1"/>
      <p:bldP spid="90" grpId="0" animBg="1"/>
      <p:bldP spid="91" grpId="0" animBg="1" autoUpdateAnimBg="0"/>
      <p:bldP spid="92" grpId="0" animBg="1"/>
      <p:bldP spid="93" grpId="0" animBg="1"/>
      <p:bldP spid="94" grpId="0" animBg="1"/>
      <p:bldP spid="95" grpId="0" animBg="1"/>
      <p:bldP spid="96" grpId="0" animBg="1"/>
      <p:bldP spid="9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85799" y="1752600"/>
            <a:ext cx="8193157" cy="4800600"/>
          </a:xfrm>
        </p:spPr>
        <p:txBody>
          <a:bodyPr>
            <a:normAutofit/>
          </a:bodyPr>
          <a:lstStyle/>
          <a:p>
            <a:pPr>
              <a:lnSpc>
                <a:spcPct val="90000"/>
              </a:lnSpc>
            </a:pPr>
            <a:r>
              <a:rPr lang="en-US" sz="2400" dirty="0">
                <a:ea typeface="MS Mincho" panose="02020609040205080304" pitchFamily="49" charset="-128"/>
              </a:rPr>
              <a:t>Given </a:t>
            </a:r>
            <a:r>
              <a:rPr lang="en-US" sz="2400" i="1" dirty="0">
                <a:ea typeface="MS Mincho" panose="02020609040205080304" pitchFamily="49" charset="-128"/>
              </a:rPr>
              <a:t>n</a:t>
            </a:r>
            <a:r>
              <a:rPr lang="en-US" sz="2400" dirty="0">
                <a:ea typeface="MS Mincho" panose="02020609040205080304" pitchFamily="49" charset="-128"/>
              </a:rPr>
              <a:t> things, how many different sets of size </a:t>
            </a:r>
            <a:r>
              <a:rPr lang="en-US" sz="2400" i="1" dirty="0">
                <a:ea typeface="MS Mincho" panose="02020609040205080304" pitchFamily="49" charset="-128"/>
              </a:rPr>
              <a:t>r</a:t>
            </a:r>
            <a:r>
              <a:rPr lang="en-US" sz="2400" dirty="0">
                <a:ea typeface="MS Mincho" panose="02020609040205080304" pitchFamily="49" charset="-128"/>
              </a:rPr>
              <a:t> can be chosen?</a:t>
            </a:r>
          </a:p>
          <a:p>
            <a:pPr>
              <a:lnSpc>
                <a:spcPct val="90000"/>
              </a:lnSpc>
            </a:pPr>
            <a:endParaRPr lang="en-US"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p>
          <a:p>
            <a:pPr>
              <a:lnSpc>
                <a:spcPct val="25000"/>
              </a:lnSpc>
              <a:buFontTx/>
              <a:buNone/>
            </a:pPr>
            <a:r>
              <a:rPr lang="en-US" sz="2400" dirty="0"/>
              <a:t>	</a:t>
            </a:r>
          </a:p>
        </p:txBody>
      </p:sp>
      <p:graphicFrame>
        <p:nvGraphicFramePr>
          <p:cNvPr id="2" name="Object 1"/>
          <p:cNvGraphicFramePr>
            <a:graphicFrameLocks noChangeAspect="1"/>
          </p:cNvGraphicFramePr>
          <p:nvPr>
            <p:extLst>
              <p:ext uri="{D42A27DB-BD31-4B8C-83A1-F6EECF244321}">
                <p14:modId xmlns:p14="http://schemas.microsoft.com/office/powerpoint/2010/main" val="2816712201"/>
              </p:ext>
            </p:extLst>
          </p:nvPr>
        </p:nvGraphicFramePr>
        <p:xfrm>
          <a:off x="995363" y="2759075"/>
          <a:ext cx="4781550" cy="1339850"/>
        </p:xfrm>
        <a:graphic>
          <a:graphicData uri="http://schemas.openxmlformats.org/presentationml/2006/ole">
            <mc:AlternateContent xmlns:mc="http://schemas.openxmlformats.org/markup-compatibility/2006">
              <mc:Choice xmlns:v="urn:schemas-microsoft-com:vml" Requires="v">
                <p:oleObj spid="_x0000_s1072" name="Equation" r:id="rId3" imgW="2450880" imgH="685800" progId="Equation.3">
                  <p:embed/>
                </p:oleObj>
              </mc:Choice>
              <mc:Fallback>
                <p:oleObj name="Equation" r:id="rId3" imgW="2450880" imgH="685800" progId="Equation.3">
                  <p:embed/>
                  <p:pic>
                    <p:nvPicPr>
                      <p:cNvPr id="0" name=""/>
                      <p:cNvPicPr/>
                      <p:nvPr/>
                    </p:nvPicPr>
                    <p:blipFill>
                      <a:blip r:embed="rId4"/>
                      <a:stretch>
                        <a:fillRect/>
                      </a:stretch>
                    </p:blipFill>
                    <p:spPr>
                      <a:xfrm>
                        <a:off x="995363" y="2759075"/>
                        <a:ext cx="4781550" cy="1339850"/>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a:ea typeface="MS Mincho" panose="02020609040205080304" pitchFamily="49" charset="-128"/>
              </a:rPr>
              <a:t>Another Example: </a:t>
            </a:r>
            <a:br>
              <a:rPr lang="en-US" dirty="0">
                <a:ea typeface="MS Mincho" panose="02020609040205080304" pitchFamily="49" charset="-128"/>
              </a:rPr>
            </a:br>
            <a:r>
              <a:rPr lang="en-US" i="1" dirty="0">
                <a:solidFill>
                  <a:srgbClr val="FF9933"/>
                </a:solidFill>
                <a:ea typeface="MS Mincho" panose="02020609040205080304" pitchFamily="49" charset="-128"/>
              </a:rPr>
              <a:t>n</a:t>
            </a:r>
            <a:r>
              <a:rPr lang="en-US" dirty="0">
                <a:solidFill>
                  <a:srgbClr val="FF9933"/>
                </a:solidFill>
                <a:ea typeface="MS Mincho" panose="02020609040205080304" pitchFamily="49" charset="-128"/>
              </a:rPr>
              <a:t> choose </a:t>
            </a:r>
            <a:r>
              <a:rPr lang="en-US" i="1" dirty="0">
                <a:solidFill>
                  <a:srgbClr val="FF9933"/>
                </a:solidFill>
                <a:ea typeface="MS Mincho" panose="02020609040205080304" pitchFamily="49" charset="-128"/>
              </a:rPr>
              <a:t>r</a:t>
            </a:r>
            <a:r>
              <a:rPr lang="en-US" dirty="0">
                <a:solidFill>
                  <a:srgbClr val="FF9933"/>
                </a:solidFill>
                <a:ea typeface="MS Mincho" panose="02020609040205080304" pitchFamily="49" charset="-128"/>
              </a:rPr>
              <a:t> (combinations)</a:t>
            </a:r>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322" y="3739487"/>
            <a:ext cx="4073177" cy="2934196"/>
          </a:xfrm>
          <a:prstGeom prst="rect">
            <a:avLst/>
          </a:prstGeom>
        </p:spPr>
      </p:pic>
    </p:spTree>
    <p:extLst>
      <p:ext uri="{BB962C8B-B14F-4D97-AF65-F5344CB8AC3E}">
        <p14:creationId xmlns:p14="http://schemas.microsoft.com/office/powerpoint/2010/main" val="3553460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ea typeface="MS Mincho" panose="02020609040205080304" pitchFamily="49" charset="-128"/>
              </a:rPr>
              <a:t>n</a:t>
            </a:r>
            <a:r>
              <a:rPr lang="en-US" dirty="0">
                <a:ea typeface="MS Mincho" panose="02020609040205080304" pitchFamily="49" charset="-128"/>
              </a:rPr>
              <a:t> choose </a:t>
            </a:r>
            <a:r>
              <a:rPr lang="en-US" i="1" dirty="0">
                <a:ea typeface="MS Mincho" panose="02020609040205080304" pitchFamily="49" charset="-128"/>
              </a:rPr>
              <a:t>r</a:t>
            </a:r>
            <a:r>
              <a:rPr lang="en-US" dirty="0">
                <a:ea typeface="MS Mincho" panose="02020609040205080304" pitchFamily="49" charset="-128"/>
              </a:rPr>
              <a:t> (Combinations)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with base cases:</a:t>
            </a:r>
          </a:p>
        </p:txBody>
      </p:sp>
      <p:graphicFrame>
        <p:nvGraphicFramePr>
          <p:cNvPr id="4" name="Object 3"/>
          <p:cNvGraphicFramePr>
            <a:graphicFrameLocks noChangeAspect="1"/>
          </p:cNvGraphicFramePr>
          <p:nvPr>
            <p:extLst>
              <p:ext uri="{D42A27DB-BD31-4B8C-83A1-F6EECF244321}">
                <p14:modId xmlns:p14="http://schemas.microsoft.com/office/powerpoint/2010/main" val="50524122"/>
              </p:ext>
            </p:extLst>
          </p:nvPr>
        </p:nvGraphicFramePr>
        <p:xfrm>
          <a:off x="742950" y="1501254"/>
          <a:ext cx="7594695" cy="1173707"/>
        </p:xfrm>
        <a:graphic>
          <a:graphicData uri="http://schemas.openxmlformats.org/presentationml/2006/ole">
            <mc:AlternateContent xmlns:mc="http://schemas.openxmlformats.org/markup-compatibility/2006">
              <mc:Choice xmlns:v="urn:schemas-microsoft-com:vml" Requires="v">
                <p:oleObj spid="_x0000_s2137" name="Equation" r:id="rId3" imgW="2590560" imgH="457200" progId="Equation.3">
                  <p:embed/>
                </p:oleObj>
              </mc:Choice>
              <mc:Fallback>
                <p:oleObj name="Equation" r:id="rId3" imgW="2590560" imgH="457200" progId="Equation.3">
                  <p:embed/>
                  <p:pic>
                    <p:nvPicPr>
                      <p:cNvPr id="0" name=""/>
                      <p:cNvPicPr/>
                      <p:nvPr/>
                    </p:nvPicPr>
                    <p:blipFill>
                      <a:blip r:embed="rId4"/>
                      <a:stretch>
                        <a:fillRect/>
                      </a:stretch>
                    </p:blipFill>
                    <p:spPr>
                      <a:xfrm>
                        <a:off x="742950" y="1501254"/>
                        <a:ext cx="7594695" cy="117370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34870081"/>
              </p:ext>
            </p:extLst>
          </p:nvPr>
        </p:nvGraphicFramePr>
        <p:xfrm>
          <a:off x="1686639" y="3749672"/>
          <a:ext cx="4236490" cy="1466076"/>
        </p:xfrm>
        <a:graphic>
          <a:graphicData uri="http://schemas.openxmlformats.org/presentationml/2006/ole">
            <mc:AlternateContent xmlns:mc="http://schemas.openxmlformats.org/markup-compatibility/2006">
              <mc:Choice xmlns:v="urn:schemas-microsoft-com:vml" Requires="v">
                <p:oleObj spid="_x0000_s2138" name="Equation" r:id="rId5" imgW="1320480" imgH="457200" progId="Equation.3">
                  <p:embed/>
                </p:oleObj>
              </mc:Choice>
              <mc:Fallback>
                <p:oleObj name="Equation" r:id="rId5" imgW="1320480" imgH="457200" progId="Equation.3">
                  <p:embed/>
                  <p:pic>
                    <p:nvPicPr>
                      <p:cNvPr id="0" name=""/>
                      <p:cNvPicPr/>
                      <p:nvPr/>
                    </p:nvPicPr>
                    <p:blipFill>
                      <a:blip r:embed="rId6"/>
                      <a:stretch>
                        <a:fillRect/>
                      </a:stretch>
                    </p:blipFill>
                    <p:spPr>
                      <a:xfrm>
                        <a:off x="1686639" y="3749672"/>
                        <a:ext cx="4236490" cy="1466076"/>
                      </a:xfrm>
                      <a:prstGeom prst="rect">
                        <a:avLst/>
                      </a:prstGeom>
                    </p:spPr>
                  </p:pic>
                </p:oleObj>
              </mc:Fallback>
            </mc:AlternateContent>
          </a:graphicData>
        </a:graphic>
      </p:graphicFrame>
    </p:spTree>
    <p:extLst>
      <p:ext uri="{BB962C8B-B14F-4D97-AF65-F5344CB8AC3E}">
        <p14:creationId xmlns:p14="http://schemas.microsoft.com/office/powerpoint/2010/main" val="375921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981200"/>
            <a:ext cx="8077200" cy="4114800"/>
          </a:xfrm>
        </p:spPr>
        <p:txBody>
          <a:bodyPr>
            <a:normAutofit/>
          </a:bodyPr>
          <a:lstStyle/>
          <a:p>
            <a:pPr>
              <a:spcBef>
                <a:spcPts val="0"/>
              </a:spcBef>
              <a:buFontTx/>
              <a:buNone/>
            </a:pPr>
            <a:r>
              <a:rPr lang="en-US" sz="1600" dirty="0" err="1">
                <a:solidFill>
                  <a:srgbClr val="FF0000"/>
                </a:solidFill>
                <a:latin typeface="Courier New" panose="02070309020205020404" pitchFamily="49" charset="0"/>
                <a:cs typeface="Courier New" panose="02070309020205020404" pitchFamily="49" charset="0"/>
              </a:rPr>
              <a:t>int</a:t>
            </a:r>
            <a:r>
              <a:rPr lang="en-US" sz="1600" dirty="0">
                <a:solidFill>
                  <a:srgbClr val="FF0000"/>
                </a:solidFill>
                <a:latin typeface="Courier New" panose="02070309020205020404" pitchFamily="49" charset="0"/>
                <a:cs typeface="Courier New" panose="02070309020205020404" pitchFamily="49" charset="0"/>
              </a:rPr>
              <a:t> Combinations(</a:t>
            </a:r>
            <a:r>
              <a:rPr lang="en-US" sz="1600" dirty="0" err="1">
                <a:solidFill>
                  <a:srgbClr val="FF0000"/>
                </a:solidFill>
                <a:latin typeface="Courier New" panose="02070309020205020404" pitchFamily="49" charset="0"/>
                <a:cs typeface="Courier New" panose="02070309020205020404" pitchFamily="49" charset="0"/>
              </a:rPr>
              <a:t>int</a:t>
            </a:r>
            <a:r>
              <a:rPr lang="en-US" sz="1600" dirty="0">
                <a:solidFill>
                  <a:srgbClr val="FF0000"/>
                </a:solidFill>
                <a:latin typeface="Courier New" panose="02070309020205020404" pitchFamily="49" charset="0"/>
                <a:cs typeface="Courier New" panose="02070309020205020404" pitchFamily="49" charset="0"/>
              </a:rPr>
              <a:t> n, </a:t>
            </a:r>
            <a:r>
              <a:rPr lang="en-US" sz="1600" dirty="0" err="1">
                <a:solidFill>
                  <a:srgbClr val="FF0000"/>
                </a:solidFill>
                <a:latin typeface="Courier New" panose="02070309020205020404" pitchFamily="49" charset="0"/>
                <a:cs typeface="Courier New" panose="02070309020205020404" pitchFamily="49" charset="0"/>
              </a:rPr>
              <a:t>int</a:t>
            </a:r>
            <a:r>
              <a:rPr lang="en-US" sz="1600" dirty="0">
                <a:solidFill>
                  <a:srgbClr val="FF0000"/>
                </a:solidFill>
                <a:latin typeface="Courier New" panose="02070309020205020404" pitchFamily="49" charset="0"/>
                <a:cs typeface="Courier New" panose="02070309020205020404" pitchFamily="49" charset="0"/>
              </a:rPr>
              <a:t> r)</a:t>
            </a:r>
          </a:p>
          <a:p>
            <a:pPr>
              <a:spcBef>
                <a:spcPts val="0"/>
              </a:spcBef>
              <a:buFontTx/>
              <a:buNone/>
            </a:pPr>
            <a:r>
              <a:rPr lang="en-US" sz="1600" dirty="0">
                <a:latin typeface="Courier New" panose="02070309020205020404" pitchFamily="49" charset="0"/>
                <a:cs typeface="Courier New" panose="02070309020205020404" pitchFamily="49" charset="0"/>
              </a:rPr>
              <a:t>{</a:t>
            </a:r>
          </a:p>
          <a:p>
            <a:pPr>
              <a:spcBef>
                <a:spcPts val="0"/>
              </a:spcBef>
              <a:buFontTx/>
              <a:buNone/>
            </a:pPr>
            <a:r>
              <a:rPr lang="en-US" sz="1600" dirty="0">
                <a:latin typeface="Courier New" panose="02070309020205020404" pitchFamily="49" charset="0"/>
                <a:cs typeface="Courier New" panose="02070309020205020404" pitchFamily="49" charset="0"/>
              </a:rPr>
              <a:t>	if(r == 1)  </a:t>
            </a:r>
            <a:r>
              <a:rPr lang="en-US" sz="1600" b="1" dirty="0">
                <a:latin typeface="Courier New" panose="02070309020205020404" pitchFamily="49" charset="0"/>
                <a:cs typeface="Courier New" panose="02070309020205020404" pitchFamily="49" charset="0"/>
              </a:rPr>
              <a:t>// base case 1</a:t>
            </a:r>
          </a:p>
          <a:p>
            <a:pPr>
              <a:spcBef>
                <a:spcPts val="0"/>
              </a:spcBef>
              <a:buFontTx/>
              <a:buNone/>
            </a:pPr>
            <a:r>
              <a:rPr lang="en-US" sz="1600" dirty="0">
                <a:latin typeface="Courier New" panose="02070309020205020404" pitchFamily="49" charset="0"/>
                <a:cs typeface="Courier New" panose="02070309020205020404" pitchFamily="49" charset="0"/>
              </a:rPr>
              <a:t>		return n;</a:t>
            </a:r>
          </a:p>
          <a:p>
            <a:pPr>
              <a:spcBef>
                <a:spcPts val="0"/>
              </a:spcBef>
              <a:buFontTx/>
              <a:buNone/>
            </a:pPr>
            <a:r>
              <a:rPr lang="en-US" sz="1600" dirty="0">
                <a:latin typeface="Courier New" panose="02070309020205020404" pitchFamily="49" charset="0"/>
                <a:cs typeface="Courier New" panose="02070309020205020404" pitchFamily="49" charset="0"/>
              </a:rPr>
              <a:t>	else if (n == r)  </a:t>
            </a:r>
            <a:r>
              <a:rPr lang="en-US" sz="1600" b="1" dirty="0">
                <a:latin typeface="Courier New" panose="02070309020205020404" pitchFamily="49" charset="0"/>
                <a:cs typeface="Courier New" panose="02070309020205020404" pitchFamily="49" charset="0"/>
              </a:rPr>
              <a:t>// base case 2</a:t>
            </a:r>
          </a:p>
          <a:p>
            <a:pPr>
              <a:spcBef>
                <a:spcPts val="0"/>
              </a:spcBef>
              <a:buFontTx/>
              <a:buNone/>
            </a:pPr>
            <a:r>
              <a:rPr lang="en-US" sz="1600" dirty="0">
                <a:latin typeface="Courier New" panose="02070309020205020404" pitchFamily="49" charset="0"/>
                <a:cs typeface="Courier New" panose="02070309020205020404" pitchFamily="49" charset="0"/>
              </a:rPr>
              <a:t>		return 1;</a:t>
            </a:r>
          </a:p>
          <a:p>
            <a:pPr>
              <a:spcBef>
                <a:spcPts val="0"/>
              </a:spcBef>
              <a:buFontTx/>
              <a:buNone/>
            </a:pPr>
            <a:r>
              <a:rPr lang="en-US" sz="1600" dirty="0">
                <a:latin typeface="Courier New" panose="02070309020205020404" pitchFamily="49" charset="0"/>
                <a:cs typeface="Courier New" panose="02070309020205020404" pitchFamily="49" charset="0"/>
              </a:rPr>
              <a:t>	else </a:t>
            </a:r>
            <a:r>
              <a:rPr lang="en-US" sz="1600" b="1" dirty="0">
                <a:latin typeface="Courier New" panose="02070309020205020404" pitchFamily="49" charset="0"/>
                <a:cs typeface="Courier New" panose="02070309020205020404" pitchFamily="49" charset="0"/>
              </a:rPr>
              <a:t>//general case</a:t>
            </a:r>
          </a:p>
          <a:p>
            <a:pPr>
              <a:spcBef>
                <a:spcPts val="0"/>
              </a:spcBef>
              <a:buFontTx/>
              <a:buNone/>
            </a:pPr>
            <a:r>
              <a:rPr lang="en-US" sz="1600" dirty="0">
                <a:latin typeface="Courier New" panose="02070309020205020404" pitchFamily="49" charset="0"/>
                <a:cs typeface="Courier New" panose="02070309020205020404" pitchFamily="49" charset="0"/>
              </a:rPr>
              <a:t>		return(</a:t>
            </a:r>
            <a:r>
              <a:rPr lang="en-US" sz="1600" dirty="0">
                <a:solidFill>
                  <a:srgbClr val="FF0000"/>
                </a:solidFill>
                <a:latin typeface="Courier New" panose="02070309020205020404" pitchFamily="49" charset="0"/>
                <a:cs typeface="Courier New" panose="02070309020205020404" pitchFamily="49" charset="0"/>
              </a:rPr>
              <a:t>Combinations(n-1, r-1) </a:t>
            </a: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Combinations(n-1, r)</a:t>
            </a:r>
            <a:r>
              <a:rPr lang="en-US" sz="1600" dirty="0">
                <a:latin typeface="Courier New" panose="02070309020205020404" pitchFamily="49" charset="0"/>
                <a:cs typeface="Courier New" panose="02070309020205020404" pitchFamily="49" charset="0"/>
              </a:rPr>
              <a:t>);</a:t>
            </a:r>
          </a:p>
          <a:p>
            <a:pPr>
              <a:spcBef>
                <a:spcPts val="0"/>
              </a:spcBef>
              <a:buFontTx/>
              <a:buNone/>
            </a:pPr>
            <a:r>
              <a:rPr lang="en-US" sz="1600" dirty="0">
                <a:latin typeface="Courier New" panose="02070309020205020404" pitchFamily="49" charset="0"/>
                <a:cs typeface="Courier New" panose="02070309020205020404" pitchFamily="49" charset="0"/>
              </a:rPr>
              <a:t>} </a:t>
            </a:r>
          </a:p>
        </p:txBody>
      </p:sp>
      <p:sp>
        <p:nvSpPr>
          <p:cNvPr id="2" name="Title 1"/>
          <p:cNvSpPr>
            <a:spLocks noGrp="1"/>
          </p:cNvSpPr>
          <p:nvPr>
            <p:ph type="title"/>
          </p:nvPr>
        </p:nvSpPr>
        <p:spPr/>
        <p:txBody>
          <a:bodyPr>
            <a:normAutofit fontScale="90000"/>
          </a:bodyPr>
          <a:lstStyle/>
          <a:p>
            <a:r>
              <a:rPr lang="en-US" i="1" dirty="0">
                <a:ea typeface="MS Mincho" panose="02020609040205080304" pitchFamily="49" charset="-128"/>
              </a:rPr>
              <a:t>n</a:t>
            </a:r>
            <a:r>
              <a:rPr lang="en-US" dirty="0">
                <a:ea typeface="MS Mincho" panose="02020609040205080304" pitchFamily="49" charset="-128"/>
              </a:rPr>
              <a:t> choose </a:t>
            </a:r>
            <a:r>
              <a:rPr lang="en-US" i="1" dirty="0">
                <a:ea typeface="MS Mincho" panose="02020609040205080304" pitchFamily="49" charset="-128"/>
              </a:rPr>
              <a:t>r</a:t>
            </a:r>
            <a:r>
              <a:rPr lang="en-US" dirty="0">
                <a:ea typeface="MS Mincho" panose="02020609040205080304" pitchFamily="49" charset="-128"/>
              </a:rPr>
              <a:t> (Combinations)</a:t>
            </a:r>
            <a:endParaRPr lang="en-US" dirty="0"/>
          </a:p>
        </p:txBody>
      </p:sp>
    </p:spTree>
    <p:extLst>
      <p:ext uri="{BB962C8B-B14F-4D97-AF65-F5344CB8AC3E}">
        <p14:creationId xmlns:p14="http://schemas.microsoft.com/office/powerpoint/2010/main" val="1443387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90418" y="1026471"/>
            <a:ext cx="6282591" cy="5359050"/>
          </a:xfrm>
          <a:prstGeom prst="rect">
            <a:avLst/>
          </a:prstGeom>
        </p:spPr>
      </p:pic>
      <p:sp>
        <p:nvSpPr>
          <p:cNvPr id="3" name="Title 2"/>
          <p:cNvSpPr>
            <a:spLocks noGrp="1"/>
          </p:cNvSpPr>
          <p:nvPr>
            <p:ph type="title"/>
          </p:nvPr>
        </p:nvSpPr>
        <p:spPr/>
        <p:txBody>
          <a:bodyPr>
            <a:normAutofit fontScale="90000"/>
          </a:bodyPr>
          <a:lstStyle/>
          <a:p>
            <a:r>
              <a:rPr lang="en-US" dirty="0"/>
              <a:t>Tracing Combinations(4,3)</a:t>
            </a:r>
          </a:p>
        </p:txBody>
      </p:sp>
    </p:spTree>
    <p:extLst>
      <p:ext uri="{BB962C8B-B14F-4D97-AF65-F5344CB8AC3E}">
        <p14:creationId xmlns:p14="http://schemas.microsoft.com/office/powerpoint/2010/main" val="1631587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type="body" idx="1"/>
          </p:nvPr>
        </p:nvSpPr>
        <p:spPr>
          <a:xfrm>
            <a:off x="685800" y="1219200"/>
            <a:ext cx="7770813" cy="4800600"/>
          </a:xfrm>
        </p:spPr>
        <p:txBody>
          <a:bodyPr>
            <a:normAutofit/>
          </a:bodyPr>
          <a:lstStyle/>
          <a:p>
            <a:pPr algn="just" eaLnBrk="1" hangingPunct="1"/>
            <a:r>
              <a:rPr lang="en-US" sz="2800" b="1" dirty="0">
                <a:cs typeface="Times New Roman" panose="02020603050405020304" pitchFamily="18" charset="0"/>
              </a:rPr>
              <a:t>Base case:</a:t>
            </a:r>
          </a:p>
          <a:p>
            <a:pPr marL="731520" lvl="1" indent="-457200" algn="just">
              <a:buFont typeface="+mj-lt"/>
              <a:buAutoNum type="arabicPeriod"/>
            </a:pPr>
            <a:r>
              <a:rPr lang="en-US" sz="2400" dirty="0">
                <a:cs typeface="Times New Roman" panose="02020603050405020304" pitchFamily="18" charset="0"/>
              </a:rPr>
              <a:t>Array is empty: </a:t>
            </a:r>
            <a:r>
              <a:rPr lang="en-US" sz="2400" dirty="0">
                <a:solidFill>
                  <a:srgbClr val="FF0000"/>
                </a:solidFill>
                <a:cs typeface="Times New Roman" panose="02020603050405020304" pitchFamily="18" charset="0"/>
              </a:rPr>
              <a:t>item not found</a:t>
            </a:r>
          </a:p>
          <a:p>
            <a:pPr marL="731520" lvl="1" indent="-457200" algn="just">
              <a:buFont typeface="+mj-lt"/>
              <a:buAutoNum type="arabicPeriod"/>
            </a:pPr>
            <a:r>
              <a:rPr lang="en-US" sz="2400" dirty="0">
                <a:cs typeface="Times New Roman" panose="02020603050405020304" pitchFamily="18" charset="0"/>
              </a:rPr>
              <a:t>Array is non-empty and item is the middle element: </a:t>
            </a:r>
            <a:r>
              <a:rPr lang="en-US" sz="2400" dirty="0">
                <a:solidFill>
                  <a:schemeClr val="accent5"/>
                </a:solidFill>
                <a:cs typeface="Times New Roman" panose="02020603050405020304" pitchFamily="18" charset="0"/>
              </a:rPr>
              <a:t>item is found</a:t>
            </a:r>
          </a:p>
          <a:p>
            <a:pPr algn="just"/>
            <a:r>
              <a:rPr lang="en-US" sz="2800" b="1" dirty="0">
                <a:cs typeface="Times New Roman" panose="02020603050405020304" pitchFamily="18" charset="0"/>
              </a:rPr>
              <a:t>General case:</a:t>
            </a:r>
          </a:p>
          <a:p>
            <a:pPr lvl="1" algn="just"/>
            <a:r>
              <a:rPr lang="en-US" sz="2400" dirty="0">
                <a:cs typeface="Times New Roman" panose="02020603050405020304" pitchFamily="18" charset="0"/>
              </a:rPr>
              <a:t>Search either the right half or the left half of the array</a:t>
            </a:r>
            <a:endParaRPr lang="en-US" sz="2400" dirty="0"/>
          </a:p>
        </p:txBody>
      </p:sp>
      <p:sp>
        <p:nvSpPr>
          <p:cNvPr id="2" name="Title 1"/>
          <p:cNvSpPr>
            <a:spLocks noGrp="1"/>
          </p:cNvSpPr>
          <p:nvPr>
            <p:ph type="title"/>
          </p:nvPr>
        </p:nvSpPr>
        <p:spPr/>
        <p:txBody>
          <a:bodyPr>
            <a:normAutofit fontScale="90000"/>
          </a:bodyPr>
          <a:lstStyle/>
          <a:p>
            <a:r>
              <a:rPr lang="en-US" dirty="0"/>
              <a:t>Binary Search: The Recursive Way</a:t>
            </a:r>
          </a:p>
        </p:txBody>
      </p:sp>
    </p:spTree>
    <p:extLst>
      <p:ext uri="{BB962C8B-B14F-4D97-AF65-F5344CB8AC3E}">
        <p14:creationId xmlns:p14="http://schemas.microsoft.com/office/powerpoint/2010/main" val="38054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218941" y="1155700"/>
            <a:ext cx="8834907" cy="4755703"/>
          </a:xfrm>
        </p:spPr>
        <p:txBody>
          <a:bodyPr>
            <a:noAutofit/>
          </a:bodyPr>
          <a:lstStyle/>
          <a:p>
            <a:pPr marL="0" indent="0">
              <a:spcBef>
                <a:spcPts val="300"/>
              </a:spcBef>
              <a:buNone/>
            </a:pPr>
            <a:r>
              <a:rPr lang="en-US" sz="1600" dirty="0">
                <a:latin typeface="Courier New" panose="02070309020205020404" pitchFamily="49" charset="0"/>
                <a:cs typeface="Courier New" panose="02070309020205020404" pitchFamily="49" charset="0"/>
              </a:rPr>
              <a:t>template&lt;class </a:t>
            </a:r>
            <a:r>
              <a:rPr lang="en-US" sz="1600" dirty="0" err="1">
                <a:latin typeface="Courier New" panose="02070309020205020404" pitchFamily="49" charset="0"/>
                <a:cs typeface="Courier New" panose="02070309020205020404" pitchFamily="49" charset="0"/>
              </a:rPr>
              <a:t>ItemType</a:t>
            </a:r>
            <a:r>
              <a:rPr lang="en-US" sz="1600" dirty="0">
                <a:latin typeface="Courier New" panose="02070309020205020404" pitchFamily="49" charset="0"/>
                <a:cs typeface="Courier New" panose="02070309020205020404" pitchFamily="49" charset="0"/>
              </a:rPr>
              <a:t>&gt;</a:t>
            </a:r>
          </a:p>
          <a:p>
            <a:pPr marL="0" indent="0">
              <a:spcBef>
                <a:spcPts val="300"/>
              </a:spcBef>
              <a:buNone/>
            </a:pPr>
            <a:r>
              <a:rPr lang="en-US" sz="1600" dirty="0" err="1">
                <a:latin typeface="Courier New" panose="02070309020205020404" pitchFamily="49" charset="0"/>
                <a:cs typeface="Courier New" panose="02070309020205020404" pitchFamily="49" charset="0"/>
              </a:rPr>
              <a:t>bool</a:t>
            </a:r>
            <a:r>
              <a:rPr lang="en-US" sz="1600" dirty="0">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BinarySearch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ItemType</a:t>
            </a:r>
            <a:r>
              <a:rPr lang="en-US" sz="1600" dirty="0">
                <a:latin typeface="Courier New" panose="02070309020205020404" pitchFamily="49" charset="0"/>
                <a:cs typeface="Courier New" panose="02070309020205020404" pitchFamily="49" charset="0"/>
              </a:rPr>
              <a:t> info[], </a:t>
            </a:r>
            <a:r>
              <a:rPr lang="en-US" sz="1600" dirty="0" err="1">
                <a:latin typeface="Courier New" panose="02070309020205020404" pitchFamily="49" charset="0"/>
                <a:cs typeface="Courier New" panose="02070309020205020404" pitchFamily="49" charset="0"/>
              </a:rPr>
              <a:t>ItemType</a:t>
            </a:r>
            <a:r>
              <a:rPr lang="en-US" sz="1600" dirty="0">
                <a:latin typeface="Courier New" panose="02070309020205020404" pitchFamily="49" charset="0"/>
                <a:cs typeface="Courier New" panose="02070309020205020404" pitchFamily="49" charset="0"/>
              </a:rPr>
              <a:t> item,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 // Base case 1</a:t>
            </a:r>
          </a:p>
          <a:p>
            <a:pPr marL="0" indent="0">
              <a:spcBef>
                <a:spcPts val="300"/>
              </a:spcBef>
              <a:buNone/>
            </a:pPr>
            <a:r>
              <a:rPr lang="en-US" sz="1600" dirty="0">
                <a:latin typeface="Courier New" panose="02070309020205020404" pitchFamily="49" charset="0"/>
                <a:cs typeface="Courier New" panose="02070309020205020404" pitchFamily="49" charset="0"/>
              </a:rPr>
              <a:t>        return false;</a:t>
            </a:r>
          </a:p>
          <a:p>
            <a:pPr marL="0" indent="0">
              <a:spcBef>
                <a:spcPts val="300"/>
              </a:spcBef>
              <a:buNone/>
            </a:pPr>
            <a:r>
              <a:rPr lang="en-US" sz="1600" dirty="0">
                <a:latin typeface="Courier New" panose="02070309020205020404" pitchFamily="49" charset="0"/>
                <a:cs typeface="Courier New" panose="02070309020205020404" pitchFamily="49" charset="0"/>
              </a:rPr>
              <a:t>    else</a:t>
            </a:r>
          </a:p>
          <a:p>
            <a:pPr marL="0" indent="0">
              <a:spcBef>
                <a:spcPts val="300"/>
              </a:spcBef>
              <a:buNone/>
            </a:pPr>
            <a:r>
              <a:rPr lang="en-US" sz="1600" dirty="0">
                <a:latin typeface="Courier New" panose="02070309020205020404" pitchFamily="49" charset="0"/>
                <a:cs typeface="Courier New" panose="02070309020205020404" pitchFamily="49" charset="0"/>
              </a:rPr>
              <a:t>    {</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 / 2;</a:t>
            </a:r>
          </a:p>
          <a:p>
            <a:pPr marL="0" indent="0">
              <a:spcBef>
                <a:spcPts val="300"/>
              </a:spcBef>
              <a:buNone/>
            </a:pPr>
            <a:r>
              <a:rPr lang="en-US" sz="1600" dirty="0">
                <a:latin typeface="Courier New" panose="02070309020205020404" pitchFamily="49" charset="0"/>
                <a:cs typeface="Courier New" panose="02070309020205020404" pitchFamily="49" charset="0"/>
              </a:rPr>
              <a:t>    if (item &lt; info[</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return </a:t>
            </a:r>
            <a:r>
              <a:rPr lang="en-US" sz="1600" b="1" dirty="0" err="1">
                <a:solidFill>
                  <a:srgbClr val="FF0000"/>
                </a:solidFill>
                <a:latin typeface="Courier New" panose="02070309020205020404" pitchFamily="49" charset="0"/>
                <a:cs typeface="Courier New" panose="02070309020205020404" pitchFamily="49" charset="0"/>
              </a:rPr>
              <a:t>BinarySearch</a:t>
            </a:r>
            <a:r>
              <a:rPr lang="en-US" sz="1600" b="1" dirty="0">
                <a:solidFill>
                  <a:srgbClr val="FF0000"/>
                </a:solidFill>
                <a:latin typeface="Courier New" panose="02070309020205020404" pitchFamily="49" charset="0"/>
                <a:cs typeface="Courier New" panose="02070309020205020404" pitchFamily="49" charset="0"/>
              </a:rPr>
              <a:t>(info, item, </a:t>
            </a:r>
            <a:r>
              <a:rPr lang="en-US" sz="1600" b="1" dirty="0" err="1">
                <a:solidFill>
                  <a:srgbClr val="FF0000"/>
                </a:solidFill>
                <a:latin typeface="Courier New" panose="02070309020205020404" pitchFamily="49" charset="0"/>
                <a:cs typeface="Courier New" panose="02070309020205020404" pitchFamily="49" charset="0"/>
              </a:rPr>
              <a:t>fromLocation</a:t>
            </a:r>
            <a:r>
              <a:rPr lang="en-US" sz="1600" b="1" dirty="0">
                <a:solidFill>
                  <a:srgbClr val="FF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midPoint</a:t>
            </a:r>
            <a:r>
              <a:rPr lang="en-US" sz="1600" b="1" dirty="0">
                <a:solidFill>
                  <a:srgbClr val="FF0000"/>
                </a:solidFill>
                <a:latin typeface="Courier New" panose="02070309020205020404" pitchFamily="49" charset="0"/>
                <a:cs typeface="Courier New" panose="02070309020205020404" pitchFamily="49" charset="0"/>
              </a:rPr>
              <a:t> - 1);</a:t>
            </a:r>
          </a:p>
          <a:p>
            <a:pPr marL="0" indent="0">
              <a:spcBef>
                <a:spcPts val="300"/>
              </a:spcBef>
              <a:buNone/>
            </a:pPr>
            <a:r>
              <a:rPr lang="en-US" sz="1600" dirty="0">
                <a:latin typeface="Courier New" panose="02070309020205020404" pitchFamily="49" charset="0"/>
                <a:cs typeface="Courier New" panose="02070309020205020404" pitchFamily="49" charset="0"/>
              </a:rPr>
              <a:t>    else if (item == info[</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  // Base case 2</a:t>
            </a:r>
          </a:p>
          <a:p>
            <a:pPr marL="0" indent="0">
              <a:spcBef>
                <a:spcPts val="300"/>
              </a:spcBef>
              <a:buNone/>
            </a:pPr>
            <a:r>
              <a:rPr lang="en-US" sz="1600" dirty="0">
                <a:latin typeface="Courier New" panose="02070309020205020404" pitchFamily="49" charset="0"/>
                <a:cs typeface="Courier New" panose="02070309020205020404" pitchFamily="49" charset="0"/>
              </a:rPr>
              <a:t>        return true;</a:t>
            </a:r>
          </a:p>
          <a:p>
            <a:pPr marL="0" indent="0">
              <a:spcBef>
                <a:spcPts val="300"/>
              </a:spcBef>
              <a:buNone/>
            </a:pPr>
            <a:r>
              <a:rPr lang="en-US" sz="1600" dirty="0">
                <a:latin typeface="Courier New" panose="02070309020205020404" pitchFamily="49" charset="0"/>
                <a:cs typeface="Courier New" panose="02070309020205020404" pitchFamily="49" charset="0"/>
              </a:rPr>
              <a:t>    else</a:t>
            </a:r>
          </a:p>
          <a:p>
            <a:pPr marL="0" indent="0">
              <a:spcBef>
                <a:spcPts val="300"/>
              </a:spcBef>
              <a:buNone/>
            </a:pPr>
            <a:r>
              <a:rPr lang="en-US" sz="1600" dirty="0">
                <a:latin typeface="Courier New" panose="02070309020205020404" pitchFamily="49" charset="0"/>
                <a:cs typeface="Courier New" panose="02070309020205020404" pitchFamily="49" charset="0"/>
              </a:rPr>
              <a:t>        return </a:t>
            </a:r>
            <a:r>
              <a:rPr lang="en-US" sz="1600" b="1" dirty="0" err="1">
                <a:solidFill>
                  <a:srgbClr val="FF0000"/>
                </a:solidFill>
                <a:latin typeface="Courier New" panose="02070309020205020404" pitchFamily="49" charset="0"/>
                <a:cs typeface="Courier New" panose="02070309020205020404" pitchFamily="49" charset="0"/>
              </a:rPr>
              <a:t>BinarySearch</a:t>
            </a:r>
            <a:r>
              <a:rPr lang="en-US" sz="1600" b="1" dirty="0">
                <a:solidFill>
                  <a:srgbClr val="FF0000"/>
                </a:solidFill>
                <a:latin typeface="Courier New" panose="02070309020205020404" pitchFamily="49" charset="0"/>
                <a:cs typeface="Courier New" panose="02070309020205020404" pitchFamily="49" charset="0"/>
              </a:rPr>
              <a:t>(info, item, </a:t>
            </a:r>
            <a:r>
              <a:rPr lang="en-US" sz="1600" b="1" dirty="0" err="1">
                <a:solidFill>
                  <a:srgbClr val="FF0000"/>
                </a:solidFill>
                <a:latin typeface="Courier New" panose="02070309020205020404" pitchFamily="49" charset="0"/>
                <a:cs typeface="Courier New" panose="02070309020205020404" pitchFamily="49" charset="0"/>
              </a:rPr>
              <a:t>midPoint</a:t>
            </a:r>
            <a:r>
              <a:rPr lang="en-US" sz="1600" b="1" dirty="0">
                <a:solidFill>
                  <a:srgbClr val="FF0000"/>
                </a:solidFill>
                <a:latin typeface="Courier New" panose="02070309020205020404" pitchFamily="49" charset="0"/>
                <a:cs typeface="Courier New" panose="02070309020205020404" pitchFamily="49" charset="0"/>
              </a:rPr>
              <a:t> + 1, </a:t>
            </a:r>
            <a:r>
              <a:rPr lang="en-US" sz="1600" b="1" dirty="0" err="1">
                <a:solidFill>
                  <a:srgbClr val="FF0000"/>
                </a:solidFill>
                <a:latin typeface="Courier New" panose="02070309020205020404" pitchFamily="49" charset="0"/>
                <a:cs typeface="Courier New" panose="02070309020205020404" pitchFamily="49" charset="0"/>
              </a:rPr>
              <a:t>toLocation</a:t>
            </a:r>
            <a:r>
              <a:rPr lang="en-US" sz="1600" b="1" dirty="0">
                <a:solidFill>
                  <a:srgbClr val="FF0000"/>
                </a:solidFill>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p>
          <a:p>
            <a:pPr marL="0" indent="0">
              <a:spcBef>
                <a:spcPts val="300"/>
              </a:spcBef>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normAutofit fontScale="90000"/>
          </a:bodyPr>
          <a:lstStyle/>
          <a:p>
            <a:r>
              <a:rPr lang="en-US" dirty="0"/>
              <a:t>Binary Search: The Recursive Way</a:t>
            </a:r>
          </a:p>
        </p:txBody>
      </p:sp>
    </p:spTree>
    <p:extLst>
      <p:ext uri="{BB962C8B-B14F-4D97-AF65-F5344CB8AC3E}">
        <p14:creationId xmlns:p14="http://schemas.microsoft.com/office/powerpoint/2010/main" val="3178989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Tree>
    <p:extLst>
      <p:ext uri="{BB962C8B-B14F-4D97-AF65-F5344CB8AC3E}">
        <p14:creationId xmlns:p14="http://schemas.microsoft.com/office/powerpoint/2010/main" val="517256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a:solidFill>
                  <a:prstClr val="black"/>
                </a:solidFill>
              </a:rPr>
              <a:t>Find 9:</a:t>
            </a:r>
          </a:p>
        </p:txBody>
      </p:sp>
    </p:spTree>
    <p:extLst>
      <p:ext uri="{BB962C8B-B14F-4D97-AF65-F5344CB8AC3E}">
        <p14:creationId xmlns:p14="http://schemas.microsoft.com/office/powerpoint/2010/main" val="729493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a:solidFill>
                  <a:prstClr val="black"/>
                </a:solidFill>
              </a:rPr>
              <a:t>Find 9:</a:t>
            </a: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Tree>
    <p:extLst>
      <p:ext uri="{BB962C8B-B14F-4D97-AF65-F5344CB8AC3E}">
        <p14:creationId xmlns:p14="http://schemas.microsoft.com/office/powerpoint/2010/main" val="123260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distance</a:t>
            </a: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(0,0,3,4)</a:t>
            </a: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(25)</a:t>
            </a:r>
          </a:p>
        </p:txBody>
      </p:sp>
    </p:spTree>
    <p:extLst>
      <p:ext uri="{BB962C8B-B14F-4D97-AF65-F5344CB8AC3E}">
        <p14:creationId xmlns:p14="http://schemas.microsoft.com/office/powerpoint/2010/main" val="1615581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a:solidFill>
                  <a:prstClr val="black"/>
                </a:solidFill>
              </a:rPr>
              <a:t>Find 9:</a:t>
            </a: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a:solidFill>
                  <a:prstClr val="black"/>
                </a:solidFill>
              </a:rPr>
              <a:t>call</a:t>
            </a:r>
          </a:p>
        </p:txBody>
      </p:sp>
    </p:spTree>
    <p:extLst>
      <p:ext uri="{BB962C8B-B14F-4D97-AF65-F5344CB8AC3E}">
        <p14:creationId xmlns:p14="http://schemas.microsoft.com/office/powerpoint/2010/main" val="3920513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a:solidFill>
                  <a:prstClr val="black"/>
                </a:solidFill>
              </a:rPr>
              <a:t>Find 9:</a:t>
            </a: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a:solidFill>
                  <a:prstClr val="black"/>
                </a:solidFill>
              </a:rPr>
              <a:t>call</a:t>
            </a: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Tree>
    <p:extLst>
      <p:ext uri="{BB962C8B-B14F-4D97-AF65-F5344CB8AC3E}">
        <p14:creationId xmlns:p14="http://schemas.microsoft.com/office/powerpoint/2010/main" val="802016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a:solidFill>
                  <a:prstClr val="black"/>
                </a:solidFill>
              </a:rPr>
              <a:t>Find 9:</a:t>
            </a: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a:solidFill>
                  <a:prstClr val="black"/>
                </a:solidFill>
              </a:rPr>
              <a:t>call</a:t>
            </a: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a:solidFill>
                  <a:prstClr val="black"/>
                </a:solidFill>
              </a:rPr>
              <a:t>call</a:t>
            </a:r>
          </a:p>
        </p:txBody>
      </p:sp>
    </p:spTree>
    <p:extLst>
      <p:ext uri="{BB962C8B-B14F-4D97-AF65-F5344CB8AC3E}">
        <p14:creationId xmlns:p14="http://schemas.microsoft.com/office/powerpoint/2010/main" val="3763825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a:solidFill>
                  <a:prstClr val="black"/>
                </a:solidFill>
              </a:rPr>
              <a:t>Find 9:</a:t>
            </a: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a:solidFill>
                  <a:prstClr val="black"/>
                </a:solidFill>
              </a:rPr>
              <a:t>call</a:t>
            </a: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a:solidFill>
                  <a:prstClr val="black"/>
                </a:solidFill>
              </a:rPr>
              <a:t>call</a:t>
            </a: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return true</a:t>
            </a:r>
          </a:p>
        </p:txBody>
      </p:sp>
    </p:spTree>
    <p:extLst>
      <p:ext uri="{BB962C8B-B14F-4D97-AF65-F5344CB8AC3E}">
        <p14:creationId xmlns:p14="http://schemas.microsoft.com/office/powerpoint/2010/main" val="2418359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a:solidFill>
                  <a:prstClr val="black"/>
                </a:solidFill>
              </a:rPr>
              <a:t>Find 9:</a:t>
            </a: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a:solidFill>
                  <a:prstClr val="black"/>
                </a:solidFill>
              </a:rPr>
              <a:t>call</a:t>
            </a: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a:solidFill>
                  <a:prstClr val="black"/>
                </a:solidFill>
              </a:rPr>
              <a:t>call</a:t>
            </a: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return true</a:t>
            </a:r>
          </a:p>
        </p:txBody>
      </p:sp>
      <p:sp>
        <p:nvSpPr>
          <p:cNvPr id="19" name="Freeform 18"/>
          <p:cNvSpPr/>
          <p:nvPr/>
        </p:nvSpPr>
        <p:spPr>
          <a:xfrm>
            <a:off x="5884426" y="3700331"/>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475097" y="3748369"/>
            <a:ext cx="952505" cy="276999"/>
          </a:xfrm>
          <a:prstGeom prst="rect">
            <a:avLst/>
          </a:prstGeom>
          <a:noFill/>
        </p:spPr>
        <p:txBody>
          <a:bodyPr wrap="none" rtlCol="0">
            <a:spAutoFit/>
          </a:bodyPr>
          <a:lstStyle/>
          <a:p>
            <a:r>
              <a:rPr lang="en-US" sz="1200" dirty="0">
                <a:solidFill>
                  <a:prstClr val="black"/>
                </a:solidFill>
              </a:rPr>
              <a:t>return true</a:t>
            </a:r>
          </a:p>
        </p:txBody>
      </p:sp>
    </p:spTree>
    <p:extLst>
      <p:ext uri="{BB962C8B-B14F-4D97-AF65-F5344CB8AC3E}">
        <p14:creationId xmlns:p14="http://schemas.microsoft.com/office/powerpoint/2010/main" val="93918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a:solidFill>
                  <a:prstClr val="black"/>
                </a:solidFill>
              </a:rPr>
              <a:t>Find 9:</a:t>
            </a: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a:solidFill>
                  <a:prstClr val="black"/>
                </a:solidFill>
              </a:rPr>
              <a:t>call</a:t>
            </a: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a:solidFill>
                  <a:prstClr val="black"/>
                </a:solidFill>
              </a:rPr>
              <a:t>call</a:t>
            </a: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return true</a:t>
            </a:r>
          </a:p>
        </p:txBody>
      </p:sp>
      <p:sp>
        <p:nvSpPr>
          <p:cNvPr id="19" name="Freeform 18"/>
          <p:cNvSpPr/>
          <p:nvPr/>
        </p:nvSpPr>
        <p:spPr>
          <a:xfrm>
            <a:off x="5884426" y="3700331"/>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475097" y="3748369"/>
            <a:ext cx="952505" cy="276999"/>
          </a:xfrm>
          <a:prstGeom prst="rect">
            <a:avLst/>
          </a:prstGeom>
          <a:noFill/>
        </p:spPr>
        <p:txBody>
          <a:bodyPr wrap="none" rtlCol="0">
            <a:spAutoFit/>
          </a:bodyPr>
          <a:lstStyle/>
          <a:p>
            <a:r>
              <a:rPr lang="en-US" sz="1200" dirty="0">
                <a:solidFill>
                  <a:prstClr val="black"/>
                </a:solidFill>
              </a:rPr>
              <a:t>return true</a:t>
            </a:r>
          </a:p>
        </p:txBody>
      </p:sp>
      <p:sp>
        <p:nvSpPr>
          <p:cNvPr id="21" name="Freeform 20"/>
          <p:cNvSpPr/>
          <p:nvPr/>
        </p:nvSpPr>
        <p:spPr>
          <a:xfrm>
            <a:off x="5193405" y="2899115"/>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5784076" y="2947153"/>
            <a:ext cx="952505" cy="276999"/>
          </a:xfrm>
          <a:prstGeom prst="rect">
            <a:avLst/>
          </a:prstGeom>
          <a:noFill/>
        </p:spPr>
        <p:txBody>
          <a:bodyPr wrap="none" rtlCol="0">
            <a:spAutoFit/>
          </a:bodyPr>
          <a:lstStyle/>
          <a:p>
            <a:r>
              <a:rPr lang="en-US" sz="1200" dirty="0">
                <a:solidFill>
                  <a:prstClr val="black"/>
                </a:solidFill>
              </a:rPr>
              <a:t>return true</a:t>
            </a:r>
          </a:p>
        </p:txBody>
      </p:sp>
    </p:spTree>
    <p:extLst>
      <p:ext uri="{BB962C8B-B14F-4D97-AF65-F5344CB8AC3E}">
        <p14:creationId xmlns:p14="http://schemas.microsoft.com/office/powerpoint/2010/main" val="4131057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a:solidFill>
                  <a:prstClr val="black"/>
                </a:solidFill>
              </a:rPr>
              <a:t>Find 9:</a:t>
            </a: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a:solidFill>
                  <a:prstClr val="black"/>
                </a:solidFill>
              </a:rPr>
              <a:t>call</a:t>
            </a: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a:solidFill>
                  <a:prstClr val="black"/>
                </a:solidFill>
              </a:rPr>
              <a:t>call</a:t>
            </a: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return true</a:t>
            </a:r>
          </a:p>
        </p:txBody>
      </p:sp>
      <p:sp>
        <p:nvSpPr>
          <p:cNvPr id="19" name="Freeform 18"/>
          <p:cNvSpPr/>
          <p:nvPr/>
        </p:nvSpPr>
        <p:spPr>
          <a:xfrm>
            <a:off x="5884426" y="3700331"/>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475097" y="3748369"/>
            <a:ext cx="952505" cy="276999"/>
          </a:xfrm>
          <a:prstGeom prst="rect">
            <a:avLst/>
          </a:prstGeom>
          <a:noFill/>
        </p:spPr>
        <p:txBody>
          <a:bodyPr wrap="none" rtlCol="0">
            <a:spAutoFit/>
          </a:bodyPr>
          <a:lstStyle/>
          <a:p>
            <a:r>
              <a:rPr lang="en-US" sz="1200" dirty="0">
                <a:solidFill>
                  <a:prstClr val="black"/>
                </a:solidFill>
              </a:rPr>
              <a:t>return true</a:t>
            </a:r>
          </a:p>
        </p:txBody>
      </p:sp>
      <p:sp>
        <p:nvSpPr>
          <p:cNvPr id="21" name="Freeform 20"/>
          <p:cNvSpPr/>
          <p:nvPr/>
        </p:nvSpPr>
        <p:spPr>
          <a:xfrm>
            <a:off x="5193405" y="2899115"/>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5784076" y="2947153"/>
            <a:ext cx="952505" cy="276999"/>
          </a:xfrm>
          <a:prstGeom prst="rect">
            <a:avLst/>
          </a:prstGeom>
          <a:noFill/>
        </p:spPr>
        <p:txBody>
          <a:bodyPr wrap="none" rtlCol="0">
            <a:spAutoFit/>
          </a:bodyPr>
          <a:lstStyle/>
          <a:p>
            <a:r>
              <a:rPr lang="en-US" sz="1200" dirty="0">
                <a:solidFill>
                  <a:prstClr val="black"/>
                </a:solidFill>
              </a:rPr>
              <a:t>return true</a:t>
            </a:r>
          </a:p>
        </p:txBody>
      </p:sp>
      <p:sp>
        <p:nvSpPr>
          <p:cNvPr id="23" name="Freeform 22"/>
          <p:cNvSpPr/>
          <p:nvPr/>
        </p:nvSpPr>
        <p:spPr>
          <a:xfrm>
            <a:off x="4434562" y="2036943"/>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extBox 23"/>
          <p:cNvSpPr txBox="1"/>
          <p:nvPr/>
        </p:nvSpPr>
        <p:spPr>
          <a:xfrm>
            <a:off x="3482057" y="1919085"/>
            <a:ext cx="952505" cy="276999"/>
          </a:xfrm>
          <a:prstGeom prst="rect">
            <a:avLst/>
          </a:prstGeom>
          <a:noFill/>
        </p:spPr>
        <p:txBody>
          <a:bodyPr wrap="none" rtlCol="0">
            <a:spAutoFit/>
          </a:bodyPr>
          <a:lstStyle/>
          <a:p>
            <a:r>
              <a:rPr lang="en-US" sz="1200" dirty="0">
                <a:solidFill>
                  <a:prstClr val="black"/>
                </a:solidFill>
              </a:rPr>
              <a:t>return true</a:t>
            </a:r>
          </a:p>
        </p:txBody>
      </p:sp>
    </p:spTree>
    <p:extLst>
      <p:ext uri="{BB962C8B-B14F-4D97-AF65-F5344CB8AC3E}">
        <p14:creationId xmlns:p14="http://schemas.microsoft.com/office/powerpoint/2010/main" val="10520500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Tree>
    <p:extLst>
      <p:ext uri="{BB962C8B-B14F-4D97-AF65-F5344CB8AC3E}">
        <p14:creationId xmlns:p14="http://schemas.microsoft.com/office/powerpoint/2010/main" val="1142104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a:solidFill>
                  <a:prstClr val="black"/>
                </a:solidFill>
              </a:rPr>
              <a:t>Find 20:</a:t>
            </a:r>
          </a:p>
        </p:txBody>
      </p:sp>
    </p:spTree>
    <p:extLst>
      <p:ext uri="{BB962C8B-B14F-4D97-AF65-F5344CB8AC3E}">
        <p14:creationId xmlns:p14="http://schemas.microsoft.com/office/powerpoint/2010/main" val="477768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a:solidFill>
                  <a:prstClr val="black"/>
                </a:solidFill>
              </a:rPr>
              <a:t>Find 20:</a:t>
            </a: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Tree>
    <p:extLst>
      <p:ext uri="{BB962C8B-B14F-4D97-AF65-F5344CB8AC3E}">
        <p14:creationId xmlns:p14="http://schemas.microsoft.com/office/powerpoint/2010/main" val="63599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distance</a:t>
            </a: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(0,0,3,4)</a:t>
            </a: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(25)</a:t>
            </a:r>
          </a:p>
        </p:txBody>
      </p:sp>
      <p:sp>
        <p:nvSpPr>
          <p:cNvPr id="7" name="Freeform 6"/>
          <p:cNvSpPr/>
          <p:nvPr/>
        </p:nvSpPr>
        <p:spPr>
          <a:xfrm>
            <a:off x="4559121"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22383" y="4853022"/>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16846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a:solidFill>
                  <a:prstClr val="black"/>
                </a:solidFill>
              </a:rPr>
              <a:t>Find 20:</a:t>
            </a: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a:solidFill>
                  <a:prstClr val="black"/>
                </a:solidFill>
              </a:rPr>
              <a:t>call</a:t>
            </a:r>
          </a:p>
        </p:txBody>
      </p:sp>
    </p:spTree>
    <p:extLst>
      <p:ext uri="{BB962C8B-B14F-4D97-AF65-F5344CB8AC3E}">
        <p14:creationId xmlns:p14="http://schemas.microsoft.com/office/powerpoint/2010/main" val="2258922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a:solidFill>
                  <a:prstClr val="black"/>
                </a:solidFill>
              </a:rPr>
              <a:t>Find 20:</a:t>
            </a: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a:solidFill>
                  <a:prstClr val="black"/>
                </a:solidFill>
              </a:rPr>
              <a:t>call</a:t>
            </a: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Tree>
    <p:extLst>
      <p:ext uri="{BB962C8B-B14F-4D97-AF65-F5344CB8AC3E}">
        <p14:creationId xmlns:p14="http://schemas.microsoft.com/office/powerpoint/2010/main" val="20798822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a:solidFill>
                  <a:prstClr val="black"/>
                </a:solidFill>
              </a:rPr>
              <a:t>Find 20:</a:t>
            </a: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a:solidFill>
                  <a:prstClr val="black"/>
                </a:solidFill>
              </a:rPr>
              <a:t>call</a:t>
            </a: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a:solidFill>
                  <a:prstClr val="black"/>
                </a:solidFill>
              </a:rPr>
              <a:t>call</a:t>
            </a:r>
          </a:p>
        </p:txBody>
      </p:sp>
    </p:spTree>
    <p:extLst>
      <p:ext uri="{BB962C8B-B14F-4D97-AF65-F5344CB8AC3E}">
        <p14:creationId xmlns:p14="http://schemas.microsoft.com/office/powerpoint/2010/main" val="2862898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a:solidFill>
                  <a:prstClr val="black"/>
                </a:solidFill>
              </a:rPr>
              <a:t>Find 20:</a:t>
            </a: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a:solidFill>
                  <a:prstClr val="black"/>
                </a:solidFill>
              </a:rPr>
              <a:t>call</a:t>
            </a: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a:solidFill>
                  <a:prstClr val="black"/>
                </a:solidFill>
              </a:rPr>
              <a:t>call</a:t>
            </a: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return false</a:t>
            </a: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275294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5999408" y="3736108"/>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a:solidFill>
                  <a:prstClr val="black"/>
                </a:solidFill>
              </a:rPr>
              <a:t>Find 20:</a:t>
            </a: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a:solidFill>
                  <a:prstClr val="black"/>
                </a:solidFill>
              </a:rPr>
              <a:t>call</a:t>
            </a: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a:solidFill>
                  <a:prstClr val="black"/>
                </a:solidFill>
              </a:rPr>
              <a:t>call</a:t>
            </a: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return false</a:t>
            </a: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6822484" y="3806838"/>
            <a:ext cx="1003801" cy="276999"/>
          </a:xfrm>
          <a:prstGeom prst="rect">
            <a:avLst/>
          </a:prstGeom>
          <a:noFill/>
        </p:spPr>
        <p:txBody>
          <a:bodyPr wrap="none" rtlCol="0">
            <a:spAutoFit/>
          </a:bodyPr>
          <a:lstStyle/>
          <a:p>
            <a:r>
              <a:rPr lang="en-US" sz="1200" dirty="0">
                <a:solidFill>
                  <a:prstClr val="black"/>
                </a:solidFill>
              </a:rPr>
              <a:t>return false</a:t>
            </a:r>
          </a:p>
        </p:txBody>
      </p:sp>
    </p:spTree>
    <p:extLst>
      <p:ext uri="{BB962C8B-B14F-4D97-AF65-F5344CB8AC3E}">
        <p14:creationId xmlns:p14="http://schemas.microsoft.com/office/powerpoint/2010/main" val="5547795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5999408" y="3736108"/>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a:solidFill>
                  <a:prstClr val="black"/>
                </a:solidFill>
              </a:rPr>
              <a:t>Find 20:</a:t>
            </a: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a:solidFill>
                  <a:prstClr val="black"/>
                </a:solidFill>
              </a:rPr>
              <a:t>call</a:t>
            </a: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a:solidFill>
                  <a:prstClr val="black"/>
                </a:solidFill>
              </a:rPr>
              <a:t>call</a:t>
            </a: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return false</a:t>
            </a: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6822484" y="3806838"/>
            <a:ext cx="1003801" cy="276999"/>
          </a:xfrm>
          <a:prstGeom prst="rect">
            <a:avLst/>
          </a:prstGeom>
          <a:noFill/>
        </p:spPr>
        <p:txBody>
          <a:bodyPr wrap="none" rtlCol="0">
            <a:spAutoFit/>
          </a:bodyPr>
          <a:lstStyle/>
          <a:p>
            <a:r>
              <a:rPr lang="en-US" sz="1200" dirty="0">
                <a:solidFill>
                  <a:prstClr val="black"/>
                </a:solidFill>
              </a:rPr>
              <a:t>return false</a:t>
            </a:r>
          </a:p>
        </p:txBody>
      </p:sp>
      <p:sp>
        <p:nvSpPr>
          <p:cNvPr id="24" name="TextBox 23"/>
          <p:cNvSpPr txBox="1"/>
          <p:nvPr/>
        </p:nvSpPr>
        <p:spPr>
          <a:xfrm>
            <a:off x="6181491" y="2995589"/>
            <a:ext cx="1003801" cy="276999"/>
          </a:xfrm>
          <a:prstGeom prst="rect">
            <a:avLst/>
          </a:prstGeom>
          <a:noFill/>
        </p:spPr>
        <p:txBody>
          <a:bodyPr wrap="none" rtlCol="0">
            <a:spAutoFit/>
          </a:bodyPr>
          <a:lstStyle/>
          <a:p>
            <a:r>
              <a:rPr lang="en-US" sz="1200" dirty="0">
                <a:solidFill>
                  <a:prstClr val="black"/>
                </a:solidFill>
              </a:rPr>
              <a:t>return false</a:t>
            </a:r>
          </a:p>
        </p:txBody>
      </p:sp>
      <p:sp>
        <p:nvSpPr>
          <p:cNvPr id="25" name="Freeform 24"/>
          <p:cNvSpPr/>
          <p:nvPr/>
        </p:nvSpPr>
        <p:spPr>
          <a:xfrm>
            <a:off x="5358415" y="292485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2536571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5999408" y="3736108"/>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402644">
                <a:tc>
                  <a:txBody>
                    <a:bodyPr/>
                    <a:lstStyle/>
                    <a:p>
                      <a:r>
                        <a:rPr lang="en-US" b="1" dirty="0"/>
                        <a:t>index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0"/>
                  </a:ext>
                </a:extLst>
              </a:tr>
              <a:tr h="402644">
                <a:tc>
                  <a:txBody>
                    <a:bodyPr/>
                    <a:lstStyle/>
                    <a:p>
                      <a:r>
                        <a:rPr lang="en-US" b="1" dirty="0"/>
                        <a:t>value</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17</a:t>
                      </a:r>
                    </a:p>
                  </a:txBody>
                  <a:tcPr/>
                </a:tc>
                <a:tc>
                  <a:txBody>
                    <a:bodyPr/>
                    <a:lstStyle/>
                    <a:p>
                      <a:pPr algn="ctr"/>
                      <a:r>
                        <a:rPr lang="en-US" dirty="0"/>
                        <a:t>32</a:t>
                      </a:r>
                    </a:p>
                  </a:txBody>
                  <a:tcPr/>
                </a:tc>
                <a:tc>
                  <a:txBody>
                    <a:bodyPr/>
                    <a:lstStyle/>
                    <a:p>
                      <a:pPr algn="ctr"/>
                      <a:r>
                        <a:rPr lang="en-US" dirty="0"/>
                        <a:t>36</a:t>
                      </a:r>
                    </a:p>
                  </a:txBody>
                  <a:tcPr/>
                </a:tc>
                <a:tc>
                  <a:txBody>
                    <a:bodyPr/>
                    <a:lstStyle/>
                    <a:p>
                      <a:pPr algn="ctr"/>
                      <a:r>
                        <a:rPr lang="en-US" dirty="0"/>
                        <a:t>42</a:t>
                      </a:r>
                    </a:p>
                  </a:txBody>
                  <a:tcPr/>
                </a:tc>
                <a:tc>
                  <a:txBody>
                    <a:bodyPr/>
                    <a:lstStyle/>
                    <a:p>
                      <a:pPr algn="ctr"/>
                      <a:r>
                        <a:rPr lang="en-US" dirty="0"/>
                        <a:t>49</a:t>
                      </a:r>
                    </a:p>
                  </a:txBody>
                  <a:tcPr/>
                </a:tc>
                <a:tc>
                  <a:txBody>
                    <a:bodyPr/>
                    <a:lstStyle/>
                    <a:p>
                      <a:pPr algn="ctr"/>
                      <a:r>
                        <a:rPr lang="en-US" dirty="0"/>
                        <a:t>53</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a:solidFill>
                  <a:prstClr val="black"/>
                </a:solidFill>
              </a:rPr>
              <a:t>A</a:t>
            </a: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a:solidFill>
                  <a:prstClr val="black"/>
                </a:solidFill>
              </a:rPr>
              <a:t>Find 20:</a:t>
            </a: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a:solidFill>
                  <a:prstClr val="black"/>
                </a:solidFill>
              </a:rPr>
              <a:t>call</a:t>
            </a: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a:solidFill>
                  <a:prstClr val="black"/>
                </a:solidFill>
              </a:rPr>
              <a:t>call</a:t>
            </a: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a:solidFill>
                  <a:prstClr val="black"/>
                </a:solidFill>
              </a:rPr>
              <a:t>call</a:t>
            </a: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latin typeface="Courier New" panose="02070309020205020404" pitchFamily="49" charset="0"/>
                <a:cs typeface="Courier New" panose="02070309020205020404" pitchFamily="49" charset="0"/>
              </a:rPr>
              <a:t>BinarySearch</a:t>
            </a:r>
            <a:r>
              <a:rPr lang="en-US" b="1" dirty="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a:solidFill>
                  <a:prstClr val="black"/>
                </a:solidFill>
              </a:rPr>
              <a:t>call</a:t>
            </a: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return false</a:t>
            </a: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6822484" y="3806838"/>
            <a:ext cx="1003801" cy="276999"/>
          </a:xfrm>
          <a:prstGeom prst="rect">
            <a:avLst/>
          </a:prstGeom>
          <a:noFill/>
        </p:spPr>
        <p:txBody>
          <a:bodyPr wrap="none" rtlCol="0">
            <a:spAutoFit/>
          </a:bodyPr>
          <a:lstStyle/>
          <a:p>
            <a:r>
              <a:rPr lang="en-US" sz="1200" dirty="0">
                <a:solidFill>
                  <a:prstClr val="black"/>
                </a:solidFill>
              </a:rPr>
              <a:t>return false</a:t>
            </a:r>
          </a:p>
        </p:txBody>
      </p:sp>
      <p:sp>
        <p:nvSpPr>
          <p:cNvPr id="24" name="TextBox 23"/>
          <p:cNvSpPr txBox="1"/>
          <p:nvPr/>
        </p:nvSpPr>
        <p:spPr>
          <a:xfrm>
            <a:off x="6181491" y="2995589"/>
            <a:ext cx="1003801" cy="276999"/>
          </a:xfrm>
          <a:prstGeom prst="rect">
            <a:avLst/>
          </a:prstGeom>
          <a:noFill/>
        </p:spPr>
        <p:txBody>
          <a:bodyPr wrap="none" rtlCol="0">
            <a:spAutoFit/>
          </a:bodyPr>
          <a:lstStyle/>
          <a:p>
            <a:r>
              <a:rPr lang="en-US" sz="1200" dirty="0">
                <a:solidFill>
                  <a:prstClr val="black"/>
                </a:solidFill>
              </a:rPr>
              <a:t>return false</a:t>
            </a:r>
          </a:p>
        </p:txBody>
      </p:sp>
      <p:sp>
        <p:nvSpPr>
          <p:cNvPr id="25" name="Freeform 24"/>
          <p:cNvSpPr/>
          <p:nvPr/>
        </p:nvSpPr>
        <p:spPr>
          <a:xfrm>
            <a:off x="5358415" y="292485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TextBox 25"/>
          <p:cNvSpPr txBox="1"/>
          <p:nvPr/>
        </p:nvSpPr>
        <p:spPr>
          <a:xfrm>
            <a:off x="3774356" y="1997683"/>
            <a:ext cx="1003801" cy="276999"/>
          </a:xfrm>
          <a:prstGeom prst="rect">
            <a:avLst/>
          </a:prstGeom>
          <a:noFill/>
        </p:spPr>
        <p:txBody>
          <a:bodyPr wrap="none" rtlCol="0">
            <a:spAutoFit/>
          </a:bodyPr>
          <a:lstStyle/>
          <a:p>
            <a:r>
              <a:rPr lang="en-US" sz="1200" dirty="0">
                <a:solidFill>
                  <a:prstClr val="black"/>
                </a:solidFill>
              </a:rPr>
              <a:t>return false</a:t>
            </a:r>
          </a:p>
        </p:txBody>
      </p:sp>
      <p:sp>
        <p:nvSpPr>
          <p:cNvPr id="27" name="Freeform 26"/>
          <p:cNvSpPr/>
          <p:nvPr/>
        </p:nvSpPr>
        <p:spPr>
          <a:xfrm>
            <a:off x="4746804" y="2121800"/>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5779027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539" y="488047"/>
            <a:ext cx="4639143" cy="5991513"/>
          </a:xfrm>
        </p:spPr>
      </p:pic>
    </p:spTree>
    <p:extLst>
      <p:ext uri="{BB962C8B-B14F-4D97-AF65-F5344CB8AC3E}">
        <p14:creationId xmlns:p14="http://schemas.microsoft.com/office/powerpoint/2010/main" val="119680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63680" y="3825025"/>
            <a:ext cx="5174501" cy="2845976"/>
          </a:xfrm>
          <a:prstGeom prst="rect">
            <a:avLst/>
          </a:prstGeom>
        </p:spPr>
      </p:pic>
      <p:sp>
        <p:nvSpPr>
          <p:cNvPr id="2" name="Title 1"/>
          <p:cNvSpPr>
            <a:spLocks noGrp="1"/>
          </p:cNvSpPr>
          <p:nvPr>
            <p:ph type="title"/>
          </p:nvPr>
        </p:nvSpPr>
        <p:spPr/>
        <p:txBody>
          <a:bodyPr>
            <a:normAutofit fontScale="90000"/>
          </a:bodyPr>
          <a:lstStyle/>
          <a:p>
            <a:r>
              <a:rPr lang="en-US" dirty="0"/>
              <a:t>The Puzzle</a:t>
            </a:r>
          </a:p>
        </p:txBody>
      </p:sp>
      <p:sp>
        <p:nvSpPr>
          <p:cNvPr id="3" name="Content Placeholder 2"/>
          <p:cNvSpPr>
            <a:spLocks noGrp="1"/>
          </p:cNvSpPr>
          <p:nvPr>
            <p:ph idx="1"/>
          </p:nvPr>
        </p:nvSpPr>
        <p:spPr/>
        <p:txBody>
          <a:bodyPr>
            <a:normAutofit/>
          </a:bodyPr>
          <a:lstStyle/>
          <a:p>
            <a:pPr>
              <a:defRPr/>
            </a:pPr>
            <a:r>
              <a:rPr lang="en-US" sz="2400" dirty="0"/>
              <a:t>Tower of Hanoi is a mathematical puzzle invented by a French Mathematician </a:t>
            </a:r>
            <a:r>
              <a:rPr lang="en-US" sz="2400" dirty="0" err="1"/>
              <a:t>Edouard</a:t>
            </a:r>
            <a:r>
              <a:rPr lang="en-US" sz="2400" dirty="0"/>
              <a:t> Lucas in 1883. </a:t>
            </a:r>
          </a:p>
          <a:p>
            <a:pPr>
              <a:defRPr/>
            </a:pPr>
            <a:r>
              <a:rPr lang="en-US" sz="2400" dirty="0"/>
              <a:t>The game starts by having few discs stacked in increasing order of size. The number of discs can vary, but there are </a:t>
            </a:r>
            <a:r>
              <a:rPr lang="en-US" sz="2400" u="sng" dirty="0"/>
              <a:t>only</a:t>
            </a:r>
            <a:r>
              <a:rPr lang="en-US" sz="2400" dirty="0"/>
              <a:t> three pegs.</a:t>
            </a:r>
          </a:p>
        </p:txBody>
      </p:sp>
    </p:spTree>
    <p:extLst>
      <p:ext uri="{BB962C8B-B14F-4D97-AF65-F5344CB8AC3E}">
        <p14:creationId xmlns:p14="http://schemas.microsoft.com/office/powerpoint/2010/main" val="29483918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Puzzle</a:t>
            </a:r>
          </a:p>
        </p:txBody>
      </p:sp>
      <p:sp>
        <p:nvSpPr>
          <p:cNvPr id="3" name="Content Placeholder 2"/>
          <p:cNvSpPr>
            <a:spLocks noGrp="1"/>
          </p:cNvSpPr>
          <p:nvPr>
            <p:ph idx="1"/>
          </p:nvPr>
        </p:nvSpPr>
        <p:spPr/>
        <p:txBody>
          <a:bodyPr>
            <a:normAutofit/>
          </a:bodyPr>
          <a:lstStyle/>
          <a:p>
            <a:r>
              <a:rPr lang="en-US" sz="2400" dirty="0"/>
              <a:t>The Objective is to transfer the entire tower to one of the other pegs. However </a:t>
            </a:r>
            <a:r>
              <a:rPr lang="en-US" sz="2400" u="sng" dirty="0">
                <a:solidFill>
                  <a:srgbClr val="FF0000"/>
                </a:solidFill>
              </a:rPr>
              <a:t>you can only move one disk at a time </a:t>
            </a:r>
            <a:r>
              <a:rPr lang="en-US" sz="2400" dirty="0"/>
              <a:t>and </a:t>
            </a:r>
            <a:r>
              <a:rPr lang="en-US" sz="2400" u="sng" dirty="0">
                <a:solidFill>
                  <a:srgbClr val="FF0000"/>
                </a:solidFill>
              </a:rPr>
              <a:t>you can never stack a larger disk onto a smaller disk</a:t>
            </a:r>
            <a:r>
              <a:rPr lang="en-US" sz="2400" dirty="0"/>
              <a:t>. Try to solve it in fewest possible moves.</a:t>
            </a:r>
          </a:p>
        </p:txBody>
      </p:sp>
      <p:pic>
        <p:nvPicPr>
          <p:cNvPr id="5" name="Picture 4"/>
          <p:cNvPicPr>
            <a:picLocks noChangeAspect="1"/>
          </p:cNvPicPr>
          <p:nvPr/>
        </p:nvPicPr>
        <p:blipFill>
          <a:blip r:embed="rId2"/>
          <a:stretch>
            <a:fillRect/>
          </a:stretch>
        </p:blipFill>
        <p:spPr>
          <a:xfrm>
            <a:off x="1863679" y="3825025"/>
            <a:ext cx="5174502" cy="2845976"/>
          </a:xfrm>
          <a:prstGeom prst="rect">
            <a:avLst/>
          </a:prstGeom>
        </p:spPr>
      </p:pic>
    </p:spTree>
    <p:extLst>
      <p:ext uri="{BB962C8B-B14F-4D97-AF65-F5344CB8AC3E}">
        <p14:creationId xmlns:p14="http://schemas.microsoft.com/office/powerpoint/2010/main" val="100145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
        <p:nvSpPr>
          <p:cNvPr id="6" name="Rectangle 5"/>
          <p:cNvSpPr/>
          <p:nvPr/>
        </p:nvSpPr>
        <p:spPr>
          <a:xfrm>
            <a:off x="3841123" y="5550793"/>
            <a:ext cx="1461753"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distance</a:t>
            </a: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(0,0,3,4)</a:t>
            </a:r>
          </a:p>
        </p:txBody>
      </p:sp>
      <p:sp>
        <p:nvSpPr>
          <p:cNvPr id="7" name="Freeform 6"/>
          <p:cNvSpPr/>
          <p:nvPr/>
        </p:nvSpPr>
        <p:spPr>
          <a:xfrm>
            <a:off x="1878705"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41967" y="4876576"/>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31790572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Solve Hanoi with 4 Discs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65" y="2040272"/>
            <a:ext cx="8624269" cy="3368855"/>
          </a:xfrm>
        </p:spPr>
      </p:pic>
    </p:spTree>
    <p:extLst>
      <p:ext uri="{BB962C8B-B14F-4D97-AF65-F5344CB8AC3E}">
        <p14:creationId xmlns:p14="http://schemas.microsoft.com/office/powerpoint/2010/main" val="25492052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Solution</a:t>
            </a:r>
          </a:p>
        </p:txBody>
      </p:sp>
      <p:sp>
        <p:nvSpPr>
          <p:cNvPr id="3" name="Content Placeholder 2"/>
          <p:cNvSpPr>
            <a:spLocks noGrp="1"/>
          </p:cNvSpPr>
          <p:nvPr>
            <p:ph idx="1"/>
          </p:nvPr>
        </p:nvSpPr>
        <p:spPr/>
        <p:txBody>
          <a:bodyPr/>
          <a:lstStyle/>
          <a:p>
            <a:r>
              <a:rPr lang="en-US" dirty="0"/>
              <a:t>Problem: Move </a:t>
            </a:r>
            <a:r>
              <a:rPr lang="en-US" b="1" dirty="0"/>
              <a:t>N</a:t>
            </a:r>
            <a:r>
              <a:rPr lang="en-US" dirty="0"/>
              <a:t> discs from </a:t>
            </a:r>
            <a:r>
              <a:rPr lang="en-US" b="1" dirty="0"/>
              <a:t>source</a:t>
            </a:r>
            <a:r>
              <a:rPr lang="en-US" dirty="0"/>
              <a:t> peg to </a:t>
            </a:r>
            <a:r>
              <a:rPr lang="en-US" b="1" dirty="0"/>
              <a:t>destination</a:t>
            </a:r>
            <a:r>
              <a:rPr lang="en-US" dirty="0"/>
              <a:t> peg using </a:t>
            </a:r>
            <a:r>
              <a:rPr lang="en-US" b="1" dirty="0"/>
              <a:t>auxiliary</a:t>
            </a:r>
            <a:r>
              <a:rPr lang="en-US" dirty="0"/>
              <a:t> peg as via</a:t>
            </a:r>
          </a:p>
          <a:p>
            <a:r>
              <a:rPr lang="en-US" dirty="0"/>
              <a:t>Base case:</a:t>
            </a:r>
          </a:p>
          <a:p>
            <a:pPr lvl="1"/>
            <a:r>
              <a:rPr lang="en-US" dirty="0"/>
              <a:t>Move disc from source peg to destination peg (N = 1)</a:t>
            </a:r>
          </a:p>
        </p:txBody>
      </p:sp>
      <p:pic>
        <p:nvPicPr>
          <p:cNvPr id="6" name="Picture 5"/>
          <p:cNvPicPr>
            <a:picLocks noChangeAspect="1"/>
          </p:cNvPicPr>
          <p:nvPr/>
        </p:nvPicPr>
        <p:blipFill>
          <a:blip r:embed="rId2"/>
          <a:stretch>
            <a:fillRect/>
          </a:stretch>
        </p:blipFill>
        <p:spPr>
          <a:xfrm>
            <a:off x="2886549" y="3158550"/>
            <a:ext cx="3370901" cy="3342811"/>
          </a:xfrm>
          <a:prstGeom prst="rect">
            <a:avLst/>
          </a:prstGeom>
        </p:spPr>
      </p:pic>
    </p:spTree>
    <p:extLst>
      <p:ext uri="{BB962C8B-B14F-4D97-AF65-F5344CB8AC3E}">
        <p14:creationId xmlns:p14="http://schemas.microsoft.com/office/powerpoint/2010/main" val="162996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Solution</a:t>
            </a:r>
          </a:p>
        </p:txBody>
      </p:sp>
      <p:sp>
        <p:nvSpPr>
          <p:cNvPr id="3" name="Content Placeholder 2"/>
          <p:cNvSpPr>
            <a:spLocks noGrp="1"/>
          </p:cNvSpPr>
          <p:nvPr>
            <p:ph idx="1"/>
          </p:nvPr>
        </p:nvSpPr>
        <p:spPr/>
        <p:txBody>
          <a:bodyPr/>
          <a:lstStyle/>
          <a:p>
            <a:r>
              <a:rPr lang="en-US" dirty="0"/>
              <a:t>Problem: Move </a:t>
            </a:r>
            <a:r>
              <a:rPr lang="en-US" b="1" dirty="0"/>
              <a:t>N</a:t>
            </a:r>
            <a:r>
              <a:rPr lang="en-US" dirty="0"/>
              <a:t> discs from </a:t>
            </a:r>
            <a:r>
              <a:rPr lang="en-US" b="1" dirty="0"/>
              <a:t>source</a:t>
            </a:r>
            <a:r>
              <a:rPr lang="en-US" dirty="0"/>
              <a:t> peg to </a:t>
            </a:r>
            <a:r>
              <a:rPr lang="en-US" b="1" dirty="0"/>
              <a:t>destination</a:t>
            </a:r>
            <a:r>
              <a:rPr lang="en-US" dirty="0"/>
              <a:t> peg using </a:t>
            </a:r>
            <a:r>
              <a:rPr lang="en-US" b="1" dirty="0"/>
              <a:t>auxiliary</a:t>
            </a:r>
            <a:r>
              <a:rPr lang="en-US" dirty="0"/>
              <a:t> peg as via</a:t>
            </a:r>
          </a:p>
          <a:p>
            <a:r>
              <a:rPr lang="en-US" dirty="0"/>
              <a:t>General case:</a:t>
            </a:r>
          </a:p>
          <a:p>
            <a:pPr lvl="1"/>
            <a:r>
              <a:rPr lang="en-US" dirty="0"/>
              <a:t>Move N-1 discs from </a:t>
            </a:r>
            <a:r>
              <a:rPr lang="en-US" b="1" dirty="0"/>
              <a:t>source peg to auxiliary peg </a:t>
            </a:r>
            <a:r>
              <a:rPr lang="en-US" dirty="0"/>
              <a:t>via destination peg</a:t>
            </a:r>
          </a:p>
          <a:p>
            <a:pPr lvl="1"/>
            <a:r>
              <a:rPr lang="en-US" dirty="0"/>
              <a:t>Move disc from </a:t>
            </a:r>
            <a:r>
              <a:rPr lang="en-US" b="1" dirty="0"/>
              <a:t>source peg to destination peg</a:t>
            </a:r>
          </a:p>
          <a:p>
            <a:pPr lvl="1"/>
            <a:r>
              <a:rPr lang="en-US" dirty="0"/>
              <a:t>Move N-1 discs from </a:t>
            </a:r>
            <a:r>
              <a:rPr lang="en-US" b="1" dirty="0"/>
              <a:t>auxiliary peg to destination peg </a:t>
            </a:r>
            <a:r>
              <a:rPr lang="en-US" dirty="0"/>
              <a:t>via source peg</a:t>
            </a:r>
          </a:p>
        </p:txBody>
      </p:sp>
      <p:pic>
        <p:nvPicPr>
          <p:cNvPr id="5" name="Picture 4"/>
          <p:cNvPicPr>
            <a:picLocks noChangeAspect="1"/>
          </p:cNvPicPr>
          <p:nvPr/>
        </p:nvPicPr>
        <p:blipFill>
          <a:blip r:embed="rId2"/>
          <a:stretch>
            <a:fillRect/>
          </a:stretch>
        </p:blipFill>
        <p:spPr>
          <a:xfrm>
            <a:off x="162521" y="4005331"/>
            <a:ext cx="8822765" cy="1298678"/>
          </a:xfrm>
          <a:prstGeom prst="rect">
            <a:avLst/>
          </a:prstGeom>
        </p:spPr>
      </p:pic>
    </p:spTree>
    <p:extLst>
      <p:ext uri="{BB962C8B-B14F-4D97-AF65-F5344CB8AC3E}">
        <p14:creationId xmlns:p14="http://schemas.microsoft.com/office/powerpoint/2010/main" val="19380416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167425" y="1185863"/>
            <a:ext cx="8747975" cy="4910137"/>
          </a:xfrm>
        </p:spPr>
        <p:txBody>
          <a:bodyPr>
            <a:normAutofit fontScale="77500" lnSpcReduction="20000"/>
          </a:bodyPr>
          <a:lstStyle/>
          <a:p>
            <a:pPr>
              <a:spcBef>
                <a:spcPts val="0"/>
              </a:spcBef>
              <a:buNone/>
            </a:pPr>
            <a:r>
              <a:rPr lang="en-US" dirty="0">
                <a:latin typeface="Courier New" panose="02070309020205020404" pitchFamily="49" charset="0"/>
                <a:cs typeface="Times New Roman" panose="02020603050405020304" pitchFamily="18" charset="0"/>
              </a:rPr>
              <a:t>#include &lt;</a:t>
            </a:r>
            <a:r>
              <a:rPr lang="en-US" dirty="0" err="1">
                <a:latin typeface="Courier New" panose="02070309020205020404" pitchFamily="49" charset="0"/>
                <a:cs typeface="Times New Roman" panose="02020603050405020304" pitchFamily="18" charset="0"/>
              </a:rPr>
              <a:t>stdio.h</a:t>
            </a:r>
            <a:r>
              <a:rPr lang="en-US" dirty="0">
                <a:latin typeface="Courier New" panose="02070309020205020404" pitchFamily="49" charset="0"/>
                <a:cs typeface="Times New Roman" panose="02020603050405020304" pitchFamily="18" charset="0"/>
              </a:rPr>
              <a:t>&gt;</a:t>
            </a:r>
          </a:p>
          <a:p>
            <a:pPr>
              <a:spcBef>
                <a:spcPts val="0"/>
              </a:spcBef>
              <a:buNone/>
            </a:pPr>
            <a:r>
              <a:rPr lang="en-US" b="1" dirty="0">
                <a:solidFill>
                  <a:srgbClr val="FF0000"/>
                </a:solidFill>
                <a:latin typeface="Courier New" panose="02070309020205020404" pitchFamily="49" charset="0"/>
                <a:cs typeface="Times New Roman" panose="02020603050405020304" pitchFamily="18" charset="0"/>
              </a:rPr>
              <a:t>void </a:t>
            </a:r>
            <a:r>
              <a:rPr lang="en-US" b="1" dirty="0" err="1">
                <a:solidFill>
                  <a:srgbClr val="FF0000"/>
                </a:solidFill>
                <a:latin typeface="Courier New" panose="02070309020205020404" pitchFamily="49" charset="0"/>
                <a:cs typeface="Times New Roman" panose="02020603050405020304" pitchFamily="18" charset="0"/>
              </a:rPr>
              <a:t>hanoi</a:t>
            </a:r>
            <a:r>
              <a:rPr lang="en-US" b="1" dirty="0">
                <a:solidFill>
                  <a:srgbClr val="FF0000"/>
                </a:solidFill>
                <a:latin typeface="Courier New" panose="02070309020205020404" pitchFamily="49" charset="0"/>
                <a:cs typeface="Times New Roman" panose="02020603050405020304" pitchFamily="18" charset="0"/>
              </a:rPr>
              <a:t>(</a:t>
            </a:r>
            <a:r>
              <a:rPr lang="en-US" b="1" dirty="0" err="1">
                <a:solidFill>
                  <a:srgbClr val="FF0000"/>
                </a:solidFill>
                <a:latin typeface="Courier New" panose="02070309020205020404" pitchFamily="49" charset="0"/>
                <a:cs typeface="Times New Roman" panose="02020603050405020304" pitchFamily="18" charset="0"/>
              </a:rPr>
              <a:t>int</a:t>
            </a:r>
            <a:r>
              <a:rPr lang="en-US" b="1" dirty="0">
                <a:solidFill>
                  <a:srgbClr val="FF0000"/>
                </a:solidFill>
                <a:latin typeface="Courier New" panose="02070309020205020404" pitchFamily="49" charset="0"/>
                <a:cs typeface="Times New Roman" panose="02020603050405020304" pitchFamily="18" charset="0"/>
              </a:rPr>
              <a:t> n, char </a:t>
            </a:r>
            <a:r>
              <a:rPr lang="en-US" b="1" dirty="0" err="1">
                <a:solidFill>
                  <a:srgbClr val="FF0000"/>
                </a:solidFill>
                <a:latin typeface="Courier New" panose="02070309020205020404" pitchFamily="49" charset="0"/>
                <a:cs typeface="Times New Roman" panose="02020603050405020304" pitchFamily="18" charset="0"/>
              </a:rPr>
              <a:t>src</a:t>
            </a:r>
            <a:r>
              <a:rPr lang="en-US" b="1" dirty="0">
                <a:solidFill>
                  <a:srgbClr val="FF0000"/>
                </a:solidFill>
                <a:latin typeface="Courier New" panose="02070309020205020404" pitchFamily="49" charset="0"/>
                <a:cs typeface="Times New Roman" panose="02020603050405020304" pitchFamily="18" charset="0"/>
              </a:rPr>
              <a:t>, char </a:t>
            </a:r>
            <a:r>
              <a:rPr lang="en-US" b="1" dirty="0" err="1">
                <a:solidFill>
                  <a:srgbClr val="FF0000"/>
                </a:solidFill>
                <a:latin typeface="Courier New" panose="02070309020205020404" pitchFamily="49" charset="0"/>
                <a:cs typeface="Times New Roman" panose="02020603050405020304" pitchFamily="18" charset="0"/>
              </a:rPr>
              <a:t>dst</a:t>
            </a:r>
            <a:r>
              <a:rPr lang="en-US" b="1" dirty="0">
                <a:solidFill>
                  <a:srgbClr val="FF0000"/>
                </a:solidFill>
                <a:latin typeface="Courier New" panose="02070309020205020404" pitchFamily="49" charset="0"/>
                <a:cs typeface="Times New Roman" panose="02020603050405020304" pitchFamily="18" charset="0"/>
              </a:rPr>
              <a:t>, char aux)</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if(n == 1)</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printf</a:t>
            </a:r>
            <a:r>
              <a:rPr lang="en-US" dirty="0">
                <a:latin typeface="Courier New" panose="02070309020205020404" pitchFamily="49" charset="0"/>
                <a:cs typeface="Times New Roman" panose="02020603050405020304" pitchFamily="18" charset="0"/>
              </a:rPr>
              <a:t>("Move disc from peg %c to peg %c\n",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else</a:t>
            </a:r>
          </a:p>
          <a:p>
            <a:pPr>
              <a:spcBef>
                <a:spcPts val="0"/>
              </a:spcBef>
              <a:buNone/>
            </a:pPr>
            <a:r>
              <a:rPr lang="en-US" dirty="0">
                <a:latin typeface="Courier New" panose="02070309020205020404" pitchFamily="49" charset="0"/>
                <a:cs typeface="Times New Roman" panose="02020603050405020304" pitchFamily="18" charset="0"/>
              </a:rPr>
              <a:t>    {</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(n-1,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aux,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(1,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 aux);</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(n-1, aux,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endParaRPr lang="en-US" dirty="0">
              <a:latin typeface="Courier New" panose="02070309020205020404" pitchFamily="49" charset="0"/>
              <a:cs typeface="Times New Roman" panose="02020603050405020304" pitchFamily="18" charset="0"/>
            </a:endParaRPr>
          </a:p>
          <a:p>
            <a:pPr>
              <a:spcBef>
                <a:spcPts val="0"/>
              </a:spcBef>
              <a:buNone/>
            </a:pPr>
            <a:r>
              <a:rPr lang="en-US" dirty="0" err="1">
                <a:latin typeface="Courier New" panose="02070309020205020404" pitchFamily="49" charset="0"/>
                <a:cs typeface="Times New Roman" panose="02020603050405020304" pitchFamily="18" charset="0"/>
              </a:rPr>
              <a:t>int</a:t>
            </a:r>
            <a:r>
              <a:rPr lang="en-US" dirty="0">
                <a:latin typeface="Courier New" panose="02070309020205020404" pitchFamily="49" charset="0"/>
                <a:cs typeface="Times New Roman" panose="02020603050405020304" pitchFamily="18" charset="0"/>
              </a:rPr>
              <a:t> main()</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(4, 'A', 'C', 'B');</a:t>
            </a:r>
          </a:p>
          <a:p>
            <a:pPr>
              <a:spcBef>
                <a:spcPts val="0"/>
              </a:spcBef>
              <a:buNone/>
            </a:pPr>
            <a:r>
              <a:rPr lang="en-US" dirty="0">
                <a:latin typeface="Courier New" panose="02070309020205020404" pitchFamily="49" charset="0"/>
                <a:cs typeface="Times New Roman" panose="02020603050405020304" pitchFamily="18" charset="0"/>
              </a:rPr>
              <a:t>	return 0;</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endParaRPr lang="en-US" dirty="0">
              <a:latin typeface="Courier New" panose="02070309020205020404" pitchFamily="49" charset="0"/>
              <a:cs typeface="Times New Roman" panose="02020603050405020304" pitchFamily="18" charset="0"/>
            </a:endParaRPr>
          </a:p>
          <a:p>
            <a:pPr>
              <a:spcBef>
                <a:spcPts val="0"/>
              </a:spcBef>
              <a:buNone/>
            </a:pPr>
            <a:endParaRPr lang="en-US" dirty="0">
              <a:latin typeface="Courier New" panose="02070309020205020404" pitchFamily="49" charset="0"/>
              <a:cs typeface="Times New Roman" panose="02020603050405020304" pitchFamily="18" charset="0"/>
            </a:endParaRPr>
          </a:p>
        </p:txBody>
      </p:sp>
      <p:sp>
        <p:nvSpPr>
          <p:cNvPr id="4" name="Title 1"/>
          <p:cNvSpPr>
            <a:spLocks noGrp="1"/>
          </p:cNvSpPr>
          <p:nvPr>
            <p:ph type="title"/>
          </p:nvPr>
        </p:nvSpPr>
        <p:spPr>
          <a:xfrm>
            <a:off x="155575" y="161927"/>
            <a:ext cx="8797925" cy="676274"/>
          </a:xfrm>
        </p:spPr>
        <p:txBody>
          <a:bodyPr>
            <a:normAutofit fontScale="90000"/>
          </a:bodyPr>
          <a:lstStyle/>
          <a:p>
            <a:r>
              <a:rPr lang="en-US" dirty="0"/>
              <a:t>Recursive Function for Solving Hanoi</a:t>
            </a:r>
          </a:p>
        </p:txBody>
      </p:sp>
    </p:spTree>
    <p:extLst>
      <p:ext uri="{BB962C8B-B14F-4D97-AF65-F5344CB8AC3E}">
        <p14:creationId xmlns:p14="http://schemas.microsoft.com/office/powerpoint/2010/main" val="8810855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onut 7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6" name="Donut 75"/>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7" name="Donut 76"/>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8" name="Donut 77"/>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9" name="TextBox 78"/>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80" name="TextBox 79"/>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81" name="TextBox 80"/>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82" name="Can 81"/>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Can 82"/>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Can 83"/>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6" name="Rounded Rectangle 15"/>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7" name="Rounded Rectangle 16"/>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18" name="Rounded Rectangle 17"/>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19" name="Rounded Rectangle 18"/>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0" name="Rounded Rectangle 19"/>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2" name="Rounded Rectangle 21"/>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3" name="Rounded Rectangle 22"/>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5" name="Rounded Rectangle 2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6" name="Rounded Rectangle 2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4899592" y="171562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28" name="Rounded Rectangle 27"/>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9" name="Rounded Rectangle 28"/>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30" name="Rounded Rectangle 29"/>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31" name="Rounded Rectangle 30"/>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2" name="Rounded Rectangle 31"/>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33" name="Rounded Rectangle 32"/>
          <p:cNvSpPr/>
          <p:nvPr/>
        </p:nvSpPr>
        <p:spPr>
          <a:xfrm>
            <a:off x="2591307" y="24459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34" name="Rounded Rectangle 33"/>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5" name="Rounded Rectangle 34"/>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36" name="Rounded Rectangle 35"/>
          <p:cNvSpPr/>
          <p:nvPr/>
        </p:nvSpPr>
        <p:spPr>
          <a:xfrm>
            <a:off x="283022"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37" name="Straight Arrow Connector 36"/>
          <p:cNvCxnSpPr>
            <a:endCxn id="33"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3"/>
            <a:endCxn id="34"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7"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3"/>
            <a:endCxn id="28"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9"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0"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3"/>
            <a:endCxn id="31"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2"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7"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9" idx="3"/>
            <a:endCxn id="19"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0"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3"/>
            <a:endCxn id="22"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1"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23"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4"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2" idx="3"/>
            <a:endCxn id="2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239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6" name="Rounded Rectangle 15"/>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7" name="Rounded Rectangle 16"/>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18" name="Rounded Rectangle 17"/>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19" name="Rounded Rectangle 18"/>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0" name="Rounded Rectangle 19"/>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1" name="Rounded Rectangle 20"/>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2" name="Rounded Rectangle 21"/>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3" name="Rounded Rectangle 22"/>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5" name="Rounded Rectangle 2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6" name="Rounded Rectangle 2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4899592" y="171562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29" name="Rounded Rectangle 28"/>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0" name="Rounded Rectangle 39"/>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1" name="Rounded Rectangle 40"/>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2591307" y="24459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4" name="Rounded Rectangle 43"/>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5" name="Rounded Rectangle 44"/>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6" name="Rounded Rectangle 4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47" name="Straight Arrow Connector 46"/>
          <p:cNvCxnSpPr>
            <a:endCxn id="43"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3"/>
            <a:endCxn id="44"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5"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27"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3"/>
            <a:endCxn id="2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5" idx="3"/>
            <a:endCxn id="41"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7"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0" idx="3"/>
            <a:endCxn id="19"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0"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3"/>
            <a:endCxn id="22"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4"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2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8441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9" name="Rounded Rectangle 18"/>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0" name="Rounded Rectangle 19"/>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1" name="Rounded Rectangle 20"/>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2" name="Rounded Rectangle 21"/>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5" name="Rounded Rectangle 2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6" name="Rounded Rectangle 2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9" name="Rounded Rectangle 28"/>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0" name="Rounded Rectangle 29"/>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8"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9"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0"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1"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2"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29"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8600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3891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1821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nut 3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Donut 34"/>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6" name="TextBox 35"/>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7" name="TextBox 36"/>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8" name="TextBox 37"/>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9" name="Can 38"/>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1040329" y="5092217"/>
            <a:ext cx="87013" cy="98929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1" name="Rounded Rectangle 3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55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37461_CH04_AI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7502" y="4427777"/>
            <a:ext cx="6434070" cy="2278733"/>
          </a:xfrm>
          <a:prstGeom prst="rect">
            <a:avLst/>
          </a:prstGeom>
          <a:noFill/>
        </p:spPr>
      </p:pic>
      <p:sp>
        <p:nvSpPr>
          <p:cNvPr id="2" name="Title 1"/>
          <p:cNvSpPr>
            <a:spLocks noGrp="1"/>
          </p:cNvSpPr>
          <p:nvPr>
            <p:ph type="title"/>
          </p:nvPr>
        </p:nvSpPr>
        <p:spPr/>
        <p:txBody>
          <a:bodyPr>
            <a:normAutofit fontScale="90000"/>
          </a:bodyPr>
          <a:lstStyle/>
          <a:p>
            <a:r>
              <a:rPr lang="en-US" dirty="0"/>
              <a:t>Recursion</a:t>
            </a:r>
          </a:p>
        </p:txBody>
      </p:sp>
      <p:sp>
        <p:nvSpPr>
          <p:cNvPr id="3" name="Content Placeholder 2"/>
          <p:cNvSpPr>
            <a:spLocks noGrp="1"/>
          </p:cNvSpPr>
          <p:nvPr>
            <p:ph idx="1"/>
          </p:nvPr>
        </p:nvSpPr>
        <p:spPr>
          <a:xfrm>
            <a:off x="155575" y="939800"/>
            <a:ext cx="8797925" cy="5918200"/>
          </a:xfrm>
        </p:spPr>
        <p:txBody>
          <a:bodyPr>
            <a:normAutofit/>
          </a:bodyPr>
          <a:lstStyle/>
          <a:p>
            <a:pPr algn="just"/>
            <a:r>
              <a:rPr lang="en-US" sz="2400" b="1" i="1" dirty="0">
                <a:cs typeface="Times New Roman" panose="02020603050405020304" pitchFamily="18" charset="0"/>
              </a:rPr>
              <a:t>Recursion</a:t>
            </a:r>
            <a:r>
              <a:rPr lang="en-US" sz="2400" dirty="0">
                <a:cs typeface="Times New Roman" panose="02020603050405020304" pitchFamily="18" charset="0"/>
              </a:rPr>
              <a:t> is a technique that solves a problem by solving a smaller problem of the same type.</a:t>
            </a:r>
          </a:p>
          <a:p>
            <a:pPr algn="just"/>
            <a:r>
              <a:rPr lang="en-US" sz="2400" dirty="0">
                <a:cs typeface="Times New Roman" panose="02020603050405020304" pitchFamily="18" charset="0"/>
              </a:rPr>
              <a:t>Recursion can be implemented using a </a:t>
            </a:r>
            <a:r>
              <a:rPr lang="en-US" sz="2400" b="1" i="1" dirty="0">
                <a:cs typeface="Times New Roman" panose="02020603050405020304" pitchFamily="18" charset="0"/>
              </a:rPr>
              <a:t>recursive function</a:t>
            </a:r>
            <a:r>
              <a:rPr lang="en-US" sz="2400" dirty="0">
                <a:cs typeface="Times New Roman" panose="02020603050405020304" pitchFamily="18" charset="0"/>
              </a:rPr>
              <a:t> (a function invoking itself, either directly or indirectly).</a:t>
            </a:r>
          </a:p>
          <a:p>
            <a:pPr algn="just"/>
            <a:r>
              <a:rPr lang="en-US" sz="2400" dirty="0">
                <a:cs typeface="Times New Roman" panose="02020603050405020304" pitchFamily="18" charset="0"/>
              </a:rPr>
              <a:t>Recursion can be used as an alternative to iteration.</a:t>
            </a:r>
          </a:p>
          <a:p>
            <a:pPr algn="just"/>
            <a:r>
              <a:rPr lang="en-US" sz="2400" dirty="0">
                <a:cs typeface="Times New Roman" panose="02020603050405020304" pitchFamily="18" charset="0"/>
              </a:rPr>
              <a:t>It is an important and powerful tool in problem solving and programming. </a:t>
            </a:r>
          </a:p>
          <a:p>
            <a:pPr algn="just"/>
            <a:r>
              <a:rPr lang="en-US" sz="2400" dirty="0">
                <a:cs typeface="Times New Roman" panose="02020603050405020304" pitchFamily="18" charset="0"/>
              </a:rPr>
              <a:t>It is a programming technique that naturally implements the </a:t>
            </a:r>
            <a:r>
              <a:rPr lang="en-US" sz="2400" dirty="0">
                <a:solidFill>
                  <a:srgbClr val="FF0000"/>
                </a:solidFill>
                <a:cs typeface="Times New Roman" panose="02020603050405020304" pitchFamily="18" charset="0"/>
              </a:rPr>
              <a:t>divide-and-conquer problem solving </a:t>
            </a:r>
            <a:r>
              <a:rPr lang="en-US" sz="2400" dirty="0">
                <a:cs typeface="Times New Roman" panose="02020603050405020304" pitchFamily="18" charset="0"/>
              </a:rPr>
              <a:t>methodology.</a:t>
            </a:r>
          </a:p>
          <a:p>
            <a:pPr>
              <a:buNone/>
            </a:pPr>
            <a:endParaRPr lang="en-US" sz="2400" dirty="0"/>
          </a:p>
          <a:p>
            <a:endParaRPr lang="en-US" sz="2400" dirty="0"/>
          </a:p>
        </p:txBody>
      </p:sp>
    </p:spTree>
    <p:extLst>
      <p:ext uri="{BB962C8B-B14F-4D97-AF65-F5344CB8AC3E}">
        <p14:creationId xmlns:p14="http://schemas.microsoft.com/office/powerpoint/2010/main" val="39708705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1040329" y="5092217"/>
            <a:ext cx="87013" cy="98929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1" name="Rounded Rectangle 20"/>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2" name="Rounded Rectangle 21"/>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cxnSp>
        <p:nvCxnSpPr>
          <p:cNvPr id="52" name="Straight Arrow Connector 5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2"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75" name="Rounded Rectangle 74"/>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76" name="Rounded Rectangle 7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spTree>
    <p:extLst>
      <p:ext uri="{BB962C8B-B14F-4D97-AF65-F5344CB8AC3E}">
        <p14:creationId xmlns:p14="http://schemas.microsoft.com/office/powerpoint/2010/main" val="8075876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1040329" y="5092217"/>
            <a:ext cx="87013" cy="98929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1" name="Rounded Rectangle 20"/>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2" name="Rounded Rectangle 21"/>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cxnSp>
        <p:nvCxnSpPr>
          <p:cNvPr id="52" name="Straight Arrow Connector 5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2"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75" name="Rounded Rectangle 74"/>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76" name="Rounded Rectangle 7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spTree>
    <p:extLst>
      <p:ext uri="{BB962C8B-B14F-4D97-AF65-F5344CB8AC3E}">
        <p14:creationId xmlns:p14="http://schemas.microsoft.com/office/powerpoint/2010/main" val="17177951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7"/>
            <a:ext cx="86302" cy="125599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1" name="Rounded Rectangle 20"/>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2" name="Rounded Rectangle 21"/>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cxnSp>
        <p:nvCxnSpPr>
          <p:cNvPr id="52" name="Straight Arrow Connector 5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2"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75" name="Rounded Rectangle 74"/>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76" name="Rounded Rectangle 7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spTree>
    <p:extLst>
      <p:ext uri="{BB962C8B-B14F-4D97-AF65-F5344CB8AC3E}">
        <p14:creationId xmlns:p14="http://schemas.microsoft.com/office/powerpoint/2010/main" val="32739871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7"/>
            <a:ext cx="86302" cy="125599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4383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7"/>
            <a:ext cx="86302" cy="125599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2" name="Rounded Rectangle 21"/>
          <p:cNvSpPr/>
          <p:nvPr/>
        </p:nvSpPr>
        <p:spPr>
          <a:xfrm>
            <a:off x="7207877" y="121313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479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9" name="Can 38"/>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2" name="Rounded Rectangle 21"/>
          <p:cNvSpPr/>
          <p:nvPr/>
        </p:nvSpPr>
        <p:spPr>
          <a:xfrm>
            <a:off x="7207877" y="121313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8" name="Rounded Rectangle 37"/>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8"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6923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nut 2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TextBox 31"/>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3" name="TextBox 32"/>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4" name="TextBox 33"/>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1" name="Rounded Rectangle 20"/>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5" name="Rounded Rectangle 3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6" name="Rounded Rectangle 3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3957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nut 2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TextBox 31"/>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3" name="TextBox 32"/>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4" name="TextBox 33"/>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1" name="Rounded Rectangle 20"/>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5" name="Rounded Rectangle 3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6" name="Rounded Rectangle 3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7407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onut 2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Can 35"/>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3" name="Rounded Rectangle 22"/>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4" name="Rounded Rectangle 23"/>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7" name="Rounded Rectangle 2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3"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7367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nut 2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TextBox 31"/>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3" name="TextBox 32"/>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4" name="TextBox 33"/>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5" name="Can 34"/>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Can 35"/>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2" name="Rounded Rectangle 21"/>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2"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69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457200" y="1171575"/>
            <a:ext cx="8458200" cy="4924425"/>
          </a:xfrm>
        </p:spPr>
        <p:txBody>
          <a:bodyPr/>
          <a:lstStyle/>
          <a:p>
            <a:pPr eaLnBrk="1" hangingPunct="1">
              <a:buFontTx/>
              <a:buNone/>
            </a:pPr>
            <a:r>
              <a:rPr lang="en-US" sz="2000" dirty="0">
                <a:solidFill>
                  <a:srgbClr val="FF0000"/>
                </a:solidFill>
                <a:cs typeface="Times New Roman" panose="02020603050405020304" pitchFamily="18" charset="0"/>
              </a:rPr>
              <a:t>n! = n * (n-1) * (n-2) *  … * 2 * 1		for any integer n&gt;0</a:t>
            </a:r>
          </a:p>
          <a:p>
            <a:pPr eaLnBrk="1" hangingPunct="1">
              <a:buFontTx/>
              <a:buNone/>
            </a:pPr>
            <a:r>
              <a:rPr lang="en-US" dirty="0">
                <a:cs typeface="Times New Roman" panose="02020603050405020304" pitchFamily="18" charset="0"/>
              </a:rPr>
              <a:t>0! = 1</a:t>
            </a:r>
          </a:p>
          <a:p>
            <a:pPr eaLnBrk="1" hangingPunct="1">
              <a:buFontTx/>
              <a:buNone/>
            </a:pPr>
            <a:endParaRPr lang="en-US" dirty="0">
              <a:cs typeface="Times New Roman" panose="02020603050405020304" pitchFamily="18" charset="0"/>
            </a:endParaRPr>
          </a:p>
          <a:p>
            <a:pPr eaLnBrk="1" hangingPunct="1">
              <a:buFontTx/>
              <a:buNone/>
            </a:pPr>
            <a:r>
              <a:rPr lang="en-US" b="1" u="sng" dirty="0">
                <a:cs typeface="Times New Roman" panose="02020603050405020304" pitchFamily="18" charset="0"/>
              </a:rPr>
              <a:t>Iterative Definition in C:</a:t>
            </a:r>
            <a:endParaRPr lang="en-US" u="sng" dirty="0">
              <a:cs typeface="Times New Roman" panose="02020603050405020304" pitchFamily="18" charset="0"/>
            </a:endParaRPr>
          </a:p>
          <a:p>
            <a:pPr eaLnBrk="1" hangingPunct="1">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fval</a:t>
            </a:r>
            <a:r>
              <a:rPr lang="en-US" sz="2000" dirty="0">
                <a:latin typeface="Courier New" panose="02070309020205020404" pitchFamily="49" charset="0"/>
                <a:cs typeface="Courier New" panose="02070309020205020404" pitchFamily="49" charset="0"/>
              </a:rPr>
              <a:t> = 1;</a:t>
            </a:r>
            <a:endParaRPr lang="en-US" sz="2000" dirty="0">
              <a:latin typeface="Courier New" panose="02070309020205020404" pitchFamily="49" charset="0"/>
              <a:cs typeface="Times New Roman" panose="02020603050405020304" pitchFamily="18" charset="0"/>
            </a:endParaRPr>
          </a:p>
          <a:p>
            <a:pPr eaLnBrk="1" hangingPunct="1">
              <a:buFontTx/>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n;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1;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Times New Roman" panose="02020603050405020304" pitchFamily="18" charset="0"/>
            </a:endParaRPr>
          </a:p>
          <a:p>
            <a:pPr eaLnBrk="1" hangingPunct="1">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fval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Times New Roman" panose="02020603050405020304" pitchFamily="18" charset="0"/>
            </a:endParaRPr>
          </a:p>
          <a:p>
            <a:pPr eaLnBrk="1" hangingPunct="1">
              <a:buFontTx/>
              <a:buNone/>
            </a:pPr>
            <a:endParaRPr lang="en-US" sz="2000" dirty="0">
              <a:latin typeface="Courier New" panose="02070309020205020404" pitchFamily="49"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Iterative Definition</a:t>
            </a:r>
          </a:p>
        </p:txBody>
      </p:sp>
    </p:spTree>
    <p:extLst>
      <p:ext uri="{BB962C8B-B14F-4D97-AF65-F5344CB8AC3E}">
        <p14:creationId xmlns:p14="http://schemas.microsoft.com/office/powerpoint/2010/main" val="42798025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Can 34"/>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Can 36"/>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6" name="Rounded Rectangle 35"/>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8" name="Rounded Rectangle 3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9" name="Rounded Rectangle 3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36"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1299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Can 34"/>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Can 36"/>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6" name="Rounded Rectangle 35"/>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8" name="Rounded Rectangle 3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9" name="Rounded Rectangle 3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36"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7895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Can 34"/>
          <p:cNvSpPr/>
          <p:nvPr/>
        </p:nvSpPr>
        <p:spPr>
          <a:xfrm>
            <a:off x="4838794" y="5092218"/>
            <a:ext cx="86302" cy="126095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Can 36"/>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4" name="Rounded Rectangle 23"/>
          <p:cNvSpPr/>
          <p:nvPr/>
        </p:nvSpPr>
        <p:spPr>
          <a:xfrm>
            <a:off x="7207877" y="170684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7" name="Rounded Rectangle 26"/>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9" name="Rounded Rectangle 28"/>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6" name="Rounded Rectangle 35"/>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8" name="Rounded Rectangle 3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9" name="Rounded Rectangle 3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2" name="Rounded Rectangle 41"/>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3" name="Rounded Rectangle 42"/>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4" name="Rounded Rectangle 43"/>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36"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1225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an 22"/>
          <p:cNvSpPr/>
          <p:nvPr/>
        </p:nvSpPr>
        <p:spPr>
          <a:xfrm>
            <a:off x="4838794" y="5092218"/>
            <a:ext cx="86302" cy="126095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2187903"/>
            <a:ext cx="1678116" cy="2493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6658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an 22"/>
          <p:cNvSpPr/>
          <p:nvPr/>
        </p:nvSpPr>
        <p:spPr>
          <a:xfrm>
            <a:off x="4838794" y="5092218"/>
            <a:ext cx="86302" cy="126095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218790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695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371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an 22"/>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218790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965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371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731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371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36" name="Rounded Rectangle 35"/>
          <p:cNvSpPr/>
          <p:nvPr/>
        </p:nvSpPr>
        <p:spPr>
          <a:xfrm>
            <a:off x="7207877" y="2664646"/>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8374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Can 18"/>
          <p:cNvSpPr/>
          <p:nvPr/>
        </p:nvSpPr>
        <p:spPr>
          <a:xfrm>
            <a:off x="1040329" y="5092216"/>
            <a:ext cx="87013" cy="121650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36" name="Rounded Rectangle 35"/>
          <p:cNvSpPr/>
          <p:nvPr/>
        </p:nvSpPr>
        <p:spPr>
          <a:xfrm>
            <a:off x="7207877" y="2664646"/>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550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a:solidFill>
                  <a:prstClr val="black"/>
                </a:solidFill>
              </a:rPr>
              <a:t>A</a:t>
            </a: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Can 26"/>
          <p:cNvSpPr/>
          <p:nvPr/>
        </p:nvSpPr>
        <p:spPr>
          <a:xfrm>
            <a:off x="1040329" y="5092216"/>
            <a:ext cx="87013" cy="121650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16" name="Rounded Rectangle 15"/>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17" name="Rounded Rectangle 16"/>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18" name="Rounded Rectangle 17"/>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21" name="Rounded Rectangle 20"/>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H(1,C,B,A)</a:t>
            </a:r>
          </a:p>
        </p:txBody>
      </p:sp>
      <p:sp>
        <p:nvSpPr>
          <p:cNvPr id="23" name="Rounded Rectangle 22"/>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H(1,B,A,C)</a:t>
            </a: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H(1,C,A,B)</a:t>
            </a: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H(1,A,B,C)</a:t>
            </a: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H(2,C,B,A)</a:t>
            </a: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H(2,B,A,C)</a:t>
            </a: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H(1,B,C,A)</a:t>
            </a: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H(2,A,C,B)</a:t>
            </a: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H(3,A,B,C)</a:t>
            </a:r>
          </a:p>
        </p:txBody>
      </p:sp>
      <p:sp>
        <p:nvSpPr>
          <p:cNvPr id="45" name="Rounded Rectangle 44"/>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H(1,A,C,B)</a:t>
            </a: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H(3,B,C,A)</a:t>
            </a: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latin typeface="Courier New" panose="02070309020205020404" pitchFamily="49" charset="0"/>
                <a:cs typeface="Courier New" panose="02070309020205020404" pitchFamily="49" charset="0"/>
              </a:rPr>
              <a:t>H(4,A,C,B)</a:t>
            </a: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740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835</TotalTime>
  <Words>15512</Words>
  <Application>Microsoft Macintosh PowerPoint</Application>
  <PresentationFormat>On-screen Show (4:3)</PresentationFormat>
  <Paragraphs>2683</Paragraphs>
  <Slides>128</Slides>
  <Notes>23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128</vt:i4>
      </vt:variant>
    </vt:vector>
  </HeadingPairs>
  <TitlesOfParts>
    <vt:vector size="144" baseType="lpstr">
      <vt:lpstr>Gungsuh</vt:lpstr>
      <vt:lpstr>MS Mincho</vt:lpstr>
      <vt:lpstr>MS PGothic</vt:lpstr>
      <vt:lpstr>Aharoni</vt:lpstr>
      <vt:lpstr>Arial</vt:lpstr>
      <vt:lpstr>Britannic Bold</vt:lpstr>
      <vt:lpstr>Calibri</vt:lpstr>
      <vt:lpstr>Calibri Light</vt:lpstr>
      <vt:lpstr>Courier New</vt:lpstr>
      <vt:lpstr>Impact</vt:lpstr>
      <vt:lpstr>Lucida Handwriting</vt:lpstr>
      <vt:lpstr>Monotype Sorts</vt:lpstr>
      <vt:lpstr>Times New Roman</vt:lpstr>
      <vt:lpstr>Verdana</vt:lpstr>
      <vt:lpstr>Office Theme</vt:lpstr>
      <vt:lpstr>Equation</vt:lpstr>
      <vt:lpstr>Recursion</vt:lpstr>
      <vt:lpstr>A Look Back at Functions</vt:lpstr>
      <vt:lpstr>A Look Back at Functions</vt:lpstr>
      <vt:lpstr>A Look Back at Functions</vt:lpstr>
      <vt:lpstr>A Look Back at Functions</vt:lpstr>
      <vt:lpstr>A Look Back at Functions</vt:lpstr>
      <vt:lpstr>A Look Back at Functions</vt:lpstr>
      <vt:lpstr>Recursion</vt:lpstr>
      <vt:lpstr>Factorial – Iterative Definition</vt:lpstr>
      <vt:lpstr>Factorial – Recursive Definition</vt:lpstr>
      <vt:lpstr>The Nature of Recursion</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Recursive Factorial Function</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A Couple of Things You Should Know</vt:lpstr>
      <vt:lpstr>Pitfalls of Recursion</vt:lpstr>
      <vt:lpstr>Fibonacci’s Problem</vt:lpstr>
      <vt:lpstr>Fibonacci Numbers</vt:lpstr>
      <vt:lpstr>Fibonacci Numbers</vt:lpstr>
      <vt:lpstr>Fibonacci Numbers</vt:lpstr>
      <vt:lpstr>Fibonacci Numbers</vt:lpstr>
      <vt:lpstr>Tracing Fibonacci(5)</vt:lpstr>
      <vt:lpstr>Another Example:  n choose r (combinations)</vt:lpstr>
      <vt:lpstr>n choose r (Combinations)</vt:lpstr>
      <vt:lpstr>n choose r (Combinations)</vt:lpstr>
      <vt:lpstr>Tracing Combinations(4,3)</vt:lpstr>
      <vt:lpstr>Binary Search: The Recursive Way</vt:lpstr>
      <vt:lpstr>Binary Search: The Recursive Way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Puzzle</vt:lpstr>
      <vt:lpstr>The Puzzle</vt:lpstr>
      <vt:lpstr>Solve Hanoi with 4 Discs</vt:lpstr>
      <vt:lpstr>Recursive Solution</vt:lpstr>
      <vt:lpstr>Recursive Solution</vt:lpstr>
      <vt:lpstr>Recursive Function for Solving Hanoi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Recursive Function for Solving Hanoi</vt:lpstr>
      <vt:lpstr>Home-work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Microsoft Office User</cp:lastModifiedBy>
  <cp:revision>74</cp:revision>
  <dcterms:created xsi:type="dcterms:W3CDTF">2014-09-11T18:03:18Z</dcterms:created>
  <dcterms:modified xsi:type="dcterms:W3CDTF">2021-08-10T08:18:46Z</dcterms:modified>
</cp:coreProperties>
</file>