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3"/>
  </p:notesMasterIdLst>
  <p:sldIdLst>
    <p:sldId id="256" r:id="rId2"/>
    <p:sldId id="356" r:id="rId3"/>
    <p:sldId id="357" r:id="rId4"/>
    <p:sldId id="358" r:id="rId5"/>
    <p:sldId id="359" r:id="rId6"/>
    <p:sldId id="360" r:id="rId7"/>
    <p:sldId id="363" r:id="rId8"/>
    <p:sldId id="367" r:id="rId9"/>
    <p:sldId id="36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1" r:id="rId85"/>
    <p:sldId id="332" r:id="rId86"/>
    <p:sldId id="333" r:id="rId87"/>
    <p:sldId id="334" r:id="rId88"/>
    <p:sldId id="335" r:id="rId89"/>
    <p:sldId id="336" r:id="rId90"/>
    <p:sldId id="337" r:id="rId91"/>
    <p:sldId id="338" r:id="rId92"/>
    <p:sldId id="339" r:id="rId93"/>
    <p:sldId id="340" r:id="rId94"/>
    <p:sldId id="341" r:id="rId95"/>
    <p:sldId id="342" r:id="rId96"/>
    <p:sldId id="343" r:id="rId97"/>
    <p:sldId id="344" r:id="rId98"/>
    <p:sldId id="345" r:id="rId99"/>
    <p:sldId id="346" r:id="rId100"/>
    <p:sldId id="347" r:id="rId101"/>
    <p:sldId id="348" r:id="rId102"/>
    <p:sldId id="349" r:id="rId103"/>
    <p:sldId id="350" r:id="rId104"/>
    <p:sldId id="351" r:id="rId105"/>
    <p:sldId id="352" r:id="rId106"/>
    <p:sldId id="353" r:id="rId107"/>
    <p:sldId id="354" r:id="rId108"/>
    <p:sldId id="355" r:id="rId109"/>
    <p:sldId id="369" r:id="rId110"/>
    <p:sldId id="370" r:id="rId111"/>
    <p:sldId id="371" r:id="rId1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2"/>
    <p:restoredTop sz="94643"/>
  </p:normalViewPr>
  <p:slideViewPr>
    <p:cSldViewPr snapToGrid="0">
      <p:cViewPr varScale="1">
        <p:scale>
          <a:sx n="68" d="100"/>
          <a:sy n="68" d="100"/>
        </p:scale>
        <p:origin x="22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12/5/21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5D661-25CA-4755-9C48-D31AD2DE213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5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 at insertion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6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ACB2E7F-4477-4861-B897-894EFA5A187A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0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youtube.com/watch?v=k4RRi_ntQc8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18</a:t>
            </a:r>
            <a:br>
              <a:rPr lang="en-US"/>
            </a:br>
            <a:r>
              <a:rPr lang="en-US" sz="3200"/>
              <a:t>Sorting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6495368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50554870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38915336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84400703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16115937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8126346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24280237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42153322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909" y="1043186"/>
            <a:ext cx="862884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values [],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finished = false;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current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(current !=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!finished)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(values[current] &lt; values[current -1]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Swap(values[current], values[current-1]);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current--;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(current !=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else finished = true;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 count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count++)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(values, 0, count);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028467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909" y="1043186"/>
            <a:ext cx="862884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finished = false;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current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(current !=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!finished)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(values[current] &lt; values[current -1]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Swap(values[current], values[current-1]);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current--;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(current !=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else finished = true;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 count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count++)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(values, 0, count);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516187" y="5917929"/>
            <a:ext cx="1083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O(N</a:t>
            </a:r>
            <a:r>
              <a:rPr lang="en-US" sz="2800" b="1" baseline="30000" dirty="0"/>
              <a:t>2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791277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Merge Sort Algorithm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6477000" cy="4343400"/>
          </a:xfrm>
        </p:spPr>
        <p:txBody>
          <a:bodyPr/>
          <a:lstStyle/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altLang="en-US"/>
              <a:t>If a list has 1 element or 0 elements it is sorted</a:t>
            </a:r>
          </a:p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altLang="en-US"/>
              <a:t>If a list has more than 2 split into into 2 separate lists</a:t>
            </a:r>
          </a:p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altLang="en-US"/>
              <a:t>Perform this algorithm on each of those smaller lists</a:t>
            </a:r>
          </a:p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altLang="en-US"/>
              <a:t>Take the 2 sorted lists and merge them together</a:t>
            </a:r>
          </a:p>
        </p:txBody>
      </p:sp>
      <p:sp>
        <p:nvSpPr>
          <p:cNvPr id="44039" name="Text Box 4"/>
          <p:cNvSpPr txBox="1">
            <a:spLocks noChangeArrowheads="1"/>
          </p:cNvSpPr>
          <p:nvPr/>
        </p:nvSpPr>
        <p:spPr bwMode="auto">
          <a:xfrm>
            <a:off x="381000" y="838200"/>
            <a:ext cx="81629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Don Knuth cites John von Neumann as the creator</a:t>
            </a:r>
            <a:br>
              <a:rPr lang="en-US" altLang="en-US"/>
            </a:br>
            <a:r>
              <a:rPr lang="en-US" altLang="en-US"/>
              <a:t>of this algorithm</a:t>
            </a:r>
          </a:p>
        </p:txBody>
      </p:sp>
      <p:pic>
        <p:nvPicPr>
          <p:cNvPr id="440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371600"/>
            <a:ext cx="1697038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657600"/>
            <a:ext cx="1776413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83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50812971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Merge Sort</a:t>
            </a:r>
          </a:p>
        </p:txBody>
      </p:sp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29615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621198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Final Comments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Language libraries often have sorting algorithms in them</a:t>
            </a:r>
          </a:p>
          <a:p>
            <a:pPr lvl="1" eaLnBrk="1" hangingPunct="1"/>
            <a:r>
              <a:rPr lang="en-US" altLang="en-US" dirty="0"/>
              <a:t>Java Arrays and Collections classes</a:t>
            </a:r>
          </a:p>
          <a:p>
            <a:pPr lvl="1" eaLnBrk="1" hangingPunct="1"/>
            <a:r>
              <a:rPr lang="en-US" altLang="en-US" dirty="0"/>
              <a:t>C++ Standard Template Library</a:t>
            </a:r>
          </a:p>
          <a:p>
            <a:pPr lvl="1" eaLnBrk="1" hangingPunct="1"/>
            <a:r>
              <a:rPr lang="en-US" altLang="en-US" dirty="0"/>
              <a:t>Python sort and sorted functions</a:t>
            </a:r>
          </a:p>
          <a:p>
            <a:pPr eaLnBrk="1" hangingPunct="1"/>
            <a:r>
              <a:rPr lang="en-US" altLang="en-US" dirty="0"/>
              <a:t>Hybrid sorts</a:t>
            </a:r>
          </a:p>
          <a:p>
            <a:pPr lvl="1" eaLnBrk="1" hangingPunct="1"/>
            <a:r>
              <a:rPr lang="en-US" altLang="en-US" dirty="0"/>
              <a:t>when size of unsorted list or portion of array is small use insertion sort, otherwise use O(</a:t>
            </a:r>
            <a:r>
              <a:rPr lang="en-US" altLang="en-US" dirty="0" err="1"/>
              <a:t>Nlog</a:t>
            </a:r>
            <a:r>
              <a:rPr lang="en-US" altLang="en-US" dirty="0"/>
              <a:t> N) sort like Quicksort of </a:t>
            </a:r>
            <a:r>
              <a:rPr lang="en-US" altLang="en-US" dirty="0" err="1"/>
              <a:t>Mergesort</a:t>
            </a:r>
            <a:endParaRPr lang="en-US" altLang="en-US" dirty="0"/>
          </a:p>
          <a:p>
            <a:pPr eaLnBrk="1" hangingPunct="1"/>
            <a:r>
              <a:rPr lang="en-US" altLang="en-US" dirty="0"/>
              <a:t>Many other sorting algorithms exist.</a:t>
            </a:r>
          </a:p>
        </p:txBody>
      </p:sp>
    </p:spTree>
    <p:extLst>
      <p:ext uri="{BB962C8B-B14F-4D97-AF65-F5344CB8AC3E}">
        <p14:creationId xmlns:p14="http://schemas.microsoft.com/office/powerpoint/2010/main" val="757247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89976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621908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822916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860871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135947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223567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514256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45112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601662" y="828677"/>
            <a:ext cx="8351838" cy="6762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Sorting and Searching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2" y="1962150"/>
            <a:ext cx="7905750" cy="4113214"/>
          </a:xfrm>
        </p:spPr>
        <p:txBody>
          <a:bodyPr/>
          <a:lstStyle/>
          <a:p>
            <a:pPr eaLnBrk="1" hangingPunct="1"/>
            <a:r>
              <a:rPr lang="en-US" altLang="en-US" dirty="0"/>
              <a:t>Fundamental problems in computer science and programming</a:t>
            </a:r>
          </a:p>
          <a:p>
            <a:pPr eaLnBrk="1" hangingPunct="1"/>
            <a:r>
              <a:rPr lang="en-US" altLang="en-US" dirty="0"/>
              <a:t>Sorting done to make searching easier</a:t>
            </a:r>
          </a:p>
          <a:p>
            <a:pPr eaLnBrk="1" hangingPunct="1"/>
            <a:r>
              <a:rPr lang="en-US" altLang="en-US" dirty="0"/>
              <a:t>Multiple different algorithms to solve the same problem</a:t>
            </a:r>
          </a:p>
          <a:p>
            <a:pPr lvl="1" eaLnBrk="1" hangingPunct="1"/>
            <a:r>
              <a:rPr lang="en-US" altLang="en-US" dirty="0"/>
              <a:t>How do we know which algorithm is "better"?</a:t>
            </a:r>
          </a:p>
          <a:p>
            <a:pPr eaLnBrk="1" hangingPunct="1"/>
            <a:r>
              <a:rPr lang="en-US" altLang="en-US" dirty="0"/>
              <a:t>Let review searching first (We have already covered it.)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6368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279704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519030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576904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660664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802361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653880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945660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841087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628097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411563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4572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/>
              <a:t>Searching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3733800"/>
            <a:ext cx="50006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95400"/>
            <a:ext cx="238125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58864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81400"/>
            <a:ext cx="43434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477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717443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242466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912872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4085605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524171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742891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4278010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312083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1333" y="1051768"/>
            <a:ext cx="8797925" cy="5237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3792" y="1313645"/>
            <a:ext cx="81330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item1,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item2)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tempItem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tempItem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item1;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item1 = item2;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item2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tempItem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97513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909" y="1313645"/>
            <a:ext cx="88375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BubbleUp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(ItemType values[]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index--)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(values[index-1] &gt; values[index])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Swap(values[index-1], values[index]);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current = 0;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(current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(values, current, numValues-1);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current++;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83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Searching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Given a list of data find the location of a particular value or report that value is not present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linear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intuitive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start at first item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is it the one I am looking for?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not go to next item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repeat until found or all items checked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items not sorted or unsortable this approach is necessary</a:t>
            </a:r>
          </a:p>
        </p:txBody>
      </p:sp>
      <p:pic>
        <p:nvPicPr>
          <p:cNvPr id="51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543050"/>
            <a:ext cx="20955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385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909" y="1313645"/>
            <a:ext cx="862884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 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index--)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(values[index-1] &gt; values[index])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Swap(values[index-1], values[index]);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current = 0;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(current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(values, current, numValues-1);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current++;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842911" y="4381769"/>
            <a:ext cx="1520244" cy="1020682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745335" y="4381769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O(N)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399430" y="4879231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O(N)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7603033" y="5402451"/>
            <a:ext cx="0" cy="449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121170" y="5755342"/>
            <a:ext cx="1083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O(N</a:t>
            </a:r>
            <a:r>
              <a:rPr lang="en-US" sz="2800" b="1" baseline="30000" dirty="0"/>
              <a:t>2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936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 (little improved)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909" y="1043186"/>
            <a:ext cx="862884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BubbleUp2(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sorted)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sorted = true;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index--)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(values[index] &lt; values[index-1])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Swap(values[index], values[index-1]);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sorted = false;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ShortBubble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current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sorted = false;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(current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 &amp;&amp; !sorted)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BubbleUp2(values, current, numValues-1, sorted);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current++;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4735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980846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3348701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4099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8974217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512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4886963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6147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1963268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7171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4592432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819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35472940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9219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216372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14350" y="187326"/>
            <a:ext cx="8797925" cy="6762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Attendance 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939800"/>
            <a:ext cx="8439150" cy="52371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What is the average case Big O of linear search in an array with N items, if an item is present?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/>
              <a:t>O(N)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/>
              <a:t>O(1)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18806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1779502" y="2154703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Smallest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29765644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1779502" y="2154703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Smallest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466696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6053423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1837211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30166850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1837211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42500146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1837211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24600144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1837211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6449968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1837211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2003428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1837211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2966946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7684332" y="2154703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Smallest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1837211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91047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Searching in a Sorted List</a:t>
            </a:r>
          </a:p>
        </p:txBody>
      </p:sp>
      <p:sp>
        <p:nvSpPr>
          <p:cNvPr id="922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38150" y="838200"/>
            <a:ext cx="855345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If items are sorted then we can </a:t>
            </a:r>
            <a:r>
              <a:rPr lang="en-US" altLang="en-US" i="1" dirty="0"/>
              <a:t>divide and conquer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dividing your work in half with each step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generally a good thing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Binary Search on List in Ascending order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Start at middle of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is that the item?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If not is it less than or greater than the item?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less than, move to second half of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greater than, move to first half of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repeat until found or sub list size = 0</a:t>
            </a:r>
          </a:p>
          <a:p>
            <a:pPr eaLnBrk="1" hangingPunct="1">
              <a:lnSpc>
                <a:spcPct val="90000"/>
              </a:lnSpc>
              <a:buFont typeface="Marlett" pitchFamily="2" charset="2"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19628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7684332" y="2154703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Smallest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1837211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32688584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41139714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3270723" y="2154703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3970551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3270723" y="2154703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28068025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3270723" y="2154703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42222820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3270723" y="2154703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8148335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3270723" y="2154703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30986019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3213014" y="2833026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Smallest</a:t>
            </a:r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3270723" y="2154703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2391989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Comparison</a:t>
            </a:r>
          </a:p>
          <a:p>
            <a:endParaRPr lang="en-CA" dirty="0"/>
          </a:p>
          <a:p>
            <a:r>
              <a:rPr lang="en-CA" dirty="0"/>
              <a:t>Data Movement</a:t>
            </a:r>
          </a:p>
          <a:p>
            <a:endParaRPr lang="en-CA" dirty="0"/>
          </a:p>
          <a:p>
            <a:r>
              <a:rPr lang="en-CA" dirty="0"/>
              <a:t>Sorted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3213014" y="2833026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Smallest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3270723" y="2154703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33634434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0180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515937" y="523877"/>
            <a:ext cx="8797925" cy="6762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Attendance Question 2</a:t>
            </a:r>
          </a:p>
        </p:txBody>
      </p:sp>
      <p:sp>
        <p:nvSpPr>
          <p:cNvPr id="6" name="Rectangle 5"/>
          <p:cNvSpPr/>
          <p:nvPr/>
        </p:nvSpPr>
        <p:spPr>
          <a:xfrm>
            <a:off x="515937" y="2000250"/>
            <a:ext cx="8077200" cy="35401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What is the worst case Big O of binary search in an array with N items, if an item is present?</a:t>
            </a:r>
          </a:p>
          <a:p>
            <a:pPr marL="514350" indent="-514350">
              <a:buFont typeface="Marlett" pitchFamily="2" charset="2"/>
              <a:buAutoNum type="alphaUcPeriod"/>
              <a:defRPr/>
            </a:pPr>
            <a:r>
              <a:rPr lang="en-US" dirty="0">
                <a:latin typeface="Arial" charset="0"/>
              </a:rPr>
              <a:t>O(N)</a:t>
            </a:r>
          </a:p>
          <a:p>
            <a:pPr marL="514350" indent="-514350">
              <a:buFont typeface="Marlett" pitchFamily="2" charset="2"/>
              <a:buAutoNum type="alphaUcPeriod"/>
              <a:defRPr/>
            </a:pPr>
            <a:r>
              <a:rPr lang="en-US" dirty="0">
                <a:latin typeface="Arial" charset="0"/>
              </a:rPr>
              <a:t>O(N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) </a:t>
            </a:r>
          </a:p>
          <a:p>
            <a:pPr marL="514350" indent="-514350">
              <a:buFont typeface="Marlett" pitchFamily="2" charset="2"/>
              <a:buAutoNum type="alphaUcPeriod"/>
              <a:defRPr/>
            </a:pPr>
            <a:r>
              <a:rPr lang="en-US" dirty="0">
                <a:latin typeface="Arial" charset="0"/>
              </a:rPr>
              <a:t>O(1)</a:t>
            </a:r>
          </a:p>
          <a:p>
            <a:pPr marL="514350" indent="-514350">
              <a:buFont typeface="Marlett" pitchFamily="2" charset="2"/>
              <a:buAutoNum type="alphaUcPeriod"/>
              <a:defRPr/>
            </a:pPr>
            <a:r>
              <a:rPr lang="en-US" dirty="0">
                <a:latin typeface="Arial" charset="0"/>
              </a:rPr>
              <a:t>O(</a:t>
            </a:r>
            <a:r>
              <a:rPr lang="en-US" dirty="0" err="1">
                <a:latin typeface="Arial" charset="0"/>
              </a:rPr>
              <a:t>logN</a:t>
            </a:r>
            <a:r>
              <a:rPr lang="en-US" dirty="0">
                <a:latin typeface="Arial" charset="0"/>
              </a:rPr>
              <a:t>)</a:t>
            </a:r>
          </a:p>
          <a:p>
            <a:pPr marL="514350" indent="-514350">
              <a:buFont typeface="Marlett" pitchFamily="2" charset="2"/>
              <a:buAutoNum type="alphaUcPeriod"/>
              <a:defRPr/>
            </a:pPr>
            <a:r>
              <a:rPr lang="en-US" dirty="0">
                <a:latin typeface="Arial" charset="0"/>
              </a:rPr>
              <a:t>O(</a:t>
            </a:r>
            <a:r>
              <a:rPr lang="en-US" dirty="0" err="1">
                <a:latin typeface="Arial" charset="0"/>
              </a:rPr>
              <a:t>NlogN</a:t>
            </a:r>
            <a:r>
              <a:rPr lang="en-US" dirty="0">
                <a:latin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57185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788847" y="2154702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21545826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788847" y="2154702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1836372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788847" y="2154702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39389133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788847" y="2154702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9796331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4791312" y="2150375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4747903" y="2814681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Smallest</a:t>
            </a:r>
          </a:p>
        </p:txBody>
      </p:sp>
    </p:spTree>
    <p:extLst>
      <p:ext uri="{BB962C8B-B14F-4D97-AF65-F5344CB8AC3E}">
        <p14:creationId xmlns:p14="http://schemas.microsoft.com/office/powerpoint/2010/main" val="15719916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4791312" y="2150375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4747903" y="2814681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Smallest</a:t>
            </a:r>
          </a:p>
        </p:txBody>
      </p:sp>
    </p:spTree>
    <p:extLst>
      <p:ext uri="{BB962C8B-B14F-4D97-AF65-F5344CB8AC3E}">
        <p14:creationId xmlns:p14="http://schemas.microsoft.com/office/powerpoint/2010/main" val="14350345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5914196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6282538" y="215037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22617552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6282538" y="215037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5301415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6282538" y="215037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375192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346075" y="523877"/>
            <a:ext cx="8797925" cy="6762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Sorting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 fundamental application for computers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Done to make finding data (searching) faster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Many different algorithms for sorting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One of the difficulties with sorting is working with a fixed size storage container (array)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if resize, that is expensive (slow)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"simple" sorts run in quadratic time O(N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bubble 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selection 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insertion sort</a:t>
            </a:r>
          </a:p>
        </p:txBody>
      </p:sp>
    </p:spTree>
    <p:extLst>
      <p:ext uri="{BB962C8B-B14F-4D97-AF65-F5344CB8AC3E}">
        <p14:creationId xmlns:p14="http://schemas.microsoft.com/office/powerpoint/2010/main" val="18758955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282538" y="215037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7588798" y="2150374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Smallest</a:t>
            </a:r>
          </a:p>
        </p:txBody>
      </p:sp>
    </p:spTree>
    <p:extLst>
      <p:ext uri="{BB962C8B-B14F-4D97-AF65-F5344CB8AC3E}">
        <p14:creationId xmlns:p14="http://schemas.microsoft.com/office/powerpoint/2010/main" val="2841207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282538" y="215037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Current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7588798" y="2150374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/>
              <a:t>Smallest</a:t>
            </a:r>
          </a:p>
        </p:txBody>
      </p:sp>
    </p:spTree>
    <p:extLst>
      <p:ext uri="{BB962C8B-B14F-4D97-AF65-F5344CB8AC3E}">
        <p14:creationId xmlns:p14="http://schemas.microsoft.com/office/powerpoint/2010/main" val="7482032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7226926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909" y="1313645"/>
            <a:ext cx="86288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getMinIndex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+ 1; index 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(values[index] &lt; values[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index;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numValues-1;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current = 0; current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current++)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getMinIndex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(values, current,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Swap(values[current], values[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58260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34141" y="4621630"/>
            <a:ext cx="1520244" cy="1020682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909" y="1313645"/>
            <a:ext cx="86288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+ 1; index 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(values[index] &lt; values[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index;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numValues-1;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current = 0; current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current++)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(values, current,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Swap(values[current], values[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436565" y="4621630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O(N)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090660" y="5119092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O(N)</a:t>
            </a:r>
          </a:p>
        </p:txBody>
      </p:sp>
      <p:cxnSp>
        <p:nvCxnSpPr>
          <p:cNvPr id="7" name="Straight Arrow Connector 6"/>
          <p:cNvCxnSpPr>
            <a:stCxn id="2" idx="2"/>
          </p:cNvCxnSpPr>
          <p:nvPr/>
        </p:nvCxnSpPr>
        <p:spPr>
          <a:xfrm>
            <a:off x="8294263" y="5642312"/>
            <a:ext cx="0" cy="449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812400" y="5995203"/>
            <a:ext cx="1083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O(N</a:t>
            </a:r>
            <a:r>
              <a:rPr lang="en-US" sz="2800" b="1" baseline="30000" dirty="0"/>
              <a:t>2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91072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049569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8502103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22765785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2737362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08554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Sorting Fun</a:t>
            </a:r>
            <a:br>
              <a:rPr lang="en-US" altLang="en-US"/>
            </a:br>
            <a:r>
              <a:rPr lang="en-US" altLang="en-US"/>
              <a:t>Why Not Bubble Sort?</a:t>
            </a:r>
          </a:p>
        </p:txBody>
      </p:sp>
      <p:pic>
        <p:nvPicPr>
          <p:cNvPr id="1843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971800"/>
            <a:ext cx="3962400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9613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30413140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33320400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86081551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06309202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24285065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85156833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87377022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14595316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89923037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64490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</TotalTime>
  <Words>1859</Words>
  <Application>Microsoft Macintosh PowerPoint</Application>
  <PresentationFormat>On-screen Show (4:3)</PresentationFormat>
  <Paragraphs>1424</Paragraphs>
  <Slides>111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24" baseType="lpstr">
      <vt:lpstr>Gungsuh</vt:lpstr>
      <vt:lpstr>Aharoni</vt:lpstr>
      <vt:lpstr>Arial</vt:lpstr>
      <vt:lpstr>Britannic Bold</vt:lpstr>
      <vt:lpstr>Calibri</vt:lpstr>
      <vt:lpstr>Calibri Light</vt:lpstr>
      <vt:lpstr>Courier New</vt:lpstr>
      <vt:lpstr>Impact</vt:lpstr>
      <vt:lpstr>Marlett</vt:lpstr>
      <vt:lpstr>Times New Roman</vt:lpstr>
      <vt:lpstr>Verdana</vt:lpstr>
      <vt:lpstr>Wingdings 3</vt:lpstr>
      <vt:lpstr>Office Theme</vt:lpstr>
      <vt:lpstr>Lecture 18 Sorting</vt:lpstr>
      <vt:lpstr>Sorting and Searching</vt:lpstr>
      <vt:lpstr>Searching</vt:lpstr>
      <vt:lpstr>Searching</vt:lpstr>
      <vt:lpstr>Attendance Question 1</vt:lpstr>
      <vt:lpstr>Searching in a Sorted List</vt:lpstr>
      <vt:lpstr>Attendance Question 2</vt:lpstr>
      <vt:lpstr>Sorting</vt:lpstr>
      <vt:lpstr>Sorting Fun Why Not Bubble Sort?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 (little improved)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Merge Sort Algorithm</vt:lpstr>
      <vt:lpstr>Merge Sort</vt:lpstr>
      <vt:lpstr>Final Comments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Microsoft Office User</cp:lastModifiedBy>
  <cp:revision>71</cp:revision>
  <dcterms:created xsi:type="dcterms:W3CDTF">2014-09-11T18:03:18Z</dcterms:created>
  <dcterms:modified xsi:type="dcterms:W3CDTF">2021-12-04T20:38:13Z</dcterms:modified>
</cp:coreProperties>
</file>