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1"/>
  </p:notesMasterIdLst>
  <p:sldIdLst>
    <p:sldId id="256" r:id="rId2"/>
    <p:sldId id="378" r:id="rId3"/>
    <p:sldId id="379" r:id="rId4"/>
    <p:sldId id="380" r:id="rId5"/>
    <p:sldId id="381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399" r:id="rId74"/>
    <p:sldId id="400" r:id="rId75"/>
    <p:sldId id="401" r:id="rId76"/>
    <p:sldId id="402" r:id="rId77"/>
    <p:sldId id="403" r:id="rId78"/>
    <p:sldId id="404" r:id="rId79"/>
    <p:sldId id="405" r:id="rId80"/>
    <p:sldId id="406" r:id="rId81"/>
    <p:sldId id="407" r:id="rId82"/>
    <p:sldId id="408" r:id="rId83"/>
    <p:sldId id="409" r:id="rId84"/>
    <p:sldId id="410" r:id="rId85"/>
    <p:sldId id="411" r:id="rId86"/>
    <p:sldId id="412" r:id="rId87"/>
    <p:sldId id="413" r:id="rId88"/>
    <p:sldId id="414" r:id="rId89"/>
    <p:sldId id="415" r:id="rId90"/>
    <p:sldId id="416" r:id="rId91"/>
    <p:sldId id="417" r:id="rId92"/>
    <p:sldId id="418" r:id="rId93"/>
    <p:sldId id="419" r:id="rId94"/>
    <p:sldId id="420" r:id="rId95"/>
    <p:sldId id="421" r:id="rId96"/>
    <p:sldId id="422" r:id="rId97"/>
    <p:sldId id="423" r:id="rId98"/>
    <p:sldId id="424" r:id="rId99"/>
    <p:sldId id="425" r:id="rId100"/>
    <p:sldId id="426" r:id="rId101"/>
    <p:sldId id="427" r:id="rId102"/>
    <p:sldId id="428" r:id="rId103"/>
    <p:sldId id="429" r:id="rId104"/>
    <p:sldId id="430" r:id="rId105"/>
    <p:sldId id="431" r:id="rId106"/>
    <p:sldId id="432" r:id="rId107"/>
    <p:sldId id="433" r:id="rId108"/>
    <p:sldId id="434" r:id="rId109"/>
    <p:sldId id="435" r:id="rId110"/>
    <p:sldId id="436" r:id="rId111"/>
    <p:sldId id="437" r:id="rId112"/>
    <p:sldId id="438" r:id="rId113"/>
    <p:sldId id="439" r:id="rId114"/>
    <p:sldId id="440" r:id="rId115"/>
    <p:sldId id="441" r:id="rId116"/>
    <p:sldId id="442" r:id="rId117"/>
    <p:sldId id="443" r:id="rId118"/>
    <p:sldId id="444" r:id="rId119"/>
    <p:sldId id="445" r:id="rId120"/>
    <p:sldId id="446" r:id="rId121"/>
    <p:sldId id="447" r:id="rId122"/>
    <p:sldId id="448" r:id="rId123"/>
    <p:sldId id="449" r:id="rId124"/>
    <p:sldId id="450" r:id="rId125"/>
    <p:sldId id="451" r:id="rId126"/>
    <p:sldId id="452" r:id="rId127"/>
    <p:sldId id="453" r:id="rId128"/>
    <p:sldId id="454" r:id="rId129"/>
    <p:sldId id="455" r:id="rId130"/>
    <p:sldId id="456" r:id="rId131"/>
    <p:sldId id="457" r:id="rId132"/>
    <p:sldId id="458" r:id="rId133"/>
    <p:sldId id="459" r:id="rId134"/>
    <p:sldId id="460" r:id="rId135"/>
    <p:sldId id="461" r:id="rId136"/>
    <p:sldId id="462" r:id="rId137"/>
    <p:sldId id="463" r:id="rId138"/>
    <p:sldId id="464" r:id="rId139"/>
    <p:sldId id="465" r:id="rId1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6"/>
    <p:restoredTop sz="94643"/>
  </p:normalViewPr>
  <p:slideViewPr>
    <p:cSldViewPr snapToGrid="0">
      <p:cViewPr>
        <p:scale>
          <a:sx n="87" d="100"/>
          <a:sy n="87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13</a:t>
            </a:r>
            <a:br>
              <a:rPr lang="en-US" dirty="0"/>
            </a:br>
            <a:r>
              <a:rPr lang="en-US" sz="3200" dirty="0"/>
              <a:t>Binary </a:t>
            </a:r>
            <a:r>
              <a:rPr lang="en-US" sz="3200"/>
              <a:t>Search Tree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65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489626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2993056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247003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4482730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9768572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2578901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54982110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49130322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8046461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4403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1322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8444975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98026822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2189812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23336521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7756232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1752144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7691370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9824281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72459675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tree-&gt;info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::Print()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720860" y="2067495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65960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788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4413306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leaf node (20).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91258217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leaf node (20).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868993" y="381312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3537852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one child (18).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25413310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one child (18).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7122017" y="3189668"/>
            <a:ext cx="1289478" cy="1357565"/>
          </a:xfrm>
          <a:custGeom>
            <a:avLst/>
            <a:gdLst>
              <a:gd name="connsiteX0" fmla="*/ 0 w 1289478"/>
              <a:gd name="connsiteY0" fmla="*/ 4293 h 1357565"/>
              <a:gd name="connsiteX1" fmla="*/ 656822 w 1289478"/>
              <a:gd name="connsiteY1" fmla="*/ 42929 h 1357565"/>
              <a:gd name="connsiteX2" fmla="*/ 1146220 w 1289478"/>
              <a:gd name="connsiteY2" fmla="*/ 313386 h 1357565"/>
              <a:gd name="connsiteX3" fmla="*/ 1287887 w 1289478"/>
              <a:gd name="connsiteY3" fmla="*/ 725509 h 1357565"/>
              <a:gd name="connsiteX4" fmla="*/ 1262129 w 1289478"/>
              <a:gd name="connsiteY4" fmla="*/ 1356574 h 135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478" h="1357565">
                <a:moveTo>
                  <a:pt x="0" y="4293"/>
                </a:moveTo>
                <a:cubicBezTo>
                  <a:pt x="232892" y="-2147"/>
                  <a:pt x="465785" y="-8586"/>
                  <a:pt x="656822" y="42929"/>
                </a:cubicBezTo>
                <a:cubicBezTo>
                  <a:pt x="847859" y="94444"/>
                  <a:pt x="1041043" y="199623"/>
                  <a:pt x="1146220" y="313386"/>
                </a:cubicBezTo>
                <a:cubicBezTo>
                  <a:pt x="1251397" y="427149"/>
                  <a:pt x="1268569" y="551644"/>
                  <a:pt x="1287887" y="725509"/>
                </a:cubicBezTo>
                <a:cubicBezTo>
                  <a:pt x="1307205" y="899374"/>
                  <a:pt x="1141926" y="1382332"/>
                  <a:pt x="1262129" y="1356574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980349" y="3284113"/>
            <a:ext cx="1022431" cy="77273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424352779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(9).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6055824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8170" y="1198398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(9).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Replace it with its predecessor (</a:t>
            </a:r>
            <a:r>
              <a:rPr 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rightmost nodes in the left </a:t>
            </a:r>
            <a:r>
              <a:rPr lang="en-US" sz="20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92423192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(9).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237978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257063601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2534951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77900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318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518628" y="4262907"/>
            <a:ext cx="444290" cy="1017431"/>
          </a:xfrm>
          <a:custGeom>
            <a:avLst/>
            <a:gdLst>
              <a:gd name="connsiteX0" fmla="*/ 444290 w 444290"/>
              <a:gd name="connsiteY0" fmla="*/ 0 h 1017431"/>
              <a:gd name="connsiteX1" fmla="*/ 19287 w 444290"/>
              <a:gd name="connsiteY1" fmla="*/ 244699 h 1017431"/>
              <a:gd name="connsiteX2" fmla="*/ 6409 w 444290"/>
              <a:gd name="connsiteY2" fmla="*/ 1017431 h 10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90" h="1017431">
                <a:moveTo>
                  <a:pt x="444290" y="0"/>
                </a:moveTo>
                <a:cubicBezTo>
                  <a:pt x="268278" y="37563"/>
                  <a:pt x="92267" y="75127"/>
                  <a:pt x="19287" y="244699"/>
                </a:cubicBezTo>
                <a:cubicBezTo>
                  <a:pt x="-53693" y="414271"/>
                  <a:pt x="111586" y="865031"/>
                  <a:pt x="6409" y="1017431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4473823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6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*&amp; tree);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tree, ItemType item);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data);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(ItemType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Delete(root,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(tree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	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	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			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	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(tree);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5779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tree;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(tree-&gt;left == NULL &amp;&amp; tree-&gt;right == NULL)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NULL;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(tree-&gt;left == NULL)  // ensure that tree-&gt;right is NOT NULL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tree-&gt;right;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(tree-&gt;right == NULL)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tree-&gt;left;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data);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tree-&gt;info = data;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Delete(tree-&gt;left, data);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1065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data)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(tree-&gt;right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tree-&gt;right;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3307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/>
              <a:t>Inorder</a:t>
            </a:r>
            <a:r>
              <a:rPr lang="en-US" sz="2400" b="1" dirty="0"/>
              <a:t> traversal:</a:t>
            </a:r>
            <a:r>
              <a:rPr lang="en-US" sz="2400" dirty="0"/>
              <a:t> A systematic way of visiting all nodes in a binary tree that visits the </a:t>
            </a:r>
            <a:r>
              <a:rPr lang="en-US" sz="2400" dirty="0">
                <a:solidFill>
                  <a:srgbClr val="FF0000"/>
                </a:solidFill>
              </a:rPr>
              <a:t>nodes in the left </a:t>
            </a:r>
            <a:r>
              <a:rPr lang="en-US" sz="2400" dirty="0" err="1">
                <a:solidFill>
                  <a:srgbClr val="FF0000"/>
                </a:solidFill>
              </a:rPr>
              <a:t>subtree</a:t>
            </a:r>
            <a:r>
              <a:rPr lang="en-US" sz="2400" dirty="0"/>
              <a:t> of a node, then </a:t>
            </a:r>
            <a:r>
              <a:rPr lang="en-US" sz="2400" dirty="0">
                <a:solidFill>
                  <a:srgbClr val="FF0000"/>
                </a:solidFill>
              </a:rPr>
              <a:t>visits the node</a:t>
            </a:r>
            <a:r>
              <a:rPr lang="en-US" sz="2400" dirty="0"/>
              <a:t>, and then visits the </a:t>
            </a:r>
            <a:r>
              <a:rPr lang="en-US" sz="2400" dirty="0">
                <a:solidFill>
                  <a:srgbClr val="FF0000"/>
                </a:solidFill>
              </a:rPr>
              <a:t>nodes in the right </a:t>
            </a:r>
            <a:r>
              <a:rPr lang="en-US" sz="2400" dirty="0" err="1">
                <a:solidFill>
                  <a:srgbClr val="FF0000"/>
                </a:solidFill>
              </a:rPr>
              <a:t>subtree</a:t>
            </a:r>
            <a:r>
              <a:rPr lang="en-US" sz="2400" dirty="0"/>
              <a:t> of the node</a:t>
            </a:r>
          </a:p>
          <a:p>
            <a:endParaRPr lang="en-US" sz="2400" dirty="0"/>
          </a:p>
          <a:p>
            <a:r>
              <a:rPr lang="en-US" sz="2400" b="1" dirty="0" err="1"/>
              <a:t>Postorder</a:t>
            </a:r>
            <a:r>
              <a:rPr lang="en-US" sz="2400" b="1" dirty="0"/>
              <a:t> traversal:</a:t>
            </a:r>
            <a:r>
              <a:rPr lang="en-US" sz="2400" dirty="0"/>
              <a:t> A systematic way of visiting all nodes in a binary tree that visits the </a:t>
            </a:r>
            <a:r>
              <a:rPr lang="en-US" sz="2400" dirty="0">
                <a:solidFill>
                  <a:srgbClr val="FF0000"/>
                </a:solidFill>
              </a:rPr>
              <a:t>nodes in the left </a:t>
            </a:r>
            <a:r>
              <a:rPr lang="en-US" sz="2400" dirty="0" err="1">
                <a:solidFill>
                  <a:srgbClr val="FF0000"/>
                </a:solidFill>
              </a:rPr>
              <a:t>subtree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of a node, then visits the </a:t>
            </a:r>
            <a:r>
              <a:rPr lang="en-US" sz="2400" dirty="0">
                <a:solidFill>
                  <a:srgbClr val="FF0000"/>
                </a:solidFill>
              </a:rPr>
              <a:t>nodes in the right </a:t>
            </a:r>
            <a:r>
              <a:rPr lang="en-US" sz="2400" dirty="0" err="1">
                <a:solidFill>
                  <a:srgbClr val="FF0000"/>
                </a:solidFill>
              </a:rPr>
              <a:t>subtree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of the node, and then </a:t>
            </a:r>
            <a:r>
              <a:rPr lang="en-US" sz="2400" dirty="0">
                <a:solidFill>
                  <a:srgbClr val="FF0000"/>
                </a:solidFill>
              </a:rPr>
              <a:t>visits the node</a:t>
            </a:r>
          </a:p>
          <a:p>
            <a:endParaRPr lang="en-US" sz="2400" dirty="0"/>
          </a:p>
          <a:p>
            <a:r>
              <a:rPr lang="en-US" sz="2400" b="1" dirty="0"/>
              <a:t>Preorder traversal:</a:t>
            </a:r>
            <a:r>
              <a:rPr lang="en-US" sz="2400" dirty="0"/>
              <a:t> A systematic way of visiting all nodes in a binary tree that </a:t>
            </a:r>
            <a:r>
              <a:rPr lang="en-US" sz="2400" dirty="0">
                <a:solidFill>
                  <a:srgbClr val="FF0000"/>
                </a:solidFill>
              </a:rPr>
              <a:t>visits a node</a:t>
            </a:r>
            <a:r>
              <a:rPr lang="en-US" sz="2400" dirty="0"/>
              <a:t>, then visits the </a:t>
            </a:r>
            <a:r>
              <a:rPr lang="en-US" sz="2400" dirty="0">
                <a:solidFill>
                  <a:srgbClr val="FF0000"/>
                </a:solidFill>
              </a:rPr>
              <a:t>nodes in the left </a:t>
            </a:r>
            <a:r>
              <a:rPr lang="en-US" sz="2400" dirty="0" err="1">
                <a:solidFill>
                  <a:srgbClr val="FF0000"/>
                </a:solidFill>
              </a:rPr>
              <a:t>subtree</a:t>
            </a:r>
            <a:r>
              <a:rPr lang="en-US" sz="2400" dirty="0"/>
              <a:t> of the node, and then visits the </a:t>
            </a:r>
            <a:r>
              <a:rPr lang="en-US" sz="2400" dirty="0">
                <a:solidFill>
                  <a:srgbClr val="FF0000"/>
                </a:solidFill>
              </a:rPr>
              <a:t>nodes in the right </a:t>
            </a:r>
            <a:r>
              <a:rPr lang="en-US" sz="2400" dirty="0" err="1">
                <a:solidFill>
                  <a:srgbClr val="FF0000"/>
                </a:solidFill>
              </a:rPr>
              <a:t>subtree</a:t>
            </a:r>
            <a:r>
              <a:rPr lang="en-US" sz="2400" dirty="0"/>
              <a:t> of the node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805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80304" y="4172754"/>
            <a:ext cx="3904986" cy="2292225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/>
              <a:t>Inorder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3 4 9 10 12 13 14 16 18 20</a:t>
            </a:r>
          </a:p>
          <a:p>
            <a:r>
              <a:rPr lang="en-US" sz="2400" b="1" dirty="0" err="1"/>
              <a:t>Postorder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4 3 12 13 14 10 20 18 16 9</a:t>
            </a:r>
          </a:p>
          <a:p>
            <a:r>
              <a:rPr lang="en-US" sz="2400" b="1" dirty="0"/>
              <a:t>Preorder</a:t>
            </a:r>
          </a:p>
          <a:p>
            <a:pPr marL="0" indent="0">
              <a:buNone/>
            </a:pPr>
            <a:r>
              <a:rPr lang="en-US" sz="2400" dirty="0"/>
              <a:t>    9 3 4 16 10 14 13 12 18 20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5" idx="2"/>
            <a:endCxn id="12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>
            <a:stCxn id="9" idx="2"/>
            <a:endCxn id="22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16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9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29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2"/>
            <a:endCxn id="32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/>
          <p:cNvCxnSpPr>
            <a:stCxn id="41" idx="2"/>
            <a:endCxn id="4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Straight Arrow Connector 54"/>
          <p:cNvCxnSpPr>
            <a:endCxn id="52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762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9906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Function prototypes go here.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root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5300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8382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inQue.Enqueue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postQue.Enqueue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preQue.Enqueue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7633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9906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switch 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PRE_ORDER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IN_ORDER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POST_ORDER: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3129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9906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order,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finished)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finished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switch 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PRE_ORDER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finished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IN_ORDER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finished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 POST_ORDER: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finished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3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5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4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0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5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517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placement of each element in the binary tree must satisfy the binary search property: The value of the key of an element is greater than the value of the key of any element in its left </a:t>
                      </a:r>
                      <a:r>
                        <a:rPr lang="en-US" dirty="0" err="1"/>
                        <a:t>subtree</a:t>
                      </a:r>
                      <a:r>
                        <a:rPr lang="en-US" dirty="0"/>
                        <a:t>, and less than the value of the key of any element in its right </a:t>
                      </a:r>
                      <a:r>
                        <a:rPr lang="en-US" dirty="0" err="1"/>
                        <a:t>subtree</a:t>
                      </a:r>
                      <a:r>
                        <a:rPr lang="en-US" dirty="0"/>
                        <a:t>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Initializes tree to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Tree exists and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Determines whether tree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tree is empty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Determines whether tree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tree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90248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0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73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07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04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18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68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13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7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25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0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the number of elements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elements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item. Boolean&amp; found)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item whose key matches item's key (if present).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 member of item is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there is an element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 whose key matches item's key, then found = true and item is a copy of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; otherwise, found = false and item is unchanged. Tree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item to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Tree is not full. item is not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is in tree. Binary search property is maintained.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310925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33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1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26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61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01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38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58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19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82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6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the element whose key matches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member of item is initialized. One and only one element in tree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element in tree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Print()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the values in the tree in ascending key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 in the tree are printed in ascending key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826075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53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0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44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1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63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3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86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9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4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367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ResetTree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order)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current position for an iteration through the tree in </a:t>
                      </a:r>
                      <a:r>
                        <a:rPr lang="en-US" dirty="0" err="1"/>
                        <a:t>OrderType</a:t>
                      </a:r>
                      <a:r>
                        <a:rPr lang="en-US" dirty="0"/>
                        <a:t>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 is prior to root of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item,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order, Boolean&amp; finished)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Gets the next element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position is defined. Element at current position is not last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position is one position beyond current position at entry to </a:t>
                      </a:r>
                      <a:r>
                        <a:rPr lang="en-US" dirty="0" err="1"/>
                        <a:t>GetNextItem</a:t>
                      </a:r>
                      <a:r>
                        <a:rPr lang="en-US" dirty="0"/>
                        <a:t>. finished = (current position is last in tree). item is a copy of element at current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270108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671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88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32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74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040710" y="152423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931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 + 1;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91867" y="1414790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/>
              <a:t>O(N)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365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800" dirty="0"/>
              <a:t>Find the target node recursively</a:t>
            </a:r>
          </a:p>
          <a:p>
            <a:pPr lvl="1"/>
            <a:r>
              <a:rPr lang="en-US" sz="2400" dirty="0"/>
              <a:t>If tree is empty (base case 1)</a:t>
            </a:r>
          </a:p>
          <a:p>
            <a:pPr lvl="2"/>
            <a:r>
              <a:rPr lang="en-US" sz="2000" dirty="0"/>
              <a:t>Item is not found in the tree</a:t>
            </a:r>
          </a:p>
          <a:p>
            <a:pPr lvl="1"/>
            <a:r>
              <a:rPr lang="en-US" sz="2400" dirty="0"/>
              <a:t>Item == </a:t>
            </a:r>
            <a:r>
              <a:rPr lang="en-US" sz="2400" dirty="0" err="1"/>
              <a:t>current_node_info</a:t>
            </a:r>
            <a:r>
              <a:rPr lang="en-US" sz="2400" dirty="0"/>
              <a:t> (base case 2)</a:t>
            </a:r>
          </a:p>
          <a:p>
            <a:pPr lvl="2"/>
            <a:r>
              <a:rPr lang="en-US" sz="2000" dirty="0"/>
              <a:t>Item is found</a:t>
            </a:r>
          </a:p>
          <a:p>
            <a:pPr lvl="1"/>
            <a:r>
              <a:rPr lang="en-US" sz="2400" dirty="0"/>
              <a:t>Item &lt; </a:t>
            </a:r>
            <a:r>
              <a:rPr lang="en-US" sz="2400" dirty="0" err="1"/>
              <a:t>current_node_info</a:t>
            </a:r>
            <a:r>
              <a:rPr lang="en-US" sz="2400" dirty="0"/>
              <a:t> (general case 1)</a:t>
            </a:r>
          </a:p>
          <a:p>
            <a:pPr lvl="2"/>
            <a:r>
              <a:rPr lang="en-US" sz="2000" dirty="0"/>
              <a:t>Search the left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1"/>
            <a:r>
              <a:rPr lang="en-US" sz="2400" dirty="0"/>
              <a:t>Item &gt; </a:t>
            </a:r>
            <a:r>
              <a:rPr lang="en-US" sz="2400" dirty="0" err="1"/>
              <a:t>current_node_info</a:t>
            </a:r>
            <a:r>
              <a:rPr lang="en-US" sz="2400" dirty="0"/>
              <a:t> (general case 2)</a:t>
            </a:r>
          </a:p>
          <a:p>
            <a:pPr lvl="2"/>
            <a:r>
              <a:rPr lang="en-US" sz="2000" dirty="0"/>
              <a:t>Search the right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67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Retrieve(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Retrieve(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tree-&gt;left,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Retrieve(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tree-&gt;right,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Retrieve(root,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3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903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9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63594" y="1244600"/>
            <a:ext cx="8048886" cy="4790440"/>
          </a:xfrm>
        </p:spPr>
        <p:txBody>
          <a:bodyPr>
            <a:normAutofit/>
          </a:bodyPr>
          <a:lstStyle/>
          <a:p>
            <a:r>
              <a:rPr lang="en-US" sz="2400" dirty="0"/>
              <a:t>Calculate the number of nodes in the tree recursively</a:t>
            </a:r>
          </a:p>
          <a:p>
            <a:r>
              <a:rPr lang="en-US" sz="2400" dirty="0"/>
              <a:t>If tree is empty (base case)</a:t>
            </a:r>
          </a:p>
          <a:p>
            <a:pPr lvl="1"/>
            <a:r>
              <a:rPr lang="en-US" sz="2000" dirty="0"/>
              <a:t>length = 0</a:t>
            </a:r>
          </a:p>
          <a:p>
            <a:r>
              <a:rPr lang="en-US" sz="2400" dirty="0"/>
              <a:t>If tree is non-empty (general case)</a:t>
            </a:r>
          </a:p>
          <a:p>
            <a:pPr lvl="1"/>
            <a:r>
              <a:rPr lang="en-US" sz="2000" dirty="0"/>
              <a:t>Length = number of nodes in the left </a:t>
            </a:r>
            <a:r>
              <a:rPr lang="en-US" sz="2000" dirty="0" err="1"/>
              <a:t>subtree</a:t>
            </a:r>
            <a:r>
              <a:rPr lang="en-US" sz="2000" dirty="0"/>
              <a:t> + number of nodes in the right </a:t>
            </a:r>
            <a:r>
              <a:rPr lang="en-US" sz="2000" dirty="0" err="1"/>
              <a:t>subtree</a:t>
            </a:r>
            <a:r>
              <a:rPr lang="en-US" sz="2000" dirty="0"/>
              <a:t> + 1</a:t>
            </a:r>
          </a:p>
          <a:p>
            <a:pPr lvl="1"/>
            <a:endParaRPr lang="en-US" sz="2000" dirty="0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62861" y="3901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248461" y="47401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5077261" y="47401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37056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55344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2"/>
          <p:cNvCxnSpPr>
            <a:cxnSpLocks noChangeShapeType="1"/>
            <a:stCxn id="30" idx="4"/>
            <a:endCxn id="32" idx="0"/>
          </p:cNvCxnSpPr>
          <p:nvPr/>
        </p:nvCxnSpPr>
        <p:spPr bwMode="auto">
          <a:xfrm>
            <a:off x="36294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4"/>
          <p:cNvCxnSpPr>
            <a:cxnSpLocks noChangeShapeType="1"/>
            <a:stCxn id="31" idx="4"/>
            <a:endCxn id="33" idx="0"/>
          </p:cNvCxnSpPr>
          <p:nvPr/>
        </p:nvCxnSpPr>
        <p:spPr bwMode="auto">
          <a:xfrm>
            <a:off x="54582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5"/>
          <p:cNvCxnSpPr>
            <a:cxnSpLocks noChangeShapeType="1"/>
            <a:stCxn id="29" idx="4"/>
            <a:endCxn id="31" idx="0"/>
          </p:cNvCxnSpPr>
          <p:nvPr/>
        </p:nvCxnSpPr>
        <p:spPr bwMode="auto">
          <a:xfrm>
            <a:off x="4543861" y="4311557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6"/>
          <p:cNvCxnSpPr>
            <a:cxnSpLocks noChangeShapeType="1"/>
            <a:stCxn id="29" idx="4"/>
            <a:endCxn id="30" idx="0"/>
          </p:cNvCxnSpPr>
          <p:nvPr/>
        </p:nvCxnSpPr>
        <p:spPr bwMode="auto">
          <a:xfrm flipH="1">
            <a:off x="3629461" y="4311557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9"/>
          <p:cNvSpPr>
            <a:spLocks noChangeArrowheads="1"/>
          </p:cNvSpPr>
          <p:nvPr/>
        </p:nvSpPr>
        <p:spPr bwMode="auto">
          <a:xfrm>
            <a:off x="46200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13"/>
          <p:cNvCxnSpPr>
            <a:cxnSpLocks noChangeShapeType="1"/>
            <a:endCxn id="50" idx="0"/>
          </p:cNvCxnSpPr>
          <p:nvPr/>
        </p:nvCxnSpPr>
        <p:spPr bwMode="auto">
          <a:xfrm flipH="1">
            <a:off x="50010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4188082" y="61117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3" name="AutoShape 13"/>
          <p:cNvCxnSpPr>
            <a:cxnSpLocks noChangeShapeType="1"/>
            <a:endCxn id="52" idx="0"/>
          </p:cNvCxnSpPr>
          <p:nvPr/>
        </p:nvCxnSpPr>
        <p:spPr bwMode="auto">
          <a:xfrm flipH="1">
            <a:off x="4569082" y="58355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/>
          <p:cNvSpPr/>
          <p:nvPr/>
        </p:nvSpPr>
        <p:spPr>
          <a:xfrm rot="2628887">
            <a:off x="3059311" y="4776784"/>
            <a:ext cx="1586165" cy="967841"/>
          </a:xfrm>
          <a:prstGeom prst="ellipse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63594" y="3521200"/>
            <a:ext cx="853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nodes in left </a:t>
            </a:r>
            <a:r>
              <a:rPr lang="en-US" b="1" dirty="0" err="1"/>
              <a:t>subtree</a:t>
            </a:r>
            <a:r>
              <a:rPr lang="en-US" b="1" dirty="0"/>
              <a:t>    +   1   +   Number of nodes in right </a:t>
            </a:r>
            <a:r>
              <a:rPr lang="en-US" b="1" dirty="0" err="1"/>
              <a:t>subtree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57" name="Straight Arrow Connector 56"/>
          <p:cNvCxnSpPr>
            <a:endCxn id="59" idx="12"/>
          </p:cNvCxnSpPr>
          <p:nvPr/>
        </p:nvCxnSpPr>
        <p:spPr>
          <a:xfrm flipH="1">
            <a:off x="5949805" y="3871656"/>
            <a:ext cx="764126" cy="901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2"/>
          </p:cNvCxnSpPr>
          <p:nvPr/>
        </p:nvCxnSpPr>
        <p:spPr>
          <a:xfrm>
            <a:off x="2240921" y="3871656"/>
            <a:ext cx="1039198" cy="839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025841" y="4566915"/>
            <a:ext cx="2483541" cy="2131174"/>
          </a:xfrm>
          <a:custGeom>
            <a:avLst/>
            <a:gdLst>
              <a:gd name="connsiteX0" fmla="*/ 1576234 w 2483541"/>
              <a:gd name="connsiteY0" fmla="*/ 474 h 2131174"/>
              <a:gd name="connsiteX1" fmla="*/ 893654 w 2483541"/>
              <a:gd name="connsiteY1" fmla="*/ 258052 h 2131174"/>
              <a:gd name="connsiteX2" fmla="*/ 842138 w 2483541"/>
              <a:gd name="connsiteY2" fmla="*/ 708812 h 2131174"/>
              <a:gd name="connsiteX3" fmla="*/ 610319 w 2483541"/>
              <a:gd name="connsiteY3" fmla="*/ 850480 h 2131174"/>
              <a:gd name="connsiteX4" fmla="*/ 533045 w 2483541"/>
              <a:gd name="connsiteY4" fmla="*/ 1017905 h 2131174"/>
              <a:gd name="connsiteX5" fmla="*/ 545924 w 2483541"/>
              <a:gd name="connsiteY5" fmla="*/ 1275483 h 2131174"/>
              <a:gd name="connsiteX6" fmla="*/ 120921 w 2483541"/>
              <a:gd name="connsiteY6" fmla="*/ 1545939 h 2131174"/>
              <a:gd name="connsiteX7" fmla="*/ 43648 w 2483541"/>
              <a:gd name="connsiteY7" fmla="*/ 1880790 h 2131174"/>
              <a:gd name="connsiteX8" fmla="*/ 726228 w 2483541"/>
              <a:gd name="connsiteY8" fmla="*/ 2112609 h 2131174"/>
              <a:gd name="connsiteX9" fmla="*/ 1782296 w 2483541"/>
              <a:gd name="connsiteY9" fmla="*/ 1378514 h 2131174"/>
              <a:gd name="connsiteX10" fmla="*/ 2477755 w 2483541"/>
              <a:gd name="connsiteY10" fmla="*/ 1198209 h 2131174"/>
              <a:gd name="connsiteX11" fmla="*/ 2104268 w 2483541"/>
              <a:gd name="connsiteY11" fmla="*/ 670176 h 2131174"/>
              <a:gd name="connsiteX12" fmla="*/ 1923964 w 2483541"/>
              <a:gd name="connsiteY12" fmla="*/ 206536 h 2131174"/>
              <a:gd name="connsiteX13" fmla="*/ 1576234 w 2483541"/>
              <a:gd name="connsiteY13" fmla="*/ 474 h 213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83541" h="2131174">
                <a:moveTo>
                  <a:pt x="1576234" y="474"/>
                </a:moveTo>
                <a:cubicBezTo>
                  <a:pt x="1404516" y="9060"/>
                  <a:pt x="1016003" y="139996"/>
                  <a:pt x="893654" y="258052"/>
                </a:cubicBezTo>
                <a:cubicBezTo>
                  <a:pt x="771305" y="376108"/>
                  <a:pt x="889360" y="610074"/>
                  <a:pt x="842138" y="708812"/>
                </a:cubicBezTo>
                <a:cubicBezTo>
                  <a:pt x="794915" y="807550"/>
                  <a:pt x="661834" y="798965"/>
                  <a:pt x="610319" y="850480"/>
                </a:cubicBezTo>
                <a:cubicBezTo>
                  <a:pt x="558804" y="901995"/>
                  <a:pt x="543777" y="947071"/>
                  <a:pt x="533045" y="1017905"/>
                </a:cubicBezTo>
                <a:cubicBezTo>
                  <a:pt x="522313" y="1088739"/>
                  <a:pt x="614611" y="1187477"/>
                  <a:pt x="545924" y="1275483"/>
                </a:cubicBezTo>
                <a:cubicBezTo>
                  <a:pt x="477237" y="1363489"/>
                  <a:pt x="204634" y="1445055"/>
                  <a:pt x="120921" y="1545939"/>
                </a:cubicBezTo>
                <a:cubicBezTo>
                  <a:pt x="37208" y="1646823"/>
                  <a:pt x="-57236" y="1786345"/>
                  <a:pt x="43648" y="1880790"/>
                </a:cubicBezTo>
                <a:cubicBezTo>
                  <a:pt x="144532" y="1975235"/>
                  <a:pt x="436453" y="2196322"/>
                  <a:pt x="726228" y="2112609"/>
                </a:cubicBezTo>
                <a:cubicBezTo>
                  <a:pt x="1016003" y="2028896"/>
                  <a:pt x="1490375" y="1530914"/>
                  <a:pt x="1782296" y="1378514"/>
                </a:cubicBezTo>
                <a:cubicBezTo>
                  <a:pt x="2074217" y="1226114"/>
                  <a:pt x="2424093" y="1316265"/>
                  <a:pt x="2477755" y="1198209"/>
                </a:cubicBezTo>
                <a:cubicBezTo>
                  <a:pt x="2531417" y="1080153"/>
                  <a:pt x="2196567" y="835455"/>
                  <a:pt x="2104268" y="670176"/>
                </a:cubicBezTo>
                <a:cubicBezTo>
                  <a:pt x="2011970" y="504897"/>
                  <a:pt x="2014116" y="311714"/>
                  <a:pt x="1923964" y="206536"/>
                </a:cubicBezTo>
                <a:cubicBezTo>
                  <a:pt x="1833812" y="101359"/>
                  <a:pt x="1747952" y="-8112"/>
                  <a:pt x="1576234" y="474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344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350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961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597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134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089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461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18085" y="4269273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case 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475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097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044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0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tree-&gt;left) +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 + 1;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00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220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525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576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375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83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500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case 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18085" y="4269273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case 1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982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Retrieve(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Retrieve(tree-&gt;left,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Retrieve(tree-&gt;right,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Retrieve(root,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25400" y="2131889"/>
            <a:ext cx="30155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dirty="0"/>
              <a:t>Worst case:</a:t>
            </a:r>
            <a:r>
              <a:rPr lang="en-US" sz="2800" b="1" dirty="0"/>
              <a:t> O(N)</a:t>
            </a:r>
          </a:p>
          <a:p>
            <a:pPr eaLnBrk="1" hangingPunct="1"/>
            <a:r>
              <a:rPr lang="en-US" sz="2800" dirty="0"/>
              <a:t>Best case:</a:t>
            </a:r>
            <a:r>
              <a:rPr lang="en-US" sz="2800" b="1" dirty="0"/>
              <a:t> O(</a:t>
            </a:r>
            <a:r>
              <a:rPr lang="en-US" sz="2800" b="1" dirty="0" err="1"/>
              <a:t>logN</a:t>
            </a:r>
            <a:r>
              <a:rPr lang="en-US" sz="2800" b="1" dirty="0"/>
              <a:t>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035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800" dirty="0"/>
              <a:t>Print the items in the tree (in sorted order) recursively</a:t>
            </a:r>
          </a:p>
          <a:p>
            <a:pPr lvl="1"/>
            <a:r>
              <a:rPr lang="en-US" sz="2400" dirty="0"/>
              <a:t>If tree is empty (base case)</a:t>
            </a:r>
          </a:p>
          <a:p>
            <a:pPr lvl="2"/>
            <a:r>
              <a:rPr lang="en-US" sz="2000" dirty="0"/>
              <a:t>Nothing to print</a:t>
            </a:r>
          </a:p>
          <a:p>
            <a:pPr lvl="1"/>
            <a:r>
              <a:rPr lang="en-US" sz="2400" dirty="0"/>
              <a:t>If tree is non-empty (general case)</a:t>
            </a:r>
          </a:p>
          <a:p>
            <a:pPr lvl="2"/>
            <a:r>
              <a:rPr lang="en-US" sz="2000" dirty="0"/>
              <a:t>Print the items in the left subtree</a:t>
            </a:r>
          </a:p>
          <a:p>
            <a:pPr lvl="2"/>
            <a:r>
              <a:rPr lang="en-US" sz="2000" dirty="0"/>
              <a:t>Print the item at the current node</a:t>
            </a:r>
            <a:endParaRPr lang="en-US" sz="2400" dirty="0"/>
          </a:p>
          <a:p>
            <a:pPr lvl="2"/>
            <a:r>
              <a:rPr lang="en-US" sz="2000" dirty="0"/>
              <a:t>Print the items in the right subtree</a:t>
            </a:r>
          </a:p>
          <a:p>
            <a:pPr lvl="2"/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6506893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tree-&gt;info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::Print()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74562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33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3707378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9951964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5340911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577824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25209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7101431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860764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8990814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22066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31360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202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6308287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9629006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629818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6158589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9159004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7257366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638224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830922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160715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18948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</TotalTime>
  <Words>4200</Words>
  <Application>Microsoft Macintosh PowerPoint</Application>
  <PresentationFormat>On-screen Show (4:3)</PresentationFormat>
  <Paragraphs>2302</Paragraphs>
  <Slides>139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50" baseType="lpstr">
      <vt:lpstr>Gungsuh</vt:lpstr>
      <vt:lpstr>Aharoni</vt:lpstr>
      <vt:lpstr>Arial</vt:lpstr>
      <vt:lpstr>Britannic Bold</vt:lpstr>
      <vt:lpstr>Calibri</vt:lpstr>
      <vt:lpstr>Calibri Light</vt:lpstr>
      <vt:lpstr>Courier New</vt:lpstr>
      <vt:lpstr>Impact</vt:lpstr>
      <vt:lpstr>Times New Roman</vt:lpstr>
      <vt:lpstr>Verdana</vt:lpstr>
      <vt:lpstr>Office Theme</vt:lpstr>
      <vt:lpstr>Lecture 13 Binary Search Tree</vt:lpstr>
      <vt:lpstr>Binary Search Tree Specification</vt:lpstr>
      <vt:lpstr>Binary Search Tree Specification</vt:lpstr>
      <vt:lpstr>Binary Search Tree Specification</vt:lpstr>
      <vt:lpstr>Binary Search Tree Specification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Function DeleteItem</vt:lpstr>
      <vt:lpstr>Function DeleteItem</vt:lpstr>
      <vt:lpstr>Function DeleteItem</vt:lpstr>
      <vt:lpstr>Traversal Techniques</vt:lpstr>
      <vt:lpstr>Traversal Techniques</vt:lpstr>
      <vt:lpstr>Traversal Techniques</vt:lpstr>
      <vt:lpstr>Traversal Techniques</vt:lpstr>
      <vt:lpstr>Traversal Techniques</vt:lpstr>
      <vt:lpstr>Traversal Techniques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Microsoft Office User</cp:lastModifiedBy>
  <cp:revision>60</cp:revision>
  <dcterms:created xsi:type="dcterms:W3CDTF">2014-09-11T18:03:18Z</dcterms:created>
  <dcterms:modified xsi:type="dcterms:W3CDTF">2021-08-31T08:59:25Z</dcterms:modified>
</cp:coreProperties>
</file>