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23" r:id="rId2"/>
    <p:sldId id="257" r:id="rId3"/>
    <p:sldId id="329" r:id="rId4"/>
    <p:sldId id="258" r:id="rId5"/>
    <p:sldId id="328" r:id="rId6"/>
    <p:sldId id="330" r:id="rId7"/>
    <p:sldId id="295" r:id="rId8"/>
    <p:sldId id="297" r:id="rId9"/>
    <p:sldId id="299" r:id="rId10"/>
    <p:sldId id="298" r:id="rId11"/>
    <p:sldId id="327" r:id="rId12"/>
    <p:sldId id="324" r:id="rId13"/>
    <p:sldId id="325" r:id="rId14"/>
    <p:sldId id="326" r:id="rId15"/>
    <p:sldId id="266" r:id="rId16"/>
    <p:sldId id="265" r:id="rId17"/>
    <p:sldId id="302" r:id="rId18"/>
    <p:sldId id="322" r:id="rId19"/>
    <p:sldId id="303" r:id="rId20"/>
    <p:sldId id="267" r:id="rId21"/>
    <p:sldId id="304" r:id="rId22"/>
    <p:sldId id="305" r:id="rId23"/>
    <p:sldId id="306" r:id="rId24"/>
    <p:sldId id="307" r:id="rId25"/>
    <p:sldId id="308" r:id="rId26"/>
    <p:sldId id="301" r:id="rId27"/>
    <p:sldId id="315" r:id="rId28"/>
    <p:sldId id="313" r:id="rId29"/>
    <p:sldId id="314" r:id="rId30"/>
    <p:sldId id="316" r:id="rId31"/>
    <p:sldId id="317" r:id="rId32"/>
    <p:sldId id="319" r:id="rId33"/>
    <p:sldId id="318" r:id="rId34"/>
    <p:sldId id="320" r:id="rId35"/>
    <p:sldId id="321" r:id="rId36"/>
    <p:sldId id="309" r:id="rId37"/>
    <p:sldId id="310" r:id="rId38"/>
    <p:sldId id="31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55" autoAdjust="0"/>
  </p:normalViewPr>
  <p:slideViewPr>
    <p:cSldViewPr>
      <p:cViewPr varScale="1">
        <p:scale>
          <a:sx n="61" d="100"/>
          <a:sy n="61" d="100"/>
        </p:scale>
        <p:origin x="157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04262B-9619-4F9E-BA9F-9EFF5EFBA87D}" type="datetimeFigureOut">
              <a:rPr lang="en-US" smtClean="0"/>
              <a:pPr/>
              <a:t>9/30/2018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1E3A5D-1506-4BF1-95CE-A9963D69009C}" type="slidenum">
              <a:rPr lang="en-US" smtClean="0"/>
              <a:pPr/>
              <a:t>‹#›</a:t>
            </a:fld>
            <a:endParaRPr lang="en-US"/>
          </a:p>
        </p:txBody>
      </p:sp>
    </p:spTree>
    <p:extLst>
      <p:ext uri="{BB962C8B-B14F-4D97-AF65-F5344CB8AC3E}">
        <p14:creationId xmlns:p14="http://schemas.microsoft.com/office/powerpoint/2010/main" val="2247460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1E3A5D-1506-4BF1-95CE-A9963D69009C}" type="slidenum">
              <a:rPr lang="en-US" smtClean="0"/>
              <a:pPr/>
              <a:t>4</a:t>
            </a:fld>
            <a:endParaRPr lang="en-US"/>
          </a:p>
        </p:txBody>
      </p:sp>
    </p:spTree>
    <p:extLst>
      <p:ext uri="{BB962C8B-B14F-4D97-AF65-F5344CB8AC3E}">
        <p14:creationId xmlns:p14="http://schemas.microsoft.com/office/powerpoint/2010/main" val="413270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1E3A5D-1506-4BF1-95CE-A9963D69009C}" type="slidenum">
              <a:rPr lang="en-US" smtClean="0"/>
              <a:pPr/>
              <a:t>10</a:t>
            </a:fld>
            <a:endParaRPr lang="en-US"/>
          </a:p>
        </p:txBody>
      </p:sp>
    </p:spTree>
    <p:extLst>
      <p:ext uri="{BB962C8B-B14F-4D97-AF65-F5344CB8AC3E}">
        <p14:creationId xmlns:p14="http://schemas.microsoft.com/office/powerpoint/2010/main" val="1132311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1E3A5D-1506-4BF1-95CE-A9963D69009C}" type="slidenum">
              <a:rPr lang="en-US" smtClean="0"/>
              <a:pPr/>
              <a:t>22</a:t>
            </a:fld>
            <a:endParaRPr lang="en-US"/>
          </a:p>
        </p:txBody>
      </p:sp>
    </p:spTree>
    <p:extLst>
      <p:ext uri="{BB962C8B-B14F-4D97-AF65-F5344CB8AC3E}">
        <p14:creationId xmlns:p14="http://schemas.microsoft.com/office/powerpoint/2010/main" val="3693481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CE4A06B-77B4-4707-AFF5-8E0DCAA2361B}" type="datetimeFigureOut">
              <a:rPr lang="en-US" smtClean="0"/>
              <a:pPr/>
              <a:t>9/30/2018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1B4F9CF-D7B7-40A0-A211-7C65D781AE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CE4A06B-77B4-4707-AFF5-8E0DCAA2361B}" type="datetimeFigureOut">
              <a:rPr lang="en-US" smtClean="0"/>
              <a:pPr/>
              <a:t>9/30/2018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B4F9CF-D7B7-40A0-A211-7C65D781AE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CE4A06B-77B4-4707-AFF5-8E0DCAA2361B}" type="datetimeFigureOut">
              <a:rPr lang="en-US" smtClean="0"/>
              <a:pPr/>
              <a:t>9/30/2018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B4F9CF-D7B7-40A0-A211-7C65D781AE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CE4A06B-77B4-4707-AFF5-8E0DCAA2361B}" type="datetimeFigureOut">
              <a:rPr lang="en-US" smtClean="0"/>
              <a:pPr/>
              <a:t>9/30/2018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B4F9CF-D7B7-40A0-A211-7C65D781AE3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CE4A06B-77B4-4707-AFF5-8E0DCAA2361B}" type="datetimeFigureOut">
              <a:rPr lang="en-US" smtClean="0"/>
              <a:pPr/>
              <a:t>9/30/2018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B4F9CF-D7B7-40A0-A211-7C65D781AE3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CE4A06B-77B4-4707-AFF5-8E0DCAA2361B}" type="datetimeFigureOut">
              <a:rPr lang="en-US" smtClean="0"/>
              <a:pPr/>
              <a:t>9/30/2018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1B4F9CF-D7B7-40A0-A211-7C65D781AE3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CE4A06B-77B4-4707-AFF5-8E0DCAA2361B}" type="datetimeFigureOut">
              <a:rPr lang="en-US" smtClean="0"/>
              <a:pPr/>
              <a:t>9/30/2018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1B4F9CF-D7B7-40A0-A211-7C65D781AE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CE4A06B-77B4-4707-AFF5-8E0DCAA2361B}" type="datetimeFigureOut">
              <a:rPr lang="en-US" smtClean="0"/>
              <a:pPr/>
              <a:t>9/30/2018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1B4F9CF-D7B7-40A0-A211-7C65D781AE3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CE4A06B-77B4-4707-AFF5-8E0DCAA2361B}" type="datetimeFigureOut">
              <a:rPr lang="en-US" smtClean="0"/>
              <a:pPr/>
              <a:t>9/30/2018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1B4F9CF-D7B7-40A0-A211-7C65D781AE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CE4A06B-77B4-4707-AFF5-8E0DCAA2361B}" type="datetimeFigureOut">
              <a:rPr lang="en-US" smtClean="0"/>
              <a:pPr/>
              <a:t>9/30/2018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1B4F9CF-D7B7-40A0-A211-7C65D781AE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CE4A06B-77B4-4707-AFF5-8E0DCAA2361B}" type="datetimeFigureOut">
              <a:rPr lang="en-US" smtClean="0"/>
              <a:pPr/>
              <a:t>9/30/2018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1B4F9CF-D7B7-40A0-A211-7C65D781AE3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CE4A06B-77B4-4707-AFF5-8E0DCAA2361B}" type="datetimeFigureOut">
              <a:rPr lang="en-US" smtClean="0"/>
              <a:pPr/>
              <a:t>9/30/2018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1B4F9CF-D7B7-40A0-A211-7C65D781AE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Petabytes" TargetMode="External"/><Relationship Id="rId2" Type="http://schemas.openxmlformats.org/officeDocument/2006/relationships/hyperlink" Target="https://en.wikipedia.org/wiki/EBay.com" TargetMode="External"/><Relationship Id="rId1" Type="http://schemas.openxmlformats.org/officeDocument/2006/relationships/slideLayout" Target="../slideLayouts/slideLayout2.xml"/><Relationship Id="rId4" Type="http://schemas.openxmlformats.org/officeDocument/2006/relationships/hyperlink" Target="https://en.wikipedia.org/wiki/Hadoop"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Amazon.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oogle" TargetMode="External"/><Relationship Id="rId2" Type="http://schemas.openxmlformats.org/officeDocument/2006/relationships/hyperlink" Target="https://en.wikipedia.org/wiki/Faceboo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CSE 225</a:t>
            </a:r>
            <a:br>
              <a:rPr lang="en-US" dirty="0" smtClean="0"/>
            </a:br>
            <a:r>
              <a:rPr lang="en-US" sz="2700" dirty="0" smtClean="0"/>
              <a:t>Data Structures and Algorithms</a:t>
            </a:r>
            <a:br>
              <a:rPr lang="en-US" sz="2700" dirty="0" smtClean="0"/>
            </a:br>
            <a:r>
              <a:rPr lang="en-US" sz="3100" dirty="0" smtClean="0"/>
              <a:t/>
            </a:r>
            <a:br>
              <a:rPr lang="en-US" sz="3100" dirty="0" smtClean="0"/>
            </a:br>
            <a:r>
              <a:rPr lang="en-US" sz="2400" smtClean="0"/>
              <a:t>Sec- </a:t>
            </a:r>
            <a:r>
              <a:rPr lang="en-US" sz="2400" smtClean="0"/>
              <a:t>5&amp;6</a:t>
            </a:r>
            <a:endParaRPr lang="en-US" sz="2400" dirty="0"/>
          </a:p>
        </p:txBody>
      </p:sp>
      <p:sp>
        <p:nvSpPr>
          <p:cNvPr id="3" name="Subtitle 2"/>
          <p:cNvSpPr>
            <a:spLocks noGrp="1"/>
          </p:cNvSpPr>
          <p:nvPr>
            <p:ph type="subTitle" idx="1"/>
          </p:nvPr>
        </p:nvSpPr>
        <p:spPr/>
        <p:txBody>
          <a:bodyPr>
            <a:normAutofit/>
          </a:bodyPr>
          <a:lstStyle/>
          <a:p>
            <a:pPr algn="ctr"/>
            <a:r>
              <a:rPr lang="en-US" b="1" dirty="0" smtClean="0"/>
              <a:t>Fall</a:t>
            </a:r>
            <a:r>
              <a:rPr lang="en-US" b="1" dirty="0" smtClean="0"/>
              <a:t>-2018</a:t>
            </a:r>
            <a:endParaRPr lang="en-US" b="1" dirty="0" smtClean="0"/>
          </a:p>
          <a:p>
            <a:pPr algn="ctr"/>
            <a:r>
              <a:rPr lang="en-US" b="1" dirty="0" smtClean="0"/>
              <a:t>Instructor : Tamanna Motahar</a:t>
            </a:r>
          </a:p>
        </p:txBody>
      </p:sp>
      <p:pic>
        <p:nvPicPr>
          <p:cNvPr id="4" name="Picture 2" descr="http://i1.tribune.com.pk/wp-content/uploads/2013/06/560949-Hacker-1370727215-905-640x480.jpg"/>
          <p:cNvPicPr>
            <a:picLocks noChangeAspect="1" noChangeArrowheads="1"/>
          </p:cNvPicPr>
          <p:nvPr/>
        </p:nvPicPr>
        <p:blipFill>
          <a:blip r:embed="rId2" cstate="print"/>
          <a:srcRect/>
          <a:stretch>
            <a:fillRect/>
          </a:stretch>
        </p:blipFill>
        <p:spPr bwMode="auto">
          <a:xfrm>
            <a:off x="990600" y="762000"/>
            <a:ext cx="1752600" cy="13144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2862072"/>
          </a:xfrm>
        </p:spPr>
        <p:txBody>
          <a:bodyPr/>
          <a:lstStyle/>
          <a:p>
            <a:pPr>
              <a:buNone/>
            </a:pPr>
            <a:r>
              <a:rPr lang="en-US" dirty="0" smtClean="0"/>
              <a:t>-</a:t>
            </a:r>
            <a:r>
              <a:rPr lang="en-US" dirty="0" smtClean="0">
                <a:latin typeface="Times New Roman" pitchFamily="18" charset="0"/>
                <a:cs typeface="Times New Roman" pitchFamily="18" charset="0"/>
              </a:rPr>
              <a:t>A linear, direct access data structure with heterogeneous components</a:t>
            </a:r>
          </a:p>
          <a:p>
            <a:pPr>
              <a:buNone/>
            </a:pPr>
            <a:r>
              <a:rPr lang="en-US" dirty="0" smtClean="0">
                <a:latin typeface="Times New Roman" pitchFamily="18" charset="0"/>
                <a:cs typeface="Times New Roman" pitchFamily="18" charset="0"/>
              </a:rPr>
              <a:t>-Field or member</a:t>
            </a:r>
          </a:p>
          <a:p>
            <a:pPr>
              <a:buNone/>
            </a:pPr>
            <a:r>
              <a:rPr lang="en-US" dirty="0" smtClean="0">
                <a:latin typeface="Times New Roman" pitchFamily="18" charset="0"/>
                <a:cs typeface="Times New Roman" pitchFamily="18" charset="0"/>
              </a:rPr>
              <a:t>                     -Component of the record</a:t>
            </a:r>
          </a:p>
          <a:p>
            <a:pPr>
              <a:buNone/>
            </a:pPr>
            <a:r>
              <a:rPr lang="en-US" dirty="0" smtClean="0">
                <a:latin typeface="Times New Roman" pitchFamily="18" charset="0"/>
                <a:cs typeface="Times New Roman" pitchFamily="18" charset="0"/>
              </a:rPr>
              <a:t>                     - Each field has its own type</a:t>
            </a:r>
          </a:p>
          <a:p>
            <a:pPr>
              <a:buFontTx/>
              <a:buChar char="-"/>
            </a:pPr>
            <a:r>
              <a:rPr lang="en-US" dirty="0" smtClean="0">
                <a:latin typeface="Times New Roman" pitchFamily="18" charset="0"/>
                <a:cs typeface="Times New Roman" pitchFamily="18" charset="0"/>
              </a:rPr>
              <a:t>Identifier used to refer to the field</a:t>
            </a:r>
          </a:p>
          <a:p>
            <a:pPr>
              <a:buFontTx/>
              <a:buChar char="-"/>
            </a:pPr>
            <a:endParaRPr lang="en-US" dirty="0" smtClean="0">
              <a:latin typeface="Times New Roman" pitchFamily="18" charset="0"/>
              <a:cs typeface="Times New Roman" pitchFamily="18" charset="0"/>
            </a:endParaRPr>
          </a:p>
          <a:p>
            <a:pPr>
              <a:buNone/>
            </a:pPr>
            <a:endParaRPr lang="en-US" dirty="0"/>
          </a:p>
        </p:txBody>
      </p:sp>
      <p:sp>
        <p:nvSpPr>
          <p:cNvPr id="3" name="Title 2"/>
          <p:cNvSpPr>
            <a:spLocks noGrp="1"/>
          </p:cNvSpPr>
          <p:nvPr>
            <p:ph type="title"/>
          </p:nvPr>
        </p:nvSpPr>
        <p:spPr>
          <a:xfrm>
            <a:off x="457200" y="228600"/>
            <a:ext cx="8229600" cy="1143000"/>
          </a:xfrm>
        </p:spPr>
        <p:txBody>
          <a:bodyPr/>
          <a:lstStyle/>
          <a:p>
            <a:r>
              <a:rPr lang="en-US" dirty="0" smtClean="0">
                <a:latin typeface="Times New Roman" pitchFamily="18" charset="0"/>
                <a:cs typeface="Times New Roman" pitchFamily="18" charset="0"/>
              </a:rPr>
              <a:t>Records/ Structure</a:t>
            </a:r>
            <a:endParaRPr lang="en-US" dirty="0">
              <a:latin typeface="Times New Roman" pitchFamily="18" charset="0"/>
              <a:cs typeface="Times New Roman" pitchFamily="18" charset="0"/>
            </a:endParaRPr>
          </a:p>
        </p:txBody>
      </p:sp>
      <p:sp>
        <p:nvSpPr>
          <p:cNvPr id="4" name="TextBox 3"/>
          <p:cNvSpPr txBox="1"/>
          <p:nvPr/>
        </p:nvSpPr>
        <p:spPr>
          <a:xfrm>
            <a:off x="3200400" y="4267200"/>
            <a:ext cx="2667000" cy="2246769"/>
          </a:xfrm>
          <a:prstGeom prst="rect">
            <a:avLst/>
          </a:prstGeom>
          <a:noFill/>
        </p:spPr>
        <p:txBody>
          <a:bodyPr wrap="square" rtlCol="0">
            <a:spAutoFit/>
          </a:bodyPr>
          <a:lstStyle/>
          <a:p>
            <a:r>
              <a:rPr lang="en-US" sz="2000" dirty="0" smtClean="0">
                <a:latin typeface="Times New Roman" pitchFamily="18" charset="0"/>
                <a:cs typeface="Times New Roman" pitchFamily="18" charset="0"/>
              </a:rPr>
              <a:t>Example:</a:t>
            </a:r>
          </a:p>
          <a:p>
            <a:r>
              <a:rPr lang="en-US" sz="2000" dirty="0" err="1" smtClean="0">
                <a:latin typeface="Times New Roman" pitchFamily="18" charset="0"/>
                <a:cs typeface="Times New Roman" pitchFamily="18" charset="0"/>
              </a:rPr>
              <a:t>struct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CarType</a:t>
            </a:r>
            <a:r>
              <a:rPr lang="en-US" sz="2000" dirty="0" smtClean="0">
                <a:latin typeface="Times New Roman" pitchFamily="18" charset="0"/>
                <a:cs typeface="Times New Roman" pitchFamily="18" charset="0"/>
              </a:rPr>
              <a:t> {</a:t>
            </a:r>
          </a:p>
          <a:p>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year;</a:t>
            </a:r>
          </a:p>
          <a:p>
            <a:r>
              <a:rPr lang="en-US" sz="2000" dirty="0" smtClean="0">
                <a:latin typeface="Times New Roman" pitchFamily="18" charset="0"/>
                <a:cs typeface="Times New Roman" pitchFamily="18" charset="0"/>
              </a:rPr>
              <a:t>char maker[10];</a:t>
            </a:r>
          </a:p>
          <a:p>
            <a:r>
              <a:rPr lang="en-US" sz="2000" dirty="0" smtClean="0">
                <a:latin typeface="Times New Roman" pitchFamily="18" charset="0"/>
                <a:cs typeface="Times New Roman" pitchFamily="18" charset="0"/>
              </a:rPr>
              <a:t>Float price;</a:t>
            </a:r>
          </a:p>
          <a:p>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CarType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MyCar</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i="1" dirty="0" smtClean="0">
                <a:latin typeface="Times New Roman" panose="02020603050405020304" pitchFamily="18" charset="0"/>
                <a:cs typeface="Times New Roman" panose="02020603050405020304" pitchFamily="18" charset="0"/>
              </a:rPr>
              <a:t>Big data</a:t>
            </a:r>
            <a:r>
              <a:rPr lang="en-US" dirty="0" smtClean="0">
                <a:latin typeface="Times New Roman" panose="02020603050405020304" pitchFamily="18" charset="0"/>
                <a:cs typeface="Times New Roman" panose="02020603050405020304" pitchFamily="18" charset="0"/>
              </a:rPr>
              <a:t> is a term for data sets that are so large or complex that traditional data processing application software is inadequate to deal with them. </a:t>
            </a:r>
          </a:p>
          <a:p>
            <a:r>
              <a:rPr lang="en-US" dirty="0" smtClean="0">
                <a:latin typeface="Times New Roman" panose="02020603050405020304" pitchFamily="18" charset="0"/>
                <a:cs typeface="Times New Roman" panose="02020603050405020304" pitchFamily="18" charset="0"/>
              </a:rPr>
              <a:t>Challenges include capture, storage, analysis, data curation, search, sharing, transfer, visualization, querying, updating and information privacy. </a:t>
            </a:r>
          </a:p>
          <a:p>
            <a:r>
              <a:rPr lang="en-US" dirty="0" smtClean="0">
                <a:latin typeface="Times New Roman" panose="02020603050405020304" pitchFamily="18" charset="0"/>
                <a:cs typeface="Times New Roman" panose="02020603050405020304" pitchFamily="18" charset="0"/>
              </a:rPr>
              <a:t>The term "big data" often refers simply to the use of predictive analytics, user behavior analytics, or certain other advanced data analytics methods that extract value from data, and seldom to a particular size of data set.</a:t>
            </a:r>
          </a:p>
          <a:p>
            <a:r>
              <a:rPr lang="en-US" dirty="0" smtClean="0">
                <a:latin typeface="Times New Roman" panose="02020603050405020304" pitchFamily="18" charset="0"/>
                <a:cs typeface="Times New Roman" panose="02020603050405020304" pitchFamily="18" charset="0"/>
              </a:rPr>
              <a:t>Reference-Wikipedia</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BIG DATA</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latin typeface="Times New Roman" panose="02020603050405020304" pitchFamily="18" charset="0"/>
                <a:cs typeface="Times New Roman" panose="02020603050405020304" pitchFamily="18" charset="0"/>
                <a:hlinkClick r:id="rId2" tooltip="EBay.com"/>
              </a:rPr>
              <a:t>eBay.com</a:t>
            </a:r>
            <a:r>
              <a:rPr lang="en-US" dirty="0" smtClean="0">
                <a:latin typeface="Times New Roman" panose="02020603050405020304" pitchFamily="18" charset="0"/>
                <a:cs typeface="Times New Roman" panose="02020603050405020304" pitchFamily="18" charset="0"/>
              </a:rPr>
              <a:t> uses two data warehouses at 7.5 </a:t>
            </a:r>
            <a:r>
              <a:rPr lang="en-US" dirty="0" err="1" smtClean="0">
                <a:latin typeface="Times New Roman" panose="02020603050405020304" pitchFamily="18" charset="0"/>
                <a:cs typeface="Times New Roman" panose="02020603050405020304" pitchFamily="18" charset="0"/>
                <a:hlinkClick r:id="rId3" tooltip="Petabytes"/>
              </a:rPr>
              <a:t>petabytes</a:t>
            </a:r>
            <a:r>
              <a:rPr lang="en-US" dirty="0" smtClean="0">
                <a:latin typeface="Times New Roman" panose="02020603050405020304" pitchFamily="18" charset="0"/>
                <a:cs typeface="Times New Roman" panose="02020603050405020304" pitchFamily="18" charset="0"/>
              </a:rPr>
              <a:t> and 40PB as well as a 40PB </a:t>
            </a:r>
            <a:r>
              <a:rPr lang="en-US" dirty="0" err="1" smtClean="0">
                <a:latin typeface="Times New Roman" panose="02020603050405020304" pitchFamily="18" charset="0"/>
                <a:cs typeface="Times New Roman" panose="02020603050405020304" pitchFamily="18" charset="0"/>
                <a:hlinkClick r:id="rId4" tooltip="Hadoop"/>
              </a:rPr>
              <a:t>Hadoop</a:t>
            </a:r>
            <a:r>
              <a:rPr lang="en-US" dirty="0" smtClean="0">
                <a:latin typeface="Times New Roman" panose="02020603050405020304" pitchFamily="18" charset="0"/>
                <a:cs typeface="Times New Roman" panose="02020603050405020304" pitchFamily="18" charset="0"/>
              </a:rPr>
              <a:t> cluster for search, consumer recommendations, and merchandising</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b="1" dirty="0" smtClean="0">
                <a:latin typeface="Times New Roman" panose="02020603050405020304" pitchFamily="18" charset="0"/>
                <a:cs typeface="Times New Roman" panose="02020603050405020304" pitchFamily="18" charset="0"/>
              </a:rPr>
              <a:t>Hadoop cluster</a:t>
            </a:r>
            <a:r>
              <a:rPr lang="en-US" dirty="0" smtClean="0">
                <a:latin typeface="Times New Roman" panose="02020603050405020304" pitchFamily="18" charset="0"/>
                <a:cs typeface="Times New Roman" panose="02020603050405020304" pitchFamily="18" charset="0"/>
              </a:rPr>
              <a:t> is a special type of computational </a:t>
            </a:r>
            <a:r>
              <a:rPr lang="en-US" b="1" dirty="0" smtClean="0">
                <a:latin typeface="Times New Roman" panose="02020603050405020304" pitchFamily="18" charset="0"/>
                <a:cs typeface="Times New Roman" panose="02020603050405020304" pitchFamily="18" charset="0"/>
              </a:rPr>
              <a:t>cluster</a:t>
            </a:r>
            <a:r>
              <a:rPr lang="en-US" dirty="0" smtClean="0">
                <a:latin typeface="Times New Roman" panose="02020603050405020304" pitchFamily="18" charset="0"/>
                <a:cs typeface="Times New Roman" panose="02020603050405020304" pitchFamily="18" charset="0"/>
              </a:rPr>
              <a:t> designed specifically for storing and analyzing huge amounts of unstructured data in a distributed computing environment.</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smtClean="0"/>
              <a:t>BIG DATA (Examples)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hlinkClick r:id="rId2" tooltip="Amazon.com"/>
              </a:rPr>
              <a:t>Amazon.com</a:t>
            </a:r>
            <a:r>
              <a:rPr lang="en-US" dirty="0" smtClean="0">
                <a:latin typeface="Times New Roman" panose="02020603050405020304" pitchFamily="18" charset="0"/>
                <a:cs typeface="Times New Roman" panose="02020603050405020304" pitchFamily="18" charset="0"/>
              </a:rPr>
              <a:t> handles millions of back-end operations every day, as well as queries from more than half a million third-party sellers. The core technology that keeps Amazon running is Linux-based and as of 2005 they had the world's three largest Linux databases, with capacities of 7.8 TB, 18.5 TB, and 24.7 TB</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BIG DATA (Examples)</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hlinkClick r:id="rId2" tooltip="Facebook"/>
              </a:rPr>
              <a:t>Facebook</a:t>
            </a:r>
            <a:r>
              <a:rPr lang="en-US" dirty="0" smtClean="0">
                <a:latin typeface="Times New Roman" panose="02020603050405020304" pitchFamily="18" charset="0"/>
                <a:cs typeface="Times New Roman" panose="02020603050405020304" pitchFamily="18" charset="0"/>
              </a:rPr>
              <a:t> handles 50 billion photos from its user base.</a:t>
            </a:r>
            <a:endParaRPr lang="en-US" baseline="300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tooltip="Google"/>
              </a:rPr>
              <a:t>Google</a:t>
            </a:r>
            <a:r>
              <a:rPr lang="en-US" dirty="0" smtClean="0">
                <a:latin typeface="Times New Roman" panose="02020603050405020304" pitchFamily="18" charset="0"/>
                <a:cs typeface="Times New Roman" panose="02020603050405020304" pitchFamily="18" charset="0"/>
              </a:rPr>
              <a:t> was handling roughly 100 billion searches per month as of August 2012</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BIG DATA (Examples)</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2286000"/>
            <a:ext cx="7772400" cy="1143000"/>
          </a:xfrm>
          <a:prstGeom prst="rect">
            <a:avLst/>
          </a:prstGeom>
        </p:spPr>
        <p:txBody>
          <a:bodyPr vert="horz" rtlCol="0" anchor="ctr">
            <a:normAutofit fontScale="70000" lnSpcReduction="2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Higher-Level Abstraction:</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Classes in C++</a:t>
            </a:r>
            <a:endParaRPr kumimoji="0" lang="en-US" sz="6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ea typeface="MS Mincho" charset="-128"/>
              </a:rPr>
              <a:t>What is a Class?</a:t>
            </a:r>
            <a:r>
              <a:rPr lang="en-US" dirty="0" smtClean="0"/>
              <a:t> </a:t>
            </a:r>
            <a:endParaRPr lang="en-US" dirty="0"/>
          </a:p>
        </p:txBody>
      </p:sp>
      <p:pic>
        <p:nvPicPr>
          <p:cNvPr id="15362" name="Picture 2" descr="Class• Class is a collection of similar objects.                     Class "/>
          <p:cNvPicPr>
            <a:picLocks noChangeAspect="1" noChangeArrowheads="1"/>
          </p:cNvPicPr>
          <p:nvPr/>
        </p:nvPicPr>
        <p:blipFill>
          <a:blip r:embed="rId2" cstate="print"/>
          <a:srcRect/>
          <a:stretch>
            <a:fillRect/>
          </a:stretch>
        </p:blipFill>
        <p:spPr bwMode="auto">
          <a:xfrm>
            <a:off x="914400" y="1447800"/>
            <a:ext cx="6076950" cy="456247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zh-CN" sz="2800" dirty="0" smtClean="0">
                <a:latin typeface="Times New Roman" pitchFamily="18" charset="0"/>
                <a:ea typeface="SimSun" pitchFamily="2" charset="-122"/>
                <a:cs typeface="Times New Roman" pitchFamily="18" charset="0"/>
              </a:rPr>
              <a:t>The class is the </a:t>
            </a:r>
            <a:r>
              <a:rPr lang="en-US" altLang="zh-CN" sz="2800" b="1" dirty="0" smtClean="0">
                <a:latin typeface="Times New Roman" pitchFamily="18" charset="0"/>
                <a:ea typeface="SimSun" pitchFamily="2" charset="-122"/>
                <a:cs typeface="Times New Roman" pitchFamily="18" charset="0"/>
              </a:rPr>
              <a:t>unstructured data type </a:t>
            </a:r>
            <a:r>
              <a:rPr lang="en-US" altLang="zh-CN" sz="2800" dirty="0" smtClean="0">
                <a:latin typeface="Times New Roman" pitchFamily="18" charset="0"/>
                <a:ea typeface="SimSun" pitchFamily="2" charset="-122"/>
                <a:cs typeface="Times New Roman" pitchFamily="18" charset="0"/>
              </a:rPr>
              <a:t>that encapsulates a fixed number of data components with the functions that manipulate them</a:t>
            </a:r>
          </a:p>
          <a:p>
            <a:pPr lvl="1"/>
            <a:r>
              <a:rPr lang="en-US" altLang="zh-CN" sz="2400" dirty="0" smtClean="0">
                <a:latin typeface="Times New Roman" pitchFamily="18" charset="0"/>
                <a:ea typeface="SimSun" pitchFamily="2" charset="-122"/>
                <a:cs typeface="Times New Roman" pitchFamily="18" charset="0"/>
              </a:rPr>
              <a:t>It gives the C++ its identity from C</a:t>
            </a:r>
          </a:p>
          <a:p>
            <a:pPr lvl="1"/>
            <a:r>
              <a:rPr lang="en-US" altLang="zh-CN" sz="2400" dirty="0" smtClean="0">
                <a:latin typeface="Times New Roman" pitchFamily="18" charset="0"/>
                <a:ea typeface="SimSun" pitchFamily="2" charset="-122"/>
                <a:cs typeface="Times New Roman" pitchFamily="18" charset="0"/>
              </a:rPr>
              <a:t>It makes possible encapsulation, data hiding and inheritance </a:t>
            </a:r>
          </a:p>
          <a:p>
            <a:pPr lvl="1"/>
            <a:r>
              <a:rPr lang="en-US" altLang="zh-CN" sz="2400" dirty="0" smtClean="0">
                <a:latin typeface="Times New Roman" pitchFamily="18" charset="0"/>
                <a:ea typeface="SimSun" pitchFamily="2" charset="-122"/>
                <a:cs typeface="Times New Roman" pitchFamily="18" charset="0"/>
              </a:rPr>
              <a:t>Consists of both data and methods</a:t>
            </a:r>
          </a:p>
          <a:p>
            <a:pPr lvl="1"/>
            <a:r>
              <a:rPr lang="en-US" altLang="zh-CN" sz="2400" dirty="0" smtClean="0">
                <a:latin typeface="Times New Roman" pitchFamily="18" charset="0"/>
                <a:ea typeface="SimSun" pitchFamily="2" charset="-122"/>
                <a:cs typeface="Times New Roman" pitchFamily="18" charset="0"/>
              </a:rPr>
              <a:t>Defines properties and behavior of a set of entities</a:t>
            </a:r>
          </a:p>
          <a:p>
            <a:r>
              <a:rPr lang="en-US" altLang="zh-CN" sz="2800" dirty="0" smtClean="0">
                <a:latin typeface="Times New Roman" pitchFamily="18" charset="0"/>
                <a:ea typeface="SimSun" pitchFamily="2" charset="-122"/>
                <a:cs typeface="Times New Roman" pitchFamily="18" charset="0"/>
              </a:rPr>
              <a:t>Object</a:t>
            </a:r>
            <a:r>
              <a:rPr lang="en-US" altLang="zh-CN" sz="2800" dirty="0" smtClean="0">
                <a:solidFill>
                  <a:schemeClr val="accent2"/>
                </a:solidFill>
                <a:latin typeface="Times New Roman" pitchFamily="18" charset="0"/>
                <a:ea typeface="SimSun" pitchFamily="2" charset="-122"/>
                <a:cs typeface="Times New Roman" pitchFamily="18" charset="0"/>
              </a:rPr>
              <a:t>:</a:t>
            </a:r>
          </a:p>
          <a:p>
            <a:pPr lvl="1"/>
            <a:r>
              <a:rPr lang="en-US" altLang="zh-CN" sz="2400" dirty="0" smtClean="0">
                <a:latin typeface="Times New Roman" pitchFamily="18" charset="0"/>
                <a:ea typeface="SimSun" pitchFamily="2" charset="-122"/>
                <a:cs typeface="Times New Roman" pitchFamily="18" charset="0"/>
              </a:rPr>
              <a:t>An instance of a class</a:t>
            </a:r>
          </a:p>
          <a:p>
            <a:pPr lvl="1"/>
            <a:r>
              <a:rPr lang="en-US" altLang="zh-CN" sz="2400" dirty="0" smtClean="0">
                <a:latin typeface="Times New Roman" pitchFamily="18" charset="0"/>
                <a:ea typeface="SimSun" pitchFamily="2" charset="-122"/>
                <a:cs typeface="Times New Roman" pitchFamily="18" charset="0"/>
              </a:rPr>
              <a:t>A variable identified by a unique name</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Definition of Class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latin typeface="Times New Roman" pitchFamily="18" charset="0"/>
                <a:cs typeface="Times New Roman" pitchFamily="18" charset="0"/>
              </a:rPr>
              <a:t>Object-Oriented Programming (OOP)</a:t>
            </a:r>
          </a:p>
          <a:p>
            <a:pPr lvl="1"/>
            <a:r>
              <a:rPr lang="en-US" sz="2800" dirty="0" smtClean="0">
                <a:latin typeface="Times New Roman" pitchFamily="18" charset="0"/>
                <a:cs typeface="Times New Roman" pitchFamily="18" charset="0"/>
              </a:rPr>
              <a:t>Package together a set of related data and operations (</a:t>
            </a:r>
            <a:r>
              <a:rPr lang="en-US" sz="2800" b="1" dirty="0" smtClean="0">
                <a:latin typeface="Times New Roman" pitchFamily="18" charset="0"/>
                <a:cs typeface="Times New Roman" pitchFamily="18" charset="0"/>
              </a:rPr>
              <a:t>encapsulation</a:t>
            </a:r>
            <a:r>
              <a:rPr lang="en-US" sz="2800" dirty="0" smtClean="0">
                <a:latin typeface="Times New Roman" pitchFamily="18" charset="0"/>
                <a:cs typeface="Times New Roman" pitchFamily="18" charset="0"/>
              </a:rPr>
              <a:t>)</a:t>
            </a:r>
          </a:p>
          <a:p>
            <a:pPr lvl="1"/>
            <a:r>
              <a:rPr lang="en-US" sz="2800" dirty="0" smtClean="0">
                <a:latin typeface="Times New Roman" pitchFamily="18" charset="0"/>
                <a:cs typeface="Times New Roman" pitchFamily="18" charset="0"/>
              </a:rPr>
              <a:t>Define a </a:t>
            </a:r>
            <a:r>
              <a:rPr lang="en-US" sz="2800" b="1" dirty="0" smtClean="0">
                <a:latin typeface="Times New Roman" pitchFamily="18" charset="0"/>
                <a:cs typeface="Times New Roman" pitchFamily="18" charset="0"/>
              </a:rPr>
              <a:t>class (abstract data type)</a:t>
            </a:r>
            <a:r>
              <a:rPr lang="en-US" sz="2800" dirty="0" smtClean="0">
                <a:latin typeface="Times New Roman" pitchFamily="18" charset="0"/>
                <a:cs typeface="Times New Roman" pitchFamily="18" charset="0"/>
              </a:rPr>
              <a:t>, or a new data type with its operations</a:t>
            </a:r>
          </a:p>
          <a:p>
            <a:pPr lvl="1"/>
            <a:r>
              <a:rPr lang="en-US" sz="2800" dirty="0" smtClean="0">
                <a:latin typeface="Times New Roman" pitchFamily="18" charset="0"/>
                <a:cs typeface="Times New Roman" pitchFamily="18" charset="0"/>
              </a:rPr>
              <a:t>One instance of a class is called an </a:t>
            </a:r>
            <a:r>
              <a:rPr lang="en-US" sz="2800" b="1" dirty="0" smtClean="0">
                <a:latin typeface="Times New Roman" pitchFamily="18" charset="0"/>
                <a:cs typeface="Times New Roman" pitchFamily="18" charset="0"/>
              </a:rPr>
              <a:t>object</a:t>
            </a:r>
          </a:p>
          <a:p>
            <a:pPr lvl="1"/>
            <a:r>
              <a:rPr lang="en-US" sz="2800" dirty="0" smtClean="0">
                <a:latin typeface="Times New Roman" pitchFamily="18" charset="0"/>
                <a:cs typeface="Times New Roman" pitchFamily="18" charset="0"/>
              </a:rPr>
              <a:t>The data and operations of a class are called its </a:t>
            </a:r>
            <a:r>
              <a:rPr lang="en-US" sz="2800" b="1" dirty="0" smtClean="0">
                <a:latin typeface="Times New Roman" pitchFamily="18" charset="0"/>
                <a:cs typeface="Times New Roman" pitchFamily="18" charset="0"/>
              </a:rPr>
              <a:t>members</a:t>
            </a:r>
            <a:r>
              <a:rPr lang="en-US" sz="2800" dirty="0" smtClean="0">
                <a:latin typeface="Times New Roman" pitchFamily="18" charset="0"/>
                <a:cs typeface="Times New Roman" pitchFamily="18" charset="0"/>
              </a:rPr>
              <a:t>. </a:t>
            </a:r>
          </a:p>
          <a:p>
            <a:endParaRPr lang="en-US" dirty="0"/>
          </a:p>
        </p:txBody>
      </p:sp>
      <p:sp>
        <p:nvSpPr>
          <p:cNvPr id="3" name="Title 2"/>
          <p:cNvSpPr>
            <a:spLocks noGrp="1"/>
          </p:cNvSpPr>
          <p:nvPr>
            <p:ph type="title"/>
          </p:nvPr>
        </p:nvSpPr>
        <p:spPr/>
        <p:txBody>
          <a:bodyPr/>
          <a:lstStyle/>
          <a:p>
            <a:r>
              <a:rPr lang="en-US" sz="4400" dirty="0" smtClean="0">
                <a:latin typeface="Times New Roman" pitchFamily="18" charset="0"/>
                <a:cs typeface="Times New Roman" pitchFamily="18" charset="0"/>
              </a:rPr>
              <a:t>Motivation for classes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z="4400" dirty="0" smtClean="0">
                <a:ea typeface="SimSun" pitchFamily="2" charset="-122"/>
              </a:rPr>
              <a:t>Classes &amp; Objects</a:t>
            </a:r>
            <a:endParaRPr lang="en-US" dirty="0"/>
          </a:p>
        </p:txBody>
      </p:sp>
      <p:sp>
        <p:nvSpPr>
          <p:cNvPr id="4" name="Rectangle 4"/>
          <p:cNvSpPr>
            <a:spLocks noChangeArrowheads="1"/>
          </p:cNvSpPr>
          <p:nvPr/>
        </p:nvSpPr>
        <p:spPr bwMode="auto">
          <a:xfrm>
            <a:off x="609600" y="1447800"/>
            <a:ext cx="3962400" cy="4800600"/>
          </a:xfrm>
          <a:prstGeom prst="rect">
            <a:avLst/>
          </a:prstGeom>
          <a:solidFill>
            <a:srgbClr val="D5E3FF"/>
          </a:solidFill>
          <a:ln w="9525">
            <a:noFill/>
            <a:miter lim="800000"/>
            <a:headEnd/>
            <a:tailEnd/>
          </a:ln>
        </p:spPr>
        <p:txBody>
          <a:bodyPr/>
          <a:lstStyle/>
          <a:p>
            <a:pPr marL="342900" indent="-342900">
              <a:spcBef>
                <a:spcPct val="20000"/>
              </a:spcBef>
            </a:pPr>
            <a:r>
              <a:rPr lang="en-US" altLang="zh-CN" sz="2800" dirty="0">
                <a:latin typeface="Times New Roman" pitchFamily="18" charset="0"/>
                <a:ea typeface="SimSun" pitchFamily="2" charset="-122"/>
                <a:cs typeface="Times New Roman" pitchFamily="18" charset="0"/>
              </a:rPr>
              <a:t>class Rectangle</a:t>
            </a:r>
          </a:p>
          <a:p>
            <a:pPr marL="342900" indent="-342900">
              <a:spcBef>
                <a:spcPct val="20000"/>
              </a:spcBef>
            </a:pPr>
            <a:r>
              <a:rPr lang="en-US" altLang="zh-CN" sz="2800" dirty="0">
                <a:latin typeface="Times New Roman" pitchFamily="18" charset="0"/>
                <a:ea typeface="SimSun" pitchFamily="2" charset="-122"/>
                <a:cs typeface="Times New Roman" pitchFamily="18" charset="0"/>
              </a:rPr>
              <a:t>{</a:t>
            </a:r>
          </a:p>
          <a:p>
            <a:pPr marL="342900" indent="-342900">
              <a:spcBef>
                <a:spcPct val="20000"/>
              </a:spcBef>
            </a:pPr>
            <a:r>
              <a:rPr lang="en-US" altLang="zh-CN" sz="2800" dirty="0">
                <a:latin typeface="Times New Roman" pitchFamily="18" charset="0"/>
                <a:ea typeface="SimSun" pitchFamily="2" charset="-122"/>
                <a:cs typeface="Times New Roman" pitchFamily="18" charset="0"/>
              </a:rPr>
              <a:t>	private:</a:t>
            </a:r>
          </a:p>
          <a:p>
            <a:pPr marL="342900" indent="-342900">
              <a:spcBef>
                <a:spcPct val="20000"/>
              </a:spcBef>
            </a:pPr>
            <a:r>
              <a:rPr lang="en-US" altLang="zh-CN" sz="2800" dirty="0">
                <a:latin typeface="Times New Roman" pitchFamily="18" charset="0"/>
                <a:ea typeface="SimSun" pitchFamily="2" charset="-122"/>
                <a:cs typeface="Times New Roman" pitchFamily="18" charset="0"/>
              </a:rPr>
              <a:t>	   </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width;</a:t>
            </a:r>
          </a:p>
          <a:p>
            <a:pPr marL="342900" indent="-342900">
              <a:spcBef>
                <a:spcPct val="20000"/>
              </a:spcBef>
            </a:pPr>
            <a:r>
              <a:rPr lang="en-US" altLang="zh-CN" sz="2800" dirty="0">
                <a:latin typeface="Times New Roman" pitchFamily="18" charset="0"/>
                <a:ea typeface="SimSun" pitchFamily="2" charset="-122"/>
                <a:cs typeface="Times New Roman" pitchFamily="18" charset="0"/>
              </a:rPr>
              <a:t>	   </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length;</a:t>
            </a:r>
          </a:p>
          <a:p>
            <a:pPr marL="342900" indent="-342900">
              <a:spcBef>
                <a:spcPct val="20000"/>
              </a:spcBef>
            </a:pPr>
            <a:r>
              <a:rPr lang="en-US" altLang="zh-CN" sz="2800" dirty="0">
                <a:latin typeface="Times New Roman" pitchFamily="18" charset="0"/>
                <a:ea typeface="SimSun" pitchFamily="2" charset="-122"/>
                <a:cs typeface="Times New Roman" pitchFamily="18" charset="0"/>
              </a:rPr>
              <a:t>	public:</a:t>
            </a:r>
          </a:p>
          <a:p>
            <a:pPr marL="342900" indent="-342900">
              <a:spcBef>
                <a:spcPct val="20000"/>
              </a:spcBef>
            </a:pPr>
            <a:r>
              <a:rPr lang="en-US" altLang="zh-CN" sz="2800" dirty="0">
                <a:latin typeface="Times New Roman" pitchFamily="18" charset="0"/>
                <a:ea typeface="SimSun" pitchFamily="2" charset="-122"/>
                <a:cs typeface="Times New Roman" pitchFamily="18" charset="0"/>
              </a:rPr>
              <a:t>	   void set(</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w, </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l);</a:t>
            </a:r>
          </a:p>
          <a:p>
            <a:pPr marL="342900" indent="-342900">
              <a:spcBef>
                <a:spcPct val="20000"/>
              </a:spcBef>
            </a:pPr>
            <a:r>
              <a:rPr lang="en-US" altLang="zh-CN" sz="2800" dirty="0">
                <a:latin typeface="Times New Roman" pitchFamily="18" charset="0"/>
                <a:ea typeface="SimSun" pitchFamily="2" charset="-122"/>
                <a:cs typeface="Times New Roman" pitchFamily="18" charset="0"/>
              </a:rPr>
              <a:t>	   </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area();</a:t>
            </a:r>
          </a:p>
          <a:p>
            <a:pPr marL="342900" indent="-342900">
              <a:spcBef>
                <a:spcPct val="20000"/>
              </a:spcBef>
            </a:pPr>
            <a:r>
              <a:rPr lang="en-US" altLang="zh-CN" sz="2800" dirty="0">
                <a:latin typeface="Times New Roman" pitchFamily="18" charset="0"/>
                <a:ea typeface="SimSun" pitchFamily="2" charset="-122"/>
                <a:cs typeface="Times New Roman" pitchFamily="18" charset="0"/>
              </a:rPr>
              <a:t>}</a:t>
            </a:r>
          </a:p>
        </p:txBody>
      </p:sp>
      <p:sp>
        <p:nvSpPr>
          <p:cNvPr id="5" name="Rectangle 6"/>
          <p:cNvSpPr>
            <a:spLocks noChangeArrowheads="1"/>
          </p:cNvSpPr>
          <p:nvPr/>
        </p:nvSpPr>
        <p:spPr bwMode="auto">
          <a:xfrm>
            <a:off x="5486400" y="1600200"/>
            <a:ext cx="2133600" cy="2286000"/>
          </a:xfrm>
          <a:prstGeom prst="rect">
            <a:avLst/>
          </a:prstGeom>
          <a:solidFill>
            <a:srgbClr val="FFFF99"/>
          </a:solidFill>
          <a:ln w="9525">
            <a:noFill/>
            <a:miter lim="800000"/>
            <a:headEnd/>
            <a:tailEnd/>
          </a:ln>
        </p:spPr>
        <p:txBody>
          <a:bodyPr/>
          <a:lstStyle/>
          <a:p>
            <a:pPr marL="342900" indent="-342900">
              <a:lnSpc>
                <a:spcPct val="80000"/>
              </a:lnSpc>
              <a:spcBef>
                <a:spcPct val="20000"/>
              </a:spcBef>
            </a:pPr>
            <a:r>
              <a:rPr lang="en-US" altLang="zh-CN" sz="2400" dirty="0">
                <a:latin typeface="Times New Roman" pitchFamily="18" charset="0"/>
                <a:ea typeface="SimSun" pitchFamily="2" charset="-122"/>
                <a:cs typeface="Times New Roman" pitchFamily="18" charset="0"/>
              </a:rPr>
              <a:t>Rectangle  r1;</a:t>
            </a:r>
          </a:p>
          <a:p>
            <a:pPr marL="342900" indent="-342900">
              <a:lnSpc>
                <a:spcPct val="80000"/>
              </a:lnSpc>
              <a:spcBef>
                <a:spcPct val="20000"/>
              </a:spcBef>
            </a:pPr>
            <a:r>
              <a:rPr lang="en-US" altLang="zh-CN" sz="2400" dirty="0">
                <a:latin typeface="Times New Roman" pitchFamily="18" charset="0"/>
                <a:ea typeface="SimSun" pitchFamily="2" charset="-122"/>
                <a:cs typeface="Times New Roman" pitchFamily="18" charset="0"/>
              </a:rPr>
              <a:t>Rectangle  r2;</a:t>
            </a:r>
          </a:p>
          <a:p>
            <a:pPr marL="342900" indent="-342900">
              <a:lnSpc>
                <a:spcPct val="80000"/>
              </a:lnSpc>
              <a:spcBef>
                <a:spcPct val="20000"/>
              </a:spcBef>
            </a:pPr>
            <a:r>
              <a:rPr lang="en-US" altLang="zh-CN" sz="2400" dirty="0">
                <a:latin typeface="Times New Roman" pitchFamily="18" charset="0"/>
                <a:ea typeface="SimSun" pitchFamily="2" charset="-122"/>
                <a:cs typeface="Times New Roman" pitchFamily="18" charset="0"/>
              </a:rPr>
              <a:t>Rectangle  r3;</a:t>
            </a:r>
          </a:p>
          <a:p>
            <a:pPr marL="342900" indent="-342900">
              <a:lnSpc>
                <a:spcPct val="80000"/>
              </a:lnSpc>
              <a:spcBef>
                <a:spcPct val="20000"/>
              </a:spcBef>
            </a:pPr>
            <a:endParaRPr lang="en-US" altLang="zh-CN" sz="2400" dirty="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7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438400"/>
            <a:ext cx="8229600" cy="1143000"/>
          </a:xfrm>
        </p:spPr>
        <p:txBody>
          <a:bodyPr/>
          <a:lstStyle/>
          <a:p>
            <a:pPr algn="ctr"/>
            <a:r>
              <a:rPr lang="en-US" dirty="0" smtClean="0">
                <a:latin typeface="Times New Roman" pitchFamily="18" charset="0"/>
                <a:cs typeface="Times New Roman" pitchFamily="18" charset="0"/>
              </a:rPr>
              <a:t>Lecture 1</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z="4400" dirty="0" smtClean="0">
                <a:ea typeface="SimSun" pitchFamily="2" charset="-122"/>
              </a:rPr>
              <a:t>Define a Class Type</a:t>
            </a:r>
            <a:endParaRPr lang="en-US" dirty="0">
              <a:latin typeface="Times New Roman" pitchFamily="18" charset="0"/>
              <a:cs typeface="Times New Roman" pitchFamily="18" charset="0"/>
            </a:endParaRPr>
          </a:p>
        </p:txBody>
      </p:sp>
      <p:sp>
        <p:nvSpPr>
          <p:cNvPr id="15" name="Rectangle 3"/>
          <p:cNvSpPr txBox="1">
            <a:spLocks noChangeArrowheads="1"/>
          </p:cNvSpPr>
          <p:nvPr/>
        </p:nvSpPr>
        <p:spPr>
          <a:xfrm>
            <a:off x="685800" y="1524000"/>
            <a:ext cx="4038600" cy="4495800"/>
          </a:xfrm>
          <a:prstGeom prst="rect">
            <a:avLst/>
          </a:prstGeom>
          <a:solidFill>
            <a:srgbClr val="FFFF99"/>
          </a:solidFill>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Tx/>
              <a:buNone/>
              <a:tabLst/>
              <a:defRPr/>
            </a:pPr>
            <a:endParaRPr kumimoji="0" lang="en-US" altLang="zh-CN" sz="2400" b="1" i="0" u="none" strike="noStrike" kern="1200" cap="none" spc="0" normalizeH="0" baseline="0" noProof="0" dirty="0" smtClean="0">
              <a:ln>
                <a:noFill/>
              </a:ln>
              <a:solidFill>
                <a:schemeClr val="accent2"/>
              </a:solidFill>
              <a:effectLst/>
              <a:uLnTx/>
              <a:uFillTx/>
              <a:latin typeface="+mn-lt"/>
              <a:ea typeface="SimSun" pitchFamily="2" charset="-122"/>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Tx/>
              <a:buNone/>
              <a:tabLst/>
              <a:defRPr/>
            </a:pPr>
            <a:r>
              <a:rPr kumimoji="0" lang="en-US" altLang="zh-CN" sz="2400" b="1" i="0" u="none" strike="noStrike" kern="1200" cap="none" spc="0" normalizeH="0" baseline="0" noProof="0" dirty="0" smtClean="0">
                <a:ln>
                  <a:noFill/>
                </a:ln>
                <a:solidFill>
                  <a:schemeClr val="accent2"/>
                </a:solidFill>
                <a:effectLst/>
                <a:uLnTx/>
                <a:uFillTx/>
                <a:latin typeface="+mn-lt"/>
                <a:ea typeface="SimSun" pitchFamily="2" charset="-122"/>
                <a:cs typeface="+mn-cs"/>
              </a:rPr>
              <a:t>	class </a:t>
            </a:r>
            <a:r>
              <a:rPr kumimoji="0" lang="en-US" altLang="zh-CN" sz="2400" b="0" i="1" u="none" strike="noStrike" kern="1200" cap="none" spc="0" normalizeH="0" baseline="0" noProof="0" dirty="0" err="1" smtClean="0">
                <a:ln>
                  <a:noFill/>
                </a:ln>
                <a:solidFill>
                  <a:schemeClr val="accent2"/>
                </a:solidFill>
                <a:effectLst/>
                <a:uLnTx/>
                <a:uFillTx/>
                <a:latin typeface="+mn-lt"/>
                <a:ea typeface="SimSun" pitchFamily="2" charset="-122"/>
                <a:cs typeface="+mn-cs"/>
              </a:rPr>
              <a:t>class_name</a:t>
            </a:r>
            <a:r>
              <a:rPr kumimoji="0" lang="en-US" altLang="zh-CN" sz="2400" b="0" i="0" u="none" strike="noStrike" kern="1200" cap="none" spc="0" normalizeH="0" baseline="0" noProof="0" dirty="0" smtClean="0">
                <a:ln>
                  <a:noFill/>
                </a:ln>
                <a:solidFill>
                  <a:schemeClr val="accent2"/>
                </a:solidFill>
                <a:effectLst/>
                <a:uLnTx/>
                <a:uFillTx/>
                <a:latin typeface="+mn-lt"/>
                <a:ea typeface="SimSun" pitchFamily="2" charset="-122"/>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Tx/>
              <a:buNone/>
              <a:tabLst/>
              <a:defRPr/>
            </a:pPr>
            <a:r>
              <a:rPr kumimoji="0" lang="en-US" altLang="zh-CN" sz="2400" b="1" i="0" u="none" strike="noStrike" kern="1200" cap="none" spc="0" normalizeH="0" baseline="0" noProof="0" dirty="0" smtClean="0">
                <a:ln>
                  <a:noFill/>
                </a:ln>
                <a:solidFill>
                  <a:schemeClr val="accent2"/>
                </a:solidFill>
                <a:effectLst/>
                <a:uLnTx/>
                <a:uFillTx/>
                <a:latin typeface="+mn-lt"/>
                <a:ea typeface="SimSun" pitchFamily="2" charset="-122"/>
                <a:cs typeface="+mn-cs"/>
              </a:rPr>
              <a:t>	{</a:t>
            </a:r>
            <a:r>
              <a:rPr kumimoji="0" lang="en-US" altLang="zh-CN" sz="2400" b="0" i="0" u="none" strike="noStrike" kern="1200" cap="none" spc="0" normalizeH="0" baseline="0" noProof="0" dirty="0" smtClean="0">
                <a:ln>
                  <a:noFill/>
                </a:ln>
                <a:solidFill>
                  <a:schemeClr val="accent2"/>
                </a:solidFill>
                <a:effectLst/>
                <a:uLnTx/>
                <a:uFillTx/>
                <a:latin typeface="+mn-lt"/>
                <a:ea typeface="SimSun" pitchFamily="2" charset="-122"/>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Tx/>
              <a:buNone/>
              <a:tabLst/>
              <a:defRPr/>
            </a:pPr>
            <a:r>
              <a:rPr kumimoji="0" lang="en-US" altLang="zh-CN" sz="2400" b="0" i="1" u="none" strike="noStrike" kern="1200" cap="none" spc="0" normalizeH="0" baseline="0" noProof="0" dirty="0" smtClean="0">
                <a:ln>
                  <a:noFill/>
                </a:ln>
                <a:solidFill>
                  <a:schemeClr val="accent2"/>
                </a:solidFill>
                <a:effectLst/>
                <a:uLnTx/>
                <a:uFillTx/>
                <a:latin typeface="+mn-lt"/>
                <a:ea typeface="SimSun" pitchFamily="2" charset="-122"/>
                <a:cs typeface="+mn-cs"/>
              </a:rPr>
              <a:t>		</a:t>
            </a:r>
            <a:r>
              <a:rPr kumimoji="0" lang="en-US" altLang="zh-CN" sz="2400" b="0" i="0" u="none" strike="noStrike" kern="1200" cap="none" spc="0" normalizeH="0" baseline="0" noProof="0" dirty="0" err="1" smtClean="0">
                <a:ln>
                  <a:noFill/>
                </a:ln>
                <a:solidFill>
                  <a:schemeClr val="accent2"/>
                </a:solidFill>
                <a:effectLst/>
                <a:uLnTx/>
                <a:uFillTx/>
                <a:latin typeface="Times New Roman" pitchFamily="18" charset="0"/>
                <a:ea typeface="SimSun" pitchFamily="2" charset="-122"/>
                <a:cs typeface="+mn-cs"/>
              </a:rPr>
              <a:t>permission_label</a:t>
            </a:r>
            <a:r>
              <a:rPr kumimoji="0" lang="en-US" altLang="zh-CN" sz="2400" b="0" i="0" u="none" strike="noStrike" kern="1200" cap="none" spc="0" normalizeH="0" baseline="0" noProof="0" dirty="0" smtClean="0">
                <a:ln>
                  <a:noFill/>
                </a:ln>
                <a:solidFill>
                  <a:schemeClr val="accent2"/>
                </a:solidFill>
                <a:effectLst/>
                <a:uLnTx/>
                <a:uFillTx/>
                <a:latin typeface="+mn-lt"/>
                <a:ea typeface="SimSun" pitchFamily="2" charset="-122"/>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Tx/>
              <a:buNone/>
              <a:tabLst/>
              <a:defRPr/>
            </a:pPr>
            <a:r>
              <a:rPr kumimoji="0" lang="en-US" altLang="zh-CN" sz="2400" b="0" i="1" u="none" strike="noStrike" kern="1200" cap="none" spc="0" normalizeH="0" baseline="0" noProof="0" dirty="0" smtClean="0">
                <a:ln>
                  <a:noFill/>
                </a:ln>
                <a:solidFill>
                  <a:schemeClr val="accent2"/>
                </a:solidFill>
                <a:effectLst/>
                <a:uLnTx/>
                <a:uFillTx/>
                <a:latin typeface="+mn-lt"/>
                <a:ea typeface="SimSun" pitchFamily="2" charset="-122"/>
                <a:cs typeface="+mn-cs"/>
              </a:rPr>
              <a:t>		       member</a:t>
            </a:r>
            <a:r>
              <a:rPr kumimoji="0" lang="en-US" altLang="zh-CN" sz="2400" b="1" i="0" u="none" strike="noStrike" kern="1200" cap="none" spc="0" normalizeH="0" baseline="0" noProof="0" dirty="0" smtClean="0">
                <a:ln>
                  <a:noFill/>
                </a:ln>
                <a:solidFill>
                  <a:schemeClr val="accent2"/>
                </a:solidFill>
                <a:effectLst/>
                <a:uLnTx/>
                <a:uFillTx/>
                <a:latin typeface="+mn-lt"/>
                <a:ea typeface="SimSun" pitchFamily="2" charset="-122"/>
                <a:cs typeface="+mn-cs"/>
              </a:rPr>
              <a:t>;</a:t>
            </a:r>
            <a:r>
              <a:rPr kumimoji="0" lang="en-US" altLang="zh-CN" sz="2400" b="0" i="0" u="none" strike="noStrike" kern="1200" cap="none" spc="0" normalizeH="0" baseline="0" noProof="0" dirty="0" smtClean="0">
                <a:ln>
                  <a:noFill/>
                </a:ln>
                <a:solidFill>
                  <a:schemeClr val="accent2"/>
                </a:solidFill>
                <a:effectLst/>
                <a:uLnTx/>
                <a:uFillTx/>
                <a:latin typeface="+mn-lt"/>
                <a:ea typeface="SimSun" pitchFamily="2" charset="-122"/>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Tx/>
              <a:buNone/>
              <a:tabLst/>
              <a:defRPr/>
            </a:pPr>
            <a:r>
              <a:rPr kumimoji="0" lang="en-US" altLang="zh-CN" sz="2400" b="0" i="1" u="none" strike="noStrike" kern="1200" cap="none" spc="0" normalizeH="0" baseline="0" noProof="0" dirty="0" smtClean="0">
                <a:ln>
                  <a:noFill/>
                </a:ln>
                <a:solidFill>
                  <a:schemeClr val="accent2"/>
                </a:solidFill>
                <a:effectLst/>
                <a:uLnTx/>
                <a:uFillTx/>
                <a:latin typeface="+mn-lt"/>
                <a:ea typeface="SimSun" pitchFamily="2" charset="-122"/>
                <a:cs typeface="+mn-cs"/>
              </a:rPr>
              <a:t>		</a:t>
            </a:r>
            <a:r>
              <a:rPr kumimoji="0" lang="en-US" altLang="zh-CN" sz="2400" b="0" i="0" u="none" strike="noStrike" kern="1200" cap="none" spc="0" normalizeH="0" baseline="0" noProof="0" dirty="0" err="1" smtClean="0">
                <a:ln>
                  <a:noFill/>
                </a:ln>
                <a:solidFill>
                  <a:schemeClr val="accent2"/>
                </a:solidFill>
                <a:effectLst/>
                <a:uLnTx/>
                <a:uFillTx/>
                <a:latin typeface="Times New Roman" pitchFamily="18" charset="0"/>
                <a:ea typeface="SimSun" pitchFamily="2" charset="-122"/>
                <a:cs typeface="+mn-cs"/>
              </a:rPr>
              <a:t>permission_label</a:t>
            </a:r>
            <a:r>
              <a:rPr kumimoji="0" lang="en-US" altLang="zh-CN" sz="2400" b="0" i="0" u="none" strike="noStrike" kern="1200" cap="none" spc="0" normalizeH="0" baseline="0" noProof="0" dirty="0" smtClean="0">
                <a:ln>
                  <a:noFill/>
                </a:ln>
                <a:solidFill>
                  <a:schemeClr val="accent2"/>
                </a:solidFill>
                <a:effectLst/>
                <a:uLnTx/>
                <a:uFillTx/>
                <a:latin typeface="+mn-lt"/>
                <a:ea typeface="SimSun" pitchFamily="2" charset="-122"/>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Tx/>
              <a:buNone/>
              <a:tabLst/>
              <a:defRPr/>
            </a:pPr>
            <a:r>
              <a:rPr kumimoji="0" lang="en-US" altLang="zh-CN" sz="2400" b="0" i="1" u="none" strike="noStrike" kern="1200" cap="none" spc="0" normalizeH="0" baseline="0" noProof="0" dirty="0" smtClean="0">
                <a:ln>
                  <a:noFill/>
                </a:ln>
                <a:solidFill>
                  <a:schemeClr val="accent2"/>
                </a:solidFill>
                <a:effectLst/>
                <a:uLnTx/>
                <a:uFillTx/>
                <a:latin typeface="+mn-lt"/>
                <a:ea typeface="SimSun" pitchFamily="2" charset="-122"/>
                <a:cs typeface="+mn-cs"/>
              </a:rPr>
              <a:t>		       member</a:t>
            </a:r>
            <a:r>
              <a:rPr kumimoji="0" lang="en-US" altLang="zh-CN" sz="2400" b="1" i="0" u="none" strike="noStrike" kern="1200" cap="none" spc="0" normalizeH="0" baseline="0" noProof="0" dirty="0" smtClean="0">
                <a:ln>
                  <a:noFill/>
                </a:ln>
                <a:solidFill>
                  <a:schemeClr val="accent2"/>
                </a:solidFill>
                <a:effectLst/>
                <a:uLnTx/>
                <a:uFillTx/>
                <a:latin typeface="+mn-lt"/>
                <a:ea typeface="SimSun" pitchFamily="2" charset="-122"/>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Tx/>
              <a:buNone/>
              <a:tabLst/>
              <a:defRPr/>
            </a:pPr>
            <a:r>
              <a:rPr kumimoji="0" lang="en-US" altLang="zh-CN" sz="2400" b="1" i="0" u="none" strike="noStrike" kern="1200" cap="none" spc="0" normalizeH="0" baseline="0" noProof="0" dirty="0" smtClean="0">
                <a:ln>
                  <a:noFill/>
                </a:ln>
                <a:solidFill>
                  <a:schemeClr val="accent2"/>
                </a:solidFill>
                <a:effectLst/>
                <a:uLnTx/>
                <a:uFillTx/>
                <a:latin typeface="+mn-lt"/>
                <a:ea typeface="SimSun" pitchFamily="2" charset="-122"/>
                <a:cs typeface="+mn-cs"/>
              </a:rPr>
              <a:t>		...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Tx/>
              <a:buNone/>
              <a:tabLst/>
              <a:defRPr/>
            </a:pPr>
            <a:r>
              <a:rPr kumimoji="0" lang="en-US" altLang="zh-CN" sz="2400" b="1" i="0" u="none" strike="noStrike" kern="1200" cap="none" spc="0" normalizeH="0" baseline="0" noProof="0" dirty="0" smtClean="0">
                <a:ln>
                  <a:noFill/>
                </a:ln>
                <a:solidFill>
                  <a:schemeClr val="accent2"/>
                </a:solidFill>
                <a:effectLst/>
                <a:uLnTx/>
                <a:uFillTx/>
                <a:latin typeface="+mn-lt"/>
                <a:ea typeface="SimSun" pitchFamily="2" charset="-122"/>
                <a:cs typeface="+mn-cs"/>
              </a:rPr>
              <a:t>	};</a:t>
            </a:r>
            <a:r>
              <a:rPr kumimoji="0" lang="en-US" altLang="zh-CN" sz="2400" b="0" i="0" u="none" strike="noStrike" kern="1200" cap="none" spc="0" normalizeH="0" baseline="0" noProof="0" dirty="0" smtClean="0">
                <a:ln>
                  <a:noFill/>
                </a:ln>
                <a:solidFill>
                  <a:schemeClr val="accent2"/>
                </a:solidFill>
                <a:effectLst/>
                <a:uLnTx/>
                <a:uFillTx/>
                <a:latin typeface="+mn-lt"/>
                <a:ea typeface="SimSun" pitchFamily="2" charset="-122"/>
                <a:cs typeface="+mn-cs"/>
              </a:rPr>
              <a:t> </a:t>
            </a:r>
          </a:p>
        </p:txBody>
      </p:sp>
      <p:sp>
        <p:nvSpPr>
          <p:cNvPr id="16" name="Rectangle 4"/>
          <p:cNvSpPr>
            <a:spLocks noChangeArrowheads="1"/>
          </p:cNvSpPr>
          <p:nvPr/>
        </p:nvSpPr>
        <p:spPr bwMode="auto">
          <a:xfrm>
            <a:off x="4876800" y="1371600"/>
            <a:ext cx="3962400" cy="4800600"/>
          </a:xfrm>
          <a:prstGeom prst="rect">
            <a:avLst/>
          </a:prstGeom>
          <a:solidFill>
            <a:srgbClr val="D5E3FF"/>
          </a:solidFill>
          <a:ln w="9525">
            <a:noFill/>
            <a:miter lim="800000"/>
            <a:headEnd/>
            <a:tailEnd/>
          </a:ln>
        </p:spPr>
        <p:txBody>
          <a:bodyPr/>
          <a:lstStyle/>
          <a:p>
            <a:pPr marL="342900" indent="-342900">
              <a:spcBef>
                <a:spcPct val="20000"/>
              </a:spcBef>
            </a:pPr>
            <a:r>
              <a:rPr lang="en-US" altLang="zh-CN" sz="2800" dirty="0">
                <a:latin typeface="Times New Roman" pitchFamily="18" charset="0"/>
                <a:ea typeface="SimSun" pitchFamily="2" charset="-122"/>
                <a:cs typeface="Times New Roman" pitchFamily="18" charset="0"/>
              </a:rPr>
              <a:t>class Rectangle</a:t>
            </a:r>
          </a:p>
          <a:p>
            <a:pPr marL="342900" indent="-342900">
              <a:spcBef>
                <a:spcPct val="20000"/>
              </a:spcBef>
            </a:pPr>
            <a:r>
              <a:rPr lang="en-US" altLang="zh-CN" sz="2800" dirty="0">
                <a:latin typeface="Times New Roman" pitchFamily="18" charset="0"/>
                <a:ea typeface="SimSun" pitchFamily="2" charset="-122"/>
                <a:cs typeface="Times New Roman" pitchFamily="18" charset="0"/>
              </a:rPr>
              <a:t>{</a:t>
            </a:r>
          </a:p>
          <a:p>
            <a:pPr marL="342900" indent="-342900">
              <a:spcBef>
                <a:spcPct val="20000"/>
              </a:spcBef>
            </a:pPr>
            <a:r>
              <a:rPr lang="en-US" altLang="zh-CN" sz="2800" dirty="0">
                <a:latin typeface="Times New Roman" pitchFamily="18" charset="0"/>
                <a:ea typeface="SimSun" pitchFamily="2" charset="-122"/>
                <a:cs typeface="Times New Roman" pitchFamily="18" charset="0"/>
              </a:rPr>
              <a:t>	private:</a:t>
            </a:r>
          </a:p>
          <a:p>
            <a:pPr marL="342900" indent="-342900">
              <a:spcBef>
                <a:spcPct val="20000"/>
              </a:spcBef>
            </a:pPr>
            <a:r>
              <a:rPr lang="en-US" altLang="zh-CN" sz="2800" dirty="0">
                <a:latin typeface="Times New Roman" pitchFamily="18" charset="0"/>
                <a:ea typeface="SimSun" pitchFamily="2" charset="-122"/>
                <a:cs typeface="Times New Roman" pitchFamily="18" charset="0"/>
              </a:rPr>
              <a:t>	   </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width;</a:t>
            </a:r>
          </a:p>
          <a:p>
            <a:pPr marL="342900" indent="-342900">
              <a:spcBef>
                <a:spcPct val="20000"/>
              </a:spcBef>
            </a:pPr>
            <a:r>
              <a:rPr lang="en-US" altLang="zh-CN" sz="2800" dirty="0">
                <a:latin typeface="Times New Roman" pitchFamily="18" charset="0"/>
                <a:ea typeface="SimSun" pitchFamily="2" charset="-122"/>
                <a:cs typeface="Times New Roman" pitchFamily="18" charset="0"/>
              </a:rPr>
              <a:t>	   </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length;</a:t>
            </a:r>
          </a:p>
          <a:p>
            <a:pPr marL="342900" indent="-342900">
              <a:spcBef>
                <a:spcPct val="20000"/>
              </a:spcBef>
            </a:pPr>
            <a:r>
              <a:rPr lang="en-US" altLang="zh-CN" sz="2800" dirty="0">
                <a:latin typeface="Times New Roman" pitchFamily="18" charset="0"/>
                <a:ea typeface="SimSun" pitchFamily="2" charset="-122"/>
                <a:cs typeface="Times New Roman" pitchFamily="18" charset="0"/>
              </a:rPr>
              <a:t>	public:</a:t>
            </a:r>
          </a:p>
          <a:p>
            <a:pPr marL="342900" indent="-342900">
              <a:spcBef>
                <a:spcPct val="20000"/>
              </a:spcBef>
            </a:pPr>
            <a:r>
              <a:rPr lang="en-US" altLang="zh-CN" sz="2800" dirty="0">
                <a:latin typeface="Times New Roman" pitchFamily="18" charset="0"/>
                <a:ea typeface="SimSun" pitchFamily="2" charset="-122"/>
                <a:cs typeface="Times New Roman" pitchFamily="18" charset="0"/>
              </a:rPr>
              <a:t>	   void set(</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w, </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l);</a:t>
            </a:r>
          </a:p>
          <a:p>
            <a:pPr marL="342900" indent="-342900">
              <a:spcBef>
                <a:spcPct val="20000"/>
              </a:spcBef>
            </a:pPr>
            <a:r>
              <a:rPr lang="en-US" altLang="zh-CN" sz="2800" dirty="0">
                <a:latin typeface="Times New Roman" pitchFamily="18" charset="0"/>
                <a:ea typeface="SimSun" pitchFamily="2" charset="-122"/>
                <a:cs typeface="Times New Roman" pitchFamily="18" charset="0"/>
              </a:rPr>
              <a:t>	   </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area();</a:t>
            </a:r>
          </a:p>
          <a:p>
            <a:pPr marL="342900" indent="-342900">
              <a:spcBef>
                <a:spcPct val="20000"/>
              </a:spcBef>
            </a:pPr>
            <a:r>
              <a:rPr lang="en-US" altLang="zh-CN" sz="2800" dirty="0">
                <a:ea typeface="SimSun"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0.70"/>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90000"/>
              </a:lnSpc>
            </a:pPr>
            <a:r>
              <a:rPr lang="en-US" altLang="zh-CN" sz="2800" dirty="0" smtClean="0">
                <a:latin typeface="Times New Roman" pitchFamily="18" charset="0"/>
                <a:ea typeface="SimSun" pitchFamily="2" charset="-122"/>
                <a:cs typeface="Times New Roman" pitchFamily="18" charset="0"/>
              </a:rPr>
              <a:t>Used to</a:t>
            </a:r>
          </a:p>
          <a:p>
            <a:pPr lvl="1">
              <a:lnSpc>
                <a:spcPct val="90000"/>
              </a:lnSpc>
            </a:pPr>
            <a:r>
              <a:rPr lang="en-US" altLang="zh-CN" sz="2400" dirty="0" smtClean="0">
                <a:latin typeface="Times New Roman" pitchFamily="18" charset="0"/>
                <a:ea typeface="SimSun" pitchFamily="2" charset="-122"/>
                <a:cs typeface="Times New Roman" pitchFamily="18" charset="0"/>
              </a:rPr>
              <a:t>access the values of the data members (</a:t>
            </a:r>
            <a:r>
              <a:rPr lang="en-US" altLang="zh-CN" sz="2400" dirty="0" err="1" smtClean="0">
                <a:latin typeface="Times New Roman" pitchFamily="18" charset="0"/>
                <a:ea typeface="SimSun" pitchFamily="2" charset="-122"/>
                <a:cs typeface="Times New Roman" pitchFamily="18" charset="0"/>
              </a:rPr>
              <a:t>accessor</a:t>
            </a:r>
            <a:r>
              <a:rPr lang="en-US" altLang="zh-CN" sz="2400" dirty="0" smtClean="0">
                <a:latin typeface="Times New Roman" pitchFamily="18" charset="0"/>
                <a:ea typeface="SimSun" pitchFamily="2" charset="-122"/>
                <a:cs typeface="Times New Roman" pitchFamily="18" charset="0"/>
              </a:rPr>
              <a:t>)</a:t>
            </a:r>
          </a:p>
          <a:p>
            <a:pPr lvl="1">
              <a:lnSpc>
                <a:spcPct val="90000"/>
              </a:lnSpc>
            </a:pPr>
            <a:r>
              <a:rPr lang="en-US" altLang="zh-CN" sz="2400" dirty="0" smtClean="0">
                <a:latin typeface="Times New Roman" pitchFamily="18" charset="0"/>
                <a:ea typeface="SimSun" pitchFamily="2" charset="-122"/>
                <a:cs typeface="Times New Roman" pitchFamily="18" charset="0"/>
              </a:rPr>
              <a:t>perform operations on the data members (</a:t>
            </a:r>
            <a:r>
              <a:rPr lang="en-US" altLang="zh-CN" sz="2400" dirty="0" err="1" smtClean="0">
                <a:latin typeface="Times New Roman" pitchFamily="18" charset="0"/>
                <a:ea typeface="SimSun" pitchFamily="2" charset="-122"/>
                <a:cs typeface="Times New Roman" pitchFamily="18" charset="0"/>
              </a:rPr>
              <a:t>implementor</a:t>
            </a:r>
            <a:r>
              <a:rPr lang="en-US" altLang="zh-CN" sz="2400" dirty="0" smtClean="0">
                <a:latin typeface="Times New Roman" pitchFamily="18" charset="0"/>
                <a:ea typeface="SimSun" pitchFamily="2" charset="-122"/>
                <a:cs typeface="Times New Roman" pitchFamily="18" charset="0"/>
              </a:rPr>
              <a:t>)</a:t>
            </a:r>
          </a:p>
          <a:p>
            <a:pPr>
              <a:lnSpc>
                <a:spcPct val="90000"/>
              </a:lnSpc>
            </a:pPr>
            <a:r>
              <a:rPr lang="en-US" altLang="zh-CN" sz="2800" dirty="0" smtClean="0">
                <a:latin typeface="Times New Roman" pitchFamily="18" charset="0"/>
                <a:ea typeface="SimSun" pitchFamily="2" charset="-122"/>
                <a:cs typeface="Times New Roman" pitchFamily="18" charset="0"/>
              </a:rPr>
              <a:t>Are declared inside the class body, in the same way as declaring a function</a:t>
            </a:r>
          </a:p>
          <a:p>
            <a:pPr>
              <a:lnSpc>
                <a:spcPct val="90000"/>
              </a:lnSpc>
            </a:pPr>
            <a:r>
              <a:rPr lang="en-US" altLang="zh-CN" sz="2800" dirty="0" smtClean="0">
                <a:latin typeface="Times New Roman" pitchFamily="18" charset="0"/>
                <a:ea typeface="SimSun" pitchFamily="2" charset="-122"/>
                <a:cs typeface="Times New Roman" pitchFamily="18" charset="0"/>
              </a:rPr>
              <a:t>Their definition can be placed inside the class body, or outside the class body</a:t>
            </a:r>
          </a:p>
          <a:p>
            <a:pPr>
              <a:lnSpc>
                <a:spcPct val="90000"/>
              </a:lnSpc>
            </a:pPr>
            <a:r>
              <a:rPr lang="en-US" altLang="zh-CN" sz="2800" dirty="0" smtClean="0">
                <a:latin typeface="Times New Roman" pitchFamily="18" charset="0"/>
                <a:ea typeface="SimSun" pitchFamily="2" charset="-122"/>
                <a:cs typeface="Times New Roman" pitchFamily="18" charset="0"/>
              </a:rPr>
              <a:t>Can access both public and private members of the class </a:t>
            </a:r>
          </a:p>
          <a:p>
            <a:pPr>
              <a:lnSpc>
                <a:spcPct val="90000"/>
              </a:lnSpc>
            </a:pPr>
            <a:r>
              <a:rPr lang="en-US" altLang="zh-CN" sz="2800" dirty="0" smtClean="0">
                <a:latin typeface="Times New Roman" pitchFamily="18" charset="0"/>
                <a:ea typeface="SimSun" pitchFamily="2" charset="-122"/>
                <a:cs typeface="Times New Roman" pitchFamily="18" charset="0"/>
              </a:rPr>
              <a:t>Can be referred to using dot or arrow member access operator</a:t>
            </a:r>
          </a:p>
          <a:p>
            <a:endParaRPr lang="en-US" dirty="0"/>
          </a:p>
        </p:txBody>
      </p:sp>
      <p:sp>
        <p:nvSpPr>
          <p:cNvPr id="3" name="Title 2"/>
          <p:cNvSpPr>
            <a:spLocks noGrp="1"/>
          </p:cNvSpPr>
          <p:nvPr>
            <p:ph type="title"/>
          </p:nvPr>
        </p:nvSpPr>
        <p:spPr/>
        <p:txBody>
          <a:bodyPr>
            <a:normAutofit fontScale="90000"/>
          </a:bodyPr>
          <a:lstStyle/>
          <a:p>
            <a:r>
              <a:rPr lang="en-US" altLang="zh-CN" sz="4400" dirty="0" smtClean="0">
                <a:latin typeface="Times New Roman" panose="02020603050405020304" pitchFamily="18" charset="0"/>
                <a:ea typeface="SimSun" pitchFamily="2" charset="-122"/>
                <a:cs typeface="Times New Roman" panose="02020603050405020304" pitchFamily="18" charset="0"/>
              </a:rPr>
              <a:t>Class Definition – Member Functions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z="4400" dirty="0" smtClean="0">
                <a:ea typeface="SimSun" pitchFamily="2" charset="-122"/>
              </a:rPr>
              <a:t>Define a Member Function</a:t>
            </a:r>
            <a:endParaRPr lang="en-US" dirty="0"/>
          </a:p>
        </p:txBody>
      </p:sp>
      <p:sp>
        <p:nvSpPr>
          <p:cNvPr id="4" name="Rectangle 5"/>
          <p:cNvSpPr>
            <a:spLocks noChangeArrowheads="1"/>
          </p:cNvSpPr>
          <p:nvPr/>
        </p:nvSpPr>
        <p:spPr bwMode="auto">
          <a:xfrm>
            <a:off x="730250" y="1295400"/>
            <a:ext cx="4572000" cy="3048000"/>
          </a:xfrm>
          <a:prstGeom prst="rect">
            <a:avLst/>
          </a:prstGeom>
          <a:solidFill>
            <a:srgbClr val="D5E3FF"/>
          </a:solidFill>
          <a:ln w="9525">
            <a:noFill/>
            <a:miter lim="800000"/>
            <a:headEnd/>
            <a:tailEnd/>
          </a:ln>
        </p:spPr>
        <p:txBody>
          <a:bodyPr/>
          <a:lstStyle/>
          <a:p>
            <a:pPr marL="342900" indent="-342900">
              <a:spcBef>
                <a:spcPct val="20000"/>
              </a:spcBef>
            </a:pPr>
            <a:r>
              <a:rPr lang="en-US" altLang="zh-CN" sz="2000" dirty="0">
                <a:latin typeface="Times New Roman" pitchFamily="18" charset="0"/>
                <a:ea typeface="SimSun" pitchFamily="2" charset="-122"/>
              </a:rPr>
              <a:t>class Rectangle</a:t>
            </a:r>
          </a:p>
          <a:p>
            <a:pPr marL="342900" indent="-342900">
              <a:spcBef>
                <a:spcPct val="20000"/>
              </a:spcBef>
            </a:pPr>
            <a:r>
              <a:rPr lang="en-US" altLang="zh-CN" sz="2000" dirty="0">
                <a:latin typeface="Times New Roman" pitchFamily="18" charset="0"/>
                <a:ea typeface="SimSun" pitchFamily="2" charset="-122"/>
              </a:rPr>
              <a:t>{</a:t>
            </a:r>
          </a:p>
          <a:p>
            <a:pPr marL="342900" indent="-342900">
              <a:spcBef>
                <a:spcPct val="20000"/>
              </a:spcBef>
            </a:pPr>
            <a:r>
              <a:rPr lang="en-US" altLang="zh-CN" sz="2000" dirty="0">
                <a:latin typeface="Times New Roman" pitchFamily="18" charset="0"/>
                <a:ea typeface="SimSun" pitchFamily="2" charset="-122"/>
              </a:rPr>
              <a:t>	private:</a:t>
            </a:r>
          </a:p>
          <a:p>
            <a:pPr marL="342900" indent="-342900">
              <a:spcBef>
                <a:spcPct val="20000"/>
              </a:spcBef>
            </a:pPr>
            <a:r>
              <a:rPr lang="en-US" altLang="zh-CN" sz="2000" dirty="0">
                <a:latin typeface="Times New Roman" pitchFamily="18" charset="0"/>
                <a:ea typeface="SimSun" pitchFamily="2" charset="-122"/>
              </a:rPr>
              <a:t>	   </a:t>
            </a:r>
            <a:r>
              <a:rPr lang="en-US" altLang="zh-CN" sz="2000" dirty="0" err="1">
                <a:latin typeface="Times New Roman" pitchFamily="18" charset="0"/>
                <a:ea typeface="SimSun" pitchFamily="2" charset="-122"/>
              </a:rPr>
              <a:t>int</a:t>
            </a:r>
            <a:r>
              <a:rPr lang="en-US" altLang="zh-CN" sz="2000" dirty="0">
                <a:latin typeface="Times New Roman" pitchFamily="18" charset="0"/>
                <a:ea typeface="SimSun" pitchFamily="2" charset="-122"/>
              </a:rPr>
              <a:t> width, length;</a:t>
            </a:r>
          </a:p>
          <a:p>
            <a:pPr marL="342900" indent="-342900">
              <a:spcBef>
                <a:spcPct val="20000"/>
              </a:spcBef>
            </a:pPr>
            <a:r>
              <a:rPr lang="en-US" altLang="zh-CN" sz="2000" dirty="0">
                <a:latin typeface="Times New Roman" pitchFamily="18" charset="0"/>
                <a:ea typeface="SimSun" pitchFamily="2" charset="-122"/>
              </a:rPr>
              <a:t>	public:</a:t>
            </a:r>
          </a:p>
          <a:p>
            <a:pPr marL="342900" indent="-342900">
              <a:spcBef>
                <a:spcPct val="20000"/>
              </a:spcBef>
            </a:pPr>
            <a:r>
              <a:rPr lang="en-US" altLang="zh-CN" sz="2000" dirty="0">
                <a:latin typeface="Times New Roman" pitchFamily="18" charset="0"/>
                <a:ea typeface="SimSun" pitchFamily="2" charset="-122"/>
              </a:rPr>
              <a:t>	   void set (</a:t>
            </a:r>
            <a:r>
              <a:rPr lang="en-US" altLang="zh-CN" sz="2000" dirty="0" err="1">
                <a:latin typeface="Times New Roman" pitchFamily="18" charset="0"/>
                <a:ea typeface="SimSun" pitchFamily="2" charset="-122"/>
              </a:rPr>
              <a:t>int</a:t>
            </a:r>
            <a:r>
              <a:rPr lang="en-US" altLang="zh-CN" sz="2000" dirty="0">
                <a:latin typeface="Times New Roman" pitchFamily="18" charset="0"/>
                <a:ea typeface="SimSun" pitchFamily="2" charset="-122"/>
              </a:rPr>
              <a:t> w, </a:t>
            </a:r>
            <a:r>
              <a:rPr lang="en-US" altLang="zh-CN" sz="2000" dirty="0" err="1">
                <a:latin typeface="Times New Roman" pitchFamily="18" charset="0"/>
                <a:ea typeface="SimSun" pitchFamily="2" charset="-122"/>
              </a:rPr>
              <a:t>int</a:t>
            </a:r>
            <a:r>
              <a:rPr lang="en-US" altLang="zh-CN" sz="2000" dirty="0">
                <a:latin typeface="Times New Roman" pitchFamily="18" charset="0"/>
                <a:ea typeface="SimSun" pitchFamily="2" charset="-122"/>
              </a:rPr>
              <a:t> l);</a:t>
            </a:r>
          </a:p>
          <a:p>
            <a:pPr marL="342900" indent="-342900">
              <a:spcBef>
                <a:spcPct val="20000"/>
              </a:spcBef>
            </a:pPr>
            <a:r>
              <a:rPr lang="en-US" altLang="zh-CN" sz="2000" dirty="0">
                <a:latin typeface="Times New Roman" pitchFamily="18" charset="0"/>
                <a:ea typeface="SimSun" pitchFamily="2" charset="-122"/>
              </a:rPr>
              <a:t>	   </a:t>
            </a:r>
            <a:r>
              <a:rPr lang="en-US" altLang="zh-CN" sz="2000" dirty="0" err="1">
                <a:latin typeface="Times New Roman" pitchFamily="18" charset="0"/>
                <a:ea typeface="SimSun" pitchFamily="2" charset="-122"/>
              </a:rPr>
              <a:t>int</a:t>
            </a:r>
            <a:r>
              <a:rPr lang="en-US" altLang="zh-CN" sz="2000" dirty="0">
                <a:latin typeface="Times New Roman" pitchFamily="18" charset="0"/>
                <a:ea typeface="SimSun" pitchFamily="2" charset="-122"/>
              </a:rPr>
              <a:t> area() {return width*length; }</a:t>
            </a:r>
          </a:p>
          <a:p>
            <a:pPr marL="342900" indent="-342900">
              <a:spcBef>
                <a:spcPct val="20000"/>
              </a:spcBef>
            </a:pPr>
            <a:r>
              <a:rPr lang="en-US" altLang="zh-CN" sz="2000" dirty="0">
                <a:latin typeface="Times New Roman" pitchFamily="18" charset="0"/>
                <a:ea typeface="SimSun" pitchFamily="2" charset="-122"/>
              </a:rPr>
              <a:t>}</a:t>
            </a:r>
          </a:p>
        </p:txBody>
      </p:sp>
      <p:sp>
        <p:nvSpPr>
          <p:cNvPr id="5" name="Text Box 19"/>
          <p:cNvSpPr txBox="1">
            <a:spLocks noChangeArrowheads="1"/>
          </p:cNvSpPr>
          <p:nvPr/>
        </p:nvSpPr>
        <p:spPr bwMode="auto">
          <a:xfrm>
            <a:off x="990600" y="4800600"/>
            <a:ext cx="2082800" cy="1465263"/>
          </a:xfrm>
          <a:prstGeom prst="rect">
            <a:avLst/>
          </a:prstGeom>
          <a:solidFill>
            <a:srgbClr val="FFCC99"/>
          </a:solidFill>
          <a:ln w="9525">
            <a:noFill/>
            <a:miter lim="800000"/>
            <a:headEnd/>
            <a:tailEnd/>
          </a:ln>
        </p:spPr>
        <p:txBody>
          <a:bodyPr>
            <a:spAutoFit/>
          </a:bodyPr>
          <a:lstStyle/>
          <a:p>
            <a:endParaRPr lang="en-US" altLang="zh-CN" b="1">
              <a:ea typeface="SimSun" pitchFamily="2" charset="-122"/>
            </a:endParaRPr>
          </a:p>
          <a:p>
            <a:pPr algn="ctr"/>
            <a:r>
              <a:rPr lang="en-US" altLang="zh-CN" b="1">
                <a:solidFill>
                  <a:schemeClr val="accent2"/>
                </a:solidFill>
                <a:ea typeface="SimSun" pitchFamily="2" charset="-122"/>
              </a:rPr>
              <a:t>r1.set(5,8);</a:t>
            </a:r>
          </a:p>
          <a:p>
            <a:pPr algn="ctr"/>
            <a:endParaRPr lang="en-US" altLang="zh-CN" b="1">
              <a:solidFill>
                <a:schemeClr val="accent2"/>
              </a:solidFill>
              <a:ea typeface="SimSun" pitchFamily="2" charset="-122"/>
            </a:endParaRPr>
          </a:p>
          <a:p>
            <a:pPr algn="ctr"/>
            <a:r>
              <a:rPr lang="en-US" altLang="zh-CN" b="1">
                <a:solidFill>
                  <a:schemeClr val="accent2"/>
                </a:solidFill>
                <a:ea typeface="SimSun" pitchFamily="2" charset="-122"/>
              </a:rPr>
              <a:t>rp-&gt;set(8,10);</a:t>
            </a:r>
          </a:p>
          <a:p>
            <a:endParaRPr lang="en-US" altLang="zh-CN" b="1">
              <a:solidFill>
                <a:schemeClr val="accent2"/>
              </a:solidFill>
              <a:ea typeface="SimSun" pitchFamily="2" charset="-122"/>
            </a:endParaRPr>
          </a:p>
        </p:txBody>
      </p:sp>
      <p:sp>
        <p:nvSpPr>
          <p:cNvPr id="6" name="Rectangle 6"/>
          <p:cNvSpPr>
            <a:spLocks noChangeArrowheads="1"/>
          </p:cNvSpPr>
          <p:nvPr/>
        </p:nvSpPr>
        <p:spPr bwMode="auto">
          <a:xfrm>
            <a:off x="4006850" y="4572000"/>
            <a:ext cx="4038600" cy="1905000"/>
          </a:xfrm>
          <a:prstGeom prst="rect">
            <a:avLst/>
          </a:prstGeom>
          <a:solidFill>
            <a:srgbClr val="FFFF99"/>
          </a:solidFill>
          <a:ln w="9525">
            <a:noFill/>
            <a:miter lim="800000"/>
            <a:headEnd/>
            <a:tailEnd/>
          </a:ln>
        </p:spPr>
        <p:txBody>
          <a:bodyPr/>
          <a:lstStyle/>
          <a:p>
            <a:pPr marL="342900" indent="-342900">
              <a:spcBef>
                <a:spcPct val="20000"/>
              </a:spcBef>
            </a:pPr>
            <a:r>
              <a:rPr lang="en-US" altLang="zh-CN" sz="2000" dirty="0">
                <a:latin typeface="Times New Roman" pitchFamily="18" charset="0"/>
                <a:ea typeface="SimSun" pitchFamily="2" charset="-122"/>
              </a:rPr>
              <a:t>void Rectangle </a:t>
            </a:r>
            <a:r>
              <a:rPr lang="en-US" altLang="zh-CN" sz="2000" b="1" dirty="0">
                <a:solidFill>
                  <a:schemeClr val="accent2"/>
                </a:solidFill>
                <a:latin typeface="Times New Roman" pitchFamily="18" charset="0"/>
                <a:ea typeface="SimSun" pitchFamily="2" charset="-122"/>
              </a:rPr>
              <a:t>::</a:t>
            </a:r>
            <a:r>
              <a:rPr lang="en-US" altLang="zh-CN" sz="2000" dirty="0">
                <a:latin typeface="Times New Roman" pitchFamily="18" charset="0"/>
                <a:ea typeface="SimSun" pitchFamily="2" charset="-122"/>
              </a:rPr>
              <a:t> set (</a:t>
            </a:r>
            <a:r>
              <a:rPr lang="en-US" altLang="zh-CN" sz="2000" dirty="0" err="1">
                <a:latin typeface="Times New Roman" pitchFamily="18" charset="0"/>
                <a:ea typeface="SimSun" pitchFamily="2" charset="-122"/>
              </a:rPr>
              <a:t>int</a:t>
            </a:r>
            <a:r>
              <a:rPr lang="en-US" altLang="zh-CN" sz="2000" dirty="0">
                <a:latin typeface="Times New Roman" pitchFamily="18" charset="0"/>
                <a:ea typeface="SimSun" pitchFamily="2" charset="-122"/>
              </a:rPr>
              <a:t> w, </a:t>
            </a:r>
            <a:r>
              <a:rPr lang="en-US" altLang="zh-CN" sz="2000" dirty="0" err="1">
                <a:latin typeface="Times New Roman" pitchFamily="18" charset="0"/>
                <a:ea typeface="SimSun" pitchFamily="2" charset="-122"/>
              </a:rPr>
              <a:t>int</a:t>
            </a:r>
            <a:r>
              <a:rPr lang="en-US" altLang="zh-CN" sz="2000" dirty="0">
                <a:latin typeface="Times New Roman" pitchFamily="18" charset="0"/>
                <a:ea typeface="SimSun" pitchFamily="2" charset="-122"/>
              </a:rPr>
              <a:t> l)</a:t>
            </a:r>
          </a:p>
          <a:p>
            <a:pPr marL="342900" indent="-342900">
              <a:spcBef>
                <a:spcPct val="20000"/>
              </a:spcBef>
            </a:pPr>
            <a:r>
              <a:rPr lang="en-US" altLang="zh-CN" sz="2000" dirty="0">
                <a:latin typeface="Times New Roman" pitchFamily="18" charset="0"/>
                <a:ea typeface="SimSun" pitchFamily="2" charset="-122"/>
              </a:rPr>
              <a:t>{</a:t>
            </a:r>
          </a:p>
          <a:p>
            <a:pPr marL="342900" indent="-342900">
              <a:spcBef>
                <a:spcPct val="20000"/>
              </a:spcBef>
            </a:pPr>
            <a:r>
              <a:rPr lang="en-US" altLang="zh-CN" sz="2000" dirty="0">
                <a:latin typeface="Times New Roman" pitchFamily="18" charset="0"/>
                <a:ea typeface="SimSun" pitchFamily="2" charset="-122"/>
              </a:rPr>
              <a:t>	width = w;</a:t>
            </a:r>
          </a:p>
          <a:p>
            <a:pPr marL="342900" indent="-342900">
              <a:spcBef>
                <a:spcPct val="20000"/>
              </a:spcBef>
            </a:pPr>
            <a:r>
              <a:rPr lang="en-US" altLang="zh-CN" sz="2000" dirty="0">
                <a:latin typeface="Times New Roman" pitchFamily="18" charset="0"/>
                <a:ea typeface="SimSun" pitchFamily="2" charset="-122"/>
              </a:rPr>
              <a:t>	length = l;</a:t>
            </a:r>
          </a:p>
          <a:p>
            <a:pPr marL="342900" indent="-342900">
              <a:spcBef>
                <a:spcPct val="20000"/>
              </a:spcBef>
            </a:pPr>
            <a:r>
              <a:rPr lang="en-US" altLang="zh-CN" sz="2000" dirty="0">
                <a:latin typeface="Times New Roman" pitchFamily="18" charset="0"/>
                <a:ea typeface="SimSun" pitchFamily="2" charset="-122"/>
              </a:rPr>
              <a:t>}</a:t>
            </a:r>
          </a:p>
        </p:txBody>
      </p:sp>
      <p:grpSp>
        <p:nvGrpSpPr>
          <p:cNvPr id="7" name="Group 10"/>
          <p:cNvGrpSpPr>
            <a:grpSpLocks/>
          </p:cNvGrpSpPr>
          <p:nvPr/>
        </p:nvGrpSpPr>
        <p:grpSpPr bwMode="auto">
          <a:xfrm>
            <a:off x="654050" y="3886200"/>
            <a:ext cx="4114800" cy="1357313"/>
            <a:chOff x="288" y="2448"/>
            <a:chExt cx="2592" cy="855"/>
          </a:xfrm>
        </p:grpSpPr>
        <p:sp>
          <p:nvSpPr>
            <p:cNvPr id="8" name="Text Box 7"/>
            <p:cNvSpPr txBox="1">
              <a:spLocks noChangeArrowheads="1"/>
            </p:cNvSpPr>
            <p:nvPr/>
          </p:nvSpPr>
          <p:spPr bwMode="auto">
            <a:xfrm>
              <a:off x="288" y="3072"/>
              <a:ext cx="492" cy="231"/>
            </a:xfrm>
            <a:prstGeom prst="rect">
              <a:avLst/>
            </a:prstGeom>
            <a:noFill/>
            <a:ln w="9525">
              <a:noFill/>
              <a:miter lim="800000"/>
              <a:headEnd/>
              <a:tailEnd/>
            </a:ln>
          </p:spPr>
          <p:txBody>
            <a:bodyPr wrap="none">
              <a:spAutoFit/>
            </a:bodyPr>
            <a:lstStyle/>
            <a:p>
              <a:r>
                <a:rPr lang="en-US" altLang="zh-CN" b="1">
                  <a:ea typeface="SimSun" pitchFamily="2" charset="-122"/>
                </a:rPr>
                <a:t>inline</a:t>
              </a:r>
            </a:p>
          </p:txBody>
        </p:sp>
        <p:sp>
          <p:nvSpPr>
            <p:cNvPr id="9" name="Line 8"/>
            <p:cNvSpPr>
              <a:spLocks noChangeShapeType="1"/>
            </p:cNvSpPr>
            <p:nvPr/>
          </p:nvSpPr>
          <p:spPr bwMode="auto">
            <a:xfrm flipV="1">
              <a:off x="624" y="2448"/>
              <a:ext cx="432" cy="576"/>
            </a:xfrm>
            <a:prstGeom prst="line">
              <a:avLst/>
            </a:prstGeom>
            <a:noFill/>
            <a:ln w="38100">
              <a:solidFill>
                <a:schemeClr val="tx1"/>
              </a:solidFill>
              <a:round/>
              <a:headEnd/>
              <a:tailEnd type="triangle" w="med" len="med"/>
            </a:ln>
          </p:spPr>
          <p:txBody>
            <a:bodyPr/>
            <a:lstStyle/>
            <a:p>
              <a:endParaRPr lang="en-US"/>
            </a:p>
          </p:txBody>
        </p:sp>
        <p:sp>
          <p:nvSpPr>
            <p:cNvPr id="10" name="Line 9"/>
            <p:cNvSpPr>
              <a:spLocks noChangeShapeType="1"/>
            </p:cNvSpPr>
            <p:nvPr/>
          </p:nvSpPr>
          <p:spPr bwMode="auto">
            <a:xfrm>
              <a:off x="720" y="2448"/>
              <a:ext cx="2160" cy="0"/>
            </a:xfrm>
            <a:prstGeom prst="line">
              <a:avLst/>
            </a:prstGeom>
            <a:noFill/>
            <a:ln w="38100">
              <a:solidFill>
                <a:schemeClr val="tx1"/>
              </a:solidFill>
              <a:round/>
              <a:headEnd/>
              <a:tailEnd/>
            </a:ln>
          </p:spPr>
          <p:txBody>
            <a:bodyPr/>
            <a:lstStyle/>
            <a:p>
              <a:endParaRPr lang="en-US"/>
            </a:p>
          </p:txBody>
        </p:sp>
      </p:grpSp>
      <p:grpSp>
        <p:nvGrpSpPr>
          <p:cNvPr id="11" name="Group 18"/>
          <p:cNvGrpSpPr>
            <a:grpSpLocks/>
          </p:cNvGrpSpPr>
          <p:nvPr/>
        </p:nvGrpSpPr>
        <p:grpSpPr bwMode="auto">
          <a:xfrm>
            <a:off x="4572000" y="2514600"/>
            <a:ext cx="4375150" cy="3679825"/>
            <a:chOff x="2784" y="1632"/>
            <a:chExt cx="2756" cy="2318"/>
          </a:xfrm>
        </p:grpSpPr>
        <p:sp>
          <p:nvSpPr>
            <p:cNvPr id="12" name="Text Box 11"/>
            <p:cNvSpPr txBox="1">
              <a:spLocks noChangeArrowheads="1"/>
            </p:cNvSpPr>
            <p:nvPr/>
          </p:nvSpPr>
          <p:spPr bwMode="auto">
            <a:xfrm>
              <a:off x="3264" y="1632"/>
              <a:ext cx="892" cy="231"/>
            </a:xfrm>
            <a:prstGeom prst="rect">
              <a:avLst/>
            </a:prstGeom>
            <a:noFill/>
            <a:ln w="9525">
              <a:noFill/>
              <a:miter lim="800000"/>
              <a:headEnd/>
              <a:tailEnd/>
            </a:ln>
          </p:spPr>
          <p:txBody>
            <a:bodyPr wrap="none">
              <a:spAutoFit/>
            </a:bodyPr>
            <a:lstStyle/>
            <a:p>
              <a:r>
                <a:rPr lang="en-US" altLang="zh-CN" b="1">
                  <a:ea typeface="SimSun" pitchFamily="2" charset="-122"/>
                </a:rPr>
                <a:t>class name</a:t>
              </a:r>
            </a:p>
          </p:txBody>
        </p:sp>
        <p:sp>
          <p:nvSpPr>
            <p:cNvPr id="13" name="Line 12"/>
            <p:cNvSpPr>
              <a:spLocks noChangeShapeType="1"/>
            </p:cNvSpPr>
            <p:nvPr/>
          </p:nvSpPr>
          <p:spPr bwMode="auto">
            <a:xfrm flipH="1">
              <a:off x="3024" y="1872"/>
              <a:ext cx="528" cy="960"/>
            </a:xfrm>
            <a:prstGeom prst="line">
              <a:avLst/>
            </a:prstGeom>
            <a:noFill/>
            <a:ln w="38100">
              <a:solidFill>
                <a:schemeClr val="tx1"/>
              </a:solidFill>
              <a:round/>
              <a:headEnd/>
              <a:tailEnd type="triangle" w="med" len="med"/>
            </a:ln>
          </p:spPr>
          <p:txBody>
            <a:bodyPr/>
            <a:lstStyle/>
            <a:p>
              <a:endParaRPr lang="en-US"/>
            </a:p>
          </p:txBody>
        </p:sp>
        <p:sp>
          <p:nvSpPr>
            <p:cNvPr id="14" name="AutoShape 13"/>
            <p:cNvSpPr>
              <a:spLocks/>
            </p:cNvSpPr>
            <p:nvPr/>
          </p:nvSpPr>
          <p:spPr bwMode="auto">
            <a:xfrm rot="5400000">
              <a:off x="3024" y="2592"/>
              <a:ext cx="48" cy="528"/>
            </a:xfrm>
            <a:prstGeom prst="leftBrace">
              <a:avLst>
                <a:gd name="adj1" fmla="val 91667"/>
                <a:gd name="adj2" fmla="val 50000"/>
              </a:avLst>
            </a:prstGeom>
            <a:noFill/>
            <a:ln w="38100">
              <a:solidFill>
                <a:schemeClr val="tx1"/>
              </a:solidFill>
              <a:round/>
              <a:headEnd/>
              <a:tailEnd/>
            </a:ln>
          </p:spPr>
          <p:txBody>
            <a:bodyPr wrap="none" anchor="ctr"/>
            <a:lstStyle/>
            <a:p>
              <a:endParaRPr lang="zh-CN" altLang="en-US">
                <a:ea typeface="SimSun" pitchFamily="2" charset="-122"/>
              </a:endParaRPr>
            </a:p>
          </p:txBody>
        </p:sp>
        <p:sp>
          <p:nvSpPr>
            <p:cNvPr id="15" name="Text Box 14"/>
            <p:cNvSpPr txBox="1">
              <a:spLocks noChangeArrowheads="1"/>
            </p:cNvSpPr>
            <p:nvPr/>
          </p:nvSpPr>
          <p:spPr bwMode="auto">
            <a:xfrm>
              <a:off x="3840" y="2160"/>
              <a:ext cx="1700" cy="231"/>
            </a:xfrm>
            <a:prstGeom prst="rect">
              <a:avLst/>
            </a:prstGeom>
            <a:noFill/>
            <a:ln w="9525">
              <a:noFill/>
              <a:miter lim="800000"/>
              <a:headEnd/>
              <a:tailEnd/>
            </a:ln>
          </p:spPr>
          <p:txBody>
            <a:bodyPr wrap="none">
              <a:spAutoFit/>
            </a:bodyPr>
            <a:lstStyle/>
            <a:p>
              <a:r>
                <a:rPr lang="en-US" altLang="zh-CN" b="1">
                  <a:ea typeface="SimSun" pitchFamily="2" charset="-122"/>
                </a:rPr>
                <a:t>member function name</a:t>
              </a:r>
            </a:p>
          </p:txBody>
        </p:sp>
        <p:sp>
          <p:nvSpPr>
            <p:cNvPr id="16" name="Line 15"/>
            <p:cNvSpPr>
              <a:spLocks noChangeShapeType="1"/>
            </p:cNvSpPr>
            <p:nvPr/>
          </p:nvSpPr>
          <p:spPr bwMode="auto">
            <a:xfrm flipH="1">
              <a:off x="3744" y="2400"/>
              <a:ext cx="624" cy="480"/>
            </a:xfrm>
            <a:prstGeom prst="line">
              <a:avLst/>
            </a:prstGeom>
            <a:noFill/>
            <a:ln w="38100">
              <a:solidFill>
                <a:schemeClr val="tx1"/>
              </a:solidFill>
              <a:round/>
              <a:headEnd/>
              <a:tailEnd type="triangle" w="med" len="med"/>
            </a:ln>
          </p:spPr>
          <p:txBody>
            <a:bodyPr/>
            <a:lstStyle/>
            <a:p>
              <a:endParaRPr lang="en-US"/>
            </a:p>
          </p:txBody>
        </p:sp>
        <p:sp>
          <p:nvSpPr>
            <p:cNvPr id="17" name="Text Box 16"/>
            <p:cNvSpPr txBox="1">
              <a:spLocks noChangeArrowheads="1"/>
            </p:cNvSpPr>
            <p:nvPr/>
          </p:nvSpPr>
          <p:spPr bwMode="auto">
            <a:xfrm>
              <a:off x="3686" y="3719"/>
              <a:ext cx="1156" cy="231"/>
            </a:xfrm>
            <a:prstGeom prst="rect">
              <a:avLst/>
            </a:prstGeom>
            <a:noFill/>
            <a:ln w="9525">
              <a:noFill/>
              <a:miter lim="800000"/>
              <a:headEnd/>
              <a:tailEnd/>
            </a:ln>
          </p:spPr>
          <p:txBody>
            <a:bodyPr wrap="none">
              <a:spAutoFit/>
            </a:bodyPr>
            <a:lstStyle/>
            <a:p>
              <a:r>
                <a:rPr lang="en-US" altLang="zh-CN" b="1">
                  <a:ea typeface="SimSun" pitchFamily="2" charset="-122"/>
                </a:rPr>
                <a:t>scope operator</a:t>
              </a:r>
            </a:p>
          </p:txBody>
        </p:sp>
        <p:sp>
          <p:nvSpPr>
            <p:cNvPr id="18" name="Line 17"/>
            <p:cNvSpPr>
              <a:spLocks noChangeShapeType="1"/>
            </p:cNvSpPr>
            <p:nvPr/>
          </p:nvSpPr>
          <p:spPr bwMode="auto">
            <a:xfrm flipH="1" flipV="1">
              <a:off x="3504" y="3120"/>
              <a:ext cx="432" cy="576"/>
            </a:xfrm>
            <a:prstGeom prst="line">
              <a:avLst/>
            </a:prstGeom>
            <a:noFill/>
            <a:ln w="38100">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ppt_w*0.7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latin typeface="Times New Roman" pitchFamily="18" charset="0"/>
                <a:cs typeface="Times New Roman" pitchFamily="18" charset="0"/>
              </a:rPr>
              <a:t>For methods  that are declared but not defined in the class we need to provide a separate definition</a:t>
            </a:r>
          </a:p>
          <a:p>
            <a:r>
              <a:rPr lang="en-US" sz="2800" dirty="0" smtClean="0">
                <a:latin typeface="Times New Roman" pitchFamily="18" charset="0"/>
                <a:cs typeface="Times New Roman" pitchFamily="18" charset="0"/>
              </a:rPr>
              <a:t>To define the method, you define it as any other function, except that the name of the function is </a:t>
            </a:r>
          </a:p>
          <a:p>
            <a:pPr>
              <a:buNone/>
            </a:pPr>
            <a:endParaRPr lang="en-US" sz="2800" i="1" dirty="0" smtClean="0">
              <a:latin typeface="Times New Roman" pitchFamily="18" charset="0"/>
              <a:cs typeface="Times New Roman" pitchFamily="18" charset="0"/>
            </a:endParaRPr>
          </a:p>
          <a:p>
            <a:pPr>
              <a:buNone/>
            </a:pPr>
            <a:r>
              <a:rPr lang="en-US" sz="2800" i="1" dirty="0" err="1" smtClean="0">
                <a:latin typeface="Times New Roman" pitchFamily="18" charset="0"/>
                <a:cs typeface="Times New Roman" pitchFamily="18" charset="0"/>
              </a:rPr>
              <a:t>ClassName</a:t>
            </a:r>
            <a:r>
              <a:rPr lang="en-US" sz="2800" dirty="0"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FuncName</a:t>
            </a:r>
            <a:endParaRPr lang="en-US" sz="2800" i="1" dirty="0" smtClean="0">
              <a:latin typeface="Times New Roman" pitchFamily="18" charset="0"/>
              <a:cs typeface="Times New Roman" pitchFamily="18" charset="0"/>
            </a:endParaRPr>
          </a:p>
          <a:p>
            <a:pPr lvl="1">
              <a:buFontTx/>
              <a:buNone/>
            </a:pPr>
            <a:r>
              <a:rPr lang="en-US" sz="2400" dirty="0" smtClean="0">
                <a:latin typeface="Times New Roman" pitchFamily="18" charset="0"/>
                <a:cs typeface="Times New Roman" pitchFamily="18" charset="0"/>
              </a:rPr>
              <a:t>:: is the scope resolution operator, it allows us to refer to parts of a class or structure</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Defining Methods Separately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90000"/>
              </a:lnSpc>
            </a:pPr>
            <a:r>
              <a:rPr lang="en-US" sz="2800" dirty="0" smtClean="0">
                <a:latin typeface="Times New Roman" pitchFamily="18" charset="0"/>
                <a:cs typeface="Times New Roman" pitchFamily="18" charset="0"/>
              </a:rPr>
              <a:t>In an inline function, the C++ compiler does not make a function call, instead the code of the function is used in place of the function call (and appropriate argument substitutions made)</a:t>
            </a:r>
          </a:p>
          <a:p>
            <a:pPr>
              <a:lnSpc>
                <a:spcPct val="90000"/>
              </a:lnSpc>
            </a:pPr>
            <a:r>
              <a:rPr lang="en-US" sz="2800" dirty="0" smtClean="0">
                <a:latin typeface="Times New Roman" pitchFamily="18" charset="0"/>
                <a:cs typeface="Times New Roman" pitchFamily="18" charset="0"/>
              </a:rPr>
              <a:t>Why?</a:t>
            </a:r>
          </a:p>
          <a:p>
            <a:pPr lvl="1">
              <a:lnSpc>
                <a:spcPct val="90000"/>
              </a:lnSpc>
            </a:pPr>
            <a:r>
              <a:rPr lang="en-US" sz="2400" dirty="0" smtClean="0">
                <a:latin typeface="Times New Roman" pitchFamily="18" charset="0"/>
                <a:cs typeface="Times New Roman" pitchFamily="18" charset="0"/>
              </a:rPr>
              <a:t>It is used to save the memory space when a function is likely to be called many times</a:t>
            </a:r>
          </a:p>
          <a:p>
            <a:pPr lvl="1">
              <a:lnSpc>
                <a:spcPct val="90000"/>
              </a:lnSpc>
            </a:pPr>
            <a:r>
              <a:rPr lang="en-US" sz="2400" dirty="0" smtClean="0">
                <a:latin typeface="Times New Roman" pitchFamily="18" charset="0"/>
                <a:cs typeface="Times New Roman" pitchFamily="18" charset="0"/>
              </a:rPr>
              <a:t>Things like accessing/changing fields of a class instance should be fast</a:t>
            </a:r>
          </a:p>
          <a:p>
            <a:pPr lvl="1">
              <a:lnSpc>
                <a:spcPct val="90000"/>
              </a:lnSpc>
            </a:pPr>
            <a:r>
              <a:rPr lang="en-US" sz="2400" dirty="0" smtClean="0">
                <a:latin typeface="Times New Roman" pitchFamily="18" charset="0"/>
                <a:cs typeface="Times New Roman" pitchFamily="18" charset="0"/>
              </a:rPr>
              <a:t>It is a direct request to the compiler</a:t>
            </a:r>
          </a:p>
          <a:p>
            <a:endParaRPr lang="en-US" dirty="0"/>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Inline Functions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47800"/>
            <a:ext cx="8229600" cy="4525963"/>
          </a:xfrm>
        </p:spPr>
        <p:txBody>
          <a:bodyPr>
            <a:normAutofit fontScale="92500" lnSpcReduction="20000"/>
          </a:bodyPr>
          <a:lstStyle/>
          <a:p>
            <a:pPr>
              <a:lnSpc>
                <a:spcPct val="90000"/>
              </a:lnSpc>
            </a:pPr>
            <a:r>
              <a:rPr lang="en-US" altLang="zh-CN" sz="2600" dirty="0" smtClean="0">
                <a:latin typeface="Times New Roman" pitchFamily="18" charset="0"/>
                <a:ea typeface="SimSun" pitchFamily="2" charset="-122"/>
                <a:cs typeface="Times New Roman" pitchFamily="18" charset="0"/>
              </a:rPr>
              <a:t>Information hiding</a:t>
            </a:r>
          </a:p>
          <a:p>
            <a:pPr lvl="1">
              <a:lnSpc>
                <a:spcPct val="90000"/>
              </a:lnSpc>
            </a:pPr>
            <a:r>
              <a:rPr lang="en-US" altLang="zh-CN" sz="2600" dirty="0" smtClean="0">
                <a:latin typeface="Times New Roman" pitchFamily="18" charset="0"/>
                <a:ea typeface="SimSun" pitchFamily="2" charset="-122"/>
                <a:cs typeface="Times New Roman" pitchFamily="18" charset="0"/>
              </a:rPr>
              <a:t>To prevent the internal representation from direct access from outside the class</a:t>
            </a:r>
          </a:p>
          <a:p>
            <a:pPr>
              <a:lnSpc>
                <a:spcPct val="90000"/>
              </a:lnSpc>
            </a:pPr>
            <a:r>
              <a:rPr lang="en-US" altLang="zh-CN" sz="2600" dirty="0" smtClean="0">
                <a:latin typeface="Times New Roman" pitchFamily="18" charset="0"/>
                <a:ea typeface="SimSun" pitchFamily="2" charset="-122"/>
                <a:cs typeface="Times New Roman" pitchFamily="18" charset="0"/>
              </a:rPr>
              <a:t>Access Specifiers</a:t>
            </a:r>
          </a:p>
          <a:p>
            <a:pPr lvl="1">
              <a:lnSpc>
                <a:spcPct val="90000"/>
              </a:lnSpc>
            </a:pPr>
            <a:r>
              <a:rPr lang="en-US" altLang="zh-CN" sz="2600" dirty="0" smtClean="0">
                <a:latin typeface="Times New Roman" pitchFamily="18" charset="0"/>
                <a:ea typeface="SimSun" pitchFamily="2" charset="-122"/>
                <a:cs typeface="Times New Roman" pitchFamily="18" charset="0"/>
              </a:rPr>
              <a:t>public</a:t>
            </a:r>
          </a:p>
          <a:p>
            <a:pPr lvl="2">
              <a:lnSpc>
                <a:spcPct val="90000"/>
              </a:lnSpc>
            </a:pPr>
            <a:r>
              <a:rPr lang="en-US" altLang="zh-CN" sz="2600" dirty="0" smtClean="0">
                <a:latin typeface="Times New Roman" pitchFamily="18" charset="0"/>
                <a:ea typeface="SimSun" pitchFamily="2" charset="-122"/>
                <a:cs typeface="Times New Roman" pitchFamily="18" charset="0"/>
              </a:rPr>
              <a:t>may be accessible from anywhere within a program</a:t>
            </a:r>
          </a:p>
          <a:p>
            <a:pPr lvl="1">
              <a:lnSpc>
                <a:spcPct val="90000"/>
              </a:lnSpc>
            </a:pPr>
            <a:r>
              <a:rPr lang="en-US" altLang="zh-CN" sz="2600" dirty="0" smtClean="0">
                <a:latin typeface="Times New Roman" pitchFamily="18" charset="0"/>
                <a:ea typeface="SimSun" pitchFamily="2" charset="-122"/>
                <a:cs typeface="Times New Roman" pitchFamily="18" charset="0"/>
              </a:rPr>
              <a:t>private</a:t>
            </a:r>
          </a:p>
          <a:p>
            <a:pPr lvl="2">
              <a:lnSpc>
                <a:spcPct val="90000"/>
              </a:lnSpc>
            </a:pPr>
            <a:r>
              <a:rPr lang="en-US" altLang="zh-CN" sz="2600" dirty="0" smtClean="0">
                <a:latin typeface="Times New Roman" pitchFamily="18" charset="0"/>
                <a:ea typeface="SimSun" pitchFamily="2" charset="-122"/>
                <a:cs typeface="Times New Roman" pitchFamily="18" charset="0"/>
              </a:rPr>
              <a:t>may be accessed only by the member functions, and friends of this class, not open for nonmember functions</a:t>
            </a:r>
          </a:p>
          <a:p>
            <a:pPr lvl="1">
              <a:lnSpc>
                <a:spcPct val="90000"/>
              </a:lnSpc>
            </a:pPr>
            <a:r>
              <a:rPr lang="en-US" altLang="zh-CN" sz="2600" dirty="0" smtClean="0">
                <a:latin typeface="Times New Roman" pitchFamily="18" charset="0"/>
                <a:ea typeface="SimSun" pitchFamily="2" charset="-122"/>
                <a:cs typeface="Times New Roman" pitchFamily="18" charset="0"/>
              </a:rPr>
              <a:t>protected</a:t>
            </a:r>
          </a:p>
          <a:p>
            <a:pPr lvl="2">
              <a:lnSpc>
                <a:spcPct val="90000"/>
              </a:lnSpc>
            </a:pPr>
            <a:r>
              <a:rPr lang="en-US" altLang="zh-CN" sz="2600" dirty="0" smtClean="0">
                <a:latin typeface="Times New Roman" pitchFamily="18" charset="0"/>
                <a:ea typeface="SimSun" pitchFamily="2" charset="-122"/>
                <a:cs typeface="Times New Roman" pitchFamily="18" charset="0"/>
              </a:rPr>
              <a:t>acts as public for derived classes (virtual)</a:t>
            </a:r>
          </a:p>
          <a:p>
            <a:pPr lvl="2">
              <a:lnSpc>
                <a:spcPct val="90000"/>
              </a:lnSpc>
            </a:pPr>
            <a:r>
              <a:rPr lang="en-US" altLang="zh-CN" sz="2600" dirty="0" smtClean="0">
                <a:latin typeface="Times New Roman" pitchFamily="18" charset="0"/>
                <a:ea typeface="SimSun" pitchFamily="2" charset="-122"/>
                <a:cs typeface="Times New Roman" pitchFamily="18" charset="0"/>
              </a:rPr>
              <a:t>behaves as private for the rest of the program</a:t>
            </a:r>
          </a:p>
          <a:p>
            <a:pPr>
              <a:lnSpc>
                <a:spcPct val="80000"/>
              </a:lnSpc>
            </a:pPr>
            <a:r>
              <a:rPr lang="en-US" altLang="zh-CN" sz="2600" b="1" dirty="0" smtClean="0">
                <a:latin typeface="Times New Roman" pitchFamily="18" charset="0"/>
                <a:ea typeface="SimSun" pitchFamily="2" charset="-122"/>
                <a:cs typeface="Times New Roman" pitchFamily="18" charset="0"/>
              </a:rPr>
              <a:t>Difference between classes and </a:t>
            </a:r>
            <a:r>
              <a:rPr lang="en-US" altLang="zh-CN" sz="2600" b="1" dirty="0" err="1" smtClean="0">
                <a:latin typeface="Times New Roman" pitchFamily="18" charset="0"/>
                <a:ea typeface="SimSun" pitchFamily="2" charset="-122"/>
                <a:cs typeface="Times New Roman" pitchFamily="18" charset="0"/>
              </a:rPr>
              <a:t>structs</a:t>
            </a:r>
            <a:r>
              <a:rPr lang="en-US" altLang="zh-CN" sz="2600" b="1" dirty="0" smtClean="0">
                <a:latin typeface="Times New Roman" pitchFamily="18" charset="0"/>
                <a:ea typeface="SimSun" pitchFamily="2" charset="-122"/>
                <a:cs typeface="Times New Roman" pitchFamily="18" charset="0"/>
              </a:rPr>
              <a:t> in C++</a:t>
            </a:r>
            <a:r>
              <a:rPr lang="en-US" altLang="zh-CN" sz="2600" dirty="0" smtClean="0">
                <a:latin typeface="Times New Roman" pitchFamily="18" charset="0"/>
                <a:ea typeface="SimSun" pitchFamily="2" charset="-122"/>
                <a:cs typeface="Times New Roman" pitchFamily="18" charset="0"/>
              </a:rPr>
              <a:t>  </a:t>
            </a:r>
          </a:p>
          <a:p>
            <a:pPr lvl="1">
              <a:lnSpc>
                <a:spcPct val="80000"/>
              </a:lnSpc>
              <a:buFont typeface="Wingdings" pitchFamily="2" charset="2"/>
              <a:buChar char="v"/>
            </a:pPr>
            <a:r>
              <a:rPr lang="en-US" altLang="zh-CN" sz="2600" dirty="0" smtClean="0">
                <a:latin typeface="Times New Roman" pitchFamily="18" charset="0"/>
                <a:ea typeface="SimSun" pitchFamily="2" charset="-122"/>
                <a:cs typeface="Times New Roman" pitchFamily="18" charset="0"/>
              </a:rPr>
              <a:t>the default access specifier is </a:t>
            </a:r>
            <a:r>
              <a:rPr lang="en-US" altLang="zh-CN" sz="2600" b="1" dirty="0" smtClean="0">
                <a:latin typeface="Times New Roman" pitchFamily="18" charset="0"/>
                <a:ea typeface="SimSun" pitchFamily="2" charset="-122"/>
                <a:cs typeface="Times New Roman" pitchFamily="18" charset="0"/>
              </a:rPr>
              <a:t>private</a:t>
            </a:r>
            <a:r>
              <a:rPr lang="en-US" altLang="zh-CN" sz="2600" dirty="0" smtClean="0">
                <a:latin typeface="Times New Roman" pitchFamily="18" charset="0"/>
                <a:ea typeface="SimSun" pitchFamily="2" charset="-122"/>
                <a:cs typeface="Times New Roman" pitchFamily="18" charset="0"/>
              </a:rPr>
              <a:t> in classes </a:t>
            </a:r>
          </a:p>
          <a:p>
            <a:pPr lvl="1">
              <a:lnSpc>
                <a:spcPct val="80000"/>
              </a:lnSpc>
              <a:buFont typeface="Wingdings" pitchFamily="2" charset="2"/>
              <a:buChar char="v"/>
            </a:pPr>
            <a:r>
              <a:rPr lang="en-US" altLang="zh-CN" sz="2600" dirty="0" smtClean="0">
                <a:latin typeface="Times New Roman" pitchFamily="18" charset="0"/>
                <a:ea typeface="SimSun" pitchFamily="2" charset="-122"/>
                <a:cs typeface="Times New Roman" pitchFamily="18" charset="0"/>
              </a:rPr>
              <a:t>the default access specifier is</a:t>
            </a:r>
            <a:r>
              <a:rPr lang="en-US" altLang="zh-CN" sz="2600" b="1" dirty="0" smtClean="0">
                <a:latin typeface="Times New Roman" pitchFamily="18" charset="0"/>
                <a:ea typeface="SimSun" pitchFamily="2" charset="-122"/>
                <a:cs typeface="Times New Roman" pitchFamily="18" charset="0"/>
              </a:rPr>
              <a:t> public</a:t>
            </a:r>
            <a:r>
              <a:rPr lang="en-US" altLang="zh-CN" sz="2600" dirty="0" smtClean="0">
                <a:latin typeface="Times New Roman" pitchFamily="18" charset="0"/>
                <a:ea typeface="SimSun" pitchFamily="2" charset="-122"/>
                <a:cs typeface="Times New Roman" pitchFamily="18" charset="0"/>
              </a:rPr>
              <a:t> in </a:t>
            </a:r>
            <a:r>
              <a:rPr lang="en-US" altLang="zh-CN" sz="2600" dirty="0" err="1" smtClean="0">
                <a:latin typeface="Times New Roman" pitchFamily="18" charset="0"/>
                <a:ea typeface="SimSun" pitchFamily="2" charset="-122"/>
                <a:cs typeface="Times New Roman" pitchFamily="18" charset="0"/>
              </a:rPr>
              <a:t>structs</a:t>
            </a:r>
            <a:r>
              <a:rPr lang="en-US" altLang="zh-CN" sz="2600" dirty="0" smtClean="0">
                <a:latin typeface="Times New Roman" pitchFamily="18" charset="0"/>
                <a:ea typeface="SimSun" pitchFamily="2" charset="-122"/>
                <a:cs typeface="Times New Roman" pitchFamily="18" charset="0"/>
              </a:rPr>
              <a:t> </a:t>
            </a:r>
          </a:p>
          <a:p>
            <a:endParaRPr lang="en-US" dirty="0"/>
          </a:p>
        </p:txBody>
      </p:sp>
      <p:sp>
        <p:nvSpPr>
          <p:cNvPr id="3" name="Title 2"/>
          <p:cNvSpPr>
            <a:spLocks noGrp="1"/>
          </p:cNvSpPr>
          <p:nvPr>
            <p:ph type="title"/>
          </p:nvPr>
        </p:nvSpPr>
        <p:spPr/>
        <p:txBody>
          <a:bodyPr>
            <a:normAutofit/>
          </a:bodyPr>
          <a:lstStyle/>
          <a:p>
            <a:r>
              <a:rPr lang="en-US" altLang="zh-CN" sz="4400" dirty="0" smtClean="0">
                <a:latin typeface="Times New Roman" pitchFamily="18" charset="0"/>
                <a:ea typeface="SimSun" pitchFamily="2" charset="-122"/>
                <a:cs typeface="Times New Roman" pitchFamily="18" charset="0"/>
              </a:rPr>
              <a:t>Class Definition - Access Control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sz="2400" dirty="0" smtClean="0">
                <a:latin typeface="Times New Roman" pitchFamily="18" charset="0"/>
                <a:cs typeface="Times New Roman" pitchFamily="18" charset="0"/>
              </a:rPr>
              <a:t>Header files</a:t>
            </a:r>
          </a:p>
          <a:p>
            <a:pPr lvl="1">
              <a:lnSpc>
                <a:spcPct val="90000"/>
              </a:lnSpc>
            </a:pPr>
            <a:r>
              <a:rPr lang="en-US" sz="2000" dirty="0" smtClean="0">
                <a:latin typeface="Times New Roman" pitchFamily="18" charset="0"/>
                <a:cs typeface="Times New Roman" pitchFamily="18" charset="0"/>
              </a:rPr>
              <a:t>Separate files in which class definitions are placed.</a:t>
            </a:r>
          </a:p>
          <a:p>
            <a:pPr lvl="1">
              <a:lnSpc>
                <a:spcPct val="90000"/>
              </a:lnSpc>
            </a:pPr>
            <a:r>
              <a:rPr lang="en-US" sz="2000" dirty="0" smtClean="0">
                <a:latin typeface="Times New Roman" pitchFamily="18" charset="0"/>
                <a:cs typeface="Times New Roman" pitchFamily="18" charset="0"/>
              </a:rPr>
              <a:t>Allow compiler to recognize the classes when used elsewhere.</a:t>
            </a:r>
          </a:p>
          <a:p>
            <a:pPr lvl="1">
              <a:lnSpc>
                <a:spcPct val="90000"/>
              </a:lnSpc>
            </a:pPr>
            <a:r>
              <a:rPr lang="en-US" sz="2000" dirty="0" smtClean="0">
                <a:latin typeface="Times New Roman" pitchFamily="18" charset="0"/>
                <a:cs typeface="Times New Roman" pitchFamily="18" charset="0"/>
              </a:rPr>
              <a:t>Generally have </a:t>
            </a:r>
            <a:r>
              <a:rPr lang="en-US" sz="2000" b="1" dirty="0" smtClean="0">
                <a:latin typeface="Times New Roman" pitchFamily="18" charset="0"/>
                <a:cs typeface="Times New Roman" pitchFamily="18" charset="0"/>
              </a:rPr>
              <a:t>.h</a:t>
            </a:r>
            <a:r>
              <a:rPr lang="en-US" sz="2000" dirty="0" smtClean="0">
                <a:latin typeface="Times New Roman" pitchFamily="18" charset="0"/>
                <a:cs typeface="Times New Roman" pitchFamily="18" charset="0"/>
              </a:rPr>
              <a:t> filename extensions</a:t>
            </a:r>
          </a:p>
          <a:p>
            <a:pPr>
              <a:lnSpc>
                <a:spcPct val="90000"/>
              </a:lnSpc>
            </a:pPr>
            <a:endParaRPr lang="en-US" sz="2000" b="1" dirty="0" smtClean="0">
              <a:latin typeface="Times New Roman" pitchFamily="18" charset="0"/>
              <a:cs typeface="Times New Roman" pitchFamily="18" charset="0"/>
            </a:endParaRPr>
          </a:p>
          <a:p>
            <a:pPr>
              <a:lnSpc>
                <a:spcPct val="90000"/>
              </a:lnSpc>
            </a:pPr>
            <a:r>
              <a:rPr lang="en-US" sz="2000" b="1" dirty="0" smtClean="0">
                <a:latin typeface="Times New Roman" pitchFamily="18" charset="0"/>
                <a:cs typeface="Times New Roman" pitchFamily="18" charset="0"/>
              </a:rPr>
              <a:t>.cpp</a:t>
            </a:r>
            <a:r>
              <a:rPr lang="en-US" sz="2400" dirty="0" smtClean="0">
                <a:latin typeface="Times New Roman" pitchFamily="18" charset="0"/>
                <a:cs typeface="Times New Roman" pitchFamily="18" charset="0"/>
              </a:rPr>
              <a:t> files for source-code implementations</a:t>
            </a:r>
          </a:p>
          <a:p>
            <a:pPr lvl="1">
              <a:lnSpc>
                <a:spcPct val="90000"/>
              </a:lnSpc>
            </a:pPr>
            <a:r>
              <a:rPr lang="en-US" sz="2000" dirty="0" smtClean="0">
                <a:latin typeface="Times New Roman" pitchFamily="18" charset="0"/>
                <a:cs typeface="Times New Roman" pitchFamily="18" charset="0"/>
              </a:rPr>
              <a:t>Class implementations</a:t>
            </a:r>
          </a:p>
          <a:p>
            <a:pPr lvl="1">
              <a:lnSpc>
                <a:spcPct val="90000"/>
              </a:lnSpc>
            </a:pPr>
            <a:r>
              <a:rPr lang="en-US" sz="2000" dirty="0" smtClean="0">
                <a:latin typeface="Times New Roman" pitchFamily="18" charset="0"/>
                <a:cs typeface="Times New Roman" pitchFamily="18" charset="0"/>
              </a:rPr>
              <a:t>Main programs</a:t>
            </a:r>
          </a:p>
          <a:p>
            <a:pPr lvl="1">
              <a:lnSpc>
                <a:spcPct val="90000"/>
              </a:lnSpc>
            </a:pPr>
            <a:r>
              <a:rPr lang="en-US" sz="2000" dirty="0" smtClean="0">
                <a:latin typeface="Times New Roman" pitchFamily="18" charset="0"/>
                <a:cs typeface="Times New Roman" pitchFamily="18" charset="0"/>
              </a:rPr>
              <a:t>Test programs</a:t>
            </a:r>
          </a:p>
          <a:p>
            <a:pPr lvl="1">
              <a:lnSpc>
                <a:spcPct val="90000"/>
              </a:lnSpc>
              <a:buNone/>
            </a:pPr>
            <a:endParaRPr lang="en-US" sz="2000" b="1" dirty="0" smtClean="0">
              <a:latin typeface="Times New Roman" pitchFamily="18" charset="0"/>
              <a:cs typeface="Times New Roman" pitchFamily="18" charset="0"/>
            </a:endParaRPr>
          </a:p>
          <a:p>
            <a:pPr>
              <a:lnSpc>
                <a:spcPct val="90000"/>
              </a:lnSpc>
            </a:pPr>
            <a:r>
              <a:rPr lang="en-US" sz="2400" dirty="0" smtClean="0">
                <a:latin typeface="Times New Roman" pitchFamily="18" charset="0"/>
                <a:cs typeface="Times New Roman" pitchFamily="18" charset="0"/>
              </a:rPr>
              <a:t>Driver file</a:t>
            </a:r>
          </a:p>
          <a:p>
            <a:pPr lvl="1">
              <a:lnSpc>
                <a:spcPct val="90000"/>
              </a:lnSpc>
            </a:pPr>
            <a:r>
              <a:rPr lang="en-US" sz="2000" dirty="0" smtClean="0">
                <a:latin typeface="Times New Roman" pitchFamily="18" charset="0"/>
                <a:cs typeface="Times New Roman" pitchFamily="18" charset="0"/>
              </a:rPr>
              <a:t>A program used to test software (such as classes).</a:t>
            </a:r>
          </a:p>
          <a:p>
            <a:pPr lvl="1">
              <a:lnSpc>
                <a:spcPct val="90000"/>
              </a:lnSpc>
            </a:pPr>
            <a:r>
              <a:rPr lang="en-US" sz="2000" dirty="0" smtClean="0">
                <a:latin typeface="Times New Roman" pitchFamily="18" charset="0"/>
                <a:cs typeface="Times New Roman" pitchFamily="18" charset="0"/>
              </a:rPr>
              <a:t>Contains a </a:t>
            </a:r>
            <a:r>
              <a:rPr lang="en-US" sz="2000" b="1" dirty="0" smtClean="0">
                <a:latin typeface="Times New Roman" pitchFamily="18" charset="0"/>
                <a:cs typeface="Times New Roman" pitchFamily="18" charset="0"/>
              </a:rPr>
              <a:t>main</a:t>
            </a:r>
            <a:r>
              <a:rPr lang="en-US" sz="2000" dirty="0" smtClean="0">
                <a:latin typeface="Times New Roman" pitchFamily="18" charset="0"/>
                <a:cs typeface="Times New Roman" pitchFamily="18" charset="0"/>
              </a:rPr>
              <a:t> function so it can be executed</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Class in a Separate Header File for Reusability</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fontScale="85000" lnSpcReduction="20000"/>
          </a:bodyPr>
          <a:lstStyle/>
          <a:p>
            <a:pPr>
              <a:buNone/>
            </a:pPr>
            <a:endParaRPr lang="en-US" dirty="0" smtClean="0"/>
          </a:p>
          <a:p>
            <a:pPr>
              <a:buNone/>
            </a:pPr>
            <a:r>
              <a:rPr lang="en-US" dirty="0" smtClean="0"/>
              <a:t>//This is file </a:t>
            </a:r>
            <a:r>
              <a:rPr lang="en-US" dirty="0" err="1" smtClean="0"/>
              <a:t>DateType.h</a:t>
            </a:r>
            <a:endParaRPr lang="en-US" dirty="0" smtClean="0"/>
          </a:p>
          <a:p>
            <a:pPr>
              <a:buNone/>
            </a:pPr>
            <a:r>
              <a:rPr lang="en-US" dirty="0" smtClean="0"/>
              <a:t>Class </a:t>
            </a:r>
            <a:r>
              <a:rPr lang="en-US" dirty="0" err="1" smtClean="0"/>
              <a:t>DateType</a:t>
            </a:r>
            <a:endParaRPr lang="en-US" dirty="0" smtClean="0"/>
          </a:p>
          <a:p>
            <a:pPr>
              <a:buNone/>
            </a:pPr>
            <a:r>
              <a:rPr lang="en-US" dirty="0" smtClean="0"/>
              <a:t>{</a:t>
            </a:r>
          </a:p>
          <a:p>
            <a:pPr>
              <a:buNone/>
            </a:pPr>
            <a:r>
              <a:rPr lang="en-US" dirty="0" smtClean="0"/>
              <a:t>public:</a:t>
            </a:r>
          </a:p>
          <a:p>
            <a:pPr>
              <a:buNone/>
            </a:pPr>
            <a:r>
              <a:rPr lang="en-US" dirty="0" smtClean="0"/>
              <a:t>void Initialize (</a:t>
            </a:r>
            <a:r>
              <a:rPr lang="en-US" dirty="0" err="1" smtClean="0"/>
              <a:t>int</a:t>
            </a:r>
            <a:r>
              <a:rPr lang="en-US" dirty="0" smtClean="0"/>
              <a:t> </a:t>
            </a:r>
            <a:r>
              <a:rPr lang="en-US" dirty="0" err="1" smtClean="0"/>
              <a:t>newMonth</a:t>
            </a:r>
            <a:r>
              <a:rPr lang="en-US" dirty="0" smtClean="0"/>
              <a:t>, </a:t>
            </a:r>
            <a:r>
              <a:rPr lang="en-US" dirty="0" err="1" smtClean="0"/>
              <a:t>int</a:t>
            </a:r>
            <a:r>
              <a:rPr lang="en-US" dirty="0" smtClean="0"/>
              <a:t> </a:t>
            </a:r>
            <a:r>
              <a:rPr lang="en-US" dirty="0" err="1" smtClean="0"/>
              <a:t>newDay</a:t>
            </a:r>
            <a:r>
              <a:rPr lang="en-US" dirty="0" smtClean="0"/>
              <a:t>, </a:t>
            </a:r>
            <a:r>
              <a:rPr lang="en-US" dirty="0" err="1" smtClean="0"/>
              <a:t>int</a:t>
            </a:r>
            <a:r>
              <a:rPr lang="en-US" dirty="0" smtClean="0"/>
              <a:t> </a:t>
            </a:r>
            <a:r>
              <a:rPr lang="en-US" dirty="0" err="1" smtClean="0"/>
              <a:t>newYear</a:t>
            </a:r>
            <a:r>
              <a:rPr lang="en-US" dirty="0" smtClean="0"/>
              <a:t>);</a:t>
            </a:r>
          </a:p>
          <a:p>
            <a:pPr>
              <a:buNone/>
            </a:pPr>
            <a:r>
              <a:rPr lang="en-US" dirty="0" err="1" smtClean="0"/>
              <a:t>int</a:t>
            </a:r>
            <a:r>
              <a:rPr lang="en-US" dirty="0" smtClean="0"/>
              <a:t> </a:t>
            </a:r>
            <a:r>
              <a:rPr lang="en-US" dirty="0" err="1" smtClean="0"/>
              <a:t>GetYear</a:t>
            </a:r>
            <a:r>
              <a:rPr lang="en-US" dirty="0" smtClean="0"/>
              <a:t>() const;    //Returns year</a:t>
            </a:r>
          </a:p>
          <a:p>
            <a:pPr>
              <a:buNone/>
            </a:pPr>
            <a:r>
              <a:rPr lang="en-US" dirty="0" err="1" smtClean="0"/>
              <a:t>int</a:t>
            </a:r>
            <a:r>
              <a:rPr lang="en-US" dirty="0" smtClean="0"/>
              <a:t> </a:t>
            </a:r>
            <a:r>
              <a:rPr lang="en-US" dirty="0" err="1" smtClean="0"/>
              <a:t>GetMonth</a:t>
            </a:r>
            <a:r>
              <a:rPr lang="en-US" dirty="0" smtClean="0"/>
              <a:t>() const;  // Returns  month</a:t>
            </a:r>
          </a:p>
          <a:p>
            <a:pPr>
              <a:buNone/>
            </a:pPr>
            <a:r>
              <a:rPr lang="en-US" dirty="0" err="1" smtClean="0"/>
              <a:t>int</a:t>
            </a:r>
            <a:r>
              <a:rPr lang="en-US" dirty="0" smtClean="0"/>
              <a:t> </a:t>
            </a:r>
            <a:r>
              <a:rPr lang="en-US" dirty="0" err="1" smtClean="0"/>
              <a:t>GetDay</a:t>
            </a:r>
            <a:r>
              <a:rPr lang="en-US" dirty="0" smtClean="0"/>
              <a:t>() const;  // Returns day</a:t>
            </a:r>
          </a:p>
          <a:p>
            <a:pPr>
              <a:buNone/>
            </a:pPr>
            <a:r>
              <a:rPr lang="en-US" dirty="0" smtClean="0"/>
              <a:t>Private:</a:t>
            </a:r>
          </a:p>
          <a:p>
            <a:pPr>
              <a:buNone/>
            </a:pPr>
            <a:r>
              <a:rPr lang="en-US" dirty="0" err="1" smtClean="0"/>
              <a:t>int</a:t>
            </a:r>
            <a:r>
              <a:rPr lang="en-US" dirty="0" smtClean="0"/>
              <a:t> year;</a:t>
            </a:r>
          </a:p>
          <a:p>
            <a:pPr>
              <a:buNone/>
            </a:pPr>
            <a:r>
              <a:rPr lang="en-US" dirty="0" err="1" smtClean="0"/>
              <a:t>int</a:t>
            </a:r>
            <a:r>
              <a:rPr lang="en-US" dirty="0" smtClean="0"/>
              <a:t> month;</a:t>
            </a:r>
          </a:p>
          <a:p>
            <a:pPr>
              <a:buNone/>
            </a:pPr>
            <a:r>
              <a:rPr lang="en-US" dirty="0" err="1" smtClean="0"/>
              <a:t>int</a:t>
            </a:r>
            <a:r>
              <a:rPr lang="en-US" dirty="0" smtClean="0"/>
              <a:t> day;</a:t>
            </a:r>
          </a:p>
          <a:p>
            <a:pPr>
              <a:buNone/>
            </a:pPr>
            <a:r>
              <a:rPr lang="en-US" dirty="0" smtClean="0"/>
              <a:t>};</a:t>
            </a:r>
            <a:endParaRPr lang="en-US" dirty="0"/>
          </a:p>
        </p:txBody>
      </p:sp>
      <p:sp>
        <p:nvSpPr>
          <p:cNvPr id="4" name="TextBox 3"/>
          <p:cNvSpPr txBox="1"/>
          <p:nvPr/>
        </p:nvSpPr>
        <p:spPr>
          <a:xfrm>
            <a:off x="533400" y="533400"/>
            <a:ext cx="33528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Example</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dirty="0" smtClean="0">
                <a:latin typeface="Times New Roman" pitchFamily="18" charset="0"/>
                <a:cs typeface="Times New Roman" pitchFamily="18" charset="0"/>
              </a:rPr>
              <a:t>Class member functions are classified into three categories:</a:t>
            </a:r>
          </a:p>
          <a:p>
            <a:pPr lvl="1">
              <a:lnSpc>
                <a:spcPct val="90000"/>
              </a:lnSpc>
            </a:pPr>
            <a:r>
              <a:rPr lang="en-US" dirty="0" smtClean="0">
                <a:latin typeface="Times New Roman" pitchFamily="18" charset="0"/>
                <a:cs typeface="Times New Roman" pitchFamily="18" charset="0"/>
              </a:rPr>
              <a:t>Constructors</a:t>
            </a:r>
          </a:p>
          <a:p>
            <a:pPr lvl="2">
              <a:lnSpc>
                <a:spcPct val="90000"/>
              </a:lnSpc>
            </a:pPr>
            <a:r>
              <a:rPr lang="en-US" dirty="0" smtClean="0">
                <a:latin typeface="Times New Roman" pitchFamily="18" charset="0"/>
                <a:cs typeface="Times New Roman" pitchFamily="18" charset="0"/>
              </a:rPr>
              <a:t>create objects (allocate memory, set initial </a:t>
            </a:r>
            <a:r>
              <a:rPr lang="en-US" i="1" dirty="0" smtClean="0">
                <a:latin typeface="Times New Roman" pitchFamily="18" charset="0"/>
                <a:cs typeface="Times New Roman" pitchFamily="18" charset="0"/>
              </a:rPr>
              <a:t>state</a:t>
            </a:r>
            <a:r>
              <a:rPr lang="en-US" dirty="0" smtClean="0">
                <a:latin typeface="Times New Roman" pitchFamily="18" charset="0"/>
                <a:cs typeface="Times New Roman" pitchFamily="18" charset="0"/>
              </a:rPr>
              <a:t>)</a:t>
            </a:r>
          </a:p>
          <a:p>
            <a:pPr lvl="1">
              <a:lnSpc>
                <a:spcPct val="90000"/>
              </a:lnSpc>
            </a:pPr>
            <a:r>
              <a:rPr lang="en-US" dirty="0" smtClean="0">
                <a:latin typeface="Times New Roman" pitchFamily="18" charset="0"/>
                <a:cs typeface="Times New Roman" pitchFamily="18" charset="0"/>
              </a:rPr>
              <a:t>Modifiers</a:t>
            </a:r>
          </a:p>
          <a:p>
            <a:pPr lvl="2">
              <a:lnSpc>
                <a:spcPct val="90000"/>
              </a:lnSpc>
            </a:pPr>
            <a:r>
              <a:rPr lang="en-US" dirty="0" smtClean="0">
                <a:latin typeface="Times New Roman" pitchFamily="18" charset="0"/>
                <a:cs typeface="Times New Roman" pitchFamily="18" charset="0"/>
              </a:rPr>
              <a:t>change the </a:t>
            </a:r>
            <a:r>
              <a:rPr lang="en-US" i="1" dirty="0" smtClean="0">
                <a:latin typeface="Times New Roman" pitchFamily="18" charset="0"/>
                <a:cs typeface="Times New Roman" pitchFamily="18" charset="0"/>
              </a:rPr>
              <a:t>state</a:t>
            </a:r>
            <a:r>
              <a:rPr lang="en-US" dirty="0" smtClean="0">
                <a:latin typeface="Times New Roman" pitchFamily="18" charset="0"/>
                <a:cs typeface="Times New Roman" pitchFamily="18" charset="0"/>
              </a:rPr>
              <a:t> of objects </a:t>
            </a:r>
          </a:p>
          <a:p>
            <a:pPr lvl="1">
              <a:lnSpc>
                <a:spcPct val="90000"/>
              </a:lnSpc>
            </a:pPr>
            <a:r>
              <a:rPr lang="en-US" dirty="0" smtClean="0">
                <a:latin typeface="Times New Roman" pitchFamily="18" charset="0"/>
                <a:cs typeface="Times New Roman" pitchFamily="18" charset="0"/>
              </a:rPr>
              <a:t>Accessors</a:t>
            </a:r>
          </a:p>
          <a:p>
            <a:pPr lvl="2">
              <a:lnSpc>
                <a:spcPct val="90000"/>
              </a:lnSpc>
            </a:pPr>
            <a:r>
              <a:rPr lang="en-US" dirty="0" smtClean="0">
                <a:latin typeface="Times New Roman" pitchFamily="18" charset="0"/>
                <a:cs typeface="Times New Roman" pitchFamily="18" charset="0"/>
              </a:rPr>
              <a:t>make information about the </a:t>
            </a:r>
            <a:r>
              <a:rPr lang="en-US" i="1" dirty="0" smtClean="0">
                <a:latin typeface="Times New Roman" pitchFamily="18" charset="0"/>
                <a:cs typeface="Times New Roman" pitchFamily="18" charset="0"/>
              </a:rPr>
              <a:t>state</a:t>
            </a:r>
            <a:r>
              <a:rPr lang="en-US" dirty="0" smtClean="0">
                <a:latin typeface="Times New Roman" pitchFamily="18" charset="0"/>
                <a:cs typeface="Times New Roman" pitchFamily="18" charset="0"/>
              </a:rPr>
              <a:t> of the object available outside the class</a:t>
            </a:r>
          </a:p>
          <a:p>
            <a:endParaRPr lang="en-US" dirty="0"/>
          </a:p>
        </p:txBody>
      </p:sp>
      <p:sp>
        <p:nvSpPr>
          <p:cNvPr id="3" name="Title 2"/>
          <p:cNvSpPr>
            <a:spLocks noGrp="1"/>
          </p:cNvSpPr>
          <p:nvPr>
            <p:ph type="title"/>
          </p:nvPr>
        </p:nvSpPr>
        <p:spPr/>
        <p:txBody>
          <a:bodyPr/>
          <a:lstStyle/>
          <a:p>
            <a:r>
              <a:rPr lang="en-US" dirty="0" smtClean="0"/>
              <a:t>Three Types of Functions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90000"/>
              </a:lnSpc>
            </a:pPr>
            <a:r>
              <a:rPr lang="en-US" sz="2800" dirty="0" smtClean="0">
                <a:latin typeface="Times New Roman" pitchFamily="18" charset="0"/>
                <a:cs typeface="Times New Roman" pitchFamily="18" charset="0"/>
              </a:rPr>
              <a:t>Goal:</a:t>
            </a:r>
          </a:p>
          <a:p>
            <a:pPr lvl="1">
              <a:lnSpc>
                <a:spcPct val="90000"/>
              </a:lnSpc>
            </a:pPr>
            <a:r>
              <a:rPr lang="en-US" sz="2800" dirty="0" smtClean="0">
                <a:latin typeface="Times New Roman" pitchFamily="18" charset="0"/>
                <a:cs typeface="Times New Roman" pitchFamily="18" charset="0"/>
              </a:rPr>
              <a:t>construct objects of the class</a:t>
            </a:r>
          </a:p>
          <a:p>
            <a:pPr lvl="1">
              <a:lnSpc>
                <a:spcPct val="90000"/>
              </a:lnSpc>
            </a:pPr>
            <a:r>
              <a:rPr lang="en-US" sz="2800" dirty="0" smtClean="0">
                <a:latin typeface="Times New Roman" pitchFamily="18" charset="0"/>
                <a:cs typeface="Times New Roman" pitchFamily="18" charset="0"/>
              </a:rPr>
              <a:t>allocate memory</a:t>
            </a:r>
          </a:p>
          <a:p>
            <a:r>
              <a:rPr lang="en-US" sz="2800" dirty="0" smtClean="0">
                <a:latin typeface="Times New Roman" pitchFamily="18" charset="0"/>
                <a:cs typeface="Times New Roman" pitchFamily="18" charset="0"/>
              </a:rPr>
              <a:t>Constructors </a:t>
            </a:r>
            <a:r>
              <a:rPr lang="en-US" sz="2800" dirty="0" smtClean="0">
                <a:solidFill>
                  <a:srgbClr val="FF9933"/>
                </a:solidFill>
                <a:latin typeface="Times New Roman" pitchFamily="18" charset="0"/>
                <a:cs typeface="Times New Roman" pitchFamily="18" charset="0"/>
              </a:rPr>
              <a:t>MUST</a:t>
            </a:r>
            <a:r>
              <a:rPr lang="en-US" sz="2800" dirty="0" smtClean="0">
                <a:latin typeface="Times New Roman" pitchFamily="18" charset="0"/>
                <a:cs typeface="Times New Roman" pitchFamily="18" charset="0"/>
              </a:rPr>
              <a:t> have the same name as the class itself.  </a:t>
            </a:r>
          </a:p>
          <a:p>
            <a:r>
              <a:rPr lang="en-US" sz="2800" dirty="0" smtClean="0">
                <a:latin typeface="Times New Roman" pitchFamily="18" charset="0"/>
                <a:cs typeface="Times New Roman" pitchFamily="18" charset="0"/>
              </a:rPr>
              <a:t>They don't have a return type.  It's simply omitted.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That's how you'll make instances of the class (objects).</a:t>
            </a:r>
          </a:p>
          <a:p>
            <a:r>
              <a:rPr lang="en-US" sz="2800" dirty="0" smtClean="0">
                <a:latin typeface="Times New Roman" pitchFamily="18" charset="0"/>
                <a:cs typeface="Times New Roman" pitchFamily="18" charset="0"/>
              </a:rPr>
              <a:t>Example:</a:t>
            </a:r>
          </a:p>
          <a:p>
            <a:pPr lvl="1"/>
            <a:r>
              <a:rPr lang="en-US" sz="2400" dirty="0" err="1" smtClean="0">
                <a:latin typeface="Times New Roman" pitchFamily="18" charset="0"/>
                <a:cs typeface="Times New Roman" pitchFamily="18" charset="0"/>
              </a:rPr>
              <a:t>dateType</a:t>
            </a:r>
            <a:r>
              <a:rPr lang="en-US" sz="2400" dirty="0" smtClean="0">
                <a:latin typeface="Times New Roman" pitchFamily="18" charset="0"/>
                <a:cs typeface="Times New Roman" pitchFamily="18" charset="0"/>
              </a:rPr>
              <a:t> class</a:t>
            </a:r>
          </a:p>
          <a:p>
            <a:pPr lvl="2"/>
            <a:r>
              <a:rPr lang="en-US" sz="2000" dirty="0" smtClean="0">
                <a:latin typeface="Times New Roman" pitchFamily="18" charset="0"/>
                <a:cs typeface="Times New Roman" pitchFamily="18" charset="0"/>
              </a:rPr>
              <a:t>constructor: </a:t>
            </a:r>
            <a:r>
              <a:rPr lang="en-US" sz="2000" dirty="0" err="1" smtClean="0">
                <a:solidFill>
                  <a:srgbClr val="FF9933"/>
                </a:solidFill>
                <a:latin typeface="Times New Roman" pitchFamily="18" charset="0"/>
                <a:cs typeface="Times New Roman" pitchFamily="18" charset="0"/>
              </a:rPr>
              <a:t>dateType</a:t>
            </a:r>
            <a:r>
              <a:rPr lang="en-US" sz="2000" dirty="0" smtClean="0">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rectangle class</a:t>
            </a:r>
          </a:p>
          <a:p>
            <a:pPr lvl="2"/>
            <a:r>
              <a:rPr lang="en-US" sz="2000" dirty="0" smtClean="0">
                <a:latin typeface="Times New Roman" pitchFamily="18" charset="0"/>
                <a:cs typeface="Times New Roman" pitchFamily="18" charset="0"/>
              </a:rPr>
              <a:t>constructor: </a:t>
            </a:r>
            <a:r>
              <a:rPr lang="en-US" sz="2000" dirty="0" smtClean="0">
                <a:solidFill>
                  <a:srgbClr val="FF9933"/>
                </a:solidFill>
                <a:latin typeface="Times New Roman" pitchFamily="18" charset="0"/>
                <a:cs typeface="Times New Roman" pitchFamily="18" charset="0"/>
              </a:rPr>
              <a:t>rectangle</a:t>
            </a:r>
            <a:r>
              <a:rPr lang="en-US" sz="2000" dirty="0" smtClean="0">
                <a:latin typeface="Times New Roman" pitchFamily="18" charset="0"/>
                <a:cs typeface="Times New Roman" pitchFamily="18" charset="0"/>
              </a:rPr>
              <a:t>();</a:t>
            </a:r>
          </a:p>
          <a:p>
            <a:pPr lvl="1">
              <a:lnSpc>
                <a:spcPct val="90000"/>
              </a:lnSpc>
            </a:pP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Constructor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lnSpcReduction="10000"/>
          </a:bodyPr>
          <a:lstStyle/>
          <a:p>
            <a:r>
              <a:rPr lang="en-US" sz="3600" b="1" dirty="0" smtClean="0">
                <a:latin typeface="Times New Roman" pitchFamily="18" charset="0"/>
                <a:cs typeface="Times New Roman" pitchFamily="18" charset="0"/>
              </a:rPr>
              <a:t>Data Structure</a:t>
            </a:r>
          </a:p>
          <a:p>
            <a:pPr>
              <a:buNone/>
            </a:pPr>
            <a:r>
              <a:rPr lang="en-US" dirty="0" smtClean="0">
                <a:latin typeface="Times New Roman" pitchFamily="18" charset="0"/>
                <a:cs typeface="Times New Roman" pitchFamily="18" charset="0"/>
              </a:rPr>
              <a:t>The study of Data and how to represent data objects within a program</a:t>
            </a:r>
          </a:p>
          <a:p>
            <a:pPr>
              <a:buNone/>
            </a:pPr>
            <a:endParaRPr lang="en-US" dirty="0" smtClean="0">
              <a:latin typeface="Times New Roman" pitchFamily="18" charset="0"/>
              <a:cs typeface="Times New Roman" pitchFamily="18" charset="0"/>
            </a:endParaRPr>
          </a:p>
          <a:p>
            <a:pPr>
              <a:buNone/>
            </a:pPr>
            <a:r>
              <a:rPr lang="en-US" sz="3600" b="1" dirty="0" smtClean="0">
                <a:latin typeface="Times New Roman" pitchFamily="18" charset="0"/>
                <a:cs typeface="Times New Roman" pitchFamily="18" charset="0"/>
              </a:rPr>
              <a:t>ADT : </a:t>
            </a:r>
            <a:r>
              <a:rPr lang="en-US" sz="2800" dirty="0" smtClean="0">
                <a:latin typeface="Times New Roman" pitchFamily="18" charset="0"/>
                <a:cs typeface="Times New Roman" pitchFamily="18" charset="0"/>
              </a:rPr>
              <a:t>Abstract Data Type</a:t>
            </a:r>
          </a:p>
          <a:p>
            <a:pPr>
              <a:buNone/>
            </a:pPr>
            <a:r>
              <a:rPr lang="en-US" sz="2800" dirty="0" smtClean="0">
                <a:latin typeface="Times New Roman" pitchFamily="18" charset="0"/>
                <a:cs typeface="Times New Roman" pitchFamily="18" charset="0"/>
              </a:rPr>
              <a:t>An </a:t>
            </a:r>
            <a:r>
              <a:rPr lang="en-US" sz="2800" b="1" dirty="0" smtClean="0">
                <a:latin typeface="Times New Roman" pitchFamily="18" charset="0"/>
                <a:cs typeface="Times New Roman" pitchFamily="18" charset="0"/>
              </a:rPr>
              <a:t>abstract data type</a:t>
            </a:r>
            <a:r>
              <a:rPr lang="en-US" sz="2800" dirty="0" smtClean="0">
                <a:latin typeface="Times New Roman" pitchFamily="18" charset="0"/>
                <a:cs typeface="Times New Roman" pitchFamily="18" charset="0"/>
              </a:rPr>
              <a:t> is a mathematical set of data, along with operations defined on that kind of data</a:t>
            </a:r>
          </a:p>
          <a:p>
            <a:pPr>
              <a:buNone/>
            </a:pPr>
            <a:endParaRPr lang="en-US" sz="2800" dirty="0" smtClean="0">
              <a:latin typeface="Times New Roman" pitchFamily="18" charset="0"/>
              <a:cs typeface="Times New Roman" pitchFamily="18" charset="0"/>
            </a:endParaRPr>
          </a:p>
          <a:p>
            <a:pPr>
              <a:buNone/>
            </a:pPr>
            <a:r>
              <a:rPr lang="en-US" sz="3600" b="1" dirty="0" smtClean="0">
                <a:latin typeface="Times New Roman" pitchFamily="18" charset="0"/>
                <a:cs typeface="Times New Roman" pitchFamily="18" charset="0"/>
              </a:rPr>
              <a:t>Algorithm</a:t>
            </a:r>
          </a:p>
          <a:p>
            <a:pPr>
              <a:buNone/>
            </a:pPr>
            <a:r>
              <a:rPr lang="en-US" sz="2400" dirty="0" smtClean="0">
                <a:latin typeface="Times New Roman" pitchFamily="18" charset="0"/>
                <a:cs typeface="Times New Roman" pitchFamily="18" charset="0"/>
              </a:rPr>
              <a:t>A logical sequence of discrete steps that describes a complete solution to a given problem, computable in a finite amount of time.</a:t>
            </a:r>
          </a:p>
          <a:p>
            <a:pPr>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457459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dirty="0" smtClean="0">
                <a:latin typeface="Times New Roman" pitchFamily="18" charset="0"/>
                <a:cs typeface="Times New Roman" pitchFamily="18" charset="0"/>
              </a:rPr>
              <a:t>Constructors can be overloaded</a:t>
            </a:r>
          </a:p>
          <a:p>
            <a:pPr>
              <a:lnSpc>
                <a:spcPct val="90000"/>
              </a:lnSpc>
              <a:buNone/>
            </a:pPr>
            <a:r>
              <a:rPr lang="en-US" smtClean="0">
                <a:latin typeface="Times New Roman" pitchFamily="18" charset="0"/>
                <a:cs typeface="Times New Roman" pitchFamily="18" charset="0"/>
              </a:rPr>
              <a:t>   Can </a:t>
            </a:r>
            <a:r>
              <a:rPr lang="en-US" dirty="0" smtClean="0">
                <a:latin typeface="Times New Roman" pitchFamily="18" charset="0"/>
                <a:cs typeface="Times New Roman" pitchFamily="18" charset="0"/>
              </a:rPr>
              <a:t>have several constructors </a:t>
            </a:r>
          </a:p>
          <a:p>
            <a:pPr lvl="1">
              <a:lnSpc>
                <a:spcPct val="90000"/>
              </a:lnSpc>
            </a:pPr>
            <a:r>
              <a:rPr lang="en-US" dirty="0" smtClean="0">
                <a:latin typeface="Times New Roman" pitchFamily="18" charset="0"/>
                <a:cs typeface="Times New Roman" pitchFamily="18" charset="0"/>
              </a:rPr>
              <a:t>same name</a:t>
            </a:r>
          </a:p>
          <a:p>
            <a:pPr lvl="1">
              <a:lnSpc>
                <a:spcPct val="90000"/>
              </a:lnSpc>
            </a:pPr>
            <a:r>
              <a:rPr lang="en-US" dirty="0" smtClean="0">
                <a:latin typeface="Times New Roman" pitchFamily="18" charset="0"/>
                <a:cs typeface="Times New Roman" pitchFamily="18" charset="0"/>
              </a:rPr>
              <a:t>different lists of parameters</a:t>
            </a:r>
          </a:p>
          <a:p>
            <a:pPr>
              <a:lnSpc>
                <a:spcPct val="90000"/>
              </a:lnSpc>
            </a:pPr>
            <a:r>
              <a:rPr lang="en-US" dirty="0" smtClean="0">
                <a:latin typeface="Times New Roman" pitchFamily="18" charset="0"/>
                <a:cs typeface="Times New Roman" pitchFamily="18" charset="0"/>
              </a:rPr>
              <a:t>This ability allows you to create </a:t>
            </a:r>
          </a:p>
          <a:p>
            <a:pPr lvl="1">
              <a:lnSpc>
                <a:spcPct val="90000"/>
              </a:lnSpc>
            </a:pPr>
            <a:r>
              <a:rPr lang="en-US" dirty="0" smtClean="0">
                <a:latin typeface="Times New Roman" pitchFamily="18" charset="0"/>
                <a:cs typeface="Times New Roman" pitchFamily="18" charset="0"/>
              </a:rPr>
              <a:t>a default constructor </a:t>
            </a:r>
          </a:p>
          <a:p>
            <a:pPr lvl="2">
              <a:lnSpc>
                <a:spcPct val="90000"/>
              </a:lnSpc>
            </a:pPr>
            <a:r>
              <a:rPr lang="en-US" dirty="0" smtClean="0">
                <a:latin typeface="Times New Roman" pitchFamily="18" charset="0"/>
                <a:cs typeface="Times New Roman" pitchFamily="18" charset="0"/>
              </a:rPr>
              <a:t>no parameters</a:t>
            </a:r>
          </a:p>
          <a:p>
            <a:pPr lvl="1">
              <a:lnSpc>
                <a:spcPct val="90000"/>
              </a:lnSpc>
            </a:pPr>
            <a:r>
              <a:rPr lang="en-US" dirty="0" smtClean="0">
                <a:latin typeface="Times New Roman" pitchFamily="18" charset="0"/>
                <a:cs typeface="Times New Roman" pitchFamily="18" charset="0"/>
              </a:rPr>
              <a:t>initializer constructors </a:t>
            </a:r>
          </a:p>
          <a:p>
            <a:pPr lvl="2">
              <a:lnSpc>
                <a:spcPct val="90000"/>
              </a:lnSpc>
            </a:pPr>
            <a:r>
              <a:rPr lang="en-US" dirty="0" smtClean="0">
                <a:latin typeface="Times New Roman" pitchFamily="18" charset="0"/>
                <a:cs typeface="Times New Roman" pitchFamily="18" charset="0"/>
              </a:rPr>
              <a:t>parameters specifying initial state of an object</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Constructor (Cont.)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The functions that do most of the work.   </a:t>
            </a:r>
          </a:p>
          <a:p>
            <a:pPr>
              <a:buNone/>
            </a:pPr>
            <a:r>
              <a:rPr lang="en-US" dirty="0" smtClean="0">
                <a:latin typeface="Times New Roman" pitchFamily="18" charset="0"/>
                <a:cs typeface="Times New Roman" pitchFamily="18" charset="0"/>
              </a:rPr>
              <a:t>Note: Objects have three characteristics: </a:t>
            </a:r>
          </a:p>
          <a:p>
            <a:pPr lvl="1"/>
            <a:r>
              <a:rPr lang="en-US" dirty="0" smtClean="0">
                <a:latin typeface="Times New Roman" pitchFamily="18" charset="0"/>
                <a:cs typeface="Times New Roman" pitchFamily="18" charset="0"/>
              </a:rPr>
              <a:t>name</a:t>
            </a:r>
          </a:p>
          <a:p>
            <a:pPr lvl="1"/>
            <a:r>
              <a:rPr lang="en-US" dirty="0" smtClean="0">
                <a:latin typeface="Times New Roman" pitchFamily="18" charset="0"/>
                <a:cs typeface="Times New Roman" pitchFamily="18" charset="0"/>
              </a:rPr>
              <a:t>state</a:t>
            </a:r>
          </a:p>
          <a:p>
            <a:pPr lvl="1"/>
            <a:r>
              <a:rPr lang="en-US" dirty="0" smtClean="0">
                <a:latin typeface="Times New Roman" pitchFamily="18" charset="0"/>
                <a:cs typeface="Times New Roman" pitchFamily="18" charset="0"/>
              </a:rPr>
              <a:t>set of operations</a:t>
            </a:r>
          </a:p>
          <a:p>
            <a:r>
              <a:rPr lang="en-US" dirty="0" smtClean="0">
                <a:latin typeface="Times New Roman" pitchFamily="18" charset="0"/>
                <a:cs typeface="Times New Roman" pitchFamily="18" charset="0"/>
              </a:rPr>
              <a:t> Modifiers define the set of operations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Modifiers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0000"/>
              </a:lnSpc>
            </a:pPr>
            <a:r>
              <a:rPr lang="en-US" sz="2800" dirty="0" smtClean="0">
                <a:latin typeface="Times New Roman" pitchFamily="18" charset="0"/>
                <a:cs typeface="Times New Roman" pitchFamily="18" charset="0"/>
              </a:rPr>
              <a:t>Allow the client to make changes to the private variables.  </a:t>
            </a:r>
          </a:p>
          <a:p>
            <a:pPr>
              <a:lnSpc>
                <a:spcPct val="80000"/>
              </a:lnSpc>
            </a:pPr>
            <a:r>
              <a:rPr lang="en-US" sz="2800" dirty="0" smtClean="0">
                <a:latin typeface="Times New Roman" pitchFamily="18" charset="0"/>
                <a:cs typeface="Times New Roman" pitchFamily="18" charset="0"/>
              </a:rPr>
              <a:t>Declarations look like the ones for nonmember functions.  </a:t>
            </a:r>
          </a:p>
          <a:p>
            <a:pPr>
              <a:lnSpc>
                <a:spcPct val="80000"/>
              </a:lnSpc>
            </a:pPr>
            <a:r>
              <a:rPr lang="en-US" sz="2800" dirty="0" smtClean="0">
                <a:latin typeface="Times New Roman" pitchFamily="18" charset="0"/>
                <a:cs typeface="Times New Roman" pitchFamily="18" charset="0"/>
              </a:rPr>
              <a:t>Often, but not always, they have a void return type.</a:t>
            </a:r>
          </a:p>
          <a:p>
            <a:pPr>
              <a:lnSpc>
                <a:spcPct val="80000"/>
              </a:lnSpc>
            </a:pPr>
            <a:endParaRPr lang="en-US" sz="2800" dirty="0" smtClean="0">
              <a:latin typeface="Times New Roman" pitchFamily="18" charset="0"/>
              <a:cs typeface="Times New Roman" pitchFamily="18" charset="0"/>
            </a:endParaRPr>
          </a:p>
          <a:p>
            <a:pPr>
              <a:lnSpc>
                <a:spcPct val="80000"/>
              </a:lnSpc>
            </a:pPr>
            <a:r>
              <a:rPr lang="en-US" sz="2800" dirty="0" smtClean="0">
                <a:latin typeface="Times New Roman" pitchFamily="18" charset="0"/>
                <a:cs typeface="Times New Roman" pitchFamily="18" charset="0"/>
              </a:rPr>
              <a:t>“Set” functions</a:t>
            </a:r>
          </a:p>
          <a:p>
            <a:pPr lvl="1">
              <a:lnSpc>
                <a:spcPct val="80000"/>
              </a:lnSpc>
            </a:pPr>
            <a:r>
              <a:rPr lang="en-US" sz="2400" dirty="0" smtClean="0">
                <a:latin typeface="Times New Roman" pitchFamily="18" charset="0"/>
                <a:cs typeface="Times New Roman" pitchFamily="18" charset="0"/>
              </a:rPr>
              <a:t>Modifiers that just "set" the value of a private variable from a parameter without doing any calculations</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Modifiers (Cont.)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0000"/>
              </a:lnSpc>
            </a:pPr>
            <a:r>
              <a:rPr lang="en-US" sz="2800" dirty="0" smtClean="0">
                <a:latin typeface="Times New Roman" pitchFamily="18" charset="0"/>
                <a:cs typeface="Times New Roman" pitchFamily="18" charset="0"/>
              </a:rPr>
              <a:t>Allow the client to see what values the private variables have.  </a:t>
            </a:r>
          </a:p>
          <a:p>
            <a:pPr>
              <a:lnSpc>
                <a:spcPct val="80000"/>
              </a:lnSpc>
            </a:pPr>
            <a:r>
              <a:rPr lang="en-US" sz="2800" dirty="0" smtClean="0">
                <a:latin typeface="Times New Roman" pitchFamily="18" charset="0"/>
                <a:cs typeface="Times New Roman" pitchFamily="18" charset="0"/>
              </a:rPr>
              <a:t>Don't allow the client to make changes.</a:t>
            </a:r>
          </a:p>
          <a:p>
            <a:pPr>
              <a:lnSpc>
                <a:spcPct val="80000"/>
              </a:lnSpc>
            </a:pPr>
            <a:r>
              <a:rPr lang="en-US" sz="2800" dirty="0" smtClean="0">
                <a:latin typeface="Times New Roman" pitchFamily="18" charset="0"/>
                <a:cs typeface="Times New Roman" pitchFamily="18" charset="0"/>
              </a:rPr>
              <a:t>Return type is that of the variable being "accessed."</a:t>
            </a:r>
          </a:p>
          <a:p>
            <a:pPr>
              <a:lnSpc>
                <a:spcPct val="80000"/>
              </a:lnSpc>
            </a:pPr>
            <a:endParaRPr lang="en-US" sz="2800" dirty="0" smtClean="0">
              <a:latin typeface="Times New Roman" pitchFamily="18" charset="0"/>
              <a:cs typeface="Times New Roman" pitchFamily="18" charset="0"/>
            </a:endParaRPr>
          </a:p>
          <a:p>
            <a:pPr>
              <a:lnSpc>
                <a:spcPct val="80000"/>
              </a:lnSpc>
            </a:pPr>
            <a:r>
              <a:rPr lang="en-US" sz="2800" dirty="0" smtClean="0">
                <a:latin typeface="Times New Roman" pitchFamily="18" charset="0"/>
                <a:cs typeface="Times New Roman" pitchFamily="18" charset="0"/>
              </a:rPr>
              <a:t>"Get" functions</a:t>
            </a:r>
          </a:p>
          <a:p>
            <a:pPr lvl="1">
              <a:lnSpc>
                <a:spcPct val="80000"/>
              </a:lnSpc>
            </a:pPr>
            <a:r>
              <a:rPr lang="en-US" sz="2400" dirty="0" smtClean="0">
                <a:latin typeface="Times New Roman" pitchFamily="18" charset="0"/>
                <a:cs typeface="Times New Roman" pitchFamily="18" charset="0"/>
              </a:rPr>
              <a:t>Accessors that just "get" the value of a private variable without doing any calculations  </a:t>
            </a:r>
          </a:p>
          <a:p>
            <a:endParaRPr lang="en-US" dirty="0"/>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Accessors</a:t>
            </a:r>
            <a:endParaRPr lang="en-US"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latin typeface="Times New Roman" pitchFamily="18" charset="0"/>
                <a:cs typeface="Times New Roman" pitchFamily="18" charset="0"/>
              </a:rPr>
              <a:t>Some calculation based on the data</a:t>
            </a:r>
          </a:p>
          <a:p>
            <a:pPr lvl="1"/>
            <a:r>
              <a:rPr lang="en-US" sz="2400" dirty="0" smtClean="0">
                <a:latin typeface="Times New Roman" pitchFamily="18" charset="0"/>
                <a:cs typeface="Times New Roman" pitchFamily="18" charset="0"/>
              </a:rPr>
              <a:t>as long as it doesn’t change the member data</a:t>
            </a:r>
          </a:p>
          <a:p>
            <a:pPr lvl="1"/>
            <a:r>
              <a:rPr lang="en-US" sz="2400" dirty="0" smtClean="0">
                <a:latin typeface="Times New Roman" pitchFamily="18" charset="0"/>
                <a:cs typeface="Times New Roman" pitchFamily="18" charset="0"/>
              </a:rPr>
              <a:t>e.g. balance after interest w/o actually crediting it</a:t>
            </a:r>
          </a:p>
          <a:p>
            <a:r>
              <a:rPr lang="en-US" sz="2800" dirty="0" smtClean="0">
                <a:latin typeface="Times New Roman" pitchFamily="18" charset="0"/>
                <a:cs typeface="Times New Roman" pitchFamily="18" charset="0"/>
              </a:rPr>
              <a:t>A data member converted to different units</a:t>
            </a:r>
          </a:p>
          <a:p>
            <a:pPr lvl="1"/>
            <a:r>
              <a:rPr lang="en-US" sz="2400" dirty="0" smtClean="0">
                <a:latin typeface="Times New Roman" pitchFamily="18" charset="0"/>
                <a:cs typeface="Times New Roman" pitchFamily="18" charset="0"/>
              </a:rPr>
              <a:t>e.g. Fahrenheit version of Celsius temp.</a:t>
            </a:r>
          </a:p>
          <a:p>
            <a:r>
              <a:rPr lang="en-US" sz="2800" dirty="0" smtClean="0">
                <a:latin typeface="Times New Roman" pitchFamily="18" charset="0"/>
                <a:cs typeface="Times New Roman" pitchFamily="18" charset="0"/>
              </a:rPr>
              <a:t>Part of a data member</a:t>
            </a:r>
          </a:p>
          <a:p>
            <a:pPr lvl="1"/>
            <a:r>
              <a:rPr lang="en-US" sz="2400" dirty="0" smtClean="0">
                <a:latin typeface="Times New Roman" pitchFamily="18" charset="0"/>
                <a:cs typeface="Times New Roman" pitchFamily="18" charset="0"/>
              </a:rPr>
              <a:t>e.g. the cents part of a dollar amount</a:t>
            </a:r>
          </a:p>
          <a:p>
            <a:endParaRPr lang="en-US" dirty="0"/>
          </a:p>
        </p:txBody>
      </p:sp>
      <p:sp>
        <p:nvSpPr>
          <p:cNvPr id="3" name="Title 2"/>
          <p:cNvSpPr>
            <a:spLocks noGrp="1"/>
          </p:cNvSpPr>
          <p:nvPr>
            <p:ph type="title"/>
          </p:nvPr>
        </p:nvSpPr>
        <p:spPr/>
        <p:txBody>
          <a:bodyPr/>
          <a:lstStyle/>
          <a:p>
            <a:r>
              <a:rPr lang="en-US" dirty="0" smtClean="0"/>
              <a:t>More complicated </a:t>
            </a:r>
            <a:r>
              <a:rPr lang="en-US" dirty="0" err="1" smtClean="0"/>
              <a:t>accessors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Preconditions</a:t>
            </a:r>
          </a:p>
          <a:p>
            <a:pPr lvl="1"/>
            <a:r>
              <a:rPr lang="en-US" dirty="0" smtClean="0">
                <a:latin typeface="Times New Roman" pitchFamily="18" charset="0"/>
                <a:cs typeface="Times New Roman" pitchFamily="18" charset="0"/>
              </a:rPr>
              <a:t>What must be true for the method to behave as intended</a:t>
            </a:r>
          </a:p>
          <a:p>
            <a:pPr lvl="1"/>
            <a:r>
              <a:rPr lang="en-US" dirty="0" smtClean="0">
                <a:latin typeface="Times New Roman" pitchFamily="18" charset="0"/>
                <a:cs typeface="Times New Roman" pitchFamily="18" charset="0"/>
              </a:rPr>
              <a:t>Anything about the state of the object?</a:t>
            </a:r>
          </a:p>
          <a:p>
            <a:pPr lvl="2"/>
            <a:r>
              <a:rPr lang="en-US" dirty="0" smtClean="0">
                <a:latin typeface="Times New Roman" pitchFamily="18" charset="0"/>
                <a:cs typeface="Times New Roman" pitchFamily="18" charset="0"/>
              </a:rPr>
              <a:t>Should another method have been called first?</a:t>
            </a:r>
          </a:p>
          <a:p>
            <a:pPr lvl="2"/>
            <a:r>
              <a:rPr lang="en-US" dirty="0" smtClean="0">
                <a:latin typeface="Times New Roman" pitchFamily="18" charset="0"/>
                <a:cs typeface="Times New Roman" pitchFamily="18" charset="0"/>
              </a:rPr>
              <a:t>May need to look at private data members individually</a:t>
            </a:r>
          </a:p>
          <a:p>
            <a:r>
              <a:rPr lang="en-US" dirty="0" smtClean="0">
                <a:latin typeface="Times New Roman" pitchFamily="18" charset="0"/>
                <a:cs typeface="Times New Roman" pitchFamily="18" charset="0"/>
              </a:rPr>
              <a:t>Postconditions</a:t>
            </a:r>
          </a:p>
          <a:p>
            <a:pPr lvl="1"/>
            <a:r>
              <a:rPr lang="en-US" dirty="0" smtClean="0">
                <a:latin typeface="Times New Roman" pitchFamily="18" charset="0"/>
                <a:cs typeface="Times New Roman" pitchFamily="18" charset="0"/>
              </a:rPr>
              <a:t>What is the state of the object after this method has been called? What is returned or displayed?</a:t>
            </a:r>
          </a:p>
          <a:p>
            <a:pPr lvl="1"/>
            <a:r>
              <a:rPr lang="en-US" dirty="0" smtClean="0">
                <a:latin typeface="Times New Roman" pitchFamily="18" charset="0"/>
                <a:cs typeface="Times New Roman" pitchFamily="18" charset="0"/>
              </a:rPr>
              <a:t>What private data members have changed? How?</a:t>
            </a:r>
          </a:p>
          <a:p>
            <a:endParaRPr lang="en-US" dirty="0"/>
          </a:p>
        </p:txBody>
      </p:sp>
      <p:sp>
        <p:nvSpPr>
          <p:cNvPr id="3" name="Title 2"/>
          <p:cNvSpPr>
            <a:spLocks noGrp="1"/>
          </p:cNvSpPr>
          <p:nvPr>
            <p:ph type="title"/>
          </p:nvPr>
        </p:nvSpPr>
        <p:spPr/>
        <p:txBody>
          <a:bodyPr/>
          <a:lstStyle/>
          <a:p>
            <a:r>
              <a:rPr lang="en-US" dirty="0" smtClean="0"/>
              <a:t>Pre- and Postconditions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altLang="zh-CN" dirty="0" smtClean="0">
                <a:latin typeface="Times New Roman" pitchFamily="18" charset="0"/>
                <a:ea typeface="SimSun" pitchFamily="2" charset="-122"/>
                <a:cs typeface="Times New Roman" pitchFamily="18" charset="0"/>
              </a:rPr>
              <a:t>Object: </a:t>
            </a:r>
          </a:p>
          <a:p>
            <a:pPr lvl="1">
              <a:buFont typeface="Wingdings" pitchFamily="2" charset="2"/>
              <a:buChar char="Ø"/>
            </a:pPr>
            <a:r>
              <a:rPr lang="en-US" altLang="zh-CN" dirty="0" smtClean="0">
                <a:latin typeface="Times New Roman" pitchFamily="18" charset="0"/>
                <a:ea typeface="SimSun" pitchFamily="2" charset="-122"/>
                <a:cs typeface="Times New Roman" pitchFamily="18" charset="0"/>
              </a:rPr>
              <a:t>a variable or an instance of a class </a:t>
            </a:r>
          </a:p>
          <a:p>
            <a:pPr>
              <a:buFont typeface="Wingdings" pitchFamily="2" charset="2"/>
              <a:buChar char="Ø"/>
            </a:pPr>
            <a:endParaRPr lang="en-US" altLang="zh-CN" sz="1000" dirty="0" smtClean="0">
              <a:latin typeface="Times New Roman" pitchFamily="18" charset="0"/>
              <a:ea typeface="SimSun" pitchFamily="2" charset="-122"/>
              <a:cs typeface="Times New Roman" pitchFamily="18" charset="0"/>
            </a:endParaRPr>
          </a:p>
          <a:p>
            <a:pPr>
              <a:spcBef>
                <a:spcPct val="0"/>
              </a:spcBef>
              <a:buNone/>
            </a:pPr>
            <a:endParaRPr lang="en-US" altLang="zh-CN" sz="1600" dirty="0" smtClean="0">
              <a:latin typeface="Courier New" pitchFamily="49" charset="0"/>
              <a:ea typeface="SimSun" pitchFamily="2" charset="-122"/>
            </a:endParaRPr>
          </a:p>
          <a:p>
            <a:endParaRPr lang="en-US" dirty="0"/>
          </a:p>
        </p:txBody>
      </p:sp>
      <p:sp>
        <p:nvSpPr>
          <p:cNvPr id="3" name="Title 2"/>
          <p:cNvSpPr>
            <a:spLocks noGrp="1"/>
          </p:cNvSpPr>
          <p:nvPr>
            <p:ph type="title"/>
          </p:nvPr>
        </p:nvSpPr>
        <p:spPr/>
        <p:txBody>
          <a:bodyPr/>
          <a:lstStyle/>
          <a:p>
            <a:pPr algn="ctr"/>
            <a:r>
              <a:rPr lang="en-US" altLang="zh-CN" dirty="0" smtClean="0">
                <a:latin typeface="Times New Roman" pitchFamily="18" charset="0"/>
                <a:ea typeface="SimSun" pitchFamily="2" charset="-122"/>
                <a:cs typeface="Times New Roman" pitchFamily="18" charset="0"/>
              </a:rPr>
              <a:t>Objects</a:t>
            </a:r>
            <a:endParaRPr lang="en-US" dirty="0">
              <a:latin typeface="Times New Roman" pitchFamily="18" charset="0"/>
              <a:cs typeface="Times New Roman" pitchFamily="18" charset="0"/>
            </a:endParaRPr>
          </a:p>
        </p:txBody>
      </p:sp>
      <p:sp>
        <p:nvSpPr>
          <p:cNvPr id="4" name="Oval 4"/>
          <p:cNvSpPr>
            <a:spLocks noChangeArrowheads="1"/>
          </p:cNvSpPr>
          <p:nvPr/>
        </p:nvSpPr>
        <p:spPr bwMode="auto">
          <a:xfrm>
            <a:off x="609600" y="3733800"/>
            <a:ext cx="2486025" cy="2501900"/>
          </a:xfrm>
          <a:prstGeom prst="ellipse">
            <a:avLst/>
          </a:prstGeom>
          <a:solidFill>
            <a:srgbClr val="FF99FF"/>
          </a:solidFill>
          <a:ln w="12700">
            <a:solidFill>
              <a:schemeClr val="tx1"/>
            </a:solidFill>
            <a:round/>
            <a:headEnd/>
            <a:tailEnd/>
          </a:ln>
        </p:spPr>
        <p:txBody>
          <a:bodyPr wrap="none" anchor="ctr"/>
          <a:lstStyle/>
          <a:p>
            <a:endParaRPr lang="zh-CN" altLang="en-US">
              <a:ea typeface="SimSun" pitchFamily="2" charset="-122"/>
            </a:endParaRPr>
          </a:p>
        </p:txBody>
      </p:sp>
      <p:sp>
        <p:nvSpPr>
          <p:cNvPr id="5" name="Rectangle 7"/>
          <p:cNvSpPr>
            <a:spLocks noChangeArrowheads="1"/>
          </p:cNvSpPr>
          <p:nvPr/>
        </p:nvSpPr>
        <p:spPr bwMode="auto">
          <a:xfrm>
            <a:off x="4191000" y="3962400"/>
            <a:ext cx="4509248" cy="2308966"/>
          </a:xfrm>
          <a:prstGeom prst="rect">
            <a:avLst/>
          </a:prstGeom>
          <a:noFill/>
          <a:ln w="9525">
            <a:noFill/>
            <a:miter lim="800000"/>
            <a:headEnd/>
            <a:tailEnd/>
          </a:ln>
        </p:spPr>
        <p:txBody>
          <a:bodyPr wrap="none" lIns="92075" tIns="46038" rIns="92075" bIns="46038">
            <a:spAutoFit/>
          </a:bodyPr>
          <a:lstStyle/>
          <a:p>
            <a:pPr eaLnBrk="0" hangingPunct="0"/>
            <a:r>
              <a:rPr lang="en-US" altLang="zh-CN" sz="2400" b="1" dirty="0">
                <a:latin typeface="Times New Roman" pitchFamily="18" charset="0"/>
                <a:ea typeface="SimSun" pitchFamily="2" charset="-122"/>
                <a:cs typeface="Times New Roman" pitchFamily="18" charset="0"/>
              </a:rPr>
              <a:t>set of methods</a:t>
            </a:r>
          </a:p>
          <a:p>
            <a:pPr eaLnBrk="0" hangingPunct="0"/>
            <a:r>
              <a:rPr lang="en-US" altLang="zh-CN" sz="2400" b="1" dirty="0">
                <a:latin typeface="Times New Roman" pitchFamily="18" charset="0"/>
                <a:ea typeface="SimSun" pitchFamily="2" charset="-122"/>
                <a:cs typeface="Times New Roman" pitchFamily="18" charset="0"/>
              </a:rPr>
              <a:t>(public member functions)</a:t>
            </a:r>
          </a:p>
          <a:p>
            <a:pPr eaLnBrk="0" hangingPunct="0"/>
            <a:endParaRPr lang="en-US" altLang="zh-CN" sz="2400" b="1" dirty="0">
              <a:latin typeface="Times New Roman" pitchFamily="18" charset="0"/>
              <a:ea typeface="SimSun" pitchFamily="2" charset="-122"/>
              <a:cs typeface="Times New Roman" pitchFamily="18" charset="0"/>
            </a:endParaRPr>
          </a:p>
          <a:p>
            <a:pPr eaLnBrk="0" hangingPunct="0"/>
            <a:endParaRPr lang="en-US" altLang="zh-CN" sz="2400" b="1" dirty="0">
              <a:latin typeface="Times New Roman" pitchFamily="18" charset="0"/>
              <a:ea typeface="SimSun" pitchFamily="2" charset="-122"/>
              <a:cs typeface="Times New Roman" pitchFamily="18" charset="0"/>
            </a:endParaRPr>
          </a:p>
          <a:p>
            <a:pPr eaLnBrk="0" hangingPunct="0"/>
            <a:r>
              <a:rPr lang="en-US" altLang="zh-CN" sz="2400" b="1" dirty="0">
                <a:latin typeface="Times New Roman" pitchFamily="18" charset="0"/>
                <a:ea typeface="SimSun" pitchFamily="2" charset="-122"/>
                <a:cs typeface="Times New Roman" pitchFamily="18" charset="0"/>
              </a:rPr>
              <a:t>internal state</a:t>
            </a:r>
          </a:p>
          <a:p>
            <a:pPr eaLnBrk="0" hangingPunct="0"/>
            <a:r>
              <a:rPr lang="en-US" altLang="zh-CN" sz="2400" b="1" dirty="0">
                <a:latin typeface="Times New Roman" pitchFamily="18" charset="0"/>
                <a:ea typeface="SimSun" pitchFamily="2" charset="-122"/>
                <a:cs typeface="Times New Roman" pitchFamily="18" charset="0"/>
              </a:rPr>
              <a:t>(values of private data members</a:t>
            </a:r>
            <a:r>
              <a:rPr lang="en-US" altLang="zh-CN" sz="2400" b="1" dirty="0">
                <a:ea typeface="SimSun" pitchFamily="2" charset="-122"/>
              </a:rPr>
              <a:t>)</a:t>
            </a:r>
          </a:p>
        </p:txBody>
      </p:sp>
      <p:sp>
        <p:nvSpPr>
          <p:cNvPr id="6" name="Rectangle 5"/>
          <p:cNvSpPr>
            <a:spLocks noChangeArrowheads="1"/>
          </p:cNvSpPr>
          <p:nvPr/>
        </p:nvSpPr>
        <p:spPr bwMode="auto">
          <a:xfrm>
            <a:off x="914400" y="4191000"/>
            <a:ext cx="1882775" cy="1373187"/>
          </a:xfrm>
          <a:prstGeom prst="rect">
            <a:avLst/>
          </a:prstGeom>
          <a:noFill/>
          <a:ln w="9525">
            <a:noFill/>
            <a:miter lim="800000"/>
            <a:headEnd/>
            <a:tailEnd/>
          </a:ln>
        </p:spPr>
        <p:txBody>
          <a:bodyPr wrap="none" lIns="92075" tIns="46038" rIns="92075" bIns="46038">
            <a:spAutoFit/>
          </a:bodyPr>
          <a:lstStyle/>
          <a:p>
            <a:pPr eaLnBrk="0" hangingPunct="0"/>
            <a:r>
              <a:rPr lang="en-US" altLang="zh-CN" sz="2800" b="1" dirty="0">
                <a:latin typeface="Times New Roman" pitchFamily="18" charset="0"/>
                <a:ea typeface="SimSun" pitchFamily="2" charset="-122"/>
              </a:rPr>
              <a:t>Operations</a:t>
            </a:r>
          </a:p>
          <a:p>
            <a:pPr eaLnBrk="0" hangingPunct="0"/>
            <a:endParaRPr lang="en-US" altLang="zh-CN" sz="2800" b="1" dirty="0">
              <a:latin typeface="Times New Roman" pitchFamily="18" charset="0"/>
              <a:ea typeface="SimSun" pitchFamily="2" charset="-122"/>
            </a:endParaRPr>
          </a:p>
          <a:p>
            <a:pPr eaLnBrk="0" hangingPunct="0"/>
            <a:r>
              <a:rPr lang="en-US" altLang="zh-CN" sz="2800" b="1" dirty="0">
                <a:latin typeface="Times New Roman" pitchFamily="18" charset="0"/>
                <a:ea typeface="SimSun" pitchFamily="2" charset="-122"/>
              </a:rPr>
              <a:t>     Data</a:t>
            </a:r>
          </a:p>
        </p:txBody>
      </p:sp>
      <p:sp>
        <p:nvSpPr>
          <p:cNvPr id="7" name="Rectangle 3"/>
          <p:cNvSpPr>
            <a:spLocks noChangeArrowheads="1"/>
          </p:cNvSpPr>
          <p:nvPr/>
        </p:nvSpPr>
        <p:spPr bwMode="auto">
          <a:xfrm>
            <a:off x="2667000" y="3505200"/>
            <a:ext cx="1606550" cy="519112"/>
          </a:xfrm>
          <a:prstGeom prst="rect">
            <a:avLst/>
          </a:prstGeom>
          <a:noFill/>
          <a:ln w="9525">
            <a:noFill/>
            <a:miter lim="800000"/>
            <a:headEnd/>
            <a:tailEnd/>
          </a:ln>
        </p:spPr>
        <p:txBody>
          <a:bodyPr wrap="none" lIns="92075" tIns="46038" rIns="92075" bIns="46038">
            <a:spAutoFit/>
          </a:bodyPr>
          <a:lstStyle/>
          <a:p>
            <a:pPr eaLnBrk="0" hangingPunct="0"/>
            <a:r>
              <a:rPr lang="en-US" altLang="zh-CN" sz="2800" b="1" dirty="0">
                <a:latin typeface="Times New Roman" pitchFamily="18" charset="0"/>
                <a:ea typeface="SimSun" pitchFamily="2" charset="-122"/>
              </a:rPr>
              <a:t>OBJECT</a:t>
            </a:r>
          </a:p>
        </p:txBody>
      </p:sp>
      <p:sp>
        <p:nvSpPr>
          <p:cNvPr id="8" name="Line 6"/>
          <p:cNvSpPr>
            <a:spLocks noChangeShapeType="1"/>
          </p:cNvSpPr>
          <p:nvPr/>
        </p:nvSpPr>
        <p:spPr bwMode="auto">
          <a:xfrm flipV="1">
            <a:off x="2895600" y="4191000"/>
            <a:ext cx="12954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 name="Line 8"/>
          <p:cNvSpPr>
            <a:spLocks noChangeShapeType="1"/>
          </p:cNvSpPr>
          <p:nvPr/>
        </p:nvSpPr>
        <p:spPr bwMode="auto">
          <a:xfrm>
            <a:off x="2895600" y="5638800"/>
            <a:ext cx="1219200" cy="0"/>
          </a:xfrm>
          <a:prstGeom prst="line">
            <a:avLst/>
          </a:prstGeom>
          <a:noFill/>
          <a:ln w="12700">
            <a:solidFill>
              <a:schemeClr val="tx1"/>
            </a:solidFill>
            <a:round/>
            <a:headEnd type="none" w="sm" len="sm"/>
            <a:tailEnd type="none" w="sm" len="sm"/>
          </a:ln>
        </p:spPr>
        <p:txBody>
          <a:bodyPr wrap="none" anchor="ct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z="4400" dirty="0" smtClean="0">
                <a:latin typeface="Times New Roman" pitchFamily="18" charset="0"/>
                <a:ea typeface="SimSun" pitchFamily="2" charset="-122"/>
                <a:cs typeface="Times New Roman" pitchFamily="18" charset="0"/>
              </a:rPr>
              <a:t>Declaration of an Object</a:t>
            </a:r>
            <a:endParaRPr lang="en-US" dirty="0">
              <a:latin typeface="Times New Roman" pitchFamily="18" charset="0"/>
              <a:cs typeface="Times New Roman" pitchFamily="18" charset="0"/>
            </a:endParaRPr>
          </a:p>
        </p:txBody>
      </p:sp>
      <p:sp>
        <p:nvSpPr>
          <p:cNvPr id="4" name="Rectangle 2"/>
          <p:cNvSpPr>
            <a:spLocks noChangeArrowheads="1"/>
          </p:cNvSpPr>
          <p:nvPr/>
        </p:nvSpPr>
        <p:spPr bwMode="auto">
          <a:xfrm>
            <a:off x="457200" y="1371600"/>
            <a:ext cx="3962400" cy="4800600"/>
          </a:xfrm>
          <a:prstGeom prst="rect">
            <a:avLst/>
          </a:prstGeom>
          <a:solidFill>
            <a:srgbClr val="D5E3FF"/>
          </a:solidFill>
          <a:ln w="9525">
            <a:noFill/>
            <a:miter lim="800000"/>
            <a:headEnd/>
            <a:tailEnd/>
          </a:ln>
        </p:spPr>
        <p:txBody>
          <a:bodyPr/>
          <a:lstStyle/>
          <a:p>
            <a:pPr marL="342900" indent="-342900">
              <a:spcBef>
                <a:spcPct val="20000"/>
              </a:spcBef>
            </a:pPr>
            <a:r>
              <a:rPr lang="en-US" altLang="zh-CN" sz="2800" dirty="0">
                <a:latin typeface="Times New Roman" pitchFamily="18" charset="0"/>
                <a:ea typeface="SimSun" pitchFamily="2" charset="-122"/>
                <a:cs typeface="Times New Roman" pitchFamily="18" charset="0"/>
              </a:rPr>
              <a:t>class Rectangle</a:t>
            </a:r>
          </a:p>
          <a:p>
            <a:pPr marL="342900" indent="-342900">
              <a:spcBef>
                <a:spcPct val="20000"/>
              </a:spcBef>
            </a:pPr>
            <a:r>
              <a:rPr lang="en-US" altLang="zh-CN" sz="2800" dirty="0">
                <a:latin typeface="Times New Roman" pitchFamily="18" charset="0"/>
                <a:ea typeface="SimSun" pitchFamily="2" charset="-122"/>
                <a:cs typeface="Times New Roman" pitchFamily="18" charset="0"/>
              </a:rPr>
              <a:t>{</a:t>
            </a:r>
          </a:p>
          <a:p>
            <a:pPr marL="342900" indent="-342900">
              <a:spcBef>
                <a:spcPct val="20000"/>
              </a:spcBef>
            </a:pPr>
            <a:r>
              <a:rPr lang="en-US" altLang="zh-CN" sz="2800" dirty="0">
                <a:latin typeface="Times New Roman" pitchFamily="18" charset="0"/>
                <a:ea typeface="SimSun" pitchFamily="2" charset="-122"/>
                <a:cs typeface="Times New Roman" pitchFamily="18" charset="0"/>
              </a:rPr>
              <a:t>	private:</a:t>
            </a:r>
          </a:p>
          <a:p>
            <a:pPr marL="342900" indent="-342900">
              <a:spcBef>
                <a:spcPct val="20000"/>
              </a:spcBef>
            </a:pPr>
            <a:r>
              <a:rPr lang="en-US" altLang="zh-CN" sz="2800" dirty="0">
                <a:latin typeface="Times New Roman" pitchFamily="18" charset="0"/>
                <a:ea typeface="SimSun" pitchFamily="2" charset="-122"/>
                <a:cs typeface="Times New Roman" pitchFamily="18" charset="0"/>
              </a:rPr>
              <a:t>	   </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width;</a:t>
            </a:r>
          </a:p>
          <a:p>
            <a:pPr marL="342900" indent="-342900">
              <a:spcBef>
                <a:spcPct val="20000"/>
              </a:spcBef>
            </a:pPr>
            <a:r>
              <a:rPr lang="en-US" altLang="zh-CN" sz="2800" dirty="0">
                <a:latin typeface="Times New Roman" pitchFamily="18" charset="0"/>
                <a:ea typeface="SimSun" pitchFamily="2" charset="-122"/>
                <a:cs typeface="Times New Roman" pitchFamily="18" charset="0"/>
              </a:rPr>
              <a:t>	   </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length;</a:t>
            </a:r>
          </a:p>
          <a:p>
            <a:pPr marL="342900" indent="-342900">
              <a:spcBef>
                <a:spcPct val="20000"/>
              </a:spcBef>
            </a:pPr>
            <a:r>
              <a:rPr lang="en-US" altLang="zh-CN" sz="2800" dirty="0">
                <a:latin typeface="Times New Roman" pitchFamily="18" charset="0"/>
                <a:ea typeface="SimSun" pitchFamily="2" charset="-122"/>
                <a:cs typeface="Times New Roman" pitchFamily="18" charset="0"/>
              </a:rPr>
              <a:t>	public:</a:t>
            </a:r>
          </a:p>
          <a:p>
            <a:pPr marL="342900" indent="-342900">
              <a:spcBef>
                <a:spcPct val="20000"/>
              </a:spcBef>
            </a:pPr>
            <a:r>
              <a:rPr lang="en-US" altLang="zh-CN" sz="2800" dirty="0">
                <a:latin typeface="Times New Roman" pitchFamily="18" charset="0"/>
                <a:ea typeface="SimSun" pitchFamily="2" charset="-122"/>
                <a:cs typeface="Times New Roman" pitchFamily="18" charset="0"/>
              </a:rPr>
              <a:t>	   void set(</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w, </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l);</a:t>
            </a:r>
          </a:p>
          <a:p>
            <a:pPr marL="342900" indent="-342900">
              <a:spcBef>
                <a:spcPct val="20000"/>
              </a:spcBef>
            </a:pPr>
            <a:r>
              <a:rPr lang="en-US" altLang="zh-CN" sz="2800" dirty="0">
                <a:latin typeface="Times New Roman" pitchFamily="18" charset="0"/>
                <a:ea typeface="SimSun" pitchFamily="2" charset="-122"/>
                <a:cs typeface="Times New Roman" pitchFamily="18" charset="0"/>
              </a:rPr>
              <a:t>	   </a:t>
            </a:r>
            <a:r>
              <a:rPr lang="en-US" altLang="zh-CN" sz="2800" dirty="0" err="1">
                <a:latin typeface="Times New Roman" pitchFamily="18" charset="0"/>
                <a:ea typeface="SimSun" pitchFamily="2" charset="-122"/>
                <a:cs typeface="Times New Roman" pitchFamily="18" charset="0"/>
              </a:rPr>
              <a:t>int</a:t>
            </a:r>
            <a:r>
              <a:rPr lang="en-US" altLang="zh-CN" sz="2800" dirty="0">
                <a:latin typeface="Times New Roman" pitchFamily="18" charset="0"/>
                <a:ea typeface="SimSun" pitchFamily="2" charset="-122"/>
                <a:cs typeface="Times New Roman" pitchFamily="18" charset="0"/>
              </a:rPr>
              <a:t> area();</a:t>
            </a:r>
          </a:p>
          <a:p>
            <a:pPr marL="342900" indent="-342900">
              <a:spcBef>
                <a:spcPct val="20000"/>
              </a:spcBef>
            </a:pPr>
            <a:r>
              <a:rPr lang="en-US" altLang="zh-CN" sz="2800" dirty="0">
                <a:ea typeface="SimSun" pitchFamily="2" charset="-122"/>
              </a:rPr>
              <a:t>}</a:t>
            </a:r>
          </a:p>
        </p:txBody>
      </p:sp>
      <p:sp>
        <p:nvSpPr>
          <p:cNvPr id="5" name="Rectangle 9"/>
          <p:cNvSpPr>
            <a:spLocks noChangeArrowheads="1"/>
          </p:cNvSpPr>
          <p:nvPr/>
        </p:nvSpPr>
        <p:spPr bwMode="auto">
          <a:xfrm>
            <a:off x="4724400" y="1371600"/>
            <a:ext cx="3886200" cy="4495800"/>
          </a:xfrm>
          <a:prstGeom prst="rect">
            <a:avLst/>
          </a:prstGeom>
          <a:solidFill>
            <a:srgbClr val="FFCCCC"/>
          </a:solidFill>
          <a:ln w="9525">
            <a:noFill/>
            <a:miter lim="800000"/>
            <a:headEnd/>
            <a:tailEnd/>
          </a:ln>
        </p:spPr>
        <p:txBody>
          <a:bodyPr/>
          <a:lstStyle/>
          <a:p>
            <a:pPr marL="342900" indent="-342900">
              <a:lnSpc>
                <a:spcPct val="80000"/>
              </a:lnSpc>
              <a:spcBef>
                <a:spcPct val="20000"/>
              </a:spcBef>
            </a:pPr>
            <a:endParaRPr lang="en-US" altLang="zh-CN" sz="1000" dirty="0">
              <a:ea typeface="SimSun" pitchFamily="2" charset="-122"/>
            </a:endParaRPr>
          </a:p>
          <a:p>
            <a:pPr marL="342900" indent="-342900">
              <a:lnSpc>
                <a:spcPct val="80000"/>
              </a:lnSpc>
              <a:spcBef>
                <a:spcPct val="20000"/>
              </a:spcBef>
            </a:pPr>
            <a:r>
              <a:rPr lang="en-US" altLang="zh-CN" sz="2400" dirty="0">
                <a:ea typeface="SimSun" pitchFamily="2" charset="-122"/>
              </a:rPr>
              <a:t>main()</a:t>
            </a:r>
          </a:p>
          <a:p>
            <a:pPr marL="342900" indent="-342900">
              <a:lnSpc>
                <a:spcPct val="80000"/>
              </a:lnSpc>
              <a:spcBef>
                <a:spcPct val="20000"/>
              </a:spcBef>
            </a:pPr>
            <a:r>
              <a:rPr lang="en-US" altLang="zh-CN" sz="2400" dirty="0">
                <a:ea typeface="SimSun" pitchFamily="2" charset="-122"/>
              </a:rPr>
              <a:t>{</a:t>
            </a:r>
          </a:p>
          <a:p>
            <a:pPr marL="342900" indent="-342900">
              <a:lnSpc>
                <a:spcPct val="80000"/>
              </a:lnSpc>
              <a:spcBef>
                <a:spcPct val="20000"/>
              </a:spcBef>
            </a:pPr>
            <a:r>
              <a:rPr lang="en-US" altLang="zh-CN" sz="2400" dirty="0">
                <a:ea typeface="SimSun" pitchFamily="2" charset="-122"/>
              </a:rPr>
              <a:t>	Rectangle r1;</a:t>
            </a:r>
          </a:p>
          <a:p>
            <a:pPr marL="342900" indent="-342900">
              <a:lnSpc>
                <a:spcPct val="80000"/>
              </a:lnSpc>
              <a:spcBef>
                <a:spcPct val="20000"/>
              </a:spcBef>
            </a:pPr>
            <a:r>
              <a:rPr lang="en-US" altLang="zh-CN" sz="2400" dirty="0">
                <a:ea typeface="SimSun" pitchFamily="2" charset="-122"/>
              </a:rPr>
              <a:t>	Rectangle r2;</a:t>
            </a:r>
          </a:p>
          <a:p>
            <a:pPr marL="342900" indent="-342900">
              <a:lnSpc>
                <a:spcPct val="80000"/>
              </a:lnSpc>
              <a:spcBef>
                <a:spcPct val="20000"/>
              </a:spcBef>
            </a:pPr>
            <a:r>
              <a:rPr lang="en-US" altLang="zh-CN" sz="2400" dirty="0">
                <a:ea typeface="SimSun" pitchFamily="2" charset="-122"/>
              </a:rPr>
              <a:t>	</a:t>
            </a:r>
          </a:p>
          <a:p>
            <a:pPr marL="342900" indent="-342900">
              <a:lnSpc>
                <a:spcPct val="80000"/>
              </a:lnSpc>
              <a:spcBef>
                <a:spcPct val="20000"/>
              </a:spcBef>
            </a:pPr>
            <a:r>
              <a:rPr lang="en-US" altLang="zh-CN" sz="2400" dirty="0">
                <a:ea typeface="SimSun" pitchFamily="2" charset="-122"/>
              </a:rPr>
              <a:t>    r1.set(5, 8); </a:t>
            </a:r>
          </a:p>
          <a:p>
            <a:pPr marL="342900" indent="-342900">
              <a:lnSpc>
                <a:spcPct val="80000"/>
              </a:lnSpc>
              <a:spcBef>
                <a:spcPct val="20000"/>
              </a:spcBef>
            </a:pPr>
            <a:r>
              <a:rPr lang="en-US" altLang="zh-CN" sz="2400" dirty="0">
                <a:ea typeface="SimSun" pitchFamily="2" charset="-122"/>
              </a:rPr>
              <a:t>	</a:t>
            </a:r>
            <a:r>
              <a:rPr lang="en-US" altLang="zh-CN" sz="2400" dirty="0" err="1">
                <a:ea typeface="SimSun" pitchFamily="2" charset="-122"/>
              </a:rPr>
              <a:t>cout</a:t>
            </a:r>
            <a:r>
              <a:rPr lang="en-US" altLang="zh-CN" sz="2400" dirty="0">
                <a:ea typeface="SimSun" pitchFamily="2" charset="-122"/>
              </a:rPr>
              <a:t>&lt;&lt;r1.area()&lt;&lt;</a:t>
            </a:r>
            <a:r>
              <a:rPr lang="en-US" altLang="zh-CN" sz="2400" dirty="0" err="1">
                <a:ea typeface="SimSun" pitchFamily="2" charset="-122"/>
              </a:rPr>
              <a:t>endl</a:t>
            </a:r>
            <a:r>
              <a:rPr lang="en-US" altLang="zh-CN" sz="2400" dirty="0">
                <a:ea typeface="SimSun" pitchFamily="2" charset="-122"/>
              </a:rPr>
              <a:t>;</a:t>
            </a:r>
          </a:p>
          <a:p>
            <a:pPr marL="342900" indent="-342900">
              <a:lnSpc>
                <a:spcPct val="80000"/>
              </a:lnSpc>
              <a:spcBef>
                <a:spcPct val="20000"/>
              </a:spcBef>
            </a:pPr>
            <a:endParaRPr lang="en-US" altLang="zh-CN" sz="2400" dirty="0">
              <a:ea typeface="SimSun" pitchFamily="2" charset="-122"/>
            </a:endParaRPr>
          </a:p>
          <a:p>
            <a:pPr marL="342900" indent="-342900">
              <a:lnSpc>
                <a:spcPct val="80000"/>
              </a:lnSpc>
              <a:spcBef>
                <a:spcPct val="20000"/>
              </a:spcBef>
            </a:pPr>
            <a:r>
              <a:rPr lang="en-US" altLang="zh-CN" sz="2400" dirty="0">
                <a:ea typeface="SimSun" pitchFamily="2" charset="-122"/>
              </a:rPr>
              <a:t>	r2.set(8,10);</a:t>
            </a:r>
          </a:p>
          <a:p>
            <a:pPr marL="342900" indent="-342900">
              <a:lnSpc>
                <a:spcPct val="80000"/>
              </a:lnSpc>
              <a:spcBef>
                <a:spcPct val="20000"/>
              </a:spcBef>
            </a:pPr>
            <a:r>
              <a:rPr lang="en-US" altLang="zh-CN" sz="2400" dirty="0">
                <a:ea typeface="SimSun" pitchFamily="2" charset="-122"/>
              </a:rPr>
              <a:t>	</a:t>
            </a:r>
            <a:r>
              <a:rPr lang="en-US" altLang="zh-CN" sz="2400" dirty="0" err="1">
                <a:ea typeface="SimSun" pitchFamily="2" charset="-122"/>
              </a:rPr>
              <a:t>cout</a:t>
            </a:r>
            <a:r>
              <a:rPr lang="en-US" altLang="zh-CN" sz="2400" dirty="0">
                <a:ea typeface="SimSun" pitchFamily="2" charset="-122"/>
              </a:rPr>
              <a:t>&lt;&lt;r2.area()&lt;&lt;</a:t>
            </a:r>
            <a:r>
              <a:rPr lang="en-US" altLang="zh-CN" sz="2400" dirty="0" err="1">
                <a:ea typeface="SimSun" pitchFamily="2" charset="-122"/>
              </a:rPr>
              <a:t>endl</a:t>
            </a:r>
            <a:r>
              <a:rPr lang="en-US" altLang="zh-CN" sz="2400" dirty="0">
                <a:ea typeface="SimSun" pitchFamily="2" charset="-122"/>
              </a:rPr>
              <a:t>;</a:t>
            </a:r>
          </a:p>
          <a:p>
            <a:pPr marL="342900" indent="-342900">
              <a:lnSpc>
                <a:spcPct val="80000"/>
              </a:lnSpc>
              <a:spcBef>
                <a:spcPct val="20000"/>
              </a:spcBef>
            </a:pPr>
            <a:r>
              <a:rPr lang="en-US" altLang="zh-CN" sz="2400" dirty="0">
                <a:ea typeface="SimSun" pitchFamily="2" charset="-12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lstStyle/>
          <a:p>
            <a:r>
              <a:rPr lang="en-US" dirty="0" smtClean="0"/>
              <a:t>Another Example</a:t>
            </a:r>
            <a:endParaRPr lang="en-US" dirty="0"/>
          </a:p>
        </p:txBody>
      </p:sp>
      <p:sp>
        <p:nvSpPr>
          <p:cNvPr id="5" name="Rectangle 3"/>
          <p:cNvSpPr txBox="1">
            <a:spLocks noChangeArrowheads="1"/>
          </p:cNvSpPr>
          <p:nvPr/>
        </p:nvSpPr>
        <p:spPr>
          <a:xfrm>
            <a:off x="304800" y="1066800"/>
            <a:ext cx="3733800" cy="4038600"/>
          </a:xfrm>
          <a:prstGeom prst="rect">
            <a:avLst/>
          </a:prstGeom>
          <a:solidFill>
            <a:schemeClr val="accent1"/>
          </a:solidFill>
        </p:spPr>
        <p:txBody>
          <a:bodyPr vert="horz">
            <a:normAutofit lnSpcReduction="10000"/>
          </a:bodyPr>
          <a:lstStyle/>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endPar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endParaRP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rPr>
              <a:t>   #include &lt;</a:t>
            </a:r>
            <a:r>
              <a:rPr kumimoji="0" lang="en-US" altLang="zh-CN" sz="2000" b="0" i="0" u="none" strike="noStrike" kern="1200" cap="none" spc="0" normalizeH="0" baseline="0" noProof="0" dirty="0" err="1" smtClean="0">
                <a:ln>
                  <a:noFill/>
                </a:ln>
                <a:solidFill>
                  <a:schemeClr val="tx1"/>
                </a:solidFill>
                <a:effectLst/>
                <a:uLnTx/>
                <a:uFillTx/>
                <a:latin typeface="Times New Roman" pitchFamily="18" charset="0"/>
                <a:ea typeface="SimSun" pitchFamily="2" charset="-122"/>
                <a:cs typeface="+mn-cs"/>
              </a:rPr>
              <a:t>iostream.h</a:t>
            </a: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rPr>
              <a:t>&gt;</a:t>
            </a: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endPar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endParaRP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rPr>
              <a:t>   class circle</a:t>
            </a: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rPr>
              <a:t>   {</a:t>
            </a: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rPr>
              <a:t>	  private:</a:t>
            </a: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rPr>
              <a:t>	     double radius;</a:t>
            </a: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endPar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endParaRP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rPr>
              <a:t>	  public:</a:t>
            </a: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r>
              <a:rPr lang="en-US" altLang="zh-CN" sz="2000" smtClean="0">
                <a:latin typeface="Times New Roman" pitchFamily="18" charset="0"/>
                <a:ea typeface="SimSun" pitchFamily="2" charset="-122"/>
              </a:rPr>
              <a:t>          circle();</a:t>
            </a:r>
            <a:endPar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endParaRP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rPr>
              <a:t>	     void store(double);</a:t>
            </a: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rPr>
              <a:t>	     double area(void);</a:t>
            </a: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rPr>
              <a:t>	     void display(void);</a:t>
            </a: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endPar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endParaRPr>
          </a:p>
          <a:p>
            <a:pPr marL="365760" marR="0" lvl="0" indent="-256032" algn="l" defTabSz="914400" rtl="0" eaLnBrk="1" fontAlgn="auto" latinLnBrk="0" hangingPunct="1">
              <a:lnSpc>
                <a:spcPct val="90000"/>
              </a:lnSpc>
              <a:spcBef>
                <a:spcPct val="0"/>
              </a:spcBef>
              <a:spcAft>
                <a:spcPts val="0"/>
              </a:spcAft>
              <a:buClr>
                <a:schemeClr val="accent1"/>
              </a:buClr>
              <a:buSzPct val="68000"/>
              <a:buFontTx/>
              <a:buNone/>
              <a:tabLst/>
              <a:defRPr/>
            </a:pPr>
            <a:r>
              <a:rPr kumimoji="0" lang="en-US" altLang="zh-CN" sz="2000" b="0" i="0" u="none" strike="noStrike" kern="1200" cap="none" spc="0" normalizeH="0" baseline="0" noProof="0" dirty="0" smtClean="0">
                <a:ln>
                  <a:noFill/>
                </a:ln>
                <a:solidFill>
                  <a:schemeClr val="tx1"/>
                </a:solidFill>
                <a:effectLst/>
                <a:uLnTx/>
                <a:uFillTx/>
                <a:latin typeface="Times New Roman" pitchFamily="18" charset="0"/>
                <a:ea typeface="SimSun" pitchFamily="2" charset="-122"/>
                <a:cs typeface="+mn-cs"/>
              </a:rPr>
              <a:t>   };</a:t>
            </a:r>
          </a:p>
        </p:txBody>
      </p:sp>
      <p:sp>
        <p:nvSpPr>
          <p:cNvPr id="6" name="Rectangle 4"/>
          <p:cNvSpPr>
            <a:spLocks noChangeArrowheads="1"/>
          </p:cNvSpPr>
          <p:nvPr/>
        </p:nvSpPr>
        <p:spPr bwMode="auto">
          <a:xfrm>
            <a:off x="4343400" y="914400"/>
            <a:ext cx="4419600" cy="4114800"/>
          </a:xfrm>
          <a:prstGeom prst="rect">
            <a:avLst/>
          </a:prstGeom>
          <a:solidFill>
            <a:srgbClr val="FFFF99"/>
          </a:solidFill>
          <a:ln w="9525">
            <a:noFill/>
            <a:miter lim="800000"/>
            <a:headEnd/>
            <a:tailEnd/>
          </a:ln>
        </p:spPr>
        <p:txBody>
          <a:bodyPr/>
          <a:lstStyle/>
          <a:p>
            <a:pPr marL="342900" indent="-342900">
              <a:lnSpc>
                <a:spcPct val="80000"/>
              </a:lnSpc>
            </a:pPr>
            <a:endParaRPr lang="en-US" altLang="zh-CN" sz="2000" dirty="0">
              <a:solidFill>
                <a:schemeClr val="accent2"/>
              </a:solidFill>
              <a:latin typeface="Times New Roman" pitchFamily="18" charset="0"/>
              <a:ea typeface="SimSun" pitchFamily="2" charset="-122"/>
            </a:endParaRPr>
          </a:p>
          <a:p>
            <a:pPr marL="742950" lvl="1" indent="-285750">
              <a:lnSpc>
                <a:spcPct val="80000"/>
              </a:lnSpc>
              <a:buFont typeface="Courier New" pitchFamily="49" charset="0"/>
              <a:buNone/>
            </a:pPr>
            <a:r>
              <a:rPr lang="en-US" altLang="zh-CN" sz="2000" dirty="0">
                <a:solidFill>
                  <a:schemeClr val="accent2"/>
                </a:solidFill>
                <a:latin typeface="Times New Roman" pitchFamily="18" charset="0"/>
                <a:ea typeface="SimSun" pitchFamily="2" charset="-122"/>
              </a:rPr>
              <a:t>// member function definitions</a:t>
            </a:r>
          </a:p>
          <a:p>
            <a:pPr marL="742950" lvl="1" indent="-285750">
              <a:lnSpc>
                <a:spcPct val="80000"/>
              </a:lnSpc>
              <a:buFont typeface="Courier New" pitchFamily="49" charset="0"/>
              <a:buNone/>
            </a:pPr>
            <a:endParaRPr lang="en-US" altLang="zh-CN" sz="2000" dirty="0">
              <a:solidFill>
                <a:schemeClr val="accent2"/>
              </a:solidFill>
              <a:latin typeface="Times New Roman" pitchFamily="18" charset="0"/>
              <a:ea typeface="SimSun" pitchFamily="2" charset="-122"/>
            </a:endParaRPr>
          </a:p>
          <a:p>
            <a:pPr marL="742950" lvl="1" indent="-285750">
              <a:lnSpc>
                <a:spcPct val="80000"/>
              </a:lnSpc>
              <a:buFont typeface="Courier New" pitchFamily="49" charset="0"/>
              <a:buNone/>
            </a:pPr>
            <a:r>
              <a:rPr lang="en-US" altLang="zh-CN" sz="2000" b="1" dirty="0">
                <a:solidFill>
                  <a:schemeClr val="accent2"/>
                </a:solidFill>
                <a:latin typeface="Times New Roman" pitchFamily="18" charset="0"/>
                <a:ea typeface="SimSun" pitchFamily="2" charset="-122"/>
              </a:rPr>
              <a:t>void circle::store(double r)</a:t>
            </a:r>
          </a:p>
          <a:p>
            <a:pPr marL="742950" lvl="1" indent="-285750">
              <a:lnSpc>
                <a:spcPct val="80000"/>
              </a:lnSpc>
              <a:buFont typeface="Courier New" pitchFamily="49" charset="0"/>
              <a:buNone/>
            </a:pPr>
            <a:r>
              <a:rPr lang="en-US" altLang="zh-CN" sz="2000" dirty="0">
                <a:solidFill>
                  <a:schemeClr val="accent2"/>
                </a:solidFill>
                <a:latin typeface="Times New Roman" pitchFamily="18" charset="0"/>
                <a:ea typeface="SimSun" pitchFamily="2" charset="-122"/>
              </a:rPr>
              <a:t>{</a:t>
            </a:r>
          </a:p>
          <a:p>
            <a:pPr marL="742950" lvl="1" indent="-285750">
              <a:lnSpc>
                <a:spcPct val="80000"/>
              </a:lnSpc>
              <a:buFont typeface="Courier New" pitchFamily="49" charset="0"/>
              <a:buNone/>
            </a:pPr>
            <a:r>
              <a:rPr lang="en-US" altLang="zh-CN" sz="2000" dirty="0">
                <a:solidFill>
                  <a:schemeClr val="accent2"/>
                </a:solidFill>
                <a:latin typeface="Times New Roman" pitchFamily="18" charset="0"/>
                <a:ea typeface="SimSun" pitchFamily="2" charset="-122"/>
              </a:rPr>
              <a:t>    radius = r;</a:t>
            </a:r>
          </a:p>
          <a:p>
            <a:pPr marL="742950" lvl="1" indent="-285750">
              <a:lnSpc>
                <a:spcPct val="80000"/>
              </a:lnSpc>
              <a:buFont typeface="Courier New" pitchFamily="49" charset="0"/>
              <a:buNone/>
            </a:pPr>
            <a:r>
              <a:rPr lang="en-US" altLang="zh-CN" sz="2000" dirty="0">
                <a:solidFill>
                  <a:schemeClr val="accent2"/>
                </a:solidFill>
                <a:latin typeface="Times New Roman" pitchFamily="18" charset="0"/>
                <a:ea typeface="SimSun" pitchFamily="2" charset="-122"/>
              </a:rPr>
              <a:t>}</a:t>
            </a:r>
          </a:p>
          <a:p>
            <a:pPr marL="742950" lvl="1" indent="-285750">
              <a:lnSpc>
                <a:spcPct val="80000"/>
              </a:lnSpc>
              <a:buFont typeface="Courier New" pitchFamily="49" charset="0"/>
              <a:buNone/>
            </a:pPr>
            <a:endParaRPr lang="en-US" altLang="zh-CN" sz="1000" dirty="0">
              <a:solidFill>
                <a:schemeClr val="accent2"/>
              </a:solidFill>
              <a:latin typeface="Times New Roman" pitchFamily="18" charset="0"/>
              <a:ea typeface="SimSun" pitchFamily="2" charset="-122"/>
            </a:endParaRPr>
          </a:p>
          <a:p>
            <a:pPr marL="742950" lvl="1" indent="-285750">
              <a:lnSpc>
                <a:spcPct val="80000"/>
              </a:lnSpc>
              <a:buFont typeface="Courier New" pitchFamily="49" charset="0"/>
              <a:buNone/>
            </a:pPr>
            <a:r>
              <a:rPr lang="en-US" altLang="zh-CN" sz="2000" b="1" dirty="0">
                <a:solidFill>
                  <a:schemeClr val="accent2"/>
                </a:solidFill>
                <a:latin typeface="Times New Roman" pitchFamily="18" charset="0"/>
                <a:ea typeface="SimSun" pitchFamily="2" charset="-122"/>
              </a:rPr>
              <a:t>double circle::area(void)</a:t>
            </a:r>
          </a:p>
          <a:p>
            <a:pPr marL="742950" lvl="1" indent="-285750">
              <a:lnSpc>
                <a:spcPct val="80000"/>
              </a:lnSpc>
              <a:buFont typeface="Courier New" pitchFamily="49" charset="0"/>
              <a:buNone/>
            </a:pPr>
            <a:r>
              <a:rPr lang="en-US" altLang="zh-CN" sz="2000" dirty="0">
                <a:solidFill>
                  <a:schemeClr val="accent2"/>
                </a:solidFill>
                <a:latin typeface="Times New Roman" pitchFamily="18" charset="0"/>
                <a:ea typeface="SimSun" pitchFamily="2" charset="-122"/>
              </a:rPr>
              <a:t>{</a:t>
            </a:r>
          </a:p>
          <a:p>
            <a:pPr marL="742950" lvl="1" indent="-285750">
              <a:lnSpc>
                <a:spcPct val="80000"/>
              </a:lnSpc>
              <a:buFont typeface="Courier New" pitchFamily="49" charset="0"/>
              <a:buNone/>
            </a:pPr>
            <a:r>
              <a:rPr lang="en-US" altLang="zh-CN" sz="2000" dirty="0">
                <a:solidFill>
                  <a:schemeClr val="accent2"/>
                </a:solidFill>
                <a:latin typeface="Times New Roman" pitchFamily="18" charset="0"/>
                <a:ea typeface="SimSun" pitchFamily="2" charset="-122"/>
              </a:rPr>
              <a:t>    return 3.14*radius*radius;</a:t>
            </a:r>
          </a:p>
          <a:p>
            <a:pPr marL="742950" lvl="1" indent="-285750">
              <a:lnSpc>
                <a:spcPct val="80000"/>
              </a:lnSpc>
              <a:buFont typeface="Courier New" pitchFamily="49" charset="0"/>
              <a:buNone/>
            </a:pPr>
            <a:r>
              <a:rPr lang="en-US" altLang="zh-CN" sz="2000" dirty="0">
                <a:solidFill>
                  <a:schemeClr val="accent2"/>
                </a:solidFill>
                <a:latin typeface="Times New Roman" pitchFamily="18" charset="0"/>
                <a:ea typeface="SimSun" pitchFamily="2" charset="-122"/>
              </a:rPr>
              <a:t>}</a:t>
            </a:r>
          </a:p>
          <a:p>
            <a:pPr marL="742950" lvl="1" indent="-285750">
              <a:lnSpc>
                <a:spcPct val="80000"/>
              </a:lnSpc>
              <a:buFont typeface="Courier New" pitchFamily="49" charset="0"/>
              <a:buNone/>
            </a:pPr>
            <a:endParaRPr lang="en-US" altLang="zh-CN" sz="1000" dirty="0">
              <a:solidFill>
                <a:schemeClr val="accent2"/>
              </a:solidFill>
              <a:latin typeface="Times New Roman" pitchFamily="18" charset="0"/>
              <a:ea typeface="SimSun" pitchFamily="2" charset="-122"/>
            </a:endParaRPr>
          </a:p>
          <a:p>
            <a:pPr marL="742950" lvl="1" indent="-285750">
              <a:lnSpc>
                <a:spcPct val="80000"/>
              </a:lnSpc>
              <a:buFont typeface="Courier New" pitchFamily="49" charset="0"/>
              <a:buNone/>
            </a:pPr>
            <a:r>
              <a:rPr lang="en-US" altLang="zh-CN" sz="2000" b="1" dirty="0">
                <a:solidFill>
                  <a:schemeClr val="accent2"/>
                </a:solidFill>
                <a:latin typeface="Times New Roman" pitchFamily="18" charset="0"/>
                <a:ea typeface="SimSun" pitchFamily="2" charset="-122"/>
              </a:rPr>
              <a:t>void circle::display(void)</a:t>
            </a:r>
          </a:p>
          <a:p>
            <a:pPr marL="742950" lvl="1" indent="-285750">
              <a:lnSpc>
                <a:spcPct val="80000"/>
              </a:lnSpc>
              <a:buFont typeface="Courier New" pitchFamily="49" charset="0"/>
              <a:buNone/>
            </a:pPr>
            <a:r>
              <a:rPr lang="en-US" altLang="zh-CN" sz="2000" dirty="0">
                <a:solidFill>
                  <a:schemeClr val="accent2"/>
                </a:solidFill>
                <a:latin typeface="Times New Roman" pitchFamily="18" charset="0"/>
                <a:ea typeface="SimSun" pitchFamily="2" charset="-122"/>
              </a:rPr>
              <a:t>{</a:t>
            </a:r>
          </a:p>
          <a:p>
            <a:pPr marL="742950" lvl="1" indent="-285750">
              <a:lnSpc>
                <a:spcPct val="80000"/>
              </a:lnSpc>
              <a:buFont typeface="Courier New" pitchFamily="49" charset="0"/>
              <a:buNone/>
            </a:pPr>
            <a:r>
              <a:rPr lang="en-US" altLang="zh-CN" sz="2000" dirty="0">
                <a:solidFill>
                  <a:schemeClr val="accent2"/>
                </a:solidFill>
                <a:latin typeface="Times New Roman" pitchFamily="18" charset="0"/>
                <a:ea typeface="SimSun" pitchFamily="2" charset="-122"/>
              </a:rPr>
              <a:t>    </a:t>
            </a:r>
            <a:r>
              <a:rPr lang="en-US" altLang="zh-CN" sz="2000" dirty="0" err="1">
                <a:solidFill>
                  <a:schemeClr val="accent2"/>
                </a:solidFill>
                <a:latin typeface="Times New Roman" pitchFamily="18" charset="0"/>
                <a:ea typeface="SimSun" pitchFamily="2" charset="-122"/>
              </a:rPr>
              <a:t>cout</a:t>
            </a:r>
            <a:r>
              <a:rPr lang="en-US" altLang="zh-CN" sz="2000" dirty="0">
                <a:solidFill>
                  <a:schemeClr val="accent2"/>
                </a:solidFill>
                <a:latin typeface="Times New Roman" pitchFamily="18" charset="0"/>
                <a:ea typeface="SimSun" pitchFamily="2" charset="-122"/>
              </a:rPr>
              <a:t> &lt;&lt; “r = “ &lt;&lt; radius &lt;&lt; </a:t>
            </a:r>
            <a:r>
              <a:rPr lang="en-US" altLang="zh-CN" sz="2000" dirty="0" err="1">
                <a:solidFill>
                  <a:schemeClr val="accent2"/>
                </a:solidFill>
                <a:latin typeface="Times New Roman" pitchFamily="18" charset="0"/>
                <a:ea typeface="SimSun" pitchFamily="2" charset="-122"/>
              </a:rPr>
              <a:t>endl</a:t>
            </a:r>
            <a:r>
              <a:rPr lang="en-US" altLang="zh-CN" sz="2000" dirty="0">
                <a:solidFill>
                  <a:schemeClr val="accent2"/>
                </a:solidFill>
                <a:latin typeface="Times New Roman" pitchFamily="18" charset="0"/>
                <a:ea typeface="SimSun" pitchFamily="2" charset="-122"/>
              </a:rPr>
              <a:t>;</a:t>
            </a:r>
          </a:p>
          <a:p>
            <a:pPr marL="742950" lvl="1" indent="-285750">
              <a:lnSpc>
                <a:spcPct val="80000"/>
              </a:lnSpc>
              <a:buFont typeface="Courier New" pitchFamily="49" charset="0"/>
              <a:buNone/>
            </a:pPr>
            <a:r>
              <a:rPr lang="en-US" altLang="zh-CN" sz="2000" dirty="0">
                <a:solidFill>
                  <a:schemeClr val="accent2"/>
                </a:solidFill>
                <a:latin typeface="Times New Roman" pitchFamily="18" charset="0"/>
                <a:ea typeface="SimSun" pitchFamily="2" charset="-122"/>
              </a:rPr>
              <a:t>}</a:t>
            </a:r>
          </a:p>
        </p:txBody>
      </p:sp>
      <p:sp>
        <p:nvSpPr>
          <p:cNvPr id="7" name="Rectangle 5"/>
          <p:cNvSpPr>
            <a:spLocks noChangeArrowheads="1"/>
          </p:cNvSpPr>
          <p:nvPr/>
        </p:nvSpPr>
        <p:spPr bwMode="auto">
          <a:xfrm>
            <a:off x="533400" y="5105400"/>
            <a:ext cx="8153400" cy="1905000"/>
          </a:xfrm>
          <a:prstGeom prst="rect">
            <a:avLst/>
          </a:prstGeom>
          <a:solidFill>
            <a:srgbClr val="FFCC99"/>
          </a:solidFill>
          <a:ln w="9525">
            <a:noFill/>
            <a:miter lim="800000"/>
            <a:headEnd/>
            <a:tailEnd/>
          </a:ln>
        </p:spPr>
        <p:txBody>
          <a:bodyPr/>
          <a:lstStyle/>
          <a:p>
            <a:pPr marL="742950" lvl="1" indent="-285750">
              <a:buFont typeface="Courier New" pitchFamily="49" charset="0"/>
              <a:buNone/>
            </a:pPr>
            <a:r>
              <a:rPr lang="en-US" altLang="zh-CN" sz="2000" dirty="0" err="1">
                <a:latin typeface="Times New Roman" pitchFamily="18" charset="0"/>
                <a:ea typeface="SimSun" pitchFamily="2" charset="-122"/>
              </a:rPr>
              <a:t>int</a:t>
            </a:r>
            <a:r>
              <a:rPr lang="en-US" altLang="zh-CN" sz="2000" dirty="0">
                <a:latin typeface="Times New Roman" pitchFamily="18" charset="0"/>
                <a:ea typeface="SimSun" pitchFamily="2" charset="-122"/>
              </a:rPr>
              <a:t> main(void) {</a:t>
            </a:r>
          </a:p>
          <a:p>
            <a:pPr marL="742950" lvl="1" indent="-285750">
              <a:buFont typeface="Courier New" pitchFamily="49" charset="0"/>
              <a:buNone/>
            </a:pPr>
            <a:r>
              <a:rPr lang="en-US" altLang="zh-CN" sz="2000" dirty="0">
                <a:latin typeface="Times New Roman" pitchFamily="18" charset="0"/>
                <a:ea typeface="SimSun" pitchFamily="2" charset="-122"/>
              </a:rPr>
              <a:t>    circle c;   // an object of circle class</a:t>
            </a:r>
          </a:p>
          <a:p>
            <a:pPr marL="742950" lvl="1" indent="-285750">
              <a:buFont typeface="Courier New" pitchFamily="49" charset="0"/>
              <a:buNone/>
            </a:pPr>
            <a:r>
              <a:rPr lang="en-US" altLang="zh-CN" sz="2000" dirty="0">
                <a:latin typeface="Times New Roman" pitchFamily="18" charset="0"/>
                <a:ea typeface="SimSun" pitchFamily="2" charset="-122"/>
              </a:rPr>
              <a:t>    </a:t>
            </a:r>
            <a:r>
              <a:rPr lang="en-US" altLang="zh-CN" sz="2000" dirty="0" err="1">
                <a:latin typeface="Times New Roman" pitchFamily="18" charset="0"/>
                <a:ea typeface="SimSun" pitchFamily="2" charset="-122"/>
              </a:rPr>
              <a:t>c.store</a:t>
            </a:r>
            <a:r>
              <a:rPr lang="en-US" altLang="zh-CN" sz="2000" dirty="0">
                <a:latin typeface="Times New Roman" pitchFamily="18" charset="0"/>
                <a:ea typeface="SimSun" pitchFamily="2" charset="-122"/>
              </a:rPr>
              <a:t>(5.0);</a:t>
            </a:r>
          </a:p>
          <a:p>
            <a:pPr marL="742950" lvl="1" indent="-285750">
              <a:buFont typeface="Courier New" pitchFamily="49" charset="0"/>
              <a:buNone/>
            </a:pPr>
            <a:r>
              <a:rPr lang="en-US" altLang="zh-CN" sz="2000" dirty="0">
                <a:latin typeface="Times New Roman" pitchFamily="18" charset="0"/>
                <a:ea typeface="SimSun" pitchFamily="2" charset="-122"/>
              </a:rPr>
              <a:t>    </a:t>
            </a:r>
            <a:r>
              <a:rPr lang="en-US" altLang="zh-CN" sz="2000" dirty="0" err="1">
                <a:latin typeface="Times New Roman" pitchFamily="18" charset="0"/>
                <a:ea typeface="SimSun" pitchFamily="2" charset="-122"/>
              </a:rPr>
              <a:t>cout</a:t>
            </a:r>
            <a:r>
              <a:rPr lang="en-US" altLang="zh-CN" sz="2000" dirty="0">
                <a:latin typeface="Times New Roman" pitchFamily="18" charset="0"/>
                <a:ea typeface="SimSun" pitchFamily="2" charset="-122"/>
              </a:rPr>
              <a:t> &lt;&lt; "The area of circle c is " &lt;&lt; </a:t>
            </a:r>
            <a:r>
              <a:rPr lang="en-US" altLang="zh-CN" sz="2000" dirty="0" err="1">
                <a:latin typeface="Times New Roman" pitchFamily="18" charset="0"/>
                <a:ea typeface="SimSun" pitchFamily="2" charset="-122"/>
              </a:rPr>
              <a:t>c.area</a:t>
            </a:r>
            <a:r>
              <a:rPr lang="en-US" altLang="zh-CN" sz="2000" dirty="0">
                <a:latin typeface="Times New Roman" pitchFamily="18" charset="0"/>
                <a:ea typeface="SimSun" pitchFamily="2" charset="-122"/>
              </a:rPr>
              <a:t>() &lt;&lt; </a:t>
            </a:r>
            <a:r>
              <a:rPr lang="en-US" altLang="zh-CN" sz="2000" dirty="0" err="1">
                <a:latin typeface="Times New Roman" pitchFamily="18" charset="0"/>
                <a:ea typeface="SimSun" pitchFamily="2" charset="-122"/>
              </a:rPr>
              <a:t>endl</a:t>
            </a:r>
            <a:r>
              <a:rPr lang="en-US" altLang="zh-CN" sz="2000" dirty="0">
                <a:latin typeface="Times New Roman" pitchFamily="18" charset="0"/>
                <a:ea typeface="SimSun" pitchFamily="2" charset="-122"/>
              </a:rPr>
              <a:t>;</a:t>
            </a:r>
          </a:p>
          <a:p>
            <a:pPr marL="742950" lvl="1" indent="-285750">
              <a:buFont typeface="Courier New" pitchFamily="49" charset="0"/>
              <a:buNone/>
            </a:pPr>
            <a:r>
              <a:rPr lang="en-US" altLang="zh-CN" sz="2000" dirty="0">
                <a:latin typeface="Times New Roman" pitchFamily="18" charset="0"/>
                <a:ea typeface="SimSun" pitchFamily="2" charset="-122"/>
              </a:rPr>
              <a:t>    </a:t>
            </a:r>
            <a:r>
              <a:rPr lang="en-US" altLang="zh-CN" sz="2000" dirty="0" err="1">
                <a:latin typeface="Times New Roman" pitchFamily="18" charset="0"/>
                <a:ea typeface="SimSun" pitchFamily="2" charset="-122"/>
              </a:rPr>
              <a:t>c.display</a:t>
            </a:r>
            <a:r>
              <a:rPr lang="en-US" altLang="zh-CN" sz="2000" dirty="0">
                <a:latin typeface="Times New Roman" pitchFamily="18" charset="0"/>
                <a:ea typeface="SimSun" pitchFamily="2" charset="-122"/>
              </a:rPr>
              <a:t>();</a:t>
            </a:r>
          </a:p>
          <a:p>
            <a:pPr marL="742950" lvl="1" indent="-285750">
              <a:buFont typeface="Courier New" pitchFamily="49" charset="0"/>
              <a:buNone/>
            </a:pPr>
            <a:r>
              <a:rPr lang="en-US" altLang="zh-CN" sz="2000" dirty="0">
                <a:latin typeface="Times New Roman" pitchFamily="18" charset="0"/>
                <a:ea typeface="SimSun" pitchFamily="2" charset="-122"/>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smtClean="0">
                <a:latin typeface="Times New Roman" pitchFamily="18" charset="0"/>
                <a:cs typeface="Times New Roman" pitchFamily="18" charset="0"/>
              </a:rPr>
              <a:t>Data:</a:t>
            </a:r>
            <a:r>
              <a:rPr lang="en-US" sz="2800" dirty="0" smtClean="0">
                <a:latin typeface="Times New Roman" pitchFamily="18" charset="0"/>
                <a:cs typeface="Times New Roman" pitchFamily="18" charset="0"/>
              </a:rPr>
              <a:t> Information that is processed by computer program.</a:t>
            </a:r>
          </a:p>
          <a:p>
            <a:r>
              <a:rPr lang="en-US" sz="2800" dirty="0" smtClean="0">
                <a:latin typeface="Times New Roman" pitchFamily="18" charset="0"/>
                <a:cs typeface="Times New Roman" pitchFamily="18" charset="0"/>
              </a:rPr>
              <a:t>Program design depends crucially on how data is structured for use by the program</a:t>
            </a:r>
          </a:p>
          <a:p>
            <a:pPr lvl="1"/>
            <a:r>
              <a:rPr lang="en-US" sz="2400" dirty="0" smtClean="0">
                <a:latin typeface="Times New Roman" pitchFamily="18" charset="0"/>
                <a:cs typeface="Times New Roman" pitchFamily="18" charset="0"/>
              </a:rPr>
              <a:t>Implementation of some operations may become easier or harder</a:t>
            </a:r>
          </a:p>
          <a:p>
            <a:pPr lvl="1"/>
            <a:r>
              <a:rPr lang="en-US" sz="2400" dirty="0" smtClean="0">
                <a:latin typeface="Times New Roman" pitchFamily="18" charset="0"/>
                <a:cs typeface="Times New Roman" pitchFamily="18" charset="0"/>
              </a:rPr>
              <a:t>Speed of program may dramatically decrease or increase</a:t>
            </a:r>
          </a:p>
          <a:p>
            <a:pPr lvl="1"/>
            <a:r>
              <a:rPr lang="en-US" sz="2400" dirty="0" smtClean="0">
                <a:latin typeface="Times New Roman" pitchFamily="18" charset="0"/>
                <a:cs typeface="Times New Roman" pitchFamily="18" charset="0"/>
              </a:rPr>
              <a:t>Memory used may increase or decrease</a:t>
            </a:r>
          </a:p>
          <a:p>
            <a:pPr lvl="1"/>
            <a:r>
              <a:rPr lang="en-US" sz="2400" dirty="0" smtClean="0">
                <a:latin typeface="Times New Roman" pitchFamily="18" charset="0"/>
                <a:cs typeface="Times New Roman" pitchFamily="18" charset="0"/>
              </a:rPr>
              <a:t>Debugging may be become easier or harder</a:t>
            </a:r>
          </a:p>
          <a:p>
            <a:endParaRPr lang="en-US" dirty="0"/>
          </a:p>
        </p:txBody>
      </p:sp>
      <p:sp>
        <p:nvSpPr>
          <p:cNvPr id="3" name="Title 2"/>
          <p:cNvSpPr>
            <a:spLocks noGrp="1"/>
          </p:cNvSpPr>
          <p:nvPr>
            <p:ph type="title"/>
          </p:nvPr>
        </p:nvSpPr>
        <p:spPr/>
        <p:txBody>
          <a:bodyPr/>
          <a:lstStyle/>
          <a:p>
            <a:pPr algn="ctr"/>
            <a:r>
              <a:rPr lang="en-US" dirty="0" smtClean="0">
                <a:solidFill>
                  <a:schemeClr val="tx1"/>
                </a:solidFill>
                <a:latin typeface="Times New Roman" pitchFamily="18" charset="0"/>
                <a:cs typeface="Times New Roman" pitchFamily="18" charset="0"/>
              </a:rPr>
              <a:t>Data Structures: Why?</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lIns="86493" tIns="43247" rIns="86493" bIns="43247">
            <a:normAutofit fontScale="90000"/>
          </a:bodyPr>
          <a:lstStyle/>
          <a:p>
            <a:r>
              <a:rPr lang="en-US" dirty="0" smtClean="0">
                <a:effectLst>
                  <a:outerShdw blurRad="38100" dist="38100" dir="2700000" algn="tl">
                    <a:srgbClr val="C0C0C0"/>
                  </a:outerShdw>
                </a:effectLst>
                <a:latin typeface="Times New Roman" pitchFamily="18" charset="0"/>
                <a:cs typeface="Times New Roman" pitchFamily="18" charset="0"/>
              </a:rPr>
              <a:t>Why Study Algorithms and Data Structures?</a:t>
            </a:r>
          </a:p>
        </p:txBody>
      </p:sp>
      <p:sp>
        <p:nvSpPr>
          <p:cNvPr id="28676" name="Rectangle 3"/>
          <p:cNvSpPr>
            <a:spLocks noGrp="1" noChangeArrowheads="1"/>
          </p:cNvSpPr>
          <p:nvPr>
            <p:ph type="body" idx="1"/>
          </p:nvPr>
        </p:nvSpPr>
        <p:spPr>
          <a:xfrm>
            <a:off x="152703" y="1524000"/>
            <a:ext cx="8991297" cy="4953000"/>
          </a:xfrm>
        </p:spPr>
        <p:txBody>
          <a:bodyPr lIns="86493" tIns="43247" rIns="86493" bIns="43247"/>
          <a:lstStyle/>
          <a:p>
            <a:r>
              <a:rPr lang="en-US" sz="2300" dirty="0" smtClean="0">
                <a:solidFill>
                  <a:srgbClr val="000000"/>
                </a:solidFill>
                <a:latin typeface="Times New Roman" pitchFamily="18" charset="0"/>
                <a:cs typeface="Times New Roman" pitchFamily="18" charset="0"/>
              </a:rPr>
              <a:t>To become better computer scientist</a:t>
            </a:r>
          </a:p>
        </p:txBody>
      </p:sp>
      <p:pic>
        <p:nvPicPr>
          <p:cNvPr id="28677" name="Picture 5" descr="1.pdf"/>
          <p:cNvPicPr>
            <a:picLocks noChangeAspect="1"/>
          </p:cNvPicPr>
          <p:nvPr/>
        </p:nvPicPr>
        <p:blipFill>
          <a:blip r:embed="rId2" cstate="print"/>
          <a:srcRect/>
          <a:stretch>
            <a:fillRect/>
          </a:stretch>
        </p:blipFill>
        <p:spPr bwMode="auto">
          <a:xfrm>
            <a:off x="533400" y="1752600"/>
            <a:ext cx="7043057" cy="5357951"/>
          </a:xfrm>
          <a:prstGeom prst="rect">
            <a:avLst/>
          </a:prstGeom>
          <a:noFill/>
          <a:ln w="9525">
            <a:noFill/>
            <a:miter lim="800000"/>
            <a:headEnd/>
            <a:tailEnd/>
          </a:ln>
        </p:spPr>
      </p:pic>
    </p:spTree>
    <p:extLst>
      <p:ext uri="{BB962C8B-B14F-4D97-AF65-F5344CB8AC3E}">
        <p14:creationId xmlns:p14="http://schemas.microsoft.com/office/powerpoint/2010/main" val="693586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studytonight.com/data-structures/images/introduction-to-data-structures.gif"/>
          <p:cNvPicPr>
            <a:picLocks noChangeAspect="1" noChangeArrowheads="1"/>
          </p:cNvPicPr>
          <p:nvPr/>
        </p:nvPicPr>
        <p:blipFill>
          <a:blip r:embed="rId2" cstate="print"/>
          <a:srcRect/>
          <a:stretch>
            <a:fillRect/>
          </a:stretch>
        </p:blipFill>
        <p:spPr bwMode="auto">
          <a:xfrm>
            <a:off x="1068574" y="914400"/>
            <a:ext cx="7161026" cy="4648200"/>
          </a:xfrm>
          <a:prstGeom prst="rect">
            <a:avLst/>
          </a:prstGeom>
          <a:noFill/>
        </p:spPr>
      </p:pic>
    </p:spTree>
    <p:extLst>
      <p:ext uri="{BB962C8B-B14F-4D97-AF65-F5344CB8AC3E}">
        <p14:creationId xmlns:p14="http://schemas.microsoft.com/office/powerpoint/2010/main" val="1358408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fontScale="77500" lnSpcReduction="20000"/>
          </a:bodyPr>
          <a:lstStyle/>
          <a:p>
            <a:r>
              <a:rPr lang="en-US" dirty="0" smtClean="0">
                <a:latin typeface="Times New Roman" pitchFamily="18" charset="0"/>
                <a:cs typeface="Times New Roman" pitchFamily="18" charset="0"/>
              </a:rPr>
              <a:t>Two Data types:</a:t>
            </a: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1. Primitive Data Type:</a:t>
            </a:r>
          </a:p>
          <a:p>
            <a:pPr>
              <a:buNone/>
            </a:pPr>
            <a:r>
              <a:rPr lang="en-US" dirty="0" smtClean="0">
                <a:latin typeface="Times New Roman" pitchFamily="18" charset="0"/>
                <a:cs typeface="Times New Roman" pitchFamily="18" charset="0"/>
              </a:rPr>
              <a:t>              - Basic Unit of Language</a:t>
            </a:r>
          </a:p>
          <a:p>
            <a:pPr>
              <a:buNone/>
            </a:pPr>
            <a:r>
              <a:rPr lang="en-US" dirty="0" smtClean="0">
                <a:latin typeface="Times New Roman" pitchFamily="18" charset="0"/>
                <a:cs typeface="Times New Roman" pitchFamily="18" charset="0"/>
              </a:rPr>
              <a:t>              - Each Primitive value is a single datum  </a:t>
            </a:r>
          </a:p>
          <a:p>
            <a:pPr>
              <a:buNone/>
            </a:pPr>
            <a:r>
              <a:rPr lang="en-US" dirty="0" smtClean="0">
                <a:latin typeface="Times New Roman" pitchFamily="18" charset="0"/>
                <a:cs typeface="Times New Roman" pitchFamily="18" charset="0"/>
              </a:rPr>
              <a:t>                 Example: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 char, string etc.</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2. Composite Data Type:</a:t>
            </a:r>
          </a:p>
          <a:p>
            <a:pPr>
              <a:buNone/>
            </a:pPr>
            <a:r>
              <a:rPr lang="en-US" dirty="0" smtClean="0">
                <a:latin typeface="Times New Roman" pitchFamily="18" charset="0"/>
                <a:cs typeface="Times New Roman" pitchFamily="18" charset="0"/>
              </a:rPr>
              <a:t>                - Multiple pieces of related data as a single datum</a:t>
            </a:r>
          </a:p>
          <a:p>
            <a:pPr>
              <a:buNone/>
            </a:pPr>
            <a:r>
              <a:rPr lang="en-US" dirty="0" smtClean="0">
                <a:latin typeface="Times New Roman" pitchFamily="18" charset="0"/>
                <a:cs typeface="Times New Roman" pitchFamily="18" charset="0"/>
              </a:rPr>
              <a:t>                - We can create object as a single datum and then create  		       instances for the object</a:t>
            </a:r>
          </a:p>
          <a:p>
            <a:pPr>
              <a:buNone/>
            </a:pPr>
            <a:r>
              <a:rPr lang="en-US" dirty="0" smtClean="0">
                <a:latin typeface="Times New Roman" pitchFamily="18" charset="0"/>
                <a:cs typeface="Times New Roman" pitchFamily="18" charset="0"/>
              </a:rPr>
              <a:t>                   Example: Array,</a:t>
            </a:r>
          </a:p>
          <a:p>
            <a:pPr>
              <a:buNone/>
            </a:pPr>
            <a:r>
              <a:rPr lang="en-US" dirty="0" smtClean="0">
                <a:latin typeface="Times New Roman" pitchFamily="18" charset="0"/>
                <a:cs typeface="Times New Roman" pitchFamily="18" charset="0"/>
              </a:rPr>
              <a:t>                                     Records, Class</a:t>
            </a:r>
          </a:p>
          <a:p>
            <a:pPr>
              <a:buNone/>
            </a:pPr>
            <a:r>
              <a:rPr lang="en-US" dirty="0" smtClean="0">
                <a:latin typeface="Times New Roman" pitchFamily="18" charset="0"/>
                <a:cs typeface="Times New Roman" pitchFamily="18" charset="0"/>
              </a:rPr>
              <a:t>                                     Movie clip etc.</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What are the differences between Primitive and Composite Data Types??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H="1">
            <a:off x="2209800" y="1295400"/>
            <a:ext cx="1600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0" y="1295400"/>
            <a:ext cx="1600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3400" y="1828800"/>
            <a:ext cx="32766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Structured (Arrays)</a:t>
            </a:r>
            <a:endParaRPr lang="en-US" sz="2400" b="1" dirty="0">
              <a:latin typeface="Times New Roman" pitchFamily="18" charset="0"/>
              <a:cs typeface="Times New Roman" pitchFamily="18" charset="0"/>
            </a:endParaRPr>
          </a:p>
        </p:txBody>
      </p:sp>
      <p:sp>
        <p:nvSpPr>
          <p:cNvPr id="11" name="TextBox 10"/>
          <p:cNvSpPr txBox="1"/>
          <p:nvPr/>
        </p:nvSpPr>
        <p:spPr>
          <a:xfrm>
            <a:off x="3810000" y="1828800"/>
            <a:ext cx="4876800"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Unstructured (Classes and Structures)</a:t>
            </a:r>
            <a:endParaRPr lang="en-US" sz="2400" b="1" dirty="0">
              <a:latin typeface="Times New Roman" pitchFamily="18" charset="0"/>
              <a:cs typeface="Times New Roman" pitchFamily="18" charset="0"/>
            </a:endParaRPr>
          </a:p>
        </p:txBody>
      </p:sp>
      <p:sp>
        <p:nvSpPr>
          <p:cNvPr id="12" name="TextBox 11"/>
          <p:cNvSpPr txBox="1"/>
          <p:nvPr/>
        </p:nvSpPr>
        <p:spPr>
          <a:xfrm>
            <a:off x="1828800" y="2667000"/>
            <a:ext cx="6629400" cy="3785652"/>
          </a:xfrm>
          <a:prstGeom prst="rect">
            <a:avLst/>
          </a:prstGeom>
          <a:noFill/>
        </p:spPr>
        <p:txBody>
          <a:bodyPr wrap="square" rtlCol="0">
            <a:spAutoFit/>
          </a:bodyPr>
          <a:lstStyle/>
          <a:p>
            <a:r>
              <a:rPr lang="en-US" sz="2400" dirty="0" smtClean="0">
                <a:latin typeface="Times New Roman" pitchFamily="18" charset="0"/>
                <a:cs typeface="Times New Roman" pitchFamily="18" charset="0"/>
              </a:rPr>
              <a:t>In modeling data in program, we consider data from three different perspective:</a:t>
            </a:r>
          </a:p>
          <a:p>
            <a:pPr marL="342900" indent="-342900">
              <a:buAutoNum type="arabicPeriod"/>
            </a:pPr>
            <a:r>
              <a:rPr lang="en-US" sz="2400" b="1" dirty="0" smtClean="0">
                <a:latin typeface="Times New Roman" pitchFamily="18" charset="0"/>
                <a:cs typeface="Times New Roman" pitchFamily="18" charset="0"/>
              </a:rPr>
              <a:t>Application (or user) level: </a:t>
            </a:r>
            <a:r>
              <a:rPr lang="en-US" sz="2400" dirty="0" smtClean="0">
                <a:latin typeface="Times New Roman" pitchFamily="18" charset="0"/>
                <a:cs typeface="Times New Roman" pitchFamily="18" charset="0"/>
              </a:rPr>
              <a:t>A way of modeling real-life data in a specific context, also called the problem domain.</a:t>
            </a:r>
          </a:p>
          <a:p>
            <a:pPr marL="342900" indent="-342900">
              <a:buAutoNum type="arabicPeriod"/>
            </a:pPr>
            <a:r>
              <a:rPr lang="en-US" sz="2400" b="1" dirty="0" smtClean="0">
                <a:latin typeface="Times New Roman" pitchFamily="18" charset="0"/>
                <a:cs typeface="Times New Roman" pitchFamily="18" charset="0"/>
              </a:rPr>
              <a:t>Logical (or abstract) level: </a:t>
            </a:r>
            <a:r>
              <a:rPr lang="en-US" sz="2400" dirty="0" smtClean="0">
                <a:latin typeface="Times New Roman" pitchFamily="18" charset="0"/>
                <a:cs typeface="Times New Roman" pitchFamily="18" charset="0"/>
              </a:rPr>
              <a:t>An abstract view of the data values and the set of operations to manipulate them</a:t>
            </a:r>
          </a:p>
          <a:p>
            <a:pPr marL="342900" indent="-342900">
              <a:buAutoNum type="arabicPeriod"/>
            </a:pPr>
            <a:r>
              <a:rPr lang="en-US" sz="2400" b="1" dirty="0" smtClean="0">
                <a:latin typeface="Times New Roman" pitchFamily="18" charset="0"/>
                <a:cs typeface="Times New Roman" pitchFamily="18" charset="0"/>
              </a:rPr>
              <a:t>Implementation Level: </a:t>
            </a:r>
            <a:r>
              <a:rPr lang="en-US" sz="2400" dirty="0" smtClean="0">
                <a:latin typeface="Times New Roman" pitchFamily="18" charset="0"/>
                <a:cs typeface="Times New Roman" pitchFamily="18" charset="0"/>
              </a:rPr>
              <a:t>A specific representation of the structure to hold the data items</a:t>
            </a:r>
            <a:endParaRPr lang="en-US" sz="2400" dirty="0">
              <a:latin typeface="Times New Roman" pitchFamily="18" charset="0"/>
              <a:cs typeface="Times New Roman" pitchFamily="18" charset="0"/>
            </a:endParaRPr>
          </a:p>
        </p:txBody>
      </p:sp>
      <p:sp>
        <p:nvSpPr>
          <p:cNvPr id="13" name="TextBox 12"/>
          <p:cNvSpPr txBox="1"/>
          <p:nvPr/>
        </p:nvSpPr>
        <p:spPr>
          <a:xfrm>
            <a:off x="2514600" y="914400"/>
            <a:ext cx="3429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Composite Data Type</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Stores a fixed-size sequential collection of elements of the same type.</a:t>
            </a:r>
          </a:p>
          <a:p>
            <a:r>
              <a:rPr lang="en-US" dirty="0" smtClean="0">
                <a:latin typeface="Times New Roman" pitchFamily="18" charset="0"/>
                <a:cs typeface="Times New Roman" pitchFamily="18" charset="0"/>
              </a:rPr>
              <a:t>All arrays consist of contiguous memory locations. The lowest address corresponds to the first element and the highest address to the last element.</a:t>
            </a:r>
          </a:p>
          <a:p>
            <a:r>
              <a:rPr lang="en-US" dirty="0" smtClean="0">
                <a:latin typeface="Times New Roman" pitchFamily="18" charset="0"/>
                <a:cs typeface="Times New Roman" pitchFamily="18" charset="0"/>
              </a:rPr>
              <a:t>Declaration:</a:t>
            </a:r>
          </a:p>
          <a:p>
            <a:pPr>
              <a:buNone/>
            </a:pPr>
            <a:r>
              <a:rPr lang="fr-FR" sz="1800" i="1" dirty="0" err="1" smtClean="0">
                <a:latin typeface="Times New Roman" pitchFamily="18" charset="0"/>
                <a:cs typeface="Times New Roman" pitchFamily="18" charset="0"/>
              </a:rPr>
              <a:t>DataType</a:t>
            </a:r>
            <a:r>
              <a:rPr lang="fr-FR" sz="1800" dirty="0" smtClean="0">
                <a:latin typeface="Times New Roman" pitchFamily="18" charset="0"/>
                <a:cs typeface="Times New Roman" pitchFamily="18" charset="0"/>
              </a:rPr>
              <a:t> </a:t>
            </a:r>
            <a:r>
              <a:rPr lang="fr-FR" sz="1800" i="1" dirty="0" err="1" smtClean="0">
                <a:latin typeface="Times New Roman" pitchFamily="18" charset="0"/>
                <a:cs typeface="Times New Roman" pitchFamily="18" charset="0"/>
              </a:rPr>
              <a:t>ArrayName</a:t>
            </a:r>
            <a:r>
              <a:rPr lang="fr-FR" sz="1800" dirty="0" smtClean="0">
                <a:latin typeface="Times New Roman" pitchFamily="18" charset="0"/>
                <a:cs typeface="Times New Roman" pitchFamily="18" charset="0"/>
              </a:rPr>
              <a:t>[</a:t>
            </a:r>
            <a:r>
              <a:rPr lang="fr-FR" sz="1800" i="1" dirty="0" smtClean="0">
                <a:latin typeface="Times New Roman" pitchFamily="18" charset="0"/>
                <a:cs typeface="Times New Roman" pitchFamily="18" charset="0"/>
              </a:rPr>
              <a:t>dimension</a:t>
            </a:r>
            <a:r>
              <a:rPr lang="fr-FR" sz="1800" dirty="0" smtClean="0">
                <a:latin typeface="Times New Roman" pitchFamily="18" charset="0"/>
                <a:cs typeface="Times New Roman" pitchFamily="18" charset="0"/>
              </a:rPr>
              <a:t>] = { </a:t>
            </a:r>
            <a:r>
              <a:rPr lang="fr-FR" sz="1800" i="1" dirty="0" smtClean="0">
                <a:latin typeface="Times New Roman" pitchFamily="18" charset="0"/>
                <a:cs typeface="Times New Roman" pitchFamily="18" charset="0"/>
              </a:rPr>
              <a:t>element1</a:t>
            </a:r>
            <a:r>
              <a:rPr lang="fr-FR" sz="1800" dirty="0" smtClean="0">
                <a:latin typeface="Times New Roman" pitchFamily="18" charset="0"/>
                <a:cs typeface="Times New Roman" pitchFamily="18" charset="0"/>
              </a:rPr>
              <a:t>, </a:t>
            </a:r>
            <a:r>
              <a:rPr lang="fr-FR" sz="1800" i="1" dirty="0" smtClean="0">
                <a:latin typeface="Times New Roman" pitchFamily="18" charset="0"/>
                <a:cs typeface="Times New Roman" pitchFamily="18" charset="0"/>
              </a:rPr>
              <a:t>element2</a:t>
            </a:r>
            <a:r>
              <a:rPr lang="fr-FR" sz="1800" dirty="0" smtClean="0">
                <a:latin typeface="Times New Roman" pitchFamily="18" charset="0"/>
                <a:cs typeface="Times New Roman" pitchFamily="18" charset="0"/>
              </a:rPr>
              <a:t>, …, </a:t>
            </a:r>
            <a:r>
              <a:rPr lang="fr-FR" sz="1800" i="1" dirty="0" err="1" smtClean="0">
                <a:latin typeface="Times New Roman" pitchFamily="18" charset="0"/>
                <a:cs typeface="Times New Roman" pitchFamily="18" charset="0"/>
              </a:rPr>
              <a:t>elementn</a:t>
            </a:r>
            <a:r>
              <a:rPr lang="fr-FR"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One-dimensional Array</a:t>
            </a:r>
          </a:p>
          <a:p>
            <a:r>
              <a:rPr lang="en-US" dirty="0" smtClean="0">
                <a:latin typeface="Times New Roman" pitchFamily="18" charset="0"/>
                <a:cs typeface="Times New Roman" pitchFamily="18" charset="0"/>
              </a:rPr>
              <a:t>Two –dimensional Array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sz="4400" dirty="0" smtClean="0">
                <a:latin typeface="Times New Roman" pitchFamily="18" charset="0"/>
                <a:cs typeface="Times New Roman" pitchFamily="18" charset="0"/>
              </a:rPr>
              <a:t>Structured Data Type (Arrays)</a:t>
            </a:r>
            <a:br>
              <a:rPr lang="en-US" sz="4400"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2738</TotalTime>
  <Words>1829</Words>
  <Application>Microsoft Office PowerPoint</Application>
  <PresentationFormat>On-screen Show (4:3)</PresentationFormat>
  <Paragraphs>359</Paragraphs>
  <Slides>38</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MS Mincho</vt:lpstr>
      <vt:lpstr>SimSun</vt:lpstr>
      <vt:lpstr>Calibri</vt:lpstr>
      <vt:lpstr>Courier New</vt:lpstr>
      <vt:lpstr>Lucida Sans Unicode</vt:lpstr>
      <vt:lpstr>Times New Roman</vt:lpstr>
      <vt:lpstr>Verdana</vt:lpstr>
      <vt:lpstr>Wingdings</vt:lpstr>
      <vt:lpstr>Wingdings 2</vt:lpstr>
      <vt:lpstr>Wingdings 3</vt:lpstr>
      <vt:lpstr>Concourse</vt:lpstr>
      <vt:lpstr>CSE 225 Data Structures and Algorithms  Sec- 5&amp;6</vt:lpstr>
      <vt:lpstr>Lecture 1</vt:lpstr>
      <vt:lpstr>PowerPoint Presentation</vt:lpstr>
      <vt:lpstr>Data Structures: Why?</vt:lpstr>
      <vt:lpstr>Why Study Algorithms and Data Structures?</vt:lpstr>
      <vt:lpstr>PowerPoint Presentation</vt:lpstr>
      <vt:lpstr>PowerPoint Presentation</vt:lpstr>
      <vt:lpstr>PowerPoint Presentation</vt:lpstr>
      <vt:lpstr>Structured Data Type (Arrays) </vt:lpstr>
      <vt:lpstr>Records/ Structure</vt:lpstr>
      <vt:lpstr>BIG DATA</vt:lpstr>
      <vt:lpstr>BIG DATA (Examples)</vt:lpstr>
      <vt:lpstr>BIG DATA (Examples)</vt:lpstr>
      <vt:lpstr>BIG DATA (Examples)</vt:lpstr>
      <vt:lpstr>PowerPoint Presentation</vt:lpstr>
      <vt:lpstr>What is a Class? </vt:lpstr>
      <vt:lpstr>Definition of Class</vt:lpstr>
      <vt:lpstr>Motivation for classes</vt:lpstr>
      <vt:lpstr>Classes &amp; Objects</vt:lpstr>
      <vt:lpstr>Define a Class Type</vt:lpstr>
      <vt:lpstr>Class Definition – Member Functions</vt:lpstr>
      <vt:lpstr>Define a Member Function</vt:lpstr>
      <vt:lpstr>Defining Methods Separately</vt:lpstr>
      <vt:lpstr>Inline Functions</vt:lpstr>
      <vt:lpstr>Class Definition - Access Control</vt:lpstr>
      <vt:lpstr>Class in a Separate Header File for Reusability </vt:lpstr>
      <vt:lpstr>PowerPoint Presentation</vt:lpstr>
      <vt:lpstr>Three Types of Functions</vt:lpstr>
      <vt:lpstr>Constructor</vt:lpstr>
      <vt:lpstr>Constructor (Cont.)</vt:lpstr>
      <vt:lpstr>Modifiers</vt:lpstr>
      <vt:lpstr>Modifiers (Cont.)</vt:lpstr>
      <vt:lpstr>Accessors</vt:lpstr>
      <vt:lpstr>More complicated accessors</vt:lpstr>
      <vt:lpstr>Pre- and Postconditions</vt:lpstr>
      <vt:lpstr>Objects</vt:lpstr>
      <vt:lpstr>Declaration of an Object</vt:lpstr>
      <vt:lpstr>Another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225</dc:title>
  <dc:creator>Dell</dc:creator>
  <cp:lastModifiedBy>Tamanna</cp:lastModifiedBy>
  <cp:revision>159</cp:revision>
  <dcterms:created xsi:type="dcterms:W3CDTF">2016-01-09T11:53:02Z</dcterms:created>
  <dcterms:modified xsi:type="dcterms:W3CDTF">2018-10-01T03:35:46Z</dcterms:modified>
</cp:coreProperties>
</file>