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57" r:id="rId3"/>
    <p:sldId id="299" r:id="rId4"/>
    <p:sldId id="288" r:id="rId5"/>
    <p:sldId id="259" r:id="rId6"/>
    <p:sldId id="262" r:id="rId7"/>
    <p:sldId id="260" r:id="rId8"/>
    <p:sldId id="263" r:id="rId9"/>
    <p:sldId id="266" r:id="rId10"/>
    <p:sldId id="289" r:id="rId11"/>
    <p:sldId id="290" r:id="rId12"/>
    <p:sldId id="272" r:id="rId13"/>
    <p:sldId id="273" r:id="rId14"/>
    <p:sldId id="274" r:id="rId15"/>
    <p:sldId id="275" r:id="rId16"/>
    <p:sldId id="276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77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3BA80-9FC3-4D62-9293-D996411115EC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807FA-2598-4432-8D37-53FE7754E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39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3163" y="696913"/>
            <a:ext cx="4638675" cy="3479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863" y="4408488"/>
            <a:ext cx="5121275" cy="417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949" tIns="46474" rIns="92949" bIns="46474"/>
          <a:lstStyle/>
          <a:p>
            <a:r>
              <a:rPr lang="en-US" altLang="en-US"/>
              <a:t>Size of Students in COP3530 is 240, Exams is 3, DOW is 7, and Months is 12. Notice that Days of Week is used as an example of both a data object and of a linear</a:t>
            </a:r>
          </a:p>
          <a:p>
            <a:r>
              <a:rPr lang="en-US" altLang="en-US"/>
              <a:t>list. As a data object, {S, M, T, …} and {M, W, S, …} describe the same data object with 7 allowable instances S, M, T, … As a linear list (S, M, T, …) and (M, W, S, …) are two different instances of a linear list. Linear List itself may be viewed as data object, which is simply the set of all possible linear list instances.</a:t>
            </a:r>
          </a:p>
        </p:txBody>
      </p:sp>
    </p:spTree>
    <p:extLst>
      <p:ext uri="{BB962C8B-B14F-4D97-AF65-F5344CB8AC3E}">
        <p14:creationId xmlns:p14="http://schemas.microsoft.com/office/powerpoint/2010/main" val="2589295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D6AE6A06-9ECD-41AC-815E-C09EC5155373}" type="slidenum">
              <a:rPr lang="en-US"/>
              <a:pPr/>
              <a:t>15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351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D951ECFD-BF01-4A01-9BCD-46E70454B931}" type="slidenum">
              <a:rPr lang="en-US"/>
              <a:pPr/>
              <a:t>16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0561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247224BC-4859-4A36-8DCB-DFBC52A13BB9}" type="slidenum">
              <a:rPr lang="en-US"/>
              <a:pPr/>
              <a:t>17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530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28E741A6-D4DD-42D5-9F9E-E397E942B37F}" type="slidenum">
              <a:rPr lang="en-US"/>
              <a:pPr/>
              <a:t>18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843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4C09B90A-A6A3-45D5-8293-D386BC3CC1DF}" type="slidenum">
              <a:rPr lang="en-US"/>
              <a:pPr/>
              <a:t>19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623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F58B46FA-7BB8-47F8-A101-D05136B1B545}" type="slidenum">
              <a:rPr lang="en-US"/>
              <a:pPr/>
              <a:t>20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094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54BB1AEC-F5C7-4EA1-8B22-DA85DC13351F}" type="slidenum">
              <a:rPr lang="en-US"/>
              <a:pPr/>
              <a:t>21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476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FF215E28-A137-4A18-99EE-CECED94771D2}" type="slidenum">
              <a:rPr lang="en-US"/>
              <a:pPr/>
              <a:t>22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4141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FB9D5EDD-363C-4EA8-8B2A-6FF86B002DF4}" type="slidenum">
              <a:rPr lang="en-US"/>
              <a:pPr/>
              <a:t>23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930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E114AD8F-68CF-4B18-BAE7-388CA68F945C}" type="slidenum">
              <a:rPr lang="en-US"/>
              <a:pPr/>
              <a:t>24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360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F01CB02D-071E-41AC-B2F5-4074C036F5E8}" type="slidenum">
              <a:rPr lang="en-US"/>
              <a:pPr/>
              <a:t>6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653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A2DBA65E-687E-4D44-B173-A2F2EA9026DB}" type="slidenum">
              <a:rPr lang="en-US"/>
              <a:pPr/>
              <a:t>25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62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F626A347-4F22-477E-A9EB-0D2DFFF4C964}" type="slidenum">
              <a:rPr lang="en-US"/>
              <a:pPr/>
              <a:t>26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04969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181BA05B-F329-47E8-89AD-A00FA3DAF776}" type="slidenum">
              <a:rPr lang="en-US"/>
              <a:pPr/>
              <a:t>27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99256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5E73A4CE-D0C9-4CC9-B70B-654D11B87C57}" type="slidenum">
              <a:rPr lang="en-US"/>
              <a:pPr/>
              <a:t>28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109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B08B5FA4-9634-4A4A-85EC-80D4441526AA}" type="slidenum">
              <a:rPr lang="en-US"/>
              <a:pPr/>
              <a:t>29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8140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A73CD473-88B7-4EB5-AC54-896091964B3A}" type="slidenum">
              <a:rPr lang="en-US"/>
              <a:pPr/>
              <a:t>8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5299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FCFACBF1-717A-4A1C-8AF8-B660FA32D336}" type="slidenum">
              <a:rPr lang="en-US"/>
              <a:pPr/>
              <a:t>9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670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76A89B4D-97AE-4338-BB79-9EDDDADAFE6B}" type="slidenum">
              <a:rPr lang="en-US"/>
              <a:pPr/>
              <a:t>10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127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223791C6-9BF4-4187-B903-438D4E70DEB9}" type="slidenum">
              <a:rPr lang="en-US"/>
              <a:pPr/>
              <a:t>11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129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E0FC0DB2-ABAD-4775-B354-CDAAD4A0FB68}" type="slidenum">
              <a:rPr lang="en-US"/>
              <a:pPr/>
              <a:t>12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116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965C32AA-5454-4877-9328-AE46DE857430}" type="slidenum">
              <a:rPr lang="en-US"/>
              <a:pPr/>
              <a:t>13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3516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1AC3969F-1D5C-4973-93B5-33781AEFB4EA}" type="slidenum">
              <a:rPr lang="en-US"/>
              <a:pPr/>
              <a:t>14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9677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9AA-FA20-403A-97B0-76544076B2D3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8D58-A711-4882-8BDE-8AA8698CF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9AA-FA20-403A-97B0-76544076B2D3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8D58-A711-4882-8BDE-8AA8698CF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9AA-FA20-403A-97B0-76544076B2D3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8D58-A711-4882-8BDE-8AA8698CF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9AA-FA20-403A-97B0-76544076B2D3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8D58-A711-4882-8BDE-8AA8698CF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9AA-FA20-403A-97B0-76544076B2D3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8D58-A711-4882-8BDE-8AA8698CF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9AA-FA20-403A-97B0-76544076B2D3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8D58-A711-4882-8BDE-8AA8698CF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9AA-FA20-403A-97B0-76544076B2D3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8D58-A711-4882-8BDE-8AA8698CF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9AA-FA20-403A-97B0-76544076B2D3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8D58-A711-4882-8BDE-8AA8698CF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9AA-FA20-403A-97B0-76544076B2D3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8D58-A711-4882-8BDE-8AA8698CF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9AA-FA20-403A-97B0-76544076B2D3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8D58-A711-4882-8BDE-8AA8698CF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9AA-FA20-403A-97B0-76544076B2D3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8D58-A711-4882-8BDE-8AA8698CF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5F9AA-FA20-403A-97B0-76544076B2D3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48D58-A711-4882-8BDE-8AA8698CF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CSE 225</a:t>
            </a:r>
            <a:br>
              <a:rPr lang="en-US" dirty="0" smtClean="0"/>
            </a:br>
            <a:r>
              <a:rPr lang="en-US" dirty="0" smtClean="0"/>
              <a:t>Data Structures and Algorithms</a:t>
            </a:r>
            <a:br>
              <a:rPr lang="en-US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000" dirty="0" smtClean="0"/>
              <a:t>Sec- </a:t>
            </a:r>
            <a:r>
              <a:rPr lang="en-US" sz="4000" dirty="0" smtClean="0"/>
              <a:t>5&amp;6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/>
          <a:p>
            <a:r>
              <a:rPr lang="en-US" b="1" smtClean="0"/>
              <a:t>Fall</a:t>
            </a:r>
            <a:r>
              <a:rPr lang="en-US" b="1" smtClean="0"/>
              <a:t>-2018</a:t>
            </a:r>
            <a:endParaRPr lang="en-US" b="1" dirty="0" smtClean="0"/>
          </a:p>
          <a:p>
            <a:r>
              <a:rPr lang="en-US" b="1" dirty="0" smtClean="0"/>
              <a:t>Instructor : Tamanna Motahar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3200" y="457200"/>
            <a:ext cx="7391400" cy="762000"/>
          </a:xfrm>
          <a:extLst/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>
                <a:cs typeface="+mj-cs"/>
              </a:rPr>
              <a:t>Before Inserting </a:t>
            </a:r>
            <a:r>
              <a:rPr lang="en-US" dirty="0" smtClean="0">
                <a:cs typeface="+mj-cs"/>
              </a:rPr>
              <a:t>Henry </a:t>
            </a:r>
            <a:r>
              <a:rPr lang="en-US" dirty="0">
                <a:cs typeface="+mj-cs"/>
              </a:rPr>
              <a:t>into an</a:t>
            </a:r>
            <a:br>
              <a:rPr lang="en-US" dirty="0">
                <a:cs typeface="+mj-cs"/>
              </a:rPr>
            </a:br>
            <a:r>
              <a:rPr lang="en-US" dirty="0">
                <a:cs typeface="+mj-cs"/>
              </a:rPr>
              <a:t>Unsorted List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17DE24B7-ECC2-4705-8764-5C0172878925}" type="slidenum">
              <a:rPr lang="en-US" sz="1800"/>
              <a:pPr eaLnBrk="1" hangingPunct="1"/>
              <a:t>10</a:t>
            </a:fld>
            <a:endParaRPr lang="en-US" sz="180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62000" y="1447800"/>
            <a:ext cx="4406900" cy="4724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3771900" y="1550988"/>
            <a:ext cx="954088" cy="4302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2590800" y="2360613"/>
            <a:ext cx="2211388" cy="32781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584450" y="2667000"/>
            <a:ext cx="2224088" cy="2465388"/>
            <a:chOff x="1728" y="2016"/>
            <a:chExt cx="1401" cy="1553"/>
          </a:xfrm>
        </p:grpSpPr>
        <p:sp>
          <p:nvSpPr>
            <p:cNvPr id="17418" name="Line 6"/>
            <p:cNvSpPr>
              <a:spLocks noChangeShapeType="1"/>
            </p:cNvSpPr>
            <p:nvPr/>
          </p:nvSpPr>
          <p:spPr bwMode="auto">
            <a:xfrm>
              <a:off x="1728" y="2016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19" name="Line 7"/>
            <p:cNvSpPr>
              <a:spLocks noChangeShapeType="1"/>
            </p:cNvSpPr>
            <p:nvPr/>
          </p:nvSpPr>
          <p:spPr bwMode="auto">
            <a:xfrm>
              <a:off x="1728" y="233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20" name="Line 8"/>
            <p:cNvSpPr>
              <a:spLocks noChangeShapeType="1"/>
            </p:cNvSpPr>
            <p:nvPr/>
          </p:nvSpPr>
          <p:spPr bwMode="auto">
            <a:xfrm>
              <a:off x="1728" y="2662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21" name="Line 9"/>
            <p:cNvSpPr>
              <a:spLocks noChangeShapeType="1"/>
            </p:cNvSpPr>
            <p:nvPr/>
          </p:nvSpPr>
          <p:spPr bwMode="auto">
            <a:xfrm>
              <a:off x="1728" y="356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22" name="Line 10"/>
            <p:cNvSpPr>
              <a:spLocks noChangeShapeType="1"/>
            </p:cNvSpPr>
            <p:nvPr/>
          </p:nvSpPr>
          <p:spPr bwMode="auto">
            <a:xfrm>
              <a:off x="1728" y="2985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7415" name="Rectangle 12"/>
          <p:cNvSpPr>
            <a:spLocks noChangeArrowheads="1"/>
          </p:cNvSpPr>
          <p:nvPr/>
        </p:nvSpPr>
        <p:spPr bwMode="auto">
          <a:xfrm>
            <a:off x="865188" y="1524000"/>
            <a:ext cx="3536950" cy="423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length			      3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info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</a:t>
            </a: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	 [ 0 ]         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Maxwell</a:t>
            </a: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              [ 1 ]         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Bradley</a:t>
            </a: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[ 2 ] 	 </a:t>
            </a:r>
            <a:r>
              <a:rPr lang="en-US" sz="2000" b="1" dirty="0" err="1">
                <a:latin typeface="Times New Roman" charset="0"/>
                <a:ea typeface="ＭＳ Ｐゴシック" charset="0"/>
                <a:cs typeface="Arial" charset="0"/>
              </a:rPr>
              <a:t>Asad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[ 3 ] 	 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 	                   .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	                   .	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	                   .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  </a:t>
            </a:r>
          </a:p>
          <a:p>
            <a:pPr eaLnBrk="0" hangingPunct="0">
              <a:defRPr/>
            </a:pPr>
            <a:endParaRPr lang="en-US" sz="16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[MAX_ITEMS-1]</a:t>
            </a: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416" name="Rectangle 13"/>
          <p:cNvSpPr>
            <a:spLocks noChangeArrowheads="1"/>
          </p:cNvSpPr>
          <p:nvPr/>
        </p:nvSpPr>
        <p:spPr bwMode="auto">
          <a:xfrm>
            <a:off x="5921375" y="1477963"/>
            <a:ext cx="251301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The item will</a:t>
            </a: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be placed into</a:t>
            </a: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the length location,</a:t>
            </a: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and length will be</a:t>
            </a: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incremented.</a:t>
            </a:r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r"/>
            <a:fld id="{865E778E-1476-43D4-B155-D6435DCE350C}" type="slidenum">
              <a:rPr lang="en-US" sz="1800"/>
              <a:pPr algn="r"/>
              <a:t>10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4094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391400" cy="7620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cs typeface="+mj-cs"/>
              </a:rPr>
              <a:t>After Inserting </a:t>
            </a:r>
            <a:r>
              <a:rPr lang="en-US" dirty="0">
                <a:cs typeface="+mj-cs"/>
              </a:rPr>
              <a:t>Henry </a:t>
            </a:r>
            <a:r>
              <a:rPr lang="en-US" dirty="0" smtClean="0">
                <a:cs typeface="+mj-cs"/>
              </a:rPr>
              <a:t>into an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Unsorted List</a:t>
            </a:r>
            <a:endParaRPr lang="en-US" dirty="0">
              <a:cs typeface="+mj-cs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088EEB4F-B529-485F-B360-24C09F5187A5}" type="slidenum">
              <a:rPr lang="en-US" sz="1800"/>
              <a:pPr eaLnBrk="1" hangingPunct="1"/>
              <a:t>11</a:t>
            </a:fld>
            <a:endParaRPr lang="en-US" sz="1800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841500" y="1600200"/>
            <a:ext cx="4406900" cy="4495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4851400" y="1738313"/>
            <a:ext cx="954088" cy="4302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3670300" y="2513013"/>
            <a:ext cx="2211388" cy="32781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663950" y="2868613"/>
            <a:ext cx="2224088" cy="2465387"/>
            <a:chOff x="1728" y="2016"/>
            <a:chExt cx="1401" cy="1553"/>
          </a:xfrm>
        </p:grpSpPr>
        <p:sp>
          <p:nvSpPr>
            <p:cNvPr id="18441" name="Line 6"/>
            <p:cNvSpPr>
              <a:spLocks noChangeShapeType="1"/>
            </p:cNvSpPr>
            <p:nvPr/>
          </p:nvSpPr>
          <p:spPr bwMode="auto">
            <a:xfrm>
              <a:off x="1728" y="2016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442" name="Line 7"/>
            <p:cNvSpPr>
              <a:spLocks noChangeShapeType="1"/>
            </p:cNvSpPr>
            <p:nvPr/>
          </p:nvSpPr>
          <p:spPr bwMode="auto">
            <a:xfrm>
              <a:off x="1728" y="233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443" name="Line 8"/>
            <p:cNvSpPr>
              <a:spLocks noChangeShapeType="1"/>
            </p:cNvSpPr>
            <p:nvPr/>
          </p:nvSpPr>
          <p:spPr bwMode="auto">
            <a:xfrm>
              <a:off x="1728" y="2662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444" name="Line 9"/>
            <p:cNvSpPr>
              <a:spLocks noChangeShapeType="1"/>
            </p:cNvSpPr>
            <p:nvPr/>
          </p:nvSpPr>
          <p:spPr bwMode="auto">
            <a:xfrm>
              <a:off x="1728" y="356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445" name="Line 10"/>
            <p:cNvSpPr>
              <a:spLocks noChangeShapeType="1"/>
            </p:cNvSpPr>
            <p:nvPr/>
          </p:nvSpPr>
          <p:spPr bwMode="auto">
            <a:xfrm>
              <a:off x="1728" y="2985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8439" name="Rectangle 12"/>
          <p:cNvSpPr>
            <a:spLocks noChangeArrowheads="1"/>
          </p:cNvSpPr>
          <p:nvPr/>
        </p:nvSpPr>
        <p:spPr bwMode="auto">
          <a:xfrm>
            <a:off x="1944688" y="1676400"/>
            <a:ext cx="3536950" cy="409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length			      4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info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</a:t>
            </a: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	 [ 0 ]         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Maxwell</a:t>
            </a: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              [ 1 ]         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Bradley</a:t>
            </a: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[ 2 ] 	 </a:t>
            </a:r>
            <a:r>
              <a:rPr lang="en-US" sz="2000" b="1" dirty="0" err="1">
                <a:latin typeface="Times New Roman" charset="0"/>
                <a:ea typeface="ＭＳ Ｐゴシック" charset="0"/>
                <a:cs typeface="Arial" charset="0"/>
              </a:rPr>
              <a:t>Asad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[ 3 ] 	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Henry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 	                   .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	                   .	            		       .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  </a:t>
            </a:r>
            <a:endParaRPr lang="en-US" sz="16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[MAX_ITEMS-1]</a:t>
            </a: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30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05800" cy="5334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Getting Ivan from an Unsorted List</a:t>
            </a:r>
          </a:p>
        </p:txBody>
      </p:sp>
      <p:sp>
        <p:nvSpPr>
          <p:cNvPr id="1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B6C68598-AEDE-4F73-B4BA-60A60DB3EB74}" type="slidenum">
              <a:rPr lang="en-US" sz="1800"/>
              <a:pPr eaLnBrk="1" hangingPunct="1"/>
              <a:t>12</a:t>
            </a:fld>
            <a:endParaRPr lang="en-US" sz="180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5645150" y="1295400"/>
            <a:ext cx="2882900" cy="1511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20750" y="1143000"/>
            <a:ext cx="4406900" cy="48641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3930650" y="1420813"/>
            <a:ext cx="954088" cy="4302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sp>
        <p:nvSpPr>
          <p:cNvPr id="53253" name="Rectangle 6"/>
          <p:cNvSpPr>
            <a:spLocks noChangeArrowheads="1"/>
          </p:cNvSpPr>
          <p:nvPr/>
        </p:nvSpPr>
        <p:spPr bwMode="auto">
          <a:xfrm>
            <a:off x="2749550" y="2195513"/>
            <a:ext cx="2211388" cy="34305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743200" y="2703513"/>
            <a:ext cx="2224088" cy="2465387"/>
            <a:chOff x="1728" y="2016"/>
            <a:chExt cx="1401" cy="1553"/>
          </a:xfrm>
        </p:grpSpPr>
        <p:sp>
          <p:nvSpPr>
            <p:cNvPr id="21516" name="Line 7"/>
            <p:cNvSpPr>
              <a:spLocks noChangeShapeType="1"/>
            </p:cNvSpPr>
            <p:nvPr/>
          </p:nvSpPr>
          <p:spPr bwMode="auto">
            <a:xfrm>
              <a:off x="1728" y="2016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517" name="Line 8"/>
            <p:cNvSpPr>
              <a:spLocks noChangeShapeType="1"/>
            </p:cNvSpPr>
            <p:nvPr/>
          </p:nvSpPr>
          <p:spPr bwMode="auto">
            <a:xfrm>
              <a:off x="1728" y="233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518" name="Line 9"/>
            <p:cNvSpPr>
              <a:spLocks noChangeShapeType="1"/>
            </p:cNvSpPr>
            <p:nvPr/>
          </p:nvSpPr>
          <p:spPr bwMode="auto">
            <a:xfrm>
              <a:off x="1728" y="2662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519" name="Line 10"/>
            <p:cNvSpPr>
              <a:spLocks noChangeShapeType="1"/>
            </p:cNvSpPr>
            <p:nvPr/>
          </p:nvSpPr>
          <p:spPr bwMode="auto">
            <a:xfrm>
              <a:off x="1728" y="356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520" name="Line 11"/>
            <p:cNvSpPr>
              <a:spLocks noChangeShapeType="1"/>
            </p:cNvSpPr>
            <p:nvPr/>
          </p:nvSpPr>
          <p:spPr bwMode="auto">
            <a:xfrm>
              <a:off x="1728" y="2985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3255" name="Oval 13"/>
          <p:cNvSpPr>
            <a:spLocks noChangeArrowheads="1"/>
          </p:cNvSpPr>
          <p:nvPr/>
        </p:nvSpPr>
        <p:spPr bwMode="auto">
          <a:xfrm>
            <a:off x="2749550" y="2197100"/>
            <a:ext cx="2197100" cy="4445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sp>
        <p:nvSpPr>
          <p:cNvPr id="21513" name="Rectangle 14"/>
          <p:cNvSpPr>
            <a:spLocks noChangeArrowheads="1"/>
          </p:cNvSpPr>
          <p:nvPr/>
        </p:nvSpPr>
        <p:spPr bwMode="auto">
          <a:xfrm>
            <a:off x="5699125" y="1471613"/>
            <a:ext cx="28733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moreToSearch:   true</a:t>
            </a:r>
          </a:p>
          <a:p>
            <a:pPr eaLnBrk="0" hangingPunct="0">
              <a:defRPr/>
            </a:pPr>
            <a:endParaRPr lang="en-US" sz="1000" b="1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found:		    false</a:t>
            </a:r>
          </a:p>
          <a:p>
            <a:pPr eaLnBrk="0" hangingPunct="0">
              <a:defRPr/>
            </a:pPr>
            <a:endParaRPr lang="en-US" sz="1000" b="1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location:              0   </a:t>
            </a:r>
          </a:p>
        </p:txBody>
      </p:sp>
      <p:sp>
        <p:nvSpPr>
          <p:cNvPr id="21514" name="Rectangle 15"/>
          <p:cNvSpPr>
            <a:spLocks noChangeArrowheads="1"/>
          </p:cNvSpPr>
          <p:nvPr/>
        </p:nvSpPr>
        <p:spPr bwMode="auto">
          <a:xfrm>
            <a:off x="1023938" y="1452563"/>
            <a:ext cx="3536950" cy="40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length			      4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info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</a:t>
            </a: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	 [ 0 ]         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Maxwell</a:t>
            </a: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              [ 1 ]         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Bradley</a:t>
            </a: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[ 2 ] 	 </a:t>
            </a:r>
            <a:r>
              <a:rPr lang="en-US" sz="2000" b="1" dirty="0" err="1">
                <a:latin typeface="Times New Roman" charset="0"/>
                <a:ea typeface="ＭＳ Ｐゴシック" charset="0"/>
                <a:cs typeface="Arial" charset="0"/>
              </a:rPr>
              <a:t>Asad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[ 3 ] 	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Henry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 	                   .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	                   .	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	                   </a:t>
            </a: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[MAX_ITEMS-1]</a:t>
            </a: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999413" cy="6858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Getting Ivan from an Unsorted List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5645150" y="1295400"/>
            <a:ext cx="2882900" cy="1511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920750" y="1219200"/>
            <a:ext cx="4406900" cy="48641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930650" y="1497013"/>
            <a:ext cx="954088" cy="430212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2749550" y="2271713"/>
            <a:ext cx="2211388" cy="336708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743200" y="2716213"/>
            <a:ext cx="2224088" cy="2465387"/>
            <a:chOff x="1728" y="2016"/>
            <a:chExt cx="1401" cy="1553"/>
          </a:xfrm>
        </p:grpSpPr>
        <p:sp>
          <p:nvSpPr>
            <p:cNvPr id="22540" name="Line 7"/>
            <p:cNvSpPr>
              <a:spLocks noChangeShapeType="1"/>
            </p:cNvSpPr>
            <p:nvPr/>
          </p:nvSpPr>
          <p:spPr bwMode="auto">
            <a:xfrm>
              <a:off x="1728" y="2016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541" name="Line 8"/>
            <p:cNvSpPr>
              <a:spLocks noChangeShapeType="1"/>
            </p:cNvSpPr>
            <p:nvPr/>
          </p:nvSpPr>
          <p:spPr bwMode="auto">
            <a:xfrm>
              <a:off x="1728" y="233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542" name="Line 9"/>
            <p:cNvSpPr>
              <a:spLocks noChangeShapeType="1"/>
            </p:cNvSpPr>
            <p:nvPr/>
          </p:nvSpPr>
          <p:spPr bwMode="auto">
            <a:xfrm>
              <a:off x="1728" y="2662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543" name="Line 10"/>
            <p:cNvSpPr>
              <a:spLocks noChangeShapeType="1"/>
            </p:cNvSpPr>
            <p:nvPr/>
          </p:nvSpPr>
          <p:spPr bwMode="auto">
            <a:xfrm>
              <a:off x="1728" y="356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544" name="Line 11"/>
            <p:cNvSpPr>
              <a:spLocks noChangeShapeType="1"/>
            </p:cNvSpPr>
            <p:nvPr/>
          </p:nvSpPr>
          <p:spPr bwMode="auto">
            <a:xfrm>
              <a:off x="1728" y="2985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2536" name="Oval 13"/>
          <p:cNvSpPr>
            <a:spLocks noChangeArrowheads="1"/>
          </p:cNvSpPr>
          <p:nvPr/>
        </p:nvSpPr>
        <p:spPr bwMode="auto">
          <a:xfrm>
            <a:off x="2749550" y="2743200"/>
            <a:ext cx="21971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537" name="Rectangle 14"/>
          <p:cNvSpPr>
            <a:spLocks noChangeArrowheads="1"/>
          </p:cNvSpPr>
          <p:nvPr/>
        </p:nvSpPr>
        <p:spPr bwMode="auto">
          <a:xfrm>
            <a:off x="1023938" y="1528763"/>
            <a:ext cx="3536950" cy="40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length			      4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info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</a:t>
            </a: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	 [ 0 ]         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Maxwell</a:t>
            </a: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              [ 1 ]         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Bradley</a:t>
            </a: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[ 2 ] 	 </a:t>
            </a:r>
            <a:r>
              <a:rPr lang="en-US" sz="2000" b="1" dirty="0" err="1">
                <a:latin typeface="Times New Roman" charset="0"/>
                <a:ea typeface="ＭＳ Ｐゴシック" charset="0"/>
                <a:cs typeface="Arial" charset="0"/>
              </a:rPr>
              <a:t>Asad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[ 3 ] 	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Henry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 	                   .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	                   .	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	                </a:t>
            </a: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[MAX_ITEMS-1]</a:t>
            </a: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22538" name="Rectangle 15"/>
          <p:cNvSpPr>
            <a:spLocks noChangeArrowheads="1"/>
          </p:cNvSpPr>
          <p:nvPr/>
        </p:nvSpPr>
        <p:spPr bwMode="auto">
          <a:xfrm>
            <a:off x="5699125" y="1471613"/>
            <a:ext cx="28733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moreToSearch:   true</a:t>
            </a:r>
          </a:p>
          <a:p>
            <a:pPr eaLnBrk="0" hangingPunct="0">
              <a:defRPr/>
            </a:pPr>
            <a:endParaRPr lang="en-US" sz="1000" b="1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found:		    false</a:t>
            </a:r>
          </a:p>
          <a:p>
            <a:pPr eaLnBrk="0" hangingPunct="0">
              <a:defRPr/>
            </a:pPr>
            <a:endParaRPr lang="en-US" sz="1000" b="1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location:              1   </a:t>
            </a:r>
          </a:p>
        </p:txBody>
      </p:sp>
      <p:sp>
        <p:nvSpPr>
          <p:cNvPr id="1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8FC7785E-CE27-4AF8-B22A-45DCEDB1A94C}" type="slidenum">
              <a:rPr lang="en-US" sz="1800"/>
              <a:pPr eaLnBrk="1" hangingPunct="1"/>
              <a:t>13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8610600" cy="6858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Getting Ivan from an Unsorted List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5486400" y="1447800"/>
            <a:ext cx="2882900" cy="1511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62000" y="1371600"/>
            <a:ext cx="4406900" cy="4648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771900" y="1573213"/>
            <a:ext cx="954088" cy="430212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590800" y="2271713"/>
            <a:ext cx="2211388" cy="336708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584450" y="2736850"/>
            <a:ext cx="2224088" cy="2465388"/>
            <a:chOff x="1728" y="2016"/>
            <a:chExt cx="1401" cy="1553"/>
          </a:xfrm>
        </p:grpSpPr>
        <p:sp>
          <p:nvSpPr>
            <p:cNvPr id="23564" name="Line 7"/>
            <p:cNvSpPr>
              <a:spLocks noChangeShapeType="1"/>
            </p:cNvSpPr>
            <p:nvPr/>
          </p:nvSpPr>
          <p:spPr bwMode="auto">
            <a:xfrm>
              <a:off x="1728" y="2016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65" name="Line 8"/>
            <p:cNvSpPr>
              <a:spLocks noChangeShapeType="1"/>
            </p:cNvSpPr>
            <p:nvPr/>
          </p:nvSpPr>
          <p:spPr bwMode="auto">
            <a:xfrm>
              <a:off x="1728" y="233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66" name="Line 9"/>
            <p:cNvSpPr>
              <a:spLocks noChangeShapeType="1"/>
            </p:cNvSpPr>
            <p:nvPr/>
          </p:nvSpPr>
          <p:spPr bwMode="auto">
            <a:xfrm>
              <a:off x="1728" y="2662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67" name="Line 10"/>
            <p:cNvSpPr>
              <a:spLocks noChangeShapeType="1"/>
            </p:cNvSpPr>
            <p:nvPr/>
          </p:nvSpPr>
          <p:spPr bwMode="auto">
            <a:xfrm>
              <a:off x="1728" y="356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68" name="Line 11"/>
            <p:cNvSpPr>
              <a:spLocks noChangeShapeType="1"/>
            </p:cNvSpPr>
            <p:nvPr/>
          </p:nvSpPr>
          <p:spPr bwMode="auto">
            <a:xfrm>
              <a:off x="1728" y="2985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3560" name="Oval 13"/>
          <p:cNvSpPr>
            <a:spLocks noChangeArrowheads="1"/>
          </p:cNvSpPr>
          <p:nvPr/>
        </p:nvSpPr>
        <p:spPr bwMode="auto">
          <a:xfrm>
            <a:off x="2590800" y="3276600"/>
            <a:ext cx="21971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561" name="Rectangle 14"/>
          <p:cNvSpPr>
            <a:spLocks noChangeArrowheads="1"/>
          </p:cNvSpPr>
          <p:nvPr/>
        </p:nvSpPr>
        <p:spPr bwMode="auto">
          <a:xfrm>
            <a:off x="865188" y="1528763"/>
            <a:ext cx="3536950" cy="409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length			      4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info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</a:t>
            </a: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	 [ 0 ]         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Maxwell</a:t>
            </a: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              [ 1 ]         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Bradley</a:t>
            </a: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[ 2 ] 	 </a:t>
            </a:r>
            <a:r>
              <a:rPr lang="en-US" sz="2000" b="1" dirty="0" err="1">
                <a:latin typeface="Times New Roman" charset="0"/>
                <a:ea typeface="ＭＳ Ｐゴシック" charset="0"/>
                <a:cs typeface="Arial" charset="0"/>
              </a:rPr>
              <a:t>Asad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[ 3 ] 	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Henry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 	                   .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	                   .	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	                   .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 </a:t>
            </a:r>
            <a:endParaRPr lang="en-US" sz="16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[MAX_ITEMS-1]</a:t>
            </a: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23562" name="Rectangle 15"/>
          <p:cNvSpPr>
            <a:spLocks noChangeArrowheads="1"/>
          </p:cNvSpPr>
          <p:nvPr/>
        </p:nvSpPr>
        <p:spPr bwMode="auto">
          <a:xfrm>
            <a:off x="5540375" y="1624013"/>
            <a:ext cx="28733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moreToSearch:   true</a:t>
            </a:r>
          </a:p>
          <a:p>
            <a:pPr eaLnBrk="0" hangingPunct="0">
              <a:defRPr/>
            </a:pPr>
            <a:endParaRPr lang="en-US" sz="1000" b="1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found:		    false</a:t>
            </a:r>
          </a:p>
          <a:p>
            <a:pPr eaLnBrk="0" hangingPunct="0">
              <a:defRPr/>
            </a:pPr>
            <a:endParaRPr lang="en-US" sz="1000" b="1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location:              2  </a:t>
            </a:r>
          </a:p>
        </p:txBody>
      </p:sp>
      <p:sp>
        <p:nvSpPr>
          <p:cNvPr id="1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3465105C-C8B3-41B7-AEC1-92BECA6D1CD6}" type="slidenum">
              <a:rPr lang="en-US" sz="1800"/>
              <a:pPr eaLnBrk="1" hangingPunct="1"/>
              <a:t>14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4213" cy="914400"/>
          </a:xfrm>
          <a:extLst/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Getting Ivan from an Unsorted List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5645150" y="1347788"/>
            <a:ext cx="2882900" cy="1511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920750" y="1295400"/>
            <a:ext cx="4406900" cy="4495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998913" y="1438275"/>
            <a:ext cx="954087" cy="430213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667000" y="2125663"/>
            <a:ext cx="2211388" cy="3476625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667000" y="2667000"/>
            <a:ext cx="2224088" cy="2465388"/>
            <a:chOff x="1728" y="2016"/>
            <a:chExt cx="1401" cy="1553"/>
          </a:xfrm>
        </p:grpSpPr>
        <p:sp>
          <p:nvSpPr>
            <p:cNvPr id="24588" name="Line 7"/>
            <p:cNvSpPr>
              <a:spLocks noChangeShapeType="1"/>
            </p:cNvSpPr>
            <p:nvPr/>
          </p:nvSpPr>
          <p:spPr bwMode="auto">
            <a:xfrm>
              <a:off x="1728" y="2016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89" name="Line 8"/>
            <p:cNvSpPr>
              <a:spLocks noChangeShapeType="1"/>
            </p:cNvSpPr>
            <p:nvPr/>
          </p:nvSpPr>
          <p:spPr bwMode="auto">
            <a:xfrm>
              <a:off x="1728" y="233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90" name="Line 9"/>
            <p:cNvSpPr>
              <a:spLocks noChangeShapeType="1"/>
            </p:cNvSpPr>
            <p:nvPr/>
          </p:nvSpPr>
          <p:spPr bwMode="auto">
            <a:xfrm>
              <a:off x="1728" y="2662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91" name="Line 10"/>
            <p:cNvSpPr>
              <a:spLocks noChangeShapeType="1"/>
            </p:cNvSpPr>
            <p:nvPr/>
          </p:nvSpPr>
          <p:spPr bwMode="auto">
            <a:xfrm>
              <a:off x="1728" y="356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92" name="Line 11"/>
            <p:cNvSpPr>
              <a:spLocks noChangeShapeType="1"/>
            </p:cNvSpPr>
            <p:nvPr/>
          </p:nvSpPr>
          <p:spPr bwMode="auto">
            <a:xfrm>
              <a:off x="1728" y="2985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4584" name="Oval 13"/>
          <p:cNvSpPr>
            <a:spLocks noChangeArrowheads="1"/>
          </p:cNvSpPr>
          <p:nvPr/>
        </p:nvSpPr>
        <p:spPr bwMode="auto">
          <a:xfrm>
            <a:off x="2679700" y="3697288"/>
            <a:ext cx="21971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585" name="Rectangle 14"/>
          <p:cNvSpPr>
            <a:spLocks noChangeArrowheads="1"/>
          </p:cNvSpPr>
          <p:nvPr/>
        </p:nvSpPr>
        <p:spPr bwMode="auto">
          <a:xfrm>
            <a:off x="1111250" y="1382713"/>
            <a:ext cx="3536950" cy="409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length			      4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info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</a:t>
            </a: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	 [ 0 ]         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Maxwell</a:t>
            </a: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              [ 1 ]         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Bradley</a:t>
            </a: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[ 2 ] 	 </a:t>
            </a:r>
            <a:r>
              <a:rPr lang="en-US" sz="2000" b="1" dirty="0" err="1">
                <a:latin typeface="Times New Roman" charset="0"/>
                <a:ea typeface="ＭＳ Ｐゴシック" charset="0"/>
                <a:cs typeface="Arial" charset="0"/>
              </a:rPr>
              <a:t>Asad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[ 3 ] 	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Henry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 	                   .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	                   .	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	                   .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 </a:t>
            </a: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[MAX_ITEMS-1]</a:t>
            </a: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24586" name="Rectangle 15"/>
          <p:cNvSpPr>
            <a:spLocks noChangeArrowheads="1"/>
          </p:cNvSpPr>
          <p:nvPr/>
        </p:nvSpPr>
        <p:spPr bwMode="auto">
          <a:xfrm>
            <a:off x="5699125" y="1524000"/>
            <a:ext cx="28733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moreToSearch:   true</a:t>
            </a:r>
          </a:p>
          <a:p>
            <a:pPr eaLnBrk="0" hangingPunct="0">
              <a:defRPr/>
            </a:pPr>
            <a:endParaRPr lang="en-US" sz="1000" b="1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found:		    false</a:t>
            </a:r>
          </a:p>
          <a:p>
            <a:pPr eaLnBrk="0" hangingPunct="0">
              <a:defRPr/>
            </a:pPr>
            <a:endParaRPr lang="en-US" sz="1000" b="1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location:              3   </a:t>
            </a:r>
          </a:p>
        </p:txBody>
      </p:sp>
      <p:sp>
        <p:nvSpPr>
          <p:cNvPr id="1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4BD87417-6A86-4D82-BE38-48F83E7E73AE}" type="slidenum">
              <a:rPr lang="en-US" sz="1800"/>
              <a:pPr eaLnBrk="1" hangingPunct="1"/>
              <a:t>15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6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077200" cy="762000"/>
          </a:xfrm>
          <a:extLst/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Getting Ivan from an Unsorted List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5562600" y="1524000"/>
            <a:ext cx="2882900" cy="1511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838200" y="1447800"/>
            <a:ext cx="4406900" cy="4572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848100" y="1662113"/>
            <a:ext cx="954088" cy="430212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667000" y="2436813"/>
            <a:ext cx="2211388" cy="343058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660650" y="2895600"/>
            <a:ext cx="2224088" cy="2465388"/>
            <a:chOff x="1728" y="2016"/>
            <a:chExt cx="1401" cy="1553"/>
          </a:xfrm>
        </p:grpSpPr>
        <p:sp>
          <p:nvSpPr>
            <p:cNvPr id="25611" name="Line 7"/>
            <p:cNvSpPr>
              <a:spLocks noChangeShapeType="1"/>
            </p:cNvSpPr>
            <p:nvPr/>
          </p:nvSpPr>
          <p:spPr bwMode="auto">
            <a:xfrm>
              <a:off x="1728" y="2016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612" name="Line 8"/>
            <p:cNvSpPr>
              <a:spLocks noChangeShapeType="1"/>
            </p:cNvSpPr>
            <p:nvPr/>
          </p:nvSpPr>
          <p:spPr bwMode="auto">
            <a:xfrm>
              <a:off x="1728" y="233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613" name="Line 9"/>
            <p:cNvSpPr>
              <a:spLocks noChangeShapeType="1"/>
            </p:cNvSpPr>
            <p:nvPr/>
          </p:nvSpPr>
          <p:spPr bwMode="auto">
            <a:xfrm>
              <a:off x="1728" y="2662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614" name="Line 10"/>
            <p:cNvSpPr>
              <a:spLocks noChangeShapeType="1"/>
            </p:cNvSpPr>
            <p:nvPr/>
          </p:nvSpPr>
          <p:spPr bwMode="auto">
            <a:xfrm>
              <a:off x="1728" y="356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615" name="Line 11"/>
            <p:cNvSpPr>
              <a:spLocks noChangeShapeType="1"/>
            </p:cNvSpPr>
            <p:nvPr/>
          </p:nvSpPr>
          <p:spPr bwMode="auto">
            <a:xfrm>
              <a:off x="1728" y="2985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5608" name="Rectangle 13"/>
          <p:cNvSpPr>
            <a:spLocks noChangeArrowheads="1"/>
          </p:cNvSpPr>
          <p:nvPr/>
        </p:nvSpPr>
        <p:spPr bwMode="auto">
          <a:xfrm>
            <a:off x="941388" y="1693863"/>
            <a:ext cx="3536950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length			      4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info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</a:t>
            </a: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	 [ 0 ]         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Maxwell</a:t>
            </a: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              [ 1 ]         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Bradley</a:t>
            </a: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[ 2 ] 	 </a:t>
            </a:r>
            <a:r>
              <a:rPr lang="en-US" sz="2000" b="1" dirty="0" err="1">
                <a:latin typeface="Times New Roman" charset="0"/>
                <a:ea typeface="ＭＳ Ｐゴシック" charset="0"/>
                <a:cs typeface="Arial" charset="0"/>
              </a:rPr>
              <a:t>Asad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[ 3 ] 	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Henry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 	                   .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	                   .	                   .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  </a:t>
            </a:r>
          </a:p>
          <a:p>
            <a:pPr eaLnBrk="0" hangingPunct="0">
              <a:defRPr/>
            </a:pPr>
            <a:endParaRPr lang="en-US" sz="16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[MAX_ITEMS-1]</a:t>
            </a: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25609" name="Rectangle 14"/>
          <p:cNvSpPr>
            <a:spLocks noChangeArrowheads="1"/>
          </p:cNvSpPr>
          <p:nvPr/>
        </p:nvSpPr>
        <p:spPr bwMode="auto">
          <a:xfrm>
            <a:off x="5616575" y="1700213"/>
            <a:ext cx="28733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moreToSearch:   false</a:t>
            </a:r>
          </a:p>
          <a:p>
            <a:pPr eaLnBrk="0" hangingPunct="0">
              <a:defRPr/>
            </a:pPr>
            <a:endParaRPr lang="en-US" sz="1000" b="1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found:		    false</a:t>
            </a:r>
          </a:p>
          <a:p>
            <a:pPr eaLnBrk="0" hangingPunct="0">
              <a:defRPr/>
            </a:pPr>
            <a:endParaRPr lang="en-US" sz="1000" b="1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location:              4  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D2ABE516-6D62-436A-8F01-AC1F757EDA94}" type="slidenum">
              <a:rPr lang="en-US" sz="1800"/>
              <a:pPr eaLnBrk="1" hangingPunct="1"/>
              <a:t>16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8991600" cy="6096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cs typeface="+mj-cs"/>
              </a:rPr>
              <a:t>Deleting Bradley from an Unsorted List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5721350" y="1447800"/>
            <a:ext cx="2882900" cy="1511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990600" y="1371600"/>
            <a:ext cx="4406900" cy="46355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4006850" y="1497013"/>
            <a:ext cx="954088" cy="430212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819400" y="2273300"/>
            <a:ext cx="2211388" cy="350520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819400" y="2806700"/>
            <a:ext cx="2224088" cy="2465388"/>
            <a:chOff x="1728" y="2016"/>
            <a:chExt cx="1401" cy="1553"/>
          </a:xfrm>
        </p:grpSpPr>
        <p:sp>
          <p:nvSpPr>
            <p:cNvPr id="27661" name="Line 7"/>
            <p:cNvSpPr>
              <a:spLocks noChangeShapeType="1"/>
            </p:cNvSpPr>
            <p:nvPr/>
          </p:nvSpPr>
          <p:spPr bwMode="auto">
            <a:xfrm>
              <a:off x="1728" y="2016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662" name="Line 8"/>
            <p:cNvSpPr>
              <a:spLocks noChangeShapeType="1"/>
            </p:cNvSpPr>
            <p:nvPr/>
          </p:nvSpPr>
          <p:spPr bwMode="auto">
            <a:xfrm>
              <a:off x="1728" y="233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663" name="Line 9"/>
            <p:cNvSpPr>
              <a:spLocks noChangeShapeType="1"/>
            </p:cNvSpPr>
            <p:nvPr/>
          </p:nvSpPr>
          <p:spPr bwMode="auto">
            <a:xfrm>
              <a:off x="1728" y="2662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664" name="Line 10"/>
            <p:cNvSpPr>
              <a:spLocks noChangeShapeType="1"/>
            </p:cNvSpPr>
            <p:nvPr/>
          </p:nvSpPr>
          <p:spPr bwMode="auto">
            <a:xfrm>
              <a:off x="1728" y="356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665" name="Line 11"/>
            <p:cNvSpPr>
              <a:spLocks noChangeShapeType="1"/>
            </p:cNvSpPr>
            <p:nvPr/>
          </p:nvSpPr>
          <p:spPr bwMode="auto">
            <a:xfrm>
              <a:off x="1728" y="2985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7656" name="Oval 13"/>
          <p:cNvSpPr>
            <a:spLocks noChangeArrowheads="1"/>
          </p:cNvSpPr>
          <p:nvPr/>
        </p:nvSpPr>
        <p:spPr bwMode="auto">
          <a:xfrm>
            <a:off x="2825750" y="2286000"/>
            <a:ext cx="21971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657" name="Rectangle 14"/>
          <p:cNvSpPr>
            <a:spLocks noChangeArrowheads="1"/>
          </p:cNvSpPr>
          <p:nvPr/>
        </p:nvSpPr>
        <p:spPr bwMode="auto">
          <a:xfrm>
            <a:off x="5775325" y="1624013"/>
            <a:ext cx="2582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endParaRPr lang="en-US" sz="2000" b="1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location:              0   </a:t>
            </a:r>
          </a:p>
        </p:txBody>
      </p:sp>
      <p:sp>
        <p:nvSpPr>
          <p:cNvPr id="27658" name="Rectangle 15"/>
          <p:cNvSpPr>
            <a:spLocks noChangeArrowheads="1"/>
          </p:cNvSpPr>
          <p:nvPr/>
        </p:nvSpPr>
        <p:spPr bwMode="auto">
          <a:xfrm>
            <a:off x="1143000" y="1558925"/>
            <a:ext cx="3536950" cy="409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length			      4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info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</a:t>
            </a: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	 [ 0 ]            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Maxwell</a:t>
            </a: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              [ 1 ]            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Bradley</a:t>
            </a: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[ 2 ] 	    </a:t>
            </a:r>
            <a:r>
              <a:rPr lang="en-US" sz="2000" b="1" dirty="0" err="1">
                <a:latin typeface="Times New Roman" charset="0"/>
                <a:ea typeface="ＭＳ Ｐゴシック" charset="0"/>
                <a:cs typeface="Arial" charset="0"/>
              </a:rPr>
              <a:t>Asad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[ 3 ] 	    Henry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 	                   .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	                   .	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	                   .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  </a:t>
            </a: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[MAX_ITEMS-1]</a:t>
            </a: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27659" name="Rectangle 16"/>
          <p:cNvSpPr>
            <a:spLocks noChangeArrowheads="1"/>
          </p:cNvSpPr>
          <p:nvPr/>
        </p:nvSpPr>
        <p:spPr bwMode="auto">
          <a:xfrm>
            <a:off x="5851525" y="3217863"/>
            <a:ext cx="2428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Key Bradley has</a:t>
            </a: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not been matched.</a:t>
            </a: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1F3311CA-7822-43F1-9459-98D5BA2EB9A9}" type="slidenum">
              <a:rPr lang="en-US" sz="1800"/>
              <a:pPr eaLnBrk="1" hangingPunct="1"/>
              <a:t>17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308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763000" cy="5334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cs typeface="+mj-cs"/>
              </a:rPr>
              <a:t>Deleting Bradley from an Unsorted List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5645150" y="1689100"/>
            <a:ext cx="2882900" cy="1511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676" name="Rectangle 14"/>
          <p:cNvSpPr>
            <a:spLocks noChangeArrowheads="1"/>
          </p:cNvSpPr>
          <p:nvPr/>
        </p:nvSpPr>
        <p:spPr bwMode="auto">
          <a:xfrm>
            <a:off x="5699125" y="1865313"/>
            <a:ext cx="2513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endParaRPr lang="en-US" sz="2000" b="1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location:              1  </a:t>
            </a:r>
          </a:p>
        </p:txBody>
      </p:sp>
      <p:sp>
        <p:nvSpPr>
          <p:cNvPr id="28677" name="Rectangle 16"/>
          <p:cNvSpPr>
            <a:spLocks noChangeArrowheads="1"/>
          </p:cNvSpPr>
          <p:nvPr/>
        </p:nvSpPr>
        <p:spPr bwMode="auto">
          <a:xfrm>
            <a:off x="5775325" y="3611563"/>
            <a:ext cx="21605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Key Bradley has</a:t>
            </a: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been matched.</a:t>
            </a:r>
          </a:p>
        </p:txBody>
      </p:sp>
      <p:sp>
        <p:nvSpPr>
          <p:cNvPr id="28679" name="Rectangle 18"/>
          <p:cNvSpPr>
            <a:spLocks noChangeArrowheads="1"/>
          </p:cNvSpPr>
          <p:nvPr/>
        </p:nvSpPr>
        <p:spPr bwMode="auto">
          <a:xfrm>
            <a:off x="914400" y="1219200"/>
            <a:ext cx="4406900" cy="46355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680" name="Rectangle 19"/>
          <p:cNvSpPr>
            <a:spLocks noChangeArrowheads="1"/>
          </p:cNvSpPr>
          <p:nvPr/>
        </p:nvSpPr>
        <p:spPr bwMode="auto">
          <a:xfrm>
            <a:off x="3930650" y="1344613"/>
            <a:ext cx="954088" cy="430212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681" name="Rectangle 20"/>
          <p:cNvSpPr>
            <a:spLocks noChangeArrowheads="1"/>
          </p:cNvSpPr>
          <p:nvPr/>
        </p:nvSpPr>
        <p:spPr bwMode="auto">
          <a:xfrm>
            <a:off x="2743200" y="2120900"/>
            <a:ext cx="2211388" cy="350520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743200" y="2654300"/>
            <a:ext cx="2224088" cy="2465388"/>
            <a:chOff x="1728" y="2016"/>
            <a:chExt cx="1401" cy="1553"/>
          </a:xfrm>
        </p:grpSpPr>
        <p:sp>
          <p:nvSpPr>
            <p:cNvPr id="28685" name="Line 22"/>
            <p:cNvSpPr>
              <a:spLocks noChangeShapeType="1"/>
            </p:cNvSpPr>
            <p:nvPr/>
          </p:nvSpPr>
          <p:spPr bwMode="auto">
            <a:xfrm>
              <a:off x="1728" y="2016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686" name="Line 23"/>
            <p:cNvSpPr>
              <a:spLocks noChangeShapeType="1"/>
            </p:cNvSpPr>
            <p:nvPr/>
          </p:nvSpPr>
          <p:spPr bwMode="auto">
            <a:xfrm>
              <a:off x="1728" y="233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687" name="Line 24"/>
            <p:cNvSpPr>
              <a:spLocks noChangeShapeType="1"/>
            </p:cNvSpPr>
            <p:nvPr/>
          </p:nvSpPr>
          <p:spPr bwMode="auto">
            <a:xfrm>
              <a:off x="1728" y="2662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688" name="Line 25"/>
            <p:cNvSpPr>
              <a:spLocks noChangeShapeType="1"/>
            </p:cNvSpPr>
            <p:nvPr/>
          </p:nvSpPr>
          <p:spPr bwMode="auto">
            <a:xfrm>
              <a:off x="1728" y="356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689" name="Line 26"/>
            <p:cNvSpPr>
              <a:spLocks noChangeShapeType="1"/>
            </p:cNvSpPr>
            <p:nvPr/>
          </p:nvSpPr>
          <p:spPr bwMode="auto">
            <a:xfrm>
              <a:off x="1728" y="2985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8683" name="Oval 27"/>
          <p:cNvSpPr>
            <a:spLocks noChangeArrowheads="1"/>
          </p:cNvSpPr>
          <p:nvPr/>
        </p:nvSpPr>
        <p:spPr bwMode="auto">
          <a:xfrm>
            <a:off x="2749550" y="2667000"/>
            <a:ext cx="21971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684" name="Rectangle 28"/>
          <p:cNvSpPr>
            <a:spLocks noChangeArrowheads="1"/>
          </p:cNvSpPr>
          <p:nvPr/>
        </p:nvSpPr>
        <p:spPr bwMode="auto">
          <a:xfrm>
            <a:off x="1066800" y="1406525"/>
            <a:ext cx="3536950" cy="409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length			      4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info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</a:t>
            </a: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	 [ 0 ]            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Maxwell</a:t>
            </a: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              [ 1 ]            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Bradley</a:t>
            </a: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[ 2 ] 	    </a:t>
            </a:r>
            <a:r>
              <a:rPr lang="en-US" sz="2000" b="1" dirty="0" err="1">
                <a:latin typeface="Times New Roman" charset="0"/>
                <a:ea typeface="ＭＳ Ｐゴシック" charset="0"/>
                <a:cs typeface="Arial" charset="0"/>
              </a:rPr>
              <a:t>Asad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[ 3 ] 	    Henry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 	                   .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	                   .	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	                   .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  </a:t>
            </a:r>
            <a:endParaRPr lang="en-US" sz="16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[MAX_ITEMS-1]</a:t>
            </a: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1670F64B-E8EC-4DBB-852C-41D4C6811E93}" type="slidenum">
              <a:rPr lang="en-US" sz="1800"/>
              <a:pPr eaLnBrk="1" hangingPunct="1"/>
              <a:t>18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453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8686800" cy="6858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Deleting Bradley from an Unsorted List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5645150" y="1371600"/>
            <a:ext cx="2882900" cy="1511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927100" y="1219200"/>
            <a:ext cx="4406900" cy="48641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930650" y="1497013"/>
            <a:ext cx="954088" cy="430212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743200" y="2044700"/>
            <a:ext cx="2211388" cy="365760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743200" y="2703513"/>
            <a:ext cx="2224088" cy="2465387"/>
            <a:chOff x="1728" y="2016"/>
            <a:chExt cx="1401" cy="1553"/>
          </a:xfrm>
        </p:grpSpPr>
        <p:sp>
          <p:nvSpPr>
            <p:cNvPr id="29709" name="Line 7"/>
            <p:cNvSpPr>
              <a:spLocks noChangeShapeType="1"/>
            </p:cNvSpPr>
            <p:nvPr/>
          </p:nvSpPr>
          <p:spPr bwMode="auto">
            <a:xfrm>
              <a:off x="1728" y="2016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710" name="Line 8"/>
            <p:cNvSpPr>
              <a:spLocks noChangeShapeType="1"/>
            </p:cNvSpPr>
            <p:nvPr/>
          </p:nvSpPr>
          <p:spPr bwMode="auto">
            <a:xfrm>
              <a:off x="1728" y="233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711" name="Line 9"/>
            <p:cNvSpPr>
              <a:spLocks noChangeShapeType="1"/>
            </p:cNvSpPr>
            <p:nvPr/>
          </p:nvSpPr>
          <p:spPr bwMode="auto">
            <a:xfrm>
              <a:off x="1728" y="2662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712" name="Line 10"/>
            <p:cNvSpPr>
              <a:spLocks noChangeShapeType="1"/>
            </p:cNvSpPr>
            <p:nvPr/>
          </p:nvSpPr>
          <p:spPr bwMode="auto">
            <a:xfrm>
              <a:off x="1728" y="356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713" name="Line 11"/>
            <p:cNvSpPr>
              <a:spLocks noChangeShapeType="1"/>
            </p:cNvSpPr>
            <p:nvPr/>
          </p:nvSpPr>
          <p:spPr bwMode="auto">
            <a:xfrm>
              <a:off x="1728" y="2985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9704" name="Oval 13"/>
          <p:cNvSpPr>
            <a:spLocks noChangeArrowheads="1"/>
          </p:cNvSpPr>
          <p:nvPr/>
        </p:nvSpPr>
        <p:spPr bwMode="auto">
          <a:xfrm>
            <a:off x="2743200" y="2743200"/>
            <a:ext cx="21971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705" name="Rectangle 14"/>
          <p:cNvSpPr>
            <a:spLocks noChangeArrowheads="1"/>
          </p:cNvSpPr>
          <p:nvPr/>
        </p:nvSpPr>
        <p:spPr bwMode="auto">
          <a:xfrm>
            <a:off x="5699125" y="1547813"/>
            <a:ext cx="2582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endParaRPr lang="en-US" sz="2000" b="1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location:              1   </a:t>
            </a:r>
          </a:p>
        </p:txBody>
      </p:sp>
      <p:sp>
        <p:nvSpPr>
          <p:cNvPr id="29706" name="Rectangle 15"/>
          <p:cNvSpPr>
            <a:spLocks noChangeArrowheads="1"/>
          </p:cNvSpPr>
          <p:nvPr/>
        </p:nvSpPr>
        <p:spPr bwMode="auto">
          <a:xfrm>
            <a:off x="990600" y="1435100"/>
            <a:ext cx="4800600" cy="440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length			  4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info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</a:t>
            </a: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	 [ 0 ]           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Maxwell</a:t>
            </a: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              [ 1 ] 	   Henry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[ 2 ] 	   </a:t>
            </a:r>
            <a:r>
              <a:rPr lang="en-US" sz="2000" b="1" dirty="0" err="1">
                <a:latin typeface="Times New Roman" charset="0"/>
                <a:ea typeface="ＭＳ Ｐゴシック" charset="0"/>
                <a:cs typeface="Arial" charset="0"/>
              </a:rPr>
              <a:t>Asad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[ 3 ] 	   Henry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 	                   .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	                   .	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	                   .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  </a:t>
            </a:r>
          </a:p>
          <a:p>
            <a:pPr eaLnBrk="0" hangingPunct="0">
              <a:defRPr/>
            </a:pP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[MAX_ITEMS-1]</a:t>
            </a: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29707" name="Rectangle 16"/>
          <p:cNvSpPr>
            <a:spLocks noChangeArrowheads="1"/>
          </p:cNvSpPr>
          <p:nvPr/>
        </p:nvSpPr>
        <p:spPr bwMode="auto">
          <a:xfrm>
            <a:off x="5775325" y="3294063"/>
            <a:ext cx="29368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Placed copy of</a:t>
            </a: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last list element</a:t>
            </a: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into the position </a:t>
            </a: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where the key Bradley </a:t>
            </a: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was before.</a:t>
            </a: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201FFAFD-1CCB-499B-8A4D-CC76FBB09DC1}" type="slidenum">
              <a:rPr lang="en-US" sz="1800"/>
              <a:pPr eaLnBrk="1" hangingPunct="1"/>
              <a:t>19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952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209800"/>
            <a:ext cx="8229600" cy="1143000"/>
          </a:xfrm>
        </p:spPr>
        <p:txBody>
          <a:bodyPr/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Lecture 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609600"/>
            <a:ext cx="6934200" cy="8382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Deleting Bradley from an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Unsorted List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5645150" y="1600200"/>
            <a:ext cx="2882900" cy="1511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920750" y="1371600"/>
            <a:ext cx="4406900" cy="48641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930650" y="1511300"/>
            <a:ext cx="954088" cy="430213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970213" y="2273300"/>
            <a:ext cx="2211387" cy="350520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957513" y="2806700"/>
            <a:ext cx="2224087" cy="2465388"/>
            <a:chOff x="1728" y="2016"/>
            <a:chExt cx="1401" cy="1553"/>
          </a:xfrm>
        </p:grpSpPr>
        <p:sp>
          <p:nvSpPr>
            <p:cNvPr id="30733" name="Line 7"/>
            <p:cNvSpPr>
              <a:spLocks noChangeShapeType="1"/>
            </p:cNvSpPr>
            <p:nvPr/>
          </p:nvSpPr>
          <p:spPr bwMode="auto">
            <a:xfrm>
              <a:off x="1728" y="2016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734" name="Line 8"/>
            <p:cNvSpPr>
              <a:spLocks noChangeShapeType="1"/>
            </p:cNvSpPr>
            <p:nvPr/>
          </p:nvSpPr>
          <p:spPr bwMode="auto">
            <a:xfrm>
              <a:off x="1728" y="233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735" name="Line 9"/>
            <p:cNvSpPr>
              <a:spLocks noChangeShapeType="1"/>
            </p:cNvSpPr>
            <p:nvPr/>
          </p:nvSpPr>
          <p:spPr bwMode="auto">
            <a:xfrm>
              <a:off x="1728" y="2662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736" name="Line 10"/>
            <p:cNvSpPr>
              <a:spLocks noChangeShapeType="1"/>
            </p:cNvSpPr>
            <p:nvPr/>
          </p:nvSpPr>
          <p:spPr bwMode="auto">
            <a:xfrm>
              <a:off x="1728" y="3569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737" name="Line 11"/>
            <p:cNvSpPr>
              <a:spLocks noChangeShapeType="1"/>
            </p:cNvSpPr>
            <p:nvPr/>
          </p:nvSpPr>
          <p:spPr bwMode="auto">
            <a:xfrm>
              <a:off x="1728" y="2985"/>
              <a:ext cx="1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0728" name="Oval 13"/>
          <p:cNvSpPr>
            <a:spLocks noChangeArrowheads="1"/>
          </p:cNvSpPr>
          <p:nvPr/>
        </p:nvSpPr>
        <p:spPr bwMode="auto">
          <a:xfrm>
            <a:off x="2984500" y="2819400"/>
            <a:ext cx="21971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729" name="Rectangle 14"/>
          <p:cNvSpPr>
            <a:spLocks noChangeArrowheads="1"/>
          </p:cNvSpPr>
          <p:nvPr/>
        </p:nvSpPr>
        <p:spPr bwMode="auto">
          <a:xfrm>
            <a:off x="5699125" y="1776413"/>
            <a:ext cx="2582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endParaRPr lang="en-US" sz="2000" b="1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location:              1   </a:t>
            </a:r>
          </a:p>
        </p:txBody>
      </p:sp>
      <p:sp>
        <p:nvSpPr>
          <p:cNvPr id="30730" name="Rectangle 15"/>
          <p:cNvSpPr>
            <a:spLocks noChangeArrowheads="1"/>
          </p:cNvSpPr>
          <p:nvPr/>
        </p:nvSpPr>
        <p:spPr bwMode="auto">
          <a:xfrm>
            <a:off x="1263650" y="1558925"/>
            <a:ext cx="3536950" cy="409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length			      3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info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</a:t>
            </a: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	 [ 0 ]             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Maxwell</a:t>
            </a: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                 [ 1 ] 	    Henry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[ 2 ] 	    </a:t>
            </a:r>
            <a:r>
              <a:rPr lang="en-US" sz="2000" b="1" dirty="0" err="1">
                <a:latin typeface="Times New Roman" charset="0"/>
                <a:ea typeface="ＭＳ Ｐゴシック" charset="0"/>
                <a:cs typeface="Arial" charset="0"/>
              </a:rPr>
              <a:t>Asad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	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[ 3 ] 	    Henry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 	                   .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	                   .	</a:t>
            </a:r>
          </a:p>
          <a:p>
            <a:pPr eaLnBrk="0" hangingPunct="0">
              <a:defRPr/>
            </a:pPr>
            <a:r>
              <a:rPr lang="en-US" sz="1800" b="1" dirty="0">
                <a:latin typeface="Arial Black" charset="0"/>
                <a:ea typeface="ＭＳ Ｐゴシック" charset="0"/>
                <a:cs typeface="Arial" charset="0"/>
              </a:rPr>
              <a:t>	                   .</a:t>
            </a:r>
            <a:r>
              <a:rPr lang="en-US" sz="2000" b="1" dirty="0">
                <a:latin typeface="Times New Roman" charset="0"/>
                <a:ea typeface="ＭＳ Ｐゴシック" charset="0"/>
                <a:cs typeface="Arial" charset="0"/>
              </a:rPr>
              <a:t>  </a:t>
            </a:r>
            <a:endParaRPr lang="en-US" sz="16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Arial" charset="0"/>
              </a:rPr>
              <a:t>[MAX_ITEMS-1]</a:t>
            </a: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30731" name="Rectangle 16"/>
          <p:cNvSpPr>
            <a:spLocks noChangeArrowheads="1"/>
          </p:cNvSpPr>
          <p:nvPr/>
        </p:nvSpPr>
        <p:spPr bwMode="auto">
          <a:xfrm>
            <a:off x="5775325" y="3446463"/>
            <a:ext cx="2697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Decremented length.</a:t>
            </a:r>
            <a:endParaRPr lang="en-US" sz="2000" b="1">
              <a:solidFill>
                <a:srgbClr val="CC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0B6E8E15-DBAA-4951-BA0D-A7E559D53B97}" type="slidenum">
              <a:rPr lang="en-US" sz="1800"/>
              <a:pPr eaLnBrk="1" hangingPunct="1"/>
              <a:t>20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5352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228600" y="152400"/>
            <a:ext cx="8674100" cy="61404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730250" y="228600"/>
            <a:ext cx="8305800" cy="6172200"/>
          </a:xfrm>
          <a:extLst/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 SPECIFICATION FILE	 ( unsorted.h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#include  </a:t>
            </a:r>
            <a:r>
              <a:rPr lang="ja-JP" altLang="en-US" sz="1800" b="1" smtClean="0">
                <a:latin typeface="Courier New" pitchFamily="49" charset="0"/>
                <a:ea typeface="ＭＳ Ｐゴシック" pitchFamily="34" charset="-128"/>
              </a:rPr>
              <a:t>“</a:t>
            </a:r>
            <a:r>
              <a:rPr lang="en-US" altLang="ja-JP" sz="1800" b="1" smtClean="0">
                <a:latin typeface="Courier New" pitchFamily="49" charset="0"/>
                <a:ea typeface="ＭＳ Ｐゴシック" pitchFamily="34" charset="-128"/>
              </a:rPr>
              <a:t>ItemType.h</a:t>
            </a:r>
            <a:r>
              <a:rPr lang="ja-JP" altLang="en-US" sz="1800" b="1" smtClean="0">
                <a:latin typeface="Courier New" pitchFamily="49" charset="0"/>
                <a:ea typeface="ＭＳ Ｐゴシック" pitchFamily="34" charset="-128"/>
              </a:rPr>
              <a:t>”</a:t>
            </a:r>
            <a:endParaRPr lang="en-US" altLang="ja-JP" sz="18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18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class  UnsortedType</a:t>
            </a:r>
            <a:r>
              <a:rPr lang="en-US" sz="1800" b="1" i="1" smtClean="0">
                <a:solidFill>
                  <a:schemeClr val="folHlink"/>
                </a:solidFill>
                <a:latin typeface="Courier New" pitchFamily="49" charset="0"/>
                <a:ea typeface="ＭＳ Ｐゴシック" pitchFamily="34" charset="-128"/>
              </a:rPr>
              <a:t>		</a:t>
            </a:r>
            <a:r>
              <a:rPr lang="en-US" sz="18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declares a class data type</a:t>
            </a:r>
            <a:endParaRPr lang="en-US" sz="1800" b="1" smtClean="0">
              <a:solidFill>
                <a:schemeClr val="accent2"/>
              </a:solidFill>
              <a:latin typeface="Courier New" pitchFamily="49" charset="0"/>
              <a:ea typeface="ＭＳ Ｐゴシック" pitchFamily="34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{</a:t>
            </a:r>
            <a:r>
              <a:rPr lang="en-US" sz="1800" b="1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						</a:t>
            </a:r>
            <a:endParaRPr lang="en-US" sz="1800" b="1" i="1" smtClean="0">
              <a:solidFill>
                <a:srgbClr val="CC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public : 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  					</a:t>
            </a:r>
            <a:r>
              <a:rPr lang="en-US" sz="18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 8 public member functions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  void UnsortedType (</a:t>
            </a: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  bool	IsFull ( )  const;              </a:t>
            </a:r>
            <a:endParaRPr lang="en-US" sz="1800" b="1" i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  int	GetLength ( )  const ;  </a:t>
            </a:r>
            <a:r>
              <a:rPr lang="en-US" sz="18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returns length of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  ItemType GetItem ( ItemType  item, bool&amp;  found);</a:t>
            </a:r>
            <a:endParaRPr lang="en-US" sz="1800" b="1" i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  void PutItem ( ItemType  item ); 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  void DeleteItem ( ItemType  item ); 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  void ResetList (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  ItemType GetNextItem (); 	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private :		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  					</a:t>
            </a:r>
            <a:r>
              <a:rPr lang="en-US" sz="18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 3 private data members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  int length;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  ItemType info[MAX_ITEMS];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  int	currentPos;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};</a:t>
            </a:r>
            <a:endParaRPr lang="en-US" sz="1800" b="1" i="1" smtClean="0">
              <a:solidFill>
                <a:schemeClr val="folHlink"/>
              </a:solidFill>
              <a:latin typeface="Courier New" pitchFamily="49" charset="0"/>
              <a:ea typeface="ＭＳ Ｐゴシック" pitchFamily="34" charset="-128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98C9A373-0360-4DF1-8125-0CB21D4F9904}" type="slidenum">
              <a:rPr lang="en-US" sz="1800"/>
              <a:pPr eaLnBrk="1" hangingPunct="1"/>
              <a:t>21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7869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2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22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229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229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229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 txBox="1">
            <a:spLocks noGrp="1"/>
          </p:cNvSpPr>
          <p:nvPr/>
        </p:nvSpPr>
        <p:spPr bwMode="auto">
          <a:xfrm>
            <a:off x="7848600" y="5715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r" eaLnBrk="0" hangingPunct="0"/>
            <a:fld id="{938E89AF-518C-44E5-BEB2-C348288EC21A}" type="slidenum">
              <a:rPr lang="en-US" sz="1400"/>
              <a:pPr algn="r" eaLnBrk="0" hangingPunct="0"/>
              <a:t>22</a:t>
            </a:fld>
            <a:endParaRPr lang="en-US" sz="1400"/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387350" y="533400"/>
            <a:ext cx="8369300" cy="5638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685800"/>
            <a:ext cx="8359775" cy="5410200"/>
          </a:xfrm>
          <a:extLst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IMPLEMENTATION FILE   ARRAY-BASED LIST  ( unsorted.cpp )</a:t>
            </a:r>
            <a:endParaRPr lang="en-US" sz="1800" b="1" smtClean="0">
              <a:solidFill>
                <a:srgbClr val="CC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#include </a:t>
            </a:r>
            <a:r>
              <a:rPr lang="ja-JP" altLang="en-US" sz="1800" b="1" smtClean="0">
                <a:latin typeface="Courier New" pitchFamily="49" charset="0"/>
                <a:ea typeface="ＭＳ Ｐゴシック" pitchFamily="34" charset="-128"/>
              </a:rPr>
              <a:t>“</a:t>
            </a:r>
            <a:r>
              <a:rPr lang="en-US" altLang="ja-JP" sz="1800" b="1" smtClean="0">
                <a:latin typeface="Courier New" pitchFamily="49" charset="0"/>
                <a:ea typeface="ＭＳ Ｐゴシック" pitchFamily="34" charset="-128"/>
              </a:rPr>
              <a:t>itemtype.h</a:t>
            </a:r>
            <a:r>
              <a:rPr lang="ja-JP" altLang="en-US" sz="1800" b="1" smtClean="0">
                <a:latin typeface="Courier New" pitchFamily="49" charset="0"/>
                <a:ea typeface="ＭＳ Ｐゴシック" pitchFamily="34" charset="-128"/>
              </a:rPr>
              <a:t>”</a:t>
            </a:r>
            <a:endParaRPr lang="en-US" altLang="ja-JP" sz="18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8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void UnsortedType::UnsortedType ( )  </a:t>
            </a:r>
            <a:endParaRPr lang="en-US" sz="1800" b="1" smtClean="0">
              <a:solidFill>
                <a:srgbClr val="3366FF"/>
              </a:solidFill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Pre: None.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Post: List is empty.</a:t>
            </a:r>
            <a:endParaRPr lang="en-US" sz="1800" b="1" smtClean="0">
              <a:solidFill>
                <a:schemeClr val="accent2"/>
              </a:solidFill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{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	length  = 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void  UnsortedType::InsertItem ( ItemType  item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 Pre: List has been initialized. List is not full.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item is not in list.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Post:  item is in the list.</a:t>
            </a:r>
            <a:endParaRPr lang="en-US" sz="1800" b="1" smtClean="0">
              <a:solidFill>
                <a:schemeClr val="accent2"/>
              </a:solidFill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	info[length] = item;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	length++;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}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685D348B-79A8-422D-9C31-F60FA8B46935}" type="slidenum">
              <a:rPr lang="en-US" sz="1800"/>
              <a:pPr eaLnBrk="1" hangingPunct="1"/>
              <a:t>22</a:t>
            </a:fld>
            <a:endParaRPr lang="en-US" sz="1800"/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609600" y="198120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40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63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3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63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638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 txBox="1">
            <a:spLocks noGrp="1"/>
          </p:cNvSpPr>
          <p:nvPr/>
        </p:nvSpPr>
        <p:spPr bwMode="auto">
          <a:xfrm>
            <a:off x="7848600" y="5562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r" eaLnBrk="0" hangingPunct="0"/>
            <a:fld id="{FB55AF13-2505-4AA3-B93F-58137B131113}" type="slidenum">
              <a:rPr lang="en-US" sz="1400"/>
              <a:pPr algn="r" eaLnBrk="0" hangingPunct="0"/>
              <a:t>23</a:t>
            </a:fld>
            <a:endParaRPr lang="en-US" sz="1400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381000" y="533400"/>
            <a:ext cx="8369300" cy="5486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631825" y="663575"/>
            <a:ext cx="7978775" cy="5280025"/>
          </a:xfrm>
          <a:extLst/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 err="1">
                <a:latin typeface="Courier New" charset="0"/>
                <a:cs typeface="+mn-cs"/>
              </a:rPr>
              <a:t>int</a:t>
            </a:r>
            <a:r>
              <a:rPr lang="en-US" sz="2000" b="1" dirty="0"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latin typeface="Courier New" charset="0"/>
                <a:cs typeface="+mn-cs"/>
              </a:rPr>
              <a:t>UnsortedType</a:t>
            </a:r>
            <a:r>
              <a:rPr lang="en-US" sz="2000" b="1" dirty="0">
                <a:latin typeface="Courier New" charset="0"/>
                <a:cs typeface="+mn-cs"/>
              </a:rPr>
              <a:t>::</a:t>
            </a:r>
            <a:r>
              <a:rPr lang="en-US" sz="2000" b="1" dirty="0" err="1">
                <a:latin typeface="Courier New" charset="0"/>
                <a:cs typeface="+mn-cs"/>
              </a:rPr>
              <a:t>GetLength</a:t>
            </a:r>
            <a:r>
              <a:rPr lang="en-US" sz="2000" b="1" dirty="0">
                <a:latin typeface="Courier New" charset="0"/>
                <a:cs typeface="+mn-cs"/>
              </a:rPr>
              <a:t>( )  </a:t>
            </a:r>
            <a:r>
              <a:rPr lang="en-US" sz="2000" b="1" dirty="0" err="1">
                <a:latin typeface="Courier New" charset="0"/>
                <a:cs typeface="+mn-cs"/>
              </a:rPr>
              <a:t>const</a:t>
            </a: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i="1" dirty="0">
                <a:solidFill>
                  <a:schemeClr val="accent2"/>
                </a:solidFill>
                <a:latin typeface="Courier New" charset="0"/>
                <a:cs typeface="+mn-cs"/>
              </a:rPr>
              <a:t>// Pre: List has been </a:t>
            </a:r>
            <a:r>
              <a:rPr lang="en-US" sz="2000" b="1" i="1" dirty="0" err="1">
                <a:solidFill>
                  <a:schemeClr val="accent2"/>
                </a:solidFill>
                <a:latin typeface="Courier New" charset="0"/>
                <a:cs typeface="+mn-cs"/>
              </a:rPr>
              <a:t>inititalized</a:t>
            </a:r>
            <a:r>
              <a:rPr lang="en-US" sz="2000" b="1" i="1" dirty="0">
                <a:solidFill>
                  <a:schemeClr val="accent2"/>
                </a:solidFill>
                <a:latin typeface="Courier New" charset="0"/>
                <a:cs typeface="+mn-cs"/>
              </a:rPr>
              <a:t>.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i="1" dirty="0">
                <a:solidFill>
                  <a:schemeClr val="accent2"/>
                </a:solidFill>
                <a:latin typeface="Courier New" charset="0"/>
                <a:cs typeface="+mn-cs"/>
              </a:rPr>
              <a:t>// Post: Function value == ( number of elements in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i="1" dirty="0">
                <a:solidFill>
                  <a:schemeClr val="accent2"/>
                </a:solidFill>
                <a:latin typeface="Courier New" charset="0"/>
                <a:cs typeface="+mn-cs"/>
              </a:rPr>
              <a:t>//       list ).</a:t>
            </a:r>
            <a:endParaRPr lang="en-US" sz="2000" b="1" dirty="0">
              <a:solidFill>
                <a:schemeClr val="accent2"/>
              </a:solidFill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{   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	return  length;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 err="1">
                <a:latin typeface="Courier New" charset="0"/>
                <a:cs typeface="+mn-cs"/>
              </a:rPr>
              <a:t>bool</a:t>
            </a:r>
            <a:r>
              <a:rPr lang="en-US" sz="2000" b="1" dirty="0">
                <a:latin typeface="Courier New" charset="0"/>
                <a:cs typeface="+mn-cs"/>
              </a:rPr>
              <a:t>  </a:t>
            </a:r>
            <a:r>
              <a:rPr lang="en-US" sz="2000" b="1" dirty="0" err="1">
                <a:latin typeface="Courier New" charset="0"/>
                <a:cs typeface="+mn-cs"/>
              </a:rPr>
              <a:t>UnsortedType</a:t>
            </a:r>
            <a:r>
              <a:rPr lang="en-US" sz="2000" b="1" dirty="0">
                <a:latin typeface="Courier New" charset="0"/>
                <a:cs typeface="+mn-cs"/>
              </a:rPr>
              <a:t>::</a:t>
            </a:r>
            <a:r>
              <a:rPr lang="en-US" sz="2000" b="1" dirty="0" err="1">
                <a:latin typeface="Courier New" charset="0"/>
                <a:cs typeface="+mn-cs"/>
              </a:rPr>
              <a:t>IsFull</a:t>
            </a:r>
            <a:r>
              <a:rPr lang="en-US" sz="2000" b="1" dirty="0">
                <a:latin typeface="Courier New" charset="0"/>
                <a:cs typeface="+mn-cs"/>
              </a:rPr>
              <a:t> ( )  </a:t>
            </a:r>
            <a:r>
              <a:rPr lang="en-US" sz="2000" b="1" dirty="0" err="1">
                <a:latin typeface="Courier New" charset="0"/>
                <a:cs typeface="+mn-cs"/>
              </a:rPr>
              <a:t>const</a:t>
            </a: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i="1" dirty="0">
                <a:solidFill>
                  <a:schemeClr val="accent2"/>
                </a:solidFill>
                <a:latin typeface="Courier New" charset="0"/>
                <a:cs typeface="+mn-cs"/>
              </a:rPr>
              <a:t>//  Pre: List has been initialized.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i="1" dirty="0">
                <a:solidFill>
                  <a:schemeClr val="accent2"/>
                </a:solidFill>
                <a:latin typeface="Courier New" charset="0"/>
                <a:cs typeface="+mn-cs"/>
              </a:rPr>
              <a:t>// Post: Function value == ( list is full ).</a:t>
            </a:r>
            <a:endParaRPr lang="en-US" sz="2000" b="1" dirty="0">
              <a:solidFill>
                <a:schemeClr val="accent2"/>
              </a:solidFill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	return ( length == MAX_ITEMS 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25B7F10D-0057-461B-8F8C-5F1E73FEDAC6}" type="slidenum">
              <a:rPr lang="en-US" sz="1800"/>
              <a:pPr eaLnBrk="1" hangingPunct="1"/>
              <a:t>23</a:t>
            </a:fld>
            <a:endParaRPr lang="en-US" sz="1800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609600" y="182880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85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94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 txBox="1">
            <a:spLocks noGrp="1"/>
          </p:cNvSpPr>
          <p:nvPr/>
        </p:nvSpPr>
        <p:spPr bwMode="auto">
          <a:xfrm>
            <a:off x="7854950" y="5791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r" eaLnBrk="0" hangingPunct="0"/>
            <a:fld id="{41F1F682-BF48-4D19-8CEC-40C97C610F72}" type="slidenum">
              <a:rPr lang="en-US" sz="1400"/>
              <a:pPr algn="r" eaLnBrk="0" hangingPunct="0"/>
              <a:t>24</a:t>
            </a:fld>
            <a:endParaRPr lang="en-US" sz="140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241300" y="152400"/>
            <a:ext cx="8521700" cy="6629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09575" y="228600"/>
            <a:ext cx="8435975" cy="5943600"/>
          </a:xfrm>
          <a:extLst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ItemType  UnsortedType::GetItem ( ItemType  item,  bool&amp; found )  </a:t>
            </a:r>
            <a:endParaRPr lang="en-US" sz="1600" b="1" smtClean="0">
              <a:solidFill>
                <a:srgbClr val="3366FF"/>
              </a:solidFill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Pre: Key member of item is initialized.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Post: If found, item</a:t>
            </a:r>
            <a:r>
              <a:rPr lang="ja-JP" altLang="en-US" sz="16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sz="16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s key matches an element</a:t>
            </a:r>
            <a:r>
              <a:rPr lang="ja-JP" altLang="en-US" sz="16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sz="16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s key in the list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and a copy of that element is returned;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otherwise, input item is returned.</a:t>
            </a:r>
            <a:endParaRPr lang="en-US" sz="1600" b="1" smtClean="0">
              <a:solidFill>
                <a:schemeClr val="accent2"/>
              </a:solidFill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   bool  moreToSearch;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   int   location = 0;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   found = false;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	moreToSearch = ( location &lt; length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	while ( moreToSearch  &amp;&amp;  !found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	{  switch ( item.ComparedTo( info[location] )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      { case  LESS    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	     case  GREATER : location++;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				  moreToSearch = ( location &lt; length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				  break;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	     case  EQUAL   : found = true;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		   	      	  item = info[ location 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				  break;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  return item;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}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70FAF91A-E5A6-41E3-B9EC-8B8291616A45}" type="slidenum">
              <a:rPr lang="en-US" sz="1800"/>
              <a:pPr eaLnBrk="1" hangingPunct="1"/>
              <a:t>24</a:t>
            </a:fld>
            <a:endParaRPr lang="en-US" sz="1800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615950" y="205740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04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04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04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4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04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048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048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048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048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048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048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048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048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158750" y="609600"/>
            <a:ext cx="8756650" cy="54038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1850"/>
            <a:ext cx="8763000" cy="4975225"/>
          </a:xfrm>
          <a:extLst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void UnsortedType::DeleteItem ( ItemType  item ) </a:t>
            </a:r>
            <a:endParaRPr lang="en-US" sz="1800" b="1" smtClean="0">
              <a:solidFill>
                <a:srgbClr val="3366FF"/>
              </a:solidFill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 Pre: item</a:t>
            </a:r>
            <a:r>
              <a:rPr lang="ja-JP" altLang="en-US" sz="18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sz="18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s key has been inititalized.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	 An element in the list has a key that matches item</a:t>
            </a:r>
            <a:r>
              <a:rPr lang="ja-JP" altLang="en-US" sz="18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sz="18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Post: No element in the list has a key that matches item</a:t>
            </a:r>
            <a:r>
              <a:rPr lang="ja-JP" altLang="en-US" sz="18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sz="18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s.</a:t>
            </a:r>
            <a:endParaRPr lang="en-US" altLang="ja-JP" sz="1800" b="1" smtClean="0">
              <a:solidFill>
                <a:schemeClr val="accent2"/>
              </a:solidFill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{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	int  location  =  0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   while (item.ComparedTo (info [location] )  !=  EQUAL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		location++;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i="1" smtClean="0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sz="1800" b="1" i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move last element into position where item was located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	info [location] = info [length - 1 ]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	length--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  <a:ea typeface="ＭＳ Ｐゴシック" pitchFamily="34" charset="-128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1" smtClean="0">
              <a:latin typeface="Courier New" pitchFamily="49" charset="0"/>
              <a:ea typeface="ＭＳ Ｐゴシック" pitchFamily="34" charset="-128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4139F3DE-2CBE-44ED-8777-22AF3BFD193E}" type="slidenum">
              <a:rPr lang="en-US" sz="1800"/>
              <a:pPr eaLnBrk="1" hangingPunct="1"/>
              <a:t>25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66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66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82550" y="539750"/>
            <a:ext cx="8832850" cy="55562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533400"/>
            <a:ext cx="9144000" cy="5356225"/>
          </a:xfrm>
          <a:extLst/>
        </p:spPr>
        <p:txBody>
          <a:bodyPr/>
          <a:lstStyle/>
          <a:p>
            <a:pPr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void </a:t>
            </a:r>
            <a:r>
              <a:rPr lang="en-US" sz="1800" b="1" dirty="0" err="1">
                <a:latin typeface="Courier New" charset="0"/>
                <a:cs typeface="+mn-cs"/>
              </a:rPr>
              <a:t>UnsortedType</a:t>
            </a:r>
            <a:r>
              <a:rPr lang="en-US" sz="1800" b="1" dirty="0">
                <a:latin typeface="Courier New" charset="0"/>
                <a:cs typeface="+mn-cs"/>
              </a:rPr>
              <a:t>::</a:t>
            </a:r>
            <a:r>
              <a:rPr lang="en-US" sz="1800" b="1" dirty="0" err="1">
                <a:latin typeface="Courier New" charset="0"/>
                <a:cs typeface="+mn-cs"/>
              </a:rPr>
              <a:t>ResetList</a:t>
            </a:r>
            <a:r>
              <a:rPr lang="en-US" sz="1800" b="1" dirty="0">
                <a:latin typeface="Courier New" charset="0"/>
                <a:cs typeface="+mn-cs"/>
              </a:rPr>
              <a:t> ( )  </a:t>
            </a:r>
            <a:endParaRPr lang="en-US" sz="1800" b="1" dirty="0">
              <a:solidFill>
                <a:schemeClr val="accent2"/>
              </a:solidFill>
              <a:latin typeface="Courier New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1800" b="1" i="1" dirty="0">
                <a:solidFill>
                  <a:schemeClr val="accent2"/>
                </a:solidFill>
                <a:latin typeface="Courier New" charset="0"/>
                <a:cs typeface="+mn-cs"/>
              </a:rPr>
              <a:t>//  Pre: List has been </a:t>
            </a:r>
            <a:r>
              <a:rPr lang="en-US" sz="1800" b="1" i="1" dirty="0" err="1">
                <a:solidFill>
                  <a:schemeClr val="accent2"/>
                </a:solidFill>
                <a:latin typeface="Courier New" charset="0"/>
                <a:cs typeface="+mn-cs"/>
              </a:rPr>
              <a:t>inititalized</a:t>
            </a:r>
            <a:r>
              <a:rPr lang="en-US" sz="1800" b="1" i="1" dirty="0">
                <a:solidFill>
                  <a:schemeClr val="accent2"/>
                </a:solidFill>
                <a:latin typeface="Courier New" charset="0"/>
                <a:cs typeface="+mn-cs"/>
              </a:rPr>
              <a:t>.</a:t>
            </a:r>
          </a:p>
          <a:p>
            <a:pPr>
              <a:buFontTx/>
              <a:buNone/>
              <a:defRPr/>
            </a:pPr>
            <a:r>
              <a:rPr lang="en-US" sz="1800" b="1" i="1" dirty="0">
                <a:solidFill>
                  <a:schemeClr val="accent2"/>
                </a:solidFill>
                <a:latin typeface="Courier New" charset="0"/>
                <a:cs typeface="+mn-cs"/>
              </a:rPr>
              <a:t>// Post: Current position is prior to first element in list.</a:t>
            </a:r>
            <a:endParaRPr lang="en-US" sz="1800" b="1" dirty="0">
              <a:solidFill>
                <a:schemeClr val="accent2"/>
              </a:solidFill>
              <a:latin typeface="Courier New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{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	</a:t>
            </a:r>
            <a:r>
              <a:rPr lang="en-US" sz="1800" b="1" dirty="0" err="1">
                <a:latin typeface="Courier New" charset="0"/>
                <a:cs typeface="+mn-cs"/>
              </a:rPr>
              <a:t>currentPos</a:t>
            </a:r>
            <a:r>
              <a:rPr lang="en-US" sz="1800" b="1" dirty="0">
                <a:latin typeface="Courier New" charset="0"/>
                <a:cs typeface="+mn-cs"/>
              </a:rPr>
              <a:t>  =  -1;</a:t>
            </a:r>
          </a:p>
          <a:p>
            <a:pPr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}</a:t>
            </a:r>
          </a:p>
          <a:p>
            <a:pPr>
              <a:buFontTx/>
              <a:buNone/>
              <a:defRPr/>
            </a:pPr>
            <a:endParaRPr lang="en-US" sz="1800" b="1" dirty="0">
              <a:latin typeface="Courier New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1800" b="1" dirty="0" err="1">
                <a:latin typeface="Courier New" charset="0"/>
                <a:cs typeface="+mn-cs"/>
              </a:rPr>
              <a:t>ItemType</a:t>
            </a:r>
            <a:r>
              <a:rPr lang="en-US" sz="1800" b="1" dirty="0">
                <a:latin typeface="Courier New" charset="0"/>
                <a:cs typeface="+mn-cs"/>
              </a:rPr>
              <a:t> </a:t>
            </a:r>
            <a:r>
              <a:rPr lang="en-US" sz="1800" b="1" dirty="0" err="1">
                <a:latin typeface="Courier New" charset="0"/>
                <a:cs typeface="+mn-cs"/>
              </a:rPr>
              <a:t>UnsortedType</a:t>
            </a:r>
            <a:r>
              <a:rPr lang="en-US" sz="1800" b="1" dirty="0">
                <a:latin typeface="Courier New" charset="0"/>
                <a:cs typeface="+mn-cs"/>
              </a:rPr>
              <a:t>::</a:t>
            </a:r>
            <a:r>
              <a:rPr lang="en-US" sz="1800" b="1" dirty="0" err="1">
                <a:latin typeface="Courier New" charset="0"/>
                <a:cs typeface="+mn-cs"/>
              </a:rPr>
              <a:t>GetNextItem</a:t>
            </a:r>
            <a:r>
              <a:rPr lang="en-US" sz="1800" b="1" dirty="0">
                <a:latin typeface="Courier New" charset="0"/>
                <a:cs typeface="+mn-cs"/>
              </a:rPr>
              <a:t> ()  </a:t>
            </a:r>
          </a:p>
          <a:p>
            <a:pPr>
              <a:buFontTx/>
              <a:buNone/>
              <a:defRPr/>
            </a:pPr>
            <a:r>
              <a:rPr lang="en-US" sz="1800" b="1" i="1" dirty="0">
                <a:solidFill>
                  <a:schemeClr val="accent2"/>
                </a:solidFill>
                <a:latin typeface="Courier New" charset="0"/>
                <a:cs typeface="+mn-cs"/>
              </a:rPr>
              <a:t>// Pre: List has been initialized. Current position is defined.</a:t>
            </a:r>
          </a:p>
          <a:p>
            <a:pPr>
              <a:buFontTx/>
              <a:buNone/>
              <a:defRPr/>
            </a:pPr>
            <a:r>
              <a:rPr lang="en-US" sz="1800" b="1" i="1" dirty="0">
                <a:solidFill>
                  <a:schemeClr val="accent2"/>
                </a:solidFill>
                <a:latin typeface="Courier New" charset="0"/>
                <a:cs typeface="+mn-cs"/>
              </a:rPr>
              <a:t>//	 Element at current position is not last in list.</a:t>
            </a:r>
          </a:p>
          <a:p>
            <a:pPr>
              <a:buFontTx/>
              <a:buNone/>
              <a:defRPr/>
            </a:pPr>
            <a:r>
              <a:rPr lang="en-US" sz="1800" b="1" i="1" dirty="0">
                <a:solidFill>
                  <a:schemeClr val="accent2"/>
                </a:solidFill>
                <a:latin typeface="Courier New" charset="0"/>
                <a:cs typeface="+mn-cs"/>
              </a:rPr>
              <a:t>// Post: Current position is updated to next position.</a:t>
            </a:r>
          </a:p>
          <a:p>
            <a:pPr>
              <a:buFontTx/>
              <a:buNone/>
              <a:defRPr/>
            </a:pPr>
            <a:r>
              <a:rPr lang="en-US" sz="1800" b="1" i="1" dirty="0">
                <a:solidFill>
                  <a:schemeClr val="accent2"/>
                </a:solidFill>
                <a:latin typeface="Courier New" charset="0"/>
                <a:cs typeface="+mn-cs"/>
              </a:rPr>
              <a:t>// item is a copy of element at current position.</a:t>
            </a:r>
          </a:p>
          <a:p>
            <a:pPr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	</a:t>
            </a:r>
            <a:r>
              <a:rPr lang="en-US" sz="1800" b="1" dirty="0" err="1">
                <a:latin typeface="Courier New" charset="0"/>
                <a:cs typeface="+mn-cs"/>
              </a:rPr>
              <a:t>currentPos</a:t>
            </a:r>
            <a:r>
              <a:rPr lang="en-US" sz="1800" b="1" dirty="0">
                <a:latin typeface="Courier New" charset="0"/>
                <a:cs typeface="+mn-cs"/>
              </a:rPr>
              <a:t>++;</a:t>
            </a:r>
          </a:p>
          <a:p>
            <a:pPr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	</a:t>
            </a:r>
            <a:r>
              <a:rPr lang="en-US" sz="1800" b="1" smtClean="0">
                <a:latin typeface="Courier New" charset="0"/>
                <a:cs typeface="+mn-cs"/>
              </a:rPr>
              <a:t>return info </a:t>
            </a:r>
            <a:r>
              <a:rPr lang="en-US" sz="1800" b="1" dirty="0">
                <a:latin typeface="Courier New" charset="0"/>
                <a:cs typeface="+mn-cs"/>
              </a:rPr>
              <a:t>[</a:t>
            </a:r>
            <a:r>
              <a:rPr lang="en-US" sz="1800" b="1" dirty="0" err="1">
                <a:latin typeface="Courier New" charset="0"/>
                <a:cs typeface="+mn-cs"/>
              </a:rPr>
              <a:t>currentPos</a:t>
            </a:r>
            <a:r>
              <a:rPr lang="en-US" sz="1800" b="1" dirty="0">
                <a:latin typeface="Courier New" charset="0"/>
                <a:cs typeface="+mn-cs"/>
              </a:rPr>
              <a:t>];</a:t>
            </a:r>
          </a:p>
          <a:p>
            <a:pPr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609600" y="198120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60B7D3C8-D423-4963-94DD-6B77A168C8A2}" type="slidenum">
              <a:rPr lang="en-US" sz="1800"/>
              <a:pPr eaLnBrk="1" hangingPunct="1"/>
              <a:t>26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1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17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17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17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Oval 2"/>
          <p:cNvSpPr>
            <a:spLocks noChangeArrowheads="1"/>
          </p:cNvSpPr>
          <p:nvPr/>
        </p:nvSpPr>
        <p:spPr bwMode="auto">
          <a:xfrm>
            <a:off x="3771900" y="2187575"/>
            <a:ext cx="2933700" cy="3521075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820" name="Oval 3"/>
          <p:cNvSpPr>
            <a:spLocks noChangeArrowheads="1"/>
          </p:cNvSpPr>
          <p:nvPr/>
        </p:nvSpPr>
        <p:spPr bwMode="auto">
          <a:xfrm>
            <a:off x="2171700" y="2444750"/>
            <a:ext cx="2303463" cy="63182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821" name="Oval 4"/>
          <p:cNvSpPr>
            <a:spLocks noChangeArrowheads="1"/>
          </p:cNvSpPr>
          <p:nvPr/>
        </p:nvSpPr>
        <p:spPr bwMode="auto">
          <a:xfrm>
            <a:off x="2038350" y="4502150"/>
            <a:ext cx="2303463" cy="62547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822" name="Oval 5"/>
          <p:cNvSpPr>
            <a:spLocks noChangeArrowheads="1"/>
          </p:cNvSpPr>
          <p:nvPr/>
        </p:nvSpPr>
        <p:spPr bwMode="auto">
          <a:xfrm>
            <a:off x="2171700" y="3468688"/>
            <a:ext cx="2303463" cy="639762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4560888" y="3260725"/>
            <a:ext cx="1846262" cy="120173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4640263" y="3336925"/>
            <a:ext cx="1479550" cy="9842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73025" tIns="34925" rIns="73025" bIns="34925">
            <a:spAutoFit/>
          </a:bodyPr>
          <a:lstStyle/>
          <a:p>
            <a:pPr defTabSz="576263" eaLnBrk="0" hangingPunct="0">
              <a:defRPr/>
            </a:pPr>
            <a:r>
              <a:rPr lang="en-US" sz="2000" b="1">
                <a:latin typeface="Times New Roman" charset="0"/>
                <a:ea typeface="ＭＳ Ｐゴシック" charset="0"/>
                <a:cs typeface="Arial" charset="0"/>
              </a:rPr>
              <a:t>Private data</a:t>
            </a:r>
          </a:p>
          <a:p>
            <a:pPr defTabSz="576263" eaLnBrk="0" hangingPunct="0">
              <a:defRPr/>
            </a:pPr>
            <a:endParaRPr lang="en-US" sz="2000" b="1">
              <a:latin typeface="Times New Roman" charset="0"/>
              <a:ea typeface="ＭＳ Ｐゴシック" charset="0"/>
              <a:cs typeface="Arial" charset="0"/>
            </a:endParaRPr>
          </a:p>
          <a:p>
            <a:pPr defTabSz="576263" eaLnBrk="0" hangingPunct="0">
              <a:defRPr/>
            </a:pPr>
            <a:r>
              <a:rPr lang="en-US" sz="2000" b="1">
                <a:latin typeface="Times New Roman" charset="0"/>
                <a:ea typeface="ＭＳ Ｐゴシック" charset="0"/>
                <a:cs typeface="Arial" charset="0"/>
              </a:rPr>
              <a:t>value  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2505075" y="2584450"/>
            <a:ext cx="1600200" cy="3746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73025" tIns="34925" rIns="73025" bIns="34925">
            <a:spAutoFit/>
          </a:bodyPr>
          <a:lstStyle/>
          <a:p>
            <a:pPr defTabSz="576263" eaLnBrk="0" hangingPunct="0">
              <a:defRPr/>
            </a:pPr>
            <a:r>
              <a:rPr lang="en-US" sz="2000" b="1">
                <a:latin typeface="Times New Roman" charset="0"/>
                <a:ea typeface="ＭＳ Ｐゴシック" charset="0"/>
                <a:cs typeface="Arial" charset="0"/>
              </a:rPr>
              <a:t>ComparedTo</a:t>
            </a:r>
          </a:p>
        </p:txBody>
      </p:sp>
      <p:sp>
        <p:nvSpPr>
          <p:cNvPr id="34826" name="Rectangle 9"/>
          <p:cNvSpPr>
            <a:spLocks noChangeArrowheads="1"/>
          </p:cNvSpPr>
          <p:nvPr/>
        </p:nvSpPr>
        <p:spPr bwMode="auto">
          <a:xfrm>
            <a:off x="2859088" y="3594100"/>
            <a:ext cx="709612" cy="3746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73025" tIns="34925" rIns="73025" bIns="34925">
            <a:spAutoFit/>
          </a:bodyPr>
          <a:lstStyle/>
          <a:p>
            <a:pPr defTabSz="576263" eaLnBrk="0" hangingPunct="0">
              <a:defRPr/>
            </a:pPr>
            <a:r>
              <a:rPr lang="en-US" sz="2000" b="1">
                <a:latin typeface="Times New Roman" charset="0"/>
                <a:ea typeface="ＭＳ Ｐゴシック" charset="0"/>
                <a:cs typeface="Arial" charset="0"/>
              </a:rPr>
              <a:t>Print</a:t>
            </a:r>
          </a:p>
        </p:txBody>
      </p:sp>
      <p:sp>
        <p:nvSpPr>
          <p:cNvPr id="34827" name="Rectangle 10"/>
          <p:cNvSpPr>
            <a:spLocks noChangeArrowheads="1"/>
          </p:cNvSpPr>
          <p:nvPr/>
        </p:nvSpPr>
        <p:spPr bwMode="auto">
          <a:xfrm>
            <a:off x="2574925" y="4675188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Times New Roman" charset="0"/>
                <a:ea typeface="ＭＳ Ｐゴシック" charset="0"/>
                <a:cs typeface="Arial" charset="0"/>
              </a:rPr>
              <a:t>Initialize</a:t>
            </a:r>
          </a:p>
        </p:txBody>
      </p:sp>
      <p:sp>
        <p:nvSpPr>
          <p:cNvPr id="34828" name="Rectangle 11"/>
          <p:cNvSpPr>
            <a:spLocks noChangeArrowheads="1"/>
          </p:cNvSpPr>
          <p:nvPr/>
        </p:nvSpPr>
        <p:spPr bwMode="auto">
          <a:xfrm>
            <a:off x="1793875" y="1676400"/>
            <a:ext cx="23701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class </a:t>
            </a:r>
            <a:r>
              <a:rPr lang="en-US" sz="2400" b="1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ItemType</a:t>
            </a:r>
            <a:endParaRPr lang="en-US" sz="2400" b="1" dirty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5467350" y="3816350"/>
            <a:ext cx="749300" cy="44450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83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543800" cy="7620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ItemType Class Interface Diagram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EDD03355-923D-4065-AE66-90EF1FB2AB9F}" type="slidenum">
              <a:rPr lang="en-US" sz="1800"/>
              <a:pPr eaLnBrk="1" hangingPunct="1"/>
              <a:t>27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317500" y="1371600"/>
            <a:ext cx="8445500" cy="46355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1450"/>
            <a:ext cx="8382000" cy="4495800"/>
          </a:xfrm>
          <a:extLst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solidFill>
                  <a:schemeClr val="accent2"/>
                </a:solidFill>
                <a:latin typeface="Courier New" charset="0"/>
                <a:cs typeface="+mn-cs"/>
              </a:rPr>
              <a:t>//  SPECIFICATION FILE		( 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itemtype.h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  <a:cs typeface="+mn-cs"/>
              </a:rPr>
              <a:t> )</a:t>
            </a:r>
            <a:endParaRPr lang="en-US" sz="2000" b="1" dirty="0">
              <a:solidFill>
                <a:srgbClr val="CC0000"/>
              </a:solidFill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 err="1">
                <a:latin typeface="Courier New" charset="0"/>
                <a:cs typeface="+mn-cs"/>
              </a:rPr>
              <a:t>const</a:t>
            </a:r>
            <a:r>
              <a:rPr lang="en-US" sz="2000" b="1" dirty="0">
                <a:latin typeface="Courier New" charset="0"/>
                <a:cs typeface="+mn-cs"/>
              </a:rPr>
              <a:t> </a:t>
            </a:r>
            <a:r>
              <a:rPr lang="en-US" sz="2000" b="1" dirty="0" err="1" smtClean="0">
                <a:latin typeface="Courier New" charset="0"/>
                <a:cs typeface="+mn-cs"/>
              </a:rPr>
              <a:t>int</a:t>
            </a:r>
            <a:r>
              <a:rPr lang="en-US" sz="2000" b="1" dirty="0" smtClean="0">
                <a:latin typeface="Courier New" charset="0"/>
                <a:cs typeface="+mn-cs"/>
              </a:rPr>
              <a:t>  </a:t>
            </a:r>
            <a:r>
              <a:rPr lang="en-US" sz="2000" b="1" dirty="0">
                <a:latin typeface="Courier New" charset="0"/>
                <a:cs typeface="+mn-cs"/>
              </a:rPr>
              <a:t>MAX_ITEM = 5 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 err="1">
                <a:latin typeface="Courier New" charset="0"/>
                <a:cs typeface="+mn-cs"/>
              </a:rPr>
              <a:t>enum</a:t>
            </a:r>
            <a:r>
              <a:rPr lang="en-US" sz="2000" b="1" dirty="0">
                <a:latin typeface="Courier New" charset="0"/>
                <a:cs typeface="+mn-cs"/>
              </a:rPr>
              <a:t>  </a:t>
            </a:r>
            <a:r>
              <a:rPr lang="en-US" sz="2000" b="1" dirty="0" err="1">
                <a:latin typeface="Courier New" charset="0"/>
                <a:cs typeface="+mn-cs"/>
              </a:rPr>
              <a:t>RelationType</a:t>
            </a:r>
            <a:r>
              <a:rPr lang="en-US" sz="2000" b="1" dirty="0">
                <a:latin typeface="Courier New" charset="0"/>
                <a:cs typeface="+mn-cs"/>
              </a:rPr>
              <a:t> { LESS, EQUAL, GREATER };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class  </a:t>
            </a:r>
            <a:r>
              <a:rPr lang="en-US" sz="2000" b="1" dirty="0" err="1">
                <a:latin typeface="Courier New" charset="0"/>
                <a:cs typeface="+mn-cs"/>
              </a:rPr>
              <a:t>ItemType</a:t>
            </a:r>
            <a:r>
              <a:rPr lang="en-US" sz="2000" b="1" i="1" dirty="0">
                <a:solidFill>
                  <a:schemeClr val="folHlink"/>
                </a:solidFill>
                <a:latin typeface="Courier New" charset="0"/>
                <a:cs typeface="+mn-cs"/>
              </a:rPr>
              <a:t>		</a:t>
            </a:r>
            <a:r>
              <a:rPr lang="en-US" sz="2000" b="1" i="1" dirty="0">
                <a:solidFill>
                  <a:schemeClr val="accent2"/>
                </a:solidFill>
                <a:latin typeface="Courier New" charset="0"/>
                <a:cs typeface="+mn-cs"/>
              </a:rPr>
              <a:t>// declares class data type</a:t>
            </a:r>
            <a:endParaRPr lang="en-US" sz="2000" b="1" dirty="0">
              <a:solidFill>
                <a:schemeClr val="accent2"/>
              </a:solidFill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{</a:t>
            </a:r>
            <a:r>
              <a:rPr lang="en-US" sz="2000" b="1" dirty="0">
                <a:solidFill>
                  <a:schemeClr val="tx2"/>
                </a:solidFill>
                <a:latin typeface="Courier New" charset="0"/>
                <a:cs typeface="+mn-cs"/>
              </a:rPr>
              <a:t>						</a:t>
            </a:r>
            <a:endParaRPr lang="en-US" sz="2000" b="1" i="1" dirty="0">
              <a:solidFill>
                <a:srgbClr val="CC0000"/>
              </a:solidFill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public : 			</a:t>
            </a:r>
            <a:r>
              <a:rPr lang="en-US" sz="2000" b="1" i="1" dirty="0">
                <a:solidFill>
                  <a:schemeClr val="accent2"/>
                </a:solidFill>
                <a:latin typeface="Courier New" charset="0"/>
                <a:cs typeface="+mn-cs"/>
              </a:rPr>
              <a:t>//  3 public member functions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	</a:t>
            </a:r>
            <a:r>
              <a:rPr lang="en-US" sz="2000" b="1" dirty="0" err="1">
                <a:latin typeface="Courier New" charset="0"/>
                <a:cs typeface="+mn-cs"/>
              </a:rPr>
              <a:t>RelationType</a:t>
            </a:r>
            <a:r>
              <a:rPr lang="en-US" sz="2000" b="1" dirty="0">
                <a:latin typeface="Courier New" charset="0"/>
                <a:cs typeface="+mn-cs"/>
              </a:rPr>
              <a:t>  </a:t>
            </a:r>
            <a:r>
              <a:rPr lang="en-US" sz="2000" b="1" dirty="0" err="1" smtClean="0">
                <a:latin typeface="Courier New" charset="0"/>
                <a:cs typeface="+mn-cs"/>
              </a:rPr>
              <a:t>ComparedTo</a:t>
            </a:r>
            <a:r>
              <a:rPr lang="en-US" sz="2000" b="1" dirty="0" smtClean="0">
                <a:latin typeface="Courier New" charset="0"/>
                <a:cs typeface="+mn-cs"/>
              </a:rPr>
              <a:t> </a:t>
            </a:r>
            <a:r>
              <a:rPr lang="en-US" sz="2000" b="1" dirty="0">
                <a:latin typeface="Courier New" charset="0"/>
                <a:cs typeface="+mn-cs"/>
              </a:rPr>
              <a:t>( </a:t>
            </a:r>
            <a:r>
              <a:rPr lang="en-US" sz="2000" b="1" dirty="0" err="1">
                <a:latin typeface="Courier New" charset="0"/>
                <a:cs typeface="+mn-cs"/>
              </a:rPr>
              <a:t>ItemType</a:t>
            </a:r>
            <a:r>
              <a:rPr lang="en-US" sz="2000" b="1" dirty="0">
                <a:latin typeface="Courier New" charset="0"/>
                <a:cs typeface="+mn-cs"/>
              </a:rPr>
              <a:t> )  </a:t>
            </a:r>
            <a:r>
              <a:rPr lang="en-US" sz="2000" b="1" dirty="0" err="1">
                <a:latin typeface="Courier New" charset="0"/>
                <a:cs typeface="+mn-cs"/>
              </a:rPr>
              <a:t>const</a:t>
            </a:r>
            <a:r>
              <a:rPr lang="en-US" sz="2000" b="1" dirty="0">
                <a:latin typeface="Courier New" charset="0"/>
                <a:cs typeface="+mn-cs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 	void	    </a:t>
            </a:r>
            <a:r>
              <a:rPr lang="en-US" sz="2000" b="1" dirty="0" smtClean="0">
                <a:latin typeface="Courier New" charset="0"/>
                <a:cs typeface="+mn-cs"/>
              </a:rPr>
              <a:t>Print </a:t>
            </a:r>
            <a:r>
              <a:rPr lang="en-US" sz="2000" b="1" dirty="0">
                <a:latin typeface="Courier New" charset="0"/>
                <a:cs typeface="+mn-cs"/>
              </a:rPr>
              <a:t>( )  </a:t>
            </a:r>
            <a:r>
              <a:rPr lang="en-US" sz="2000" b="1" dirty="0" err="1">
                <a:latin typeface="Courier New" charset="0"/>
                <a:cs typeface="+mn-cs"/>
              </a:rPr>
              <a:t>const</a:t>
            </a:r>
            <a:r>
              <a:rPr lang="en-US" sz="2000" b="1" dirty="0">
                <a:latin typeface="Courier New" charset="0"/>
                <a:cs typeface="+mn-cs"/>
              </a:rPr>
              <a:t>;</a:t>
            </a:r>
            <a:endParaRPr lang="en-US" sz="2000" b="1" i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	void	    </a:t>
            </a:r>
            <a:r>
              <a:rPr lang="en-US" sz="2000" b="1" dirty="0" smtClean="0">
                <a:latin typeface="Courier New" charset="0"/>
                <a:cs typeface="+mn-cs"/>
              </a:rPr>
              <a:t>Initialize </a:t>
            </a:r>
            <a:r>
              <a:rPr lang="en-US" sz="2000" b="1" dirty="0">
                <a:latin typeface="Courier New" charset="0"/>
                <a:cs typeface="+mn-cs"/>
              </a:rPr>
              <a:t>( </a:t>
            </a:r>
            <a:r>
              <a:rPr lang="en-US" sz="2000" b="1" dirty="0" err="1">
                <a:latin typeface="Courier New" charset="0"/>
                <a:cs typeface="+mn-cs"/>
              </a:rPr>
              <a:t>int</a:t>
            </a:r>
            <a:r>
              <a:rPr lang="en-US" sz="2000" b="1" dirty="0">
                <a:latin typeface="Courier New" charset="0"/>
                <a:cs typeface="+mn-cs"/>
              </a:rPr>
              <a:t>  number ) ;              </a:t>
            </a:r>
            <a:endParaRPr lang="en-US" sz="2000" b="1" i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private :		      </a:t>
            </a:r>
            <a:r>
              <a:rPr lang="en-US" sz="2000" b="1" i="1" dirty="0">
                <a:solidFill>
                  <a:schemeClr val="accent2"/>
                </a:solidFill>
                <a:latin typeface="Courier New" charset="0"/>
                <a:cs typeface="+mn-cs"/>
              </a:rPr>
              <a:t>// 1 private data member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	</a:t>
            </a:r>
            <a:r>
              <a:rPr lang="en-US" sz="2000" b="1" dirty="0" err="1">
                <a:latin typeface="Courier New" charset="0"/>
                <a:cs typeface="+mn-cs"/>
              </a:rPr>
              <a:t>int</a:t>
            </a:r>
            <a:r>
              <a:rPr lang="en-US" sz="2000" b="1" dirty="0">
                <a:latin typeface="Courier New" charset="0"/>
                <a:cs typeface="+mn-cs"/>
              </a:rPr>
              <a:t>	value ;           </a:t>
            </a:r>
            <a:r>
              <a:rPr lang="en-US" sz="2000" b="1" i="1" dirty="0">
                <a:solidFill>
                  <a:schemeClr val="accent2"/>
                </a:solidFill>
                <a:latin typeface="Courier New" charset="0"/>
                <a:cs typeface="+mn-cs"/>
              </a:rPr>
              <a:t>// could be any different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i="1" dirty="0">
                <a:solidFill>
                  <a:schemeClr val="accent2"/>
                </a:solidFill>
                <a:latin typeface="Courier New" charset="0"/>
                <a:cs typeface="+mn-cs"/>
              </a:rPr>
              <a:t>                        // type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  <a:cs typeface="+mn-cs"/>
              </a:rPr>
              <a:t>, including a class</a:t>
            </a: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} ;</a:t>
            </a:r>
            <a:r>
              <a:rPr lang="en-US" sz="2000" b="1" i="1" dirty="0">
                <a:solidFill>
                  <a:schemeClr val="folHlink"/>
                </a:solidFill>
                <a:latin typeface="Courier New" charset="0"/>
                <a:cs typeface="+mn-cs"/>
              </a:rPr>
              <a:t>	</a:t>
            </a:r>
          </a:p>
        </p:txBody>
      </p:sp>
      <p:sp>
        <p:nvSpPr>
          <p:cNvPr id="32773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6946900" cy="563563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Specifying </a:t>
            </a:r>
            <a:r>
              <a:rPr lang="en-US">
                <a:latin typeface="Arial Rounded MT Bold" charset="0"/>
                <a:cs typeface="+mj-cs"/>
              </a:rPr>
              <a:t> class ItemType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1EA750FA-679E-40E5-8A9B-2177C3FCF5FB}" type="slidenum">
              <a:rPr lang="en-US" sz="1800"/>
              <a:pPr eaLnBrk="1" hangingPunct="1"/>
              <a:t>28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27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27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304800" y="76200"/>
            <a:ext cx="8458200" cy="6629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3" y="76200"/>
            <a:ext cx="8466137" cy="5949950"/>
          </a:xfrm>
          <a:extLst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IMPLEMENTATION FILE		( itemtype.cpp 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Implementation depends on the  data type of value.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000" b="1" dirty="0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#include  </a:t>
            </a:r>
            <a:r>
              <a:rPr lang="ja-JP" altLang="en-US" sz="2000" b="1" dirty="0" smtClean="0">
                <a:latin typeface="Courier New" pitchFamily="49" charset="0"/>
                <a:ea typeface="ＭＳ Ｐゴシック" pitchFamily="34" charset="-128"/>
              </a:rPr>
              <a:t>“</a:t>
            </a:r>
            <a:r>
              <a:rPr lang="en-US" altLang="ja-JP" sz="2000" b="1" dirty="0" err="1" smtClean="0">
                <a:latin typeface="Courier New" pitchFamily="49" charset="0"/>
                <a:ea typeface="ＭＳ Ｐゴシック" pitchFamily="34" charset="-128"/>
              </a:rPr>
              <a:t>itemtype.h</a:t>
            </a:r>
            <a:r>
              <a:rPr lang="ja-JP" altLang="en-US" sz="2000" b="1" dirty="0" smtClean="0">
                <a:latin typeface="Courier New" pitchFamily="49" charset="0"/>
                <a:ea typeface="ＭＳ Ｐゴシック" pitchFamily="34" charset="-128"/>
              </a:rPr>
              <a:t>”</a:t>
            </a:r>
            <a:endParaRPr lang="en-US" altLang="ja-JP" sz="2000" b="1" dirty="0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#include  &lt;</a:t>
            </a:r>
            <a:r>
              <a:rPr lang="en-US" sz="2000" b="1" dirty="0" err="1" smtClean="0">
                <a:latin typeface="Courier New" pitchFamily="49" charset="0"/>
                <a:ea typeface="ＭＳ Ｐゴシック" pitchFamily="34" charset="-128"/>
              </a:rPr>
              <a:t>iostream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800" b="1" dirty="0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err="1" smtClean="0">
                <a:latin typeface="Courier New" pitchFamily="49" charset="0"/>
                <a:ea typeface="ＭＳ Ｐゴシック" pitchFamily="34" charset="-128"/>
              </a:rPr>
              <a:t>RelationType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sz="2000" b="1" dirty="0" err="1" smtClean="0">
                <a:latin typeface="Courier New" pitchFamily="49" charset="0"/>
                <a:ea typeface="ＭＳ Ｐゴシック" pitchFamily="34" charset="-128"/>
              </a:rPr>
              <a:t>Itemtype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::</a:t>
            </a:r>
            <a:r>
              <a:rPr lang="en-US" sz="2000" b="1" dirty="0" err="1" smtClean="0">
                <a:latin typeface="Courier New" pitchFamily="49" charset="0"/>
                <a:ea typeface="ＭＳ Ｐゴシック" pitchFamily="34" charset="-128"/>
              </a:rPr>
              <a:t>ComparedTo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(</a:t>
            </a:r>
            <a:r>
              <a:rPr lang="en-US" sz="2000" b="1" dirty="0" err="1" smtClean="0">
                <a:latin typeface="Courier New" pitchFamily="49" charset="0"/>
                <a:ea typeface="ＭＳ Ｐゴシック" pitchFamily="34" charset="-128"/>
              </a:rPr>
              <a:t>ItemType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sz="2000" b="1" dirty="0" err="1" smtClean="0">
                <a:latin typeface="Courier New" pitchFamily="49" charset="0"/>
                <a:ea typeface="ＭＳ Ｐゴシック" pitchFamily="34" charset="-128"/>
              </a:rPr>
              <a:t>otherItem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) </a:t>
            </a:r>
            <a:r>
              <a:rPr lang="en-US" sz="2000" b="1" dirty="0" err="1" smtClean="0">
                <a:latin typeface="Courier New" pitchFamily="49" charset="0"/>
                <a:ea typeface="ＭＳ Ｐゴシック" pitchFamily="34" charset="-128"/>
              </a:rPr>
              <a:t>const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{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						</a:t>
            </a:r>
            <a:endParaRPr lang="en-US" sz="2000" b="1" i="1" dirty="0" smtClean="0">
              <a:solidFill>
                <a:srgbClr val="CC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	if  ( value  &lt;  </a:t>
            </a:r>
            <a:r>
              <a:rPr lang="en-US" sz="2000" b="1" dirty="0" err="1" smtClean="0">
                <a:latin typeface="Courier New" pitchFamily="49" charset="0"/>
                <a:ea typeface="ＭＳ Ｐゴシック" pitchFamily="34" charset="-128"/>
              </a:rPr>
              <a:t>otherItem.value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 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		  return  LESS;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	else  if ( value  &gt; </a:t>
            </a:r>
            <a:r>
              <a:rPr lang="en-US" sz="2000" b="1" dirty="0" err="1" smtClean="0">
                <a:latin typeface="Courier New" pitchFamily="49" charset="0"/>
                <a:ea typeface="ＭＳ Ｐゴシック" pitchFamily="34" charset="-128"/>
              </a:rPr>
              <a:t>otherItem.value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 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		  return  GREATER;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	else  return  EQUAL;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 void </a:t>
            </a:r>
            <a:r>
              <a:rPr lang="en-US" sz="2000" b="1" dirty="0" err="1" smtClean="0">
                <a:latin typeface="Courier New" pitchFamily="49" charset="0"/>
                <a:ea typeface="ＭＳ Ｐゴシック" pitchFamily="34" charset="-128"/>
              </a:rPr>
              <a:t>ItemType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::Print ( ) </a:t>
            </a:r>
            <a:r>
              <a:rPr lang="en-US" sz="2000" b="1" dirty="0" err="1" smtClean="0">
                <a:latin typeface="Courier New" pitchFamily="49" charset="0"/>
                <a:ea typeface="ＭＳ Ｐゴシック" pitchFamily="34" charset="-128"/>
              </a:rPr>
              <a:t>const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 </a:t>
            </a:r>
            <a:endParaRPr lang="en-US" sz="2000" b="1" dirty="0" smtClean="0">
              <a:solidFill>
                <a:schemeClr val="tx2"/>
              </a:solidFill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sz="2000" b="1" dirty="0" err="1" smtClean="0">
                <a:latin typeface="Courier New" pitchFamily="49" charset="0"/>
                <a:ea typeface="ＭＳ Ｐゴシック" pitchFamily="34" charset="-128"/>
              </a:rPr>
              <a:t>cout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  &lt;&lt;  value  &lt;&lt;  </a:t>
            </a:r>
            <a:r>
              <a:rPr lang="en-US" sz="2000" b="1" dirty="0" err="1" smtClean="0">
                <a:latin typeface="Courier New" pitchFamily="49" charset="0"/>
                <a:ea typeface="ＭＳ Ｐゴシック" pitchFamily="34" charset="-128"/>
              </a:rPr>
              <a:t>endl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}</a:t>
            </a:r>
            <a:endParaRPr lang="en-US" sz="2000" b="1" i="1" dirty="0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void </a:t>
            </a:r>
            <a:r>
              <a:rPr lang="en-US" sz="2000" b="1" dirty="0" err="1" smtClean="0">
                <a:latin typeface="Courier New" pitchFamily="49" charset="0"/>
                <a:ea typeface="ＭＳ Ｐゴシック" pitchFamily="34" charset="-128"/>
              </a:rPr>
              <a:t>ItemType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::Initialize ( </a:t>
            </a:r>
            <a:r>
              <a:rPr lang="en-US" sz="2000" b="1" dirty="0" err="1" smtClean="0">
                <a:latin typeface="Courier New" pitchFamily="49" charset="0"/>
                <a:ea typeface="ＭＳ Ｐゴシック" pitchFamily="34" charset="-128"/>
              </a:rPr>
              <a:t>int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  number 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	value  =  number;</a:t>
            </a:r>
            <a:r>
              <a:rPr lang="en-US" sz="2000" b="1" dirty="0" smtClean="0">
                <a:ea typeface="ＭＳ Ｐゴシック" pitchFamily="34" charset="-128"/>
              </a:rPr>
              <a:t>              </a:t>
            </a:r>
            <a:endParaRPr lang="en-US" sz="2000" b="1" i="1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ea typeface="ＭＳ Ｐゴシック" pitchFamily="34" charset="-128"/>
              </a:rPr>
              <a:t>} </a:t>
            </a:r>
            <a:r>
              <a:rPr lang="en-US" sz="2000" i="1" dirty="0" smtClean="0">
                <a:solidFill>
                  <a:schemeClr val="folHlink"/>
                </a:solidFill>
                <a:ea typeface="ＭＳ Ｐゴシック" pitchFamily="34" charset="-128"/>
              </a:rPr>
              <a:t>	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C351A0BF-EE18-49D4-B8E8-94D64595A8C6}" type="slidenum">
              <a:rPr lang="en-US" sz="1800"/>
              <a:pPr eaLnBrk="1" hangingPunct="1"/>
              <a:t>29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37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37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37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379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379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379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A List is a sequential Data Structure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accent2"/>
                </a:solidFill>
              </a:rPr>
              <a:t>L = (e</a:t>
            </a:r>
            <a:r>
              <a:rPr lang="en-US" altLang="en-US" baseline="-25000" dirty="0">
                <a:solidFill>
                  <a:schemeClr val="accent2"/>
                </a:solidFill>
              </a:rPr>
              <a:t>0</a:t>
            </a:r>
            <a:r>
              <a:rPr lang="en-US" altLang="en-US" dirty="0">
                <a:solidFill>
                  <a:schemeClr val="accent2"/>
                </a:solidFill>
              </a:rPr>
              <a:t>, e</a:t>
            </a:r>
            <a:r>
              <a:rPr lang="en-US" altLang="en-US" baseline="-25000" dirty="0">
                <a:solidFill>
                  <a:schemeClr val="accent2"/>
                </a:solidFill>
              </a:rPr>
              <a:t>1</a:t>
            </a:r>
            <a:r>
              <a:rPr lang="en-US" altLang="en-US" dirty="0">
                <a:solidFill>
                  <a:schemeClr val="accent2"/>
                </a:solidFill>
              </a:rPr>
              <a:t>, e</a:t>
            </a:r>
            <a:r>
              <a:rPr lang="en-US" altLang="en-US" baseline="-25000" dirty="0">
                <a:solidFill>
                  <a:schemeClr val="accent2"/>
                </a:solidFill>
              </a:rPr>
              <a:t>2</a:t>
            </a:r>
            <a:r>
              <a:rPr lang="en-US" altLang="en-US" dirty="0">
                <a:solidFill>
                  <a:schemeClr val="accent2"/>
                </a:solidFill>
              </a:rPr>
              <a:t>, e</a:t>
            </a:r>
            <a:r>
              <a:rPr lang="en-US" altLang="en-US" baseline="-25000" dirty="0">
                <a:solidFill>
                  <a:schemeClr val="accent2"/>
                </a:solidFill>
              </a:rPr>
              <a:t>3</a:t>
            </a:r>
            <a:r>
              <a:rPr lang="en-US" altLang="en-US" dirty="0">
                <a:solidFill>
                  <a:schemeClr val="accent2"/>
                </a:solidFill>
              </a:rPr>
              <a:t>, …, e</a:t>
            </a:r>
            <a:r>
              <a:rPr lang="en-US" altLang="en-US" baseline="-25000" dirty="0">
                <a:solidFill>
                  <a:schemeClr val="accent2"/>
                </a:solidFill>
              </a:rPr>
              <a:t>n-1</a:t>
            </a:r>
            <a:r>
              <a:rPr lang="en-US" altLang="en-US" dirty="0">
                <a:solidFill>
                  <a:schemeClr val="accent2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relationships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accent2"/>
                </a:solidFill>
              </a:rPr>
              <a:t>e</a:t>
            </a:r>
            <a:r>
              <a:rPr lang="en-US" altLang="en-US" baseline="-25000" dirty="0">
                <a:solidFill>
                  <a:schemeClr val="accent2"/>
                </a:solidFill>
              </a:rPr>
              <a:t>0</a:t>
            </a:r>
            <a:r>
              <a:rPr lang="en-US" altLang="en-US" dirty="0"/>
              <a:t> is the </a:t>
            </a:r>
            <a:r>
              <a:rPr lang="en-US" altLang="en-US" dirty="0" err="1"/>
              <a:t>zero’th</a:t>
            </a:r>
            <a:r>
              <a:rPr lang="en-US" altLang="en-US" dirty="0"/>
              <a:t> (or front) element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accent2"/>
                </a:solidFill>
              </a:rPr>
              <a:t>e</a:t>
            </a:r>
            <a:r>
              <a:rPr lang="en-US" altLang="en-US" baseline="-25000" dirty="0">
                <a:solidFill>
                  <a:schemeClr val="accent2"/>
                </a:solidFill>
              </a:rPr>
              <a:t>n-1</a:t>
            </a:r>
            <a:r>
              <a:rPr lang="en-US" altLang="en-US" dirty="0"/>
              <a:t> is the last element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chemeClr val="accent2"/>
                </a:solidFill>
              </a:rPr>
              <a:t>e</a:t>
            </a:r>
            <a:r>
              <a:rPr lang="en-US" altLang="en-US" baseline="-25000" dirty="0" err="1">
                <a:solidFill>
                  <a:schemeClr val="accent2"/>
                </a:solidFill>
              </a:rPr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immediately precedes </a:t>
            </a:r>
            <a:r>
              <a:rPr lang="en-US" altLang="en-US" dirty="0">
                <a:solidFill>
                  <a:schemeClr val="accent2"/>
                </a:solidFill>
              </a:rPr>
              <a:t>e</a:t>
            </a:r>
            <a:r>
              <a:rPr lang="en-US" altLang="en-US" baseline="-25000" dirty="0">
                <a:solidFill>
                  <a:schemeClr val="accent2"/>
                </a:solidFill>
              </a:rPr>
              <a:t>i+1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4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0"/>
            <a:ext cx="7391400" cy="7620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 UML diagrams</a:t>
            </a:r>
            <a:endParaRPr lang="en-US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803578B1-BE02-4EDC-9F05-9DECFE621032}" type="slidenum">
              <a:rPr lang="en-US" sz="1800"/>
              <a:pPr eaLnBrk="1" hangingPunct="1"/>
              <a:t>30</a:t>
            </a:fld>
            <a:endParaRPr lang="en-US" sz="1800"/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785813"/>
            <a:ext cx="4495800" cy="5900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Linear List Examples/Instances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Students in </a:t>
            </a:r>
            <a:r>
              <a:rPr lang="en-US" altLang="en-US" sz="2800" dirty="0" smtClean="0"/>
              <a:t>a Course </a:t>
            </a:r>
            <a:r>
              <a:rPr lang="en-US" altLang="en-US" sz="2800" dirty="0"/>
              <a:t>=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accent2"/>
                </a:solidFill>
              </a:rPr>
              <a:t>(Jack, Jill, Abe, Henry, Mary, …, Judy)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Exams </a:t>
            </a:r>
            <a:r>
              <a:rPr lang="en-US" altLang="en-US" sz="2800" dirty="0" smtClean="0"/>
              <a:t>=</a:t>
            </a:r>
            <a:endParaRPr lang="en-US" altLang="en-US" sz="2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accent2"/>
                </a:solidFill>
              </a:rPr>
              <a:t>(exam1, exam2, exam3)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Days of Week = </a:t>
            </a:r>
            <a:r>
              <a:rPr lang="en-US" altLang="en-US" sz="2800" dirty="0">
                <a:solidFill>
                  <a:schemeClr val="accent2"/>
                </a:solidFill>
              </a:rPr>
              <a:t>(S, M, T, W, </a:t>
            </a:r>
            <a:r>
              <a:rPr lang="en-US" altLang="en-US" sz="2800" dirty="0" err="1">
                <a:solidFill>
                  <a:schemeClr val="accent2"/>
                </a:solidFill>
              </a:rPr>
              <a:t>Th</a:t>
            </a:r>
            <a:r>
              <a:rPr lang="en-US" altLang="en-US" sz="2800" dirty="0">
                <a:solidFill>
                  <a:schemeClr val="accent2"/>
                </a:solidFill>
              </a:rPr>
              <a:t>, F, Sa)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Months = </a:t>
            </a:r>
            <a:r>
              <a:rPr lang="en-US" altLang="en-US" sz="2800" dirty="0">
                <a:solidFill>
                  <a:schemeClr val="accent2"/>
                </a:solidFill>
              </a:rPr>
              <a:t>(Jan, Feb, Mar, Apr, …, Nov, Dec)</a:t>
            </a:r>
          </a:p>
        </p:txBody>
      </p:sp>
    </p:spTree>
    <p:extLst>
      <p:ext uri="{BB962C8B-B14F-4D97-AF65-F5344CB8AC3E}">
        <p14:creationId xmlns:p14="http://schemas.microsoft.com/office/powerpoint/2010/main" val="143856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Definitions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Unsorted list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A list in which data items are placed in no particular order; </a:t>
            </a:r>
          </a:p>
          <a:p>
            <a:pPr lvl="1"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FontTx/>
              <a:buNone/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Sorted list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A list that is sorted by the value in the key; </a:t>
            </a:r>
          </a:p>
          <a:p>
            <a:pPr>
              <a:buFontTx/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There is a semantic relationship among the keys of the items in the list.</a:t>
            </a:r>
          </a:p>
          <a:p>
            <a:pPr>
              <a:buFontTx/>
              <a:buNone/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The attributes that are used to determine the logical order of the list.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391400" cy="762000"/>
          </a:xfrm>
          <a:extLst/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Sorted and Unsorted Lists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31F1C466-D1B8-41A9-8E3D-4B8FA6CA2042}" type="slidenum">
              <a:rPr lang="en-US" sz="1800"/>
              <a:pPr eaLnBrk="1" hangingPunct="1"/>
              <a:t>6</a:t>
            </a:fld>
            <a:endParaRPr lang="en-US" sz="1800"/>
          </a:p>
        </p:txBody>
      </p:sp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615950" y="1758950"/>
            <a:ext cx="3568700" cy="41783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883150" y="1765300"/>
            <a:ext cx="3568700" cy="417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822325" y="1935163"/>
            <a:ext cx="3140075" cy="218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</a:t>
            </a:r>
            <a:r>
              <a:rPr lang="en-US" sz="2400" b="1" dirty="0">
                <a:solidFill>
                  <a:srgbClr val="990066"/>
                </a:solidFill>
                <a:latin typeface="Arial" charset="0"/>
                <a:ea typeface="ＭＳ Ｐゴシック" charset="0"/>
                <a:cs typeface="Arial" charset="0"/>
              </a:rPr>
              <a:t>UNSORTED LIST</a:t>
            </a:r>
            <a:endParaRPr lang="en-US" sz="2000" b="1" dirty="0">
              <a:solidFill>
                <a:srgbClr val="990066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400" b="1" dirty="0">
                <a:latin typeface="Arial" charset="0"/>
                <a:ea typeface="ＭＳ Ｐゴシック" charset="0"/>
                <a:cs typeface="Arial" charset="0"/>
              </a:rPr>
              <a:t>Elements are placed into the list in </a:t>
            </a:r>
          </a:p>
          <a:p>
            <a:pPr eaLnBrk="0" hangingPunct="0">
              <a:defRPr/>
            </a:pPr>
            <a:r>
              <a:rPr lang="en-US" sz="2400" b="1" dirty="0">
                <a:latin typeface="Arial" charset="0"/>
                <a:ea typeface="ＭＳ Ｐゴシック" charset="0"/>
                <a:cs typeface="Arial" charset="0"/>
              </a:rPr>
              <a:t>no particular order.</a:t>
            </a: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4876800" y="1752600"/>
            <a:ext cx="3581400" cy="4191000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</a:t>
            </a:r>
            <a:r>
              <a:rPr lang="en-US" sz="2400" b="1" dirty="0">
                <a:solidFill>
                  <a:srgbClr val="009966"/>
                </a:solidFill>
                <a:latin typeface="Arial" charset="0"/>
                <a:ea typeface="ＭＳ Ｐゴシック" charset="0"/>
                <a:cs typeface="Arial" charset="0"/>
              </a:rPr>
              <a:t>SORTED LIST</a:t>
            </a:r>
            <a:endParaRPr lang="en-US" sz="2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400" b="1" dirty="0">
                <a:latin typeface="Arial" charset="0"/>
                <a:ea typeface="ＭＳ Ｐゴシック" charset="0"/>
                <a:cs typeface="Arial" charset="0"/>
              </a:rPr>
              <a:t>List elements are in an order that is sorted in </a:t>
            </a:r>
          </a:p>
          <a:p>
            <a:pPr eaLnBrk="0" hangingPunct="0">
              <a:defRPr/>
            </a:pPr>
            <a:r>
              <a:rPr lang="en-US" sz="2400" b="1" dirty="0">
                <a:latin typeface="Arial" charset="0"/>
                <a:ea typeface="ＭＳ Ｐゴシック" charset="0"/>
                <a:cs typeface="Arial" charset="0"/>
              </a:rPr>
              <a:t>some way</a:t>
            </a:r>
          </a:p>
          <a:p>
            <a:pPr marL="342900" indent="-342900" eaLnBrk="0" hangingPunct="0">
              <a:buFontTx/>
              <a:buChar char="-"/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either  numerically,</a:t>
            </a:r>
          </a:p>
          <a:p>
            <a:pPr marL="342900" indent="-342900" eaLnBrk="0" hangingPunct="0">
              <a:buFontTx/>
              <a:buChar char="-"/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alphabetically by the elements themselves, or by a component of the element </a:t>
            </a:r>
          </a:p>
          <a:p>
            <a:pPr marL="800100" lvl="1" indent="-342900" eaLnBrk="0" hangingPunct="0">
              <a:buFontTx/>
              <a:buChar char="-"/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called a</a:t>
            </a: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 KEY </a:t>
            </a: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member</a:t>
            </a: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224" name="Line 7"/>
          <p:cNvSpPr>
            <a:spLocks noChangeShapeType="1"/>
          </p:cNvSpPr>
          <p:nvPr/>
        </p:nvSpPr>
        <p:spPr bwMode="auto">
          <a:xfrm>
            <a:off x="609600" y="2438400"/>
            <a:ext cx="358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25" name="Line 8"/>
          <p:cNvSpPr>
            <a:spLocks noChangeShapeType="1"/>
          </p:cNvSpPr>
          <p:nvPr/>
        </p:nvSpPr>
        <p:spPr bwMode="auto">
          <a:xfrm>
            <a:off x="4876800" y="2438400"/>
            <a:ext cx="358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92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 Operations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Constructor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creates a new instance (object) of an ADT.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		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Transformer / Modifier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changes the state of one or more of the data values of an instance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Observer 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allows us to observe the state of one or more of the data values of an instance without changing them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  <a:defRPr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Iterator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allows us to process all the components in a data structure sequentially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162800" cy="8382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cs typeface="+mj-cs"/>
              </a:rPr>
              <a:t>ADT Unsorted List Operations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219200"/>
            <a:ext cx="6477000" cy="4876800"/>
          </a:xfrm>
          <a:extLst/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solidFill>
                  <a:srgbClr val="00B050"/>
                </a:solidFill>
                <a:cs typeface="+mn-cs"/>
              </a:rPr>
              <a:t>Transformers</a:t>
            </a:r>
            <a:r>
              <a:rPr lang="en-US" sz="2800" b="1" dirty="0">
                <a:cs typeface="+mn-cs"/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b="1" dirty="0" err="1"/>
              <a:t>MakeEmpty</a:t>
            </a:r>
            <a:r>
              <a:rPr lang="en-US" sz="2400" b="1" dirty="0"/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b="1" dirty="0" err="1"/>
              <a:t>PutItem</a:t>
            </a:r>
            <a:r>
              <a:rPr lang="en-US" sz="2400" b="1" dirty="0"/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b="1" dirty="0" err="1"/>
              <a:t>DeleteItem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solidFill>
                  <a:srgbClr val="00B050"/>
                </a:solidFill>
                <a:cs typeface="+mn-cs"/>
              </a:rPr>
              <a:t>Observers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b="1" dirty="0" err="1"/>
              <a:t>IsFull</a:t>
            </a:r>
            <a:endParaRPr lang="en-US" sz="2400" b="1" dirty="0"/>
          </a:p>
          <a:p>
            <a:pPr lvl="1">
              <a:lnSpc>
                <a:spcPct val="90000"/>
              </a:lnSpc>
              <a:defRPr/>
            </a:pPr>
            <a:r>
              <a:rPr lang="en-US" sz="2400" b="1" dirty="0" err="1"/>
              <a:t>GetLength</a:t>
            </a:r>
            <a:endParaRPr lang="en-US" sz="2400" b="1" dirty="0"/>
          </a:p>
          <a:p>
            <a:pPr lvl="1">
              <a:lnSpc>
                <a:spcPct val="90000"/>
              </a:lnSpc>
              <a:defRPr/>
            </a:pPr>
            <a:r>
              <a:rPr lang="en-US" sz="2400" b="1" dirty="0" err="1"/>
              <a:t>GetItem</a:t>
            </a:r>
            <a:r>
              <a:rPr lang="en-US" dirty="0"/>
              <a:t> 	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800" dirty="0">
                <a:cs typeface="+mn-cs"/>
              </a:rPr>
              <a:t>		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solidFill>
                  <a:srgbClr val="00B050"/>
                </a:solidFill>
                <a:cs typeface="+mn-cs"/>
              </a:rPr>
              <a:t>Iterators </a:t>
            </a:r>
            <a:endParaRPr lang="en-US" sz="2400" b="1" dirty="0">
              <a:solidFill>
                <a:srgbClr val="00B050"/>
              </a:solidFill>
              <a:cs typeface="+mn-cs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400" b="1" dirty="0" err="1"/>
              <a:t>ResetList</a:t>
            </a:r>
            <a:r>
              <a:rPr lang="en-US" sz="2400" b="1" dirty="0"/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b="1" dirty="0" err="1"/>
              <a:t>GetNextItem</a:t>
            </a:r>
            <a:endParaRPr lang="en-US" sz="2400" b="1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CD81E986-D7FA-4A12-9A0C-973F0643A994}" type="slidenum">
              <a:rPr lang="en-US" sz="1800"/>
              <a:pPr eaLnBrk="1" hangingPunct="1"/>
              <a:t>8</a:t>
            </a:fld>
            <a:endParaRPr lang="en-US" sz="1800"/>
          </a:p>
        </p:txBody>
      </p:sp>
      <p:sp>
        <p:nvSpPr>
          <p:cNvPr id="10248" name="AutoShape 4"/>
          <p:cNvSpPr>
            <a:spLocks noChangeArrowheads="1"/>
          </p:cNvSpPr>
          <p:nvPr/>
        </p:nvSpPr>
        <p:spPr bwMode="auto">
          <a:xfrm>
            <a:off x="4730750" y="320675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249" name="AutoShape 5"/>
          <p:cNvSpPr>
            <a:spLocks noChangeArrowheads="1"/>
          </p:cNvSpPr>
          <p:nvPr/>
        </p:nvSpPr>
        <p:spPr bwMode="auto">
          <a:xfrm>
            <a:off x="4730750" y="495935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250" name="AutoShape 6"/>
          <p:cNvSpPr>
            <a:spLocks noChangeArrowheads="1"/>
          </p:cNvSpPr>
          <p:nvPr/>
        </p:nvSpPr>
        <p:spPr bwMode="auto">
          <a:xfrm>
            <a:off x="4730750" y="145415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5775325" y="1935163"/>
            <a:ext cx="1822450" cy="387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change state</a:t>
            </a: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6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observe state</a:t>
            </a: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8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process all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Oval 2"/>
          <p:cNvSpPr>
            <a:spLocks noChangeArrowheads="1"/>
          </p:cNvSpPr>
          <p:nvPr/>
        </p:nvSpPr>
        <p:spPr bwMode="auto">
          <a:xfrm>
            <a:off x="2984500" y="1363663"/>
            <a:ext cx="4483100" cy="4711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7286625" cy="53975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cs typeface="+mj-cs"/>
              </a:rPr>
              <a:t> Class Interface Diagram</a:t>
            </a:r>
            <a:endParaRPr lang="en-US" dirty="0">
              <a:latin typeface="Arial Rounded MT Bold" charset="0"/>
              <a:cs typeface="+mj-cs"/>
            </a:endParaRPr>
          </a:p>
        </p:txBody>
      </p:sp>
      <p:sp>
        <p:nvSpPr>
          <p:cNvPr id="3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9D868694-9F3F-4B4B-A087-1138CD97B3F4}" type="slidenum">
              <a:rPr lang="en-US" sz="1800"/>
              <a:pPr eaLnBrk="1" hangingPunct="1"/>
              <a:t>9</a:t>
            </a:fld>
            <a:endParaRPr lang="en-US" sz="1800"/>
          </a:p>
        </p:txBody>
      </p:sp>
      <p:sp>
        <p:nvSpPr>
          <p:cNvPr id="15365" name="Oval 4"/>
          <p:cNvSpPr>
            <a:spLocks noChangeArrowheads="1"/>
          </p:cNvSpPr>
          <p:nvPr/>
        </p:nvSpPr>
        <p:spPr bwMode="auto">
          <a:xfrm>
            <a:off x="2070100" y="5478463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752475" y="1066800"/>
            <a:ext cx="3633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800" b="1" dirty="0" err="1">
                <a:latin typeface="Arial Rounded MT Bold" charset="0"/>
                <a:ea typeface="ＭＳ Ｐゴシック" charset="0"/>
                <a:cs typeface="Arial" charset="0"/>
              </a:rPr>
              <a:t>UnsortedType</a:t>
            </a:r>
            <a:r>
              <a:rPr lang="en-US" sz="2800" b="1" dirty="0">
                <a:latin typeface="Arial Rounded MT Bold" charset="0"/>
                <a:ea typeface="ＭＳ Ｐゴシック" charset="0"/>
                <a:cs typeface="Arial" charset="0"/>
              </a:rPr>
              <a:t> class</a:t>
            </a:r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2070100" y="3878263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2070100" y="4411663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2070100" y="4945063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2070100" y="3344863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2070100" y="2278063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2070100" y="2811463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73" name="Oval 13"/>
          <p:cNvSpPr>
            <a:spLocks noChangeArrowheads="1"/>
          </p:cNvSpPr>
          <p:nvPr/>
        </p:nvSpPr>
        <p:spPr bwMode="auto">
          <a:xfrm>
            <a:off x="2070100" y="1744663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2657475" y="23018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Times New Roman" charset="0"/>
                <a:ea typeface="ＭＳ Ｐゴシック" charset="0"/>
                <a:cs typeface="Arial" charset="0"/>
              </a:rPr>
              <a:t>IsFull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2428875" y="2835275"/>
            <a:ext cx="1419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Times New Roman" charset="0"/>
                <a:ea typeface="ＭＳ Ｐゴシック" charset="0"/>
                <a:cs typeface="Arial" charset="0"/>
              </a:rPr>
              <a:t>GetLength </a:t>
            </a: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2428875" y="4968875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Times New Roman" charset="0"/>
                <a:ea typeface="ＭＳ Ｐゴシック" charset="0"/>
                <a:cs typeface="Arial" charset="0"/>
              </a:rPr>
              <a:t>ResetList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2428875" y="4435475"/>
            <a:ext cx="136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Times New Roman" charset="0"/>
                <a:ea typeface="ＭＳ Ｐゴシック" charset="0"/>
                <a:cs typeface="Arial" charset="0"/>
              </a:rPr>
              <a:t>DeleteItem</a:t>
            </a: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2352675" y="3902075"/>
            <a:ext cx="107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Times New Roman" charset="0"/>
                <a:ea typeface="ＭＳ Ｐゴシック" charset="0"/>
                <a:cs typeface="Arial" charset="0"/>
              </a:rPr>
              <a:t>PutItem</a:t>
            </a: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2276475" y="1768475"/>
            <a:ext cx="173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dirty="0" err="1">
                <a:latin typeface="Times New Roman" charset="0"/>
                <a:ea typeface="ＭＳ Ｐゴシック" charset="0"/>
                <a:cs typeface="Arial" charset="0"/>
              </a:rPr>
              <a:t>UnsortedType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2276475" y="3368675"/>
            <a:ext cx="1087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Times New Roman" charset="0"/>
                <a:ea typeface="ＭＳ Ｐゴシック" charset="0"/>
                <a:cs typeface="Arial" charset="0"/>
              </a:rPr>
              <a:t>GetItem</a:t>
            </a: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2200275" y="5502275"/>
            <a:ext cx="159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Times New Roman" charset="0"/>
                <a:ea typeface="ＭＳ Ｐゴシック" charset="0"/>
                <a:cs typeface="Arial" charset="0"/>
              </a:rPr>
              <a:t>GetNextItem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4203700" y="2049463"/>
            <a:ext cx="2425700" cy="3590925"/>
            <a:chOff x="2356" y="1684"/>
            <a:chExt cx="1528" cy="2262"/>
          </a:xfrm>
        </p:grpSpPr>
        <p:sp>
          <p:nvSpPr>
            <p:cNvPr id="15383" name="Rectangle 22"/>
            <p:cNvSpPr>
              <a:spLocks noChangeArrowheads="1"/>
            </p:cNvSpPr>
            <p:nvPr/>
          </p:nvSpPr>
          <p:spPr bwMode="auto">
            <a:xfrm>
              <a:off x="2356" y="1684"/>
              <a:ext cx="1528" cy="210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384" name="Rectangle 23"/>
            <p:cNvSpPr>
              <a:spLocks noChangeArrowheads="1"/>
            </p:cNvSpPr>
            <p:nvPr/>
          </p:nvSpPr>
          <p:spPr bwMode="auto">
            <a:xfrm>
              <a:off x="2390" y="1718"/>
              <a:ext cx="1188" cy="2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400" b="1" dirty="0">
                  <a:latin typeface="Times New Roman" charset="0"/>
                  <a:ea typeface="ＭＳ Ｐゴシック" charset="0"/>
                  <a:cs typeface="Arial" charset="0"/>
                </a:rPr>
                <a:t>Private data:</a:t>
              </a:r>
              <a:endParaRPr lang="en-US" sz="2000" b="1" dirty="0">
                <a:latin typeface="Times New Roman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endParaRPr lang="en-US" sz="800" b="1" dirty="0">
                <a:latin typeface="Times New Roman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r>
                <a:rPr lang="en-US" sz="2400" b="1" dirty="0">
                  <a:latin typeface="Times New Roman" charset="0"/>
                  <a:ea typeface="ＭＳ Ｐゴシック" charset="0"/>
                  <a:cs typeface="Arial" charset="0"/>
                </a:rPr>
                <a:t>length</a:t>
              </a:r>
              <a:endParaRPr lang="en-US" sz="2000" b="1" dirty="0">
                <a:latin typeface="Times New Roman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endParaRPr lang="en-US" sz="1200" b="1" dirty="0">
                <a:latin typeface="Times New Roman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r>
                <a:rPr lang="en-US" sz="2400" b="1" dirty="0">
                  <a:latin typeface="Times New Roman" charset="0"/>
                  <a:ea typeface="ＭＳ Ｐゴシック" charset="0"/>
                  <a:cs typeface="Arial" charset="0"/>
                </a:rPr>
                <a:t>info </a:t>
              </a:r>
              <a:r>
                <a:rPr lang="en-US" sz="1800" b="1" dirty="0">
                  <a:latin typeface="Times New Roman" charset="0"/>
                  <a:ea typeface="ＭＳ Ｐゴシック" charset="0"/>
                  <a:cs typeface="Arial" charset="0"/>
                </a:rPr>
                <a:t>   </a:t>
              </a:r>
              <a:r>
                <a:rPr lang="en-US" sz="1600" b="1" dirty="0">
                  <a:latin typeface="Times New Roman" charset="0"/>
                  <a:ea typeface="ＭＳ Ｐゴシック" charset="0"/>
                  <a:cs typeface="Arial" charset="0"/>
                </a:rPr>
                <a:t> </a:t>
              </a:r>
              <a:r>
                <a:rPr lang="en-US" sz="1800" b="1" dirty="0">
                  <a:latin typeface="Times New Roman" charset="0"/>
                  <a:ea typeface="ＭＳ Ｐゴシック" charset="0"/>
                  <a:cs typeface="Arial" charset="0"/>
                </a:rPr>
                <a:t>  </a:t>
              </a:r>
              <a:r>
                <a:rPr lang="en-US" sz="1600" b="1" dirty="0">
                  <a:latin typeface="Times New Roman" charset="0"/>
                  <a:ea typeface="ＭＳ Ｐゴシック" charset="0"/>
                  <a:cs typeface="Arial" charset="0"/>
                </a:rPr>
                <a:t>[ 0 ]</a:t>
              </a:r>
            </a:p>
            <a:p>
              <a:pPr eaLnBrk="0" hangingPunct="0">
                <a:defRPr/>
              </a:pPr>
              <a:r>
                <a:rPr lang="en-US" sz="1600" b="1" dirty="0">
                  <a:latin typeface="Times New Roman" charset="0"/>
                  <a:ea typeface="ＭＳ Ｐゴシック" charset="0"/>
                  <a:cs typeface="Arial" charset="0"/>
                </a:rPr>
                <a:t>                  [ 1 ]</a:t>
              </a:r>
            </a:p>
            <a:p>
              <a:pPr eaLnBrk="0" hangingPunct="0">
                <a:defRPr/>
              </a:pPr>
              <a:r>
                <a:rPr lang="en-US" sz="1600" b="1" dirty="0">
                  <a:latin typeface="Times New Roman" charset="0"/>
                  <a:ea typeface="ＭＳ Ｐゴシック" charset="0"/>
                  <a:cs typeface="Arial" charset="0"/>
                </a:rPr>
                <a:t>                  [ 2 ]</a:t>
              </a:r>
            </a:p>
            <a:p>
              <a:pPr eaLnBrk="0" hangingPunct="0">
                <a:defRPr/>
              </a:pPr>
              <a:endParaRPr lang="en-US" sz="1000" b="1" dirty="0">
                <a:latin typeface="Times New Roman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endParaRPr lang="en-US" sz="1600" b="1" dirty="0">
                <a:latin typeface="Times New Roman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r>
                <a:rPr lang="en-US" sz="1600" b="1" dirty="0">
                  <a:latin typeface="Times New Roman" charset="0"/>
                  <a:ea typeface="ＭＳ Ｐゴシック" charset="0"/>
                  <a:cs typeface="Arial" charset="0"/>
                </a:rPr>
                <a:t>[MAX_ITEMS-1]</a:t>
              </a:r>
              <a:endParaRPr lang="en-US" sz="1400" b="1" dirty="0">
                <a:latin typeface="Times New Roman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endParaRPr lang="en-US" sz="1600" b="1" dirty="0">
                <a:latin typeface="Times New Roman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r>
                <a:rPr lang="en-US" sz="2400" b="1" dirty="0" err="1">
                  <a:latin typeface="Times New Roman" charset="0"/>
                  <a:ea typeface="ＭＳ Ｐゴシック" charset="0"/>
                  <a:cs typeface="Arial" charset="0"/>
                </a:rPr>
                <a:t>currentPos</a:t>
              </a:r>
              <a:endParaRPr lang="en-US" sz="2000" b="1" dirty="0">
                <a:latin typeface="Times New Roman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endParaRPr lang="en-US" sz="2000" b="1" dirty="0"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385" name="Rectangle 24"/>
            <p:cNvSpPr>
              <a:spLocks noChangeArrowheads="1"/>
            </p:cNvSpPr>
            <p:nvPr/>
          </p:nvSpPr>
          <p:spPr bwMode="auto">
            <a:xfrm>
              <a:off x="3508" y="3508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386" name="Rectangle 25"/>
            <p:cNvSpPr>
              <a:spLocks noChangeArrowheads="1"/>
            </p:cNvSpPr>
            <p:nvPr/>
          </p:nvSpPr>
          <p:spPr bwMode="auto">
            <a:xfrm>
              <a:off x="3508" y="2068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3456" y="2404"/>
              <a:ext cx="384" cy="952"/>
              <a:chOff x="3456" y="2404"/>
              <a:chExt cx="384" cy="952"/>
            </a:xfrm>
          </p:grpSpPr>
          <p:sp>
            <p:nvSpPr>
              <p:cNvPr id="15388" name="Rectangle 26"/>
              <p:cNvSpPr>
                <a:spLocks noChangeArrowheads="1"/>
              </p:cNvSpPr>
              <p:nvPr/>
            </p:nvSpPr>
            <p:spPr bwMode="auto">
              <a:xfrm>
                <a:off x="3463" y="2404"/>
                <a:ext cx="373" cy="95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800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5389" name="Line 27"/>
              <p:cNvSpPr>
                <a:spLocks noChangeShapeType="1"/>
              </p:cNvSpPr>
              <p:nvPr/>
            </p:nvSpPr>
            <p:spPr bwMode="auto">
              <a:xfrm>
                <a:off x="3456" y="2592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390" name="Line 28"/>
              <p:cNvSpPr>
                <a:spLocks noChangeShapeType="1"/>
              </p:cNvSpPr>
              <p:nvPr/>
            </p:nvSpPr>
            <p:spPr bwMode="auto">
              <a:xfrm>
                <a:off x="3456" y="278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391" name="Line 29"/>
              <p:cNvSpPr>
                <a:spLocks noChangeShapeType="1"/>
              </p:cNvSpPr>
              <p:nvPr/>
            </p:nvSpPr>
            <p:spPr bwMode="auto">
              <a:xfrm>
                <a:off x="3456" y="2976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392" name="Line 30"/>
              <p:cNvSpPr>
                <a:spLocks noChangeShapeType="1"/>
              </p:cNvSpPr>
              <p:nvPr/>
            </p:nvSpPr>
            <p:spPr bwMode="auto">
              <a:xfrm>
                <a:off x="3456" y="316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/>
      <p:bldP spid="15367" grpId="0" animBg="1"/>
      <p:bldP spid="15368" grpId="0" animBg="1"/>
      <p:bldP spid="15369" grpId="0" animBg="1"/>
      <p:bldP spid="15370" grpId="0" animBg="1"/>
      <p:bldP spid="15371" grpId="0" animBg="1"/>
      <p:bldP spid="15372" grpId="0" animBg="1"/>
      <p:bldP spid="15374" grpId="0"/>
      <p:bldP spid="15375" grpId="0"/>
      <p:bldP spid="15376" grpId="0"/>
      <p:bldP spid="15377" grpId="0"/>
      <p:bldP spid="15378" grpId="0"/>
      <p:bldP spid="15380" grpId="0"/>
      <p:bldP spid="1538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793</Words>
  <Application>Microsoft Office PowerPoint</Application>
  <PresentationFormat>On-screen Show (4:3)</PresentationFormat>
  <Paragraphs>520</Paragraphs>
  <Slides>30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ＭＳ Ｐゴシック</vt:lpstr>
      <vt:lpstr>Arial</vt:lpstr>
      <vt:lpstr>Arial Black</vt:lpstr>
      <vt:lpstr>Arial Rounded MT Bold</vt:lpstr>
      <vt:lpstr>Calibri</vt:lpstr>
      <vt:lpstr>Courier New</vt:lpstr>
      <vt:lpstr>Times New Roman</vt:lpstr>
      <vt:lpstr>Wingdings</vt:lpstr>
      <vt:lpstr>Office Theme</vt:lpstr>
      <vt:lpstr>CSE 225 Data Structures and Algorithms  Sec- 5&amp;6</vt:lpstr>
      <vt:lpstr>Lecture 2</vt:lpstr>
      <vt:lpstr>Lists</vt:lpstr>
      <vt:lpstr>Linear List Examples/Instances</vt:lpstr>
      <vt:lpstr>List Definitions</vt:lpstr>
      <vt:lpstr>Sorted and Unsorted Lists</vt:lpstr>
      <vt:lpstr>ADT Operations</vt:lpstr>
      <vt:lpstr>ADT Unsorted List Operations</vt:lpstr>
      <vt:lpstr> Class Interface Diagram</vt:lpstr>
      <vt:lpstr>Before Inserting Henry into an Unsorted List</vt:lpstr>
      <vt:lpstr>After Inserting Henry into an Unsorted List</vt:lpstr>
      <vt:lpstr>Getting Ivan from an Unsorted List</vt:lpstr>
      <vt:lpstr>Getting Ivan from an Unsorted List</vt:lpstr>
      <vt:lpstr>Getting Ivan from an Unsorted List</vt:lpstr>
      <vt:lpstr>Getting Ivan from an Unsorted List</vt:lpstr>
      <vt:lpstr>Getting Ivan from an Unsorted List</vt:lpstr>
      <vt:lpstr>Deleting Bradley from an Unsorted List</vt:lpstr>
      <vt:lpstr>Deleting Bradley from an Unsorted List</vt:lpstr>
      <vt:lpstr>Deleting Bradley from an Unsorted List</vt:lpstr>
      <vt:lpstr>Deleting Bradley from an Unsorted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ItemType Class Interface Diagram</vt:lpstr>
      <vt:lpstr>Specifying  class ItemType</vt:lpstr>
      <vt:lpstr>PowerPoint Presentation</vt:lpstr>
      <vt:lpstr> UML diagrams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225</dc:title>
  <dc:creator>Dell</dc:creator>
  <cp:lastModifiedBy>Tamanna</cp:lastModifiedBy>
  <cp:revision>26</cp:revision>
  <dcterms:created xsi:type="dcterms:W3CDTF">2016-01-25T12:50:37Z</dcterms:created>
  <dcterms:modified xsi:type="dcterms:W3CDTF">2018-10-03T03:11:22Z</dcterms:modified>
</cp:coreProperties>
</file>