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71" r:id="rId30"/>
    <p:sldId id="272" r:id="rId31"/>
    <p:sldId id="277" r:id="rId32"/>
    <p:sldId id="273" r:id="rId33"/>
    <p:sldId id="275" r:id="rId34"/>
    <p:sldId id="276" r:id="rId35"/>
    <p:sldId id="26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67959-022C-4AD3-9A3D-1C68E65A39C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3A81E-5B45-4997-B776-8FD1C71D6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47A8A3-D21F-45D2-A218-F64C78F73DF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972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DF39B8-C6BC-40FA-93D7-4B14DA286D4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833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0B7A86-2F68-4FDE-97A7-871ECE97806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421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8D7B81-4F37-47E7-BA43-951F64C1A44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04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1CEDF8-5127-42BF-98D0-6B19C2EC665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7034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E19947-DD55-4918-A8D2-37353E08267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6722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FA4646-A092-4641-AE17-C900330099F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34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210D45-AD95-41A6-A1A4-BEF7FA98235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83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F53DF1-E251-43E9-AAE2-4D9C324AF8B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494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A0F958-5D65-41C6-B5AB-D1D83415D11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632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6DB212-85E2-44B2-974D-FCFD9C33C39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42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273032-D184-4396-8293-53A5D714A4D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638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FF8075-F615-4FE9-B494-1371297EEDA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457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884EA7-4D32-4DE3-9B81-7A880014E57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118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8174D5-E9CC-43C4-86F7-C29B55D37F1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900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C4042A-58D0-45B2-A0C2-458E9BF067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12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A43D89-3BF2-47FA-83BF-ECF00993181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960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B69AFF-E796-4F0E-B24B-7289AEB195BE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A9AE93B-3CA0-4E09-BAD2-F77EC2C1A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CSE 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Structures and Algorithms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Instructor : Tamanna Motahar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MS Mincho" pitchFamily="49" charset="-128"/>
              </a:rPr>
              <a:t>RetrieveItem (ItemType&amp; item,    			   boolean&amp; found)</a:t>
            </a:r>
            <a:r>
              <a:rPr lang="en-US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i="1" smtClean="0">
                <a:cs typeface="Times New Roman" pitchFamily="18" charset="0"/>
              </a:rPr>
              <a:t>Function</a:t>
            </a:r>
            <a:r>
              <a:rPr lang="en-US" sz="2800" smtClean="0">
                <a:cs typeface="Times New Roman" pitchFamily="18" charset="0"/>
              </a:rPr>
              <a:t>: Retrieves list element whose key matches item's key (if present).</a:t>
            </a: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b="1" i="1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i="1" smtClean="0">
                <a:cs typeface="Times New Roman" pitchFamily="18" charset="0"/>
              </a:rPr>
              <a:t>Preconditions</a:t>
            </a:r>
            <a:r>
              <a:rPr lang="en-US" sz="2800" smtClean="0">
                <a:cs typeface="Times New Roman" pitchFamily="18" charset="0"/>
              </a:rPr>
              <a:t>: (1) List has been initialized,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Times New Roman" pitchFamily="18" charset="0"/>
              </a:rPr>
              <a:t>	(2) </a:t>
            </a:r>
            <a:r>
              <a:rPr lang="en-US" sz="2800" smtClean="0">
                <a:solidFill>
                  <a:srgbClr val="FFCC00"/>
                </a:solidFill>
                <a:cs typeface="Times New Roman" pitchFamily="18" charset="0"/>
              </a:rPr>
              <a:t>Key</a:t>
            </a:r>
            <a:r>
              <a:rPr lang="en-US" sz="2800" smtClean="0">
                <a:cs typeface="Times New Roman" pitchFamily="18" charset="0"/>
              </a:rPr>
              <a:t> member of item has been initialized.</a:t>
            </a: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b="1" i="1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i="1" smtClean="0">
                <a:cs typeface="Times New Roman" pitchFamily="18" charset="0"/>
              </a:rPr>
              <a:t>Postconditions</a:t>
            </a:r>
            <a:r>
              <a:rPr lang="en-US" sz="2800" smtClean="0">
                <a:cs typeface="Times New Roman" pitchFamily="18" charset="0"/>
              </a:rPr>
              <a:t>: (1) If there is an element </a:t>
            </a:r>
            <a:r>
              <a:rPr lang="en-US" sz="2800" i="1" smtClean="0">
                <a:cs typeface="Times New Roman" pitchFamily="18" charset="0"/>
              </a:rPr>
              <a:t>someItem</a:t>
            </a:r>
            <a:r>
              <a:rPr lang="en-US" sz="2800" smtClean="0">
                <a:cs typeface="Times New Roman" pitchFamily="18" charset="0"/>
              </a:rPr>
              <a:t> whose key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matches item's key, then </a:t>
            </a:r>
            <a:r>
              <a:rPr lang="en-US" sz="2800" i="1" smtClean="0">
                <a:cs typeface="Times New Roman" pitchFamily="18" charset="0"/>
              </a:rPr>
              <a:t>found=true</a:t>
            </a:r>
            <a:r>
              <a:rPr lang="en-US" sz="2800" smtClean="0">
                <a:cs typeface="Times New Roman" pitchFamily="18" charset="0"/>
              </a:rPr>
              <a:t> and </a:t>
            </a:r>
            <a:r>
              <a:rPr lang="en-US" sz="2800" i="1" smtClean="0">
                <a:cs typeface="Times New Roman" pitchFamily="18" charset="0"/>
              </a:rPr>
              <a:t>item</a:t>
            </a:r>
            <a:r>
              <a:rPr lang="en-US" sz="2800" smtClean="0">
                <a:cs typeface="Times New Roman" pitchFamily="18" charset="0"/>
              </a:rPr>
              <a:t> is a copy of </a:t>
            </a:r>
            <a:r>
              <a:rPr lang="en-US" sz="2800" i="1" smtClean="0">
                <a:cs typeface="Times New Roman" pitchFamily="18" charset="0"/>
              </a:rPr>
              <a:t>someItem</a:t>
            </a:r>
            <a:r>
              <a:rPr lang="en-US" sz="2800" smtClean="0">
                <a:cs typeface="Times New Roman" pitchFamily="18" charset="0"/>
              </a:rPr>
              <a:t>; otherwise,  </a:t>
            </a:r>
            <a:r>
              <a:rPr lang="en-US" sz="2800" i="1" smtClean="0">
                <a:cs typeface="Times New Roman" pitchFamily="18" charset="0"/>
              </a:rPr>
              <a:t>found=false</a:t>
            </a:r>
            <a:r>
              <a:rPr lang="en-US" sz="2800" smtClean="0">
                <a:cs typeface="Times New Roman" pitchFamily="18" charset="0"/>
              </a:rPr>
              <a:t> and </a:t>
            </a:r>
            <a:r>
              <a:rPr lang="en-US" sz="2800" i="1" smtClean="0">
                <a:cs typeface="Times New Roman" pitchFamily="18" charset="0"/>
              </a:rPr>
              <a:t>item</a:t>
            </a:r>
            <a:r>
              <a:rPr lang="en-US" sz="2800" smtClean="0">
                <a:cs typeface="Times New Roman" pitchFamily="18" charset="0"/>
              </a:rPr>
              <a:t> is unchanged,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smtClean="0">
                <a:ea typeface="MS Mincho" pitchFamily="49" charset="-128"/>
              </a:rPr>
              <a:t>(2) List is unchanged.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5297488" y="5607050"/>
            <a:ext cx="308451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Might not have to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search  the whole list!</a:t>
            </a: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219200" y="533400"/>
            <a:ext cx="716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sng" dirty="0">
                <a:latin typeface="Times New Roman" pitchFamily="18" charset="0"/>
              </a:rPr>
              <a:t>Naive approach</a:t>
            </a:r>
            <a:r>
              <a:rPr lang="en-US" sz="2800" dirty="0">
                <a:latin typeface="Times New Roman" pitchFamily="18" charset="0"/>
              </a:rPr>
              <a:t>: use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Linear Search Algorithm</a:t>
            </a: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5365750" y="1384300"/>
            <a:ext cx="27671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item is not in the list</a:t>
            </a:r>
          </a:p>
        </p:txBody>
      </p:sp>
      <p:pic>
        <p:nvPicPr>
          <p:cNvPr id="13317" name="Picture 2" descr="lists_fig5"/>
          <p:cNvPicPr>
            <a:picLocks noChangeAspect="1" noChangeArrowheads="1"/>
          </p:cNvPicPr>
          <p:nvPr/>
        </p:nvPicPr>
        <p:blipFill>
          <a:blip r:embed="rId3" cstate="print"/>
          <a:srcRect t="20090" r="81270"/>
          <a:stretch>
            <a:fillRect/>
          </a:stretch>
        </p:blipFill>
        <p:spPr bwMode="auto">
          <a:xfrm>
            <a:off x="2395538" y="1952625"/>
            <a:ext cx="13652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2" descr="lists_fig5"/>
          <p:cNvPicPr>
            <a:picLocks noChangeAspect="1" noChangeArrowheads="1"/>
          </p:cNvPicPr>
          <p:nvPr/>
        </p:nvPicPr>
        <p:blipFill>
          <a:blip r:embed="rId3" cstate="print"/>
          <a:srcRect t="20090" r="81270"/>
          <a:stretch>
            <a:fillRect/>
          </a:stretch>
        </p:blipFill>
        <p:spPr bwMode="auto">
          <a:xfrm>
            <a:off x="5899150" y="1973263"/>
            <a:ext cx="13668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1214438" y="2498725"/>
            <a:ext cx="12202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/>
              <a:t>retrieve</a:t>
            </a:r>
          </a:p>
          <a:p>
            <a:r>
              <a:rPr lang="en-US" sz="2200" dirty="0"/>
              <a:t>“Sarah”</a:t>
            </a:r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4437063" y="2498725"/>
            <a:ext cx="1378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/>
              <a:t>retrieve</a:t>
            </a:r>
          </a:p>
          <a:p>
            <a:r>
              <a:rPr lang="en-US" sz="2200" dirty="0"/>
              <a:t>“George”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1981200" y="1371600"/>
            <a:ext cx="2273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item is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ea typeface="MS Mincho" pitchFamily="49" charset="-128"/>
              </a:rPr>
              <a:t> </a:t>
            </a:r>
            <a:r>
              <a:rPr lang="en-US" sz="4000" dirty="0" err="1" smtClean="0">
                <a:ea typeface="MS Mincho" pitchFamily="49" charset="-128"/>
              </a:rPr>
              <a:t>RetrieveItem</a:t>
            </a:r>
            <a:r>
              <a:rPr lang="en-US" sz="4000" dirty="0" smtClean="0">
                <a:ea typeface="MS Mincho" pitchFamily="49" charset="-128"/>
              </a:rPr>
              <a:t>()</a:t>
            </a:r>
            <a:r>
              <a:rPr lang="en-US" sz="4000" dirty="0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8768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template&lt;class </a:t>
            </a:r>
            <a:r>
              <a:rPr lang="en-US" sz="20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&gt;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latin typeface="Arial" charset="0"/>
                <a:cs typeface="Times New Roman" pitchFamily="18" charset="0"/>
              </a:rPr>
              <a:t>SortedType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&gt;::</a:t>
            </a:r>
            <a:r>
              <a:rPr lang="en-US" sz="2000" dirty="0" err="1" smtClean="0">
                <a:latin typeface="Arial" charset="0"/>
                <a:cs typeface="Times New Roman" pitchFamily="18" charset="0"/>
              </a:rPr>
              <a:t>RetrieveItem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&amp; item, </a:t>
            </a:r>
            <a:r>
              <a:rPr lang="en-US" sz="2000" dirty="0" err="1" smtClean="0">
                <a:latin typeface="Arial" charset="0"/>
                <a:cs typeface="Times New Roman" pitchFamily="18" charset="0"/>
              </a:rPr>
              <a:t>bool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&amp; found)							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Arial" charset="0"/>
                <a:cs typeface="Times New Roman" pitchFamily="18" charset="0"/>
              </a:rPr>
              <a:t> location = 0;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found = false;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 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while ( (location &lt; length) &amp;&amp; !found)  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 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  if ( item &gt; info[location]) 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      location++;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 else if(item &lt; info[location])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    location = length; </a:t>
            </a:r>
            <a:r>
              <a:rPr lang="en-US" sz="2000" dirty="0" smtClean="0">
                <a:solidFill>
                  <a:srgbClr val="FFCC00"/>
                </a:solidFill>
                <a:latin typeface="Arial" charset="0"/>
                <a:cs typeface="Times New Roman" pitchFamily="18" charset="0"/>
              </a:rPr>
              <a:t>// to break out of the loop</a:t>
            </a:r>
            <a:r>
              <a:rPr lang="en-US" sz="2000" dirty="0" smtClean="0">
                <a:solidFill>
                  <a:srgbClr val="FFC000"/>
                </a:solidFill>
                <a:latin typeface="Arial" charset="0"/>
                <a:cs typeface="Times New Roman" pitchFamily="18" charset="0"/>
              </a:rPr>
              <a:t>…</a:t>
            </a:r>
            <a:endParaRPr lang="en-US" sz="2000" dirty="0" smtClean="0">
              <a:solidFill>
                <a:srgbClr val="FFC000"/>
              </a:solidFill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 else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    found = true;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    item = info[location];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    }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 smtClean="0">
                <a:latin typeface="Arial" charset="0"/>
                <a:ea typeface="MS Mincho" pitchFamily="49" charset="-128"/>
              </a:rPr>
              <a:t>}</a:t>
            </a:r>
            <a:r>
              <a:rPr lang="en-US" sz="2000" dirty="0" smtClean="0"/>
              <a:t>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086600" y="3176588"/>
            <a:ext cx="15970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Still</a:t>
            </a:r>
            <a:r>
              <a:rPr lang="en-US" sz="3200" b="1">
                <a:solidFill>
                  <a:schemeClr val="bg1"/>
                </a:solidFill>
              </a:rPr>
              <a:t> </a:t>
            </a:r>
          </a:p>
          <a:p>
            <a:r>
              <a:rPr lang="en-US" sz="3200" b="1">
                <a:solidFill>
                  <a:schemeClr val="bg1"/>
                </a:solidFill>
              </a:rPr>
              <a:t>O(N)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efficient is an algorithm or piece of code? Efficiency covers lots of resources, including: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·  CPU (time) usage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·  memory usage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·  disk usage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·  network usage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**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are important but we will mostly talk about time complexity (CPU usage).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careful to differentiate between: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Performance: how much time/memory/disk/... is actually used when a program runs . This depends on the machine, compiler, etc. as well as the code.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Complexity: how do the resource requirements of a program or algorithm scale, i.e., what happens as the size of the problem being solved gets larger?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Complexity affects performance but not the other way around.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time required by a function/procedure is proportional to the number of "basic operations" that it performs. Here are some examples of basic operations: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arithmetic operation (e.g., +, *).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assignment (e.g. x := 0)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test (e.g., x = 0)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read (of a primitive type: integer, float, character,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write (of a primitive type: integer, float, character,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Best Case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Average Case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Worst Case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Worst Case: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maximum number of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operations that might be performed for a given problem size.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express complexity using big-O notation.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 (with a capital letter O, not a zero), is 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symbolism used in complexity theory, computer science, and mathematics to describe the asymptotic behavior of functions.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Basically, it tells you how fast a function grows or declines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letter O is used because the rate of growth of a function is also called its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order.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problem of size N: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constant-time algorithm is "order 1": O(1)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linear-time algorithm is "order N": O(N)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quadratic-time algorithm is "order N squared": O(N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7400" y="4572000"/>
            <a:ext cx="389722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5n</a:t>
            </a:r>
            <a:r>
              <a:rPr lang="en-US" sz="36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+ 2n</a:t>
            </a:r>
            <a:r>
              <a:rPr lang="en-US" sz="36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+ 22n + 6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19800" y="4572000"/>
            <a:ext cx="16875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= O(n</a:t>
            </a:r>
            <a:r>
              <a:rPr lang="en-US" sz="36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3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Text Box 2"/>
          <p:cNvSpPr txBox="1">
            <a:spLocks noChangeArrowheads="1"/>
          </p:cNvSpPr>
          <p:nvPr/>
        </p:nvSpPr>
        <p:spPr bwMode="auto">
          <a:xfrm>
            <a:off x="581025" y="1717675"/>
            <a:ext cx="5405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3</a:t>
            </a:r>
            <a:r>
              <a:rPr lang="en-US" sz="1200" b="1"/>
              <a:t> </a:t>
            </a:r>
            <a:r>
              <a:rPr lang="en-US" sz="3600" b="1"/>
              <a:t>n log</a:t>
            </a:r>
            <a:r>
              <a:rPr lang="en-US" sz="3600" b="1" baseline="-25000"/>
              <a:t>2 </a:t>
            </a:r>
            <a:r>
              <a:rPr lang="en-US" sz="3600" b="1"/>
              <a:t>n + 5</a:t>
            </a:r>
            <a:r>
              <a:rPr lang="en-US" sz="1200" b="1"/>
              <a:t> </a:t>
            </a:r>
            <a:r>
              <a:rPr lang="en-US" sz="3600" b="1"/>
              <a:t>n log</a:t>
            </a:r>
            <a:r>
              <a:rPr lang="en-US" sz="3600" b="1" baseline="-25000"/>
              <a:t>2</a:t>
            </a:r>
            <a:r>
              <a:rPr lang="en-US" sz="3600" b="1"/>
              <a:t>log</a:t>
            </a:r>
            <a:r>
              <a:rPr lang="en-US" sz="3600" b="1" baseline="-25000"/>
              <a:t>2 </a:t>
            </a:r>
            <a:r>
              <a:rPr lang="en-US" sz="3600" b="1"/>
              <a:t>n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1260475" y="542925"/>
            <a:ext cx="449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2</a:t>
            </a:r>
            <a:r>
              <a:rPr lang="en-US" sz="1200" b="1"/>
              <a:t> </a:t>
            </a:r>
            <a:r>
              <a:rPr lang="en-US" sz="3600" b="1"/>
              <a:t>n</a:t>
            </a:r>
            <a:r>
              <a:rPr lang="en-US" sz="3600" b="1" baseline="30000"/>
              <a:t>4.1</a:t>
            </a:r>
            <a:r>
              <a:rPr lang="en-US" sz="3600" b="1"/>
              <a:t> + 200283</a:t>
            </a:r>
            <a:r>
              <a:rPr lang="en-US" sz="1200"/>
              <a:t> </a:t>
            </a:r>
            <a:r>
              <a:rPr lang="en-US" sz="3600" b="1"/>
              <a:t>n</a:t>
            </a:r>
            <a:r>
              <a:rPr lang="en-US" sz="3600" b="1" baseline="30000"/>
              <a:t>4</a:t>
            </a:r>
            <a:r>
              <a:rPr lang="en-US" sz="3600" b="1"/>
              <a:t> + 2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1952625" y="2892425"/>
            <a:ext cx="23193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n log</a:t>
            </a:r>
            <a:r>
              <a:rPr lang="en-US" sz="3600" b="1" baseline="-25000"/>
              <a:t>10 </a:t>
            </a:r>
            <a:r>
              <a:rPr lang="en-US" sz="3600" b="1"/>
              <a:t>n</a:t>
            </a:r>
            <a:r>
              <a:rPr lang="en-US" sz="3600" b="1" baseline="30000"/>
              <a:t>78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6477000" y="609600"/>
            <a:ext cx="213391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/>
              <a:t>= O(n</a:t>
            </a:r>
            <a:r>
              <a:rPr lang="en-US" sz="3600" b="1" baseline="30000" dirty="0"/>
              <a:t>4.1</a:t>
            </a:r>
            <a:r>
              <a:rPr lang="en-US" sz="3600" b="1" dirty="0"/>
              <a:t>)</a:t>
            </a:r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6280150" y="1752600"/>
            <a:ext cx="307648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/>
              <a:t>= O(n log</a:t>
            </a:r>
            <a:r>
              <a:rPr lang="en-US" sz="3600" b="1" baseline="-25000" dirty="0"/>
              <a:t>2 </a:t>
            </a:r>
            <a:r>
              <a:rPr lang="en-US" sz="3600" b="1" dirty="0"/>
              <a:t>n)</a:t>
            </a:r>
          </a:p>
        </p:txBody>
      </p:sp>
      <p:sp>
        <p:nvSpPr>
          <p:cNvPr id="806919" name="Text Box 7"/>
          <p:cNvSpPr txBox="1">
            <a:spLocks noChangeArrowheads="1"/>
          </p:cNvSpPr>
          <p:nvPr/>
        </p:nvSpPr>
        <p:spPr bwMode="auto">
          <a:xfrm>
            <a:off x="4238625" y="2887663"/>
            <a:ext cx="327205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/>
              <a:t>= O(n log</a:t>
            </a:r>
            <a:r>
              <a:rPr lang="en-US" sz="3600" b="1" baseline="-25000" dirty="0"/>
              <a:t>10 </a:t>
            </a:r>
            <a:r>
              <a:rPr lang="en-US" sz="3600" b="1" dirty="0"/>
              <a:t>n)</a:t>
            </a:r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2057400" y="4551363"/>
            <a:ext cx="572624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/>
              <a:t>log</a:t>
            </a:r>
            <a:r>
              <a:rPr lang="en-US" sz="3600" b="1" baseline="-25000" dirty="0"/>
              <a:t>10 </a:t>
            </a:r>
            <a:r>
              <a:rPr lang="en-US" sz="3600" b="1" dirty="0"/>
              <a:t>n = log</a:t>
            </a:r>
            <a:r>
              <a:rPr lang="en-US" sz="3600" b="1" baseline="-25000" dirty="0"/>
              <a:t>2 </a:t>
            </a:r>
            <a:r>
              <a:rPr lang="en-US" sz="3600" b="1" dirty="0"/>
              <a:t>n / log</a:t>
            </a:r>
            <a:r>
              <a:rPr lang="en-US" sz="3600" b="1" baseline="-25000" dirty="0"/>
              <a:t>2 </a:t>
            </a:r>
            <a:r>
              <a:rPr lang="en-US" sz="3600" b="1" dirty="0"/>
              <a:t>10</a:t>
            </a:r>
          </a:p>
        </p:txBody>
      </p:sp>
      <p:sp>
        <p:nvSpPr>
          <p:cNvPr id="806921" name="Text Box 9"/>
          <p:cNvSpPr txBox="1">
            <a:spLocks noChangeArrowheads="1"/>
          </p:cNvSpPr>
          <p:nvPr/>
        </p:nvSpPr>
        <p:spPr bwMode="auto">
          <a:xfrm>
            <a:off x="755650" y="5292725"/>
            <a:ext cx="81264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O(n log</a:t>
            </a:r>
            <a:r>
              <a:rPr lang="en-US" sz="3600" b="1" baseline="-25000"/>
              <a:t>2 </a:t>
            </a:r>
            <a:r>
              <a:rPr lang="en-US" sz="3600" b="1"/>
              <a:t>n) = O(n log</a:t>
            </a:r>
            <a:r>
              <a:rPr lang="en-US" sz="3600" b="1" baseline="-25000"/>
              <a:t>10 </a:t>
            </a:r>
            <a:r>
              <a:rPr lang="en-US" sz="3600" b="1"/>
              <a:t>n) = O(n log n)</a:t>
            </a:r>
          </a:p>
        </p:txBody>
      </p:sp>
    </p:spTree>
    <p:extLst>
      <p:ext uri="{BB962C8B-B14F-4D97-AF65-F5344CB8AC3E}">
        <p14:creationId xmlns:p14="http://schemas.microsoft.com/office/powerpoint/2010/main" val="883498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4" grpId="0"/>
      <p:bldP spid="806916" grpId="0"/>
      <p:bldP spid="806917" grpId="0"/>
      <p:bldP spid="806918" grpId="0"/>
      <p:bldP spid="806919" grpId="0"/>
      <p:bldP spid="806920" grpId="0"/>
      <p:bldP spid="8069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Lecture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is a list of classes of functions that are commonly encountered when analyzing algorithms. The slower growing functions are listed first. c is some arbitrary constant.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O(1) =constant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O(log(n)) =logarithmic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O(n) =linear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=quadratic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=polynomial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=exponential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that O(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O(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are very different. The latter grows much, much faster, no matter how big the constant c is.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encrypted-tbn2.gstatic.com/images?q=tbn:ANd9GcS1j3xZxfx2HlRwhI25X_6k3sPOfvXYEy63v-bK2V-isvHOe4k0qA"/>
          <p:cNvSpPr>
            <a:spLocks noChangeAspect="1" noChangeArrowheads="1"/>
          </p:cNvSpPr>
          <p:nvPr/>
        </p:nvSpPr>
        <p:spPr bwMode="auto">
          <a:xfrm>
            <a:off x="155575" y="-1790700"/>
            <a:ext cx="40005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i50.tinypic.com/f23nu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000"/>
            <a:ext cx="5486400" cy="5557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99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general, how can you determine the running time of a piece of code? The answer is that it depends on what kinds of statements are used.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Sequence of statements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statement 1;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statement 2;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...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statement k;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total time is found by adding the times for all statements: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total time = time(statement 1) + time(statement 2) + ... + time(statement k)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each statement is "simple" (only involves basic operations) then the time for each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 is constant and the total time is also constant: O(1).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If-Then-Else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then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block 1 (sequence of statements)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else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block 2 (sequence of statements)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end if;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either block 1 will execute, or block 2 will execute. Therefore, the worst-case time is the slower of the two possibilities: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max(time(block 1), time(block 2))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block 1 takes O(1) and block 2 takes O(N), the if-then-else statement would be O(N).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 in 1 .. N loop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of statements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loop;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loop executes N times, so the sequence of statements also executes N times. If we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assume the statements are O(1), the total time for the for loop is N * O(1), which is O(N)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overall.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Nested loops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 in 1 .. N loop</a:t>
            </a:r>
          </a:p>
          <a:p>
            <a:pPr>
              <a:buNone/>
            </a:pPr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  for J in 1 .. M loop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sequence of statements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end loop;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loop;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outer loop executes N times. Every time the outer loop executes, the inner loop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executes M times. As a result, the statements in the inner loop execute a total of N * M times. Thus, the complexity is O(N * M).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common special case where the stopping condition of the inner loop is J&lt;N instead Of J&lt;M (i.e., the inner loop also executes N times), the total complexity for the two loops is O(N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Statements with function/ procedure calls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When a statement involves a function/ procedure call, the complexity of the statement includes the complexity of the function/ procedure.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Statements with function/ procedure calls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 statement involves a function/ procedure call, the complexity of the statement includes the complexity of the function/ procedure.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that you know that function/ procedure f takes constant time, and that function/procedure g takes time proportional to (linear in) the value of its parameter k. Then the statements below have the time complexities indicated.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f(k) has O(1)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g(k) has O(k)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 loop is involved, the same rule applies. For example:</a:t>
            </a:r>
          </a:p>
          <a:p>
            <a:pPr>
              <a:buNone/>
            </a:pPr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      for J in 1 .. N loop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g(J);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end loop; 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loop executes N times and each function/procedure call g(N), so total complexity O(N</a:t>
            </a:r>
            <a:r>
              <a:rPr lang="en-US" sz="31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1C64-F295-4549-90D6-ED7333713D41}" type="slidenum">
              <a:rPr lang="en-US"/>
              <a:pPr/>
              <a:t>28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</a:t>
            </a:r>
            <a:endParaRPr lang="en-GB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Sum of two functions: If  </a:t>
            </a:r>
            <a:r>
              <a:rPr lang="en-US" sz="2800" i="1"/>
              <a:t>f(n) = f</a:t>
            </a:r>
            <a:r>
              <a:rPr lang="en-US" sz="2800" i="1" baseline="-25000"/>
              <a:t>1</a:t>
            </a:r>
            <a:r>
              <a:rPr lang="en-US" sz="2800" i="1"/>
              <a:t>(n) + f</a:t>
            </a:r>
            <a:r>
              <a:rPr lang="en-US" sz="2800" i="1" baseline="-25000"/>
              <a:t>2</a:t>
            </a:r>
            <a:r>
              <a:rPr lang="en-US" sz="2800" i="1"/>
              <a:t>(n),  </a:t>
            </a:r>
            <a:r>
              <a:rPr lang="en-US" sz="2800"/>
              <a:t>and </a:t>
            </a:r>
            <a:r>
              <a:rPr lang="en-US" sz="2800" i="1"/>
              <a:t>f</a:t>
            </a:r>
            <a:r>
              <a:rPr lang="en-US" sz="2800" i="1" baseline="-25000"/>
              <a:t>1</a:t>
            </a:r>
            <a:r>
              <a:rPr lang="en-US" sz="2800" i="1"/>
              <a:t>(n) </a:t>
            </a:r>
            <a:r>
              <a:rPr lang="en-US" sz="2800"/>
              <a:t>is</a:t>
            </a:r>
            <a:r>
              <a:rPr lang="en-US" sz="2800" i="1"/>
              <a:t> O(g</a:t>
            </a:r>
            <a:r>
              <a:rPr lang="en-US" sz="2800" i="1" baseline="-25000"/>
              <a:t>1</a:t>
            </a:r>
            <a:r>
              <a:rPr lang="en-US" sz="2800" i="1"/>
              <a:t>(n))</a:t>
            </a:r>
            <a:r>
              <a:rPr lang="en-US" sz="2800"/>
              <a:t> and</a:t>
            </a:r>
            <a:r>
              <a:rPr lang="en-US" sz="2800" i="1"/>
              <a:t> f</a:t>
            </a:r>
            <a:r>
              <a:rPr lang="en-US" sz="2800" i="1" baseline="-25000"/>
              <a:t>2</a:t>
            </a:r>
            <a:r>
              <a:rPr lang="en-US" sz="2800" i="1"/>
              <a:t>(n) </a:t>
            </a:r>
            <a:r>
              <a:rPr lang="en-US" sz="2800"/>
              <a:t>is</a:t>
            </a:r>
            <a:r>
              <a:rPr lang="en-US" sz="2800" i="1"/>
              <a:t> O(g</a:t>
            </a:r>
            <a:r>
              <a:rPr lang="en-US" sz="2800" i="1" baseline="-25000"/>
              <a:t>2</a:t>
            </a:r>
            <a:r>
              <a:rPr lang="en-US" sz="2800" i="1"/>
              <a:t>(n)), </a:t>
            </a:r>
            <a:r>
              <a:rPr lang="en-US" sz="2800"/>
              <a:t>then</a:t>
            </a:r>
            <a:r>
              <a:rPr lang="en-US" sz="2800" i="1"/>
              <a:t> f(n) =  O(max(|g</a:t>
            </a:r>
            <a:r>
              <a:rPr lang="en-US" sz="2800" i="1" baseline="-25000"/>
              <a:t>1</a:t>
            </a:r>
            <a:r>
              <a:rPr lang="en-US" sz="2800" i="1"/>
              <a:t>(n)|, </a:t>
            </a:r>
            <a:r>
              <a:rPr lang="en-US"/>
              <a:t>|</a:t>
            </a:r>
            <a:r>
              <a:rPr lang="en-US" sz="2800" i="1"/>
              <a:t>g</a:t>
            </a:r>
            <a:r>
              <a:rPr lang="en-US" sz="2800" i="1" baseline="-25000"/>
              <a:t>2</a:t>
            </a:r>
            <a:r>
              <a:rPr lang="en-US" sz="2800" i="1"/>
              <a:t>(n)</a:t>
            </a:r>
            <a:r>
              <a:rPr lang="en-US"/>
              <a:t>|</a:t>
            </a:r>
            <a:r>
              <a:rPr lang="en-US" sz="2800" i="1"/>
              <a:t>)).</a:t>
            </a:r>
          </a:p>
          <a:p>
            <a:pPr>
              <a:buFontTx/>
              <a:buNone/>
            </a:pPr>
            <a:endParaRPr lang="en-US" sz="2800" i="1"/>
          </a:p>
          <a:p>
            <a:pPr>
              <a:buFontTx/>
              <a:buNone/>
            </a:pPr>
            <a:r>
              <a:rPr lang="en-US" sz="2800"/>
              <a:t>Product of two functions: If  </a:t>
            </a:r>
            <a:r>
              <a:rPr lang="en-US" sz="2800" i="1"/>
              <a:t>f(n) = f</a:t>
            </a:r>
            <a:r>
              <a:rPr lang="en-US" sz="2800" i="1" baseline="-25000"/>
              <a:t>1</a:t>
            </a:r>
            <a:r>
              <a:rPr lang="en-US" sz="2800" i="1"/>
              <a:t>(n)* f</a:t>
            </a:r>
            <a:r>
              <a:rPr lang="en-US" sz="2800" i="1" baseline="-25000"/>
              <a:t>2</a:t>
            </a:r>
            <a:r>
              <a:rPr lang="en-US" sz="2800" i="1"/>
              <a:t>(n),  </a:t>
            </a:r>
            <a:r>
              <a:rPr lang="en-US" sz="2800"/>
              <a:t>and </a:t>
            </a:r>
            <a:r>
              <a:rPr lang="en-US" sz="2800" i="1"/>
              <a:t>f</a:t>
            </a:r>
            <a:r>
              <a:rPr lang="en-US" sz="2800" i="1" baseline="-25000"/>
              <a:t>1</a:t>
            </a:r>
            <a:r>
              <a:rPr lang="en-US" sz="2800" i="1"/>
              <a:t>(n) </a:t>
            </a:r>
            <a:r>
              <a:rPr lang="en-US" sz="2800"/>
              <a:t>is</a:t>
            </a:r>
            <a:r>
              <a:rPr lang="en-US" sz="2800" i="1"/>
              <a:t> O(g</a:t>
            </a:r>
            <a:r>
              <a:rPr lang="en-US" sz="2800" i="1" baseline="-25000"/>
              <a:t>1</a:t>
            </a:r>
            <a:r>
              <a:rPr lang="en-US" sz="2800" i="1"/>
              <a:t>(n))</a:t>
            </a:r>
            <a:r>
              <a:rPr lang="en-US" sz="2800"/>
              <a:t> and</a:t>
            </a:r>
            <a:r>
              <a:rPr lang="en-US" sz="2800" i="1"/>
              <a:t> f</a:t>
            </a:r>
            <a:r>
              <a:rPr lang="en-US" sz="2800" i="1" baseline="-25000"/>
              <a:t>2</a:t>
            </a:r>
            <a:r>
              <a:rPr lang="en-US" sz="2800" i="1"/>
              <a:t>(n) </a:t>
            </a:r>
            <a:r>
              <a:rPr lang="en-US" sz="2800"/>
              <a:t>is</a:t>
            </a:r>
            <a:r>
              <a:rPr lang="en-US" sz="2800" i="1"/>
              <a:t> O(g</a:t>
            </a:r>
            <a:r>
              <a:rPr lang="en-US" sz="2800" i="1" baseline="-25000"/>
              <a:t>2</a:t>
            </a:r>
            <a:r>
              <a:rPr lang="en-US" sz="2800" i="1"/>
              <a:t>(n)), </a:t>
            </a:r>
            <a:r>
              <a:rPr lang="en-US" sz="2800"/>
              <a:t>then</a:t>
            </a:r>
            <a:r>
              <a:rPr lang="en-US" sz="2800" i="1"/>
              <a:t> f(n) =  O(g</a:t>
            </a:r>
            <a:r>
              <a:rPr lang="en-US" sz="2800" i="1" baseline="-25000"/>
              <a:t>1</a:t>
            </a:r>
            <a:r>
              <a:rPr lang="en-US" sz="2800" i="1"/>
              <a:t>(n)* g</a:t>
            </a:r>
            <a:r>
              <a:rPr lang="en-US" sz="2800" i="1" baseline="-25000"/>
              <a:t>2</a:t>
            </a:r>
            <a:r>
              <a:rPr lang="en-US" sz="2800" i="1"/>
              <a:t>(n)).</a:t>
            </a:r>
            <a:endParaRPr lang="en-GB" sz="2800" i="1"/>
          </a:p>
        </p:txBody>
      </p:sp>
    </p:spTree>
    <p:extLst>
      <p:ext uri="{BB962C8B-B14F-4D97-AF65-F5344CB8AC3E}">
        <p14:creationId xmlns:p14="http://schemas.microsoft.com/office/powerpoint/2010/main" val="661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ig36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2667000"/>
            <a:ext cx="4076700" cy="385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05000" y="609600"/>
            <a:ext cx="541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Times New Roman" pitchFamily="18" charset="0"/>
              </a:rPr>
              <a:t>Binary Search Algorithm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43000" y="1524000"/>
            <a:ext cx="7543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ea typeface="MS Mincho" pitchFamily="49" charset="-128"/>
              </a:rPr>
              <a:t>Split the current search area in half, and if the item is not found there, then search the appropriate half.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Sorted List Implementations</a:t>
            </a:r>
            <a:endParaRPr lang="en-US" sz="3600" smtClean="0">
              <a:cs typeface="Times New Roman" pitchFamily="18" charset="0"/>
            </a:endParaRPr>
          </a:p>
        </p:txBody>
      </p:sp>
      <p:pic>
        <p:nvPicPr>
          <p:cNvPr id="3075" name="Picture 2" descr="lists_fig5"/>
          <p:cNvPicPr>
            <a:picLocks noChangeAspect="1" noChangeArrowheads="1"/>
          </p:cNvPicPr>
          <p:nvPr/>
        </p:nvPicPr>
        <p:blipFill>
          <a:blip r:embed="rId3" cstate="print"/>
          <a:srcRect t="20090" r="81270"/>
          <a:stretch>
            <a:fillRect/>
          </a:stretch>
        </p:blipFill>
        <p:spPr bwMode="auto">
          <a:xfrm>
            <a:off x="1066800" y="2057400"/>
            <a:ext cx="1597025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3" descr="P3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429000"/>
            <a:ext cx="547528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7"/>
          <p:cNvSpPr txBox="1">
            <a:spLocks noChangeArrowheads="1"/>
          </p:cNvSpPr>
          <p:nvPr/>
        </p:nvSpPr>
        <p:spPr bwMode="auto">
          <a:xfrm>
            <a:off x="1066800" y="1447800"/>
            <a:ext cx="1579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Array-based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4267200" y="2819400"/>
            <a:ext cx="2196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Linked-list-based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orted_lists_fig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622300"/>
            <a:ext cx="8207375" cy="56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Binary Search Algorithm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64008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template&lt;class ItemType&gt;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void SortedType&lt;ItemType&gt;::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RetrieveItem(ItemType&amp; item, bool&amp; found)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Arial" charset="0"/>
                <a:cs typeface="Times New Roman" pitchFamily="18" charset="0"/>
              </a:rPr>
              <a:t>{</a:t>
            </a:r>
            <a:endParaRPr lang="en-US" sz="16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int midPoint;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int first = 0;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int last = length - 1;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200" smtClean="0">
                <a:latin typeface="Arial" charset="0"/>
                <a:cs typeface="Times New Roman" pitchFamily="18" charset="0"/>
              </a:rPr>
              <a:t> </a:t>
            </a:r>
            <a:endParaRPr lang="en-US" sz="12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found = false;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while( (first &lt;= last) &amp;&amp; !found) {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midPoint = (first + last) / 2;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if (item &lt; info[midPoint])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000" smtClean="0">
                <a:latin typeface="Arial" charset="0"/>
                <a:cs typeface="Times New Roman" pitchFamily="18" charset="0"/>
              </a:rPr>
              <a:t>  </a:t>
            </a:r>
            <a:r>
              <a:rPr lang="en-US" sz="1000" smtClean="0">
                <a:latin typeface="Arial" charset="0"/>
                <a:cs typeface="Courier New" pitchFamily="49" charset="0"/>
              </a:rPr>
              <a:t>         </a:t>
            </a:r>
            <a:r>
              <a:rPr lang="en-US" sz="2000" smtClean="0">
                <a:latin typeface="Arial" charset="0"/>
                <a:cs typeface="Times New Roman" pitchFamily="18" charset="0"/>
              </a:rPr>
              <a:t>last = midPoint - 1;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else if(item &gt; info[midPoint])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  first = midPoint + 1;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   found = true;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Arial" charset="0"/>
                <a:cs typeface="Times New Roman" pitchFamily="18" charset="0"/>
              </a:rPr>
              <a:t>       item = info[midPoint];</a:t>
            </a:r>
            <a:endParaRPr lang="en-US" sz="20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" charset="0"/>
                <a:cs typeface="Times New Roman" pitchFamily="18" charset="0"/>
              </a:rPr>
              <a:t>     </a:t>
            </a:r>
            <a:r>
              <a:rPr lang="en-US" sz="1800" smtClean="0">
                <a:latin typeface="Arial" charset="0"/>
                <a:cs typeface="Times New Roman" pitchFamily="18" charset="0"/>
              </a:rPr>
              <a:t>}</a:t>
            </a:r>
            <a:endParaRPr lang="en-US" sz="18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Arial" charset="0"/>
                <a:cs typeface="Times New Roman" pitchFamily="18" charset="0"/>
              </a:rPr>
              <a:t> }</a:t>
            </a:r>
            <a:endParaRPr lang="en-US" sz="180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Arial" charset="0"/>
                <a:cs typeface="Times New Roman" pitchFamily="18" charset="0"/>
              </a:rPr>
              <a:t>}</a:t>
            </a:r>
            <a:endParaRPr lang="en-US" sz="1800" smtClean="0">
              <a:latin typeface="Arial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867400" y="3962400"/>
            <a:ext cx="1671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O(logN)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Search for 24:</a:t>
            </a:r>
            <a:endParaRPr lang="en-US" dirty="0"/>
          </a:p>
        </p:txBody>
      </p:sp>
      <p:pic>
        <p:nvPicPr>
          <p:cNvPr id="17411" name="Picture 5" descr="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57200"/>
            <a:ext cx="53784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MS Mincho" pitchFamily="49" charset="-128"/>
              </a:rPr>
              <a:t>Binary Search Efficiency</a:t>
            </a:r>
            <a:r>
              <a:rPr lang="en-US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243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ea typeface="MS Mincho" pitchFamily="49" charset="-128"/>
              </a:rPr>
              <a:t>(1) Number of iterations</a:t>
            </a:r>
            <a:r>
              <a:rPr lang="en-US" sz="2800" dirty="0" smtClean="0">
                <a:ea typeface="MS Mincho" pitchFamily="49" charset="-128"/>
              </a:rPr>
              <a:t>:</a:t>
            </a:r>
            <a:r>
              <a:rPr lang="en-US" sz="2800" dirty="0" smtClean="0"/>
              <a:t> </a:t>
            </a:r>
          </a:p>
          <a:p>
            <a:pPr lvl="1" eaLnBrk="1" hangingPunct="1"/>
            <a:r>
              <a:rPr lang="en-US" sz="2400" dirty="0" smtClean="0">
                <a:ea typeface="MS Mincho" pitchFamily="49" charset="-128"/>
              </a:rPr>
              <a:t>For a list of 11 elements, it never iterates more than 4 times (e.g., approximately log</a:t>
            </a:r>
            <a:r>
              <a:rPr lang="en-US" sz="2400" baseline="-25000" dirty="0" smtClean="0">
                <a:ea typeface="MS Mincho" pitchFamily="49" charset="-128"/>
              </a:rPr>
              <a:t>2</a:t>
            </a:r>
            <a:r>
              <a:rPr lang="en-US" sz="2400" dirty="0" smtClean="0">
                <a:ea typeface="MS Mincho" pitchFamily="49" charset="-128"/>
              </a:rPr>
              <a:t> 11 times).</a:t>
            </a:r>
            <a:endParaRPr lang="en-US" sz="2400" dirty="0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US" sz="2400" dirty="0" smtClean="0">
                <a:ea typeface="MS Mincho" pitchFamily="49" charset="-128"/>
              </a:rPr>
              <a:t>Linear Search can iterate up to 11 times.</a:t>
            </a:r>
            <a:endParaRPr lang="en-US" sz="2400" dirty="0" smtClean="0"/>
          </a:p>
        </p:txBody>
      </p:sp>
      <p:graphicFrame>
        <p:nvGraphicFramePr>
          <p:cNvPr id="19841" name="Group 385"/>
          <p:cNvGraphicFramePr>
            <a:graphicFrameLocks noGrp="1"/>
          </p:cNvGraphicFramePr>
          <p:nvPr/>
        </p:nvGraphicFramePr>
        <p:xfrm>
          <a:off x="1447800" y="3200400"/>
          <a:ext cx="6629400" cy="3140074"/>
        </p:xfrm>
        <a:graphic>
          <a:graphicData uri="http://schemas.openxmlformats.org/drawingml/2006/table">
            <a:tbl>
              <a:tblPr/>
              <a:tblGrid>
                <a:gridCol w="1676400"/>
                <a:gridCol w="2514600"/>
                <a:gridCol w="2438400"/>
              </a:tblGrid>
              <a:tr h="48777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of Iterations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3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List Length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Linear Search (average)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 Search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9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10,000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13.3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MS Mincho" pitchFamily="49" charset="-128"/>
              </a:rPr>
              <a:t>Binary Search Efficiency (cont’d) </a:t>
            </a:r>
            <a:endParaRPr lang="en-US" sz="3200" smtClean="0">
              <a:ea typeface="MS Mincho" pitchFamily="49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748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ea typeface="MS Mincho" pitchFamily="49" charset="-128"/>
              </a:rPr>
              <a:t>(2) Number of computations per iteration</a:t>
            </a:r>
            <a:r>
              <a:rPr lang="en-US" dirty="0" smtClean="0">
                <a:ea typeface="MS Mincho" pitchFamily="49" charset="-128"/>
              </a:rPr>
              <a:t>: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Binary search does more work per iteration than Linear Search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562600" y="4267200"/>
            <a:ext cx="3276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while( (first &lt;= last) &amp;&amp; !found) 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midPoint</a:t>
            </a:r>
            <a:r>
              <a:rPr lang="en-US" sz="1400" dirty="0"/>
              <a:t> = (first + last) / 2;</a:t>
            </a:r>
          </a:p>
          <a:p>
            <a:r>
              <a:rPr lang="en-US" sz="1400" dirty="0"/>
              <a:t>   if (item &lt; info[</a:t>
            </a:r>
            <a:r>
              <a:rPr lang="en-US" sz="1400" dirty="0" err="1"/>
              <a:t>midPoint</a:t>
            </a:r>
            <a:r>
              <a:rPr lang="en-US" sz="1400" dirty="0"/>
              <a:t>])</a:t>
            </a:r>
          </a:p>
          <a:p>
            <a:r>
              <a:rPr lang="en-US" sz="1400" dirty="0"/>
              <a:t>           last = </a:t>
            </a:r>
            <a:r>
              <a:rPr lang="en-US" sz="1400" dirty="0" err="1"/>
              <a:t>midPoint</a:t>
            </a:r>
            <a:r>
              <a:rPr lang="en-US" sz="1400" dirty="0"/>
              <a:t> - 1;</a:t>
            </a:r>
          </a:p>
          <a:p>
            <a:r>
              <a:rPr lang="en-US" sz="1400" dirty="0"/>
              <a:t>   else if(item &gt; info[</a:t>
            </a:r>
            <a:r>
              <a:rPr lang="en-US" sz="1400" dirty="0" err="1"/>
              <a:t>midPoint</a:t>
            </a:r>
            <a:r>
              <a:rPr lang="en-US" sz="1400" dirty="0"/>
              <a:t>])</a:t>
            </a:r>
          </a:p>
          <a:p>
            <a:r>
              <a:rPr lang="en-US" sz="1400" dirty="0"/>
              <a:t>      first = </a:t>
            </a:r>
            <a:r>
              <a:rPr lang="en-US" sz="1400" dirty="0" err="1"/>
              <a:t>midPoint</a:t>
            </a:r>
            <a:r>
              <a:rPr lang="en-US" sz="1400" dirty="0"/>
              <a:t> + 1;</a:t>
            </a:r>
          </a:p>
          <a:p>
            <a:r>
              <a:rPr lang="en-US" sz="1400" dirty="0"/>
              <a:t>   else {</a:t>
            </a:r>
          </a:p>
          <a:p>
            <a:r>
              <a:rPr lang="en-US" sz="1400" dirty="0"/>
              <a:t>       found = true;</a:t>
            </a:r>
          </a:p>
          <a:p>
            <a:r>
              <a:rPr lang="en-US" sz="1400" dirty="0"/>
              <a:t>       item = info[</a:t>
            </a:r>
            <a:r>
              <a:rPr lang="en-US" sz="1400" dirty="0" err="1"/>
              <a:t>midPoint</a:t>
            </a:r>
            <a:r>
              <a:rPr lang="en-US" sz="1400" dirty="0"/>
              <a:t>];</a:t>
            </a:r>
          </a:p>
          <a:p>
            <a:r>
              <a:rPr lang="en-US" sz="1400" dirty="0"/>
              <a:t>     }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4213225"/>
            <a:ext cx="4572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while ( (location &lt; length) &amp;&amp; !found)  {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   if ( item &gt; info[location]) {</a:t>
            </a:r>
          </a:p>
          <a:p>
            <a:r>
              <a:rPr lang="en-US" sz="1400" dirty="0"/>
              <a:t>       location++;</a:t>
            </a:r>
          </a:p>
          <a:p>
            <a:r>
              <a:rPr lang="en-US" sz="1400" dirty="0"/>
              <a:t>  else if(item &lt; info[location])</a:t>
            </a:r>
          </a:p>
          <a:p>
            <a:r>
              <a:rPr lang="en-US" sz="1400" dirty="0"/>
              <a:t>     location = length; // to break out of the loop…</a:t>
            </a:r>
          </a:p>
          <a:p>
            <a:r>
              <a:rPr lang="en-US" sz="1400" dirty="0"/>
              <a:t>  else {</a:t>
            </a:r>
          </a:p>
          <a:p>
            <a:r>
              <a:rPr lang="en-US" sz="1400" dirty="0"/>
              <a:t>     found = true;</a:t>
            </a:r>
          </a:p>
          <a:p>
            <a:r>
              <a:rPr lang="en-US" sz="1400" dirty="0"/>
              <a:t>     item = info[location];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3733800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CC00"/>
                </a:solidFill>
              </a:rPr>
              <a:t>Linear search iterations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638800" y="3733800"/>
            <a:ext cx="283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CC00"/>
                </a:solidFill>
              </a:rPr>
              <a:t>Binary search iterations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204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List Implementations</a:t>
            </a:r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37481" name="Group 617"/>
          <p:cNvGraphicFramePr>
            <a:graphicFrameLocks noGrp="1"/>
          </p:cNvGraphicFramePr>
          <p:nvPr/>
        </p:nvGraphicFramePr>
        <p:xfrm>
          <a:off x="990600" y="1219200"/>
          <a:ext cx="7315200" cy="5181600"/>
        </p:xfrm>
        <a:graphic>
          <a:graphicData uri="http://schemas.openxmlformats.org/drawingml/2006/table">
            <a:tbl>
              <a:tblPr/>
              <a:tblGrid>
                <a:gridCol w="2209800"/>
                <a:gridCol w="2286000"/>
                <a:gridCol w="2819400"/>
              </a:tblGrid>
              <a:tr h="4064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</a:rPr>
                        <a:t>Big-O Comparison of List Operations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</a:rPr>
                        <a:t>Operation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</a:rPr>
                        <a:t>Unsorted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</a:rPr>
                        <a:t>Sorted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MakeEmpty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LengthIs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IsFull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ResetList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GetNextItem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RetrieveItem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O(log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InsertItem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DeleteItem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Array-based Implementation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template&lt;class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&gt;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solidFill>
                  <a:srgbClr val="FFCC00"/>
                </a:solidFill>
                <a:latin typeface="Arial" charset="0"/>
                <a:cs typeface="Times New Roman" pitchFamily="18" charset="0"/>
              </a:rPr>
              <a:t>SortedType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 {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public: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void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MakeEmpty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();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bool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IsFull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() const;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LengthIs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() const;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void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RetrieveItem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&amp;,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bool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&amp;);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void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InsertItem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);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void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DeleteItem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);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void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ResetList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();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bool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IsLastItem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();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void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GetNextItem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&amp;);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private: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 length;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en-US" sz="22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200" dirty="0" smtClean="0">
                <a:latin typeface="Arial" charset="0"/>
                <a:cs typeface="Times New Roman" pitchFamily="18" charset="0"/>
              </a:rPr>
              <a:t> info[MAX_ITEMS];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es-ES_tradnl" sz="22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s-ES_tradnl" sz="22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_tradnl" sz="2200" dirty="0" err="1" smtClean="0">
                <a:latin typeface="Arial" charset="0"/>
                <a:cs typeface="Times New Roman" pitchFamily="18" charset="0"/>
              </a:rPr>
              <a:t>currentPos</a:t>
            </a:r>
            <a:r>
              <a:rPr lang="es-ES_tradnl" sz="2200" dirty="0" smtClean="0">
                <a:latin typeface="Arial" charset="0"/>
                <a:cs typeface="Times New Roman" pitchFamily="18" charset="0"/>
              </a:rPr>
              <a:t>;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200" dirty="0" smtClean="0">
                <a:latin typeface="Arial" charset="0"/>
                <a:ea typeface="MS Mincho" pitchFamily="49" charset="-128"/>
              </a:rPr>
              <a:t>};</a:t>
            </a:r>
            <a:r>
              <a:rPr lang="en-US" sz="2200" dirty="0" smtClean="0">
                <a:latin typeface="Arial" charset="0"/>
              </a:rPr>
              <a:t> </a:t>
            </a:r>
            <a:endParaRPr lang="en-US" sz="2200" dirty="0" smtClean="0">
              <a:latin typeface="Arial" charset="0"/>
              <a:cs typeface="Courier New" pitchFamily="49" charset="0"/>
            </a:endParaRPr>
          </a:p>
        </p:txBody>
      </p:sp>
      <p:pic>
        <p:nvPicPr>
          <p:cNvPr id="4100" name="Picture 2" descr="lists_fig5"/>
          <p:cNvPicPr>
            <a:picLocks noChangeAspect="1" noChangeArrowheads="1"/>
          </p:cNvPicPr>
          <p:nvPr/>
        </p:nvPicPr>
        <p:blipFill>
          <a:blip r:embed="rId3" cstate="print"/>
          <a:srcRect t="20090" r="81270"/>
          <a:stretch>
            <a:fillRect/>
          </a:stretch>
        </p:blipFill>
        <p:spPr bwMode="auto">
          <a:xfrm>
            <a:off x="6553200" y="1676400"/>
            <a:ext cx="1597025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ists_fig4"/>
          <p:cNvPicPr>
            <a:picLocks noChangeAspect="1" noChangeArrowheads="1"/>
          </p:cNvPicPr>
          <p:nvPr/>
        </p:nvPicPr>
        <p:blipFill>
          <a:blip r:embed="rId3" cstate="print">
            <a:lum bright="-12000"/>
          </a:blip>
          <a:srcRect/>
          <a:stretch>
            <a:fillRect/>
          </a:stretch>
        </p:blipFill>
        <p:spPr bwMode="auto">
          <a:xfrm>
            <a:off x="304800" y="1371600"/>
            <a:ext cx="852011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Array-based Implementation</a:t>
            </a:r>
            <a:endParaRPr lang="en-US" sz="3600" smtClean="0"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582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template&lt;class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ItemType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SortedType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ItemType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&gt;::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ItemType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item)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location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found;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found = false;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while( (location &lt; length) &amp;&amp; !found)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if (item &lt; info[location])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found = true;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else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location++;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 = length; index &gt; location; index--)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info[index] = info[index - 1];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info[location] = item;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length++;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867400" y="5867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CC00"/>
                </a:solidFill>
              </a:rPr>
              <a:t>(cont)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029200" y="4572000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MS Mincho" pitchFamily="49" charset="-128"/>
              </a:rPr>
              <a:t>DeleteItem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b="1" dirty="0" err="1" smtClean="0">
                <a:cs typeface="Times New Roman" pitchFamily="18" charset="0"/>
              </a:rPr>
              <a:t>DeleteItem</a:t>
            </a:r>
            <a:r>
              <a:rPr lang="en-US" sz="2800" b="1" dirty="0" smtClean="0">
                <a:cs typeface="Times New Roman" pitchFamily="18" charset="0"/>
              </a:rPr>
              <a:t>(</a:t>
            </a:r>
            <a:r>
              <a:rPr lang="en-US" sz="2800" b="1" dirty="0" err="1" smtClean="0">
                <a:cs typeface="Times New Roman" pitchFamily="18" charset="0"/>
              </a:rPr>
              <a:t>ItemType</a:t>
            </a:r>
            <a:r>
              <a:rPr lang="en-US" sz="2800" b="1" dirty="0" smtClean="0">
                <a:cs typeface="Times New Roman" pitchFamily="18" charset="0"/>
              </a:rPr>
              <a:t> item)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Deletes the element whose key matches 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item's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(1) List has been initialized,          	(2) Key member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has been initialized,            	(3) There is 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only one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element in list which has 	a key matching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item's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key, (4) List is sorted by 	key member.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	</a:t>
            </a:r>
            <a:r>
              <a:rPr lang="en-US" sz="28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Postconditions</a:t>
            </a: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 (1) No element in list has a key 	matching </a:t>
            </a:r>
            <a:r>
              <a:rPr lang="en-US" sz="28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item's</a:t>
            </a:r>
            <a:r>
              <a:rPr lang="en-US" sz="28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key, (2) List is still sorted.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ists_fig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975" y="754063"/>
            <a:ext cx="8526463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Array-based Implementation </a:t>
            </a:r>
            <a:endParaRPr lang="en-US" sz="3600" smtClean="0"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template&lt;class 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&gt;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SortedType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&gt;::</a:t>
            </a:r>
            <a:r>
              <a:rPr lang="en-US" sz="2400" b="1" dirty="0" err="1" smtClean="0">
                <a:latin typeface="Arial" charset="0"/>
                <a:cs typeface="Times New Roman" pitchFamily="18" charset="0"/>
              </a:rPr>
              <a:t>DeleteItem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ItemType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item)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{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location = 0;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while (info[location].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compareto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(item)!=Equal &amp;&amp; location&lt;length)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   location++;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 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for (</a:t>
            </a:r>
            <a:r>
              <a:rPr lang="en-US" sz="2400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Arial" charset="0"/>
                <a:cs typeface="Times New Roman" pitchFamily="18" charset="0"/>
              </a:rPr>
              <a:t> index = location + 1; index &lt; length; index++)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   info[index - 1] = info[index];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length--;</a:t>
            </a:r>
            <a:endParaRPr lang="en-US" sz="2400" dirty="0" smtClean="0">
              <a:latin typeface="Arial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ea typeface="MS Mincho" pitchFamily="49" charset="-128"/>
              </a:rPr>
              <a:t>}</a:t>
            </a:r>
            <a:r>
              <a:rPr lang="en-US" sz="2400" dirty="0" smtClean="0">
                <a:latin typeface="Arial" charset="0"/>
              </a:rPr>
              <a:t>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543800" y="5310188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2572</TotalTime>
  <Words>1758</Words>
  <Application>Microsoft Office PowerPoint</Application>
  <PresentationFormat>On-screen Show (4:3)</PresentationFormat>
  <Paragraphs>339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MS Mincho</vt:lpstr>
      <vt:lpstr>Arial</vt:lpstr>
      <vt:lpstr>Calibri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CSE 225</vt:lpstr>
      <vt:lpstr>Lecture 3</vt:lpstr>
      <vt:lpstr>Sorted List Implementations</vt:lpstr>
      <vt:lpstr>Array-based Implementation</vt:lpstr>
      <vt:lpstr>PowerPoint Presentation</vt:lpstr>
      <vt:lpstr>Array-based Implementation</vt:lpstr>
      <vt:lpstr>DeleteItem</vt:lpstr>
      <vt:lpstr>PowerPoint Presentation</vt:lpstr>
      <vt:lpstr>Array-based Implementation </vt:lpstr>
      <vt:lpstr>RetrieveItem (ItemType&amp; item,          boolean&amp; found) </vt:lpstr>
      <vt:lpstr>PowerPoint Presentation</vt:lpstr>
      <vt:lpstr> RetrieveItem() </vt:lpstr>
      <vt:lpstr>Time Complexity</vt:lpstr>
      <vt:lpstr>Time Complexity</vt:lpstr>
      <vt:lpstr>Time Complexity</vt:lpstr>
      <vt:lpstr>Time Complexity</vt:lpstr>
      <vt:lpstr> Big O notation</vt:lpstr>
      <vt:lpstr>Big O notation</vt:lpstr>
      <vt:lpstr>PowerPoint Presentation</vt:lpstr>
      <vt:lpstr>Big O notation</vt:lpstr>
      <vt:lpstr>PowerPoint Presentation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Some Results</vt:lpstr>
      <vt:lpstr>PowerPoint Presentation</vt:lpstr>
      <vt:lpstr>PowerPoint Presentation</vt:lpstr>
      <vt:lpstr>Binary Search Algorithm (cont.)</vt:lpstr>
      <vt:lpstr>PowerPoint Presentation</vt:lpstr>
      <vt:lpstr>Binary Search Efficiency </vt:lpstr>
      <vt:lpstr>Binary Search Efficiency (cont’d) </vt:lpstr>
      <vt:lpstr>List Implementations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Tamanna</cp:lastModifiedBy>
  <cp:revision>20</cp:revision>
  <dcterms:created xsi:type="dcterms:W3CDTF">2016-02-01T14:27:16Z</dcterms:created>
  <dcterms:modified xsi:type="dcterms:W3CDTF">2018-10-05T03:41:47Z</dcterms:modified>
</cp:coreProperties>
</file>