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03" r:id="rId2"/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4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9" r:id="rId36"/>
    <p:sldId id="300" r:id="rId37"/>
    <p:sldId id="279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BEBC9C7-7699-4D75-A161-DF6B8C376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977853"/>
            <a:ext cx="8797925" cy="29048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CSE 225</a:t>
            </a:r>
            <a:br>
              <a:rPr lang="en-US" dirty="0" smtClean="0"/>
            </a:br>
            <a:r>
              <a:rPr lang="en-US" dirty="0" smtClean="0"/>
              <a:t>Data Structure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4951828"/>
            <a:ext cx="8797925" cy="126609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Instructor : Tamanna Motahar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Pointer Operator (&amp; and *)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When a pointer is created, it does not point to any valid memory address. Therefore, we need to assign a variable’s address to it</a:t>
            </a:r>
          </a:p>
          <a:p>
            <a:pPr lvl="1" eaLnBrk="1" hangingPunct="1"/>
            <a:r>
              <a:rPr lang="en-US" sz="1800" dirty="0" smtClean="0"/>
              <a:t>using the </a:t>
            </a:r>
            <a:r>
              <a:rPr lang="en-US" sz="1800" b="1" dirty="0" smtClean="0"/>
              <a:t>&amp; </a:t>
            </a:r>
            <a:r>
              <a:rPr lang="en-US" sz="1800" dirty="0" smtClean="0"/>
              <a:t>operator (</a:t>
            </a:r>
            <a:r>
              <a:rPr lang="en-US" sz="1800" b="1" dirty="0" smtClean="0"/>
              <a:t>referencing operator/ address-of operator)</a:t>
            </a:r>
            <a:r>
              <a:rPr lang="en-US" sz="1800" dirty="0" smtClean="0"/>
              <a:t>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Look at this example: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endParaRPr lang="en-US" sz="2400" dirty="0" smtClean="0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984375" y="5065542"/>
            <a:ext cx="5410200" cy="1447800"/>
            <a:chOff x="1008" y="3072"/>
            <a:chExt cx="3552" cy="96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4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Pointer Operator (&amp; and *)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When a pointer is created, it does not point to any valid memory address. Therefore, we need to assign a variable’s address to it</a:t>
            </a:r>
          </a:p>
          <a:p>
            <a:pPr lvl="1" eaLnBrk="1" hangingPunct="1"/>
            <a:r>
              <a:rPr lang="en-US" sz="1800" dirty="0" smtClean="0"/>
              <a:t>using the </a:t>
            </a:r>
            <a:r>
              <a:rPr lang="en-US" sz="1800" b="1" dirty="0" smtClean="0"/>
              <a:t>&amp; </a:t>
            </a:r>
            <a:r>
              <a:rPr lang="en-US" sz="1800" dirty="0" smtClean="0"/>
              <a:t>operator (</a:t>
            </a:r>
            <a:r>
              <a:rPr lang="en-US" sz="1800" b="1" dirty="0" smtClean="0"/>
              <a:t>referencing operator/ address-of operator)</a:t>
            </a:r>
            <a:r>
              <a:rPr lang="en-US" sz="1800" dirty="0" smtClean="0"/>
              <a:t>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Look at this example: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&amp;number; </a:t>
            </a:r>
            <a:r>
              <a:rPr lang="en-US" sz="2000" dirty="0" smtClean="0"/>
              <a:t>	</a:t>
            </a:r>
          </a:p>
          <a:p>
            <a:pPr eaLnBrk="1" hangingPunct="1"/>
            <a:r>
              <a:rPr lang="en-US" sz="2000" dirty="0" smtClean="0"/>
              <a:t>The statement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&amp;number</a:t>
            </a:r>
            <a:r>
              <a:rPr lang="en-US" sz="2000" dirty="0" smtClean="0"/>
              <a:t> assigns the address of the variable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to a pointer variable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/>
              <a:t>.  Variable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is then said as to “</a:t>
            </a:r>
            <a:r>
              <a:rPr lang="en-US" sz="2000" b="1" dirty="0" smtClean="0"/>
              <a:t>point to</a:t>
            </a:r>
            <a:r>
              <a:rPr lang="en-US" sz="2000" dirty="0" smtClean="0"/>
              <a:t>” variable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984375" y="5065542"/>
            <a:ext cx="5410200" cy="1447800"/>
            <a:chOff x="1008" y="3072"/>
            <a:chExt cx="3552" cy="96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cxnSp>
        <p:nvCxnSpPr>
          <p:cNvPr id="3" name="Straight Arrow Connector 2"/>
          <p:cNvCxnSpPr>
            <a:stCxn id="8" idx="3"/>
            <a:endCxn id="7" idx="1"/>
          </p:cNvCxnSpPr>
          <p:nvPr/>
        </p:nvCxnSpPr>
        <p:spPr>
          <a:xfrm>
            <a:off x="4031478" y="5730625"/>
            <a:ext cx="1462216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Pointer Operator (&amp; and *)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12775" y="1219200"/>
            <a:ext cx="5410200" cy="1447800"/>
            <a:chOff x="1008" y="3072"/>
            <a:chExt cx="3552" cy="96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cxnSp>
        <p:nvCxnSpPr>
          <p:cNvPr id="3" name="Straight Arrow Connector 2"/>
          <p:cNvCxnSpPr>
            <a:stCxn id="8" idx="3"/>
            <a:endCxn id="7" idx="1"/>
          </p:cNvCxnSpPr>
          <p:nvPr/>
        </p:nvCxnSpPr>
        <p:spPr>
          <a:xfrm>
            <a:off x="2659878" y="1884283"/>
            <a:ext cx="1462216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34984"/>
              </p:ext>
            </p:extLst>
          </p:nvPr>
        </p:nvGraphicFramePr>
        <p:xfrm>
          <a:off x="6227062" y="1219200"/>
          <a:ext cx="2560320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160"/>
                <a:gridCol w="128016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783598" y="3036497"/>
            <a:ext cx="1398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783598" y="4853794"/>
            <a:ext cx="13089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Pointer Operator (&amp; and *)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After a pointer is assigned </a:t>
            </a:r>
            <a:r>
              <a:rPr lang="en-US" sz="2000" dirty="0" smtClean="0"/>
              <a:t>a </a:t>
            </a:r>
            <a:r>
              <a:rPr lang="en-US" sz="2000" dirty="0"/>
              <a:t>particular address, the value </a:t>
            </a:r>
            <a:r>
              <a:rPr lang="en-US" sz="2000" dirty="0" smtClean="0"/>
              <a:t>at </a:t>
            </a:r>
            <a:r>
              <a:rPr lang="en-US" sz="2000" dirty="0"/>
              <a:t>the pointed address can be </a:t>
            </a:r>
            <a:r>
              <a:rPr lang="en-US" sz="2000" dirty="0" smtClean="0"/>
              <a:t>accessed/modified</a:t>
            </a:r>
          </a:p>
          <a:p>
            <a:pPr lvl="1" eaLnBrk="1" hangingPunct="1"/>
            <a:r>
              <a:rPr lang="en-US" sz="1800" dirty="0"/>
              <a:t>using the </a:t>
            </a:r>
            <a:r>
              <a:rPr lang="en-US" sz="1800" b="1" dirty="0" smtClean="0"/>
              <a:t>* </a:t>
            </a:r>
            <a:r>
              <a:rPr lang="en-US" sz="1800" dirty="0"/>
              <a:t>operator </a:t>
            </a:r>
            <a:r>
              <a:rPr lang="en-US" sz="1800" dirty="0" smtClean="0"/>
              <a:t>(</a:t>
            </a:r>
            <a:r>
              <a:rPr lang="en-US" sz="1800" b="1" dirty="0" smtClean="0"/>
              <a:t>dereferencing </a:t>
            </a:r>
            <a:r>
              <a:rPr lang="en-US" sz="1800" b="1" dirty="0"/>
              <a:t>operator/ </a:t>
            </a:r>
            <a:r>
              <a:rPr lang="en-US" sz="1800" b="1" dirty="0" smtClean="0"/>
              <a:t>value-at </a:t>
            </a:r>
            <a:r>
              <a:rPr lang="en-US" sz="1800" b="1" dirty="0"/>
              <a:t>operator</a:t>
            </a:r>
            <a:r>
              <a:rPr lang="en-US" sz="1800" b="1" dirty="0" smtClean="0"/>
              <a:t>)</a:t>
            </a:r>
            <a:r>
              <a:rPr lang="en-US" sz="1800" dirty="0" smtClean="0"/>
              <a:t>.</a:t>
            </a:r>
            <a:endParaRPr lang="en-US" sz="2400" dirty="0" smtClean="0"/>
          </a:p>
          <a:p>
            <a:pPr eaLnBrk="1" hangingPunct="1"/>
            <a:r>
              <a:rPr lang="en-US" sz="2000" dirty="0" smtClean="0"/>
              <a:t>Look at this example: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 smtClean="0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984375" y="5065542"/>
            <a:ext cx="5410200" cy="1447800"/>
            <a:chOff x="1008" y="3072"/>
            <a:chExt cx="3552" cy="96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cxnSp>
        <p:nvCxnSpPr>
          <p:cNvPr id="3" name="Straight Arrow Connector 2"/>
          <p:cNvCxnSpPr>
            <a:stCxn id="8" idx="3"/>
            <a:endCxn id="7" idx="1"/>
          </p:cNvCxnSpPr>
          <p:nvPr/>
        </p:nvCxnSpPr>
        <p:spPr>
          <a:xfrm>
            <a:off x="4031478" y="5730625"/>
            <a:ext cx="1462216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Pointer Operator (&amp; and *)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After a pointer is assigned </a:t>
            </a:r>
            <a:r>
              <a:rPr lang="en-US" sz="2000" dirty="0" smtClean="0"/>
              <a:t>a </a:t>
            </a:r>
            <a:r>
              <a:rPr lang="en-US" sz="2000" dirty="0"/>
              <a:t>particular address, the value </a:t>
            </a:r>
            <a:r>
              <a:rPr lang="en-US" sz="2000" dirty="0" smtClean="0"/>
              <a:t>at </a:t>
            </a:r>
            <a:r>
              <a:rPr lang="en-US" sz="2000" dirty="0"/>
              <a:t>the pointed address can be </a:t>
            </a:r>
            <a:r>
              <a:rPr lang="en-US" sz="2000" dirty="0" smtClean="0"/>
              <a:t>accessed/modified</a:t>
            </a:r>
          </a:p>
          <a:p>
            <a:pPr lvl="1" eaLnBrk="1" hangingPunct="1"/>
            <a:r>
              <a:rPr lang="en-US" sz="1800" dirty="0"/>
              <a:t>using the </a:t>
            </a:r>
            <a:r>
              <a:rPr lang="en-US" sz="1800" b="1" dirty="0" smtClean="0"/>
              <a:t>* </a:t>
            </a:r>
            <a:r>
              <a:rPr lang="en-US" sz="1800" dirty="0"/>
              <a:t>operator </a:t>
            </a:r>
            <a:r>
              <a:rPr lang="en-US" sz="1800" dirty="0" smtClean="0"/>
              <a:t>(</a:t>
            </a:r>
            <a:r>
              <a:rPr lang="en-US" sz="1800" b="1" dirty="0" smtClean="0"/>
              <a:t>dereferencing </a:t>
            </a:r>
            <a:r>
              <a:rPr lang="en-US" sz="1800" b="1" dirty="0"/>
              <a:t>operator/ </a:t>
            </a:r>
            <a:r>
              <a:rPr lang="en-US" sz="1800" b="1" dirty="0" smtClean="0"/>
              <a:t>value-at </a:t>
            </a:r>
            <a:r>
              <a:rPr lang="en-US" sz="1800" b="1" dirty="0"/>
              <a:t>operator</a:t>
            </a:r>
            <a:r>
              <a:rPr lang="en-US" sz="1800" b="1" dirty="0" smtClean="0"/>
              <a:t>)</a:t>
            </a:r>
            <a:r>
              <a:rPr lang="en-US" sz="1800" dirty="0" smtClean="0"/>
              <a:t>.</a:t>
            </a:r>
            <a:endParaRPr lang="en-US" sz="2400" dirty="0" smtClean="0"/>
          </a:p>
          <a:p>
            <a:pPr eaLnBrk="1" hangingPunct="1"/>
            <a:r>
              <a:rPr lang="en-US" sz="2000" dirty="0" smtClean="0"/>
              <a:t>Look at this example: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/>
              <a:t>		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(“number = %d”,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number);</a:t>
            </a:r>
          </a:p>
          <a:p>
            <a:pPr eaLnBrk="1" hangingPunct="1"/>
            <a:r>
              <a:rPr lang="en-US" sz="2000" dirty="0" smtClean="0"/>
              <a:t>The statement *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  <a:r>
              <a:rPr lang="en-US" sz="2000" dirty="0" smtClean="0"/>
              <a:t> changes the content at the address 144 from 20 to 16.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984375" y="5065542"/>
            <a:ext cx="5410200" cy="1447800"/>
            <a:chOff x="1008" y="3072"/>
            <a:chExt cx="3552" cy="96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cxnSp>
        <p:nvCxnSpPr>
          <p:cNvPr id="3" name="Straight Arrow Connector 2"/>
          <p:cNvCxnSpPr>
            <a:stCxn id="8" idx="3"/>
            <a:endCxn id="7" idx="1"/>
          </p:cNvCxnSpPr>
          <p:nvPr/>
        </p:nvCxnSpPr>
        <p:spPr>
          <a:xfrm>
            <a:off x="4031478" y="5730625"/>
            <a:ext cx="1462216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arrano0403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 t="37929" b="4051"/>
          <a:stretch>
            <a:fillRect/>
          </a:stretch>
        </p:blipFill>
        <p:spPr>
          <a:xfrm>
            <a:off x="4495800" y="609600"/>
            <a:ext cx="3784600" cy="4954588"/>
          </a:xfrm>
          <a:prstGeom prst="rect">
            <a:avLst/>
          </a:prstGeom>
          <a:noFill/>
          <a:ln/>
        </p:spPr>
      </p:pic>
      <p:pic>
        <p:nvPicPr>
          <p:cNvPr id="6" name="Picture 7" descr="carrano0403"/>
          <p:cNvPicPr preferRelativeResize="0"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62601"/>
          <a:stretch>
            <a:fillRect/>
          </a:stretch>
        </p:blipFill>
        <p:spPr>
          <a:xfrm>
            <a:off x="381000" y="1524000"/>
            <a:ext cx="3276600" cy="4190999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 Passing by Pointer</a:t>
            </a:r>
            <a:endParaRPr lang="en-US" sz="40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a;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8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 Passing by Pointer</a:t>
            </a:r>
            <a:endParaRPr lang="en-US" sz="40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a;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26745" y="5715000"/>
            <a:ext cx="4039430" cy="94128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After swap function: x = 5, y = 10</a:t>
            </a:r>
          </a:p>
        </p:txBody>
      </p:sp>
    </p:spTree>
    <p:extLst>
      <p:ext uri="{BB962C8B-B14F-4D97-AF65-F5344CB8AC3E}">
        <p14:creationId xmlns:p14="http://schemas.microsoft.com/office/powerpoint/2010/main" val="7687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 Passing by Pointer</a:t>
            </a:r>
            <a:endParaRPr lang="en-US" sz="40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a;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26745" y="5715000"/>
            <a:ext cx="4039430" cy="94128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After swap function: x = 5, y = 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23692" y="2964686"/>
            <a:ext cx="3181301" cy="1004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</a:rPr>
              <a:t>Local variables (gets destroyed </a:t>
            </a:r>
            <a:r>
              <a:rPr lang="en-US" sz="1600" dirty="0" smtClean="0">
                <a:latin typeface="Arial" panose="020B0604020202020204" pitchFamily="34" charset="0"/>
              </a:rPr>
              <a:t>after function </a:t>
            </a:r>
            <a:r>
              <a:rPr lang="en-US" sz="1600" dirty="0">
                <a:latin typeface="Arial" panose="020B0604020202020204" pitchFamily="34" charset="0"/>
              </a:rPr>
              <a:t>ends, no effect on x and y inside main)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78966" y="2011680"/>
            <a:ext cx="2616591" cy="9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200400" y="2011680"/>
            <a:ext cx="1723292" cy="9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 Passing by Pointer</a:t>
            </a:r>
            <a:endParaRPr lang="en-US" sz="40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Declare the parameters of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2200" dirty="0" smtClean="0"/>
              <a:t> as pointer variables so that they can contain addresses.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addr2)</a:t>
            </a:r>
          </a:p>
          <a:p>
            <a:pPr eaLnBrk="1" hangingPunct="1"/>
            <a:r>
              <a:rPr lang="en-US" sz="2200" dirty="0" smtClean="0"/>
              <a:t>We will place the addresses of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 smtClean="0"/>
              <a:t> and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200" dirty="0" smtClean="0"/>
              <a:t> into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  <a:r>
              <a:rPr lang="en-US" sz="2200" dirty="0" smtClean="0"/>
              <a:t> and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  <a:r>
              <a:rPr lang="en-US" sz="2200" dirty="0" smtClean="0"/>
              <a:t>, respectively.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b="1" dirty="0" smtClean="0"/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swap(&amp;x, &amp;y);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510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Lecture </a:t>
            </a:r>
            <a:r>
              <a:rPr lang="en-US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 Passing by Pointer</a:t>
            </a:r>
            <a:endParaRPr lang="en-US" sz="40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3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55575" y="3990831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Passing by Pointer</a:t>
            </a:r>
          </a:p>
        </p:txBody>
      </p:sp>
    </p:spTree>
    <p:extLst>
      <p:ext uri="{BB962C8B-B14F-4D97-AF65-F5344CB8AC3E}">
        <p14:creationId xmlns:p14="http://schemas.microsoft.com/office/powerpoint/2010/main" val="28395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825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5575" y="3990831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10</a:t>
            </a:r>
            <a:endParaRPr lang="en-US" b="1" dirty="0"/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404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849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5575" y="4250143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10</a:t>
            </a:r>
            <a:endParaRPr lang="en-US" b="1" dirty="0"/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341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921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5575" y="4250143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10</a:t>
            </a:r>
            <a:endParaRPr lang="en-US" b="1" dirty="0"/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4148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945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5575" y="4495807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10</a:t>
            </a:r>
            <a:endParaRPr lang="en-US" b="1" dirty="0"/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481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70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55575" y="2025555"/>
            <a:ext cx="230024" cy="1444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55575" y="4495807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10</a:t>
            </a:r>
            <a:endParaRPr lang="en-US" b="1" dirty="0"/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358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10</a:t>
            </a:r>
            <a:endParaRPr lang="en-US" b="1" dirty="0"/>
          </a:p>
        </p:txBody>
      </p:sp>
      <p:sp>
        <p:nvSpPr>
          <p:cNvPr id="41990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1996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1997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?</a:t>
            </a:r>
            <a:endParaRPr lang="en-US" b="1" dirty="0"/>
          </a:p>
        </p:txBody>
      </p:sp>
      <p:sp>
        <p:nvSpPr>
          <p:cNvPr id="41999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2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5575" y="2025555"/>
            <a:ext cx="230024" cy="1444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55575" y="4495807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3020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3021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?</a:t>
            </a:r>
            <a:endParaRPr lang="en-US" b="1" dirty="0"/>
          </a:p>
        </p:txBody>
      </p:sp>
      <p:sp>
        <p:nvSpPr>
          <p:cNvPr id="43023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sp>
        <p:nvSpPr>
          <p:cNvPr id="43026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55575" y="4495807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55575" y="2271219"/>
            <a:ext cx="230024" cy="1444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10</a:t>
            </a:r>
            <a:endParaRPr lang="en-US" b="1" dirty="0"/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6477000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0"/>
          </p:cNvCxnSpPr>
          <p:nvPr/>
        </p:nvCxnSpPr>
        <p:spPr>
          <a:xfrm>
            <a:off x="7872413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4044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4045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44047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sp>
        <p:nvSpPr>
          <p:cNvPr id="44050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5575" y="2271219"/>
            <a:ext cx="230024" cy="1444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55575" y="4495807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10</a:t>
            </a:r>
            <a:endParaRPr lang="en-US" b="1" dirty="0"/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cxnSp>
        <p:nvCxnSpPr>
          <p:cNvPr id="25" name="Straight Arrow Connector 24"/>
          <p:cNvCxnSpPr>
            <a:endCxn id="21" idx="0"/>
          </p:cNvCxnSpPr>
          <p:nvPr/>
        </p:nvCxnSpPr>
        <p:spPr>
          <a:xfrm>
            <a:off x="6477000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7872413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What is a Pointer?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So far, we have seen that a variable is used to store a value. </a:t>
            </a:r>
          </a:p>
          <a:p>
            <a:pPr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Variables allow the programmer to directly manipulate the data in memory.</a:t>
            </a:r>
          </a:p>
          <a:p>
            <a:pPr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pointer variable, however, does not store a value but store the </a:t>
            </a:r>
            <a:r>
              <a:rPr lang="en-US" sz="2400" b="1" u="sng" smtClean="0"/>
              <a:t>address</a:t>
            </a:r>
            <a:r>
              <a:rPr lang="en-US" sz="2400" u="sng" smtClean="0"/>
              <a:t> </a:t>
            </a:r>
            <a:r>
              <a:rPr lang="en-US" sz="2400" b="1" u="sng" smtClean="0"/>
              <a:t>of the</a:t>
            </a:r>
            <a:r>
              <a:rPr lang="en-US" sz="2400" u="sng" smtClean="0"/>
              <a:t> </a:t>
            </a:r>
            <a:r>
              <a:rPr lang="en-US" sz="2400" b="1" u="sng" smtClean="0"/>
              <a:t>memory</a:t>
            </a:r>
            <a:r>
              <a:rPr lang="en-US" sz="2400" u="sng" smtClean="0"/>
              <a:t> </a:t>
            </a:r>
            <a:r>
              <a:rPr lang="en-US" sz="2400" smtClean="0"/>
              <a:t>space which contain the value i.e.</a:t>
            </a:r>
            <a:r>
              <a:rPr lang="en-US" sz="2400" b="1" smtClean="0"/>
              <a:t> it directly points to a specific memory address.</a:t>
            </a:r>
          </a:p>
          <a:p>
            <a:pPr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sz="2400" b="1" smtClean="0"/>
          </a:p>
          <a:p>
            <a:pPr eaLnBrk="1" hangingPunct="1">
              <a:lnSpc>
                <a:spcPct val="70000"/>
              </a:lnSpc>
            </a:pPr>
            <a:r>
              <a:rPr lang="en-US" sz="2400" smtClean="0"/>
              <a:t>Why would we want to use pointers?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To call a function by reference so that the data passed to the function can be changed inside the function.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To create a dynamic data structure which can grow larger or smaller as necessary.</a:t>
            </a:r>
          </a:p>
        </p:txBody>
      </p:sp>
    </p:spTree>
    <p:extLst>
      <p:ext uri="{BB962C8B-B14F-4D97-AF65-F5344CB8AC3E}">
        <p14:creationId xmlns:p14="http://schemas.microsoft.com/office/powerpoint/2010/main" val="20637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5068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5069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45071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sp>
        <p:nvSpPr>
          <p:cNvPr id="45074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5575" y="2503234"/>
            <a:ext cx="230024" cy="1444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55575" y="4495807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10</a:t>
            </a:r>
            <a:endParaRPr lang="en-US" b="1" dirty="0"/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cxnSp>
        <p:nvCxnSpPr>
          <p:cNvPr id="25" name="Straight Arrow Connector 24"/>
          <p:cNvCxnSpPr>
            <a:endCxn id="21" idx="0"/>
          </p:cNvCxnSpPr>
          <p:nvPr/>
        </p:nvCxnSpPr>
        <p:spPr>
          <a:xfrm>
            <a:off x="6477000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7872413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6092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6093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46095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sp>
        <p:nvSpPr>
          <p:cNvPr id="46098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5575" y="2503234"/>
            <a:ext cx="230024" cy="1444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55575" y="4495807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10</a:t>
            </a:r>
            <a:endParaRPr lang="en-US" b="1" dirty="0"/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cxnSp>
        <p:nvCxnSpPr>
          <p:cNvPr id="25" name="Straight Arrow Connector 24"/>
          <p:cNvCxnSpPr>
            <a:endCxn id="21" idx="0"/>
          </p:cNvCxnSpPr>
          <p:nvPr/>
        </p:nvCxnSpPr>
        <p:spPr>
          <a:xfrm>
            <a:off x="6477000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7872413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7116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7117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47119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sp>
        <p:nvSpPr>
          <p:cNvPr id="47122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5575" y="2748896"/>
            <a:ext cx="230024" cy="1444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55575" y="4495807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10</a:t>
            </a:r>
            <a:endParaRPr lang="en-US" b="1" dirty="0"/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cxnSp>
        <p:nvCxnSpPr>
          <p:cNvPr id="25" name="Straight Arrow Connector 24"/>
          <p:cNvCxnSpPr>
            <a:endCxn id="21" idx="0"/>
          </p:cNvCxnSpPr>
          <p:nvPr/>
        </p:nvCxnSpPr>
        <p:spPr>
          <a:xfrm>
            <a:off x="6477000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7872413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8140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8141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48143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sp>
        <p:nvSpPr>
          <p:cNvPr id="48146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5575" y="2748896"/>
            <a:ext cx="230024" cy="1444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55575" y="4495807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cxnSp>
        <p:nvCxnSpPr>
          <p:cNvPr id="25" name="Straight Arrow Connector 24"/>
          <p:cNvCxnSpPr>
            <a:endCxn id="21" idx="0"/>
          </p:cNvCxnSpPr>
          <p:nvPr/>
        </p:nvCxnSpPr>
        <p:spPr>
          <a:xfrm>
            <a:off x="6477000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7872413" y="2209800"/>
            <a:ext cx="0" cy="1400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161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55575" y="4755117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686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3257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After swap function: x = 10, y = 5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5575" y="4755117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568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4281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After swap function: x = 10, y = 5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5575" y="4973484"/>
            <a:ext cx="230024" cy="14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567613" y="3609831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581025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7239000" y="3620944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576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 Passing by Pointer</a:t>
            </a:r>
            <a:endParaRPr lang="en-US" sz="40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 swap function: x = %d, y = 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swap(&amp;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("After swap function: x = %d, y = %d",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26745" y="5715000"/>
            <a:ext cx="4039430" cy="94128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Output: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Before swap function: x = 5, y =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After swap function: x = </a:t>
            </a:r>
            <a:r>
              <a:rPr lang="en-US" sz="1800" dirty="0" smtClean="0">
                <a:latin typeface="Arial" panose="020B0604020202020204" pitchFamily="34" charset="0"/>
              </a:rPr>
              <a:t>10, </a:t>
            </a:r>
            <a:r>
              <a:rPr lang="en-US" sz="1800" dirty="0">
                <a:latin typeface="Arial" panose="020B0604020202020204" pitchFamily="34" charset="0"/>
              </a:rPr>
              <a:t>y </a:t>
            </a:r>
            <a:r>
              <a:rPr lang="en-US" sz="1800">
                <a:latin typeface="Arial" panose="020B0604020202020204" pitchFamily="34" charset="0"/>
              </a:rPr>
              <a:t>= </a:t>
            </a:r>
            <a:r>
              <a:rPr lang="en-US" sz="1800" smtClean="0">
                <a:latin typeface="Arial" panose="020B0604020202020204" pitchFamily="34" charset="0"/>
              </a:rPr>
              <a:t>5</a:t>
            </a: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 = {'H', 'E', 'L', 'L', 'O'};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31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475" y="5495925"/>
            <a:ext cx="34178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 Light" panose="020F0302020204030204"/>
              </a:rPr>
              <a:t>Output: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0028ff17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0028ff17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 = {'H', 'E', 'L', 'L', 'O'};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%08x\n”,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0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Variable Declaration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A variable declaration such as,</a:t>
            </a:r>
          </a:p>
          <a:p>
            <a:pPr lvl="2" eaLnBrk="1" hangingPunct="1"/>
            <a:r>
              <a:rPr lang="en-US" sz="1600" dirty="0" smtClean="0"/>
              <a:t>char letter = ‘A’;  causes the compiler to allocate a memory location for the variable </a:t>
            </a:r>
            <a:r>
              <a:rPr lang="en-US" sz="1600" i="1" dirty="0" smtClean="0"/>
              <a:t>letter</a:t>
            </a:r>
            <a:r>
              <a:rPr lang="en-US" sz="1600" dirty="0" smtClean="0"/>
              <a:t> and store in it the integer value 20. </a:t>
            </a:r>
          </a:p>
          <a:p>
            <a:pPr lvl="2" eaLnBrk="1" hangingPunct="1"/>
            <a:r>
              <a:rPr lang="en-US" sz="1600" dirty="0" smtClean="0"/>
              <a:t>This address of the memory location is available to our program during the run time. </a:t>
            </a:r>
          </a:p>
          <a:p>
            <a:pPr lvl="2" eaLnBrk="1" hangingPunct="1"/>
            <a:r>
              <a:rPr lang="en-US" sz="1600" dirty="0" smtClean="0"/>
              <a:t>The computer uses this address to access its content.</a:t>
            </a:r>
          </a:p>
          <a:p>
            <a:pPr eaLnBrk="1" hangingPunct="1"/>
            <a:endParaRPr lang="en-US" sz="2000" dirty="0" smtClean="0"/>
          </a:p>
        </p:txBody>
      </p:sp>
      <p:grpSp>
        <p:nvGrpSpPr>
          <p:cNvPr id="12294" name="Group 10"/>
          <p:cNvGrpSpPr>
            <a:grpSpLocks/>
          </p:cNvGrpSpPr>
          <p:nvPr/>
        </p:nvGrpSpPr>
        <p:grpSpPr bwMode="auto">
          <a:xfrm>
            <a:off x="898714" y="4104140"/>
            <a:ext cx="4529139" cy="1916113"/>
            <a:chOff x="717" y="3216"/>
            <a:chExt cx="2853" cy="1207"/>
          </a:xfrm>
        </p:grpSpPr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1075" y="3977"/>
              <a:ext cx="249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000" dirty="0" smtClean="0"/>
                <a:t>The name</a:t>
              </a:r>
              <a:r>
                <a:rPr lang="en-US" sz="2000" b="1" dirty="0" smtClean="0"/>
                <a:t> 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letter</a:t>
              </a:r>
              <a:r>
                <a:rPr lang="en-US" sz="2000" dirty="0" smtClean="0"/>
                <a:t> is associated with the address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0x180A96e8</a:t>
              </a:r>
              <a:endParaRPr lang="en-US" sz="2000" b="1" dirty="0"/>
            </a:p>
          </p:txBody>
        </p:sp>
        <p:sp>
          <p:nvSpPr>
            <p:cNvPr id="12299" name="Rectangle 8"/>
            <p:cNvSpPr>
              <a:spLocks noChangeArrowheads="1"/>
            </p:cNvSpPr>
            <p:nvPr/>
          </p:nvSpPr>
          <p:spPr bwMode="auto">
            <a:xfrm>
              <a:off x="717" y="3216"/>
              <a:ext cx="272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30671"/>
              </p:ext>
            </p:extLst>
          </p:nvPr>
        </p:nvGraphicFramePr>
        <p:xfrm>
          <a:off x="6358597" y="3259090"/>
          <a:ext cx="2560320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160"/>
                <a:gridCol w="128016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427861" y="5062197"/>
            <a:ext cx="9323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600640" y="418034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702240" y="4556578"/>
            <a:ext cx="685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600640" y="4942340"/>
            <a:ext cx="180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urier New" panose="02070309020205020404" pitchFamily="49" charset="0"/>
              </a:rPr>
              <a:t>0x180A96e8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9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The array name is basically the name of a pointer variable which contains the starting address of the array (address of the first element)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59525" y="1068388"/>
          <a:ext cx="2560638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‘H’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‘E’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‘O’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3551" name="Text Box 5"/>
          <p:cNvSpPr txBox="1">
            <a:spLocks noChangeArrowheads="1"/>
          </p:cNvSpPr>
          <p:nvPr/>
        </p:nvSpPr>
        <p:spPr bwMode="auto">
          <a:xfrm>
            <a:off x="5440363" y="25717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3552" name="Text Box 5"/>
          <p:cNvSpPr txBox="1">
            <a:spLocks noChangeArrowheads="1"/>
          </p:cNvSpPr>
          <p:nvPr/>
        </p:nvSpPr>
        <p:spPr bwMode="auto">
          <a:xfrm>
            <a:off x="2687638" y="268605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3553" name="Text Box 6"/>
          <p:cNvSpPr txBox="1">
            <a:spLocks noChangeArrowheads="1"/>
          </p:cNvSpPr>
          <p:nvPr/>
        </p:nvSpPr>
        <p:spPr bwMode="auto">
          <a:xfrm>
            <a:off x="2132013" y="26860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32013" y="3924300"/>
          <a:ext cx="2960685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  <a:gridCol w="592137"/>
                <a:gridCol w="592137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63553" idx="2"/>
          </p:cNvCxnSpPr>
          <p:nvPr/>
        </p:nvCxnSpPr>
        <p:spPr>
          <a:xfrm flipH="1">
            <a:off x="2405063" y="30861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The array name is basically the name of a pointer variable which contains the starting address of the array (address of the first element)</a:t>
            </a: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2687638" y="268605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2132013" y="26860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2013" y="3924300"/>
          <a:ext cx="2960685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  <a:gridCol w="592137"/>
                <a:gridCol w="592137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64517" idx="2"/>
          </p:cNvCxnSpPr>
          <p:nvPr/>
        </p:nvCxnSpPr>
        <p:spPr>
          <a:xfrm flipH="1">
            <a:off x="2405063" y="30861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3" name="Rectangle 3"/>
          <p:cNvSpPr txBox="1">
            <a:spLocks noChangeArrowheads="1"/>
          </p:cNvSpPr>
          <p:nvPr/>
        </p:nvSpPr>
        <p:spPr bwMode="auto">
          <a:xfrm>
            <a:off x="612775" y="4738688"/>
            <a:ext cx="52387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str[2];</a:t>
            </a:r>
            <a:r>
              <a:rPr lang="en-US">
                <a:solidFill>
                  <a:srgbClr val="000000"/>
                </a:solidFill>
              </a:rPr>
              <a:t> is equivalent to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*(str + 1 × 2);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57375" y="5621338"/>
            <a:ext cx="1588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51781" y="5923757"/>
            <a:ext cx="227171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 Light" panose="020F0302020204030204"/>
              </a:rPr>
              <a:t>Base           offset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871788" y="5164138"/>
            <a:ext cx="120650" cy="736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32113" y="5594350"/>
            <a:ext cx="3175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359525" y="1068388"/>
          <a:ext cx="2560638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‘H’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‘E’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‘O’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4597" name="Text Box 5"/>
          <p:cNvSpPr txBox="1">
            <a:spLocks noChangeArrowheads="1"/>
          </p:cNvSpPr>
          <p:nvPr/>
        </p:nvSpPr>
        <p:spPr bwMode="auto">
          <a:xfrm>
            <a:off x="5440363" y="25717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655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8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“HELLO";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67592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</p:spTree>
    <p:extLst>
      <p:ext uri="{BB962C8B-B14F-4D97-AF65-F5344CB8AC3E}">
        <p14:creationId xmlns:p14="http://schemas.microsoft.com/office/powerpoint/2010/main" val="18062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</p:spTree>
    <p:extLst>
      <p:ext uri="{BB962C8B-B14F-4D97-AF65-F5344CB8AC3E}">
        <p14:creationId xmlns:p14="http://schemas.microsoft.com/office/powerpoint/2010/main" val="33786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8615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8616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68616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52913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29138" y="30781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484822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696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268763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213201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72225" y="228600"/>
          <a:ext cx="2560638" cy="6400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301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0x180A96f8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0x180A96f9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0x180A96fA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0x180A96fB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0x180A96fC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0x180A96fD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0x180A96fE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0738" name="Text Box 5"/>
          <p:cNvSpPr txBox="1">
            <a:spLocks noChangeArrowheads="1"/>
          </p:cNvSpPr>
          <p:nvPr/>
        </p:nvSpPr>
        <p:spPr bwMode="auto">
          <a:xfrm>
            <a:off x="5386388" y="14541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201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0661" idx="2"/>
          </p:cNvCxnSpPr>
          <p:nvPr/>
        </p:nvCxnSpPr>
        <p:spPr>
          <a:xfrm flipH="1">
            <a:off x="2405063" y="2081213"/>
            <a:ext cx="4762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50" name="Rectangle 3"/>
          <p:cNvSpPr txBox="1">
            <a:spLocks noChangeArrowheads="1"/>
          </p:cNvSpPr>
          <p:nvPr/>
        </p:nvSpPr>
        <p:spPr bwMode="auto">
          <a:xfrm>
            <a:off x="612775" y="3656013"/>
            <a:ext cx="5238750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A[2];</a:t>
            </a:r>
            <a:r>
              <a:rPr lang="en-US">
                <a:solidFill>
                  <a:srgbClr val="000000"/>
                </a:solidFill>
              </a:rPr>
              <a:t> is equivalent to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*(A + 4 × 2);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4538663"/>
            <a:ext cx="3175" cy="360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85887" y="4848225"/>
            <a:ext cx="227171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 Light" panose="020F0302020204030204"/>
              </a:rPr>
              <a:t>Base         offset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575719" y="4083844"/>
            <a:ext cx="120650" cy="735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22550" y="4511675"/>
            <a:ext cx="3175" cy="36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A pointer is a variable that contains the address of another variable</a:t>
            </a:r>
          </a:p>
        </p:txBody>
      </p:sp>
      <p:grpSp>
        <p:nvGrpSpPr>
          <p:cNvPr id="12293" name="Group 11"/>
          <p:cNvGrpSpPr>
            <a:grpSpLocks/>
          </p:cNvGrpSpPr>
          <p:nvPr/>
        </p:nvGrpSpPr>
        <p:grpSpPr bwMode="auto">
          <a:xfrm>
            <a:off x="898714" y="4104140"/>
            <a:ext cx="4529139" cy="1916113"/>
            <a:chOff x="717" y="3216"/>
            <a:chExt cx="2853" cy="1207"/>
          </a:xfrm>
        </p:grpSpPr>
        <p:grpSp>
          <p:nvGrpSpPr>
            <p:cNvPr id="12294" name="Group 10"/>
            <p:cNvGrpSpPr>
              <a:grpSpLocks/>
            </p:cNvGrpSpPr>
            <p:nvPr/>
          </p:nvGrpSpPr>
          <p:grpSpPr bwMode="auto">
            <a:xfrm>
              <a:off x="717" y="3216"/>
              <a:ext cx="2853" cy="1207"/>
              <a:chOff x="717" y="3216"/>
              <a:chExt cx="2853" cy="1207"/>
            </a:xfrm>
          </p:grpSpPr>
          <p:sp>
            <p:nvSpPr>
              <p:cNvPr id="12296" name="Text Box 5"/>
              <p:cNvSpPr txBox="1">
                <a:spLocks noChangeArrowheads="1"/>
              </p:cNvSpPr>
              <p:nvPr/>
            </p:nvSpPr>
            <p:spPr bwMode="auto">
              <a:xfrm>
                <a:off x="2419" y="3264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97" name="Text Box 6"/>
              <p:cNvSpPr txBox="1">
                <a:spLocks noChangeArrowheads="1"/>
              </p:cNvSpPr>
              <p:nvPr/>
            </p:nvSpPr>
            <p:spPr bwMode="auto">
              <a:xfrm>
                <a:off x="2483" y="3501"/>
                <a:ext cx="43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65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98" name="Text Box 7"/>
              <p:cNvSpPr txBox="1">
                <a:spLocks noChangeArrowheads="1"/>
              </p:cNvSpPr>
              <p:nvPr/>
            </p:nvSpPr>
            <p:spPr bwMode="auto">
              <a:xfrm>
                <a:off x="1075" y="3977"/>
                <a:ext cx="249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2000" dirty="0" smtClean="0"/>
                  <a:t>The variable </a:t>
                </a:r>
                <a:r>
                  <a:rPr lang="en-US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contains the address of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sz="2000" b="1" dirty="0"/>
              </a:p>
            </p:txBody>
          </p:sp>
          <p:sp>
            <p:nvSpPr>
              <p:cNvPr id="12299" name="Rectangle 8"/>
              <p:cNvSpPr>
                <a:spLocks noChangeArrowheads="1"/>
              </p:cNvSpPr>
              <p:nvPr/>
            </p:nvSpPr>
            <p:spPr bwMode="auto">
              <a:xfrm>
                <a:off x="717" y="3216"/>
                <a:ext cx="272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12295" name="Text Box 9"/>
            <p:cNvSpPr txBox="1">
              <a:spLocks noChangeArrowheads="1"/>
            </p:cNvSpPr>
            <p:nvPr/>
          </p:nvSpPr>
          <p:spPr bwMode="auto">
            <a:xfrm>
              <a:off x="2419" y="3744"/>
              <a:ext cx="11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Courier New" panose="02070309020205020404" pitchFamily="49" charset="0"/>
                </a:rPr>
                <a:t>0x180A96e8</a:t>
              </a:r>
              <a:endParaRPr lang="en-US" sz="2000" dirty="0"/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98714" y="4178784"/>
            <a:ext cx="138401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64151" y="4558895"/>
            <a:ext cx="180463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0x180A96e8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841026" y="4939994"/>
            <a:ext cx="180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ourier New" panose="02070309020205020404" pitchFamily="49" charset="0"/>
              </a:rPr>
              <a:t>0x180A96f0</a:t>
            </a:r>
            <a:endParaRPr lang="en-US" sz="20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53513"/>
              </p:ext>
            </p:extLst>
          </p:nvPr>
        </p:nvGraphicFramePr>
        <p:xfrm>
          <a:off x="6358597" y="2260287"/>
          <a:ext cx="2560320" cy="4267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160"/>
                <a:gridCol w="128016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427861" y="4049326"/>
            <a:ext cx="9323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439584" y="4665961"/>
            <a:ext cx="8425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71685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7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*ptr = A;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72709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1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*ptr = A;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548063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824288" y="32813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4" name="Text Box 5"/>
          <p:cNvSpPr txBox="1">
            <a:spLocks noChangeArrowheads="1"/>
          </p:cNvSpPr>
          <p:nvPr/>
        </p:nvSpPr>
        <p:spPr bwMode="auto">
          <a:xfrm>
            <a:off x="4143375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3732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*ptr = A;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 = ptr + 2;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73734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548063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24288" y="32813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48" name="Text Box 5"/>
          <p:cNvSpPr txBox="1">
            <a:spLocks noChangeArrowheads="1"/>
          </p:cNvSpPr>
          <p:nvPr/>
        </p:nvSpPr>
        <p:spPr bwMode="auto">
          <a:xfrm>
            <a:off x="4143375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4757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9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*ptr = A;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 = ptr + 2;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46625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22850" y="32813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72" name="Text Box 5"/>
          <p:cNvSpPr txBox="1">
            <a:spLocks noChangeArrowheads="1"/>
          </p:cNvSpPr>
          <p:nvPr/>
        </p:nvSpPr>
        <p:spPr bwMode="auto">
          <a:xfrm>
            <a:off x="5340350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A pointer is a variable that contains the address of another variable</a:t>
            </a:r>
          </a:p>
          <a:p>
            <a:pPr eaLnBrk="1" hangingPunct="1"/>
            <a:r>
              <a:rPr lang="en-US" sz="2000" dirty="0" smtClean="0"/>
              <a:t>We say that a pointer points/references </a:t>
            </a:r>
            <a:r>
              <a:rPr lang="en-US" sz="2000" dirty="0"/>
              <a:t>another </a:t>
            </a:r>
            <a:r>
              <a:rPr lang="en-US" sz="2000" dirty="0" smtClean="0"/>
              <a:t>variable</a:t>
            </a:r>
            <a:endParaRPr lang="en-US" sz="1600" dirty="0"/>
          </a:p>
          <a:p>
            <a:pPr eaLnBrk="1" hangingPunct="1"/>
            <a:endParaRPr lang="en-US" sz="2000" dirty="0" smtClean="0"/>
          </a:p>
        </p:txBody>
      </p:sp>
      <p:grpSp>
        <p:nvGrpSpPr>
          <p:cNvPr id="12293" name="Group 11"/>
          <p:cNvGrpSpPr>
            <a:grpSpLocks/>
          </p:cNvGrpSpPr>
          <p:nvPr/>
        </p:nvGrpSpPr>
        <p:grpSpPr bwMode="auto">
          <a:xfrm>
            <a:off x="898714" y="4104140"/>
            <a:ext cx="4529139" cy="1916113"/>
            <a:chOff x="717" y="3216"/>
            <a:chExt cx="2853" cy="1207"/>
          </a:xfrm>
        </p:grpSpPr>
        <p:grpSp>
          <p:nvGrpSpPr>
            <p:cNvPr id="12294" name="Group 10"/>
            <p:cNvGrpSpPr>
              <a:grpSpLocks/>
            </p:cNvGrpSpPr>
            <p:nvPr/>
          </p:nvGrpSpPr>
          <p:grpSpPr bwMode="auto">
            <a:xfrm>
              <a:off x="717" y="3216"/>
              <a:ext cx="2853" cy="1207"/>
              <a:chOff x="717" y="3216"/>
              <a:chExt cx="2853" cy="1207"/>
            </a:xfrm>
          </p:grpSpPr>
          <p:sp>
            <p:nvSpPr>
              <p:cNvPr id="12296" name="Text Box 5"/>
              <p:cNvSpPr txBox="1">
                <a:spLocks noChangeArrowheads="1"/>
              </p:cNvSpPr>
              <p:nvPr/>
            </p:nvSpPr>
            <p:spPr bwMode="auto">
              <a:xfrm>
                <a:off x="2419" y="3264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97" name="Text Box 6"/>
              <p:cNvSpPr txBox="1">
                <a:spLocks noChangeArrowheads="1"/>
              </p:cNvSpPr>
              <p:nvPr/>
            </p:nvSpPr>
            <p:spPr bwMode="auto">
              <a:xfrm>
                <a:off x="2483" y="3501"/>
                <a:ext cx="43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65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98" name="Text Box 7"/>
              <p:cNvSpPr txBox="1">
                <a:spLocks noChangeArrowheads="1"/>
              </p:cNvSpPr>
              <p:nvPr/>
            </p:nvSpPr>
            <p:spPr bwMode="auto">
              <a:xfrm>
                <a:off x="1075" y="3977"/>
                <a:ext cx="249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2000" dirty="0" smtClean="0"/>
                  <a:t>The variable </a:t>
                </a:r>
                <a:r>
                  <a:rPr lang="en-US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contains the address of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sz="2000" b="1" dirty="0"/>
              </a:p>
            </p:txBody>
          </p:sp>
          <p:sp>
            <p:nvSpPr>
              <p:cNvPr id="12299" name="Rectangle 8"/>
              <p:cNvSpPr>
                <a:spLocks noChangeArrowheads="1"/>
              </p:cNvSpPr>
              <p:nvPr/>
            </p:nvSpPr>
            <p:spPr bwMode="auto">
              <a:xfrm>
                <a:off x="717" y="3216"/>
                <a:ext cx="272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12295" name="Text Box 9"/>
            <p:cNvSpPr txBox="1">
              <a:spLocks noChangeArrowheads="1"/>
            </p:cNvSpPr>
            <p:nvPr/>
          </p:nvSpPr>
          <p:spPr bwMode="auto">
            <a:xfrm>
              <a:off x="2419" y="3744"/>
              <a:ext cx="11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Courier New" panose="02070309020205020404" pitchFamily="49" charset="0"/>
                </a:rPr>
                <a:t>0x180A96e8</a:t>
              </a:r>
              <a:endParaRPr lang="en-US" sz="2000" dirty="0"/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98714" y="4178784"/>
            <a:ext cx="138401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64151" y="4558895"/>
            <a:ext cx="180463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0x180A96e8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841026" y="4939994"/>
            <a:ext cx="180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ourier New" panose="02070309020205020404" pitchFamily="49" charset="0"/>
              </a:rPr>
              <a:t>0x180A96f0</a:t>
            </a:r>
            <a:endParaRPr lang="en-US" sz="2000" dirty="0"/>
          </a:p>
        </p:txBody>
      </p:sp>
      <p:cxnSp>
        <p:nvCxnSpPr>
          <p:cNvPr id="4" name="Straight Arrow Connector 3"/>
          <p:cNvCxnSpPr>
            <a:stCxn id="14" idx="3"/>
            <a:endCxn id="12297" idx="1"/>
          </p:cNvCxnSpPr>
          <p:nvPr/>
        </p:nvCxnSpPr>
        <p:spPr>
          <a:xfrm>
            <a:off x="2768790" y="4758950"/>
            <a:ext cx="933450" cy="828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427861" y="4049326"/>
            <a:ext cx="9323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439584" y="4665961"/>
            <a:ext cx="8425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11632"/>
              </p:ext>
            </p:extLst>
          </p:nvPr>
        </p:nvGraphicFramePr>
        <p:xfrm>
          <a:off x="6358597" y="2260287"/>
          <a:ext cx="2560320" cy="4267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160"/>
                <a:gridCol w="128016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Pointer Declaration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General Format: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000" dirty="0" err="1" smtClean="0"/>
              <a:t>data_type</a:t>
            </a:r>
            <a:r>
              <a:rPr lang="en-US" sz="2000" dirty="0" smtClean="0"/>
              <a:t> *</a:t>
            </a:r>
            <a:r>
              <a:rPr lang="en-US" sz="2000" dirty="0" err="1" smtClean="0"/>
              <a:t>pointer_name</a:t>
            </a:r>
            <a:r>
              <a:rPr lang="en-US" sz="2000" dirty="0" smtClean="0"/>
              <a:t>;</a:t>
            </a:r>
          </a:p>
          <a:p>
            <a:pPr lvl="2"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eaLnBrk="1" hangingPunct="1"/>
            <a:r>
              <a:rPr lang="en-US" sz="2000" dirty="0" smtClean="0"/>
              <a:t>A pointer declaration such as,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sz="2000" dirty="0" smtClean="0"/>
              <a:t>declares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i="1" dirty="0" smtClean="0"/>
              <a:t> </a:t>
            </a:r>
            <a:r>
              <a:rPr lang="en-US" sz="2000" dirty="0" smtClean="0"/>
              <a:t> as a variable that </a:t>
            </a:r>
            <a:r>
              <a:rPr lang="en-US" sz="2000" b="1" dirty="0" smtClean="0"/>
              <a:t>points to an integer variable</a:t>
            </a:r>
            <a:r>
              <a:rPr lang="en-US" sz="2000" dirty="0" smtClean="0"/>
              <a:t>.  Its content is a </a:t>
            </a:r>
            <a:r>
              <a:rPr lang="en-US" sz="2000" b="1" dirty="0" smtClean="0"/>
              <a:t>memory address.</a:t>
            </a:r>
            <a:r>
              <a:rPr lang="en-US" sz="2800" dirty="0" smtClean="0"/>
              <a:t>  </a:t>
            </a:r>
          </a:p>
          <a:p>
            <a:pPr lvl="2"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3200" dirty="0" smtClean="0"/>
          </a:p>
          <a:p>
            <a:pPr eaLnBrk="1" hangingPunct="1"/>
            <a:r>
              <a:rPr lang="en-US" sz="2000" dirty="0" smtClean="0"/>
              <a:t>The * indicates that the variable being declared is a pointer variable instead of a normal variable.</a:t>
            </a:r>
          </a:p>
        </p:txBody>
      </p:sp>
    </p:spTree>
    <p:extLst>
      <p:ext uri="{BB962C8B-B14F-4D97-AF65-F5344CB8AC3E}">
        <p14:creationId xmlns:p14="http://schemas.microsoft.com/office/powerpoint/2010/main" val="38298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Pointer Declaration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Consider the following declaration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/>
            <a:r>
              <a:rPr lang="en-US" sz="2400" dirty="0" smtClean="0"/>
              <a:t>In this case, two memory address have been reserved, associated with the names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The value in variable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400" dirty="0" smtClean="0"/>
              <a:t> is of type integer, and the value in variable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400" dirty="0" smtClean="0"/>
              <a:t> is an address for another memory.</a:t>
            </a:r>
          </a:p>
        </p:txBody>
      </p: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1984375" y="5065542"/>
            <a:ext cx="5410200" cy="1447800"/>
            <a:chOff x="1008" y="3072"/>
            <a:chExt cx="3552" cy="960"/>
          </a:xfrm>
        </p:grpSpPr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4346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1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Pointer </a:t>
            </a:r>
            <a:r>
              <a:rPr lang="en-US" dirty="0"/>
              <a:t>I</a:t>
            </a:r>
            <a:r>
              <a:rPr lang="en-US" dirty="0" smtClean="0"/>
              <a:t>nitialization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To prevent the pointer from pointing to a random memory address, it is advisable that the pointer is initialized to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 smtClean="0"/>
              <a:t> (the value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 smtClean="0"/>
              <a:t>) or an address</a:t>
            </a:r>
            <a:r>
              <a:rPr lang="en-US" sz="2000" dirty="0" smtClean="0"/>
              <a:t> before being used</a:t>
            </a:r>
            <a:r>
              <a:rPr lang="en-US" sz="2000" b="1" dirty="0" smtClean="0"/>
              <a:t>. </a:t>
            </a:r>
          </a:p>
          <a:p>
            <a:pPr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2000" b="1" dirty="0" smtClean="0"/>
          </a:p>
          <a:p>
            <a:pPr eaLnBrk="1" hangingPunct="1"/>
            <a:r>
              <a:rPr lang="en-US" sz="2000" dirty="0" smtClean="0"/>
              <a:t>A pointer with the value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 smtClean="0"/>
              <a:t>, points to nothing.</a:t>
            </a:r>
          </a:p>
          <a:p>
            <a:pPr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Initializing a pointer to 0 is equivalent to initializing a pointer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 smtClean="0"/>
              <a:t>, but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sz="2000" dirty="0" smtClean="0"/>
              <a:t>is preferred.</a:t>
            </a:r>
          </a:p>
          <a:p>
            <a:pPr marL="0" lvl="2" indent="0" eaLnBrk="1" hangingPunct="1">
              <a:spcBef>
                <a:spcPts val="9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number = 20;</a:t>
            </a:r>
          </a:p>
          <a:p>
            <a:pPr marL="0" indent="0" eaLnBrk="1" hangingPunct="1">
              <a:buNone/>
            </a:pPr>
            <a:endParaRPr lang="en-US" sz="2000" dirty="0" smtClean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984375" y="5065542"/>
            <a:ext cx="5410200" cy="1447800"/>
            <a:chOff x="1008" y="3072"/>
            <a:chExt cx="3552" cy="960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2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</TotalTime>
  <Words>2794</Words>
  <Application>Microsoft Office PowerPoint</Application>
  <PresentationFormat>On-screen Show (4:3)</PresentationFormat>
  <Paragraphs>993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Gungsuh</vt:lpstr>
      <vt:lpstr>Aharoni</vt:lpstr>
      <vt:lpstr>Arial</vt:lpstr>
      <vt:lpstr>Britannic Bold</vt:lpstr>
      <vt:lpstr>Calibri</vt:lpstr>
      <vt:lpstr>Calibri Light</vt:lpstr>
      <vt:lpstr>Courier New</vt:lpstr>
      <vt:lpstr>Garamond</vt:lpstr>
      <vt:lpstr>Impact</vt:lpstr>
      <vt:lpstr>Times New Roman</vt:lpstr>
      <vt:lpstr>Verdana</vt:lpstr>
      <vt:lpstr>Wingdings</vt:lpstr>
      <vt:lpstr>Office Theme</vt:lpstr>
      <vt:lpstr>CSE 225 Data Structure and Algorithms</vt:lpstr>
      <vt:lpstr>Lecture 4</vt:lpstr>
      <vt:lpstr>What is a Pointer?</vt:lpstr>
      <vt:lpstr>Variable Declaration </vt:lpstr>
      <vt:lpstr>Pointers</vt:lpstr>
      <vt:lpstr>Pointers</vt:lpstr>
      <vt:lpstr>Pointer Declaration</vt:lpstr>
      <vt:lpstr>Pointer Declaration</vt:lpstr>
      <vt:lpstr>Pointer Initialization</vt:lpstr>
      <vt:lpstr>Pointer Operator (&amp; and *)</vt:lpstr>
      <vt:lpstr>Pointer Operator (&amp; and *)</vt:lpstr>
      <vt:lpstr>Pointer Operator (&amp; and *)</vt:lpstr>
      <vt:lpstr>Pointer Operator (&amp; and *)</vt:lpstr>
      <vt:lpstr>Pointer Operator (&amp; and *)</vt:lpstr>
      <vt:lpstr>PowerPoint Presentation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Tamanna</cp:lastModifiedBy>
  <cp:revision>111</cp:revision>
  <dcterms:created xsi:type="dcterms:W3CDTF">2014-09-11T18:03:18Z</dcterms:created>
  <dcterms:modified xsi:type="dcterms:W3CDTF">2018-10-29T03:35:12Z</dcterms:modified>
</cp:coreProperties>
</file>