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266" r:id="rId9"/>
    <p:sldId id="267" r:id="rId10"/>
    <p:sldId id="263" r:id="rId11"/>
    <p:sldId id="272" r:id="rId12"/>
    <p:sldId id="273" r:id="rId13"/>
    <p:sldId id="269" r:id="rId14"/>
    <p:sldId id="268" r:id="rId15"/>
    <p:sldId id="274" r:id="rId16"/>
    <p:sldId id="275" r:id="rId17"/>
    <p:sldId id="276" r:id="rId18"/>
    <p:sldId id="277" r:id="rId19"/>
    <p:sldId id="322" r:id="rId20"/>
    <p:sldId id="323" r:id="rId21"/>
    <p:sldId id="288" r:id="rId22"/>
    <p:sldId id="293" r:id="rId23"/>
    <p:sldId id="294" r:id="rId24"/>
    <p:sldId id="289" r:id="rId25"/>
    <p:sldId id="290" r:id="rId26"/>
    <p:sldId id="291" r:id="rId27"/>
    <p:sldId id="292" r:id="rId28"/>
    <p:sldId id="279" r:id="rId29"/>
    <p:sldId id="281" r:id="rId30"/>
    <p:sldId id="282" r:id="rId31"/>
    <p:sldId id="284" r:id="rId32"/>
    <p:sldId id="285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86DA3B-B78A-4CA2-953F-738FB20E23EF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CA50D7-0210-4B81-85A6-4FFF0A649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225</a:t>
            </a:r>
            <a:br>
              <a:rPr lang="en-US" dirty="0" smtClean="0"/>
            </a:br>
            <a:r>
              <a:rPr lang="en-US" sz="3600" dirty="0" smtClean="0"/>
              <a:t>Data Structures and 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Instructor : Tamanna Motahar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600200"/>
            <a:ext cx="7662863" cy="4038600"/>
          </a:xfrm>
          <a:noFill/>
          <a:ln/>
        </p:spPr>
      </p:pic>
      <p:sp>
        <p:nvSpPr>
          <p:cNvPr id="5" name="Rectangle 4"/>
          <p:cNvSpPr/>
          <p:nvPr/>
        </p:nvSpPr>
        <p:spPr>
          <a:xfrm>
            <a:off x="1752600" y="5791200"/>
            <a:ext cx="693420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b="1" i="1" dirty="0" smtClean="0">
                <a:latin typeface="Arial" pitchFamily="34" charset="0"/>
              </a:rPr>
              <a:t>Figure   </a:t>
            </a:r>
            <a:r>
              <a:rPr lang="en-US" dirty="0" smtClean="0">
                <a:latin typeface="Arial" pitchFamily="34" charset="0"/>
              </a:rPr>
              <a:t>a) A linked list of integers; b) insertion; c) deletion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of </a:t>
            </a:r>
            <a:r>
              <a:rPr lang="en-US" dirty="0" smtClean="0">
                <a:latin typeface="Courier New" pitchFamily="49" charset="0"/>
              </a:rPr>
              <a:t>List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IsEmpty</a:t>
            </a:r>
            <a:r>
              <a:rPr lang="en-US" dirty="0" smtClean="0"/>
              <a:t>: determine whether or not the list is empty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InsertNode</a:t>
            </a:r>
            <a:r>
              <a:rPr lang="en-US" dirty="0" smtClean="0"/>
              <a:t>: insert a new node at a particular position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DeleteNode</a:t>
            </a:r>
            <a:r>
              <a:rPr lang="en-US" dirty="0" smtClean="0"/>
              <a:t>: delete a node with a given value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DisplayList</a:t>
            </a:r>
            <a:r>
              <a:rPr lang="en-US" dirty="0" smtClean="0"/>
              <a:t>: print all the nodes in the list</a:t>
            </a:r>
          </a:p>
          <a:p>
            <a:pPr lvl="1"/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 List, which contains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head: a pointer to the first node in the list.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Since the list is empty initially, head is set to NULL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Operations on List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zh-CN" sz="2400" dirty="0" smtClean="0">
                <a:latin typeface="Courier New" pitchFamily="49" charset="0"/>
                <a:ea typeface="SimSun" pitchFamily="2" charset="-122"/>
              </a:rPr>
              <a:t>Void </a:t>
            </a:r>
            <a:r>
              <a:rPr lang="en-US" altLang="zh-CN" sz="2400" dirty="0" err="1" smtClean="0">
                <a:latin typeface="Courier New" pitchFamily="49" charset="0"/>
                <a:ea typeface="SimSun" pitchFamily="2" charset="-122"/>
              </a:rPr>
              <a:t>InsertNode</a:t>
            </a:r>
            <a:r>
              <a:rPr lang="en-US" altLang="zh-CN" sz="2400" dirty="0" smtClean="0">
                <a:latin typeface="Courier New" pitchFamily="49" charset="0"/>
                <a:ea typeface="SimSun" pitchFamily="2" charset="-122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ea typeface="SimSun" pitchFamily="2" charset="-122"/>
              </a:rPr>
              <a:t>ItemType</a:t>
            </a:r>
            <a:r>
              <a:rPr lang="en-US" altLang="zh-CN" sz="2400" dirty="0" smtClean="0">
                <a:latin typeface="Courier New" pitchFamily="49" charset="0"/>
                <a:ea typeface="SimSun" pitchFamily="2" charset="-122"/>
              </a:rPr>
              <a:t> x) </a:t>
            </a:r>
            <a:endParaRPr lang="en-US" sz="2400" dirty="0" smtClean="0">
              <a:latin typeface="Courier New" pitchFamily="49" charset="0"/>
            </a:endParaRPr>
          </a:p>
          <a:p>
            <a:pPr marL="914400" lvl="1" indent="-457200"/>
            <a:r>
              <a:rPr lang="en-US" sz="2000" dirty="0" smtClean="0"/>
              <a:t>Insert a node with data equal to </a:t>
            </a:r>
            <a:r>
              <a:rPr lang="en-US" sz="2000" dirty="0" smtClean="0">
                <a:latin typeface="Courier New" pitchFamily="49" charset="0"/>
              </a:rPr>
              <a:t>x</a:t>
            </a:r>
            <a:r>
              <a:rPr lang="en-US" sz="2000" dirty="0" smtClean="0"/>
              <a:t> </a:t>
            </a:r>
          </a:p>
          <a:p>
            <a:pPr marL="914400" lvl="1" indent="-457200"/>
            <a:endParaRPr lang="en-US" altLang="zh-CN" sz="2000" dirty="0" smtClean="0">
              <a:ea typeface="SimSun" pitchFamily="2" charset="-122"/>
            </a:endParaRPr>
          </a:p>
          <a:p>
            <a:pPr marL="914400" lvl="1" indent="-457200"/>
            <a:r>
              <a:rPr lang="en-US" altLang="zh-CN" sz="2400" dirty="0" smtClean="0">
                <a:ea typeface="SimSun" pitchFamily="2" charset="-122"/>
              </a:rPr>
              <a:t>Steps</a:t>
            </a:r>
          </a:p>
          <a:p>
            <a:pPr marL="914400" lvl="1" indent="-457200">
              <a:buNone/>
            </a:pPr>
            <a:r>
              <a:rPr lang="en-US" altLang="zh-CN" sz="2400" dirty="0" smtClean="0">
                <a:ea typeface="SimSun" pitchFamily="2" charset="-122"/>
              </a:rPr>
              <a:t>1.</a:t>
            </a:r>
            <a:r>
              <a:rPr lang="en-US" altLang="zh-CN" sz="2000" dirty="0" smtClean="0">
                <a:ea typeface="SimSun" pitchFamily="2" charset="-122"/>
              </a:rPr>
              <a:t>Allocate memory for the new node</a:t>
            </a:r>
          </a:p>
          <a:p>
            <a:pPr marL="914400" lvl="1" indent="-457200">
              <a:buNone/>
            </a:pPr>
            <a:r>
              <a:rPr lang="en-US" altLang="zh-CN" sz="2000" dirty="0" smtClean="0">
                <a:ea typeface="SimSun" pitchFamily="2" charset="-122"/>
              </a:rPr>
              <a:t>2.Point the new node to its successor</a:t>
            </a:r>
          </a:p>
          <a:p>
            <a:pPr marL="914400" lvl="1" indent="-457200">
              <a:buNone/>
            </a:pPr>
            <a:r>
              <a:rPr lang="en-US" altLang="zh-CN" sz="2000" dirty="0" smtClean="0">
                <a:ea typeface="SimSun" pitchFamily="2" charset="-122"/>
              </a:rPr>
              <a:t>3.Point the new node’s predecessor to the new node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 cases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InsertNode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into an empty list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in front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at back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in middle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top of the list or in empty list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Insertion at the end of the list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Insertion in the middle of the list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Insertion in an empty list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057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smtClean="0"/>
              <a:t>Steps:</a:t>
            </a:r>
          </a:p>
          <a:p>
            <a:r>
              <a:rPr lang="en-US" dirty="0" smtClean="0"/>
              <a:t>Create a Node</a:t>
            </a:r>
          </a:p>
          <a:p>
            <a:r>
              <a:rPr lang="en-US" dirty="0" smtClean="0"/>
              <a:t>Set the node data Values</a:t>
            </a:r>
          </a:p>
          <a:p>
            <a:r>
              <a:rPr lang="en-US" dirty="0" smtClean="0"/>
              <a:t>Connect the pointers</a:t>
            </a:r>
            <a:endParaRPr lang="en-US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38200" y="3429001"/>
            <a:ext cx="6410325" cy="533400"/>
            <a:chOff x="572" y="3248"/>
            <a:chExt cx="4038" cy="370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6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8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48</a:t>
              </a:r>
              <a:endParaRPr lang="en-US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17</a:t>
              </a:r>
              <a:endParaRPr 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142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head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//</a:t>
              </a:r>
            </a:p>
          </p:txBody>
        </p:sp>
      </p:grpSp>
      <p:grpSp>
        <p:nvGrpSpPr>
          <p:cNvPr id="30" name="Group 59"/>
          <p:cNvGrpSpPr>
            <a:grpSpLocks/>
          </p:cNvGrpSpPr>
          <p:nvPr/>
        </p:nvGrpSpPr>
        <p:grpSpPr bwMode="auto">
          <a:xfrm>
            <a:off x="990600" y="4495801"/>
            <a:ext cx="1473200" cy="457200"/>
            <a:chOff x="600" y="1356"/>
            <a:chExt cx="1099" cy="444"/>
          </a:xfrm>
        </p:grpSpPr>
        <p:grpSp>
          <p:nvGrpSpPr>
            <p:cNvPr id="31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143000" y="4038600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36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495800"/>
            <a:ext cx="1533525" cy="628650"/>
          </a:xfrm>
          <a:prstGeom prst="rect">
            <a:avLst/>
          </a:prstGeom>
          <a:noFill/>
        </p:spPr>
      </p:pic>
      <p:sp>
        <p:nvSpPr>
          <p:cNvPr id="37" name="Text Box 65"/>
          <p:cNvSpPr txBox="1">
            <a:spLocks noChangeArrowheads="1"/>
          </p:cNvSpPr>
          <p:nvPr/>
        </p:nvSpPr>
        <p:spPr bwMode="auto">
          <a:xfrm>
            <a:off x="3581400" y="4114800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</a:t>
            </a:r>
          </a:p>
        </p:txBody>
      </p: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533400" y="5486400"/>
            <a:ext cx="2794000" cy="581025"/>
            <a:chOff x="374" y="1181"/>
            <a:chExt cx="1760" cy="366"/>
          </a:xfrm>
        </p:grpSpPr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head</a:t>
              </a:r>
            </a:p>
          </p:txBody>
        </p:sp>
        <p:grpSp>
          <p:nvGrpSpPr>
            <p:cNvPr id="40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41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43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4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4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400" b="1"/>
                    <a:t>93</a:t>
                  </a:r>
                  <a:endParaRPr lang="en-US"/>
                </a:p>
              </p:txBody>
            </p:sp>
          </p:grp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49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486400"/>
            <a:ext cx="5667375" cy="638175"/>
          </a:xfrm>
          <a:prstGeom prst="rect">
            <a:avLst/>
          </a:prstGeom>
          <a:noFill/>
        </p:spPr>
      </p:pic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4953000" y="5029200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at the top of the list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end of the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in the middle of the list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Node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the node data Values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the pointers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/>
              <a:t>Follow the previous steps and we get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48</a:t>
              </a:r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17</a:t>
              </a:r>
              <a:endParaRPr 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//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Steps:</a:t>
            </a:r>
          </a:p>
          <a:p>
            <a:r>
              <a:rPr lang="en-US"/>
              <a:t>Create a Node</a:t>
            </a:r>
          </a:p>
          <a:p>
            <a:r>
              <a:rPr lang="en-US"/>
              <a:t>Set the node data Values</a:t>
            </a:r>
          </a:p>
          <a:p>
            <a:r>
              <a:rPr lang="en-US"/>
              <a:t>Break pointer connection</a:t>
            </a:r>
          </a:p>
          <a:p>
            <a:r>
              <a:rPr lang="en-US"/>
              <a:t>Re-connect the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use two classes: </a:t>
            </a:r>
            <a:r>
              <a:rPr lang="en-US" b="1" dirty="0" smtClean="0">
                <a:latin typeface="Courier New" pitchFamily="49" charset="0"/>
              </a:rPr>
              <a:t>Node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List</a:t>
            </a:r>
          </a:p>
          <a:p>
            <a:r>
              <a:rPr lang="en-US" dirty="0" smtClean="0"/>
              <a:t>Declare </a:t>
            </a:r>
            <a:r>
              <a:rPr lang="en-US" dirty="0" smtClean="0">
                <a:latin typeface="Courier New" pitchFamily="49" charset="0"/>
              </a:rPr>
              <a:t>Node </a:t>
            </a:r>
            <a:r>
              <a:rPr lang="en-US" dirty="0" smtClean="0"/>
              <a:t>class for the nodes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data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Any</a:t>
            </a:r>
            <a:r>
              <a:rPr lang="en-US" dirty="0" smtClean="0"/>
              <a:t>-type data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next</a:t>
            </a:r>
            <a:r>
              <a:rPr lang="en-US" dirty="0" smtClean="0"/>
              <a:t>: a pointer to the next node in the list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sz="24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sz="24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List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Node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   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item;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*next;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};</a:t>
            </a:r>
            <a:endParaRPr lang="en-US" sz="2400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private: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*head;	// List head pointer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length;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current_pos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(void)	// Constructor, (make head NULL &amp; length=0)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~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(void); // Destructor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bool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insertNode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// Front, end, middle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// Front, end, middle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void Search(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GetNextItem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cs typeface="Times New Roman" pitchFamily="18" charset="0"/>
              </a:rPr>
              <a:t>Create a new node.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Store data in the new node.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If there are no nodes in the list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	Make the new node the first node.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Else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	Traverse the List to Find the position 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	</a:t>
            </a:r>
          </a:p>
          <a:p>
            <a:r>
              <a:rPr lang="en-US" i="1" dirty="0" smtClean="0">
                <a:cs typeface="Times New Roman" pitchFamily="18" charset="0"/>
              </a:rPr>
              <a:t>    Add the new node to that position of the list.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Description (Steps)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insert_at_end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x)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// Allocate a new node &amp; store num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ListNode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-&gt;item =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-&gt;next = NULL;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 	// If there are no nodes in the list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// make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the first node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(head==NULL)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else	// Otherwise, insert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at end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// Initialize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head;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 		// Find the last node in the list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-&gt;next)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-&gt;next; 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// Insert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as the last node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Stepping Through the Program (Insert at end)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main(void)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list1;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a. Initialize(2);</a:t>
            </a:r>
          </a:p>
          <a:p>
            <a:pPr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b. Initialize(7);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c. Initialize(12);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list1.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insert_at_end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(a);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list1.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insert_at_end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(b);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list1.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insert_at_end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return 0;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(This program displays no output.)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head pointer is declared as a global variable. head is automatically initialized to 0 (NULL), which indicates that the list is empty.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The first call to insert passes value as the argument. In the following statements, a new node is allocated in memory, value is copied into its value member, and NULL is assigned to the node's next pointer.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800600" cy="141427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-&gt;item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-&gt;next = NULL;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the Program</a:t>
            </a:r>
            <a:endParaRPr lang="en-US" dirty="0"/>
          </a:p>
        </p:txBody>
      </p:sp>
      <p:pic>
        <p:nvPicPr>
          <p:cNvPr id="4" name="Picture 3" descr="Figure 17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447800"/>
            <a:ext cx="2590800" cy="12668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next statement to execute is the following if statement.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	if (!head)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head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 descr="Figure 17-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505200"/>
            <a:ext cx="280035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286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second call to insert, 7.9 is passed as the argument. Once again, the first three statements in the function create a new node, store the argument in the node's value member, and assign its next pointer to NULL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the Program</a:t>
            </a:r>
            <a:endParaRPr lang="en-US" dirty="0"/>
          </a:p>
        </p:txBody>
      </p:sp>
      <p:pic>
        <p:nvPicPr>
          <p:cNvPr id="4" name="Picture 3" descr="Figure 17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267200"/>
            <a:ext cx="42672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the Program</a:t>
            </a:r>
            <a:endParaRPr lang="en-US" dirty="0"/>
          </a:p>
        </p:txBody>
      </p:sp>
      <p:pic>
        <p:nvPicPr>
          <p:cNvPr id="4" name="Picture 3" descr="Figure 17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648200"/>
            <a:ext cx="4086225" cy="20288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295400"/>
            <a:ext cx="8153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Since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cs typeface="Times New Roman" pitchFamily="18" charset="0"/>
              </a:rPr>
              <a:t> no longer points to NULL,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cs typeface="Times New Roman" pitchFamily="18" charset="0"/>
              </a:rPr>
              <a:t> part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cs typeface="Times New Roman" pitchFamily="18" charset="0"/>
              </a:rPr>
              <a:t> statement executes: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	// Otherwise, insert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at end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Initialize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head; 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Find the last node in the list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-&gt;next)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-&gt;next; 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Insert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the last node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Deleting from the top of the list</a:t>
            </a:r>
          </a:p>
          <a:p>
            <a:r>
              <a:rPr lang="en-US" dirty="0"/>
              <a:t>Deleting from the end of the list</a:t>
            </a:r>
          </a:p>
          <a:p>
            <a:r>
              <a:rPr lang="en-US" dirty="0"/>
              <a:t>Deleting from the middle of the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Steps</a:t>
            </a:r>
          </a:p>
          <a:p>
            <a:r>
              <a:rPr lang="en-US" dirty="0" smtClean="0"/>
              <a:t>Break the pointer connection</a:t>
            </a:r>
          </a:p>
          <a:p>
            <a:r>
              <a:rPr lang="en-US" dirty="0" smtClean="0"/>
              <a:t>Re-connect the nodes</a:t>
            </a:r>
          </a:p>
          <a:p>
            <a:r>
              <a:rPr lang="en-US" dirty="0" smtClean="0"/>
              <a:t>Delete the node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12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14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1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22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24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ARRAYS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>
              <a:buFont typeface="Wingdings"/>
              <a:buChar char="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structure has a fixed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size, Arrays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static;  once you define the number of elements it can hold, it doesn’t 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11480">
              <a:buFont typeface="Wingdings"/>
              <a:buChar char="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know the maximum number of items in your collection when you create it. </a:t>
            </a:r>
          </a:p>
          <a:p>
            <a:pPr marL="411480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from the top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Deleting from the end of the list</a:t>
            </a:r>
          </a:p>
          <a:p>
            <a:r>
              <a:rPr lang="en-US" dirty="0"/>
              <a:t>Deleting from the middle of the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Steps</a:t>
            </a:r>
          </a:p>
          <a:p>
            <a:r>
              <a:rPr lang="en-US" dirty="0" smtClean="0"/>
              <a:t>Break the pointer connection</a:t>
            </a:r>
          </a:p>
          <a:p>
            <a:r>
              <a:rPr lang="en-US" dirty="0" smtClean="0"/>
              <a:t>Set previous node pointer to NULL</a:t>
            </a:r>
          </a:p>
          <a:p>
            <a:r>
              <a:rPr lang="en-US" dirty="0" smtClean="0"/>
              <a:t>Delete the node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14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16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21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from the top of the list</a:t>
            </a:r>
          </a:p>
          <a:p>
            <a:r>
              <a:rPr lang="en-US" dirty="0"/>
              <a:t>Deleting from the end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Deleting from the middle of the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Steps</a:t>
            </a:r>
          </a:p>
          <a:p>
            <a:r>
              <a:rPr lang="en-US" dirty="0" smtClean="0"/>
              <a:t>Set previous Node pointer to next node</a:t>
            </a:r>
          </a:p>
          <a:p>
            <a:r>
              <a:rPr lang="en-US" dirty="0" smtClean="0"/>
              <a:t>Break Node pointer connection</a:t>
            </a:r>
          </a:p>
          <a:p>
            <a:r>
              <a:rPr lang="en-US" dirty="0" smtClean="0"/>
              <a:t>Delete the node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Description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/>
            <a:ahLst/>
            <a:cxnLst>
              <a:cxn ang="0">
                <a:pos x="80" y="680"/>
              </a:cxn>
              <a:cxn ang="0">
                <a:pos x="80" y="152"/>
              </a:cxn>
              <a:cxn ang="0">
                <a:pos x="560" y="8"/>
              </a:cxn>
              <a:cxn ang="0">
                <a:pos x="1040" y="104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linked list is a series of connected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where each node is a data structure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linked list can grow or shrink in size as the program runs 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and deletion of nodes is quicker with linked lists than with arrays.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Advantages of Linked Lists over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263" indent="0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linked list is a   very flexible, 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dynamic data structure:  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 preset size required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items may be added to it or deleted from it easily. 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need to increase capacity when full  - 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is never full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 Lists -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is never full</a:t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node in a linked list contains one or more members that represent data.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addition to the data, each node contains a pointer, which can point to another node.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composition of a Linked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Figure 17-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200400"/>
            <a:ext cx="2619375" cy="7524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" y="43434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A linked list is called "linked" because each node in the series has a pointer that points to the next node in the list. 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6" name="Picture 4" descr="Figure 17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257800"/>
            <a:ext cx="59055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successor</a:t>
            </a:r>
            <a:r>
              <a:rPr lang="en-US" altLang="ja-JP" dirty="0" smtClean="0"/>
              <a:t> is the next node in the sequence</a:t>
            </a:r>
          </a:p>
          <a:p>
            <a:pPr lvl="1"/>
            <a:r>
              <a:rPr lang="en-US" dirty="0" smtClean="0"/>
              <a:t>The last node has no successor</a:t>
            </a:r>
          </a:p>
          <a:p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predecessor</a:t>
            </a:r>
            <a:r>
              <a:rPr lang="en-US" altLang="ja-JP" dirty="0" smtClean="0"/>
              <a:t> is the previous node in the sequence</a:t>
            </a:r>
          </a:p>
          <a:p>
            <a:pPr lvl="1"/>
            <a:r>
              <a:rPr lang="en-US" dirty="0" smtClean="0"/>
              <a:t>The first node has no predecessor</a:t>
            </a:r>
          </a:p>
          <a:p>
            <a:r>
              <a:rPr lang="en-US" dirty="0" smtClean="0"/>
              <a:t>A list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length</a:t>
            </a:r>
            <a:r>
              <a:rPr lang="en-US" altLang="ja-JP" dirty="0" smtClean="0"/>
              <a:t> is the number of elements in it</a:t>
            </a:r>
          </a:p>
          <a:p>
            <a:pPr lvl="1"/>
            <a:r>
              <a:rPr lang="en-US" dirty="0" smtClean="0"/>
              <a:t>A list may be </a:t>
            </a:r>
            <a:r>
              <a:rPr lang="en-US" dirty="0" smtClean="0">
                <a:solidFill>
                  <a:schemeClr val="tx2"/>
                </a:solidFill>
              </a:rPr>
              <a:t>empty</a:t>
            </a:r>
            <a:r>
              <a:rPr lang="en-US" dirty="0" smtClean="0"/>
              <a:t> (contain no elements)</a:t>
            </a:r>
            <a:r>
              <a:rPr lang="en-US" altLang="en-US" i="1" u="sng" dirty="0" smtClean="0">
                <a:solidFill>
                  <a:srgbClr val="FFA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</a:p>
          <a:p>
            <a:pPr lvl="1">
              <a:buNone/>
            </a:pP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terminology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linked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series of connected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node contains at least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piece of data (any type)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to the next node in the list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pointer to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 first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holds the memory address of the first  node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last node points to NULL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head is </a:t>
            </a:r>
            <a:r>
              <a:rPr lang="en-US" i="1" dirty="0" smtClean="0">
                <a:latin typeface="Courier New" pitchFamily="49" charset="0"/>
              </a:rPr>
              <a:t>NULL</a:t>
            </a:r>
            <a:r>
              <a:rPr lang="en-US" dirty="0" smtClean="0"/>
              <a:t>, the linked list is empty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Pointer-Based Linked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Pointer-Based Linked Lists</a:t>
            </a:r>
            <a:endParaRPr lang="en-US" dirty="0"/>
          </a:p>
        </p:txBody>
      </p:sp>
      <p:pic>
        <p:nvPicPr>
          <p:cNvPr id="4" name="Picture 5" descr="carrano0407"/>
          <p:cNvPicPr preferRelativeResize="0"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676400"/>
            <a:ext cx="7605713" cy="1655763"/>
          </a:xfrm>
          <a:noFill/>
          <a:ln/>
        </p:spPr>
      </p:pic>
      <p:pic>
        <p:nvPicPr>
          <p:cNvPr id="5" name="Picture 8" descr="carrano040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38200" y="4419600"/>
            <a:ext cx="5832475" cy="1308100"/>
          </a:xfrm>
          <a:prstGeom prst="rect">
            <a:avLst/>
          </a:prstGeom>
          <a:noFill/>
          <a:ln/>
        </p:spPr>
      </p:pic>
      <p:sp>
        <p:nvSpPr>
          <p:cNvPr id="6" name="Rectangle 5"/>
          <p:cNvSpPr/>
          <p:nvPr/>
        </p:nvSpPr>
        <p:spPr>
          <a:xfrm>
            <a:off x="2819400" y="3581400"/>
            <a:ext cx="348056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 b="1" i="1" dirty="0" smtClean="0">
                <a:latin typeface="Arial" pitchFamily="34" charset="0"/>
              </a:rPr>
              <a:t>Figure </a:t>
            </a:r>
            <a:r>
              <a:rPr lang="en-US" dirty="0" smtClean="0">
                <a:latin typeface="Arial" pitchFamily="34" charset="0"/>
              </a:rPr>
              <a:t>  A head pointer to a list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6019800"/>
            <a:ext cx="236475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 b="1" i="1" dirty="0" smtClean="0">
                <a:latin typeface="Arial" pitchFamily="34" charset="0"/>
              </a:rPr>
              <a:t>Figure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</a:rPr>
              <a:t>head pointer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</TotalTime>
  <Words>1021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SimSun</vt:lpstr>
      <vt:lpstr>Arial</vt:lpstr>
      <vt:lpstr>Courier New</vt:lpstr>
      <vt:lpstr>Lucida Sans Unicode</vt:lpstr>
      <vt:lpstr>Monotype Sorts</vt:lpstr>
      <vt:lpstr>Times New Roman</vt:lpstr>
      <vt:lpstr>Verdana</vt:lpstr>
      <vt:lpstr>Wingdings</vt:lpstr>
      <vt:lpstr>Wingdings 2</vt:lpstr>
      <vt:lpstr>Wingdings 3</vt:lpstr>
      <vt:lpstr>Concourse</vt:lpstr>
      <vt:lpstr>CSE 225 Data Structures and Algorithms  </vt:lpstr>
      <vt:lpstr>Lecture 5</vt:lpstr>
      <vt:lpstr>DRAWBACKS OF ARRAYS</vt:lpstr>
      <vt:lpstr>Advantages of Linked Lists over Arrays</vt:lpstr>
      <vt:lpstr>Linked Lists - it is never full </vt:lpstr>
      <vt:lpstr>The composition of a Linked List</vt:lpstr>
      <vt:lpstr>More terminology</vt:lpstr>
      <vt:lpstr>Pointer-Based Linked Lists</vt:lpstr>
      <vt:lpstr>Pointer-Based Linked Lists</vt:lpstr>
      <vt:lpstr>Preliminaries</vt:lpstr>
      <vt:lpstr>PowerPoint Presentation</vt:lpstr>
      <vt:lpstr>Inserting a new node</vt:lpstr>
      <vt:lpstr>Inserting a new node</vt:lpstr>
      <vt:lpstr>Inserting a new node</vt:lpstr>
      <vt:lpstr>Inserting a new node</vt:lpstr>
      <vt:lpstr>Insertion Description</vt:lpstr>
      <vt:lpstr>Insertion in the middle</vt:lpstr>
      <vt:lpstr>Insertion Description</vt:lpstr>
      <vt:lpstr>A Simple Linked List Class</vt:lpstr>
      <vt:lpstr>A Simple Linked List Class</vt:lpstr>
      <vt:lpstr>Insertion Description (Steps)</vt:lpstr>
      <vt:lpstr>Stepping Through the Program (Insert at end)</vt:lpstr>
      <vt:lpstr>Stepping Through the Program</vt:lpstr>
      <vt:lpstr>Stepping Through the Program</vt:lpstr>
      <vt:lpstr>Stepping Through the Program</vt:lpstr>
      <vt:lpstr>Stepping Through the Program</vt:lpstr>
      <vt:lpstr>Stepping Through the Program</vt:lpstr>
      <vt:lpstr>Deletion Description</vt:lpstr>
      <vt:lpstr>Deletion Description</vt:lpstr>
      <vt:lpstr>Deletion Description</vt:lpstr>
      <vt:lpstr>Deletion Description</vt:lpstr>
      <vt:lpstr>Deletion Description</vt:lpstr>
      <vt:lpstr>Deletion Description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225</dc:title>
  <dc:creator>Dell</dc:creator>
  <cp:lastModifiedBy>Tamanna</cp:lastModifiedBy>
  <cp:revision>68</cp:revision>
  <dcterms:created xsi:type="dcterms:W3CDTF">2016-01-30T13:14:58Z</dcterms:created>
  <dcterms:modified xsi:type="dcterms:W3CDTF">2018-10-29T03:35:45Z</dcterms:modified>
</cp:coreProperties>
</file>