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6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3CAA-6E8B-4A26-B8FA-7A6CC7F8D3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EEE141.11</a:t>
            </a:r>
            <a:br>
              <a:rPr lang="en-US" dirty="0" smtClean="0"/>
            </a:br>
            <a:r>
              <a:rPr lang="en-US" dirty="0" smtClean="0"/>
              <a:t>Summer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01/07/2020</a:t>
            </a:r>
          </a:p>
          <a:p>
            <a:r>
              <a:rPr lang="en-US" dirty="0" smtClean="0"/>
              <a:t>Introductory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0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AC Current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Alternating current (AC) is an electric current which periodically reverses direction</a:t>
                </a:r>
              </a:p>
              <a:p>
                <a:r>
                  <a:rPr lang="en-US" dirty="0" smtClean="0"/>
                  <a:t>AC signal can be sinusoidal, rectangular/square, triangular.</a:t>
                </a:r>
              </a:p>
              <a:p>
                <a:r>
                  <a:rPr lang="en-US" dirty="0" smtClean="0"/>
                  <a:t>Example: sine wave</a:t>
                </a:r>
              </a:p>
              <a:p>
                <a:r>
                  <a:rPr lang="en-US" dirty="0" smtClean="0"/>
                  <a:t>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= Constant = 10V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= Constant = </a:t>
                </a:r>
                <a:r>
                  <a:rPr lang="en-US" dirty="0" smtClean="0"/>
                  <a:t>20V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>
                    <a:ea typeface="Cambria Math"/>
                  </a:rPr>
                  <a:t>Angular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=2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f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>
                    <a:ea typeface="Cambria Math"/>
                  </a:rPr>
                  <a:t>Time period,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 smtClean="0"/>
              </a:p>
              <a:p>
                <a:pPr lvl="6"/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  <a:blipFill rotWithShape="1">
                <a:blip r:embed="rId2"/>
                <a:stretch>
                  <a:fillRect l="-1733" t="-2183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200400" cy="35813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815266" y="3013501"/>
                <a:ext cx="814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6" y="3013501"/>
                <a:ext cx="81413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38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Solving Linear system of equations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Elimination and substitution method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" t="6022" r="2276" b="14168"/>
          <a:stretch/>
        </p:blipFill>
        <p:spPr>
          <a:xfrm>
            <a:off x="0" y="1371601"/>
            <a:ext cx="8146474" cy="5486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ight Brace 6"/>
          <p:cNvSpPr/>
          <p:nvPr/>
        </p:nvSpPr>
        <p:spPr>
          <a:xfrm>
            <a:off x="3048000" y="1371601"/>
            <a:ext cx="304800" cy="8381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581400" y="1421368"/>
                <a:ext cx="35133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Solve and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421368"/>
                <a:ext cx="351339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64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471029" y="1510145"/>
            <a:ext cx="1205371" cy="1149928"/>
          </a:xfrm>
          <a:custGeom>
            <a:avLst/>
            <a:gdLst>
              <a:gd name="connsiteX0" fmla="*/ 1205371 w 1205371"/>
              <a:gd name="connsiteY0" fmla="*/ 0 h 1149928"/>
              <a:gd name="connsiteX1" fmla="*/ 26 w 1205371"/>
              <a:gd name="connsiteY1" fmla="*/ 581891 h 1149928"/>
              <a:gd name="connsiteX2" fmla="*/ 1177662 w 1205371"/>
              <a:gd name="connsiteY2" fmla="*/ 1149928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71" h="1149928">
                <a:moveTo>
                  <a:pt x="1205371" y="0"/>
                </a:moveTo>
                <a:cubicBezTo>
                  <a:pt x="605007" y="195118"/>
                  <a:pt x="4644" y="390236"/>
                  <a:pt x="26" y="581891"/>
                </a:cubicBezTo>
                <a:cubicBezTo>
                  <a:pt x="-4592" y="773546"/>
                  <a:pt x="586535" y="961737"/>
                  <a:pt x="1177662" y="11499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04800" y="1790700"/>
            <a:ext cx="1371600" cy="2019301"/>
          </a:xfrm>
          <a:custGeom>
            <a:avLst/>
            <a:gdLst>
              <a:gd name="connsiteX0" fmla="*/ 1205371 w 1205371"/>
              <a:gd name="connsiteY0" fmla="*/ 0 h 1149928"/>
              <a:gd name="connsiteX1" fmla="*/ 26 w 1205371"/>
              <a:gd name="connsiteY1" fmla="*/ 581891 h 1149928"/>
              <a:gd name="connsiteX2" fmla="*/ 1177662 w 1205371"/>
              <a:gd name="connsiteY2" fmla="*/ 1149928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71" h="1149928">
                <a:moveTo>
                  <a:pt x="1205371" y="0"/>
                </a:moveTo>
                <a:cubicBezTo>
                  <a:pt x="605007" y="195118"/>
                  <a:pt x="4644" y="390236"/>
                  <a:pt x="26" y="581891"/>
                </a:cubicBezTo>
                <a:cubicBezTo>
                  <a:pt x="-4592" y="773546"/>
                  <a:pt x="586535" y="961737"/>
                  <a:pt x="1177662" y="11499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76400" y="6477000"/>
            <a:ext cx="914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676400" y="5334000"/>
            <a:ext cx="914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Cramer’s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𝑎𝑥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𝑏𝑦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b="0" dirty="0" smtClean="0"/>
                  <a:t>;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𝑎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b="0" dirty="0" smtClean="0"/>
                  <a:t> are the coefficients 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8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+5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=2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−4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=−10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  <a:blipFill rotWithShape="1">
                <a:blip r:embed="rId2"/>
                <a:stretch>
                  <a:fillRect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t="54949" r="1818" b="4041"/>
          <a:stretch/>
        </p:blipFill>
        <p:spPr>
          <a:xfrm>
            <a:off x="0" y="3657600"/>
            <a:ext cx="8875985" cy="32004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3214255" y="1421368"/>
            <a:ext cx="304800" cy="10932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747655" y="1421368"/>
                <a:ext cx="493468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 smtClean="0">
                    <a:solidFill>
                      <a:srgbClr val="FF0000"/>
                    </a:solidFill>
                  </a:rPr>
                  <a:t>Solve and find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𝑎𝑛𝑑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55" y="1421368"/>
                <a:ext cx="4934684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4450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90800" y="5943600"/>
                <a:ext cx="12492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943600"/>
                <a:ext cx="124925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086600" y="6051321"/>
                <a:ext cx="9430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6051321"/>
                <a:ext cx="94307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Course Name: Electrical Circuits I</a:t>
            </a:r>
          </a:p>
          <a:p>
            <a:r>
              <a:rPr lang="en-US" dirty="0" smtClean="0"/>
              <a:t>Course Code: EEE141</a:t>
            </a:r>
          </a:p>
          <a:p>
            <a:r>
              <a:rPr lang="en-US" dirty="0" smtClean="0"/>
              <a:t>Credit Hours: 3</a:t>
            </a:r>
          </a:p>
          <a:p>
            <a:r>
              <a:rPr lang="en-US" dirty="0" smtClean="0"/>
              <a:t>Pre-requisites:	MAT 120 (Calculus and Analytic Geometry I)</a:t>
            </a:r>
          </a:p>
          <a:p>
            <a:r>
              <a:rPr lang="en-US" dirty="0" smtClean="0"/>
              <a:t>Class time: MW 09:40 AM – 11:10 AM</a:t>
            </a:r>
          </a:p>
          <a:p>
            <a:r>
              <a:rPr lang="en-US" dirty="0" smtClean="0"/>
              <a:t>Google Classroom Code: </a:t>
            </a:r>
            <a:r>
              <a:rPr lang="en-US" dirty="0" smtClean="0">
                <a:solidFill>
                  <a:srgbClr val="FF0000"/>
                </a:solidFill>
              </a:rPr>
              <a:t>rfum3ra</a:t>
            </a:r>
          </a:p>
          <a:p>
            <a:r>
              <a:rPr lang="en-US" dirty="0" smtClean="0"/>
              <a:t>Google Meet Link: https://meet.google.com/lookup/fwkitduzu3?authuser=0&amp;hs=179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 Name: Dr. </a:t>
            </a:r>
            <a:r>
              <a:rPr lang="en-US" dirty="0" err="1" smtClean="0"/>
              <a:t>Riasat</a:t>
            </a:r>
            <a:r>
              <a:rPr lang="en-US" dirty="0" smtClean="0"/>
              <a:t> Khan (</a:t>
            </a:r>
            <a:r>
              <a:rPr lang="en-US" dirty="0" err="1" smtClean="0"/>
              <a:t>RTk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Position: Assistant Professor, ECE</a:t>
            </a:r>
          </a:p>
          <a:p>
            <a:r>
              <a:rPr lang="en-US" dirty="0" smtClean="0"/>
              <a:t>Email: riasat.khan@northsouth.edu</a:t>
            </a:r>
          </a:p>
          <a:p>
            <a:r>
              <a:rPr lang="en-US" dirty="0" smtClean="0"/>
              <a:t>Office: SAC 920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Formulation and solution of circuit equations using various circuit analysis techniques including Ohm’s law, Kirchhoff’s laws, mesh and nodal analysis, superposition, source conversion, </a:t>
            </a:r>
            <a:r>
              <a:rPr lang="en-US" dirty="0" err="1" smtClean="0"/>
              <a:t>Thevenin’s</a:t>
            </a:r>
            <a:r>
              <a:rPr lang="en-US" dirty="0" smtClean="0"/>
              <a:t> theorem, Norton’s theorem, and maximum power transfer theorem. </a:t>
            </a:r>
          </a:p>
          <a:p>
            <a:r>
              <a:rPr lang="en-US" dirty="0" smtClean="0"/>
              <a:t>Transient analysis of series RC and RL circuits will be discussed followed by brief introduction of capacitors and inductors.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0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Fundamentals of Electric Circuits, by Alexander &amp; </a:t>
            </a:r>
            <a:r>
              <a:rPr lang="en-US" dirty="0" err="1">
                <a:solidFill>
                  <a:srgbClr val="FF0000"/>
                </a:solidFill>
              </a:rPr>
              <a:t>Sadiku</a:t>
            </a:r>
            <a:r>
              <a:rPr lang="en-US" dirty="0">
                <a:solidFill>
                  <a:srgbClr val="FF0000"/>
                </a:solidFill>
              </a:rPr>
              <a:t>, 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/5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edition (International Edition</a:t>
            </a:r>
            <a:r>
              <a:rPr lang="en-US" dirty="0" smtClean="0">
                <a:solidFill>
                  <a:srgbClr val="FF0000"/>
                </a:solidFill>
              </a:rPr>
              <a:t>): Main textbook. Already posted in the Google Classroom 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Introductory Circuit Analysis </a:t>
            </a:r>
            <a:r>
              <a:rPr lang="en-US" dirty="0" smtClean="0"/>
              <a:t>– 12th </a:t>
            </a:r>
            <a:r>
              <a:rPr lang="en-US" dirty="0"/>
              <a:t>Edition - Robert L. </a:t>
            </a:r>
            <a:r>
              <a:rPr lang="en-US" dirty="0" err="1"/>
              <a:t>Boylestad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5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basic concepts applied in simple DC circuits to compute voltage, current, equivalent resistance, energy and power. </a:t>
            </a:r>
            <a:r>
              <a:rPr lang="en-US" dirty="0" smtClean="0">
                <a:solidFill>
                  <a:srgbClr val="FF0000"/>
                </a:solidFill>
              </a:rPr>
              <a:t>(Chapter 1)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basic circuit laws applied in simple DC circuits to compute voltage, current, equivalent resistance and power. </a:t>
            </a:r>
            <a:r>
              <a:rPr lang="en-US" dirty="0" smtClean="0">
                <a:solidFill>
                  <a:srgbClr val="FF0000"/>
                </a:solidFill>
              </a:rPr>
              <a:t>(Chapter 2)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complex circuits using nodal and mesh methods. </a:t>
            </a:r>
            <a:r>
              <a:rPr lang="en-US" dirty="0" smtClean="0">
                <a:solidFill>
                  <a:srgbClr val="FF0000"/>
                </a:solidFill>
              </a:rPr>
              <a:t>(Chapter 3)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implify circuit analysis using various circuit theorems. </a:t>
            </a:r>
            <a:r>
              <a:rPr lang="en-US" dirty="0" smtClean="0">
                <a:solidFill>
                  <a:srgbClr val="FF0000"/>
                </a:solidFill>
              </a:rPr>
              <a:t>(Chapter 4)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xamine the transient analysis of series RC and RL circuits. </a:t>
            </a:r>
            <a:r>
              <a:rPr lang="en-US" dirty="0" smtClean="0">
                <a:solidFill>
                  <a:srgbClr val="FF0000"/>
                </a:solidFill>
              </a:rPr>
              <a:t>(Chapter 6 and Chapter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3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Lecture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153087"/>
              </p:ext>
            </p:extLst>
          </p:nvPr>
        </p:nvGraphicFramePr>
        <p:xfrm>
          <a:off x="0" y="859566"/>
          <a:ext cx="9144000" cy="6040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64"/>
                <a:gridCol w="6574118"/>
                <a:gridCol w="1195294"/>
                <a:gridCol w="1060824"/>
              </a:tblGrid>
              <a:tr h="822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Contents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Book Sections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# of Lectures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7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Concepts: Charge, Current, Voltage, Power, Energy, Dependent Source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1.1-1.6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5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Basic Laws: Ohm’s Law, Nodes, Branches &amp; Loops, Kirchhoff’s Laws, Series Resistors  &amp; Voltage Div., Parallel Resistors &amp; Current Div., Y-Δ Transformations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2.1-2.7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5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Analysis Methods: Nodal Analysis, Nodal Analysis with Voltage Source, Mesh Analysis, Mesh Analysis with Current Source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3.1-3.5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7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MIDTERM EXAM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5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Circuit Theorems: Linearity Property, Superposition Principle, Source Transformation, Thévenin's, Norton’s &amp; Maximum Power Transfer Theorem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4.1-4.8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7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Capacitors &amp; Inductors: Series &amp; Parallel conf. of Capacitors &amp; Inductors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6.1-6.5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7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First-Order Circuits: Source-Free RC &amp; RL Circuits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7.1-7.3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Attendance:	5%</a:t>
            </a:r>
          </a:p>
          <a:p>
            <a:r>
              <a:rPr lang="en-US" dirty="0" smtClean="0"/>
              <a:t>Quiz/Class Test:	25%</a:t>
            </a:r>
          </a:p>
          <a:p>
            <a:r>
              <a:rPr lang="en-US" dirty="0" smtClean="0"/>
              <a:t>Midterm:	30%</a:t>
            </a:r>
          </a:p>
          <a:p>
            <a:r>
              <a:rPr lang="en-US" dirty="0" smtClean="0"/>
              <a:t>Final Exam:	35%</a:t>
            </a:r>
          </a:p>
          <a:p>
            <a:r>
              <a:rPr lang="en-US" dirty="0" smtClean="0"/>
              <a:t>Pop Quiz:	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0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DC Current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</p:spPr>
            <p:txBody>
              <a:bodyPr/>
              <a:lstStyle/>
              <a:p>
                <a:r>
                  <a:rPr lang="en-US" dirty="0" smtClean="0"/>
                  <a:t>Direct current (DC): One directional or unidirectional flow electric charge</a:t>
                </a:r>
              </a:p>
              <a:p>
                <a:r>
                  <a:rPr lang="en-US" dirty="0" smtClean="0"/>
                  <a:t>Direct current (DC current:</a:t>
                </a:r>
              </a:p>
              <a:p>
                <a:pPr lvl="8"/>
                <a:endParaRPr lang="en-US" sz="3200" b="0" i="1" dirty="0" smtClean="0">
                  <a:latin typeface="Cambria Math"/>
                </a:endParaRPr>
              </a:p>
              <a:p>
                <a:pPr lvl="8"/>
                <a:endParaRPr lang="en-US" sz="3200" i="1" dirty="0">
                  <a:latin typeface="Cambria Math"/>
                </a:endParaRPr>
              </a:p>
              <a:p>
                <a:pPr lvl="8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=10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3200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lvl="8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=−10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lvl="6"/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  <a:blipFill rotWithShape="1">
                <a:blip r:embed="rId2"/>
                <a:stretch>
                  <a:fillRect l="-1467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-1" y="3098758"/>
            <a:ext cx="3196779" cy="30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3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557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EEE141.11 Summer 2020</vt:lpstr>
      <vt:lpstr>Class Information</vt:lpstr>
      <vt:lpstr>Instructor Information</vt:lpstr>
      <vt:lpstr>Course Summary</vt:lpstr>
      <vt:lpstr>Textbook</vt:lpstr>
      <vt:lpstr>Course Objectives</vt:lpstr>
      <vt:lpstr>Lecture Plan</vt:lpstr>
      <vt:lpstr>Tentative Marks Distribution</vt:lpstr>
      <vt:lpstr>DC Current</vt:lpstr>
      <vt:lpstr>AC Current</vt:lpstr>
      <vt:lpstr>Solving Linear system of equations</vt:lpstr>
      <vt:lpstr>Cramer’s Rule</vt:lpstr>
    </vt:vector>
  </TitlesOfParts>
  <Company>FIU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Riasat</dc:creator>
  <cp:lastModifiedBy>Riasat</cp:lastModifiedBy>
  <cp:revision>17</cp:revision>
  <dcterms:created xsi:type="dcterms:W3CDTF">2020-06-30T14:31:25Z</dcterms:created>
  <dcterms:modified xsi:type="dcterms:W3CDTF">2020-06-30T17:49:36Z</dcterms:modified>
</cp:coreProperties>
</file>