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58" r:id="rId5"/>
    <p:sldId id="260" r:id="rId6"/>
    <p:sldId id="261" r:id="rId7"/>
    <p:sldId id="262" r:id="rId8"/>
    <p:sldId id="269" r:id="rId9"/>
    <p:sldId id="264" r:id="rId10"/>
    <p:sldId id="263" r:id="rId11"/>
    <p:sldId id="270" r:id="rId12"/>
    <p:sldId id="268" r:id="rId13"/>
    <p:sldId id="266" r:id="rId14"/>
    <p:sldId id="267" r:id="rId15"/>
    <p:sldId id="265" r:id="rId16"/>
    <p:sldId id="273" r:id="rId17"/>
    <p:sldId id="274" r:id="rId18"/>
    <p:sldId id="271" r:id="rId19"/>
    <p:sldId id="272" r:id="rId20"/>
    <p:sldId id="275" r:id="rId21"/>
    <p:sldId id="276" r:id="rId22"/>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24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(Responses).xlsx]Sheet8!PivotTable4</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6"/>
          </a:solidFill>
          <a:ln w="25400">
            <a:solidFill>
              <a:schemeClr val="lt1"/>
            </a:solidFill>
          </a:ln>
          <a:effectLst/>
          <a:sp3d contourW="25400">
            <a:contourClr>
              <a:schemeClr val="lt1"/>
            </a:contourClr>
          </a:sp3d>
        </c:spPr>
      </c:pivotFmt>
      <c:pivotFmt>
        <c:idx val="3"/>
        <c:spPr>
          <a:solidFill>
            <a:schemeClr val="accent6"/>
          </a:solidFill>
          <a:ln w="25400">
            <a:solidFill>
              <a:schemeClr val="lt1"/>
            </a:solidFill>
          </a:ln>
          <a:effectLst/>
          <a:sp3d contourW="25400">
            <a:contourClr>
              <a:schemeClr val="lt1"/>
            </a:contourClr>
          </a:sp3d>
        </c:spPr>
      </c:pivotFmt>
      <c:pivotFmt>
        <c:idx val="4"/>
        <c:spPr>
          <a:solidFill>
            <a:schemeClr val="accent6"/>
          </a:solidFill>
          <a:ln w="25400">
            <a:solidFill>
              <a:schemeClr val="lt1"/>
            </a:solidFill>
          </a:ln>
          <a:effectLst/>
          <a:sp3d contourW="25400">
            <a:contourClr>
              <a:schemeClr val="lt1"/>
            </a:contourClr>
          </a:sp3d>
        </c:spPr>
      </c:pivotFmt>
      <c:pivotFmt>
        <c:idx val="5"/>
        <c:spPr>
          <a:solidFill>
            <a:schemeClr val="accent6"/>
          </a:solidFill>
          <a:ln w="25400">
            <a:solidFill>
              <a:schemeClr val="lt1"/>
            </a:solidFill>
          </a:ln>
          <a:effectLst/>
          <a:sp3d contourW="25400">
            <a:contourClr>
              <a:schemeClr val="lt1"/>
            </a:contourClr>
          </a:sp3d>
        </c:spPr>
      </c:pivotFmt>
      <c:pivotFmt>
        <c:idx val="6"/>
        <c:spPr>
          <a:solidFill>
            <a:schemeClr val="accent6"/>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w="25400">
            <a:solidFill>
              <a:schemeClr val="lt1"/>
            </a:solidFill>
          </a:ln>
          <a:effectLst/>
          <a:sp3d contourW="25400">
            <a:contourClr>
              <a:schemeClr val="lt1"/>
            </a:contourClr>
          </a:sp3d>
        </c:spPr>
      </c:pivotFmt>
      <c:pivotFmt>
        <c:idx val="8"/>
        <c:spPr>
          <a:solidFill>
            <a:schemeClr val="accent6"/>
          </a:solidFill>
          <a:ln w="25400">
            <a:solidFill>
              <a:schemeClr val="lt1"/>
            </a:solidFill>
          </a:ln>
          <a:effectLst/>
          <a:sp3d contourW="25400">
            <a:contourClr>
              <a:schemeClr val="lt1"/>
            </a:contourClr>
          </a:sp3d>
        </c:spPr>
      </c:pivotFmt>
      <c:pivotFmt>
        <c:idx val="9"/>
        <c:spPr>
          <a:solidFill>
            <a:schemeClr val="accent6"/>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Sheet8!$B$3</c:f>
              <c:strCache>
                <c:ptCount val="1"/>
                <c:pt idx="0">
                  <c:v>Total</c:v>
                </c:pt>
              </c:strCache>
            </c:strRef>
          </c:tx>
          <c:dPt>
            <c:idx val="0"/>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1-66DB-49E0-867E-C4612A645387}"/>
              </c:ext>
            </c:extLst>
          </c:dPt>
          <c:dPt>
            <c:idx val="1"/>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3-66DB-49E0-867E-C4612A645387}"/>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66DB-49E0-867E-C4612A645387}"/>
              </c:ext>
            </c:extLst>
          </c:dPt>
          <c:dPt>
            <c:idx val="3"/>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7-66DB-49E0-867E-C4612A645387}"/>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Sheet8!$A$4:$A$8</c:f>
              <c:strCache>
                <c:ptCount val="4"/>
                <c:pt idx="0">
                  <c:v>Grad</c:v>
                </c:pt>
                <c:pt idx="1">
                  <c:v>H. Secondary</c:v>
                </c:pt>
                <c:pt idx="2">
                  <c:v>Secondary</c:v>
                </c:pt>
                <c:pt idx="3">
                  <c:v>Undergrad</c:v>
                </c:pt>
              </c:strCache>
            </c:strRef>
          </c:cat>
          <c:val>
            <c:numRef>
              <c:f>Sheet8!$B$4:$B$8</c:f>
              <c:numCache>
                <c:formatCode>General</c:formatCode>
                <c:ptCount val="4"/>
                <c:pt idx="0">
                  <c:v>3</c:v>
                </c:pt>
                <c:pt idx="1">
                  <c:v>1</c:v>
                </c:pt>
                <c:pt idx="2">
                  <c:v>2</c:v>
                </c:pt>
                <c:pt idx="3">
                  <c:v>28</c:v>
                </c:pt>
              </c:numCache>
            </c:numRef>
          </c:val>
          <c:extLst>
            <c:ext xmlns:c16="http://schemas.microsoft.com/office/drawing/2014/chart" uri="{C3380CC4-5D6E-409C-BE32-E72D297353CC}">
              <c16:uniqueId val="{00000008-66DB-49E0-867E-C4612A645387}"/>
            </c:ext>
          </c:extLst>
        </c:ser>
        <c:dLbls>
          <c:showLegendKey val="0"/>
          <c:showVal val="0"/>
          <c:showCatName val="0"/>
          <c:showSerName val="0"/>
          <c:showPercent val="1"/>
          <c:showBubbleSize val="0"/>
          <c:showLeaderLines val="1"/>
        </c:dLbls>
      </c:pie3DChart>
      <c:spPr>
        <a:noFill/>
        <a:ln>
          <a:noFill/>
        </a:ln>
        <a:effectLst/>
      </c:spPr>
    </c:plotArea>
    <c:legend>
      <c:legendPos val="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(Responses).xlsx]Sheet2!PivotTable1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6D4-455C-9E45-DDA107A08A9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6D4-455C-9E45-DDA107A08A9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6D4-455C-9E45-DDA107A08A96}"/>
              </c:ext>
            </c:extLst>
          </c:dPt>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Sheet2!$A$4:$A$7</c:f>
              <c:strCache>
                <c:ptCount val="3"/>
                <c:pt idx="0">
                  <c:v>Biological Reason</c:v>
                </c:pt>
                <c:pt idx="1">
                  <c:v>Curse</c:v>
                </c:pt>
                <c:pt idx="2">
                  <c:v>Mental Problem</c:v>
                </c:pt>
              </c:strCache>
            </c:strRef>
          </c:cat>
          <c:val>
            <c:numRef>
              <c:f>Sheet2!$B$4:$B$7</c:f>
              <c:numCache>
                <c:formatCode>0.00%</c:formatCode>
                <c:ptCount val="3"/>
                <c:pt idx="0">
                  <c:v>0.8529411764705882</c:v>
                </c:pt>
                <c:pt idx="1">
                  <c:v>2.9411764705882353E-2</c:v>
                </c:pt>
                <c:pt idx="2">
                  <c:v>0.11764705882352941</c:v>
                </c:pt>
              </c:numCache>
            </c:numRef>
          </c:val>
          <c:extLst>
            <c:ext xmlns:c16="http://schemas.microsoft.com/office/drawing/2014/chart" uri="{C3380CC4-5D6E-409C-BE32-E72D297353CC}">
              <c16:uniqueId val="{00000006-46D4-455C-9E45-DDA107A08A96}"/>
            </c:ext>
          </c:extLst>
        </c:ser>
        <c:dLbls>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(Responses).xlsx]Sheet7!PivotTable5</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Sheet7!$B$3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791-497C-98FF-8FD22A440E5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791-497C-98FF-8FD22A440E5F}"/>
              </c:ext>
            </c:extLst>
          </c:dPt>
          <c:dLbls>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Sheet7!$A$4:$A$6</c:f>
              <c:strCache>
                <c:ptCount val="2"/>
                <c:pt idx="0">
                  <c:v>No</c:v>
                </c:pt>
                <c:pt idx="1">
                  <c:v>Yes</c:v>
                </c:pt>
              </c:strCache>
            </c:strRef>
          </c:cat>
          <c:val>
            <c:numRef>
              <c:f>Sheet7!$B$4:$B$6</c:f>
              <c:numCache>
                <c:formatCode>0.00%</c:formatCode>
                <c:ptCount val="2"/>
                <c:pt idx="0">
                  <c:v>0.58823529411764708</c:v>
                </c:pt>
                <c:pt idx="1">
                  <c:v>0.41176470588235292</c:v>
                </c:pt>
              </c:numCache>
            </c:numRef>
          </c:val>
          <c:extLst>
            <c:ext xmlns:c16="http://schemas.microsoft.com/office/drawing/2014/chart" uri="{C3380CC4-5D6E-409C-BE32-E72D297353CC}">
              <c16:uniqueId val="{00000004-B791-497C-98FF-8FD22A440E5F}"/>
            </c:ext>
          </c:extLst>
        </c:ser>
        <c:dLbls>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[Untitled form (Responses).xlsx]Sheet9!PivotTable5</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3"/>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3">
              <a:tint val="77000"/>
            </a:schemeClr>
          </a:solidFill>
          <a:ln w="25400">
            <a:solidFill>
              <a:schemeClr val="lt1"/>
            </a:solidFill>
          </a:ln>
          <a:effectLst/>
          <a:sp3d contourW="25400">
            <a:contourClr>
              <a:schemeClr val="lt1"/>
            </a:contourClr>
          </a:sp3d>
        </c:spPr>
      </c:pivotFmt>
      <c:pivotFmt>
        <c:idx val="3"/>
        <c:spPr>
          <a:solidFill>
            <a:schemeClr val="accent3">
              <a:shade val="76000"/>
            </a:schemeClr>
          </a:solidFill>
          <a:ln w="25400">
            <a:solidFill>
              <a:schemeClr val="lt1"/>
            </a:solidFill>
          </a:ln>
          <a:effectLst/>
          <a:sp3d contourW="25400">
            <a:contourClr>
              <a:schemeClr val="lt1"/>
            </a:contourClr>
          </a:sp3d>
        </c:spPr>
      </c:pivotFmt>
      <c:pivotFmt>
        <c:idx val="4"/>
        <c:spPr>
          <a:solidFill>
            <a:schemeClr val="accent3"/>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3">
              <a:tint val="77000"/>
            </a:schemeClr>
          </a:solidFill>
          <a:ln w="25400">
            <a:solidFill>
              <a:schemeClr val="lt1"/>
            </a:solidFill>
          </a:ln>
          <a:effectLst/>
          <a:sp3d contourW="25400">
            <a:contourClr>
              <a:schemeClr val="lt1"/>
            </a:contourClr>
          </a:sp3d>
        </c:spPr>
      </c:pivotFmt>
      <c:pivotFmt>
        <c:idx val="6"/>
        <c:spPr>
          <a:solidFill>
            <a:schemeClr val="accent3">
              <a:shade val="76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Sheet9!$B$3</c:f>
              <c:strCache>
                <c:ptCount val="1"/>
                <c:pt idx="0">
                  <c:v>Total</c:v>
                </c:pt>
              </c:strCache>
            </c:strRef>
          </c:tx>
          <c:dPt>
            <c:idx val="0"/>
            <c:bubble3D val="0"/>
            <c:spPr>
              <a:solidFill>
                <a:schemeClr val="accent3">
                  <a:tint val="77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79DE-4FE1-B4E3-0B951A60F0D2}"/>
              </c:ext>
            </c:extLst>
          </c:dPt>
          <c:dPt>
            <c:idx val="1"/>
            <c:bubble3D val="0"/>
            <c:spPr>
              <a:solidFill>
                <a:schemeClr val="accent3">
                  <a:shade val="76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79DE-4FE1-B4E3-0B951A60F0D2}"/>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Sheet9!$A$4:$A$6</c:f>
              <c:strCache>
                <c:ptCount val="2"/>
                <c:pt idx="0">
                  <c:v>No, never.</c:v>
                </c:pt>
                <c:pt idx="1">
                  <c:v>Yes, if found suitable</c:v>
                </c:pt>
              </c:strCache>
            </c:strRef>
          </c:cat>
          <c:val>
            <c:numRef>
              <c:f>Sheet9!$B$4:$B$6</c:f>
              <c:numCache>
                <c:formatCode>0.00%</c:formatCode>
                <c:ptCount val="2"/>
                <c:pt idx="0">
                  <c:v>0.23529411764705882</c:v>
                </c:pt>
                <c:pt idx="1">
                  <c:v>0.76470588235294112</c:v>
                </c:pt>
              </c:numCache>
            </c:numRef>
          </c:val>
          <c:extLst>
            <c:ext xmlns:c16="http://schemas.microsoft.com/office/drawing/2014/chart" uri="{C3380CC4-5D6E-409C-BE32-E72D297353CC}">
              <c16:uniqueId val="{00000004-79DE-4FE1-B4E3-0B951A60F0D2}"/>
            </c:ext>
          </c:extLst>
        </c:ser>
        <c:dLbls>
          <c:showLegendKey val="0"/>
          <c:showVal val="0"/>
          <c:showCatName val="1"/>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(Responses).xlsx]Sheet3!PivotTable2</c:name>
    <c:fmtId val="3"/>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Sheet3!$A$4:$A$16</c:f>
              <c:multiLvlStrCache>
                <c:ptCount val="8"/>
                <c:lvl>
                  <c:pt idx="0">
                    <c:v>Equal to you.</c:v>
                  </c:pt>
                  <c:pt idx="1">
                    <c:v>More than you.</c:v>
                  </c:pt>
                  <c:pt idx="2">
                    <c:v>More than you.</c:v>
                  </c:pt>
                  <c:pt idx="3">
                    <c:v>Less than you, as to motivate them in whole.</c:v>
                  </c:pt>
                  <c:pt idx="4">
                    <c:v>More than you.</c:v>
                  </c:pt>
                  <c:pt idx="5">
                    <c:v>Equal to you.</c:v>
                  </c:pt>
                  <c:pt idx="6">
                    <c:v>Less than you, as to motivate them in whole.</c:v>
                  </c:pt>
                  <c:pt idx="7">
                    <c:v>More than you.</c:v>
                  </c:pt>
                </c:lvl>
                <c:lvl>
                  <c:pt idx="0">
                    <c:v>Grad</c:v>
                  </c:pt>
                  <c:pt idx="2">
                    <c:v>H. Secondary</c:v>
                  </c:pt>
                  <c:pt idx="3">
                    <c:v>Secondary</c:v>
                  </c:pt>
                  <c:pt idx="5">
                    <c:v>Undergrad</c:v>
                  </c:pt>
                </c:lvl>
              </c:multiLvlStrCache>
            </c:multiLvlStrRef>
          </c:cat>
          <c:val>
            <c:numRef>
              <c:f>Sheet3!$B$4:$B$16</c:f>
              <c:numCache>
                <c:formatCode>0.00%</c:formatCode>
                <c:ptCount val="8"/>
                <c:pt idx="0">
                  <c:v>0.66666666666666663</c:v>
                </c:pt>
                <c:pt idx="1">
                  <c:v>0.33333333333333331</c:v>
                </c:pt>
                <c:pt idx="2">
                  <c:v>1</c:v>
                </c:pt>
                <c:pt idx="3">
                  <c:v>0.5</c:v>
                </c:pt>
                <c:pt idx="4">
                  <c:v>0.5</c:v>
                </c:pt>
                <c:pt idx="5">
                  <c:v>0.75</c:v>
                </c:pt>
                <c:pt idx="6">
                  <c:v>0.10714285714285714</c:v>
                </c:pt>
                <c:pt idx="7">
                  <c:v>0.14285714285714285</c:v>
                </c:pt>
              </c:numCache>
            </c:numRef>
          </c:val>
          <c:extLst>
            <c:ext xmlns:c16="http://schemas.microsoft.com/office/drawing/2014/chart" uri="{C3380CC4-5D6E-409C-BE32-E72D297353CC}">
              <c16:uniqueId val="{00000000-AEAC-4F71-A104-C69857800D15}"/>
            </c:ext>
          </c:extLst>
        </c:ser>
        <c:dLbls>
          <c:showLegendKey val="0"/>
          <c:showVal val="1"/>
          <c:showCatName val="0"/>
          <c:showSerName val="0"/>
          <c:showPercent val="0"/>
          <c:showBubbleSize val="0"/>
        </c:dLbls>
        <c:gapWidth val="75"/>
        <c:axId val="459631952"/>
        <c:axId val="459632280"/>
      </c:barChart>
      <c:catAx>
        <c:axId val="45963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459632280"/>
        <c:crosses val="autoZero"/>
        <c:auto val="1"/>
        <c:lblAlgn val="ctr"/>
        <c:lblOffset val="100"/>
        <c:noMultiLvlLbl val="0"/>
      </c:catAx>
      <c:valAx>
        <c:axId val="45963228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63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(Responses).xlsx]Sheet6!PivotTable4</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Sheet6!$A$4:$A$15</c:f>
              <c:multiLvlStrCache>
                <c:ptCount val="7"/>
                <c:lvl>
                  <c:pt idx="0">
                    <c:v>Like everyone else</c:v>
                  </c:pt>
                  <c:pt idx="1">
                    <c:v>More cautiously, as to not hurt their feelings.</c:v>
                  </c:pt>
                  <c:pt idx="2">
                    <c:v>Like everyone else</c:v>
                  </c:pt>
                  <c:pt idx="3">
                    <c:v>More cautiously, as to not hurt their feelings.</c:v>
                  </c:pt>
                  <c:pt idx="4">
                    <c:v>More cautiously, as to not hurt their feelings.</c:v>
                  </c:pt>
                  <c:pt idx="5">
                    <c:v>Like everyone else</c:v>
                  </c:pt>
                  <c:pt idx="6">
                    <c:v>More Strictly</c:v>
                  </c:pt>
                </c:lvl>
                <c:lvl>
                  <c:pt idx="0">
                    <c:v>Secondary2</c:v>
                  </c:pt>
                  <c:pt idx="2">
                    <c:v>Undergrad</c:v>
                  </c:pt>
                  <c:pt idx="4">
                    <c:v>H. Secondary</c:v>
                  </c:pt>
                  <c:pt idx="5">
                    <c:v>Grad</c:v>
                  </c:pt>
                </c:lvl>
              </c:multiLvlStrCache>
            </c:multiLvlStrRef>
          </c:cat>
          <c:val>
            <c:numRef>
              <c:f>Sheet6!$B$4:$B$15</c:f>
              <c:numCache>
                <c:formatCode>0.00%</c:formatCode>
                <c:ptCount val="7"/>
                <c:pt idx="0">
                  <c:v>0.5</c:v>
                </c:pt>
                <c:pt idx="1">
                  <c:v>0.5</c:v>
                </c:pt>
                <c:pt idx="2">
                  <c:v>0.7142857142857143</c:v>
                </c:pt>
                <c:pt idx="3">
                  <c:v>0.2857142857142857</c:v>
                </c:pt>
                <c:pt idx="4">
                  <c:v>1</c:v>
                </c:pt>
                <c:pt idx="5">
                  <c:v>0.66666666666666663</c:v>
                </c:pt>
                <c:pt idx="6">
                  <c:v>0.33333333333333331</c:v>
                </c:pt>
              </c:numCache>
            </c:numRef>
          </c:val>
          <c:extLst>
            <c:ext xmlns:c16="http://schemas.microsoft.com/office/drawing/2014/chart" uri="{C3380CC4-5D6E-409C-BE32-E72D297353CC}">
              <c16:uniqueId val="{00000000-86CE-4DAC-A27D-D4FDB06576B8}"/>
            </c:ext>
          </c:extLst>
        </c:ser>
        <c:dLbls>
          <c:showLegendKey val="0"/>
          <c:showVal val="1"/>
          <c:showCatName val="0"/>
          <c:showSerName val="0"/>
          <c:showPercent val="0"/>
          <c:showBubbleSize val="0"/>
        </c:dLbls>
        <c:gapWidth val="75"/>
        <c:axId val="400901960"/>
        <c:axId val="400901632"/>
      </c:barChart>
      <c:catAx>
        <c:axId val="4009019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400901632"/>
        <c:crosses val="autoZero"/>
        <c:auto val="1"/>
        <c:lblAlgn val="ctr"/>
        <c:lblOffset val="100"/>
        <c:noMultiLvlLbl val="0"/>
      </c:catAx>
      <c:valAx>
        <c:axId val="40090163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901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(Responses).xlsx]Sheet5!PivotTable3</c:name>
    <c:fmtId val="11"/>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Sheet5!$A$4:$A$14</c:f>
              <c:multiLvlStrCache>
                <c:ptCount val="6"/>
                <c:lvl>
                  <c:pt idx="0">
                    <c:v>No</c:v>
                  </c:pt>
                  <c:pt idx="1">
                    <c:v>Yes</c:v>
                  </c:pt>
                  <c:pt idx="2">
                    <c:v>No</c:v>
                  </c:pt>
                  <c:pt idx="3">
                    <c:v>Yes</c:v>
                  </c:pt>
                  <c:pt idx="4">
                    <c:v>Yes</c:v>
                  </c:pt>
                  <c:pt idx="5">
                    <c:v>No</c:v>
                  </c:pt>
                </c:lvl>
                <c:lvl>
                  <c:pt idx="0">
                    <c:v>Secondary</c:v>
                  </c:pt>
                  <c:pt idx="2">
                    <c:v>Undergrad</c:v>
                  </c:pt>
                  <c:pt idx="4">
                    <c:v>H. Secondary</c:v>
                  </c:pt>
                  <c:pt idx="5">
                    <c:v>Grad</c:v>
                  </c:pt>
                </c:lvl>
              </c:multiLvlStrCache>
            </c:multiLvlStrRef>
          </c:cat>
          <c:val>
            <c:numRef>
              <c:f>Sheet5!$B$4:$B$14</c:f>
              <c:numCache>
                <c:formatCode>0.00%</c:formatCode>
                <c:ptCount val="6"/>
                <c:pt idx="0">
                  <c:v>0.5</c:v>
                </c:pt>
                <c:pt idx="1">
                  <c:v>0.5</c:v>
                </c:pt>
                <c:pt idx="2">
                  <c:v>0.25</c:v>
                </c:pt>
                <c:pt idx="3">
                  <c:v>0.75</c:v>
                </c:pt>
                <c:pt idx="4">
                  <c:v>1</c:v>
                </c:pt>
                <c:pt idx="5">
                  <c:v>1</c:v>
                </c:pt>
              </c:numCache>
            </c:numRef>
          </c:val>
          <c:extLst>
            <c:ext xmlns:c16="http://schemas.microsoft.com/office/drawing/2014/chart" uri="{C3380CC4-5D6E-409C-BE32-E72D297353CC}">
              <c16:uniqueId val="{00000000-A51C-4059-845F-441C4977FDDC}"/>
            </c:ext>
          </c:extLst>
        </c:ser>
        <c:dLbls>
          <c:showLegendKey val="0"/>
          <c:showVal val="1"/>
          <c:showCatName val="0"/>
          <c:showSerName val="0"/>
          <c:showPercent val="0"/>
          <c:showBubbleSize val="0"/>
        </c:dLbls>
        <c:gapWidth val="75"/>
        <c:axId val="397532872"/>
        <c:axId val="397531232"/>
      </c:barChart>
      <c:catAx>
        <c:axId val="397532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397531232"/>
        <c:crosses val="autoZero"/>
        <c:auto val="1"/>
        <c:lblAlgn val="ctr"/>
        <c:lblOffset val="100"/>
        <c:noMultiLvlLbl val="0"/>
      </c:catAx>
      <c:valAx>
        <c:axId val="39753123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532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(Responses).xlsx]Sheet1!PivotTable1</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Sheet1!$A$4:$A$17</c:f>
              <c:multiLvlStrCache>
                <c:ptCount val="9"/>
                <c:lvl>
                  <c:pt idx="0">
                    <c:v>Ask the transgender what the real problem is</c:v>
                  </c:pt>
                  <c:pt idx="1">
                    <c:v>Silently ignore it as if nothing happened.</c:v>
                  </c:pt>
                  <c:pt idx="2">
                    <c:v>Ask the transgender what the real problem is</c:v>
                  </c:pt>
                  <c:pt idx="3">
                    <c:v>Go in between them and take the side of the coworker</c:v>
                  </c:pt>
                  <c:pt idx="4">
                    <c:v>Listen to both of them and offer a solution</c:v>
                  </c:pt>
                  <c:pt idx="5">
                    <c:v>Silently ignore it as if nothing happened.</c:v>
                  </c:pt>
                  <c:pt idx="6">
                    <c:v>Silently ignore it as if nothing happened.</c:v>
                  </c:pt>
                  <c:pt idx="7">
                    <c:v>Go in between them and take the side of the coworker</c:v>
                  </c:pt>
                  <c:pt idx="8">
                    <c:v>Silently ignore it as if nothing happened.</c:v>
                  </c:pt>
                </c:lvl>
                <c:lvl>
                  <c:pt idx="0">
                    <c:v>Secondary</c:v>
                  </c:pt>
                  <c:pt idx="2">
                    <c:v>Undergrad</c:v>
                  </c:pt>
                  <c:pt idx="6">
                    <c:v>H. Secondary</c:v>
                  </c:pt>
                  <c:pt idx="7">
                    <c:v>Grad</c:v>
                  </c:pt>
                </c:lvl>
              </c:multiLvlStrCache>
            </c:multiLvlStrRef>
          </c:cat>
          <c:val>
            <c:numRef>
              <c:f>Sheet1!$B$4:$B$17</c:f>
              <c:numCache>
                <c:formatCode>0.00%</c:formatCode>
                <c:ptCount val="9"/>
                <c:pt idx="0">
                  <c:v>0.5</c:v>
                </c:pt>
                <c:pt idx="1">
                  <c:v>0.5</c:v>
                </c:pt>
                <c:pt idx="2">
                  <c:v>0.6428571428571429</c:v>
                </c:pt>
                <c:pt idx="3">
                  <c:v>3.5714285714285712E-2</c:v>
                </c:pt>
                <c:pt idx="4">
                  <c:v>0.14285714285714285</c:v>
                </c:pt>
                <c:pt idx="5">
                  <c:v>0.17857142857142858</c:v>
                </c:pt>
                <c:pt idx="6">
                  <c:v>1</c:v>
                </c:pt>
                <c:pt idx="7">
                  <c:v>0.33333333333333331</c:v>
                </c:pt>
                <c:pt idx="8">
                  <c:v>0.66666666666666663</c:v>
                </c:pt>
              </c:numCache>
            </c:numRef>
          </c:val>
          <c:extLst>
            <c:ext xmlns:c16="http://schemas.microsoft.com/office/drawing/2014/chart" uri="{C3380CC4-5D6E-409C-BE32-E72D297353CC}">
              <c16:uniqueId val="{00000000-6FD8-481F-A22E-59EDE00EB623}"/>
            </c:ext>
          </c:extLst>
        </c:ser>
        <c:dLbls>
          <c:showLegendKey val="0"/>
          <c:showVal val="1"/>
          <c:showCatName val="0"/>
          <c:showSerName val="0"/>
          <c:showPercent val="0"/>
          <c:showBubbleSize val="0"/>
        </c:dLbls>
        <c:gapWidth val="75"/>
        <c:axId val="324295168"/>
        <c:axId val="324294840"/>
      </c:barChart>
      <c:catAx>
        <c:axId val="324295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324294840"/>
        <c:crosses val="autoZero"/>
        <c:auto val="1"/>
        <c:lblAlgn val="ctr"/>
        <c:lblOffset val="100"/>
        <c:noMultiLvlLbl val="0"/>
      </c:catAx>
      <c:valAx>
        <c:axId val="32429484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295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3">
  <a:schemeClr val="accent3"/>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6E7A-A358-4C39-B4B8-D3A838E480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C63534-AB1E-4660-8E6A-6E405FB93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625903-8E4A-4A29-9CB6-FDC2D8DE5588}"/>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5" name="Footer Placeholder 4">
            <a:extLst>
              <a:ext uri="{FF2B5EF4-FFF2-40B4-BE49-F238E27FC236}">
                <a16:creationId xmlns:a16="http://schemas.microsoft.com/office/drawing/2014/main" id="{ADB584FC-3507-4915-82D4-4697E229B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DA6DF-9E09-4E0C-9488-C4D75BE257B3}"/>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26068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5B84-AD66-4ED6-8F81-BB54507E14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F367AF-9644-4434-B37D-0DD6FFCF90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AD4E1-25E8-4B11-B384-3FF680E3FC0D}"/>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5" name="Footer Placeholder 4">
            <a:extLst>
              <a:ext uri="{FF2B5EF4-FFF2-40B4-BE49-F238E27FC236}">
                <a16:creationId xmlns:a16="http://schemas.microsoft.com/office/drawing/2014/main" id="{0666F032-720D-476A-B15C-B17A5A00F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19E4D-7D47-486C-AC6B-F269336FFBE4}"/>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129374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56A19-B235-4998-A49C-A78AC36654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834EFB-06EF-41BD-BE7C-D1C7199D5F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CEDB8-8A9E-4D8A-A5A8-C392569E56C0}"/>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5" name="Footer Placeholder 4">
            <a:extLst>
              <a:ext uri="{FF2B5EF4-FFF2-40B4-BE49-F238E27FC236}">
                <a16:creationId xmlns:a16="http://schemas.microsoft.com/office/drawing/2014/main" id="{87C92135-B9B0-44B1-B730-5A56437D5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012C2-7F96-46F4-B6E6-1EDB1C6836E3}"/>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331266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1E4D-36E9-404F-8757-8DE8C01225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AEAAEC-456D-4A79-BD6E-7B98B80348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50684-53CC-499C-B547-9038C156C648}"/>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5" name="Footer Placeholder 4">
            <a:extLst>
              <a:ext uri="{FF2B5EF4-FFF2-40B4-BE49-F238E27FC236}">
                <a16:creationId xmlns:a16="http://schemas.microsoft.com/office/drawing/2014/main" id="{1EF12D56-657E-4893-A371-D91F7A41D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A3C88-85D2-44A3-A6B3-FFBAA8D99BC4}"/>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229582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FBB5-CF6C-4E76-8A39-DC1901577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829100-B846-48AE-9FAC-165CC414B9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CA698C-6C81-4D4B-B982-CA9E7C6CF73B}"/>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5" name="Footer Placeholder 4">
            <a:extLst>
              <a:ext uri="{FF2B5EF4-FFF2-40B4-BE49-F238E27FC236}">
                <a16:creationId xmlns:a16="http://schemas.microsoft.com/office/drawing/2014/main" id="{5E212AE9-F003-410F-9D93-E832D2F84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9515D-211C-4B89-B4E0-A13899B5C89E}"/>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304315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A812-CBD2-4C71-94E5-6C1E322007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B9F00-9073-41D0-B19A-51F8A41B79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985A7E-F70C-49E4-A51D-72D750F844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290635-45D7-4546-AD28-835B20F7AAA0}"/>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6" name="Footer Placeholder 5">
            <a:extLst>
              <a:ext uri="{FF2B5EF4-FFF2-40B4-BE49-F238E27FC236}">
                <a16:creationId xmlns:a16="http://schemas.microsoft.com/office/drawing/2014/main" id="{74340105-8A02-4703-8729-3E49F22D7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24944-2BC7-45DD-9ACE-690307E442DC}"/>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201954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B06F-93A2-47E5-801B-F511D75181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3A9458-CD96-4D81-9678-07A3EACF8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FF2119-44EB-4041-8CB4-00E95E838C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BF1518-7E3C-4902-8126-CA7EAF8C5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9388B6-A2AB-4A30-A984-8FC99E7A0A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AB53E-B797-4E7C-8CE2-50BEF2D0587B}"/>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8" name="Footer Placeholder 7">
            <a:extLst>
              <a:ext uri="{FF2B5EF4-FFF2-40B4-BE49-F238E27FC236}">
                <a16:creationId xmlns:a16="http://schemas.microsoft.com/office/drawing/2014/main" id="{21C1E15C-89C3-4195-94E9-041E77B4B6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3D7853-F249-4D91-9655-F40DB4755B97}"/>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400200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445B-AAAD-4E36-83BB-9CBA8CDBE2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5E6BA6-8452-4F9C-A599-D8889960DD6C}"/>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4" name="Footer Placeholder 3">
            <a:extLst>
              <a:ext uri="{FF2B5EF4-FFF2-40B4-BE49-F238E27FC236}">
                <a16:creationId xmlns:a16="http://schemas.microsoft.com/office/drawing/2014/main" id="{5FA2EF69-7A1D-4F17-B520-09BAAAFB20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15445F-7825-4485-895E-68AA9224DE81}"/>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40841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B16C8-6ABF-4B1E-9EB0-1A0121871922}"/>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3" name="Footer Placeholder 2">
            <a:extLst>
              <a:ext uri="{FF2B5EF4-FFF2-40B4-BE49-F238E27FC236}">
                <a16:creationId xmlns:a16="http://schemas.microsoft.com/office/drawing/2014/main" id="{14E479F8-26CA-4855-9207-78AD49608C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5FC1AA-2739-46FF-BA90-EC91A659EF3B}"/>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367200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2F42-56DF-495F-A5D0-D764CFE73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AEB24-2E89-4C32-987D-8C72AC7669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09A7D5-0431-4D0E-AADC-1EAA0CD07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7CFA79-1D59-438E-AF43-9DDDD32C1E25}"/>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6" name="Footer Placeholder 5">
            <a:extLst>
              <a:ext uri="{FF2B5EF4-FFF2-40B4-BE49-F238E27FC236}">
                <a16:creationId xmlns:a16="http://schemas.microsoft.com/office/drawing/2014/main" id="{F104C97E-33B9-4181-98AD-21532C6AB0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05973-D55E-4B77-97FD-D307CBE75B7C}"/>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2667270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CB46-AD01-4EDE-AE14-1C70C7A9D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96C45-5DB4-4872-A3E0-FC46ABFBBB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57D97-7119-48D5-96C8-4F34CFF06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2E88E2-24C5-48BC-9D01-7E63CEAFF72C}"/>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6" name="Footer Placeholder 5">
            <a:extLst>
              <a:ext uri="{FF2B5EF4-FFF2-40B4-BE49-F238E27FC236}">
                <a16:creationId xmlns:a16="http://schemas.microsoft.com/office/drawing/2014/main" id="{CB655A77-FDEA-4033-9ADC-2FB309D39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01D4C-E364-4740-BC5D-C2124567F44E}"/>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379627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8E23D-CDBC-4C54-A144-D1A7E7400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B61017-CA19-4922-869D-A8432C9FE9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C1F5D-3E2E-4705-959D-ACE5965F6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1C58E-2208-49FE-A52C-2648A50B3868}" type="datetimeFigureOut">
              <a:rPr lang="en-US" smtClean="0"/>
              <a:t>12/21/2018</a:t>
            </a:fld>
            <a:endParaRPr lang="en-US"/>
          </a:p>
        </p:txBody>
      </p:sp>
      <p:sp>
        <p:nvSpPr>
          <p:cNvPr id="5" name="Footer Placeholder 4">
            <a:extLst>
              <a:ext uri="{FF2B5EF4-FFF2-40B4-BE49-F238E27FC236}">
                <a16:creationId xmlns:a16="http://schemas.microsoft.com/office/drawing/2014/main" id="{7807BF14-CC37-49C3-A616-9A9417CB4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0C7FB-4D57-4DF7-8088-E08CAEE92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76C61-8B7E-4D13-BACF-A9A9077CA990}" type="slidenum">
              <a:rPr lang="en-US" smtClean="0"/>
              <a:t>‹#›</a:t>
            </a:fld>
            <a:endParaRPr lang="en-US"/>
          </a:p>
        </p:txBody>
      </p:sp>
    </p:spTree>
    <p:extLst>
      <p:ext uri="{BB962C8B-B14F-4D97-AF65-F5344CB8AC3E}">
        <p14:creationId xmlns:p14="http://schemas.microsoft.com/office/powerpoint/2010/main" val="1087228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59719-94E8-400E-BC1E-258C0F5DB4F3}"/>
              </a:ext>
            </a:extLst>
          </p:cNvPr>
          <p:cNvSpPr/>
          <p:nvPr/>
        </p:nvSpPr>
        <p:spPr>
          <a:xfrm>
            <a:off x="1154243" y="1588957"/>
            <a:ext cx="4941757" cy="364261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mj-lt"/>
              </a:rPr>
              <a:t>Peoples’ Perception on the inclusion of ‘Transgenders’ in the workplace in Bangladesh</a:t>
            </a:r>
          </a:p>
        </p:txBody>
      </p:sp>
      <p:sp>
        <p:nvSpPr>
          <p:cNvPr id="5" name="TextBox 4">
            <a:extLst>
              <a:ext uri="{FF2B5EF4-FFF2-40B4-BE49-F238E27FC236}">
                <a16:creationId xmlns:a16="http://schemas.microsoft.com/office/drawing/2014/main" id="{D4BE6A39-B1F8-4565-91B0-4700810E5F4E}"/>
              </a:ext>
            </a:extLst>
          </p:cNvPr>
          <p:cNvSpPr txBox="1"/>
          <p:nvPr/>
        </p:nvSpPr>
        <p:spPr>
          <a:xfrm>
            <a:off x="6705599" y="2551837"/>
            <a:ext cx="5486401" cy="1754326"/>
          </a:xfrm>
          <a:prstGeom prst="rect">
            <a:avLst/>
          </a:prstGeom>
          <a:noFill/>
        </p:spPr>
        <p:txBody>
          <a:bodyPr wrap="square" rtlCol="0">
            <a:spAutoFit/>
          </a:bodyPr>
          <a:lstStyle/>
          <a:p>
            <a:r>
              <a:rPr lang="en-US" sz="2800" dirty="0"/>
              <a:t>Made by:</a:t>
            </a:r>
          </a:p>
          <a:p>
            <a:pPr algn="r"/>
            <a:r>
              <a:rPr lang="en-US" sz="4000" dirty="0"/>
              <a:t>	</a:t>
            </a:r>
            <a:r>
              <a:rPr lang="en-US" sz="3600" dirty="0"/>
              <a:t>Ishtiaque Hossain Sajid</a:t>
            </a:r>
          </a:p>
          <a:p>
            <a:pPr algn="r"/>
            <a:r>
              <a:rPr lang="en-US" sz="3600" dirty="0"/>
              <a:t>1731485630</a:t>
            </a:r>
            <a:endParaRPr lang="en-US" sz="4000" dirty="0"/>
          </a:p>
        </p:txBody>
      </p:sp>
    </p:spTree>
    <p:extLst>
      <p:ext uri="{BB962C8B-B14F-4D97-AF65-F5344CB8AC3E}">
        <p14:creationId xmlns:p14="http://schemas.microsoft.com/office/powerpoint/2010/main" val="3778649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16CDCC4-4080-49E8-A4F5-7B2B49D15678}"/>
              </a:ext>
            </a:extLst>
          </p:cNvPr>
          <p:cNvGraphicFramePr>
            <a:graphicFrameLocks/>
          </p:cNvGraphicFramePr>
          <p:nvPr>
            <p:extLst>
              <p:ext uri="{D42A27DB-BD31-4B8C-83A1-F6EECF244321}">
                <p14:modId xmlns:p14="http://schemas.microsoft.com/office/powerpoint/2010/main" val="1876470451"/>
              </p:ext>
            </p:extLst>
          </p:nvPr>
        </p:nvGraphicFramePr>
        <p:xfrm>
          <a:off x="3267856" y="2492113"/>
          <a:ext cx="5816183" cy="3294089"/>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FF7CE199-8381-4293-B5B9-A2EBD7DE1E6A}"/>
              </a:ext>
            </a:extLst>
          </p:cNvPr>
          <p:cNvSpPr/>
          <p:nvPr/>
        </p:nvSpPr>
        <p:spPr>
          <a:xfrm>
            <a:off x="2505855" y="1214203"/>
            <a:ext cx="7180289"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Did you ever talk with any transgender?</a:t>
            </a:r>
          </a:p>
        </p:txBody>
      </p:sp>
    </p:spTree>
    <p:extLst>
      <p:ext uri="{BB962C8B-B14F-4D97-AF65-F5344CB8AC3E}">
        <p14:creationId xmlns:p14="http://schemas.microsoft.com/office/powerpoint/2010/main" val="2511390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AAC9EED-9D27-4C02-B111-054BD2E49F27}"/>
              </a:ext>
            </a:extLst>
          </p:cNvPr>
          <p:cNvGraphicFramePr>
            <a:graphicFrameLocks/>
          </p:cNvGraphicFramePr>
          <p:nvPr>
            <p:extLst>
              <p:ext uri="{D42A27DB-BD31-4B8C-83A1-F6EECF244321}">
                <p14:modId xmlns:p14="http://schemas.microsoft.com/office/powerpoint/2010/main" val="2829111553"/>
              </p:ext>
            </p:extLst>
          </p:nvPr>
        </p:nvGraphicFramePr>
        <p:xfrm>
          <a:off x="2438399" y="1876926"/>
          <a:ext cx="7331242" cy="432735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89D45853-DD55-42C1-9454-F90AD7F0A24C}"/>
              </a:ext>
            </a:extLst>
          </p:cNvPr>
          <p:cNvSpPr/>
          <p:nvPr/>
        </p:nvSpPr>
        <p:spPr>
          <a:xfrm>
            <a:off x="2513876" y="444182"/>
            <a:ext cx="7180289"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Will you share an apartment with a transgender?</a:t>
            </a:r>
          </a:p>
        </p:txBody>
      </p:sp>
    </p:spTree>
    <p:extLst>
      <p:ext uri="{BB962C8B-B14F-4D97-AF65-F5344CB8AC3E}">
        <p14:creationId xmlns:p14="http://schemas.microsoft.com/office/powerpoint/2010/main" val="339157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431EAA3-0D95-475A-9771-CC9DA5639D69}"/>
              </a:ext>
            </a:extLst>
          </p:cNvPr>
          <p:cNvGraphicFramePr>
            <a:graphicFrameLocks/>
          </p:cNvGraphicFramePr>
          <p:nvPr>
            <p:extLst>
              <p:ext uri="{D42A27DB-BD31-4B8C-83A1-F6EECF244321}">
                <p14:modId xmlns:p14="http://schemas.microsoft.com/office/powerpoint/2010/main" val="2088073816"/>
              </p:ext>
            </p:extLst>
          </p:nvPr>
        </p:nvGraphicFramePr>
        <p:xfrm>
          <a:off x="2582778" y="1716506"/>
          <a:ext cx="7170821" cy="41910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40D82D23-9892-481A-9185-893F79D3F910}"/>
              </a:ext>
            </a:extLst>
          </p:cNvPr>
          <p:cNvSpPr/>
          <p:nvPr/>
        </p:nvSpPr>
        <p:spPr>
          <a:xfrm>
            <a:off x="1371600" y="0"/>
            <a:ext cx="9448800" cy="1556085"/>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mj-lt"/>
              </a:rPr>
              <a:t>How much qualifications do you think a transgender should need to reach in your work position?</a:t>
            </a:r>
          </a:p>
        </p:txBody>
      </p:sp>
    </p:spTree>
    <p:extLst>
      <p:ext uri="{BB962C8B-B14F-4D97-AF65-F5344CB8AC3E}">
        <p14:creationId xmlns:p14="http://schemas.microsoft.com/office/powerpoint/2010/main" val="178161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90BB441-B0A2-48CB-8D3C-7F411AAF2D8B}"/>
              </a:ext>
            </a:extLst>
          </p:cNvPr>
          <p:cNvGraphicFramePr>
            <a:graphicFrameLocks/>
          </p:cNvGraphicFramePr>
          <p:nvPr>
            <p:extLst>
              <p:ext uri="{D42A27DB-BD31-4B8C-83A1-F6EECF244321}">
                <p14:modId xmlns:p14="http://schemas.microsoft.com/office/powerpoint/2010/main" val="3196433142"/>
              </p:ext>
            </p:extLst>
          </p:nvPr>
        </p:nvGraphicFramePr>
        <p:xfrm>
          <a:off x="2462462" y="1764632"/>
          <a:ext cx="7267074" cy="509336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C7A33A78-2F71-4DD0-B6C7-943B4AB58FFF}"/>
              </a:ext>
            </a:extLst>
          </p:cNvPr>
          <p:cNvSpPr/>
          <p:nvPr/>
        </p:nvSpPr>
        <p:spPr>
          <a:xfrm>
            <a:off x="1766801" y="329783"/>
            <a:ext cx="8658397"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If you have a transgender as your subordinate, how would you treat them?</a:t>
            </a:r>
          </a:p>
        </p:txBody>
      </p:sp>
    </p:spTree>
    <p:extLst>
      <p:ext uri="{BB962C8B-B14F-4D97-AF65-F5344CB8AC3E}">
        <p14:creationId xmlns:p14="http://schemas.microsoft.com/office/powerpoint/2010/main" val="197528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A17F908-5DA2-4874-AB13-EF8B37C8DC20}"/>
              </a:ext>
            </a:extLst>
          </p:cNvPr>
          <p:cNvGraphicFramePr>
            <a:graphicFrameLocks/>
          </p:cNvGraphicFramePr>
          <p:nvPr>
            <p:extLst>
              <p:ext uri="{D42A27DB-BD31-4B8C-83A1-F6EECF244321}">
                <p14:modId xmlns:p14="http://schemas.microsoft.com/office/powerpoint/2010/main" val="3846725360"/>
              </p:ext>
            </p:extLst>
          </p:nvPr>
        </p:nvGraphicFramePr>
        <p:xfrm>
          <a:off x="2823411" y="1812759"/>
          <a:ext cx="6160168" cy="4142874"/>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55CEE3E9-EE73-47DA-BD1D-5EEBB8ED1E19}"/>
              </a:ext>
            </a:extLst>
          </p:cNvPr>
          <p:cNvSpPr/>
          <p:nvPr/>
        </p:nvSpPr>
        <p:spPr>
          <a:xfrm>
            <a:off x="1766801" y="329783"/>
            <a:ext cx="8658397"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Do you see yourself following a transgender as your superior?</a:t>
            </a:r>
          </a:p>
        </p:txBody>
      </p:sp>
    </p:spTree>
    <p:extLst>
      <p:ext uri="{BB962C8B-B14F-4D97-AF65-F5344CB8AC3E}">
        <p14:creationId xmlns:p14="http://schemas.microsoft.com/office/powerpoint/2010/main" val="874884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8D89D11-0F2E-4D44-B9AD-D0AE699B4F84}"/>
              </a:ext>
            </a:extLst>
          </p:cNvPr>
          <p:cNvGraphicFramePr>
            <a:graphicFrameLocks/>
          </p:cNvGraphicFramePr>
          <p:nvPr>
            <p:extLst>
              <p:ext uri="{D42A27DB-BD31-4B8C-83A1-F6EECF244321}">
                <p14:modId xmlns:p14="http://schemas.microsoft.com/office/powerpoint/2010/main" val="2935149969"/>
              </p:ext>
            </p:extLst>
          </p:nvPr>
        </p:nvGraphicFramePr>
        <p:xfrm>
          <a:off x="2518347" y="1946274"/>
          <a:ext cx="7255239" cy="4911726"/>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31391155-3599-4596-BADA-BDD099FF4BA4}"/>
              </a:ext>
            </a:extLst>
          </p:cNvPr>
          <p:cNvSpPr/>
          <p:nvPr/>
        </p:nvSpPr>
        <p:spPr>
          <a:xfrm>
            <a:off x="1881266" y="329783"/>
            <a:ext cx="8529402"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If you find a transgender in conflict with a coworker, what role will you play?</a:t>
            </a:r>
          </a:p>
        </p:txBody>
      </p:sp>
    </p:spTree>
    <p:extLst>
      <p:ext uri="{BB962C8B-B14F-4D97-AF65-F5344CB8AC3E}">
        <p14:creationId xmlns:p14="http://schemas.microsoft.com/office/powerpoint/2010/main" val="89915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252E34A-3F66-45D1-B607-742AE4EE52F4}"/>
              </a:ext>
            </a:extLst>
          </p:cNvPr>
          <p:cNvSpPr/>
          <p:nvPr/>
        </p:nvSpPr>
        <p:spPr>
          <a:xfrm>
            <a:off x="1831299" y="0"/>
            <a:ext cx="8529402"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Some Responses through open ended questions.</a:t>
            </a:r>
          </a:p>
        </p:txBody>
      </p:sp>
      <p:sp>
        <p:nvSpPr>
          <p:cNvPr id="3" name="Parallelogram 2">
            <a:extLst>
              <a:ext uri="{FF2B5EF4-FFF2-40B4-BE49-F238E27FC236}">
                <a16:creationId xmlns:a16="http://schemas.microsoft.com/office/drawing/2014/main" id="{263DBE92-6129-429D-A711-D5801049F119}"/>
              </a:ext>
            </a:extLst>
          </p:cNvPr>
          <p:cNvSpPr/>
          <p:nvPr/>
        </p:nvSpPr>
        <p:spPr>
          <a:xfrm>
            <a:off x="0" y="1288891"/>
            <a:ext cx="8518358" cy="1309930"/>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“Taking the social stigma in consideration a transgender might be harassed in the workplace. In such case I would listen to the victim's side of the story first.”</a:t>
            </a:r>
            <a:endParaRPr lang="en-US" sz="2400" b="1" dirty="0">
              <a:solidFill>
                <a:schemeClr val="tx1"/>
              </a:solidFill>
              <a:latin typeface="+mj-lt"/>
            </a:endParaRPr>
          </a:p>
        </p:txBody>
      </p:sp>
      <p:sp>
        <p:nvSpPr>
          <p:cNvPr id="4" name="Parallelogram 3">
            <a:extLst>
              <a:ext uri="{FF2B5EF4-FFF2-40B4-BE49-F238E27FC236}">
                <a16:creationId xmlns:a16="http://schemas.microsoft.com/office/drawing/2014/main" id="{8047349A-35A4-44C4-9515-6891071B3FE7}"/>
              </a:ext>
            </a:extLst>
          </p:cNvPr>
          <p:cNvSpPr/>
          <p:nvPr/>
        </p:nvSpPr>
        <p:spPr>
          <a:xfrm>
            <a:off x="1507958" y="2793430"/>
            <a:ext cx="8852743" cy="1431167"/>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“They are also human being like us and they should be treated normally. And I won't share an apartment with a transgender just as I won't be comfortable sharing an apartment with a male. There is no hate issues.”</a:t>
            </a:r>
          </a:p>
        </p:txBody>
      </p:sp>
      <p:sp>
        <p:nvSpPr>
          <p:cNvPr id="5" name="Parallelogram 4">
            <a:extLst>
              <a:ext uri="{FF2B5EF4-FFF2-40B4-BE49-F238E27FC236}">
                <a16:creationId xmlns:a16="http://schemas.microsoft.com/office/drawing/2014/main" id="{595C3D3C-B7DA-4ABC-8482-9999ACE6B37E}"/>
              </a:ext>
            </a:extLst>
          </p:cNvPr>
          <p:cNvSpPr/>
          <p:nvPr/>
        </p:nvSpPr>
        <p:spPr>
          <a:xfrm>
            <a:off x="2534654" y="4419206"/>
            <a:ext cx="9657346" cy="1644710"/>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“Hmm Personally I can't be comfortable around them but </a:t>
            </a:r>
            <a:r>
              <a:rPr lang="en-US" sz="2400" dirty="0" err="1">
                <a:solidFill>
                  <a:schemeClr val="tx1"/>
                </a:solidFill>
              </a:rPr>
              <a:t>i</a:t>
            </a:r>
            <a:r>
              <a:rPr lang="en-US" sz="2400" dirty="0">
                <a:solidFill>
                  <a:schemeClr val="tx1"/>
                </a:solidFill>
              </a:rPr>
              <a:t> will treat them Equally and see them </a:t>
            </a:r>
            <a:r>
              <a:rPr lang="en-US" sz="2400" dirty="0" err="1">
                <a:solidFill>
                  <a:schemeClr val="tx1"/>
                </a:solidFill>
              </a:rPr>
              <a:t>Equally.If</a:t>
            </a:r>
            <a:r>
              <a:rPr lang="en-US" sz="2400" dirty="0">
                <a:solidFill>
                  <a:schemeClr val="tx1"/>
                </a:solidFill>
              </a:rPr>
              <a:t> they truly deserve what they want to seek I will support them but if they use their transgender problem as an excuse to get more benefit </a:t>
            </a:r>
            <a:r>
              <a:rPr lang="en-US" sz="2400" dirty="0" err="1">
                <a:solidFill>
                  <a:schemeClr val="tx1"/>
                </a:solidFill>
              </a:rPr>
              <a:t>i</a:t>
            </a:r>
            <a:r>
              <a:rPr lang="en-US" sz="2400" dirty="0">
                <a:solidFill>
                  <a:schemeClr val="tx1"/>
                </a:solidFill>
              </a:rPr>
              <a:t> can't tolerate it.”</a:t>
            </a:r>
          </a:p>
        </p:txBody>
      </p:sp>
    </p:spTree>
    <p:extLst>
      <p:ext uri="{BB962C8B-B14F-4D97-AF65-F5344CB8AC3E}">
        <p14:creationId xmlns:p14="http://schemas.microsoft.com/office/powerpoint/2010/main" val="2734319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95ECA3A-C108-41B4-BC4B-1EFC03BA7D0E}"/>
              </a:ext>
            </a:extLst>
          </p:cNvPr>
          <p:cNvSpPr/>
          <p:nvPr/>
        </p:nvSpPr>
        <p:spPr>
          <a:xfrm>
            <a:off x="898358" y="1082447"/>
            <a:ext cx="10539663" cy="2190141"/>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“Transgenders are neglected in the society. Most of the people hate them, so they should be treated equal”</a:t>
            </a:r>
          </a:p>
          <a:p>
            <a:pPr algn="ctr"/>
            <a:r>
              <a:rPr lang="en-US" sz="2400" dirty="0">
                <a:solidFill>
                  <a:schemeClr val="tx1"/>
                </a:solidFill>
              </a:rPr>
              <a:t>“Transgender are suffering because of a social stigma that we have around </a:t>
            </a:r>
            <a:r>
              <a:rPr lang="en-US" sz="2400" dirty="0" err="1">
                <a:solidFill>
                  <a:schemeClr val="tx1"/>
                </a:solidFill>
              </a:rPr>
              <a:t>us.they</a:t>
            </a:r>
            <a:r>
              <a:rPr lang="en-US" sz="2400" dirty="0">
                <a:solidFill>
                  <a:schemeClr val="tx1"/>
                </a:solidFill>
              </a:rPr>
              <a:t> should be given equal rights”</a:t>
            </a:r>
          </a:p>
          <a:p>
            <a:pPr algn="ctr"/>
            <a:r>
              <a:rPr lang="en-US" sz="2400" dirty="0">
                <a:solidFill>
                  <a:schemeClr val="tx1"/>
                </a:solidFill>
              </a:rPr>
              <a:t>“Transgender are human being just like </a:t>
            </a:r>
            <a:r>
              <a:rPr lang="en-US" sz="2400" dirty="0" err="1">
                <a:solidFill>
                  <a:schemeClr val="tx1"/>
                </a:solidFill>
              </a:rPr>
              <a:t>me..they</a:t>
            </a:r>
            <a:r>
              <a:rPr lang="en-US" sz="2400" dirty="0">
                <a:solidFill>
                  <a:schemeClr val="tx1"/>
                </a:solidFill>
              </a:rPr>
              <a:t> face harsh social </a:t>
            </a:r>
            <a:r>
              <a:rPr lang="en-US" sz="2400" dirty="0" err="1">
                <a:solidFill>
                  <a:schemeClr val="tx1"/>
                </a:solidFill>
              </a:rPr>
              <a:t>Stigma,they</a:t>
            </a:r>
            <a:r>
              <a:rPr lang="en-US" sz="2400" dirty="0">
                <a:solidFill>
                  <a:schemeClr val="tx1"/>
                </a:solidFill>
              </a:rPr>
              <a:t> deserve equal Opportunities and freedom.”</a:t>
            </a:r>
          </a:p>
        </p:txBody>
      </p:sp>
      <p:sp>
        <p:nvSpPr>
          <p:cNvPr id="3" name="Parallelogram 2">
            <a:extLst>
              <a:ext uri="{FF2B5EF4-FFF2-40B4-BE49-F238E27FC236}">
                <a16:creationId xmlns:a16="http://schemas.microsoft.com/office/drawing/2014/main" id="{930AF41B-3A14-47C7-A89E-DAA3B6366CDE}"/>
              </a:ext>
            </a:extLst>
          </p:cNvPr>
          <p:cNvSpPr/>
          <p:nvPr/>
        </p:nvSpPr>
        <p:spPr>
          <a:xfrm>
            <a:off x="2534654" y="4074695"/>
            <a:ext cx="9657346" cy="1829195"/>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“Transgenders are also like us, a human being. Just because they were born like this, doesn't mean they are to be ignored or criticized. Unlike the others seen on streets, there are many transgenders who are very nice as a person, born in a respectful family.”</a:t>
            </a:r>
          </a:p>
        </p:txBody>
      </p:sp>
    </p:spTree>
    <p:extLst>
      <p:ext uri="{BB962C8B-B14F-4D97-AF65-F5344CB8AC3E}">
        <p14:creationId xmlns:p14="http://schemas.microsoft.com/office/powerpoint/2010/main" val="3943014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83E96F64-8A8B-49B0-BCB7-00737DEF3119}"/>
              </a:ext>
            </a:extLst>
          </p:cNvPr>
          <p:cNvSpPr/>
          <p:nvPr/>
        </p:nvSpPr>
        <p:spPr>
          <a:xfrm>
            <a:off x="1836821" y="133860"/>
            <a:ext cx="8518358"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Summary of Research Findings</a:t>
            </a:r>
          </a:p>
        </p:txBody>
      </p:sp>
      <p:sp>
        <p:nvSpPr>
          <p:cNvPr id="3" name="TextBox 2">
            <a:extLst>
              <a:ext uri="{FF2B5EF4-FFF2-40B4-BE49-F238E27FC236}">
                <a16:creationId xmlns:a16="http://schemas.microsoft.com/office/drawing/2014/main" id="{F9D26683-8513-4F2F-BF93-87C8C8C14B37}"/>
              </a:ext>
            </a:extLst>
          </p:cNvPr>
          <p:cNvSpPr txBox="1"/>
          <p:nvPr/>
        </p:nvSpPr>
        <p:spPr>
          <a:xfrm>
            <a:off x="417095" y="920621"/>
            <a:ext cx="11261558" cy="5016758"/>
          </a:xfrm>
          <a:prstGeom prst="rect">
            <a:avLst/>
          </a:prstGeom>
          <a:noFill/>
        </p:spPr>
        <p:txBody>
          <a:bodyPr wrap="square" rtlCol="0" anchor="ctr">
            <a:spAutoFit/>
          </a:bodyPr>
          <a:lstStyle/>
          <a:p>
            <a:pPr marL="457200" indent="-457200">
              <a:buFont typeface="Wingdings" panose="05000000000000000000" pitchFamily="2" charset="2"/>
              <a:buChar char="Ø"/>
            </a:pPr>
            <a:r>
              <a:rPr lang="en-US" sz="3200" dirty="0"/>
              <a:t>Hypothesis was confirmed for most of the cases but, one was proved to be wrong.</a:t>
            </a:r>
          </a:p>
          <a:p>
            <a:pPr marL="457200" indent="-457200">
              <a:buFont typeface="Wingdings" panose="05000000000000000000" pitchFamily="2" charset="2"/>
              <a:buChar char="Ø"/>
            </a:pPr>
            <a:r>
              <a:rPr lang="en-US" sz="3200" dirty="0"/>
              <a:t>Among the respondents, all the graduates said that they do not see themselves following a transgender.</a:t>
            </a:r>
          </a:p>
          <a:p>
            <a:pPr marL="457200" indent="-457200">
              <a:buFont typeface="Wingdings" panose="05000000000000000000" pitchFamily="2" charset="2"/>
              <a:buChar char="Ø"/>
            </a:pPr>
            <a:r>
              <a:rPr lang="en-US" sz="3200" dirty="0"/>
              <a:t>They think the transgenders should not receive extra benefits of requiring less qualifications than them. </a:t>
            </a:r>
          </a:p>
          <a:p>
            <a:pPr marL="457200" indent="-457200">
              <a:buFont typeface="Wingdings" panose="05000000000000000000" pitchFamily="2" charset="2"/>
              <a:buChar char="Ø"/>
            </a:pPr>
            <a:r>
              <a:rPr lang="en-US" sz="3200" dirty="0"/>
              <a:t>Furthermore, if they find a transgender in conflict with a coworker, 66.7% of them said they will just ignore the situation as if nothing happened, the rest said they will ask both the coworker and transgender person to resolve the situation.</a:t>
            </a:r>
          </a:p>
        </p:txBody>
      </p:sp>
    </p:spTree>
    <p:extLst>
      <p:ext uri="{BB962C8B-B14F-4D97-AF65-F5344CB8AC3E}">
        <p14:creationId xmlns:p14="http://schemas.microsoft.com/office/powerpoint/2010/main" val="2377192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FAA617-AE08-4171-B511-0AAB3A087147}"/>
              </a:ext>
            </a:extLst>
          </p:cNvPr>
          <p:cNvSpPr/>
          <p:nvPr/>
        </p:nvSpPr>
        <p:spPr>
          <a:xfrm>
            <a:off x="729916" y="920621"/>
            <a:ext cx="10732168" cy="5016758"/>
          </a:xfrm>
          <a:prstGeom prst="rect">
            <a:avLst/>
          </a:prstGeom>
        </p:spPr>
        <p:txBody>
          <a:bodyPr wrap="square">
            <a:spAutoFit/>
          </a:bodyPr>
          <a:lstStyle/>
          <a:p>
            <a:pPr marL="457200" indent="-457200">
              <a:buFont typeface="Wingdings" panose="05000000000000000000" pitchFamily="2" charset="2"/>
              <a:buChar char="Ø"/>
            </a:pPr>
            <a:r>
              <a:rPr lang="en-US" sz="3200" dirty="0"/>
              <a:t>The graduates i.e. people over 25 are seen reluctant to follow a transgender superior.</a:t>
            </a:r>
          </a:p>
          <a:p>
            <a:pPr marL="457200" indent="-457200">
              <a:buFont typeface="Wingdings" panose="05000000000000000000" pitchFamily="2" charset="2"/>
              <a:buChar char="Ø"/>
            </a:pPr>
            <a:r>
              <a:rPr lang="en-US" sz="3200" dirty="0"/>
              <a:t>Through the open-ended questions and opportunity available questions too respondents said they feel the rights and laws available for the transgenders are not good enough.</a:t>
            </a:r>
          </a:p>
          <a:p>
            <a:pPr marL="457200" indent="-457200">
              <a:buFont typeface="Wingdings" panose="05000000000000000000" pitchFamily="2" charset="2"/>
              <a:buChar char="Ø"/>
            </a:pPr>
            <a:r>
              <a:rPr lang="en-US" sz="3200" dirty="0"/>
              <a:t>But in the case of “even younger generation will feel uneasy to take orders from the transgender” has been proven wrong, as they opined, they are willing to follow a superior transgender.</a:t>
            </a:r>
          </a:p>
        </p:txBody>
      </p:sp>
    </p:spTree>
    <p:extLst>
      <p:ext uri="{BB962C8B-B14F-4D97-AF65-F5344CB8AC3E}">
        <p14:creationId xmlns:p14="http://schemas.microsoft.com/office/powerpoint/2010/main" val="89773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94CF04-CD08-4A48-8A21-06F7EEF15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709" y="1180202"/>
            <a:ext cx="4271573" cy="4497595"/>
          </a:xfrm>
          <a:prstGeom prst="rect">
            <a:avLst/>
          </a:prstGeom>
        </p:spPr>
      </p:pic>
      <p:sp>
        <p:nvSpPr>
          <p:cNvPr id="4" name="TextBox 3">
            <a:extLst>
              <a:ext uri="{FF2B5EF4-FFF2-40B4-BE49-F238E27FC236}">
                <a16:creationId xmlns:a16="http://schemas.microsoft.com/office/drawing/2014/main" id="{21D7080E-29CE-4D24-8859-B7B533FB50CC}"/>
              </a:ext>
            </a:extLst>
          </p:cNvPr>
          <p:cNvSpPr txBox="1"/>
          <p:nvPr/>
        </p:nvSpPr>
        <p:spPr>
          <a:xfrm>
            <a:off x="494675" y="1901916"/>
            <a:ext cx="5601325" cy="3016210"/>
          </a:xfrm>
          <a:prstGeom prst="rect">
            <a:avLst/>
          </a:prstGeom>
          <a:noFill/>
        </p:spPr>
        <p:txBody>
          <a:bodyPr wrap="square" rtlCol="0" anchor="ctr">
            <a:spAutoFit/>
          </a:bodyPr>
          <a:lstStyle/>
          <a:p>
            <a:r>
              <a:rPr lang="en-US" sz="3800" dirty="0"/>
              <a:t>A person whose sense of personal identity and gender does not correspond with their birth sex</a:t>
            </a:r>
          </a:p>
        </p:txBody>
      </p:sp>
      <p:sp>
        <p:nvSpPr>
          <p:cNvPr id="5" name="Parallelogram 4">
            <a:extLst>
              <a:ext uri="{FF2B5EF4-FFF2-40B4-BE49-F238E27FC236}">
                <a16:creationId xmlns:a16="http://schemas.microsoft.com/office/drawing/2014/main" id="{8F7C8524-730A-4A81-94E4-BCDCFE4748DA}"/>
              </a:ext>
            </a:extLst>
          </p:cNvPr>
          <p:cNvSpPr/>
          <p:nvPr/>
        </p:nvSpPr>
        <p:spPr>
          <a:xfrm>
            <a:off x="4109803" y="134911"/>
            <a:ext cx="3972393"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Definition</a:t>
            </a:r>
          </a:p>
        </p:txBody>
      </p:sp>
    </p:spTree>
    <p:extLst>
      <p:ext uri="{BB962C8B-B14F-4D97-AF65-F5344CB8AC3E}">
        <p14:creationId xmlns:p14="http://schemas.microsoft.com/office/powerpoint/2010/main" val="3161723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7981C0F-4517-4ED9-AD5E-858F71F30406}"/>
              </a:ext>
            </a:extLst>
          </p:cNvPr>
          <p:cNvSpPr/>
          <p:nvPr/>
        </p:nvSpPr>
        <p:spPr>
          <a:xfrm>
            <a:off x="3356810" y="133860"/>
            <a:ext cx="5478379"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latin typeface="+mj-lt"/>
              </a:rPr>
              <a:t>Limitations</a:t>
            </a:r>
            <a:endParaRPr lang="en-US" sz="4400" b="1" dirty="0">
              <a:latin typeface="+mj-lt"/>
            </a:endParaRPr>
          </a:p>
        </p:txBody>
      </p:sp>
      <p:sp>
        <p:nvSpPr>
          <p:cNvPr id="3" name="Rectangle 2">
            <a:extLst>
              <a:ext uri="{FF2B5EF4-FFF2-40B4-BE49-F238E27FC236}">
                <a16:creationId xmlns:a16="http://schemas.microsoft.com/office/drawing/2014/main" id="{9267FACF-5EF2-4E8D-A0FF-27D45ABF83D2}"/>
              </a:ext>
            </a:extLst>
          </p:cNvPr>
          <p:cNvSpPr/>
          <p:nvPr/>
        </p:nvSpPr>
        <p:spPr>
          <a:xfrm>
            <a:off x="657726" y="1443841"/>
            <a:ext cx="10876547" cy="3970318"/>
          </a:xfrm>
          <a:prstGeom prst="rect">
            <a:avLst/>
          </a:prstGeom>
        </p:spPr>
        <p:txBody>
          <a:bodyPr wrap="square" anchor="ctr">
            <a:spAutoFit/>
          </a:bodyPr>
          <a:lstStyle/>
          <a:p>
            <a:pPr marL="457200" indent="-457200">
              <a:buFont typeface="Wingdings" panose="05000000000000000000" pitchFamily="2" charset="2"/>
              <a:buChar char="§"/>
            </a:pPr>
            <a:r>
              <a:rPr lang="en-US" sz="2800" dirty="0">
                <a:ea typeface="Calibri" panose="020F0502020204030204" pitchFamily="34" charset="0"/>
              </a:rPr>
              <a:t>Exact secondary data could not be collected as dedicated independent data collectors on this field are not available.</a:t>
            </a:r>
          </a:p>
          <a:p>
            <a:pPr marL="457200" indent="-457200">
              <a:buFont typeface="Wingdings" panose="05000000000000000000" pitchFamily="2" charset="2"/>
              <a:buChar char="§"/>
            </a:pPr>
            <a:r>
              <a:rPr lang="en-US" sz="2800" dirty="0"/>
              <a:t>Due to time constraints, transgenders could not be contacted for their own opinion.</a:t>
            </a:r>
          </a:p>
          <a:p>
            <a:pPr marL="457200" indent="-457200">
              <a:buFont typeface="Wingdings" panose="05000000000000000000" pitchFamily="2" charset="2"/>
              <a:buChar char="§"/>
            </a:pPr>
            <a:r>
              <a:rPr lang="en-US" sz="2800" dirty="0"/>
              <a:t>Perspective of the root people can only be known by extensive field research. Unfortunately, that could not be done.</a:t>
            </a:r>
          </a:p>
          <a:p>
            <a:pPr marL="457200" indent="-457200">
              <a:buFont typeface="Wingdings" panose="05000000000000000000" pitchFamily="2" charset="2"/>
              <a:buChar char="§"/>
            </a:pPr>
            <a:r>
              <a:rPr lang="en-US" sz="2800" dirty="0"/>
              <a:t>People from all ages and profession needs to be surveyed for generating sample representing whole country, but the respondents were in the age group of 17-35.</a:t>
            </a:r>
          </a:p>
        </p:txBody>
      </p:sp>
    </p:spTree>
    <p:extLst>
      <p:ext uri="{BB962C8B-B14F-4D97-AF65-F5344CB8AC3E}">
        <p14:creationId xmlns:p14="http://schemas.microsoft.com/office/powerpoint/2010/main" val="781459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06663A87-385B-4E93-AFD4-EC6E24B4B0BF}"/>
              </a:ext>
            </a:extLst>
          </p:cNvPr>
          <p:cNvSpPr/>
          <p:nvPr/>
        </p:nvSpPr>
        <p:spPr>
          <a:xfrm>
            <a:off x="3801979" y="64168"/>
            <a:ext cx="4106779" cy="898357"/>
          </a:xfrm>
          <a:prstGeom prst="round2DiagRect">
            <a:avLst/>
          </a:prstGeom>
          <a:solidFill>
            <a:schemeClr val="bg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mj-lt"/>
              </a:rPr>
              <a:t>Conclusion</a:t>
            </a:r>
          </a:p>
        </p:txBody>
      </p:sp>
      <p:sp>
        <p:nvSpPr>
          <p:cNvPr id="3" name="Parallelogram 2">
            <a:extLst>
              <a:ext uri="{FF2B5EF4-FFF2-40B4-BE49-F238E27FC236}">
                <a16:creationId xmlns:a16="http://schemas.microsoft.com/office/drawing/2014/main" id="{788F1153-4EEC-4C23-8A00-5131FC570198}"/>
              </a:ext>
            </a:extLst>
          </p:cNvPr>
          <p:cNvSpPr/>
          <p:nvPr/>
        </p:nvSpPr>
        <p:spPr>
          <a:xfrm>
            <a:off x="1002632" y="1367589"/>
            <a:ext cx="10186736" cy="4122821"/>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This research indicates that the modern people of the society are very much aware about the status of transgenders. They do not express hatred towards them rather are willing to offer open arms to them so that they can avail their equal rights.</a:t>
            </a:r>
          </a:p>
          <a:p>
            <a:pPr algn="ctr"/>
            <a:endParaRPr lang="en-US" sz="2400" dirty="0">
              <a:solidFill>
                <a:schemeClr val="tx1"/>
              </a:solidFill>
            </a:endParaRPr>
          </a:p>
          <a:p>
            <a:pPr algn="ctr"/>
            <a:r>
              <a:rPr lang="en-US" sz="2400" dirty="0">
                <a:solidFill>
                  <a:schemeClr val="tx1"/>
                </a:solidFill>
              </a:rPr>
              <a:t>The exploitation that goes on around them in the root level must be stopped through Governments initiative and the modern youth should also step up to help the transgenders however they can.</a:t>
            </a:r>
          </a:p>
        </p:txBody>
      </p:sp>
    </p:spTree>
    <p:extLst>
      <p:ext uri="{BB962C8B-B14F-4D97-AF65-F5344CB8AC3E}">
        <p14:creationId xmlns:p14="http://schemas.microsoft.com/office/powerpoint/2010/main" val="37687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7227D4-4032-4367-BEF5-844CE96AB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09" y="1523999"/>
            <a:ext cx="5256551" cy="3809999"/>
          </a:xfrm>
          <a:prstGeom prst="rect">
            <a:avLst/>
          </a:prstGeom>
        </p:spPr>
      </p:pic>
      <p:pic>
        <p:nvPicPr>
          <p:cNvPr id="5" name="Picture 4">
            <a:extLst>
              <a:ext uri="{FF2B5EF4-FFF2-40B4-BE49-F238E27FC236}">
                <a16:creationId xmlns:a16="http://schemas.microsoft.com/office/drawing/2014/main" id="{7FC02FEE-A317-40AE-825F-A0CC92A0C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638" y="1524000"/>
            <a:ext cx="5256552" cy="3810000"/>
          </a:xfrm>
          <a:prstGeom prst="rect">
            <a:avLst/>
          </a:prstGeom>
        </p:spPr>
      </p:pic>
      <p:sp>
        <p:nvSpPr>
          <p:cNvPr id="6" name="Parallelogram 5">
            <a:extLst>
              <a:ext uri="{FF2B5EF4-FFF2-40B4-BE49-F238E27FC236}">
                <a16:creationId xmlns:a16="http://schemas.microsoft.com/office/drawing/2014/main" id="{C4F3FE22-436F-41E5-9063-A131E95F2706}"/>
              </a:ext>
            </a:extLst>
          </p:cNvPr>
          <p:cNvSpPr/>
          <p:nvPr/>
        </p:nvSpPr>
        <p:spPr>
          <a:xfrm>
            <a:off x="4109803" y="134911"/>
            <a:ext cx="3972393"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mj-lt"/>
              </a:rPr>
              <a:t>Background</a:t>
            </a:r>
          </a:p>
        </p:txBody>
      </p:sp>
      <p:sp>
        <p:nvSpPr>
          <p:cNvPr id="7" name="TextBox 6">
            <a:extLst>
              <a:ext uri="{FF2B5EF4-FFF2-40B4-BE49-F238E27FC236}">
                <a16:creationId xmlns:a16="http://schemas.microsoft.com/office/drawing/2014/main" id="{87D0FA6D-B3FA-4901-86D6-C8209E76BD87}"/>
              </a:ext>
            </a:extLst>
          </p:cNvPr>
          <p:cNvSpPr txBox="1"/>
          <p:nvPr/>
        </p:nvSpPr>
        <p:spPr>
          <a:xfrm>
            <a:off x="527153" y="5210888"/>
            <a:ext cx="4781862" cy="1200329"/>
          </a:xfrm>
          <a:prstGeom prst="rect">
            <a:avLst/>
          </a:prstGeom>
          <a:noFill/>
        </p:spPr>
        <p:txBody>
          <a:bodyPr wrap="square" rtlCol="0" anchor="ctr">
            <a:spAutoFit/>
          </a:bodyPr>
          <a:lstStyle/>
          <a:p>
            <a:pPr algn="ctr"/>
            <a:r>
              <a:rPr lang="en-US" sz="3600" b="1" dirty="0"/>
              <a:t>Transgenders protesting for their rights</a:t>
            </a:r>
          </a:p>
        </p:txBody>
      </p:sp>
      <p:sp>
        <p:nvSpPr>
          <p:cNvPr id="8" name="TextBox 7">
            <a:extLst>
              <a:ext uri="{FF2B5EF4-FFF2-40B4-BE49-F238E27FC236}">
                <a16:creationId xmlns:a16="http://schemas.microsoft.com/office/drawing/2014/main" id="{4645DBF4-4A01-4A19-BBD7-B3CCD14EEEA3}"/>
              </a:ext>
            </a:extLst>
          </p:cNvPr>
          <p:cNvSpPr txBox="1"/>
          <p:nvPr/>
        </p:nvSpPr>
        <p:spPr>
          <a:xfrm>
            <a:off x="6882985" y="5261299"/>
            <a:ext cx="4781862" cy="1754326"/>
          </a:xfrm>
          <a:prstGeom prst="rect">
            <a:avLst/>
          </a:prstGeom>
          <a:noFill/>
        </p:spPr>
        <p:txBody>
          <a:bodyPr wrap="square" rtlCol="0" anchor="ctr">
            <a:spAutoFit/>
          </a:bodyPr>
          <a:lstStyle/>
          <a:p>
            <a:pPr algn="ctr"/>
            <a:r>
              <a:rPr lang="en-US" sz="3600" b="1" dirty="0"/>
              <a:t>Transgenders getting recognized as 3</a:t>
            </a:r>
            <a:r>
              <a:rPr lang="en-US" sz="3600" b="1" baseline="30000" dirty="0"/>
              <a:t>rd</a:t>
            </a:r>
            <a:r>
              <a:rPr lang="en-US" sz="3600" b="1" dirty="0"/>
              <a:t> gender in 2013</a:t>
            </a:r>
          </a:p>
        </p:txBody>
      </p:sp>
    </p:spTree>
    <p:extLst>
      <p:ext uri="{BB962C8B-B14F-4D97-AF65-F5344CB8AC3E}">
        <p14:creationId xmlns:p14="http://schemas.microsoft.com/office/powerpoint/2010/main" val="17350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F1EE0EB8-8310-4526-B442-7ED763A039EA}"/>
              </a:ext>
            </a:extLst>
          </p:cNvPr>
          <p:cNvSpPr/>
          <p:nvPr/>
        </p:nvSpPr>
        <p:spPr>
          <a:xfrm>
            <a:off x="4109803" y="134911"/>
            <a:ext cx="3972393"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Background</a:t>
            </a:r>
          </a:p>
        </p:txBody>
      </p:sp>
      <p:pic>
        <p:nvPicPr>
          <p:cNvPr id="6" name="Picture 5">
            <a:extLst>
              <a:ext uri="{FF2B5EF4-FFF2-40B4-BE49-F238E27FC236}">
                <a16:creationId xmlns:a16="http://schemas.microsoft.com/office/drawing/2014/main" id="{4EBE04E2-EC42-4C2A-958C-533A0AA37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919" y="1375348"/>
            <a:ext cx="5776209" cy="4107304"/>
          </a:xfrm>
          <a:prstGeom prst="rect">
            <a:avLst/>
          </a:prstGeom>
        </p:spPr>
      </p:pic>
      <p:pic>
        <p:nvPicPr>
          <p:cNvPr id="8" name="Picture 7">
            <a:extLst>
              <a:ext uri="{FF2B5EF4-FFF2-40B4-BE49-F238E27FC236}">
                <a16:creationId xmlns:a16="http://schemas.microsoft.com/office/drawing/2014/main" id="{2A9DA273-9CD8-4AB7-9ABA-A89A54857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72" y="1375349"/>
            <a:ext cx="5776209" cy="4107303"/>
          </a:xfrm>
          <a:prstGeom prst="rect">
            <a:avLst/>
          </a:prstGeom>
        </p:spPr>
      </p:pic>
      <p:sp>
        <p:nvSpPr>
          <p:cNvPr id="9" name="Parallelogram 8">
            <a:extLst>
              <a:ext uri="{FF2B5EF4-FFF2-40B4-BE49-F238E27FC236}">
                <a16:creationId xmlns:a16="http://schemas.microsoft.com/office/drawing/2014/main" id="{10AE3963-605E-46D8-9330-2E29ADB6F1B8}"/>
              </a:ext>
            </a:extLst>
          </p:cNvPr>
          <p:cNvSpPr/>
          <p:nvPr/>
        </p:nvSpPr>
        <p:spPr>
          <a:xfrm>
            <a:off x="3087974" y="6003561"/>
            <a:ext cx="6026046"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mj-lt"/>
              </a:rPr>
              <a:t>Racketeering → Govt. Job</a:t>
            </a:r>
          </a:p>
        </p:txBody>
      </p:sp>
    </p:spTree>
    <p:extLst>
      <p:ext uri="{BB962C8B-B14F-4D97-AF65-F5344CB8AC3E}">
        <p14:creationId xmlns:p14="http://schemas.microsoft.com/office/powerpoint/2010/main" val="116448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86024D44-ED89-4039-A7CB-75B529CE9097}"/>
              </a:ext>
            </a:extLst>
          </p:cNvPr>
          <p:cNvSpPr/>
          <p:nvPr/>
        </p:nvSpPr>
        <p:spPr>
          <a:xfrm>
            <a:off x="3526436" y="149902"/>
            <a:ext cx="5139128"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Areas of Research</a:t>
            </a:r>
          </a:p>
        </p:txBody>
      </p:sp>
      <p:sp>
        <p:nvSpPr>
          <p:cNvPr id="3" name="Rectangle 2">
            <a:extLst>
              <a:ext uri="{FF2B5EF4-FFF2-40B4-BE49-F238E27FC236}">
                <a16:creationId xmlns:a16="http://schemas.microsoft.com/office/drawing/2014/main" id="{3870D066-4AE4-4F05-ADFB-A014E3F2FC73}"/>
              </a:ext>
            </a:extLst>
          </p:cNvPr>
          <p:cNvSpPr/>
          <p:nvPr/>
        </p:nvSpPr>
        <p:spPr>
          <a:xfrm>
            <a:off x="1294151" y="1320698"/>
            <a:ext cx="9603697" cy="4216604"/>
          </a:xfrm>
          <a:prstGeom prst="rect">
            <a:avLst/>
          </a:prstGeom>
        </p:spPr>
        <p:txBody>
          <a:bodyPr wrap="square" anchor="ctr">
            <a:spAutoFit/>
          </a:bodyPr>
          <a:lstStyle/>
          <a:p>
            <a:pPr marL="342900" marR="0" lvl="0" indent="-342900">
              <a:lnSpc>
                <a:spcPct val="107000"/>
              </a:lnSpc>
              <a:spcBef>
                <a:spcPts val="0"/>
              </a:spcBef>
              <a:spcAft>
                <a:spcPts val="1200"/>
              </a:spcAft>
              <a:buFont typeface="Wingdings" panose="05000000000000000000" pitchFamily="2" charset="2"/>
              <a:buChar char="ü"/>
            </a:pPr>
            <a:r>
              <a:rPr lang="en-US" sz="3200" b="1" dirty="0">
                <a:ea typeface="Calibri" panose="020F0502020204030204" pitchFamily="34" charset="0"/>
                <a:cs typeface="Times New Roman" panose="02020603050405020304" pitchFamily="18" charset="0"/>
              </a:rPr>
              <a:t>What are the participants view on people who does not correspond to their birth sex?</a:t>
            </a:r>
            <a:endParaRPr lang="en-US" sz="32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Font typeface="Wingdings" panose="05000000000000000000" pitchFamily="2" charset="2"/>
              <a:buChar char="ü"/>
            </a:pPr>
            <a:r>
              <a:rPr lang="en-US" sz="3200" b="1" dirty="0">
                <a:ea typeface="Calibri" panose="020F0502020204030204" pitchFamily="34" charset="0"/>
                <a:cs typeface="Times New Roman" panose="02020603050405020304" pitchFamily="18" charset="0"/>
              </a:rPr>
              <a:t>How much close will the participants be with the transgenders?</a:t>
            </a:r>
            <a:endParaRPr lang="en-US" sz="32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Font typeface="Wingdings" panose="05000000000000000000" pitchFamily="2" charset="2"/>
              <a:buChar char="ü"/>
            </a:pPr>
            <a:r>
              <a:rPr lang="en-US" sz="3200" b="1" dirty="0">
                <a:ea typeface="Calibri" panose="020F0502020204030204" pitchFamily="34" charset="0"/>
                <a:cs typeface="Times New Roman" panose="02020603050405020304" pitchFamily="18" charset="0"/>
              </a:rPr>
              <a:t>How will they treat trans co-workers?</a:t>
            </a:r>
            <a:endParaRPr lang="en-US" sz="32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Font typeface="Wingdings" panose="05000000000000000000" pitchFamily="2" charset="2"/>
              <a:buChar char="ü"/>
            </a:pPr>
            <a:r>
              <a:rPr lang="en-US" sz="3200" b="1" dirty="0">
                <a:ea typeface="Calibri" panose="020F0502020204030204" pitchFamily="34" charset="0"/>
                <a:cs typeface="Times New Roman" panose="02020603050405020304" pitchFamily="18" charset="0"/>
              </a:rPr>
              <a:t>What amount of responsibility and authority does the transgenders deserves in the work place?</a:t>
            </a:r>
            <a:endParaRPr lang="en-US" sz="3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475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154BB893-AEC2-4C6F-8D14-0D82AEDD8A76}"/>
              </a:ext>
            </a:extLst>
          </p:cNvPr>
          <p:cNvSpPr/>
          <p:nvPr/>
        </p:nvSpPr>
        <p:spPr>
          <a:xfrm>
            <a:off x="4064208" y="134912"/>
            <a:ext cx="4063584"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Hypothesis</a:t>
            </a:r>
          </a:p>
        </p:txBody>
      </p:sp>
      <p:sp>
        <p:nvSpPr>
          <p:cNvPr id="3" name="Parallelogram 2">
            <a:extLst>
              <a:ext uri="{FF2B5EF4-FFF2-40B4-BE49-F238E27FC236}">
                <a16:creationId xmlns:a16="http://schemas.microsoft.com/office/drawing/2014/main" id="{66A828A3-7AB1-4676-9808-F3C628E627D0}"/>
              </a:ext>
            </a:extLst>
          </p:cNvPr>
          <p:cNvSpPr/>
          <p:nvPr/>
        </p:nvSpPr>
        <p:spPr>
          <a:xfrm>
            <a:off x="669560" y="1103650"/>
            <a:ext cx="10852879" cy="5619437"/>
          </a:xfrm>
          <a:prstGeom prst="parallelogram">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600"/>
              </a:spcAft>
              <a:buFont typeface="Wingdings" panose="05000000000000000000" pitchFamily="2" charset="2"/>
              <a:buChar char="Ø"/>
            </a:pPr>
            <a:r>
              <a:rPr lang="en-US" sz="2800" b="1" dirty="0">
                <a:solidFill>
                  <a:schemeClr val="tx1"/>
                </a:solidFill>
              </a:rPr>
              <a:t>It is expected that peoples’ view on transgenders will vary in par with ages.</a:t>
            </a:r>
          </a:p>
          <a:p>
            <a:pPr marL="285750" indent="-285750">
              <a:spcAft>
                <a:spcPts val="600"/>
              </a:spcAft>
              <a:buFont typeface="Wingdings" panose="05000000000000000000" pitchFamily="2" charset="2"/>
              <a:buChar char="Ø"/>
            </a:pPr>
            <a:r>
              <a:rPr lang="en-US" sz="2800" b="1" dirty="0">
                <a:solidFill>
                  <a:schemeClr val="tx1"/>
                </a:solidFill>
              </a:rPr>
              <a:t>The elderly will be against the transsexuals being involved in the society whereas the young generations will be much liberal and willing to work and socialize with them.</a:t>
            </a:r>
          </a:p>
          <a:p>
            <a:pPr marL="285750" indent="-285750">
              <a:spcAft>
                <a:spcPts val="600"/>
              </a:spcAft>
              <a:buFont typeface="Wingdings" panose="05000000000000000000" pitchFamily="2" charset="2"/>
              <a:buChar char="Ø"/>
            </a:pPr>
            <a:r>
              <a:rPr lang="en-US" sz="2800" b="1" dirty="0">
                <a:solidFill>
                  <a:schemeClr val="tx1"/>
                </a:solidFill>
              </a:rPr>
              <a:t>It is expected that even the young generations will feel uneasy to take orders from them.</a:t>
            </a:r>
          </a:p>
          <a:p>
            <a:pPr marL="285750" indent="-285750">
              <a:spcAft>
                <a:spcPts val="600"/>
              </a:spcAft>
              <a:buFont typeface="Wingdings" panose="05000000000000000000" pitchFamily="2" charset="2"/>
              <a:buChar char="Ø"/>
            </a:pPr>
            <a:r>
              <a:rPr lang="en-US" sz="2800" b="1" dirty="0">
                <a:solidFill>
                  <a:schemeClr val="tx1"/>
                </a:solidFill>
              </a:rPr>
              <a:t>A part of the participants will express that the laws of Bangladesh regarding transgenders rights and protections from discrimination are vague and insufficient.</a:t>
            </a:r>
          </a:p>
        </p:txBody>
      </p:sp>
    </p:spTree>
    <p:extLst>
      <p:ext uri="{BB962C8B-B14F-4D97-AF65-F5344CB8AC3E}">
        <p14:creationId xmlns:p14="http://schemas.microsoft.com/office/powerpoint/2010/main" val="413800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rallelogram 2">
            <a:extLst>
              <a:ext uri="{FF2B5EF4-FFF2-40B4-BE49-F238E27FC236}">
                <a16:creationId xmlns:a16="http://schemas.microsoft.com/office/drawing/2014/main" id="{62279B7A-9AC2-4619-9845-AAEFEFC17381}"/>
              </a:ext>
            </a:extLst>
          </p:cNvPr>
          <p:cNvSpPr/>
          <p:nvPr/>
        </p:nvSpPr>
        <p:spPr>
          <a:xfrm>
            <a:off x="316665" y="149902"/>
            <a:ext cx="7313328" cy="719528"/>
          </a:xfrm>
          <a:prstGeom prst="parallelogram">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Primary Data Presentation</a:t>
            </a:r>
          </a:p>
        </p:txBody>
      </p:sp>
      <p:graphicFrame>
        <p:nvGraphicFramePr>
          <p:cNvPr id="4" name="Table 3">
            <a:extLst>
              <a:ext uri="{FF2B5EF4-FFF2-40B4-BE49-F238E27FC236}">
                <a16:creationId xmlns:a16="http://schemas.microsoft.com/office/drawing/2014/main" id="{0E1CDCDC-3E7C-45B7-B7C1-FDFFEDD76CD0}"/>
              </a:ext>
            </a:extLst>
          </p:cNvPr>
          <p:cNvGraphicFramePr>
            <a:graphicFrameLocks noGrp="1"/>
          </p:cNvGraphicFramePr>
          <p:nvPr>
            <p:extLst>
              <p:ext uri="{D42A27DB-BD31-4B8C-83A1-F6EECF244321}">
                <p14:modId xmlns:p14="http://schemas.microsoft.com/office/powerpoint/2010/main" val="3306688008"/>
              </p:ext>
            </p:extLst>
          </p:nvPr>
        </p:nvGraphicFramePr>
        <p:xfrm>
          <a:off x="316665" y="1046133"/>
          <a:ext cx="11330692" cy="5693113"/>
        </p:xfrm>
        <a:graphic>
          <a:graphicData uri="http://schemas.openxmlformats.org/drawingml/2006/table">
            <a:tbl>
              <a:tblPr firstRow="1" firstCol="1">
                <a:tableStyleId>{5C22544A-7EE6-4342-B048-85BDC9FD1C3A}</a:tableStyleId>
              </a:tblPr>
              <a:tblGrid>
                <a:gridCol w="6150915">
                  <a:extLst>
                    <a:ext uri="{9D8B030D-6E8A-4147-A177-3AD203B41FA5}">
                      <a16:colId xmlns:a16="http://schemas.microsoft.com/office/drawing/2014/main" val="3904814570"/>
                    </a:ext>
                  </a:extLst>
                </a:gridCol>
                <a:gridCol w="1113096">
                  <a:extLst>
                    <a:ext uri="{9D8B030D-6E8A-4147-A177-3AD203B41FA5}">
                      <a16:colId xmlns:a16="http://schemas.microsoft.com/office/drawing/2014/main" val="218074185"/>
                    </a:ext>
                  </a:extLst>
                </a:gridCol>
                <a:gridCol w="1050276">
                  <a:extLst>
                    <a:ext uri="{9D8B030D-6E8A-4147-A177-3AD203B41FA5}">
                      <a16:colId xmlns:a16="http://schemas.microsoft.com/office/drawing/2014/main" val="2649962778"/>
                    </a:ext>
                  </a:extLst>
                </a:gridCol>
                <a:gridCol w="1050276">
                  <a:extLst>
                    <a:ext uri="{9D8B030D-6E8A-4147-A177-3AD203B41FA5}">
                      <a16:colId xmlns:a16="http://schemas.microsoft.com/office/drawing/2014/main" val="125012282"/>
                    </a:ext>
                  </a:extLst>
                </a:gridCol>
                <a:gridCol w="1050276">
                  <a:extLst>
                    <a:ext uri="{9D8B030D-6E8A-4147-A177-3AD203B41FA5}">
                      <a16:colId xmlns:a16="http://schemas.microsoft.com/office/drawing/2014/main" val="2589380934"/>
                    </a:ext>
                  </a:extLst>
                </a:gridCol>
                <a:gridCol w="915853">
                  <a:extLst>
                    <a:ext uri="{9D8B030D-6E8A-4147-A177-3AD203B41FA5}">
                      <a16:colId xmlns:a16="http://schemas.microsoft.com/office/drawing/2014/main" val="1344749158"/>
                    </a:ext>
                  </a:extLst>
                </a:gridCol>
              </a:tblGrid>
              <a:tr h="302299">
                <a:tc>
                  <a:txBody>
                    <a:bodyPr/>
                    <a:lstStyle/>
                    <a:p>
                      <a:pPr marL="0" marR="0" algn="ctr">
                        <a:lnSpc>
                          <a:spcPct val="200000"/>
                        </a:lnSpc>
                        <a:spcBef>
                          <a:spcPts val="0"/>
                        </a:spcBef>
                        <a:spcAft>
                          <a:spcPts val="0"/>
                        </a:spcAft>
                      </a:pPr>
                      <a:r>
                        <a:rPr lang="en-US" sz="500" dirty="0">
                          <a:effectLst/>
                        </a:rPr>
                        <a:t> </a:t>
                      </a:r>
                      <a:endParaRPr lang="en-US" sz="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200000"/>
                        </a:lnSpc>
                        <a:spcBef>
                          <a:spcPts val="0"/>
                        </a:spcBef>
                        <a:spcAft>
                          <a:spcPts val="0"/>
                        </a:spcAft>
                      </a:pPr>
                      <a:r>
                        <a:rPr lang="en-US" sz="1200" dirty="0">
                          <a:effectLst/>
                        </a:rPr>
                        <a:t>A</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200000"/>
                        </a:lnSpc>
                        <a:spcBef>
                          <a:spcPts val="0"/>
                        </a:spcBef>
                        <a:spcAft>
                          <a:spcPts val="0"/>
                        </a:spcAft>
                      </a:pPr>
                      <a:r>
                        <a:rPr lang="en-US" sz="1200" dirty="0">
                          <a:effectLst/>
                        </a:rPr>
                        <a:t>B</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200000"/>
                        </a:lnSpc>
                        <a:spcBef>
                          <a:spcPts val="0"/>
                        </a:spcBef>
                        <a:spcAft>
                          <a:spcPts val="0"/>
                        </a:spcAft>
                      </a:pPr>
                      <a:r>
                        <a:rPr lang="en-US" sz="1200" dirty="0">
                          <a:effectLst/>
                        </a:rPr>
                        <a:t>C</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200000"/>
                        </a:lnSpc>
                        <a:spcBef>
                          <a:spcPts val="0"/>
                        </a:spcBef>
                        <a:spcAft>
                          <a:spcPts val="0"/>
                        </a:spcAft>
                      </a:pPr>
                      <a:r>
                        <a:rPr lang="en-US" sz="1200" dirty="0">
                          <a:effectLst/>
                        </a:rPr>
                        <a:t>D</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200000"/>
                        </a:lnSpc>
                        <a:spcBef>
                          <a:spcPts val="0"/>
                        </a:spcBef>
                        <a:spcAft>
                          <a:spcPts val="0"/>
                        </a:spcAft>
                      </a:pPr>
                      <a:r>
                        <a:rPr lang="en-US" sz="1200" dirty="0">
                          <a:effectLst/>
                        </a:rPr>
                        <a:t>E</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extLst>
                  <a:ext uri="{0D108BD9-81ED-4DB2-BD59-A6C34878D82A}">
                    <a16:rowId xmlns:a16="http://schemas.microsoft.com/office/drawing/2014/main" val="713617682"/>
                  </a:ext>
                </a:extLst>
              </a:tr>
              <a:tr h="314985">
                <a:tc>
                  <a:txBody>
                    <a:bodyPr/>
                    <a:lstStyle/>
                    <a:p>
                      <a:pPr marL="0" marR="0" algn="ctr">
                        <a:lnSpc>
                          <a:spcPct val="100000"/>
                        </a:lnSpc>
                        <a:spcBef>
                          <a:spcPts val="0"/>
                        </a:spcBef>
                        <a:spcAft>
                          <a:spcPts val="0"/>
                        </a:spcAft>
                      </a:pPr>
                      <a:r>
                        <a:rPr lang="en-US" sz="1600" dirty="0">
                          <a:effectLst/>
                        </a:rPr>
                        <a:t>1.Why do you think transgenders people are born?</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85.3%</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2.9%</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0</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11.8%</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extLst>
                  <a:ext uri="{0D108BD9-81ED-4DB2-BD59-A6C34878D82A}">
                    <a16:rowId xmlns:a16="http://schemas.microsoft.com/office/drawing/2014/main" val="1962724161"/>
                  </a:ext>
                </a:extLst>
              </a:tr>
              <a:tr h="292729">
                <a:tc>
                  <a:txBody>
                    <a:bodyPr/>
                    <a:lstStyle/>
                    <a:p>
                      <a:pPr marL="0" marR="0" algn="ctr">
                        <a:lnSpc>
                          <a:spcPct val="100000"/>
                        </a:lnSpc>
                        <a:spcBef>
                          <a:spcPts val="0"/>
                        </a:spcBef>
                        <a:spcAft>
                          <a:spcPts val="0"/>
                        </a:spcAft>
                      </a:pPr>
                      <a:r>
                        <a:rPr lang="en-US" sz="1600" dirty="0">
                          <a:effectLst/>
                        </a:rPr>
                        <a:t>2. Did you ever talk with any transgender?</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41.2%</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58.8%</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extLst>
                  <a:ext uri="{0D108BD9-81ED-4DB2-BD59-A6C34878D82A}">
                    <a16:rowId xmlns:a16="http://schemas.microsoft.com/office/drawing/2014/main" val="354371304"/>
                  </a:ext>
                </a:extLst>
              </a:tr>
              <a:tr h="314985">
                <a:tc>
                  <a:txBody>
                    <a:bodyPr/>
                    <a:lstStyle/>
                    <a:p>
                      <a:pPr marL="0" marR="0" algn="ctr">
                        <a:lnSpc>
                          <a:spcPct val="100000"/>
                        </a:lnSpc>
                        <a:spcBef>
                          <a:spcPts val="0"/>
                        </a:spcBef>
                        <a:spcAft>
                          <a:spcPts val="0"/>
                        </a:spcAft>
                      </a:pPr>
                      <a:r>
                        <a:rPr lang="en-US" sz="1600" dirty="0">
                          <a:effectLst/>
                        </a:rPr>
                        <a:t>3. If given the chance, would you like to talk with one?</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94.1%</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5.9%</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extLst>
                  <a:ext uri="{0D108BD9-81ED-4DB2-BD59-A6C34878D82A}">
                    <a16:rowId xmlns:a16="http://schemas.microsoft.com/office/drawing/2014/main" val="285295133"/>
                  </a:ext>
                </a:extLst>
              </a:tr>
              <a:tr h="634118">
                <a:tc>
                  <a:txBody>
                    <a:bodyPr/>
                    <a:lstStyle/>
                    <a:p>
                      <a:pPr marL="0" marR="0" algn="ctr">
                        <a:lnSpc>
                          <a:spcPct val="100000"/>
                        </a:lnSpc>
                        <a:spcBef>
                          <a:spcPts val="0"/>
                        </a:spcBef>
                        <a:spcAft>
                          <a:spcPts val="0"/>
                        </a:spcAft>
                      </a:pPr>
                      <a:r>
                        <a:rPr lang="en-US" sz="1600" dirty="0">
                          <a:effectLst/>
                        </a:rPr>
                        <a:t>4. Will you share any personal stories with any transgender given that you know him/her for some time and is trustworthy?</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76.5%</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23.5%</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extLst>
                  <a:ext uri="{0D108BD9-81ED-4DB2-BD59-A6C34878D82A}">
                    <a16:rowId xmlns:a16="http://schemas.microsoft.com/office/drawing/2014/main" val="206062713"/>
                  </a:ext>
                </a:extLst>
              </a:tr>
              <a:tr h="314985">
                <a:tc>
                  <a:txBody>
                    <a:bodyPr/>
                    <a:lstStyle/>
                    <a:p>
                      <a:pPr marL="0" marR="0" algn="ctr">
                        <a:lnSpc>
                          <a:spcPct val="100000"/>
                        </a:lnSpc>
                        <a:spcBef>
                          <a:spcPts val="0"/>
                        </a:spcBef>
                        <a:spcAft>
                          <a:spcPts val="0"/>
                        </a:spcAft>
                      </a:pPr>
                      <a:r>
                        <a:rPr lang="en-US" sz="1600" dirty="0">
                          <a:effectLst/>
                        </a:rPr>
                        <a:t>5. Do you see yourself following a transgender as your superior?</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dirty="0">
                          <a:effectLst/>
                        </a:rPr>
                        <a:t>67.6%</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32.4%</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extLst>
                  <a:ext uri="{0D108BD9-81ED-4DB2-BD59-A6C34878D82A}">
                    <a16:rowId xmlns:a16="http://schemas.microsoft.com/office/drawing/2014/main" val="3307150322"/>
                  </a:ext>
                </a:extLst>
              </a:tr>
              <a:tr h="314985">
                <a:tc>
                  <a:txBody>
                    <a:bodyPr/>
                    <a:lstStyle/>
                    <a:p>
                      <a:pPr marL="0" marR="0" algn="ctr">
                        <a:lnSpc>
                          <a:spcPct val="100000"/>
                        </a:lnSpc>
                        <a:spcBef>
                          <a:spcPts val="0"/>
                        </a:spcBef>
                        <a:spcAft>
                          <a:spcPts val="0"/>
                        </a:spcAft>
                      </a:pPr>
                      <a:r>
                        <a:rPr lang="en-US" sz="1600">
                          <a:effectLst/>
                        </a:rPr>
                        <a:t>6. If any transgender is your sub-ordinate, how would you treat them?</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dirty="0">
                          <a:effectLst/>
                        </a:rPr>
                        <a:t>67.6%</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2.9%</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29.4%</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extLst>
                  <a:ext uri="{0D108BD9-81ED-4DB2-BD59-A6C34878D82A}">
                    <a16:rowId xmlns:a16="http://schemas.microsoft.com/office/drawing/2014/main" val="1343872924"/>
                  </a:ext>
                </a:extLst>
              </a:tr>
              <a:tr h="634118">
                <a:tc>
                  <a:txBody>
                    <a:bodyPr/>
                    <a:lstStyle/>
                    <a:p>
                      <a:pPr marL="0" marR="0" algn="ctr">
                        <a:lnSpc>
                          <a:spcPct val="100000"/>
                        </a:lnSpc>
                        <a:spcBef>
                          <a:spcPts val="0"/>
                        </a:spcBef>
                        <a:spcAft>
                          <a:spcPts val="0"/>
                        </a:spcAft>
                      </a:pPr>
                      <a:r>
                        <a:rPr lang="en-US" sz="1600">
                          <a:effectLst/>
                        </a:rPr>
                        <a:t>7. How much qualification do you think a transgender need to reach in your current work position?</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dirty="0">
                          <a:effectLst/>
                        </a:rPr>
                        <a:t>67.6%</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dirty="0">
                          <a:effectLst/>
                        </a:rPr>
                        <a:t>11.8%</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20.6%</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extLst>
                  <a:ext uri="{0D108BD9-81ED-4DB2-BD59-A6C34878D82A}">
                    <a16:rowId xmlns:a16="http://schemas.microsoft.com/office/drawing/2014/main" val="3892360496"/>
                  </a:ext>
                </a:extLst>
              </a:tr>
              <a:tr h="470065">
                <a:tc>
                  <a:txBody>
                    <a:bodyPr/>
                    <a:lstStyle/>
                    <a:p>
                      <a:pPr marL="0" marR="0" algn="ctr">
                        <a:lnSpc>
                          <a:spcPct val="100000"/>
                        </a:lnSpc>
                        <a:spcBef>
                          <a:spcPts val="0"/>
                        </a:spcBef>
                        <a:spcAft>
                          <a:spcPts val="0"/>
                        </a:spcAft>
                      </a:pPr>
                      <a:r>
                        <a:rPr lang="en-US" sz="1600">
                          <a:effectLst/>
                        </a:rPr>
                        <a:t>8. Do you think transgenders needs more opportunities to join the regular jobs?</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23.5%</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dirty="0">
                          <a:effectLst/>
                        </a:rPr>
                        <a:t>76.5%</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extLst>
                  <a:ext uri="{0D108BD9-81ED-4DB2-BD59-A6C34878D82A}">
                    <a16:rowId xmlns:a16="http://schemas.microsoft.com/office/drawing/2014/main" val="1828719672"/>
                  </a:ext>
                </a:extLst>
              </a:tr>
              <a:tr h="314985">
                <a:tc>
                  <a:txBody>
                    <a:bodyPr/>
                    <a:lstStyle/>
                    <a:p>
                      <a:pPr marL="0" marR="0" algn="ctr">
                        <a:lnSpc>
                          <a:spcPct val="100000"/>
                        </a:lnSpc>
                        <a:spcBef>
                          <a:spcPts val="0"/>
                        </a:spcBef>
                        <a:spcAft>
                          <a:spcPts val="0"/>
                        </a:spcAft>
                      </a:pPr>
                      <a:r>
                        <a:rPr lang="en-US" sz="1600">
                          <a:effectLst/>
                        </a:rPr>
                        <a:t>9. Will you ever share an apartment with a transgender?</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76.5%</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dirty="0">
                          <a:effectLst/>
                        </a:rPr>
                        <a:t>23.5%</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dirty="0">
                          <a:effectLst/>
                        </a:rPr>
                        <a:t>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extLst>
                  <a:ext uri="{0D108BD9-81ED-4DB2-BD59-A6C34878D82A}">
                    <a16:rowId xmlns:a16="http://schemas.microsoft.com/office/drawing/2014/main" val="3174127539"/>
                  </a:ext>
                </a:extLst>
              </a:tr>
              <a:tr h="634118">
                <a:tc>
                  <a:txBody>
                    <a:bodyPr/>
                    <a:lstStyle/>
                    <a:p>
                      <a:pPr marL="0" marR="0" algn="ctr">
                        <a:lnSpc>
                          <a:spcPct val="100000"/>
                        </a:lnSpc>
                        <a:spcBef>
                          <a:spcPts val="0"/>
                        </a:spcBef>
                        <a:spcAft>
                          <a:spcPts val="0"/>
                        </a:spcAft>
                      </a:pPr>
                      <a:r>
                        <a:rPr lang="en-US" sz="1600">
                          <a:effectLst/>
                        </a:rPr>
                        <a:t>10. Why do you think transgender people don’t enter into studies and works like everybody else?</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79.4%</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dirty="0">
                          <a:effectLst/>
                        </a:rPr>
                        <a:t>5.9%</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dirty="0">
                          <a:effectLst/>
                        </a:rPr>
                        <a:t>14.7%</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dirty="0">
                          <a:effectLst/>
                        </a:rPr>
                        <a:t>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extLst>
                  <a:ext uri="{0D108BD9-81ED-4DB2-BD59-A6C34878D82A}">
                    <a16:rowId xmlns:a16="http://schemas.microsoft.com/office/drawing/2014/main" val="3605882080"/>
                  </a:ext>
                </a:extLst>
              </a:tr>
              <a:tr h="634118">
                <a:tc>
                  <a:txBody>
                    <a:bodyPr/>
                    <a:lstStyle/>
                    <a:p>
                      <a:pPr marL="0" marR="0" algn="ctr">
                        <a:lnSpc>
                          <a:spcPct val="100000"/>
                        </a:lnSpc>
                        <a:spcBef>
                          <a:spcPts val="0"/>
                        </a:spcBef>
                        <a:spcAft>
                          <a:spcPts val="0"/>
                        </a:spcAft>
                      </a:pPr>
                      <a:r>
                        <a:rPr lang="en-US" sz="1600">
                          <a:effectLst/>
                        </a:rPr>
                        <a:t>11. Will you take the risk of referring transgenders for employment/ grants/ studies to your superior, provided that they have potential?</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94.1%</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5.9%</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dirty="0">
                          <a:effectLst/>
                        </a:rPr>
                        <a:t>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dirty="0">
                          <a:effectLst/>
                        </a:rPr>
                        <a:t>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dirty="0">
                          <a:effectLst/>
                        </a:rPr>
                        <a:t>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extLst>
                  <a:ext uri="{0D108BD9-81ED-4DB2-BD59-A6C34878D82A}">
                    <a16:rowId xmlns:a16="http://schemas.microsoft.com/office/drawing/2014/main" val="3312807788"/>
                  </a:ext>
                </a:extLst>
              </a:tr>
              <a:tr h="485473">
                <a:tc>
                  <a:txBody>
                    <a:bodyPr/>
                    <a:lstStyle/>
                    <a:p>
                      <a:pPr marL="0" marR="0" algn="ctr">
                        <a:lnSpc>
                          <a:spcPct val="100000"/>
                        </a:lnSpc>
                        <a:spcBef>
                          <a:spcPts val="0"/>
                        </a:spcBef>
                        <a:spcAft>
                          <a:spcPts val="0"/>
                        </a:spcAft>
                      </a:pPr>
                      <a:r>
                        <a:rPr lang="en-US" sz="1600">
                          <a:effectLst/>
                        </a:rPr>
                        <a:t>12. If you find a transgender involved in conflict with a co-worker, what role will you play?</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21.2%</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6.1%</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60.6%</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dirty="0">
                          <a:effectLst/>
                        </a:rPr>
                        <a:t>0</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dirty="0">
                          <a:effectLst/>
                        </a:rPr>
                        <a:t>12.1%</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extLst>
                  <a:ext uri="{0D108BD9-81ED-4DB2-BD59-A6C34878D82A}">
                    <a16:rowId xmlns:a16="http://schemas.microsoft.com/office/drawing/2014/main" val="810263082"/>
                  </a:ext>
                </a:extLst>
              </a:tr>
            </a:tbl>
          </a:graphicData>
        </a:graphic>
      </p:graphicFrame>
    </p:spTree>
    <p:extLst>
      <p:ext uri="{BB962C8B-B14F-4D97-AF65-F5344CB8AC3E}">
        <p14:creationId xmlns:p14="http://schemas.microsoft.com/office/powerpoint/2010/main" val="265962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610D4BD-3AB1-41E9-B4A3-1E58FAF88FD3}"/>
              </a:ext>
            </a:extLst>
          </p:cNvPr>
          <p:cNvGraphicFramePr>
            <a:graphicFrameLocks/>
          </p:cNvGraphicFramePr>
          <p:nvPr>
            <p:extLst>
              <p:ext uri="{D42A27DB-BD31-4B8C-83A1-F6EECF244321}">
                <p14:modId xmlns:p14="http://schemas.microsoft.com/office/powerpoint/2010/main" val="3333407610"/>
              </p:ext>
            </p:extLst>
          </p:nvPr>
        </p:nvGraphicFramePr>
        <p:xfrm>
          <a:off x="2358189" y="1796717"/>
          <a:ext cx="7812505" cy="425516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05781575-25DB-48D2-B349-657E2586FF2D}"/>
              </a:ext>
            </a:extLst>
          </p:cNvPr>
          <p:cNvSpPr/>
          <p:nvPr/>
        </p:nvSpPr>
        <p:spPr>
          <a:xfrm>
            <a:off x="2505855" y="508350"/>
            <a:ext cx="7180289"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Education Level of respondents</a:t>
            </a:r>
          </a:p>
        </p:txBody>
      </p:sp>
    </p:spTree>
    <p:extLst>
      <p:ext uri="{BB962C8B-B14F-4D97-AF65-F5344CB8AC3E}">
        <p14:creationId xmlns:p14="http://schemas.microsoft.com/office/powerpoint/2010/main" val="3518729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E57D948-C69F-4ADB-A5BF-821B6EB67542}"/>
              </a:ext>
            </a:extLst>
          </p:cNvPr>
          <p:cNvGraphicFramePr>
            <a:graphicFrameLocks/>
          </p:cNvGraphicFramePr>
          <p:nvPr>
            <p:extLst>
              <p:ext uri="{D42A27DB-BD31-4B8C-83A1-F6EECF244321}">
                <p14:modId xmlns:p14="http://schemas.microsoft.com/office/powerpoint/2010/main" val="579762380"/>
              </p:ext>
            </p:extLst>
          </p:nvPr>
        </p:nvGraphicFramePr>
        <p:xfrm>
          <a:off x="2910589" y="2533337"/>
          <a:ext cx="6370820" cy="3728804"/>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C6863B9E-FEB2-4282-A522-783EF3B98E8A}"/>
              </a:ext>
            </a:extLst>
          </p:cNvPr>
          <p:cNvSpPr/>
          <p:nvPr/>
        </p:nvSpPr>
        <p:spPr>
          <a:xfrm>
            <a:off x="2505855" y="1214203"/>
            <a:ext cx="7180289"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Why do you think transgenders are born?</a:t>
            </a:r>
          </a:p>
        </p:txBody>
      </p:sp>
    </p:spTree>
    <p:extLst>
      <p:ext uri="{BB962C8B-B14F-4D97-AF65-F5344CB8AC3E}">
        <p14:creationId xmlns:p14="http://schemas.microsoft.com/office/powerpoint/2010/main" val="3547928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1848</TotalTime>
  <Words>1155</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Ishti Sajid</dc:creator>
  <cp:lastModifiedBy>Ishti Sajid</cp:lastModifiedBy>
  <cp:revision>33</cp:revision>
  <dcterms:created xsi:type="dcterms:W3CDTF">2018-12-19T07:07:18Z</dcterms:created>
  <dcterms:modified xsi:type="dcterms:W3CDTF">2018-12-21T07:44:19Z</dcterms:modified>
</cp:coreProperties>
</file>