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256" r:id="rId2"/>
    <p:sldId id="260" r:id="rId3"/>
    <p:sldId id="261" r:id="rId4"/>
    <p:sldId id="264" r:id="rId5"/>
    <p:sldId id="265" r:id="rId6"/>
    <p:sldId id="266" r:id="rId7"/>
    <p:sldId id="267" r:id="rId8"/>
    <p:sldId id="268" r:id="rId9"/>
    <p:sldId id="269" r:id="rId10"/>
    <p:sldId id="270" r:id="rId11"/>
    <p:sldId id="280" r:id="rId12"/>
    <p:sldId id="283" r:id="rId13"/>
    <p:sldId id="281" r:id="rId14"/>
    <p:sldId id="345" r:id="rId15"/>
    <p:sldId id="284" r:id="rId16"/>
    <p:sldId id="289" r:id="rId17"/>
    <p:sldId id="316" r:id="rId18"/>
    <p:sldId id="317" r:id="rId19"/>
    <p:sldId id="319" r:id="rId20"/>
    <p:sldId id="321" r:id="rId21"/>
    <p:sldId id="322" r:id="rId22"/>
    <p:sldId id="323" r:id="rId23"/>
    <p:sldId id="324" r:id="rId24"/>
    <p:sldId id="348" r:id="rId25"/>
    <p:sldId id="349" r:id="rId26"/>
    <p:sldId id="351" r:id="rId27"/>
    <p:sldId id="352" r:id="rId28"/>
    <p:sldId id="354" r:id="rId29"/>
    <p:sldId id="355" r:id="rId30"/>
    <p:sldId id="358" r:id="rId31"/>
    <p:sldId id="363" r:id="rId32"/>
    <p:sldId id="364"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143" autoAdjust="0"/>
  </p:normalViewPr>
  <p:slideViewPr>
    <p:cSldViewPr>
      <p:cViewPr>
        <p:scale>
          <a:sx n="66" d="100"/>
          <a:sy n="66" d="100"/>
        </p:scale>
        <p:origin x="-1692"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013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13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13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013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EADC089F-EF13-4DE2-83DD-2B6175A79AB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991A759-A29C-4B31-9945-8C6B3BD14390}" type="slidenum">
              <a:rPr lang="en-US" smtClean="0"/>
              <a:pPr/>
              <a:t>9</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t>A transgenic crop plant contains a gene or genes which have been artificially inserted instead of the plant acquiring them through pollination. The inserted gene sequence (known as the </a:t>
            </a:r>
            <a:r>
              <a:rPr lang="en-US" b="1" smtClean="0"/>
              <a:t>transgene</a:t>
            </a:r>
            <a:r>
              <a:rPr lang="en-US" smtClean="0"/>
              <a:t>) may come from another unrelated plant, or from a completely different species: transgenic Bt corn, for example, which produces its own insecticide, contains a gene from a bacterium. Plants containing transgenes are often called </a:t>
            </a:r>
            <a:r>
              <a:rPr lang="en-US" b="1" smtClean="0"/>
              <a:t>genetically modified</a:t>
            </a:r>
            <a:r>
              <a:rPr lang="en-US" smtClean="0"/>
              <a:t> or </a:t>
            </a:r>
            <a:r>
              <a:rPr lang="en-US" b="1" smtClean="0"/>
              <a:t>GM crops</a:t>
            </a:r>
            <a:r>
              <a:rPr lang="en-US" smtClean="0"/>
              <a:t>, although in reality all crops have been genetically modified from their original wild state by domestication, selection and controlled breeding over long periods of time.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9330"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993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4D1286-A2DC-4FEF-9339-E05A45747D7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272C52-7828-40B4-8B79-01E2584521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3D4776-CC59-44DA-9C44-D34CB76266A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AB1914-4BAE-44F8-8146-C2841751E0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EABB0E-E43A-4746-B280-A830A083480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FAD473-E268-42BC-9D54-50C21DA1C4C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D67ECD-C13A-408C-95BF-FA80F4F922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5E3AF3F-BD58-4589-A34A-2B73E90134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1B1AA3-69BE-4FE1-9377-DE21342062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4DB6AD4-78F3-43F5-9971-767E4DEB1E6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580388-3FE5-452C-AD15-08DE27154F4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60BABB-5887-408E-B173-51D0FA3F0C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83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83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983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983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charset="0"/>
              </a:defRPr>
            </a:lvl1pPr>
          </a:lstStyle>
          <a:p>
            <a:pPr>
              <a:defRPr/>
            </a:pPr>
            <a:fld id="{6F8701B6-DE5D-4757-B11D-1EEC59A5ACEB}"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z="4000" b="1" smtClean="0"/>
              <a:t>Modern Agriculture: Its Effects on the Environment</a:t>
            </a:r>
            <a:br>
              <a:rPr lang="en-US" sz="4000" b="1" smtClean="0"/>
            </a:br>
            <a:endParaRPr lang="en-US" sz="4000" b="1"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304800"/>
            <a:ext cx="8915400" cy="1371600"/>
          </a:xfrm>
        </p:spPr>
        <p:txBody>
          <a:bodyPr/>
          <a:lstStyle/>
          <a:p>
            <a:pPr eaLnBrk="1" hangingPunct="1">
              <a:defRPr/>
            </a:pPr>
            <a:r>
              <a:rPr lang="en-US" sz="3200" b="1" smtClean="0">
                <a:solidFill>
                  <a:srgbClr val="FF9900"/>
                </a:solidFill>
              </a:rPr>
              <a:t>Major environmental risks associated with genetically modified/engineered crops…</a:t>
            </a:r>
          </a:p>
        </p:txBody>
      </p:sp>
      <p:sp>
        <p:nvSpPr>
          <p:cNvPr id="18435" name="Rectangle 3"/>
          <p:cNvSpPr>
            <a:spLocks noGrp="1" noChangeArrowheads="1"/>
          </p:cNvSpPr>
          <p:nvPr>
            <p:ph type="body" idx="1"/>
          </p:nvPr>
        </p:nvSpPr>
        <p:spPr>
          <a:xfrm>
            <a:off x="0" y="2133600"/>
            <a:ext cx="9144000" cy="4724400"/>
          </a:xfrm>
        </p:spPr>
        <p:txBody>
          <a:bodyPr/>
          <a:lstStyle/>
          <a:p>
            <a:pPr eaLnBrk="1" hangingPunct="1">
              <a:lnSpc>
                <a:spcPct val="90000"/>
              </a:lnSpc>
              <a:buFont typeface="Wingdings" pitchFamily="2" charset="2"/>
              <a:buNone/>
              <a:defRPr/>
            </a:pPr>
            <a:endParaRPr lang="en-US" sz="1000" dirty="0" smtClean="0"/>
          </a:p>
          <a:p>
            <a:pPr eaLnBrk="1" hangingPunct="1">
              <a:lnSpc>
                <a:spcPct val="90000"/>
              </a:lnSpc>
              <a:defRPr/>
            </a:pPr>
            <a:endParaRPr lang="en-US" sz="1000" dirty="0" smtClean="0"/>
          </a:p>
          <a:p>
            <a:pPr eaLnBrk="1" hangingPunct="1">
              <a:lnSpc>
                <a:spcPct val="90000"/>
              </a:lnSpc>
              <a:defRPr/>
            </a:pPr>
            <a:r>
              <a:rPr lang="en-US" sz="2800" dirty="0" smtClean="0"/>
              <a:t>It is expected that biotechnology will exacerbate the problems of conventional agriculture and by </a:t>
            </a:r>
            <a:r>
              <a:rPr lang="en-US" sz="2800" dirty="0" smtClean="0">
                <a:solidFill>
                  <a:srgbClr val="FFFF00"/>
                </a:solidFill>
              </a:rPr>
              <a:t>promoting monocultures</a:t>
            </a:r>
            <a:r>
              <a:rPr lang="en-US" sz="2800" dirty="0" smtClean="0"/>
              <a:t>, which will also </a:t>
            </a:r>
            <a:r>
              <a:rPr lang="en-US" sz="2800" dirty="0" smtClean="0">
                <a:solidFill>
                  <a:srgbClr val="FFFF00"/>
                </a:solidFill>
              </a:rPr>
              <a:t>undermine ecological methods </a:t>
            </a:r>
            <a:r>
              <a:rPr lang="en-US" sz="2800" dirty="0" smtClean="0"/>
              <a:t>of farming such as rotations and </a:t>
            </a:r>
            <a:r>
              <a:rPr lang="en-US" sz="2800" dirty="0" err="1" smtClean="0"/>
              <a:t>polycultures</a:t>
            </a:r>
            <a:r>
              <a:rPr lang="en-US" sz="28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8229600" cy="609600"/>
          </a:xfrm>
        </p:spPr>
        <p:txBody>
          <a:bodyPr/>
          <a:lstStyle/>
          <a:p>
            <a:pPr eaLnBrk="1" hangingPunct="1">
              <a:defRPr/>
            </a:pPr>
            <a:r>
              <a:rPr lang="en-US" sz="3600" b="1" smtClean="0">
                <a:solidFill>
                  <a:srgbClr val="FF9900"/>
                </a:solidFill>
              </a:rPr>
              <a:t>Soil</a:t>
            </a:r>
            <a:r>
              <a:rPr lang="en-US" sz="3600" b="1" smtClean="0"/>
              <a:t> </a:t>
            </a:r>
            <a:r>
              <a:rPr lang="en-US" sz="3600" b="1" smtClean="0">
                <a:solidFill>
                  <a:srgbClr val="FF9900"/>
                </a:solidFill>
              </a:rPr>
              <a:t>Erosion</a:t>
            </a:r>
          </a:p>
        </p:txBody>
      </p:sp>
      <p:sp>
        <p:nvSpPr>
          <p:cNvPr id="28675" name="Rectangle 3"/>
          <p:cNvSpPr>
            <a:spLocks noGrp="1" noChangeArrowheads="1"/>
          </p:cNvSpPr>
          <p:nvPr>
            <p:ph type="body" idx="1"/>
          </p:nvPr>
        </p:nvSpPr>
        <p:spPr>
          <a:xfrm>
            <a:off x="0" y="1066800"/>
            <a:ext cx="9144000" cy="5791200"/>
          </a:xfrm>
        </p:spPr>
        <p:txBody>
          <a:bodyPr/>
          <a:lstStyle/>
          <a:p>
            <a:pPr eaLnBrk="1" hangingPunct="1">
              <a:lnSpc>
                <a:spcPct val="90000"/>
              </a:lnSpc>
              <a:defRPr/>
            </a:pPr>
            <a:r>
              <a:rPr lang="en-US" sz="2800" dirty="0" smtClean="0"/>
              <a:t>Soil erosion is one form of soil degradation and it is a naturally occurring process on all land. </a:t>
            </a:r>
            <a:r>
              <a:rPr lang="en-US" sz="2800" dirty="0" smtClean="0">
                <a:solidFill>
                  <a:srgbClr val="FFFF00"/>
                </a:solidFill>
              </a:rPr>
              <a:t>The agents of soil erosion are water and wind</a:t>
            </a:r>
            <a:r>
              <a:rPr lang="en-US" sz="2800" dirty="0" smtClean="0"/>
              <a:t>, each contributing a significant amount of soil loss each year.</a:t>
            </a:r>
          </a:p>
          <a:p>
            <a:pPr eaLnBrk="1" hangingPunct="1">
              <a:lnSpc>
                <a:spcPct val="90000"/>
              </a:lnSpc>
              <a:defRPr/>
            </a:pPr>
            <a:endParaRPr lang="en-US" sz="1200" dirty="0" smtClean="0"/>
          </a:p>
          <a:p>
            <a:pPr eaLnBrk="1" hangingPunct="1">
              <a:lnSpc>
                <a:spcPct val="90000"/>
              </a:lnSpc>
              <a:defRPr/>
            </a:pPr>
            <a:r>
              <a:rPr lang="en-US" sz="2800" dirty="0" smtClean="0">
                <a:solidFill>
                  <a:srgbClr val="FFFF00"/>
                </a:solidFill>
              </a:rPr>
              <a:t>Soil erosion </a:t>
            </a:r>
            <a:r>
              <a:rPr lang="en-US" sz="2800" dirty="0" smtClean="0"/>
              <a:t>may be a slow process that continues relatively unnoticed, or it may occur at an alarming rate causing serious </a:t>
            </a:r>
            <a:r>
              <a:rPr lang="en-US" sz="2800" dirty="0" smtClean="0">
                <a:solidFill>
                  <a:srgbClr val="FFFF00"/>
                </a:solidFill>
              </a:rPr>
              <a:t>loss of topsoil</a:t>
            </a:r>
            <a:r>
              <a:rPr lang="en-US" sz="2800" dirty="0" smtClean="0"/>
              <a:t>. </a:t>
            </a:r>
            <a:r>
              <a:rPr lang="en-US" sz="2800" i="1" dirty="0" smtClean="0">
                <a:effectLst/>
              </a:rPr>
              <a:t>The loss of soil from farmland may be reflected in reduced crop production potential, lower surface water quality and damaged drainage networks. </a:t>
            </a:r>
          </a:p>
          <a:p>
            <a:pPr eaLnBrk="1" hangingPunct="1">
              <a:lnSpc>
                <a:spcPct val="90000"/>
              </a:lnSpc>
              <a:defRPr/>
            </a:pPr>
            <a:endParaRPr lang="en-US" sz="1200" dirty="0" smtClean="0"/>
          </a:p>
          <a:p>
            <a:pPr eaLnBrk="1" hangingPunct="1">
              <a:lnSpc>
                <a:spcPct val="90000"/>
              </a:lnSpc>
              <a:defRPr/>
            </a:pPr>
            <a:r>
              <a:rPr lang="en-US" sz="2800" dirty="0" smtClean="0">
                <a:solidFill>
                  <a:srgbClr val="FFFF00"/>
                </a:solidFill>
              </a:rPr>
              <a:t>Soil erosion potential is increased </a:t>
            </a:r>
            <a:r>
              <a:rPr lang="en-US" sz="2800" dirty="0" smtClean="0"/>
              <a:t>if the soil has no or very little vegetative cover of plants and/or crop residues.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3315" name="Rectangle 5"/>
          <p:cNvSpPr>
            <a:spLocks noChangeArrowheads="1"/>
          </p:cNvSpPr>
          <p:nvPr/>
        </p:nvSpPr>
        <p:spPr bwMode="auto">
          <a:xfrm>
            <a:off x="228600" y="6088559"/>
            <a:ext cx="8001000" cy="769441"/>
          </a:xfrm>
          <a:prstGeom prst="rect">
            <a:avLst/>
          </a:prstGeom>
          <a:noFill/>
          <a:ln w="9525">
            <a:noFill/>
            <a:miter lim="800000"/>
            <a:headEnd/>
            <a:tailEnd/>
          </a:ln>
        </p:spPr>
        <p:txBody>
          <a:bodyPr anchor="ctr">
            <a:spAutoFit/>
          </a:bodyPr>
          <a:lstStyle/>
          <a:p>
            <a:pPr algn="ctr" eaLnBrk="1" hangingPunct="1">
              <a:defRPr/>
            </a:pPr>
            <a:r>
              <a:rPr lang="en-US" sz="4400" b="1" dirty="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latin typeface="Arial" charset="0"/>
              </a:rPr>
              <a:t>Soil erosion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81000"/>
            <a:ext cx="8229600" cy="768350"/>
          </a:xfrm>
        </p:spPr>
        <p:txBody>
          <a:bodyPr/>
          <a:lstStyle/>
          <a:p>
            <a:pPr eaLnBrk="1" hangingPunct="1">
              <a:defRPr/>
            </a:pPr>
            <a:r>
              <a:rPr lang="en-US" sz="4000" b="1" smtClean="0">
                <a:solidFill>
                  <a:srgbClr val="FF9900"/>
                </a:solidFill>
              </a:rPr>
              <a:t>Conservation Measures</a:t>
            </a:r>
          </a:p>
        </p:txBody>
      </p:sp>
      <p:sp>
        <p:nvSpPr>
          <p:cNvPr id="29699" name="Rectangle 3"/>
          <p:cNvSpPr>
            <a:spLocks noGrp="1" noChangeArrowheads="1"/>
          </p:cNvSpPr>
          <p:nvPr>
            <p:ph type="body" idx="1"/>
          </p:nvPr>
        </p:nvSpPr>
        <p:spPr>
          <a:xfrm>
            <a:off x="0" y="1600200"/>
            <a:ext cx="9144000" cy="4953000"/>
          </a:xfrm>
        </p:spPr>
        <p:txBody>
          <a:bodyPr/>
          <a:lstStyle/>
          <a:p>
            <a:pPr eaLnBrk="1" hangingPunct="1">
              <a:lnSpc>
                <a:spcPct val="90000"/>
              </a:lnSpc>
              <a:defRPr/>
            </a:pPr>
            <a:r>
              <a:rPr lang="en-US" sz="2800" dirty="0" smtClean="0">
                <a:solidFill>
                  <a:srgbClr val="FFFF00"/>
                </a:solidFill>
              </a:rPr>
              <a:t>Tillage and cropping practices</a:t>
            </a:r>
            <a:r>
              <a:rPr lang="en-US" sz="2800" dirty="0" smtClean="0"/>
              <a:t>, as well a </a:t>
            </a:r>
            <a:r>
              <a:rPr lang="en-US" sz="2800" dirty="0" smtClean="0">
                <a:solidFill>
                  <a:srgbClr val="FFFF00"/>
                </a:solidFill>
              </a:rPr>
              <a:t>land management practices</a:t>
            </a:r>
            <a:r>
              <a:rPr lang="en-US" sz="2800" dirty="0" smtClean="0"/>
              <a:t>, directly affect the overall soil erosion problem and solutions on a farm.</a:t>
            </a:r>
          </a:p>
          <a:p>
            <a:pPr eaLnBrk="1" hangingPunct="1">
              <a:lnSpc>
                <a:spcPct val="90000"/>
              </a:lnSpc>
              <a:buFont typeface="Wingdings" pitchFamily="2" charset="2"/>
              <a:buNone/>
              <a:defRPr/>
            </a:pPr>
            <a:r>
              <a:rPr lang="en-US" sz="2800" dirty="0" smtClean="0"/>
              <a:t> </a:t>
            </a:r>
          </a:p>
          <a:p>
            <a:pPr eaLnBrk="1" hangingPunct="1">
              <a:lnSpc>
                <a:spcPct val="90000"/>
              </a:lnSpc>
              <a:defRPr/>
            </a:pPr>
            <a:r>
              <a:rPr lang="en-US" sz="2800" dirty="0" smtClean="0"/>
              <a:t>When </a:t>
            </a:r>
            <a:r>
              <a:rPr lang="en-US" sz="2800" dirty="0" smtClean="0">
                <a:solidFill>
                  <a:srgbClr val="FFFF00"/>
                </a:solidFill>
              </a:rPr>
              <a:t>crop rotations or changing tillage practices </a:t>
            </a:r>
            <a:r>
              <a:rPr lang="en-US" sz="2800" dirty="0" smtClean="0"/>
              <a:t>are not enough to control erosion on a field, a combination of approaches or more extreme measures might be necessary. For example, </a:t>
            </a:r>
            <a:r>
              <a:rPr lang="en-US" sz="2800" dirty="0" smtClean="0">
                <a:solidFill>
                  <a:srgbClr val="FFFF00"/>
                </a:solidFill>
              </a:rPr>
              <a:t>contour plowing</a:t>
            </a:r>
            <a:r>
              <a:rPr lang="en-US" sz="2800" dirty="0" smtClean="0"/>
              <a:t>, </a:t>
            </a:r>
            <a:r>
              <a:rPr lang="en-US" sz="2800" dirty="0" smtClean="0">
                <a:solidFill>
                  <a:srgbClr val="FFFF00"/>
                </a:solidFill>
              </a:rPr>
              <a:t>strip cropping</a:t>
            </a:r>
            <a:r>
              <a:rPr lang="en-US" sz="2800" dirty="0" smtClean="0"/>
              <a:t>, or </a:t>
            </a:r>
            <a:r>
              <a:rPr lang="en-US" sz="2800" dirty="0" smtClean="0">
                <a:solidFill>
                  <a:srgbClr val="FFFF00"/>
                </a:solidFill>
              </a:rPr>
              <a:t>terracing</a:t>
            </a:r>
            <a:r>
              <a:rPr lang="en-US" sz="2800" dirty="0" smtClean="0"/>
              <a:t> may be considered.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sz="half" idx="1"/>
          </p:nvPr>
        </p:nvSpPr>
        <p:spPr>
          <a:xfrm>
            <a:off x="0" y="228600"/>
            <a:ext cx="9144000" cy="4114800"/>
          </a:xfrm>
        </p:spPr>
        <p:txBody>
          <a:bodyPr/>
          <a:lstStyle/>
          <a:p>
            <a:pPr eaLnBrk="1" hangingPunct="1">
              <a:buFont typeface="Wingdings" pitchFamily="2" charset="2"/>
              <a:buNone/>
              <a:defRPr/>
            </a:pPr>
            <a:r>
              <a:rPr lang="en-US" sz="2800" b="1" i="1" dirty="0" smtClean="0"/>
              <a:t>Contour Plowing</a:t>
            </a:r>
            <a:r>
              <a:rPr lang="en-US" sz="2800" dirty="0" smtClean="0"/>
              <a:t>: fields are plowed along the contours of the land to help reduce soil erosion.</a:t>
            </a:r>
            <a:br>
              <a:rPr lang="en-US" sz="2800" dirty="0" smtClean="0"/>
            </a:br>
            <a:endParaRPr lang="en-US" sz="2800" dirty="0" smtClean="0"/>
          </a:p>
        </p:txBody>
      </p:sp>
      <p:sp>
        <p:nvSpPr>
          <p:cNvPr id="15363" name="AutoShape 6" descr="2Q=="/>
          <p:cNvSpPr>
            <a:spLocks noChangeAspect="1" noChangeArrowheads="1"/>
          </p:cNvSpPr>
          <p:nvPr/>
        </p:nvSpPr>
        <p:spPr bwMode="auto">
          <a:xfrm>
            <a:off x="3876675" y="2933700"/>
            <a:ext cx="1390650" cy="990600"/>
          </a:xfrm>
          <a:prstGeom prst="rect">
            <a:avLst/>
          </a:prstGeom>
          <a:noFill/>
          <a:ln w="9525">
            <a:noFill/>
            <a:miter lim="800000"/>
            <a:headEnd/>
            <a:tailEnd/>
          </a:ln>
        </p:spPr>
        <p:txBody>
          <a:bodyPr/>
          <a:lstStyle/>
          <a:p>
            <a:endParaRPr lang="en-US"/>
          </a:p>
        </p:txBody>
      </p:sp>
      <p:sp>
        <p:nvSpPr>
          <p:cNvPr id="15364" name="AutoShape 8" descr="2Q=="/>
          <p:cNvSpPr>
            <a:spLocks noChangeAspect="1" noChangeArrowheads="1"/>
          </p:cNvSpPr>
          <p:nvPr/>
        </p:nvSpPr>
        <p:spPr bwMode="auto">
          <a:xfrm>
            <a:off x="3876675" y="2933700"/>
            <a:ext cx="1390650" cy="990600"/>
          </a:xfrm>
          <a:prstGeom prst="rect">
            <a:avLst/>
          </a:prstGeom>
          <a:noFill/>
          <a:ln w="9525">
            <a:noFill/>
            <a:miter lim="800000"/>
            <a:headEnd/>
            <a:tailEnd/>
          </a:ln>
        </p:spPr>
        <p:txBody>
          <a:bodyPr/>
          <a:lstStyle/>
          <a:p>
            <a:endParaRPr lang="en-US"/>
          </a:p>
        </p:txBody>
      </p:sp>
      <p:pic>
        <p:nvPicPr>
          <p:cNvPr id="15365" name="Picture 10" descr="organic"/>
          <p:cNvPicPr>
            <a:picLocks noGrp="1" noChangeAspect="1" noChangeArrowheads="1"/>
          </p:cNvPicPr>
          <p:nvPr>
            <p:ph sz="half" idx="2"/>
          </p:nvPr>
        </p:nvPicPr>
        <p:blipFill>
          <a:blip r:embed="rId2"/>
          <a:srcRect/>
          <a:stretch>
            <a:fillRect/>
          </a:stretch>
        </p:blipFill>
        <p:spPr>
          <a:xfrm>
            <a:off x="0" y="1309688"/>
            <a:ext cx="9144000" cy="5548312"/>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81000"/>
            <a:ext cx="8229600" cy="676275"/>
          </a:xfrm>
        </p:spPr>
        <p:txBody>
          <a:bodyPr/>
          <a:lstStyle/>
          <a:p>
            <a:pPr eaLnBrk="1" hangingPunct="1">
              <a:defRPr/>
            </a:pPr>
            <a:r>
              <a:rPr lang="en-US" sz="4000" b="1" dirty="0" smtClean="0">
                <a:solidFill>
                  <a:srgbClr val="FFFF00"/>
                </a:solidFill>
              </a:rPr>
              <a:t>No-till Farming</a:t>
            </a:r>
          </a:p>
        </p:txBody>
      </p:sp>
      <p:sp>
        <p:nvSpPr>
          <p:cNvPr id="32771" name="Rectangle 3"/>
          <p:cNvSpPr>
            <a:spLocks noGrp="1" noChangeArrowheads="1"/>
          </p:cNvSpPr>
          <p:nvPr>
            <p:ph type="body" idx="1"/>
          </p:nvPr>
        </p:nvSpPr>
        <p:spPr>
          <a:xfrm>
            <a:off x="0" y="1371600"/>
            <a:ext cx="9144000" cy="5486400"/>
          </a:xfrm>
        </p:spPr>
        <p:txBody>
          <a:bodyPr/>
          <a:lstStyle/>
          <a:p>
            <a:pPr eaLnBrk="1" hangingPunct="1">
              <a:defRPr/>
            </a:pPr>
            <a:r>
              <a:rPr lang="en-US" b="1" dirty="0" smtClean="0">
                <a:solidFill>
                  <a:srgbClr val="FFFF00"/>
                </a:solidFill>
              </a:rPr>
              <a:t>No-till farming </a:t>
            </a:r>
            <a:r>
              <a:rPr lang="en-US" dirty="0" smtClean="0"/>
              <a:t>(sometimes called </a:t>
            </a:r>
            <a:r>
              <a:rPr lang="en-US" b="1" dirty="0" smtClean="0">
                <a:solidFill>
                  <a:srgbClr val="FFFF00"/>
                </a:solidFill>
              </a:rPr>
              <a:t>zero tillage</a:t>
            </a:r>
            <a:r>
              <a:rPr lang="en-US" dirty="0" smtClean="0"/>
              <a:t>) is a way of growing crops from year to year without disturbing the soil through tillage.</a:t>
            </a:r>
          </a:p>
          <a:p>
            <a:pPr eaLnBrk="1" hangingPunct="1">
              <a:defRPr/>
            </a:pPr>
            <a:endParaRPr lang="en-US" dirty="0" smtClean="0"/>
          </a:p>
          <a:p>
            <a:pPr eaLnBrk="1" hangingPunct="1">
              <a:defRPr/>
            </a:pPr>
            <a:r>
              <a:rPr lang="en-US" dirty="0" smtClean="0"/>
              <a:t>No-till is an emergent agricultural technique which can increase the amount of water in the soil and decrease erosion. It may also increase the </a:t>
            </a:r>
            <a:r>
              <a:rPr lang="en-US" dirty="0" smtClean="0">
                <a:solidFill>
                  <a:srgbClr val="FFFF00"/>
                </a:solidFill>
              </a:rPr>
              <a:t>amount and variety of life in and on the soil </a:t>
            </a:r>
            <a:r>
              <a:rPr lang="en-US" dirty="0" smtClean="0"/>
              <a:t>but may require </a:t>
            </a:r>
            <a:r>
              <a:rPr lang="en-US" dirty="0" smtClean="0">
                <a:solidFill>
                  <a:srgbClr val="FFFF00"/>
                </a:solidFill>
              </a:rPr>
              <a:t>increased herbicide usage</a:t>
            </a:r>
            <a:r>
              <a:rPr lang="en-US" dirty="0" smtClean="0"/>
              <a:t>. </a:t>
            </a:r>
          </a:p>
          <a:p>
            <a:pPr eaLnBrk="1" hangingPunct="1">
              <a:defRPr/>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0" y="1143000"/>
            <a:ext cx="9144000" cy="5715000"/>
          </a:xfrm>
        </p:spPr>
        <p:txBody>
          <a:bodyPr/>
          <a:lstStyle/>
          <a:p>
            <a:pPr eaLnBrk="1" hangingPunct="1">
              <a:defRPr/>
            </a:pPr>
            <a:r>
              <a:rPr lang="en-US" sz="2800" dirty="0" smtClean="0">
                <a:solidFill>
                  <a:srgbClr val="FFFF00"/>
                </a:solidFill>
              </a:rPr>
              <a:t>Intensive agriculture </a:t>
            </a:r>
            <a:r>
              <a:rPr lang="en-US" sz="2800" dirty="0" smtClean="0"/>
              <a:t>especially in </a:t>
            </a:r>
            <a:r>
              <a:rPr lang="en-US" sz="2800" dirty="0" err="1" smtClean="0"/>
              <a:t>industrialised</a:t>
            </a:r>
            <a:r>
              <a:rPr lang="en-US" sz="2800" dirty="0" smtClean="0"/>
              <a:t> countries has contributed to environmental </a:t>
            </a:r>
            <a:r>
              <a:rPr lang="en-US" sz="2800" u="sng" dirty="0" smtClean="0">
                <a:solidFill>
                  <a:srgbClr val="FFFF00"/>
                </a:solidFill>
              </a:rPr>
              <a:t>problems such as pollution of surface and groundwater with nitrates and pesticides, global warming, reductions in biodiversity and soil degradation, and virtual monocultures have spread over entire regions</a:t>
            </a:r>
            <a:r>
              <a:rPr lang="en-US" sz="2800" u="sng" dirty="0" smtClean="0"/>
              <a:t>.</a:t>
            </a:r>
          </a:p>
          <a:p>
            <a:pPr eaLnBrk="1" hangingPunct="1">
              <a:defRPr/>
            </a:pPr>
            <a:endParaRPr lang="en-US" sz="1400" dirty="0" smtClean="0"/>
          </a:p>
          <a:p>
            <a:pPr eaLnBrk="1" hangingPunct="1">
              <a:defRPr/>
            </a:pPr>
            <a:r>
              <a:rPr lang="en-US" sz="2800" dirty="0" smtClean="0">
                <a:solidFill>
                  <a:srgbClr val="FF9900"/>
                </a:solidFill>
              </a:rPr>
              <a:t>Organic farming</a:t>
            </a:r>
            <a:r>
              <a:rPr lang="en-US" sz="2800" dirty="0" smtClean="0"/>
              <a:t> on the other hand, offers a potentially more sustainable form of production. Organic farming is practiced in approximately </a:t>
            </a:r>
            <a:r>
              <a:rPr lang="en-US" sz="2800" dirty="0" smtClean="0">
                <a:solidFill>
                  <a:srgbClr val="FFFF00"/>
                </a:solidFill>
              </a:rPr>
              <a:t>100 countries of the world </a:t>
            </a:r>
            <a:r>
              <a:rPr lang="en-US" sz="2800" dirty="0" smtClean="0"/>
              <a:t>and the area is increasing. Trade with organic products all over the world is a growing reality with the major markets being Europe and North America. </a:t>
            </a:r>
          </a:p>
        </p:txBody>
      </p:sp>
      <p:sp>
        <p:nvSpPr>
          <p:cNvPr id="37892" name="Rectangle 4"/>
          <p:cNvSpPr>
            <a:spLocks noGrp="1" noChangeArrowheads="1"/>
          </p:cNvSpPr>
          <p:nvPr>
            <p:ph type="title"/>
          </p:nvPr>
        </p:nvSpPr>
        <p:spPr>
          <a:xfrm>
            <a:off x="457200" y="254000"/>
            <a:ext cx="8229600" cy="584200"/>
          </a:xfrm>
        </p:spPr>
        <p:txBody>
          <a:bodyPr/>
          <a:lstStyle/>
          <a:p>
            <a:pPr eaLnBrk="1" hangingPunct="1">
              <a:defRPr/>
            </a:pPr>
            <a:r>
              <a:rPr lang="en-US" sz="4000" b="1" dirty="0" smtClean="0">
                <a:solidFill>
                  <a:srgbClr val="FFFF00"/>
                </a:solidFill>
              </a:rPr>
              <a:t>Global trend in Agriculture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2357438"/>
            <a:ext cx="6400800" cy="0"/>
          </a:xfrm>
          <a:prstGeom prst="rect">
            <a:avLst/>
          </a:prstGeom>
          <a:solidFill>
            <a:srgbClr val="FFFFFF"/>
          </a:solidFill>
          <a:ln w="9525">
            <a:noFill/>
            <a:miter lim="800000"/>
            <a:headEnd/>
            <a:tailEnd/>
          </a:ln>
        </p:spPr>
        <p:txBody>
          <a:bodyPr wrap="none" anchor="ctr">
            <a:spAutoFit/>
          </a:bodyPr>
          <a:lstStyle/>
          <a:p>
            <a:endParaRPr lang="en-US"/>
          </a:p>
        </p:txBody>
      </p:sp>
      <p:sp>
        <p:nvSpPr>
          <p:cNvPr id="18435" name="Text Box 3"/>
          <p:cNvSpPr txBox="1">
            <a:spLocks noChangeArrowheads="1"/>
          </p:cNvSpPr>
          <p:nvPr/>
        </p:nvSpPr>
        <p:spPr bwMode="auto">
          <a:xfrm>
            <a:off x="304800" y="0"/>
            <a:ext cx="8839200" cy="646113"/>
          </a:xfrm>
          <a:prstGeom prst="rect">
            <a:avLst/>
          </a:prstGeom>
          <a:noFill/>
          <a:ln w="9525">
            <a:noFill/>
            <a:miter lim="800000"/>
            <a:headEnd/>
            <a:tailEnd/>
          </a:ln>
        </p:spPr>
        <p:txBody>
          <a:bodyPr>
            <a:spAutoFit/>
          </a:bodyPr>
          <a:lstStyle/>
          <a:p>
            <a:pPr>
              <a:spcBef>
                <a:spcPct val="50000"/>
              </a:spcBef>
            </a:pPr>
            <a:r>
              <a:rPr lang="en-US" altLang="ja-JP" sz="3600" b="1">
                <a:solidFill>
                  <a:srgbClr val="FFFF00"/>
                </a:solidFill>
                <a:ea typeface="ＭＳ Ｐゴシック" charset="-128"/>
                <a:cs typeface="Arial" charset="0"/>
              </a:rPr>
              <a:t>Bangladesh Agriculture at a Glance </a:t>
            </a:r>
            <a:endParaRPr lang="en-US" sz="3600" b="1">
              <a:solidFill>
                <a:srgbClr val="FFFF00"/>
              </a:solidFill>
              <a:ea typeface="ＭＳ Ｐゴシック" charset="-128"/>
              <a:cs typeface="Arial" charset="0"/>
            </a:endParaRPr>
          </a:p>
        </p:txBody>
      </p:sp>
      <p:sp>
        <p:nvSpPr>
          <p:cNvPr id="18436" name="Rectangle 4"/>
          <p:cNvSpPr>
            <a:spLocks noChangeArrowheads="1"/>
          </p:cNvSpPr>
          <p:nvPr/>
        </p:nvSpPr>
        <p:spPr bwMode="auto">
          <a:xfrm>
            <a:off x="0" y="2251075"/>
            <a:ext cx="9144000" cy="0"/>
          </a:xfrm>
          <a:prstGeom prst="rect">
            <a:avLst/>
          </a:prstGeom>
          <a:solidFill>
            <a:srgbClr val="FFFFFF"/>
          </a:solidFill>
          <a:ln w="9525">
            <a:noFill/>
            <a:miter lim="800000"/>
            <a:headEnd/>
            <a:tailEnd/>
          </a:ln>
        </p:spPr>
        <p:txBody>
          <a:bodyPr wrap="none" anchor="ctr">
            <a:spAutoFit/>
          </a:bodyPr>
          <a:lstStyle/>
          <a:p>
            <a:endParaRPr lang="en-US"/>
          </a:p>
        </p:txBody>
      </p:sp>
      <p:graphicFrame>
        <p:nvGraphicFramePr>
          <p:cNvPr id="67627" name="Group 43"/>
          <p:cNvGraphicFramePr>
            <a:graphicFrameLocks noGrp="1"/>
          </p:cNvGraphicFramePr>
          <p:nvPr/>
        </p:nvGraphicFramePr>
        <p:xfrm>
          <a:off x="0" y="852488"/>
          <a:ext cx="9143999" cy="6005510"/>
        </p:xfrm>
        <a:graphic>
          <a:graphicData uri="http://schemas.openxmlformats.org/drawingml/2006/table">
            <a:tbl>
              <a:tblPr/>
              <a:tblGrid>
                <a:gridCol w="4525241"/>
                <a:gridCol w="245918"/>
                <a:gridCol w="4372840"/>
              </a:tblGrid>
              <a:tr h="839345">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dirty="0" smtClean="0">
                          <a:ln>
                            <a:noFill/>
                          </a:ln>
                          <a:solidFill>
                            <a:srgbClr val="003300"/>
                          </a:solidFill>
                          <a:effectLst/>
                          <a:latin typeface="Verdana" pitchFamily="34" charset="0"/>
                          <a:ea typeface="MS Mincho" pitchFamily="49" charset="-128"/>
                          <a:cs typeface="Times New Roman" pitchFamily="18" charset="0"/>
                        </a:rPr>
                        <a:t>Total area</a:t>
                      </a:r>
                      <a:endParaRPr kumimoji="0" lang="en-US" sz="2400" b="1" i="0" u="none" strike="noStrike" cap="none" normalizeH="0" baseline="0" dirty="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14.845million hectare</a:t>
                      </a:r>
                      <a:endParaRPr kumimoji="0" lang="en-US" sz="2400" b="1"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FFFFFF"/>
                    </a:solidFill>
                  </a:tcPr>
                </a:tc>
              </a:tr>
              <a:tr h="862303">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Forest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2.599 million hectare</a:t>
                      </a:r>
                      <a:endParaRPr kumimoji="0" lang="en-US" sz="2400" b="1"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EEEEEE"/>
                    </a:solidFill>
                  </a:tcPr>
                </a:tc>
              </a:tr>
              <a:tr h="859752">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Cultivable land</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8.44 million hectare</a:t>
                      </a:r>
                      <a:endParaRPr kumimoji="0" lang="en-US" sz="2400" b="1"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FFFFFF"/>
                    </a:solidFill>
                  </a:tcPr>
                </a:tc>
              </a:tr>
              <a:tr h="859752">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dirty="0" smtClean="0">
                          <a:ln>
                            <a:noFill/>
                          </a:ln>
                          <a:solidFill>
                            <a:srgbClr val="003300"/>
                          </a:solidFill>
                          <a:effectLst/>
                          <a:latin typeface="Verdana" pitchFamily="34" charset="0"/>
                          <a:ea typeface="MS Mincho" pitchFamily="49" charset="-128"/>
                          <a:cs typeface="Times New Roman" pitchFamily="18" charset="0"/>
                        </a:rPr>
                        <a:t>Current fellow</a:t>
                      </a:r>
                      <a:endParaRPr kumimoji="0" lang="en-US" sz="2400" b="1" i="0" u="none" strike="noStrike" cap="none" normalizeH="0" baseline="0" dirty="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0.469 million hectare</a:t>
                      </a:r>
                      <a:endParaRPr kumimoji="0" lang="en-US" sz="2400" b="1"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FFFFFF"/>
                    </a:solidFill>
                  </a:tcPr>
                </a:tc>
              </a:tr>
              <a:tr h="862303">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dirty="0" smtClean="0">
                          <a:ln>
                            <a:noFill/>
                          </a:ln>
                          <a:solidFill>
                            <a:srgbClr val="003300"/>
                          </a:solidFill>
                          <a:effectLst/>
                          <a:latin typeface="Verdana" pitchFamily="34" charset="0"/>
                          <a:ea typeface="MS Mincho" pitchFamily="49" charset="-128"/>
                          <a:cs typeface="Times New Roman" pitchFamily="18" charset="0"/>
                        </a:rPr>
                        <a:t>Single cropped area</a:t>
                      </a:r>
                      <a:endParaRPr kumimoji="0" lang="en-US" sz="2400" b="1" i="0" u="none" strike="noStrike" cap="none" normalizeH="0" baseline="0" dirty="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2.851 million hectare</a:t>
                      </a:r>
                      <a:endParaRPr kumimoji="0" lang="en-US" sz="2400" b="1"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FFFFFF"/>
                    </a:solidFill>
                  </a:tcPr>
                </a:tc>
              </a:tr>
              <a:tr h="859752">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Double cropped area</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3.984 million hectare</a:t>
                      </a:r>
                      <a:endParaRPr kumimoji="0" lang="en-US" sz="2400" b="1"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EEEEEE"/>
                    </a:solidFill>
                  </a:tcPr>
                </a:tc>
              </a:tr>
              <a:tr h="862303">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Triple cropped area</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400" b="1"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cap="flat">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400" b="1" i="0" u="none" strike="noStrike" cap="none" normalizeH="0" baseline="0" dirty="0" smtClean="0">
                          <a:ln>
                            <a:noFill/>
                          </a:ln>
                          <a:solidFill>
                            <a:srgbClr val="FF9900"/>
                          </a:solidFill>
                          <a:effectLst/>
                          <a:latin typeface="Verdana" pitchFamily="34" charset="0"/>
                          <a:ea typeface="MS Mincho" pitchFamily="49" charset="-128"/>
                          <a:cs typeface="Times New Roman" pitchFamily="18" charset="0"/>
                        </a:rPr>
                        <a:t>0.974 million hectare</a:t>
                      </a:r>
                      <a:endParaRPr kumimoji="0" lang="en-US" sz="2400" b="1" i="0" u="none" strike="noStrike" cap="none" normalizeH="0" baseline="0" dirty="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cap="flat">
                      <a:noFill/>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2251075"/>
            <a:ext cx="9144000" cy="0"/>
          </a:xfrm>
          <a:prstGeom prst="rect">
            <a:avLst/>
          </a:prstGeom>
          <a:solidFill>
            <a:srgbClr val="FFFFFF"/>
          </a:solidFill>
          <a:ln w="9525">
            <a:noFill/>
            <a:miter lim="800000"/>
            <a:headEnd/>
            <a:tailEnd/>
          </a:ln>
        </p:spPr>
        <p:txBody>
          <a:bodyPr wrap="none" anchor="ctr">
            <a:spAutoFit/>
          </a:bodyPr>
          <a:lstStyle/>
          <a:p>
            <a:endParaRPr lang="en-US"/>
          </a:p>
        </p:txBody>
      </p:sp>
      <p:sp>
        <p:nvSpPr>
          <p:cNvPr id="19459" name="Rectangle 3"/>
          <p:cNvSpPr>
            <a:spLocks noChangeArrowheads="1"/>
          </p:cNvSpPr>
          <p:nvPr/>
        </p:nvSpPr>
        <p:spPr bwMode="auto">
          <a:xfrm>
            <a:off x="0" y="2571750"/>
            <a:ext cx="9144000" cy="0"/>
          </a:xfrm>
          <a:prstGeom prst="rect">
            <a:avLst/>
          </a:prstGeom>
          <a:solidFill>
            <a:srgbClr val="FFFFFF"/>
          </a:solidFill>
          <a:ln w="9525">
            <a:noFill/>
            <a:miter lim="800000"/>
            <a:headEnd/>
            <a:tailEnd/>
          </a:ln>
        </p:spPr>
        <p:txBody>
          <a:bodyPr wrap="none" anchor="ctr">
            <a:spAutoFit/>
          </a:bodyPr>
          <a:lstStyle/>
          <a:p>
            <a:endParaRPr lang="en-US"/>
          </a:p>
        </p:txBody>
      </p:sp>
      <p:graphicFrame>
        <p:nvGraphicFramePr>
          <p:cNvPr id="68645" name="Group 37"/>
          <p:cNvGraphicFramePr>
            <a:graphicFrameLocks noGrp="1"/>
          </p:cNvGraphicFramePr>
          <p:nvPr/>
        </p:nvGraphicFramePr>
        <p:xfrm>
          <a:off x="0" y="1066800"/>
          <a:ext cx="9144000" cy="5791200"/>
        </p:xfrm>
        <a:graphic>
          <a:graphicData uri="http://schemas.openxmlformats.org/drawingml/2006/table">
            <a:tbl>
              <a:tblPr/>
              <a:tblGrid>
                <a:gridCol w="5562599"/>
                <a:gridCol w="304800"/>
                <a:gridCol w="3276601"/>
              </a:tblGrid>
              <a:tr h="1050683">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dirty="0" smtClean="0">
                          <a:ln>
                            <a:noFill/>
                          </a:ln>
                          <a:solidFill>
                            <a:srgbClr val="003300"/>
                          </a:solidFill>
                          <a:effectLst/>
                          <a:latin typeface="Verdana" pitchFamily="34" charset="0"/>
                          <a:ea typeface="MS Mincho" pitchFamily="49" charset="-128"/>
                          <a:cs typeface="Times New Roman" pitchFamily="18" charset="0"/>
                        </a:rPr>
                        <a:t>Net cropped area</a:t>
                      </a:r>
                      <a:endParaRPr kumimoji="0" lang="en-US" sz="2700" b="0" i="0" u="none" strike="noStrike" cap="none" normalizeH="0" baseline="0" dirty="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cap="fla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700" b="0"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cap="fla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7.809 million ha</a:t>
                      </a:r>
                      <a:endParaRPr kumimoji="0" lang="en-US" sz="2700" b="0"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cap="flat">
                      <a:noFill/>
                    </a:lnT>
                    <a:lnB>
                      <a:noFill/>
                    </a:lnB>
                    <a:lnTlToBr>
                      <a:noFill/>
                    </a:lnTlToBr>
                    <a:lnBlToTr>
                      <a:noFill/>
                    </a:lnBlToTr>
                    <a:solidFill>
                      <a:srgbClr val="EEEEEE"/>
                    </a:solidFill>
                  </a:tcPr>
                </a:tc>
              </a:tr>
              <a:tr h="1298746">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dirty="0" smtClean="0">
                          <a:ln>
                            <a:noFill/>
                          </a:ln>
                          <a:solidFill>
                            <a:srgbClr val="003300"/>
                          </a:solidFill>
                          <a:effectLst/>
                          <a:latin typeface="Verdana" pitchFamily="34" charset="0"/>
                          <a:ea typeface="MS Mincho" pitchFamily="49" charset="-128"/>
                          <a:cs typeface="Times New Roman" pitchFamily="18" charset="0"/>
                        </a:rPr>
                        <a:t>Total cropped area</a:t>
                      </a:r>
                      <a:endParaRPr kumimoji="0" lang="en-US" sz="2700" b="0" i="0" u="none" strike="noStrike" cap="none" normalizeH="0" baseline="0" dirty="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700" b="0"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13.742 million ha</a:t>
                      </a:r>
                      <a:endParaRPr kumimoji="0" lang="en-US" sz="2700" b="0"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FFFFFF"/>
                    </a:solidFill>
                  </a:tcPr>
                </a:tc>
              </a:tr>
              <a:tr h="1340405">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Contribution of agrl sector to GDP</a:t>
                      </a:r>
                      <a:endParaRPr kumimoji="0" lang="en-US" sz="2700" b="0"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700" b="0"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23.50%</a:t>
                      </a:r>
                      <a:endParaRPr kumimoji="0" lang="en-US" sz="2700" b="0"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EEEEEE"/>
                    </a:solidFill>
                  </a:tcPr>
                </a:tc>
              </a:tr>
              <a:tr h="1050683">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Contribution of crop sector to GDP</a:t>
                      </a:r>
                      <a:endParaRPr kumimoji="0" lang="en-US" sz="2700" b="0"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700" b="0"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FF9900"/>
                          </a:solidFill>
                          <a:effectLst/>
                          <a:latin typeface="Verdana" pitchFamily="34" charset="0"/>
                          <a:ea typeface="MS Mincho" pitchFamily="49" charset="-128"/>
                          <a:cs typeface="Times New Roman" pitchFamily="18" charset="0"/>
                        </a:rPr>
                        <a:t>13.44%</a:t>
                      </a:r>
                      <a:endParaRPr kumimoji="0" lang="en-US" sz="2700" b="0" i="0" u="none" strike="noStrike" cap="none" normalizeH="0" baseline="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FFFFFF"/>
                    </a:solidFill>
                  </a:tcPr>
                </a:tc>
              </a:tr>
              <a:tr h="1050683">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dirty="0" smtClean="0">
                          <a:ln>
                            <a:noFill/>
                          </a:ln>
                          <a:solidFill>
                            <a:srgbClr val="003300"/>
                          </a:solidFill>
                          <a:effectLst/>
                          <a:latin typeface="Verdana" pitchFamily="34" charset="0"/>
                          <a:ea typeface="MS Mincho" pitchFamily="49" charset="-128"/>
                          <a:cs typeface="Times New Roman" pitchFamily="18" charset="0"/>
                        </a:rPr>
                        <a:t>Manpower in agriculture</a:t>
                      </a:r>
                      <a:endParaRPr kumimoji="0" lang="en-US" sz="2700" b="0" i="0" u="none" strike="noStrike" cap="none" normalizeH="0" baseline="0" dirty="0" smtClean="0">
                        <a:ln>
                          <a:noFill/>
                        </a:ln>
                        <a:solidFill>
                          <a:schemeClr val="tx1"/>
                        </a:solidFill>
                        <a:effectLst/>
                        <a:latin typeface="Tahoma" pitchFamily="34" charset="0"/>
                        <a:ea typeface="MS Mincho" pitchFamily="49" charset="-128"/>
                        <a:cs typeface="Arial" charset="0"/>
                      </a:endParaRPr>
                    </a:p>
                  </a:txBody>
                  <a:tcPr horzOverflow="overflow">
                    <a:lnL cap="flat">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smtClean="0">
                          <a:ln>
                            <a:noFill/>
                          </a:ln>
                          <a:solidFill>
                            <a:srgbClr val="003300"/>
                          </a:solidFill>
                          <a:effectLst/>
                          <a:latin typeface="Verdana" pitchFamily="34" charset="0"/>
                          <a:ea typeface="MS Mincho" pitchFamily="49" charset="-128"/>
                          <a:cs typeface="Times New Roman" pitchFamily="18" charset="0"/>
                        </a:rPr>
                        <a:t>:</a:t>
                      </a:r>
                      <a:endParaRPr kumimoji="0" lang="en-US" sz="2700" b="0" i="0" u="none" strike="noStrike" cap="none" normalizeH="0" baseline="0" smtClean="0">
                        <a:ln>
                          <a:noFill/>
                        </a:ln>
                        <a:solidFill>
                          <a:schemeClr val="tx1"/>
                        </a:solidFill>
                        <a:effectLst/>
                        <a:latin typeface="Tahoma" pitchFamily="34" charset="0"/>
                        <a:ea typeface="MS Mincho" pitchFamily="49" charset="-128"/>
                        <a:cs typeface="Arial" charset="0"/>
                      </a:endParaRPr>
                    </a:p>
                  </a:txBody>
                  <a:tcPr horzOverflow="overflow">
                    <a:lnL>
                      <a:noFill/>
                    </a:lnL>
                    <a:lnR>
                      <a:noFill/>
                    </a:lnR>
                    <a:lnT>
                      <a:noFill/>
                    </a:lnT>
                    <a:lnB>
                      <a:noFill/>
                    </a:lnB>
                    <a:lnTlToBr>
                      <a:noFill/>
                    </a:lnTlToBr>
                    <a:lnBlToTr>
                      <a:noFill/>
                    </a:lnBlToTr>
                    <a:solidFill>
                      <a:srgbClr val="EEEEEE"/>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700" b="0" i="0" u="none" strike="noStrike" cap="none" normalizeH="0" baseline="0" dirty="0" smtClean="0">
                          <a:ln>
                            <a:noFill/>
                          </a:ln>
                          <a:solidFill>
                            <a:srgbClr val="FF9900"/>
                          </a:solidFill>
                          <a:effectLst/>
                          <a:latin typeface="Verdana" pitchFamily="34" charset="0"/>
                          <a:ea typeface="MS Mincho" pitchFamily="49" charset="-128"/>
                          <a:cs typeface="Times New Roman" pitchFamily="18" charset="0"/>
                        </a:rPr>
                        <a:t>48%</a:t>
                      </a:r>
                      <a:endParaRPr kumimoji="0" lang="en-US" sz="2700" b="0" i="0" u="none" strike="noStrike" cap="none" normalizeH="0" baseline="0" dirty="0" smtClean="0">
                        <a:ln>
                          <a:noFill/>
                        </a:ln>
                        <a:solidFill>
                          <a:srgbClr val="FF9900"/>
                        </a:solidFill>
                        <a:effectLst/>
                        <a:latin typeface="Tahoma" pitchFamily="34" charset="0"/>
                        <a:ea typeface="MS Mincho" pitchFamily="49" charset="-128"/>
                        <a:cs typeface="Arial" charset="0"/>
                      </a:endParaRPr>
                    </a:p>
                  </a:txBody>
                  <a:tcPr horzOverflow="overflow">
                    <a:lnL>
                      <a:noFill/>
                    </a:lnL>
                    <a:lnR cap="flat">
                      <a:noFill/>
                    </a:lnR>
                    <a:lnT>
                      <a:noFill/>
                    </a:lnT>
                    <a:lnB>
                      <a:noFill/>
                    </a:lnB>
                    <a:lnTlToBr>
                      <a:noFill/>
                    </a:lnTlToBr>
                    <a:lnBlToTr>
                      <a:noFill/>
                    </a:lnBlToTr>
                    <a:solidFill>
                      <a:srgbClr val="EEEEEE"/>
                    </a:solidFill>
                  </a:tcPr>
                </a:tc>
              </a:tr>
            </a:tbl>
          </a:graphicData>
        </a:graphic>
      </p:graphicFrame>
      <p:sp>
        <p:nvSpPr>
          <p:cNvPr id="19476" name="Text Box 33"/>
          <p:cNvSpPr txBox="1">
            <a:spLocks noChangeArrowheads="1"/>
          </p:cNvSpPr>
          <p:nvPr/>
        </p:nvSpPr>
        <p:spPr bwMode="auto">
          <a:xfrm>
            <a:off x="304800" y="304800"/>
            <a:ext cx="8839200" cy="579438"/>
          </a:xfrm>
          <a:prstGeom prst="rect">
            <a:avLst/>
          </a:prstGeom>
          <a:noFill/>
          <a:ln w="9525">
            <a:noFill/>
            <a:miter lim="800000"/>
            <a:headEnd/>
            <a:tailEnd/>
          </a:ln>
        </p:spPr>
        <p:txBody>
          <a:bodyPr>
            <a:spAutoFit/>
          </a:bodyPr>
          <a:lstStyle/>
          <a:p>
            <a:pPr>
              <a:spcBef>
                <a:spcPct val="50000"/>
              </a:spcBef>
            </a:pPr>
            <a:r>
              <a:rPr lang="en-US" altLang="ja-JP" sz="3200" b="1">
                <a:ea typeface="ＭＳ Ｐゴシック" charset="-128"/>
                <a:cs typeface="Arial" charset="0"/>
              </a:rPr>
              <a:t>Bangladesh Agriculture at a Glance</a:t>
            </a:r>
            <a:r>
              <a:rPr lang="en-US" altLang="ja-JP" sz="1600">
                <a:ea typeface="ＭＳ Ｐゴシック" charset="-128"/>
                <a:cs typeface="Arial" charset="0"/>
              </a:rPr>
              <a:t>…………..contd</a:t>
            </a:r>
            <a:endParaRPr lang="en-US" sz="1600">
              <a:ea typeface="ＭＳ Ｐゴシック" charset="-128"/>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1000"/>
            <a:ext cx="8229600" cy="685800"/>
          </a:xfrm>
        </p:spPr>
        <p:txBody>
          <a:bodyPr>
            <a:noAutofit/>
          </a:bodyPr>
          <a:lstStyle/>
          <a:p>
            <a:pPr eaLnBrk="1" hangingPunct="1">
              <a:defRPr/>
            </a:pPr>
            <a:r>
              <a:rPr lang="en-US" sz="3600" b="1" dirty="0" smtClean="0">
                <a:solidFill>
                  <a:srgbClr val="FF9900"/>
                </a:solidFill>
              </a:rPr>
              <a:t>Characteristics of Bangladesh Agriculture</a:t>
            </a:r>
          </a:p>
        </p:txBody>
      </p:sp>
      <p:sp>
        <p:nvSpPr>
          <p:cNvPr id="70659" name="Content Placeholder 2"/>
          <p:cNvSpPr>
            <a:spLocks noGrp="1"/>
          </p:cNvSpPr>
          <p:nvPr>
            <p:ph idx="4294967295"/>
          </p:nvPr>
        </p:nvSpPr>
        <p:spPr>
          <a:xfrm>
            <a:off x="228600" y="1676400"/>
            <a:ext cx="8915400" cy="5181600"/>
          </a:xfrm>
        </p:spPr>
        <p:txBody>
          <a:bodyPr/>
          <a:lstStyle/>
          <a:p>
            <a:pPr marL="365125" indent="-282575" eaLnBrk="1" hangingPunct="1">
              <a:lnSpc>
                <a:spcPts val="3800"/>
              </a:lnSpc>
              <a:defRPr/>
            </a:pPr>
            <a:r>
              <a:rPr lang="en-US" sz="2800" b="1" dirty="0" smtClean="0"/>
              <a:t>Cropping intensity 179%</a:t>
            </a:r>
          </a:p>
          <a:p>
            <a:pPr marL="365125" indent="-282575" eaLnBrk="1" hangingPunct="1">
              <a:lnSpc>
                <a:spcPts val="3800"/>
              </a:lnSpc>
              <a:defRPr/>
            </a:pPr>
            <a:r>
              <a:rPr lang="en-US" sz="2800" b="1" dirty="0" smtClean="0"/>
              <a:t>Irrigated land 56%</a:t>
            </a:r>
          </a:p>
          <a:p>
            <a:pPr marL="765175" lvl="1" indent="-282575" eaLnBrk="1" hangingPunct="1">
              <a:lnSpc>
                <a:spcPts val="3800"/>
              </a:lnSpc>
              <a:defRPr/>
            </a:pPr>
            <a:r>
              <a:rPr lang="en-US" sz="2400" b="1" dirty="0" smtClean="0"/>
              <a:t>Surface water:21% groundwater:79%</a:t>
            </a:r>
          </a:p>
          <a:p>
            <a:pPr marL="365125" indent="-282575" eaLnBrk="1" hangingPunct="1">
              <a:lnSpc>
                <a:spcPts val="3800"/>
              </a:lnSpc>
              <a:defRPr/>
            </a:pPr>
            <a:r>
              <a:rPr lang="en-US" sz="2800" b="1" dirty="0" smtClean="0"/>
              <a:t>Land-man ratio:  0.06 ha</a:t>
            </a:r>
          </a:p>
          <a:p>
            <a:pPr marL="365125" indent="-282575" eaLnBrk="1" hangingPunct="1">
              <a:lnSpc>
                <a:spcPts val="3800"/>
              </a:lnSpc>
              <a:defRPr/>
            </a:pPr>
            <a:r>
              <a:rPr lang="en-US" sz="2800" b="1" dirty="0" smtClean="0"/>
              <a:t>Mainly subsistence farming</a:t>
            </a:r>
          </a:p>
          <a:p>
            <a:pPr marL="365125" indent="-282575" eaLnBrk="1" hangingPunct="1">
              <a:lnSpc>
                <a:spcPts val="3800"/>
              </a:lnSpc>
              <a:defRPr/>
            </a:pPr>
            <a:r>
              <a:rPr lang="en-US" sz="2800" b="1" dirty="0" smtClean="0"/>
              <a:t>Inadequate agro-processing</a:t>
            </a:r>
          </a:p>
          <a:p>
            <a:pPr marL="365125" indent="-282575" eaLnBrk="1" hangingPunct="1">
              <a:lnSpc>
                <a:spcPts val="3800"/>
              </a:lnSpc>
              <a:defRPr/>
            </a:pPr>
            <a:r>
              <a:rPr lang="en-US" sz="2800" b="1" dirty="0" smtClean="0"/>
              <a:t>Non-mechanized farming</a:t>
            </a:r>
          </a:p>
          <a:p>
            <a:pPr marL="365125" indent="-282575" eaLnBrk="1" hangingPunct="1">
              <a:lnSpc>
                <a:spcPts val="3800"/>
              </a:lnSpc>
              <a:defRPr/>
            </a:pPr>
            <a:r>
              <a:rPr lang="en-US" sz="2800" b="1" dirty="0" smtClean="0"/>
              <a:t>Fragmented land/plots</a:t>
            </a:r>
          </a:p>
          <a:p>
            <a:pPr marL="365125" indent="-282575" eaLnBrk="1" hangingPunct="1">
              <a:lnSpc>
                <a:spcPts val="3800"/>
              </a:lnSpc>
              <a:defRPr/>
            </a:pPr>
            <a:r>
              <a:rPr lang="en-US" sz="2800" b="1" dirty="0" smtClean="0"/>
              <a:t>Dependence largely on nature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229600" cy="731838"/>
          </a:xfrm>
        </p:spPr>
        <p:txBody>
          <a:bodyPr/>
          <a:lstStyle/>
          <a:p>
            <a:pPr eaLnBrk="1" hangingPunct="1">
              <a:defRPr/>
            </a:pPr>
            <a:r>
              <a:rPr lang="en-US" sz="4000" b="1" smtClean="0">
                <a:solidFill>
                  <a:srgbClr val="FF9900"/>
                </a:solidFill>
              </a:rPr>
              <a:t>Introduction</a:t>
            </a:r>
          </a:p>
        </p:txBody>
      </p:sp>
      <p:sp>
        <p:nvSpPr>
          <p:cNvPr id="6147" name="Rectangle 3"/>
          <p:cNvSpPr>
            <a:spLocks noGrp="1" noChangeArrowheads="1"/>
          </p:cNvSpPr>
          <p:nvPr>
            <p:ph type="body" idx="1"/>
          </p:nvPr>
        </p:nvSpPr>
        <p:spPr>
          <a:xfrm>
            <a:off x="228600" y="1676400"/>
            <a:ext cx="8915400" cy="5181600"/>
          </a:xfrm>
        </p:spPr>
        <p:txBody>
          <a:bodyPr/>
          <a:lstStyle/>
          <a:p>
            <a:pPr eaLnBrk="1" hangingPunct="1">
              <a:lnSpc>
                <a:spcPct val="90000"/>
              </a:lnSpc>
              <a:buFont typeface="Wingdings" pitchFamily="2" charset="2"/>
              <a:buNone/>
              <a:defRPr/>
            </a:pPr>
            <a:r>
              <a:rPr lang="en-US" sz="2800" dirty="0" smtClean="0"/>
              <a:t>Agricultural scientists have arrived at a general consensus that modern agriculture </a:t>
            </a:r>
            <a:r>
              <a:rPr lang="en-US" sz="2800" dirty="0" smtClean="0">
                <a:solidFill>
                  <a:srgbClr val="FF0000"/>
                </a:solidFill>
              </a:rPr>
              <a:t>confronts an environmental crisis</a:t>
            </a:r>
            <a:r>
              <a:rPr lang="en-US" sz="2800" dirty="0" smtClean="0"/>
              <a:t>. A growing number of people have become concerned about the long-term sustainability of existing food production systems. </a:t>
            </a:r>
          </a:p>
          <a:p>
            <a:pPr eaLnBrk="1" hangingPunct="1">
              <a:lnSpc>
                <a:spcPct val="90000"/>
              </a:lnSpc>
              <a:buFont typeface="Wingdings" pitchFamily="2" charset="2"/>
              <a:buNone/>
              <a:defRPr/>
            </a:pPr>
            <a:endParaRPr lang="en-US" sz="2800" dirty="0" smtClean="0"/>
          </a:p>
          <a:p>
            <a:pPr eaLnBrk="1" hangingPunct="1">
              <a:lnSpc>
                <a:spcPct val="90000"/>
              </a:lnSpc>
              <a:buFont typeface="Wingdings" pitchFamily="2" charset="2"/>
              <a:buNone/>
              <a:defRPr/>
            </a:pPr>
            <a:r>
              <a:rPr lang="en-US" sz="2800" dirty="0" smtClean="0"/>
              <a:t>Evidence shows that the present </a:t>
            </a:r>
            <a:r>
              <a:rPr lang="en-US" sz="2800" dirty="0" smtClean="0">
                <a:solidFill>
                  <a:srgbClr val="FF9900"/>
                </a:solidFill>
              </a:rPr>
              <a:t>capital- and technology-intensive farming</a:t>
            </a:r>
            <a:r>
              <a:rPr lang="en-US" sz="2800" dirty="0" smtClean="0"/>
              <a:t> systems have been extremely productive and competitive but they also bring a variety of </a:t>
            </a:r>
            <a:r>
              <a:rPr lang="en-US" sz="2800" dirty="0" smtClean="0">
                <a:solidFill>
                  <a:srgbClr val="FF9900"/>
                </a:solidFill>
              </a:rPr>
              <a:t>economic, environmental and social problems</a:t>
            </a:r>
            <a:r>
              <a:rPr lang="en-US" sz="2800"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28600"/>
            <a:ext cx="8229600" cy="838200"/>
          </a:xfrm>
        </p:spPr>
        <p:txBody>
          <a:bodyPr/>
          <a:lstStyle/>
          <a:p>
            <a:pPr eaLnBrk="1" hangingPunct="1">
              <a:defRPr/>
            </a:pPr>
            <a:r>
              <a:rPr lang="en-US" b="1" dirty="0" smtClean="0">
                <a:solidFill>
                  <a:srgbClr val="00CC00"/>
                </a:solidFill>
              </a:rPr>
              <a:t>Some challenges</a:t>
            </a:r>
          </a:p>
        </p:txBody>
      </p:sp>
      <p:sp>
        <p:nvSpPr>
          <p:cNvPr id="72707" name="Rectangle 3"/>
          <p:cNvSpPr>
            <a:spLocks noGrp="1" noChangeArrowheads="1"/>
          </p:cNvSpPr>
          <p:nvPr>
            <p:ph type="body" idx="1"/>
          </p:nvPr>
        </p:nvSpPr>
        <p:spPr>
          <a:xfrm>
            <a:off x="152400" y="1219200"/>
            <a:ext cx="8991600" cy="5791200"/>
          </a:xfrm>
        </p:spPr>
        <p:txBody>
          <a:bodyPr/>
          <a:lstStyle/>
          <a:p>
            <a:pPr eaLnBrk="1" hangingPunct="1">
              <a:lnSpc>
                <a:spcPts val="3900"/>
              </a:lnSpc>
              <a:defRPr/>
            </a:pPr>
            <a:r>
              <a:rPr lang="en-US" sz="2800" b="1" dirty="0" smtClean="0">
                <a:effectLst>
                  <a:outerShdw blurRad="38100" dist="38100" dir="2700000" algn="tl">
                    <a:srgbClr val="000000">
                      <a:alpha val="43137"/>
                    </a:srgbClr>
                  </a:outerShdw>
                </a:effectLst>
              </a:rPr>
              <a:t>Rapid shrinkage of agricultural land @1% p.a.</a:t>
            </a:r>
          </a:p>
          <a:p>
            <a:pPr eaLnBrk="1" hangingPunct="1">
              <a:lnSpc>
                <a:spcPts val="3900"/>
              </a:lnSpc>
              <a:defRPr/>
            </a:pPr>
            <a:r>
              <a:rPr lang="en-US" sz="2800" b="1" dirty="0" smtClean="0">
                <a:effectLst>
                  <a:outerShdw blurRad="38100" dist="38100" dir="2700000" algn="tl">
                    <a:srgbClr val="000000">
                      <a:alpha val="43137"/>
                    </a:srgbClr>
                  </a:outerShdw>
                </a:effectLst>
              </a:rPr>
              <a:t>Population growth @1.292% p.a.</a:t>
            </a:r>
          </a:p>
          <a:p>
            <a:pPr eaLnBrk="1" hangingPunct="1">
              <a:lnSpc>
                <a:spcPts val="3900"/>
              </a:lnSpc>
              <a:defRPr/>
            </a:pPr>
            <a:r>
              <a:rPr lang="en-US" sz="2800" b="1" dirty="0" smtClean="0">
                <a:effectLst>
                  <a:outerShdw blurRad="38100" dist="38100" dir="2700000" algn="tl">
                    <a:srgbClr val="000000">
                      <a:alpha val="43137"/>
                    </a:srgbClr>
                  </a:outerShdw>
                </a:effectLst>
              </a:rPr>
              <a:t>Climate change and variations</a:t>
            </a:r>
          </a:p>
          <a:p>
            <a:pPr eaLnBrk="1" hangingPunct="1">
              <a:lnSpc>
                <a:spcPts val="3900"/>
              </a:lnSpc>
              <a:defRPr/>
            </a:pPr>
            <a:r>
              <a:rPr lang="en-US" sz="2800" b="1" dirty="0" smtClean="0">
                <a:effectLst>
                  <a:outerShdw blurRad="38100" dist="38100" dir="2700000" algn="tl">
                    <a:srgbClr val="000000">
                      <a:alpha val="43137"/>
                    </a:srgbClr>
                  </a:outerShdw>
                </a:effectLst>
              </a:rPr>
              <a:t>Rapid urbanization growth @12% p.a.</a:t>
            </a:r>
          </a:p>
          <a:p>
            <a:pPr eaLnBrk="1" hangingPunct="1">
              <a:lnSpc>
                <a:spcPts val="3900"/>
              </a:lnSpc>
              <a:defRPr/>
            </a:pPr>
            <a:r>
              <a:rPr lang="en-US" sz="2800" b="1" dirty="0" smtClean="0">
                <a:effectLst>
                  <a:outerShdw blurRad="38100" dist="38100" dir="2700000" algn="tl">
                    <a:srgbClr val="000000">
                      <a:alpha val="43137"/>
                    </a:srgbClr>
                  </a:outerShdw>
                </a:effectLst>
              </a:rPr>
              <a:t>Technology generation (needs expertise, time and money)</a:t>
            </a:r>
          </a:p>
          <a:p>
            <a:pPr eaLnBrk="1" hangingPunct="1">
              <a:lnSpc>
                <a:spcPts val="3900"/>
              </a:lnSpc>
              <a:defRPr/>
            </a:pPr>
            <a:r>
              <a:rPr lang="en-US" sz="2800" b="1" dirty="0" smtClean="0">
                <a:effectLst>
                  <a:outerShdw blurRad="38100" dist="38100" dir="2700000" algn="tl">
                    <a:srgbClr val="000000">
                      <a:alpha val="43137"/>
                    </a:srgbClr>
                  </a:outerShdw>
                </a:effectLst>
              </a:rPr>
              <a:t>Technology dissemination (needs expertise,</a:t>
            </a:r>
          </a:p>
          <a:p>
            <a:pPr eaLnBrk="1" hangingPunct="1">
              <a:lnSpc>
                <a:spcPts val="3900"/>
              </a:lnSpc>
              <a:buFont typeface="Wingdings" pitchFamily="2" charset="2"/>
              <a:buNone/>
              <a:defRPr/>
            </a:pPr>
            <a:r>
              <a:rPr lang="en-US" sz="2800" b="1" dirty="0" smtClean="0">
                <a:effectLst>
                  <a:outerShdw blurRad="38100" dist="38100" dir="2700000" algn="tl">
                    <a:srgbClr val="000000">
                      <a:alpha val="43137"/>
                    </a:srgbClr>
                  </a:outerShdw>
                </a:effectLst>
              </a:rPr>
              <a:t>    time, logistics support)</a:t>
            </a:r>
          </a:p>
          <a:p>
            <a:pPr eaLnBrk="1" hangingPunct="1">
              <a:lnSpc>
                <a:spcPts val="3900"/>
              </a:lnSpc>
              <a:defRPr/>
            </a:pPr>
            <a:r>
              <a:rPr lang="en-US" sz="2800" b="1" dirty="0" smtClean="0">
                <a:effectLst>
                  <a:outerShdw blurRad="38100" dist="38100" dir="2700000" algn="tl">
                    <a:srgbClr val="000000">
                      <a:alpha val="43137"/>
                    </a:srgbClr>
                  </a:outerShdw>
                </a:effectLst>
              </a:rPr>
              <a:t>Alternative livelihoods/rehabilitation program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228600"/>
            <a:ext cx="8229600" cy="838200"/>
          </a:xfrm>
        </p:spPr>
        <p:txBody>
          <a:bodyPr/>
          <a:lstStyle/>
          <a:p>
            <a:pPr eaLnBrk="1" hangingPunct="1">
              <a:defRPr/>
            </a:pPr>
            <a:r>
              <a:rPr lang="en-US" sz="3600" b="1" dirty="0" smtClean="0">
                <a:solidFill>
                  <a:srgbClr val="FFFF00"/>
                </a:solidFill>
              </a:rPr>
              <a:t>Prospects of Agriculture</a:t>
            </a:r>
          </a:p>
        </p:txBody>
      </p:sp>
      <p:sp>
        <p:nvSpPr>
          <p:cNvPr id="73731" name="Rectangle 3"/>
          <p:cNvSpPr>
            <a:spLocks noGrp="1" noChangeArrowheads="1"/>
          </p:cNvSpPr>
          <p:nvPr>
            <p:ph type="body" idx="1"/>
          </p:nvPr>
        </p:nvSpPr>
        <p:spPr>
          <a:xfrm>
            <a:off x="228600" y="1371600"/>
            <a:ext cx="8915400" cy="5029200"/>
          </a:xfrm>
        </p:spPr>
        <p:txBody>
          <a:bodyPr/>
          <a:lstStyle/>
          <a:p>
            <a:pPr eaLnBrk="1" hangingPunct="1">
              <a:lnSpc>
                <a:spcPct val="90000"/>
              </a:lnSpc>
              <a:defRPr/>
            </a:pPr>
            <a:r>
              <a:rPr lang="en-US" sz="2800" dirty="0" smtClean="0">
                <a:solidFill>
                  <a:srgbClr val="FFFF00"/>
                </a:solidFill>
              </a:rPr>
              <a:t>Modern technological </a:t>
            </a:r>
            <a:r>
              <a:rPr lang="en-US" sz="2800" dirty="0" smtClean="0"/>
              <a:t>knowledge is available for reducing yield gaps</a:t>
            </a:r>
          </a:p>
          <a:p>
            <a:pPr eaLnBrk="1" hangingPunct="1">
              <a:lnSpc>
                <a:spcPct val="90000"/>
              </a:lnSpc>
              <a:defRPr/>
            </a:pPr>
            <a:endParaRPr lang="en-US" sz="2800" dirty="0" smtClean="0"/>
          </a:p>
          <a:p>
            <a:pPr eaLnBrk="1" hangingPunct="1">
              <a:lnSpc>
                <a:spcPct val="90000"/>
              </a:lnSpc>
              <a:defRPr/>
            </a:pPr>
            <a:r>
              <a:rPr lang="en-US" sz="2800" dirty="0" smtClean="0"/>
              <a:t>Scope for expanding </a:t>
            </a:r>
            <a:r>
              <a:rPr lang="en-US" sz="2800" dirty="0" smtClean="0">
                <a:solidFill>
                  <a:srgbClr val="FFFF00"/>
                </a:solidFill>
              </a:rPr>
              <a:t>hybrid technology </a:t>
            </a:r>
            <a:r>
              <a:rPr lang="en-US" sz="2800" dirty="0" smtClean="0"/>
              <a:t>exists </a:t>
            </a:r>
          </a:p>
          <a:p>
            <a:pPr eaLnBrk="1" hangingPunct="1">
              <a:lnSpc>
                <a:spcPct val="90000"/>
              </a:lnSpc>
              <a:defRPr/>
            </a:pPr>
            <a:endParaRPr lang="en-US" sz="2800" dirty="0" smtClean="0"/>
          </a:p>
          <a:p>
            <a:pPr eaLnBrk="1" hangingPunct="1">
              <a:lnSpc>
                <a:spcPct val="90000"/>
              </a:lnSpc>
              <a:defRPr/>
            </a:pPr>
            <a:r>
              <a:rPr lang="en-US" sz="2800" dirty="0" smtClean="0">
                <a:hlinkClick r:id="rId2" action="ppaction://hlinksldjump"/>
              </a:rPr>
              <a:t>Prospects </a:t>
            </a:r>
            <a:r>
              <a:rPr lang="en-US" sz="2800" dirty="0" smtClean="0"/>
              <a:t>for adoption of </a:t>
            </a:r>
            <a:r>
              <a:rPr lang="en-US" sz="2800" dirty="0" smtClean="0">
                <a:solidFill>
                  <a:srgbClr val="FFFF00"/>
                </a:solidFill>
              </a:rPr>
              <a:t>advanced technology </a:t>
            </a:r>
            <a:r>
              <a:rPr lang="en-US" sz="2800" dirty="0" smtClean="0"/>
              <a:t>in agriculture are bright </a:t>
            </a:r>
          </a:p>
          <a:p>
            <a:pPr eaLnBrk="1" hangingPunct="1">
              <a:lnSpc>
                <a:spcPct val="90000"/>
              </a:lnSpc>
              <a:defRPr/>
            </a:pPr>
            <a:endParaRPr lang="en-US" sz="2800" dirty="0" smtClean="0"/>
          </a:p>
          <a:p>
            <a:pPr eaLnBrk="1" hangingPunct="1">
              <a:lnSpc>
                <a:spcPct val="90000"/>
              </a:lnSpc>
              <a:defRPr/>
            </a:pPr>
            <a:r>
              <a:rPr lang="en-US" sz="2800" dirty="0" smtClean="0"/>
              <a:t>Potentials for </a:t>
            </a:r>
            <a:r>
              <a:rPr lang="en-US" sz="2800" dirty="0" smtClean="0">
                <a:solidFill>
                  <a:srgbClr val="FFFF00"/>
                </a:solidFill>
              </a:rPr>
              <a:t>proper utilization of hilly/</a:t>
            </a:r>
            <a:r>
              <a:rPr lang="en-US" sz="2800" dirty="0" err="1" smtClean="0">
                <a:solidFill>
                  <a:srgbClr val="FFFF00"/>
                </a:solidFill>
              </a:rPr>
              <a:t>haor</a:t>
            </a:r>
            <a:r>
              <a:rPr lang="en-US" sz="2800" dirty="0" smtClean="0">
                <a:solidFill>
                  <a:srgbClr val="FFFF00"/>
                </a:solidFill>
              </a:rPr>
              <a:t>/coastal areas </a:t>
            </a:r>
            <a:r>
              <a:rPr lang="en-US" sz="2800" dirty="0" smtClean="0"/>
              <a:t>including agro-ecologically disadvantaged regions exist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z="4000" b="1" smtClean="0">
                <a:solidFill>
                  <a:srgbClr val="0066FF"/>
                </a:solidFill>
              </a:rPr>
              <a:t>Prospects of Agriculture:</a:t>
            </a:r>
            <a:r>
              <a:rPr lang="en-US" sz="2000" b="1" smtClean="0"/>
              <a:t>…..contd</a:t>
            </a:r>
          </a:p>
        </p:txBody>
      </p:sp>
      <p:sp>
        <p:nvSpPr>
          <p:cNvPr id="74755" name="Rectangle 3"/>
          <p:cNvSpPr>
            <a:spLocks noGrp="1" noChangeArrowheads="1"/>
          </p:cNvSpPr>
          <p:nvPr>
            <p:ph type="body" idx="1"/>
          </p:nvPr>
        </p:nvSpPr>
        <p:spPr>
          <a:xfrm>
            <a:off x="457200" y="1981200"/>
            <a:ext cx="8686800" cy="4648200"/>
          </a:xfrm>
        </p:spPr>
        <p:txBody>
          <a:bodyPr/>
          <a:lstStyle/>
          <a:p>
            <a:pPr eaLnBrk="1" hangingPunct="1">
              <a:lnSpc>
                <a:spcPct val="90000"/>
              </a:lnSpc>
              <a:defRPr/>
            </a:pPr>
            <a:r>
              <a:rPr lang="en-US" dirty="0" smtClean="0">
                <a:solidFill>
                  <a:srgbClr val="FFFF00"/>
                </a:solidFill>
              </a:rPr>
              <a:t>Export potentials </a:t>
            </a:r>
            <a:r>
              <a:rPr lang="en-US" dirty="0" smtClean="0"/>
              <a:t>exist for high-value crops</a:t>
            </a:r>
          </a:p>
          <a:p>
            <a:pPr eaLnBrk="1" hangingPunct="1">
              <a:lnSpc>
                <a:spcPct val="90000"/>
              </a:lnSpc>
              <a:defRPr/>
            </a:pPr>
            <a:endParaRPr lang="en-US" dirty="0" smtClean="0"/>
          </a:p>
          <a:p>
            <a:pPr eaLnBrk="1" hangingPunct="1">
              <a:lnSpc>
                <a:spcPct val="90000"/>
              </a:lnSpc>
              <a:defRPr/>
            </a:pPr>
            <a:r>
              <a:rPr lang="en-US" dirty="0" smtClean="0"/>
              <a:t>Scope for </a:t>
            </a:r>
            <a:r>
              <a:rPr lang="en-US" dirty="0" smtClean="0">
                <a:solidFill>
                  <a:srgbClr val="FFFF00"/>
                </a:solidFill>
              </a:rPr>
              <a:t>crop diversification, intensification </a:t>
            </a:r>
            <a:r>
              <a:rPr lang="en-US" dirty="0" smtClean="0"/>
              <a:t>and value addition to agricultural produces </a:t>
            </a:r>
          </a:p>
          <a:p>
            <a:pPr eaLnBrk="1" hangingPunct="1">
              <a:lnSpc>
                <a:spcPct val="90000"/>
              </a:lnSpc>
              <a:defRPr/>
            </a:pPr>
            <a:endParaRPr lang="en-US" dirty="0" smtClean="0"/>
          </a:p>
          <a:p>
            <a:pPr eaLnBrk="1" hangingPunct="1">
              <a:lnSpc>
                <a:spcPct val="90000"/>
              </a:lnSpc>
              <a:defRPr/>
            </a:pPr>
            <a:r>
              <a:rPr lang="en-US" dirty="0" smtClean="0"/>
              <a:t>Agriculture sector has </a:t>
            </a:r>
            <a:r>
              <a:rPr lang="en-US" dirty="0" smtClean="0">
                <a:solidFill>
                  <a:srgbClr val="FFFF00"/>
                </a:solidFill>
              </a:rPr>
              <a:t>capacity to absorb labor force</a:t>
            </a:r>
            <a:r>
              <a:rPr lang="en-US" dirty="0" smtClean="0"/>
              <a:t> and to generate </a:t>
            </a:r>
            <a:r>
              <a:rPr lang="en-US" dirty="0" smtClean="0"/>
              <a:t>income.</a:t>
            </a:r>
            <a:endParaRPr lang="en-US" dirty="0" smtClean="0"/>
          </a:p>
          <a:p>
            <a:pPr eaLnBrk="1" hangingPunct="1">
              <a:lnSpc>
                <a:spcPct val="90000"/>
              </a:lnSpc>
              <a:defRPr/>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0"/>
            <a:ext cx="8534400" cy="1371600"/>
          </a:xfrm>
        </p:spPr>
        <p:txBody>
          <a:bodyPr>
            <a:normAutofit/>
          </a:bodyPr>
          <a:lstStyle/>
          <a:p>
            <a:pPr eaLnBrk="1" hangingPunct="1">
              <a:defRPr/>
            </a:pPr>
            <a:r>
              <a:rPr lang="en-US" sz="3600" b="1" dirty="0" smtClean="0">
                <a:solidFill>
                  <a:srgbClr val="ED37B9"/>
                </a:solidFill>
              </a:rPr>
              <a:t>Climate Change matters for agriculture?</a:t>
            </a:r>
          </a:p>
        </p:txBody>
      </p:sp>
      <p:sp>
        <p:nvSpPr>
          <p:cNvPr id="75779" name="Content Placeholder 2"/>
          <p:cNvSpPr>
            <a:spLocks noGrp="1"/>
          </p:cNvSpPr>
          <p:nvPr>
            <p:ph idx="4294967295"/>
          </p:nvPr>
        </p:nvSpPr>
        <p:spPr>
          <a:xfrm>
            <a:off x="0" y="1752600"/>
            <a:ext cx="9144000" cy="5105400"/>
          </a:xfrm>
        </p:spPr>
        <p:txBody>
          <a:bodyPr/>
          <a:lstStyle/>
          <a:p>
            <a:pPr marL="365125" indent="-282575" eaLnBrk="1" hangingPunct="1">
              <a:lnSpc>
                <a:spcPts val="4300"/>
              </a:lnSpc>
              <a:defRPr/>
            </a:pPr>
            <a:r>
              <a:rPr lang="en-US" sz="2800" dirty="0" smtClean="0"/>
              <a:t>Heavily depends on natural rainfall, weather &amp; temperature, water level, soil condition etc.</a:t>
            </a:r>
          </a:p>
          <a:p>
            <a:pPr marL="365125" indent="-282575" eaLnBrk="1" hangingPunct="1">
              <a:lnSpc>
                <a:spcPts val="4300"/>
              </a:lnSpc>
              <a:defRPr/>
            </a:pPr>
            <a:r>
              <a:rPr lang="en-US" sz="2800" dirty="0" smtClean="0"/>
              <a:t>Uncontrolled farming </a:t>
            </a:r>
            <a:r>
              <a:rPr lang="en-US" sz="2800" dirty="0" err="1" smtClean="0"/>
              <a:t>env</a:t>
            </a:r>
            <a:r>
              <a:rPr lang="en-US" sz="2800" dirty="0" smtClean="0"/>
              <a:t>. (flooding, drought, etc)</a:t>
            </a:r>
          </a:p>
          <a:p>
            <a:pPr marL="365125" indent="-282575" eaLnBrk="1" hangingPunct="1">
              <a:lnSpc>
                <a:spcPts val="4300"/>
              </a:lnSpc>
              <a:defRPr/>
            </a:pPr>
            <a:r>
              <a:rPr lang="en-US" sz="2800" dirty="0" smtClean="0"/>
              <a:t>Rice based agriculture greatly depends availability of fresh surface/rain and ground water</a:t>
            </a:r>
          </a:p>
          <a:p>
            <a:pPr marL="365125" indent="-282575" eaLnBrk="1" hangingPunct="1">
              <a:lnSpc>
                <a:spcPts val="4300"/>
              </a:lnSpc>
              <a:defRPr/>
            </a:pPr>
            <a:r>
              <a:rPr lang="en-US" sz="2800" dirty="0" smtClean="0"/>
              <a:t>Seasonal farming</a:t>
            </a:r>
          </a:p>
          <a:p>
            <a:pPr marL="365125" indent="-282575" eaLnBrk="1" hangingPunct="1">
              <a:lnSpc>
                <a:spcPts val="4300"/>
              </a:lnSpc>
              <a:defRPr/>
            </a:pPr>
            <a:r>
              <a:rPr lang="en-US" sz="2800" dirty="0" smtClean="0"/>
              <a:t>Lack of stress tolerant varieties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28600"/>
            <a:ext cx="8229600" cy="838200"/>
          </a:xfrm>
        </p:spPr>
        <p:txBody>
          <a:bodyPr>
            <a:normAutofit/>
          </a:bodyPr>
          <a:lstStyle/>
          <a:p>
            <a:pPr eaLnBrk="1" hangingPunct="1">
              <a:defRPr/>
            </a:pPr>
            <a:r>
              <a:rPr lang="en-US" sz="3600" b="1" dirty="0" smtClean="0">
                <a:solidFill>
                  <a:srgbClr val="FFFF00"/>
                </a:solidFill>
              </a:rPr>
              <a:t>Combating Climate Change Impact</a:t>
            </a:r>
          </a:p>
        </p:txBody>
      </p:sp>
      <p:sp>
        <p:nvSpPr>
          <p:cNvPr id="107523" name="Content Placeholder 2"/>
          <p:cNvSpPr>
            <a:spLocks noGrp="1"/>
          </p:cNvSpPr>
          <p:nvPr>
            <p:ph idx="4294967295"/>
          </p:nvPr>
        </p:nvSpPr>
        <p:spPr>
          <a:xfrm>
            <a:off x="0" y="1295400"/>
            <a:ext cx="9144000" cy="5334000"/>
          </a:xfrm>
        </p:spPr>
        <p:txBody>
          <a:bodyPr/>
          <a:lstStyle/>
          <a:p>
            <a:pPr marL="1096963" lvl="3" indent="-173038" eaLnBrk="1" hangingPunct="1">
              <a:buFont typeface="Wingdings" pitchFamily="2" charset="2"/>
              <a:buNone/>
              <a:defRPr/>
            </a:pPr>
            <a:r>
              <a:rPr lang="en-US" sz="3200" b="1" dirty="0" smtClean="0">
                <a:solidFill>
                  <a:srgbClr val="00B0F0"/>
                </a:solidFill>
              </a:rPr>
              <a:t>Adaptation</a:t>
            </a:r>
            <a:endParaRPr lang="en-US" sz="2800" b="1" dirty="0" smtClean="0">
              <a:solidFill>
                <a:srgbClr val="009900"/>
              </a:solidFill>
            </a:endParaRPr>
          </a:p>
          <a:p>
            <a:pPr marL="1096963" lvl="3" indent="-173038" eaLnBrk="1" hangingPunct="1">
              <a:buFont typeface="Wingdings" pitchFamily="2" charset="2"/>
              <a:buNone/>
              <a:defRPr/>
            </a:pPr>
            <a:endParaRPr lang="en-US" sz="1200" b="1" dirty="0" smtClean="0">
              <a:solidFill>
                <a:srgbClr val="009900"/>
              </a:solidFill>
            </a:endParaRPr>
          </a:p>
          <a:p>
            <a:pPr marL="1438275" lvl="3" indent="-514350" eaLnBrk="1" hangingPunct="1">
              <a:buFont typeface="+mj-lt"/>
              <a:buAutoNum type="arabicPeriod"/>
              <a:defRPr/>
            </a:pPr>
            <a:r>
              <a:rPr lang="en-US" sz="2800" dirty="0" smtClean="0"/>
              <a:t>Stress (flood, drought, submergence, salinity, heat, cold..) tolerant varieties</a:t>
            </a:r>
          </a:p>
          <a:p>
            <a:pPr marL="1438275" lvl="3" indent="-514350" eaLnBrk="1" hangingPunct="1">
              <a:buFont typeface="+mj-lt"/>
              <a:buAutoNum type="arabicPeriod"/>
              <a:defRPr/>
            </a:pPr>
            <a:r>
              <a:rPr lang="en-US" sz="2800" dirty="0" smtClean="0"/>
              <a:t>Short duration crops</a:t>
            </a:r>
          </a:p>
          <a:p>
            <a:pPr marL="1438275" lvl="3" indent="-514350" eaLnBrk="1" hangingPunct="1">
              <a:buFont typeface="+mj-lt"/>
              <a:buAutoNum type="arabicPeriod"/>
              <a:defRPr/>
            </a:pPr>
            <a:r>
              <a:rPr lang="en-US" sz="2800" dirty="0" smtClean="0"/>
              <a:t>Innovative farming practices</a:t>
            </a:r>
          </a:p>
          <a:p>
            <a:pPr marL="1438275" lvl="3" indent="-514350" eaLnBrk="1" hangingPunct="1">
              <a:buFont typeface="+mj-lt"/>
              <a:buAutoNum type="arabicPeriod"/>
              <a:defRPr/>
            </a:pPr>
            <a:r>
              <a:rPr lang="en-US" sz="2800" dirty="0" smtClean="0"/>
              <a:t>Floating cultivation method</a:t>
            </a:r>
          </a:p>
          <a:p>
            <a:pPr marL="1438275" lvl="3" indent="-514350" eaLnBrk="1" hangingPunct="1">
              <a:buFont typeface="+mj-lt"/>
              <a:buAutoNum type="arabicPeriod"/>
              <a:defRPr/>
            </a:pPr>
            <a:r>
              <a:rPr lang="en-US" sz="2800" dirty="0" smtClean="0"/>
              <a:t>Crop diversification</a:t>
            </a:r>
          </a:p>
          <a:p>
            <a:pPr marL="1438275" lvl="3" indent="-514350" eaLnBrk="1" hangingPunct="1">
              <a:buFont typeface="+mj-lt"/>
              <a:buAutoNum type="arabicPeriod"/>
              <a:defRPr/>
            </a:pPr>
            <a:r>
              <a:rPr lang="en-US" sz="2800" dirty="0" smtClean="0"/>
              <a:t>Changing/shifting cropping pattern</a:t>
            </a:r>
          </a:p>
          <a:p>
            <a:pPr marL="1438275" lvl="3" indent="-514350" eaLnBrk="1" hangingPunct="1">
              <a:buFont typeface="+mj-lt"/>
              <a:buAutoNum type="arabicPeriod"/>
              <a:defRPr/>
            </a:pPr>
            <a:r>
              <a:rPr lang="en-US" sz="2800" dirty="0" smtClean="0"/>
              <a:t>Alternative wetting and drying irrigation methods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1000"/>
            <a:ext cx="8229600" cy="685800"/>
          </a:xfrm>
        </p:spPr>
        <p:txBody>
          <a:bodyPr>
            <a:normAutofit/>
          </a:bodyPr>
          <a:lstStyle/>
          <a:p>
            <a:pPr eaLnBrk="1" hangingPunct="1">
              <a:defRPr/>
            </a:pPr>
            <a:r>
              <a:rPr lang="en-US" sz="3600" b="1" dirty="0" smtClean="0">
                <a:solidFill>
                  <a:srgbClr val="00B0F0"/>
                </a:solidFill>
              </a:rPr>
              <a:t>Continued…</a:t>
            </a:r>
          </a:p>
        </p:txBody>
      </p:sp>
      <p:sp>
        <p:nvSpPr>
          <p:cNvPr id="14339" name="Content Placeholder 2"/>
          <p:cNvSpPr>
            <a:spLocks noGrp="1"/>
          </p:cNvSpPr>
          <p:nvPr>
            <p:ph idx="4294967295"/>
          </p:nvPr>
        </p:nvSpPr>
        <p:spPr>
          <a:xfrm>
            <a:off x="228600" y="1371600"/>
            <a:ext cx="8915400" cy="5486400"/>
          </a:xfrm>
        </p:spPr>
        <p:txBody>
          <a:bodyPr/>
          <a:lstStyle/>
          <a:p>
            <a:pPr marL="365125" indent="-282575" eaLnBrk="1" hangingPunct="1">
              <a:buFont typeface="Wingdings" pitchFamily="2" charset="2"/>
              <a:buNone/>
              <a:defRPr/>
            </a:pPr>
            <a:r>
              <a:rPr lang="en-US" sz="2800" dirty="0" smtClean="0">
                <a:solidFill>
                  <a:srgbClr val="FF00FF"/>
                </a:solidFill>
              </a:rPr>
              <a:t>		</a:t>
            </a:r>
            <a:r>
              <a:rPr lang="en-US" b="1" dirty="0" smtClean="0">
                <a:solidFill>
                  <a:srgbClr val="FFFF00"/>
                </a:solidFill>
              </a:rPr>
              <a:t>Mitigation</a:t>
            </a:r>
          </a:p>
          <a:p>
            <a:pPr marL="365125" indent="-282575" eaLnBrk="1" hangingPunct="1">
              <a:buFont typeface="Wingdings" pitchFamily="2" charset="2"/>
              <a:buNone/>
              <a:defRPr/>
            </a:pPr>
            <a:endParaRPr lang="en-US" sz="2800" b="1" dirty="0" smtClean="0">
              <a:solidFill>
                <a:srgbClr val="FF00FF"/>
              </a:solidFill>
            </a:endParaRPr>
          </a:p>
          <a:p>
            <a:pPr marL="1171575" lvl="2" indent="-514350" eaLnBrk="1" hangingPunct="1">
              <a:buFont typeface="+mj-lt"/>
              <a:buAutoNum type="arabicPeriod"/>
              <a:defRPr/>
            </a:pPr>
            <a:r>
              <a:rPr lang="en-US" sz="2800" b="1" dirty="0" smtClean="0"/>
              <a:t>Coastal green belt</a:t>
            </a:r>
          </a:p>
          <a:p>
            <a:pPr marL="1171575" lvl="2" indent="-514350" eaLnBrk="1" hangingPunct="1">
              <a:buFont typeface="+mj-lt"/>
              <a:buAutoNum type="arabicPeriod"/>
              <a:defRPr/>
            </a:pPr>
            <a:r>
              <a:rPr lang="en-US" sz="2800" b="1" dirty="0" smtClean="0"/>
              <a:t>Embankment/Dam</a:t>
            </a:r>
          </a:p>
          <a:p>
            <a:pPr marL="1171575" lvl="2" indent="-514350" eaLnBrk="1" hangingPunct="1">
              <a:buFont typeface="+mj-lt"/>
              <a:buAutoNum type="arabicPeriod"/>
              <a:defRPr/>
            </a:pPr>
            <a:r>
              <a:rPr lang="en-US" sz="2800" b="1" dirty="0" smtClean="0"/>
              <a:t>Tidal River Management</a:t>
            </a:r>
          </a:p>
          <a:p>
            <a:pPr marL="1171575" lvl="2" indent="-514350" eaLnBrk="1" hangingPunct="1">
              <a:buFont typeface="+mj-lt"/>
              <a:buAutoNum type="arabicPeriod"/>
              <a:defRPr/>
            </a:pPr>
            <a:r>
              <a:rPr lang="en-US" sz="2800" b="1" dirty="0" smtClean="0"/>
              <a:t>Early warning and weather forecasting</a:t>
            </a:r>
          </a:p>
          <a:p>
            <a:pPr marL="1171575" lvl="2" indent="-514350" eaLnBrk="1" hangingPunct="1">
              <a:buFont typeface="+mj-lt"/>
              <a:buAutoNum type="arabicPeriod"/>
              <a:defRPr/>
            </a:pPr>
            <a:r>
              <a:rPr lang="en-US" sz="2800" b="1" dirty="0" smtClean="0"/>
              <a:t>Crop insurance</a:t>
            </a:r>
          </a:p>
          <a:p>
            <a:pPr marL="1171575" lvl="2" indent="-514350" eaLnBrk="1" hangingPunct="1">
              <a:buFont typeface="+mj-lt"/>
              <a:buAutoNum type="arabicPeriod"/>
              <a:defRPr/>
            </a:pPr>
            <a:r>
              <a:rPr lang="en-US" sz="2800" b="1" dirty="0" smtClean="0"/>
              <a:t>Saline tolerant rice</a:t>
            </a:r>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33400" y="2362200"/>
            <a:ext cx="8229600" cy="1371600"/>
          </a:xfrm>
        </p:spPr>
        <p:txBody>
          <a:bodyPr/>
          <a:lstStyle/>
          <a:p>
            <a:pPr eaLnBrk="1" hangingPunct="1">
              <a:defRPr/>
            </a:pPr>
            <a:r>
              <a:rPr lang="en-US" sz="4000" b="1" dirty="0" smtClean="0"/>
              <a:t>Integrated Pest Management Techniques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eaLnBrk="1" hangingPunct="1">
              <a:defRPr/>
            </a:pPr>
            <a:r>
              <a:rPr lang="en-US" sz="4000">
                <a:solidFill>
                  <a:srgbClr val="FF9900"/>
                </a:solidFill>
                <a:effectLst>
                  <a:outerShdw blurRad="38100" dist="38100" dir="2700000" algn="tl">
                    <a:srgbClr val="000000"/>
                  </a:outerShdw>
                </a:effectLst>
              </a:rPr>
              <a:t>Pesticide Consumption (MT)</a:t>
            </a:r>
          </a:p>
        </p:txBody>
      </p:sp>
      <p:pic>
        <p:nvPicPr>
          <p:cNvPr id="29699" name="Picture 3"/>
          <p:cNvPicPr>
            <a:picLocks noChangeAspect="1" noChangeArrowheads="1"/>
          </p:cNvPicPr>
          <p:nvPr/>
        </p:nvPicPr>
        <p:blipFill>
          <a:blip r:embed="rId2"/>
          <a:srcRect/>
          <a:stretch>
            <a:fillRect/>
          </a:stretch>
        </p:blipFill>
        <p:spPr bwMode="auto">
          <a:xfrm>
            <a:off x="1371600" y="1905000"/>
            <a:ext cx="6180138" cy="4159250"/>
          </a:xfrm>
          <a:prstGeom prst="rect">
            <a:avLst/>
          </a:prstGeom>
          <a:noFill/>
          <a:ln w="9525">
            <a:noFill/>
            <a:miter lim="800000"/>
            <a:headEnd/>
            <a:tailEnd/>
          </a:ln>
        </p:spPr>
      </p:pic>
      <p:sp>
        <p:nvSpPr>
          <p:cNvPr id="29700" name="Text Box 4"/>
          <p:cNvSpPr txBox="1">
            <a:spLocks noChangeArrowheads="1"/>
          </p:cNvSpPr>
          <p:nvPr/>
        </p:nvSpPr>
        <p:spPr bwMode="auto">
          <a:xfrm>
            <a:off x="1371600" y="6172200"/>
            <a:ext cx="6629400" cy="396875"/>
          </a:xfrm>
          <a:prstGeom prst="rect">
            <a:avLst/>
          </a:prstGeom>
          <a:noFill/>
          <a:ln w="9525">
            <a:noFill/>
            <a:miter lim="800000"/>
            <a:headEnd/>
            <a:tailEnd/>
          </a:ln>
        </p:spPr>
        <p:txBody>
          <a:bodyPr>
            <a:spAutoFit/>
          </a:bodyPr>
          <a:lstStyle/>
          <a:p>
            <a:pPr eaLnBrk="1" hangingPunct="1">
              <a:spcBef>
                <a:spcPct val="50000"/>
              </a:spcBef>
            </a:pPr>
            <a:r>
              <a:rPr lang="en-US" sz="2000" i="1">
                <a:solidFill>
                  <a:srgbClr val="EAEAEA"/>
                </a:solidFill>
                <a:latin typeface="Times New Roman" pitchFamily="18" charset="0"/>
                <a:cs typeface="Times New Roman" pitchFamily="18" charset="0"/>
              </a:rPr>
              <a:t>Source</a:t>
            </a:r>
            <a:r>
              <a:rPr lang="en-US" sz="2000">
                <a:solidFill>
                  <a:srgbClr val="EAEAEA"/>
                </a:solidFill>
                <a:latin typeface="Times New Roman" pitchFamily="18" charset="0"/>
                <a:cs typeface="Times New Roman" pitchFamily="18" charset="0"/>
              </a:rPr>
              <a:t>: Department of Plant Protection Wing, Bangladesh</a:t>
            </a:r>
          </a:p>
        </p:txBody>
      </p:sp>
      <p:sp>
        <p:nvSpPr>
          <p:cNvPr id="29701" name="Text Box 5"/>
          <p:cNvSpPr txBox="1">
            <a:spLocks noChangeArrowheads="1"/>
          </p:cNvSpPr>
          <p:nvPr/>
        </p:nvSpPr>
        <p:spPr bwMode="auto">
          <a:xfrm>
            <a:off x="609600" y="1371600"/>
            <a:ext cx="80772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FFCC00"/>
                </a:solidFill>
                <a:latin typeface="Times New Roman" pitchFamily="18" charset="0"/>
                <a:cs typeface="Times New Roman" pitchFamily="18" charset="0"/>
              </a:rPr>
              <a:t>Pesticide consumption has more than doubled in the past decade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5257800" y="914400"/>
            <a:ext cx="3581400" cy="2743200"/>
          </a:xfrm>
          <a:prstGeom prst="rect">
            <a:avLst/>
          </a:prstGeom>
          <a:noFill/>
          <a:ln w="9525">
            <a:noFill/>
            <a:miter lim="800000"/>
            <a:headEnd/>
            <a:tailEnd/>
          </a:ln>
          <a:effectLst/>
        </p:spPr>
        <p:txBody>
          <a:bodyPr anchor="ctr"/>
          <a:lstStyle/>
          <a:p>
            <a:pPr algn="ctr" eaLnBrk="1" hangingPunct="1">
              <a:defRPr/>
            </a:pPr>
            <a:r>
              <a:rPr lang="en-US" sz="4000">
                <a:solidFill>
                  <a:srgbClr val="FF9900"/>
                </a:solidFill>
                <a:effectLst>
                  <a:outerShdw blurRad="38100" dist="38100" dir="2700000" algn="tl">
                    <a:srgbClr val="000000"/>
                  </a:outerShdw>
                </a:effectLst>
              </a:rPr>
              <a:t>World Bank Research on Pesticides</a:t>
            </a:r>
          </a:p>
        </p:txBody>
      </p:sp>
      <p:pic>
        <p:nvPicPr>
          <p:cNvPr id="30723" name="Picture 3"/>
          <p:cNvPicPr>
            <a:picLocks noChangeAspect="1" noChangeArrowheads="1"/>
          </p:cNvPicPr>
          <p:nvPr/>
        </p:nvPicPr>
        <p:blipFill>
          <a:blip r:embed="rId2"/>
          <a:srcRect/>
          <a:stretch>
            <a:fillRect/>
          </a:stretch>
        </p:blipFill>
        <p:spPr bwMode="auto">
          <a:xfrm>
            <a:off x="5105400" y="3902075"/>
            <a:ext cx="3886200" cy="2778125"/>
          </a:xfrm>
          <a:prstGeom prst="rect">
            <a:avLst/>
          </a:prstGeom>
          <a:noFill/>
          <a:ln w="9525">
            <a:noFill/>
            <a:miter lim="800000"/>
            <a:headEnd/>
            <a:tailEnd/>
          </a:ln>
        </p:spPr>
      </p:pic>
      <p:pic>
        <p:nvPicPr>
          <p:cNvPr id="30724" name="Picture 4" descr="sample_area2"/>
          <p:cNvPicPr>
            <a:picLocks noChangeAspect="1" noChangeArrowheads="1"/>
          </p:cNvPicPr>
          <p:nvPr/>
        </p:nvPicPr>
        <p:blipFill>
          <a:blip r:embed="rId3"/>
          <a:srcRect/>
          <a:stretch>
            <a:fillRect/>
          </a:stretch>
        </p:blipFill>
        <p:spPr bwMode="auto">
          <a:xfrm>
            <a:off x="261938" y="1143000"/>
            <a:ext cx="4625975" cy="5492750"/>
          </a:xfrm>
          <a:prstGeom prst="rect">
            <a:avLst/>
          </a:prstGeom>
          <a:noFill/>
          <a:ln w="9525">
            <a:noFill/>
            <a:miter lim="800000"/>
            <a:headEnd/>
            <a:tailEnd/>
          </a:ln>
        </p:spPr>
      </p:pic>
      <p:sp>
        <p:nvSpPr>
          <p:cNvPr id="30725" name="Line 6"/>
          <p:cNvSpPr>
            <a:spLocks noChangeShapeType="1"/>
          </p:cNvSpPr>
          <p:nvPr/>
        </p:nvSpPr>
        <p:spPr bwMode="auto">
          <a:xfrm rot="5400000">
            <a:off x="1905000" y="3505200"/>
            <a:ext cx="6248400" cy="0"/>
          </a:xfrm>
          <a:prstGeom prst="line">
            <a:avLst/>
          </a:prstGeom>
          <a:noFill/>
          <a:ln w="25400">
            <a:solidFill>
              <a:schemeClr val="tx1"/>
            </a:solidFill>
            <a:round/>
            <a:headEnd/>
            <a:tailEnd/>
          </a:ln>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685800" y="228600"/>
            <a:ext cx="7772400" cy="990600"/>
          </a:xfrm>
          <a:prstGeom prst="rect">
            <a:avLst/>
          </a:prstGeom>
          <a:noFill/>
          <a:ln w="9525">
            <a:noFill/>
            <a:miter lim="800000"/>
            <a:headEnd/>
            <a:tailEnd/>
          </a:ln>
          <a:effectLst/>
        </p:spPr>
        <p:txBody>
          <a:bodyPr anchor="ctr"/>
          <a:lstStyle/>
          <a:p>
            <a:pPr algn="ctr" eaLnBrk="1" hangingPunct="1">
              <a:defRPr/>
            </a:pPr>
            <a:r>
              <a:rPr lang="en-US" sz="3600" b="1">
                <a:solidFill>
                  <a:srgbClr val="FF9900"/>
                </a:solidFill>
                <a:effectLst>
                  <a:outerShdw blurRad="38100" dist="38100" dir="2700000" algn="tl">
                    <a:srgbClr val="000000"/>
                  </a:outerShdw>
                </a:effectLst>
              </a:rPr>
              <a:t>Pesticide Applications Reported by Survey Respondents</a:t>
            </a:r>
            <a:r>
              <a:rPr lang="en-US" sz="3600">
                <a:solidFill>
                  <a:srgbClr val="993300"/>
                </a:solidFill>
                <a:effectLst>
                  <a:outerShdw blurRad="38100" dist="38100" dir="2700000" algn="tl">
                    <a:srgbClr val="000000"/>
                  </a:outerShdw>
                </a:effectLst>
              </a:rPr>
              <a:t> </a:t>
            </a:r>
          </a:p>
        </p:txBody>
      </p:sp>
      <p:sp>
        <p:nvSpPr>
          <p:cNvPr id="31747" name="Rectangle 3"/>
          <p:cNvSpPr>
            <a:spLocks noChangeArrowheads="1"/>
          </p:cNvSpPr>
          <p:nvPr/>
        </p:nvSpPr>
        <p:spPr bwMode="auto">
          <a:xfrm>
            <a:off x="1152525" y="4548188"/>
            <a:ext cx="7991475" cy="288925"/>
          </a:xfrm>
          <a:prstGeom prst="rect">
            <a:avLst/>
          </a:prstGeom>
          <a:noFill/>
          <a:ln w="9525">
            <a:noFill/>
            <a:miter lim="800000"/>
            <a:headEnd/>
            <a:tailEnd/>
          </a:ln>
        </p:spPr>
        <p:txBody>
          <a:bodyPr lIns="0" tIns="0" rIns="0" bIns="0">
            <a:spAutoFit/>
          </a:bodyPr>
          <a:lstStyle/>
          <a:p>
            <a:pPr eaLnBrk="1" hangingPunct="1"/>
            <a:r>
              <a:rPr lang="en-US" sz="1900">
                <a:solidFill>
                  <a:srgbClr val="EAEAEA"/>
                </a:solidFill>
                <a:latin typeface="Times New Roman" pitchFamily="18" charset="0"/>
                <a:cs typeface="Times New Roman" pitchFamily="18" charset="0"/>
              </a:rPr>
              <a:t>Note: Based on 51 active ingredients and 161 formulations (commercial names)</a:t>
            </a:r>
            <a:endParaRPr lang="en-US" sz="3200">
              <a:solidFill>
                <a:srgbClr val="EAEAEA"/>
              </a:solidFill>
              <a:latin typeface="Arial" charset="0"/>
              <a:cs typeface="Times New Roman" pitchFamily="18" charset="0"/>
            </a:endParaRPr>
          </a:p>
        </p:txBody>
      </p:sp>
      <p:grpSp>
        <p:nvGrpSpPr>
          <p:cNvPr id="31748" name="Group 4"/>
          <p:cNvGrpSpPr>
            <a:grpSpLocks/>
          </p:cNvGrpSpPr>
          <p:nvPr/>
        </p:nvGrpSpPr>
        <p:grpSpPr bwMode="auto">
          <a:xfrm>
            <a:off x="1146175" y="1662113"/>
            <a:ext cx="6807200" cy="3175000"/>
            <a:chOff x="722" y="1047"/>
            <a:chExt cx="4288" cy="2000"/>
          </a:xfrm>
        </p:grpSpPr>
        <p:sp>
          <p:nvSpPr>
            <p:cNvPr id="31750" name="Rectangle 5"/>
            <p:cNvSpPr>
              <a:spLocks noChangeArrowheads="1"/>
            </p:cNvSpPr>
            <p:nvPr/>
          </p:nvSpPr>
          <p:spPr bwMode="auto">
            <a:xfrm>
              <a:off x="726" y="1047"/>
              <a:ext cx="4173"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Number of pesticide applications by WHO classification</a:t>
              </a:r>
              <a:endParaRPr lang="en-US" sz="3200">
                <a:latin typeface="Arial" charset="0"/>
                <a:cs typeface="Times New Roman" pitchFamily="18" charset="0"/>
              </a:endParaRPr>
            </a:p>
          </p:txBody>
        </p:sp>
        <p:sp>
          <p:nvSpPr>
            <p:cNvPr id="31751" name="Rectangle 6"/>
            <p:cNvSpPr>
              <a:spLocks noChangeArrowheads="1"/>
            </p:cNvSpPr>
            <p:nvPr/>
          </p:nvSpPr>
          <p:spPr bwMode="auto">
            <a:xfrm>
              <a:off x="4319" y="1047"/>
              <a:ext cx="46" cy="221"/>
            </a:xfrm>
            <a:prstGeom prst="rect">
              <a:avLst/>
            </a:prstGeom>
            <a:noFill/>
            <a:ln w="9525">
              <a:noFill/>
              <a:miter lim="800000"/>
              <a:headEnd/>
              <a:tailEnd/>
            </a:ln>
          </p:spPr>
          <p:txBody>
            <a:bodyPr wrap="none" lIns="0" tIns="0" rIns="0" bIns="0">
              <a:spAutoFit/>
            </a:bodyPr>
            <a:lstStyle/>
            <a:p>
              <a:pPr eaLnBrk="1" hangingPunct="1"/>
              <a:r>
                <a:rPr lang="en-US" sz="2300" i="1">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52" name="Rectangle 7"/>
            <p:cNvSpPr>
              <a:spLocks noChangeArrowheads="1"/>
            </p:cNvSpPr>
            <p:nvPr/>
          </p:nvSpPr>
          <p:spPr bwMode="auto">
            <a:xfrm>
              <a:off x="731" y="1307"/>
              <a:ext cx="1063" cy="221"/>
            </a:xfrm>
            <a:prstGeom prst="rect">
              <a:avLst/>
            </a:prstGeom>
            <a:noFill/>
            <a:ln w="9525">
              <a:noFill/>
              <a:miter lim="800000"/>
              <a:headEnd/>
              <a:tailEnd/>
            </a:ln>
          </p:spPr>
          <p:txBody>
            <a:bodyPr wrap="none" lIns="0" tIns="0" rIns="0" bIns="0">
              <a:spAutoFit/>
            </a:bodyPr>
            <a:lstStyle/>
            <a:p>
              <a:pPr eaLnBrk="1" hangingPunct="1"/>
              <a:r>
                <a:rPr lang="en-US" sz="2300" b="1">
                  <a:solidFill>
                    <a:srgbClr val="FFCC00"/>
                  </a:solidFill>
                  <a:latin typeface="Times New Roman" pitchFamily="18" charset="0"/>
                  <a:cs typeface="Times New Roman" pitchFamily="18" charset="0"/>
                </a:rPr>
                <a:t>Classification</a:t>
              </a:r>
              <a:endParaRPr lang="en-US" sz="3200">
                <a:solidFill>
                  <a:srgbClr val="FFCC00"/>
                </a:solidFill>
                <a:latin typeface="Arial" charset="0"/>
                <a:cs typeface="Times New Roman" pitchFamily="18" charset="0"/>
              </a:endParaRPr>
            </a:p>
          </p:txBody>
        </p:sp>
        <p:sp>
          <p:nvSpPr>
            <p:cNvPr id="31753" name="Rectangle 8"/>
            <p:cNvSpPr>
              <a:spLocks noChangeArrowheads="1"/>
            </p:cNvSpPr>
            <p:nvPr/>
          </p:nvSpPr>
          <p:spPr bwMode="auto">
            <a:xfrm>
              <a:off x="1654" y="1307"/>
              <a:ext cx="46" cy="221"/>
            </a:xfrm>
            <a:prstGeom prst="rect">
              <a:avLst/>
            </a:prstGeom>
            <a:noFill/>
            <a:ln w="9525">
              <a:noFill/>
              <a:miter lim="800000"/>
              <a:headEnd/>
              <a:tailEnd/>
            </a:ln>
          </p:spPr>
          <p:txBody>
            <a:bodyPr wrap="none" lIns="0" tIns="0" rIns="0" bIns="0">
              <a:spAutoFit/>
            </a:bodyPr>
            <a:lstStyle/>
            <a:p>
              <a:pPr eaLnBrk="1" hangingPunct="1"/>
              <a:r>
                <a:rPr lang="en-US" sz="2300" b="1">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54" name="Rectangle 9"/>
            <p:cNvSpPr>
              <a:spLocks noChangeArrowheads="1"/>
            </p:cNvSpPr>
            <p:nvPr/>
          </p:nvSpPr>
          <p:spPr bwMode="auto">
            <a:xfrm>
              <a:off x="2522" y="1307"/>
              <a:ext cx="838" cy="221"/>
            </a:xfrm>
            <a:prstGeom prst="rect">
              <a:avLst/>
            </a:prstGeom>
            <a:noFill/>
            <a:ln w="9525">
              <a:noFill/>
              <a:miter lim="800000"/>
              <a:headEnd/>
              <a:tailEnd/>
            </a:ln>
          </p:spPr>
          <p:txBody>
            <a:bodyPr wrap="none" lIns="0" tIns="0" rIns="0" bIns="0">
              <a:spAutoFit/>
            </a:bodyPr>
            <a:lstStyle/>
            <a:p>
              <a:pPr eaLnBrk="1" hangingPunct="1"/>
              <a:r>
                <a:rPr lang="en-US" sz="2300" b="1">
                  <a:solidFill>
                    <a:srgbClr val="FFCC00"/>
                  </a:solidFill>
                  <a:latin typeface="Times New Roman" pitchFamily="18" charset="0"/>
                  <a:cs typeface="Times New Roman" pitchFamily="18" charset="0"/>
                </a:rPr>
                <a:t>Frequency</a:t>
              </a:r>
              <a:endParaRPr lang="en-US" sz="3200">
                <a:solidFill>
                  <a:srgbClr val="FFCC00"/>
                </a:solidFill>
                <a:latin typeface="Arial" charset="0"/>
                <a:cs typeface="Times New Roman" pitchFamily="18" charset="0"/>
              </a:endParaRPr>
            </a:p>
          </p:txBody>
        </p:sp>
        <p:sp>
          <p:nvSpPr>
            <p:cNvPr id="31755" name="Rectangle 10"/>
            <p:cNvSpPr>
              <a:spLocks noChangeArrowheads="1"/>
            </p:cNvSpPr>
            <p:nvPr/>
          </p:nvSpPr>
          <p:spPr bwMode="auto">
            <a:xfrm>
              <a:off x="3247" y="1307"/>
              <a:ext cx="46" cy="221"/>
            </a:xfrm>
            <a:prstGeom prst="rect">
              <a:avLst/>
            </a:prstGeom>
            <a:noFill/>
            <a:ln w="9525">
              <a:noFill/>
              <a:miter lim="800000"/>
              <a:headEnd/>
              <a:tailEnd/>
            </a:ln>
          </p:spPr>
          <p:txBody>
            <a:bodyPr wrap="none" lIns="0" tIns="0" rIns="0" bIns="0">
              <a:spAutoFit/>
            </a:bodyPr>
            <a:lstStyle/>
            <a:p>
              <a:pPr eaLnBrk="1" hangingPunct="1"/>
              <a:r>
                <a:rPr lang="en-US" sz="2300" b="1">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56" name="Rectangle 11"/>
            <p:cNvSpPr>
              <a:spLocks noChangeArrowheads="1"/>
            </p:cNvSpPr>
            <p:nvPr/>
          </p:nvSpPr>
          <p:spPr bwMode="auto">
            <a:xfrm>
              <a:off x="4090" y="1307"/>
              <a:ext cx="276" cy="221"/>
            </a:xfrm>
            <a:prstGeom prst="rect">
              <a:avLst/>
            </a:prstGeom>
            <a:noFill/>
            <a:ln w="9525">
              <a:noFill/>
              <a:miter lim="800000"/>
              <a:headEnd/>
              <a:tailEnd/>
            </a:ln>
          </p:spPr>
          <p:txBody>
            <a:bodyPr wrap="none" lIns="0" tIns="0" rIns="0" bIns="0">
              <a:spAutoFit/>
            </a:bodyPr>
            <a:lstStyle/>
            <a:p>
              <a:pPr eaLnBrk="1" hangingPunct="1"/>
              <a:r>
                <a:rPr lang="en-US" sz="2300" b="1">
                  <a:solidFill>
                    <a:srgbClr val="FFCC00"/>
                  </a:solidFill>
                  <a:latin typeface="Times New Roman" pitchFamily="18" charset="0"/>
                  <a:cs typeface="Times New Roman" pitchFamily="18" charset="0"/>
                </a:rPr>
                <a:t>Per</a:t>
              </a:r>
              <a:endParaRPr lang="en-US" sz="3200">
                <a:solidFill>
                  <a:srgbClr val="FFCC00"/>
                </a:solidFill>
                <a:latin typeface="Arial" charset="0"/>
                <a:cs typeface="Times New Roman" pitchFamily="18" charset="0"/>
              </a:endParaRPr>
            </a:p>
          </p:txBody>
        </p:sp>
        <p:sp>
          <p:nvSpPr>
            <p:cNvPr id="31757" name="Rectangle 12"/>
            <p:cNvSpPr>
              <a:spLocks noChangeArrowheads="1"/>
            </p:cNvSpPr>
            <p:nvPr/>
          </p:nvSpPr>
          <p:spPr bwMode="auto">
            <a:xfrm>
              <a:off x="4328" y="1307"/>
              <a:ext cx="327" cy="221"/>
            </a:xfrm>
            <a:prstGeom prst="rect">
              <a:avLst/>
            </a:prstGeom>
            <a:noFill/>
            <a:ln w="9525">
              <a:noFill/>
              <a:miter lim="800000"/>
              <a:headEnd/>
              <a:tailEnd/>
            </a:ln>
          </p:spPr>
          <p:txBody>
            <a:bodyPr wrap="none" lIns="0" tIns="0" rIns="0" bIns="0">
              <a:spAutoFit/>
            </a:bodyPr>
            <a:lstStyle/>
            <a:p>
              <a:pPr eaLnBrk="1" hangingPunct="1"/>
              <a:r>
                <a:rPr lang="en-US" sz="2300" b="1">
                  <a:solidFill>
                    <a:srgbClr val="FFCC00"/>
                  </a:solidFill>
                  <a:latin typeface="Times New Roman" pitchFamily="18" charset="0"/>
                  <a:cs typeface="Times New Roman" pitchFamily="18" charset="0"/>
                </a:rPr>
                <a:t>cent</a:t>
              </a:r>
              <a:endParaRPr lang="en-US" sz="3200">
                <a:solidFill>
                  <a:srgbClr val="FFCC00"/>
                </a:solidFill>
                <a:latin typeface="Arial" charset="0"/>
                <a:cs typeface="Times New Roman" pitchFamily="18" charset="0"/>
              </a:endParaRPr>
            </a:p>
          </p:txBody>
        </p:sp>
        <p:sp>
          <p:nvSpPr>
            <p:cNvPr id="31758" name="Rectangle 13"/>
            <p:cNvSpPr>
              <a:spLocks noChangeArrowheads="1"/>
            </p:cNvSpPr>
            <p:nvPr/>
          </p:nvSpPr>
          <p:spPr bwMode="auto">
            <a:xfrm>
              <a:off x="4612" y="1307"/>
              <a:ext cx="46" cy="221"/>
            </a:xfrm>
            <a:prstGeom prst="rect">
              <a:avLst/>
            </a:prstGeom>
            <a:noFill/>
            <a:ln w="9525">
              <a:noFill/>
              <a:miter lim="800000"/>
              <a:headEnd/>
              <a:tailEnd/>
            </a:ln>
          </p:spPr>
          <p:txBody>
            <a:bodyPr wrap="none" lIns="0" tIns="0" rIns="0" bIns="0">
              <a:spAutoFit/>
            </a:bodyPr>
            <a:lstStyle/>
            <a:p>
              <a:pPr eaLnBrk="1" hangingPunct="1"/>
              <a:r>
                <a:rPr lang="en-US" sz="2300" b="1">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59" name="Rectangle 14"/>
            <p:cNvSpPr>
              <a:spLocks noChangeArrowheads="1"/>
            </p:cNvSpPr>
            <p:nvPr/>
          </p:nvSpPr>
          <p:spPr bwMode="auto">
            <a:xfrm>
              <a:off x="722" y="1298"/>
              <a:ext cx="1501" cy="9"/>
            </a:xfrm>
            <a:prstGeom prst="rect">
              <a:avLst/>
            </a:prstGeom>
            <a:solidFill>
              <a:srgbClr val="000000"/>
            </a:solidFill>
            <a:ln w="9525">
              <a:noFill/>
              <a:miter lim="800000"/>
              <a:headEnd/>
              <a:tailEnd/>
            </a:ln>
          </p:spPr>
          <p:txBody>
            <a:bodyPr/>
            <a:lstStyle/>
            <a:p>
              <a:endParaRPr lang="en-US"/>
            </a:p>
          </p:txBody>
        </p:sp>
        <p:sp>
          <p:nvSpPr>
            <p:cNvPr id="31760" name="Rectangle 15"/>
            <p:cNvSpPr>
              <a:spLocks noChangeArrowheads="1"/>
            </p:cNvSpPr>
            <p:nvPr/>
          </p:nvSpPr>
          <p:spPr bwMode="auto">
            <a:xfrm>
              <a:off x="2223" y="1298"/>
              <a:ext cx="6" cy="9"/>
            </a:xfrm>
            <a:prstGeom prst="rect">
              <a:avLst/>
            </a:prstGeom>
            <a:solidFill>
              <a:srgbClr val="000000"/>
            </a:solidFill>
            <a:ln w="9525">
              <a:noFill/>
              <a:miter lim="800000"/>
              <a:headEnd/>
              <a:tailEnd/>
            </a:ln>
          </p:spPr>
          <p:txBody>
            <a:bodyPr/>
            <a:lstStyle/>
            <a:p>
              <a:endParaRPr lang="en-US"/>
            </a:p>
          </p:txBody>
        </p:sp>
        <p:sp>
          <p:nvSpPr>
            <p:cNvPr id="31761" name="Rectangle 16"/>
            <p:cNvSpPr>
              <a:spLocks noChangeArrowheads="1"/>
            </p:cNvSpPr>
            <p:nvPr/>
          </p:nvSpPr>
          <p:spPr bwMode="auto">
            <a:xfrm>
              <a:off x="2229" y="1298"/>
              <a:ext cx="1307" cy="9"/>
            </a:xfrm>
            <a:prstGeom prst="rect">
              <a:avLst/>
            </a:prstGeom>
            <a:solidFill>
              <a:srgbClr val="000000"/>
            </a:solidFill>
            <a:ln w="9525">
              <a:noFill/>
              <a:miter lim="800000"/>
              <a:headEnd/>
              <a:tailEnd/>
            </a:ln>
          </p:spPr>
          <p:txBody>
            <a:bodyPr/>
            <a:lstStyle/>
            <a:p>
              <a:endParaRPr lang="en-US"/>
            </a:p>
          </p:txBody>
        </p:sp>
        <p:sp>
          <p:nvSpPr>
            <p:cNvPr id="31762" name="Rectangle 17"/>
            <p:cNvSpPr>
              <a:spLocks noChangeArrowheads="1"/>
            </p:cNvSpPr>
            <p:nvPr/>
          </p:nvSpPr>
          <p:spPr bwMode="auto">
            <a:xfrm>
              <a:off x="3536" y="1298"/>
              <a:ext cx="6" cy="9"/>
            </a:xfrm>
            <a:prstGeom prst="rect">
              <a:avLst/>
            </a:prstGeom>
            <a:solidFill>
              <a:srgbClr val="000000"/>
            </a:solidFill>
            <a:ln w="9525">
              <a:noFill/>
              <a:miter lim="800000"/>
              <a:headEnd/>
              <a:tailEnd/>
            </a:ln>
          </p:spPr>
          <p:txBody>
            <a:bodyPr/>
            <a:lstStyle/>
            <a:p>
              <a:endParaRPr lang="en-US"/>
            </a:p>
          </p:txBody>
        </p:sp>
        <p:sp>
          <p:nvSpPr>
            <p:cNvPr id="31763" name="Rectangle 18"/>
            <p:cNvSpPr>
              <a:spLocks noChangeArrowheads="1"/>
            </p:cNvSpPr>
            <p:nvPr/>
          </p:nvSpPr>
          <p:spPr bwMode="auto">
            <a:xfrm>
              <a:off x="3542" y="1298"/>
              <a:ext cx="1070" cy="9"/>
            </a:xfrm>
            <a:prstGeom prst="rect">
              <a:avLst/>
            </a:prstGeom>
            <a:solidFill>
              <a:srgbClr val="000000"/>
            </a:solidFill>
            <a:ln w="9525">
              <a:noFill/>
              <a:miter lim="800000"/>
              <a:headEnd/>
              <a:tailEnd/>
            </a:ln>
          </p:spPr>
          <p:txBody>
            <a:bodyPr/>
            <a:lstStyle/>
            <a:p>
              <a:endParaRPr lang="en-US"/>
            </a:p>
          </p:txBody>
        </p:sp>
        <p:sp>
          <p:nvSpPr>
            <p:cNvPr id="31764" name="Rectangle 19"/>
            <p:cNvSpPr>
              <a:spLocks noChangeArrowheads="1"/>
            </p:cNvSpPr>
            <p:nvPr/>
          </p:nvSpPr>
          <p:spPr bwMode="auto">
            <a:xfrm>
              <a:off x="731" y="1568"/>
              <a:ext cx="1559" cy="220"/>
            </a:xfrm>
            <a:prstGeom prst="rect">
              <a:avLst/>
            </a:prstGeom>
            <a:noFill/>
            <a:ln w="9525">
              <a:noFill/>
              <a:miter lim="800000"/>
              <a:headEnd/>
              <a:tailEnd/>
            </a:ln>
          </p:spPr>
          <p:txBody>
            <a:bodyPr wrap="none" lIns="0" tIns="0" rIns="0" bIns="0">
              <a:spAutoFit/>
            </a:bodyPr>
            <a:lstStyle/>
            <a:p>
              <a:pPr eaLnBrk="1" hangingPunct="1"/>
              <a:r>
                <a:rPr lang="en-US" sz="2300">
                  <a:solidFill>
                    <a:srgbClr val="FF3300"/>
                  </a:solidFill>
                  <a:latin typeface="Times New Roman" pitchFamily="18" charset="0"/>
                  <a:cs typeface="Times New Roman" pitchFamily="18" charset="0"/>
                </a:rPr>
                <a:t>Extremely hazardous</a:t>
              </a:r>
              <a:endParaRPr lang="en-US" sz="3200">
                <a:solidFill>
                  <a:srgbClr val="FF3300"/>
                </a:solidFill>
                <a:latin typeface="Arial" charset="0"/>
                <a:cs typeface="Times New Roman" pitchFamily="18" charset="0"/>
              </a:endParaRPr>
            </a:p>
          </p:txBody>
        </p:sp>
        <p:sp>
          <p:nvSpPr>
            <p:cNvPr id="31765" name="Rectangle 20"/>
            <p:cNvSpPr>
              <a:spLocks noChangeArrowheads="1"/>
            </p:cNvSpPr>
            <p:nvPr/>
          </p:nvSpPr>
          <p:spPr bwMode="auto">
            <a:xfrm>
              <a:off x="2187" y="1568"/>
              <a:ext cx="46" cy="220"/>
            </a:xfrm>
            <a:prstGeom prst="rect">
              <a:avLst/>
            </a:prstGeom>
            <a:noFill/>
            <a:ln w="9525">
              <a:noFill/>
              <a:miter lim="800000"/>
              <a:headEnd/>
              <a:tailEnd/>
            </a:ln>
          </p:spPr>
          <p:txBody>
            <a:bodyPr wrap="none" lIns="0" tIns="0" rIns="0" bIns="0">
              <a:spAutoFit/>
            </a:bodyPr>
            <a:lstStyle/>
            <a:p>
              <a:pPr eaLnBrk="1" hangingPunct="1"/>
              <a:r>
                <a:rPr lang="en-US" sz="2300" b="1">
                  <a:solidFill>
                    <a:srgbClr val="FF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66" name="Rectangle 21"/>
            <p:cNvSpPr>
              <a:spLocks noChangeArrowheads="1"/>
            </p:cNvSpPr>
            <p:nvPr/>
          </p:nvSpPr>
          <p:spPr bwMode="auto">
            <a:xfrm>
              <a:off x="3297" y="1568"/>
              <a:ext cx="276" cy="220"/>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778</a:t>
              </a:r>
              <a:endParaRPr lang="en-US" sz="3200">
                <a:solidFill>
                  <a:srgbClr val="EAEAEA"/>
                </a:solidFill>
                <a:latin typeface="Arial" charset="0"/>
                <a:cs typeface="Times New Roman" pitchFamily="18" charset="0"/>
              </a:endParaRPr>
            </a:p>
          </p:txBody>
        </p:sp>
        <p:sp>
          <p:nvSpPr>
            <p:cNvPr id="31767" name="Rectangle 22"/>
            <p:cNvSpPr>
              <a:spLocks noChangeArrowheads="1"/>
            </p:cNvSpPr>
            <p:nvPr/>
          </p:nvSpPr>
          <p:spPr bwMode="auto">
            <a:xfrm>
              <a:off x="3536" y="1568"/>
              <a:ext cx="46" cy="220"/>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68" name="Rectangle 23"/>
            <p:cNvSpPr>
              <a:spLocks noChangeArrowheads="1"/>
            </p:cNvSpPr>
            <p:nvPr/>
          </p:nvSpPr>
          <p:spPr bwMode="auto">
            <a:xfrm>
              <a:off x="4253" y="1568"/>
              <a:ext cx="414" cy="220"/>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19.12</a:t>
              </a:r>
              <a:endParaRPr lang="en-US" sz="3200">
                <a:solidFill>
                  <a:srgbClr val="EAEAEA"/>
                </a:solidFill>
                <a:latin typeface="Arial" charset="0"/>
                <a:cs typeface="Times New Roman" pitchFamily="18" charset="0"/>
              </a:endParaRPr>
            </a:p>
          </p:txBody>
        </p:sp>
        <p:sp>
          <p:nvSpPr>
            <p:cNvPr id="31769" name="Rectangle 24"/>
            <p:cNvSpPr>
              <a:spLocks noChangeArrowheads="1"/>
            </p:cNvSpPr>
            <p:nvPr/>
          </p:nvSpPr>
          <p:spPr bwMode="auto">
            <a:xfrm>
              <a:off x="4612" y="1568"/>
              <a:ext cx="46" cy="220"/>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70" name="Rectangle 25"/>
            <p:cNvSpPr>
              <a:spLocks noChangeArrowheads="1"/>
            </p:cNvSpPr>
            <p:nvPr/>
          </p:nvSpPr>
          <p:spPr bwMode="auto">
            <a:xfrm>
              <a:off x="722" y="1558"/>
              <a:ext cx="1501" cy="10"/>
            </a:xfrm>
            <a:prstGeom prst="rect">
              <a:avLst/>
            </a:prstGeom>
            <a:solidFill>
              <a:srgbClr val="000000"/>
            </a:solidFill>
            <a:ln w="9525">
              <a:noFill/>
              <a:miter lim="800000"/>
              <a:headEnd/>
              <a:tailEnd/>
            </a:ln>
          </p:spPr>
          <p:txBody>
            <a:bodyPr/>
            <a:lstStyle/>
            <a:p>
              <a:endParaRPr lang="en-US"/>
            </a:p>
          </p:txBody>
        </p:sp>
        <p:sp>
          <p:nvSpPr>
            <p:cNvPr id="31771" name="Rectangle 26"/>
            <p:cNvSpPr>
              <a:spLocks noChangeArrowheads="1"/>
            </p:cNvSpPr>
            <p:nvPr/>
          </p:nvSpPr>
          <p:spPr bwMode="auto">
            <a:xfrm>
              <a:off x="2223" y="1558"/>
              <a:ext cx="6" cy="10"/>
            </a:xfrm>
            <a:prstGeom prst="rect">
              <a:avLst/>
            </a:prstGeom>
            <a:solidFill>
              <a:srgbClr val="000000"/>
            </a:solidFill>
            <a:ln w="9525">
              <a:noFill/>
              <a:miter lim="800000"/>
              <a:headEnd/>
              <a:tailEnd/>
            </a:ln>
          </p:spPr>
          <p:txBody>
            <a:bodyPr/>
            <a:lstStyle/>
            <a:p>
              <a:endParaRPr lang="en-US"/>
            </a:p>
          </p:txBody>
        </p:sp>
        <p:sp>
          <p:nvSpPr>
            <p:cNvPr id="31772" name="Rectangle 27"/>
            <p:cNvSpPr>
              <a:spLocks noChangeArrowheads="1"/>
            </p:cNvSpPr>
            <p:nvPr/>
          </p:nvSpPr>
          <p:spPr bwMode="auto">
            <a:xfrm>
              <a:off x="2229" y="1558"/>
              <a:ext cx="1307" cy="10"/>
            </a:xfrm>
            <a:prstGeom prst="rect">
              <a:avLst/>
            </a:prstGeom>
            <a:solidFill>
              <a:srgbClr val="000000"/>
            </a:solidFill>
            <a:ln w="9525">
              <a:noFill/>
              <a:miter lim="800000"/>
              <a:headEnd/>
              <a:tailEnd/>
            </a:ln>
          </p:spPr>
          <p:txBody>
            <a:bodyPr/>
            <a:lstStyle/>
            <a:p>
              <a:endParaRPr lang="en-US"/>
            </a:p>
          </p:txBody>
        </p:sp>
        <p:sp>
          <p:nvSpPr>
            <p:cNvPr id="31773" name="Rectangle 28"/>
            <p:cNvSpPr>
              <a:spLocks noChangeArrowheads="1"/>
            </p:cNvSpPr>
            <p:nvPr/>
          </p:nvSpPr>
          <p:spPr bwMode="auto">
            <a:xfrm>
              <a:off x="3536" y="1558"/>
              <a:ext cx="6" cy="10"/>
            </a:xfrm>
            <a:prstGeom prst="rect">
              <a:avLst/>
            </a:prstGeom>
            <a:solidFill>
              <a:srgbClr val="000000"/>
            </a:solidFill>
            <a:ln w="9525">
              <a:noFill/>
              <a:miter lim="800000"/>
              <a:headEnd/>
              <a:tailEnd/>
            </a:ln>
          </p:spPr>
          <p:txBody>
            <a:bodyPr/>
            <a:lstStyle/>
            <a:p>
              <a:endParaRPr lang="en-US"/>
            </a:p>
          </p:txBody>
        </p:sp>
        <p:sp>
          <p:nvSpPr>
            <p:cNvPr id="31774" name="Rectangle 29"/>
            <p:cNvSpPr>
              <a:spLocks noChangeArrowheads="1"/>
            </p:cNvSpPr>
            <p:nvPr/>
          </p:nvSpPr>
          <p:spPr bwMode="auto">
            <a:xfrm>
              <a:off x="3542" y="1558"/>
              <a:ext cx="1070" cy="10"/>
            </a:xfrm>
            <a:prstGeom prst="rect">
              <a:avLst/>
            </a:prstGeom>
            <a:solidFill>
              <a:srgbClr val="000000"/>
            </a:solidFill>
            <a:ln w="9525">
              <a:noFill/>
              <a:miter lim="800000"/>
              <a:headEnd/>
              <a:tailEnd/>
            </a:ln>
          </p:spPr>
          <p:txBody>
            <a:bodyPr/>
            <a:lstStyle/>
            <a:p>
              <a:endParaRPr lang="en-US"/>
            </a:p>
          </p:txBody>
        </p:sp>
        <p:sp>
          <p:nvSpPr>
            <p:cNvPr id="31775" name="Rectangle 30"/>
            <p:cNvSpPr>
              <a:spLocks noChangeArrowheads="1"/>
            </p:cNvSpPr>
            <p:nvPr/>
          </p:nvSpPr>
          <p:spPr bwMode="auto">
            <a:xfrm>
              <a:off x="731" y="1819"/>
              <a:ext cx="1642"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Moderately</a:t>
              </a:r>
              <a:r>
                <a:rPr lang="en-US" sz="2300">
                  <a:solidFill>
                    <a:srgbClr val="000000"/>
                  </a:solidFill>
                  <a:latin typeface="Times New Roman" pitchFamily="18" charset="0"/>
                  <a:cs typeface="Times New Roman" pitchFamily="18" charset="0"/>
                </a:rPr>
                <a:t> </a:t>
              </a:r>
              <a:r>
                <a:rPr lang="en-US" sz="2300">
                  <a:solidFill>
                    <a:srgbClr val="EAEAEA"/>
                  </a:solidFill>
                  <a:latin typeface="Times New Roman" pitchFamily="18" charset="0"/>
                  <a:cs typeface="Times New Roman" pitchFamily="18" charset="0"/>
                </a:rPr>
                <a:t>hazardous</a:t>
              </a:r>
              <a:endParaRPr lang="en-US" sz="3200">
                <a:solidFill>
                  <a:srgbClr val="EAEAEA"/>
                </a:solidFill>
                <a:latin typeface="Arial" charset="0"/>
                <a:cs typeface="Times New Roman" pitchFamily="18" charset="0"/>
              </a:endParaRPr>
            </a:p>
          </p:txBody>
        </p:sp>
        <p:sp>
          <p:nvSpPr>
            <p:cNvPr id="31776" name="Rectangle 31"/>
            <p:cNvSpPr>
              <a:spLocks noChangeArrowheads="1"/>
            </p:cNvSpPr>
            <p:nvPr/>
          </p:nvSpPr>
          <p:spPr bwMode="auto">
            <a:xfrm>
              <a:off x="2149" y="1819"/>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77" name="Rectangle 32"/>
            <p:cNvSpPr>
              <a:spLocks noChangeArrowheads="1"/>
            </p:cNvSpPr>
            <p:nvPr/>
          </p:nvSpPr>
          <p:spPr bwMode="auto">
            <a:xfrm>
              <a:off x="3218" y="1819"/>
              <a:ext cx="368"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2383</a:t>
              </a:r>
              <a:endParaRPr lang="en-US" sz="3200">
                <a:solidFill>
                  <a:srgbClr val="EAEAEA"/>
                </a:solidFill>
                <a:latin typeface="Arial" charset="0"/>
                <a:cs typeface="Times New Roman" pitchFamily="18" charset="0"/>
              </a:endParaRPr>
            </a:p>
          </p:txBody>
        </p:sp>
        <p:sp>
          <p:nvSpPr>
            <p:cNvPr id="31778" name="Rectangle 33"/>
            <p:cNvSpPr>
              <a:spLocks noChangeArrowheads="1"/>
            </p:cNvSpPr>
            <p:nvPr/>
          </p:nvSpPr>
          <p:spPr bwMode="auto">
            <a:xfrm>
              <a:off x="3536" y="1819"/>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79" name="Rectangle 34"/>
            <p:cNvSpPr>
              <a:spLocks noChangeArrowheads="1"/>
            </p:cNvSpPr>
            <p:nvPr/>
          </p:nvSpPr>
          <p:spPr bwMode="auto">
            <a:xfrm>
              <a:off x="4253" y="1819"/>
              <a:ext cx="414"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58.58</a:t>
              </a:r>
              <a:endParaRPr lang="en-US" sz="3200">
                <a:solidFill>
                  <a:srgbClr val="EAEAEA"/>
                </a:solidFill>
                <a:latin typeface="Arial" charset="0"/>
                <a:cs typeface="Times New Roman" pitchFamily="18" charset="0"/>
              </a:endParaRPr>
            </a:p>
          </p:txBody>
        </p:sp>
        <p:sp>
          <p:nvSpPr>
            <p:cNvPr id="31780" name="Rectangle 35"/>
            <p:cNvSpPr>
              <a:spLocks noChangeArrowheads="1"/>
            </p:cNvSpPr>
            <p:nvPr/>
          </p:nvSpPr>
          <p:spPr bwMode="auto">
            <a:xfrm>
              <a:off x="4612" y="1819"/>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81" name="Rectangle 36"/>
            <p:cNvSpPr>
              <a:spLocks noChangeArrowheads="1"/>
            </p:cNvSpPr>
            <p:nvPr/>
          </p:nvSpPr>
          <p:spPr bwMode="auto">
            <a:xfrm>
              <a:off x="731" y="2070"/>
              <a:ext cx="1375"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Slightly</a:t>
              </a:r>
              <a:r>
                <a:rPr lang="en-US" sz="2300">
                  <a:solidFill>
                    <a:srgbClr val="000000"/>
                  </a:solidFill>
                  <a:latin typeface="Times New Roman" pitchFamily="18" charset="0"/>
                  <a:cs typeface="Times New Roman" pitchFamily="18" charset="0"/>
                </a:rPr>
                <a:t> </a:t>
              </a:r>
              <a:r>
                <a:rPr lang="en-US" sz="2300">
                  <a:solidFill>
                    <a:srgbClr val="EAEAEA"/>
                  </a:solidFill>
                  <a:latin typeface="Times New Roman" pitchFamily="18" charset="0"/>
                  <a:cs typeface="Times New Roman" pitchFamily="18" charset="0"/>
                </a:rPr>
                <a:t>hazardous</a:t>
              </a:r>
              <a:endParaRPr lang="en-US" sz="3200">
                <a:solidFill>
                  <a:srgbClr val="EAEAEA"/>
                </a:solidFill>
                <a:latin typeface="Arial" charset="0"/>
                <a:cs typeface="Times New Roman" pitchFamily="18" charset="0"/>
              </a:endParaRPr>
            </a:p>
          </p:txBody>
        </p:sp>
        <p:sp>
          <p:nvSpPr>
            <p:cNvPr id="31782" name="Rectangle 37"/>
            <p:cNvSpPr>
              <a:spLocks noChangeArrowheads="1"/>
            </p:cNvSpPr>
            <p:nvPr/>
          </p:nvSpPr>
          <p:spPr bwMode="auto">
            <a:xfrm>
              <a:off x="1919" y="2070"/>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83" name="Rectangle 38"/>
            <p:cNvSpPr>
              <a:spLocks noChangeArrowheads="1"/>
            </p:cNvSpPr>
            <p:nvPr/>
          </p:nvSpPr>
          <p:spPr bwMode="auto">
            <a:xfrm>
              <a:off x="3297" y="2070"/>
              <a:ext cx="276"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305</a:t>
              </a:r>
              <a:endParaRPr lang="en-US" sz="3200">
                <a:solidFill>
                  <a:srgbClr val="EAEAEA"/>
                </a:solidFill>
                <a:latin typeface="Arial" charset="0"/>
                <a:cs typeface="Times New Roman" pitchFamily="18" charset="0"/>
              </a:endParaRPr>
            </a:p>
          </p:txBody>
        </p:sp>
        <p:sp>
          <p:nvSpPr>
            <p:cNvPr id="31784" name="Rectangle 39"/>
            <p:cNvSpPr>
              <a:spLocks noChangeArrowheads="1"/>
            </p:cNvSpPr>
            <p:nvPr/>
          </p:nvSpPr>
          <p:spPr bwMode="auto">
            <a:xfrm>
              <a:off x="3536" y="2070"/>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85" name="Rectangle 40"/>
            <p:cNvSpPr>
              <a:spLocks noChangeArrowheads="1"/>
            </p:cNvSpPr>
            <p:nvPr/>
          </p:nvSpPr>
          <p:spPr bwMode="auto">
            <a:xfrm>
              <a:off x="4333" y="2070"/>
              <a:ext cx="322"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7.50</a:t>
              </a:r>
              <a:endParaRPr lang="en-US" sz="3200">
                <a:solidFill>
                  <a:srgbClr val="EAEAEA"/>
                </a:solidFill>
                <a:latin typeface="Arial" charset="0"/>
                <a:cs typeface="Times New Roman" pitchFamily="18" charset="0"/>
              </a:endParaRPr>
            </a:p>
          </p:txBody>
        </p:sp>
        <p:sp>
          <p:nvSpPr>
            <p:cNvPr id="31786" name="Rectangle 41"/>
            <p:cNvSpPr>
              <a:spLocks noChangeArrowheads="1"/>
            </p:cNvSpPr>
            <p:nvPr/>
          </p:nvSpPr>
          <p:spPr bwMode="auto">
            <a:xfrm>
              <a:off x="4612" y="2070"/>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87" name="Rectangle 42"/>
            <p:cNvSpPr>
              <a:spLocks noChangeArrowheads="1"/>
            </p:cNvSpPr>
            <p:nvPr/>
          </p:nvSpPr>
          <p:spPr bwMode="auto">
            <a:xfrm>
              <a:off x="731" y="2322"/>
              <a:ext cx="921"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Unclassified</a:t>
              </a:r>
              <a:endParaRPr lang="en-US" sz="3200">
                <a:solidFill>
                  <a:srgbClr val="EAEAEA"/>
                </a:solidFill>
                <a:latin typeface="Arial" charset="0"/>
                <a:cs typeface="Times New Roman" pitchFamily="18" charset="0"/>
              </a:endParaRPr>
            </a:p>
          </p:txBody>
        </p:sp>
        <p:sp>
          <p:nvSpPr>
            <p:cNvPr id="31788" name="Rectangle 43"/>
            <p:cNvSpPr>
              <a:spLocks noChangeArrowheads="1"/>
            </p:cNvSpPr>
            <p:nvPr/>
          </p:nvSpPr>
          <p:spPr bwMode="auto">
            <a:xfrm>
              <a:off x="1527" y="2322"/>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89" name="Rectangle 44"/>
            <p:cNvSpPr>
              <a:spLocks noChangeArrowheads="1"/>
            </p:cNvSpPr>
            <p:nvPr/>
          </p:nvSpPr>
          <p:spPr bwMode="auto">
            <a:xfrm>
              <a:off x="3297" y="2322"/>
              <a:ext cx="276"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602</a:t>
              </a:r>
              <a:endParaRPr lang="en-US" sz="3200">
                <a:solidFill>
                  <a:srgbClr val="EAEAEA"/>
                </a:solidFill>
                <a:latin typeface="Arial" charset="0"/>
                <a:cs typeface="Times New Roman" pitchFamily="18" charset="0"/>
              </a:endParaRPr>
            </a:p>
          </p:txBody>
        </p:sp>
        <p:sp>
          <p:nvSpPr>
            <p:cNvPr id="31790" name="Rectangle 45"/>
            <p:cNvSpPr>
              <a:spLocks noChangeArrowheads="1"/>
            </p:cNvSpPr>
            <p:nvPr/>
          </p:nvSpPr>
          <p:spPr bwMode="auto">
            <a:xfrm>
              <a:off x="3536" y="2322"/>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91" name="Rectangle 46"/>
            <p:cNvSpPr>
              <a:spLocks noChangeArrowheads="1"/>
            </p:cNvSpPr>
            <p:nvPr/>
          </p:nvSpPr>
          <p:spPr bwMode="auto">
            <a:xfrm>
              <a:off x="4253" y="2322"/>
              <a:ext cx="414" cy="221"/>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14.80</a:t>
              </a:r>
              <a:endParaRPr lang="en-US" sz="3200">
                <a:solidFill>
                  <a:srgbClr val="EAEAEA"/>
                </a:solidFill>
                <a:latin typeface="Arial" charset="0"/>
                <a:cs typeface="Times New Roman" pitchFamily="18" charset="0"/>
              </a:endParaRPr>
            </a:p>
          </p:txBody>
        </p:sp>
        <p:sp>
          <p:nvSpPr>
            <p:cNvPr id="31792" name="Rectangle 47"/>
            <p:cNvSpPr>
              <a:spLocks noChangeArrowheads="1"/>
            </p:cNvSpPr>
            <p:nvPr/>
          </p:nvSpPr>
          <p:spPr bwMode="auto">
            <a:xfrm>
              <a:off x="4612" y="2322"/>
              <a:ext cx="46" cy="221"/>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93" name="Rectangle 48"/>
            <p:cNvSpPr>
              <a:spLocks noChangeArrowheads="1"/>
            </p:cNvSpPr>
            <p:nvPr/>
          </p:nvSpPr>
          <p:spPr bwMode="auto">
            <a:xfrm>
              <a:off x="731" y="2582"/>
              <a:ext cx="388" cy="220"/>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Total</a:t>
              </a:r>
              <a:endParaRPr lang="en-US" sz="3200">
                <a:solidFill>
                  <a:srgbClr val="EAEAEA"/>
                </a:solidFill>
                <a:latin typeface="Arial" charset="0"/>
                <a:cs typeface="Times New Roman" pitchFamily="18" charset="0"/>
              </a:endParaRPr>
            </a:p>
          </p:txBody>
        </p:sp>
        <p:sp>
          <p:nvSpPr>
            <p:cNvPr id="31794" name="Rectangle 49"/>
            <p:cNvSpPr>
              <a:spLocks noChangeArrowheads="1"/>
            </p:cNvSpPr>
            <p:nvPr/>
          </p:nvSpPr>
          <p:spPr bwMode="auto">
            <a:xfrm>
              <a:off x="1067" y="2582"/>
              <a:ext cx="46" cy="220"/>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95" name="Rectangle 50"/>
            <p:cNvSpPr>
              <a:spLocks noChangeArrowheads="1"/>
            </p:cNvSpPr>
            <p:nvPr/>
          </p:nvSpPr>
          <p:spPr bwMode="auto">
            <a:xfrm>
              <a:off x="3218" y="2582"/>
              <a:ext cx="368" cy="220"/>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4068</a:t>
              </a:r>
              <a:endParaRPr lang="en-US" sz="3200">
                <a:solidFill>
                  <a:srgbClr val="EAEAEA"/>
                </a:solidFill>
                <a:latin typeface="Arial" charset="0"/>
                <a:cs typeface="Times New Roman" pitchFamily="18" charset="0"/>
              </a:endParaRPr>
            </a:p>
          </p:txBody>
        </p:sp>
        <p:sp>
          <p:nvSpPr>
            <p:cNvPr id="31796" name="Rectangle 51"/>
            <p:cNvSpPr>
              <a:spLocks noChangeArrowheads="1"/>
            </p:cNvSpPr>
            <p:nvPr/>
          </p:nvSpPr>
          <p:spPr bwMode="auto">
            <a:xfrm>
              <a:off x="3536" y="2582"/>
              <a:ext cx="46" cy="220"/>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97" name="Rectangle 52"/>
            <p:cNvSpPr>
              <a:spLocks noChangeArrowheads="1"/>
            </p:cNvSpPr>
            <p:nvPr/>
          </p:nvSpPr>
          <p:spPr bwMode="auto">
            <a:xfrm>
              <a:off x="4174" y="2582"/>
              <a:ext cx="506" cy="220"/>
            </a:xfrm>
            <a:prstGeom prst="rect">
              <a:avLst/>
            </a:prstGeom>
            <a:noFill/>
            <a:ln w="9525">
              <a:noFill/>
              <a:miter lim="800000"/>
              <a:headEnd/>
              <a:tailEnd/>
            </a:ln>
          </p:spPr>
          <p:txBody>
            <a:bodyPr wrap="none" lIns="0" tIns="0" rIns="0" bIns="0">
              <a:spAutoFit/>
            </a:bodyPr>
            <a:lstStyle/>
            <a:p>
              <a:pPr eaLnBrk="1" hangingPunct="1"/>
              <a:r>
                <a:rPr lang="en-US" sz="2300">
                  <a:solidFill>
                    <a:srgbClr val="EAEAEA"/>
                  </a:solidFill>
                  <a:latin typeface="Times New Roman" pitchFamily="18" charset="0"/>
                  <a:cs typeface="Times New Roman" pitchFamily="18" charset="0"/>
                </a:rPr>
                <a:t>100.00</a:t>
              </a:r>
              <a:endParaRPr lang="en-US" sz="3200">
                <a:solidFill>
                  <a:srgbClr val="EAEAEA"/>
                </a:solidFill>
                <a:latin typeface="Arial" charset="0"/>
                <a:cs typeface="Times New Roman" pitchFamily="18" charset="0"/>
              </a:endParaRPr>
            </a:p>
          </p:txBody>
        </p:sp>
        <p:sp>
          <p:nvSpPr>
            <p:cNvPr id="31798" name="Rectangle 53"/>
            <p:cNvSpPr>
              <a:spLocks noChangeArrowheads="1"/>
            </p:cNvSpPr>
            <p:nvPr/>
          </p:nvSpPr>
          <p:spPr bwMode="auto">
            <a:xfrm>
              <a:off x="4612" y="2582"/>
              <a:ext cx="46" cy="220"/>
            </a:xfrm>
            <a:prstGeom prst="rect">
              <a:avLst/>
            </a:prstGeom>
            <a:noFill/>
            <a:ln w="9525">
              <a:noFill/>
              <a:miter lim="800000"/>
              <a:headEnd/>
              <a:tailEnd/>
            </a:ln>
          </p:spPr>
          <p:txBody>
            <a:bodyPr wrap="none" lIns="0" tIns="0" rIns="0" bIns="0">
              <a:spAutoFit/>
            </a:bodyPr>
            <a:lstStyle/>
            <a:p>
              <a:pPr eaLnBrk="1" hangingPunct="1"/>
              <a:r>
                <a:rPr lang="en-US" sz="23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sp>
          <p:nvSpPr>
            <p:cNvPr id="31799" name="Rectangle 54"/>
            <p:cNvSpPr>
              <a:spLocks noChangeArrowheads="1"/>
            </p:cNvSpPr>
            <p:nvPr/>
          </p:nvSpPr>
          <p:spPr bwMode="auto">
            <a:xfrm>
              <a:off x="722" y="2573"/>
              <a:ext cx="1501" cy="9"/>
            </a:xfrm>
            <a:prstGeom prst="rect">
              <a:avLst/>
            </a:prstGeom>
            <a:solidFill>
              <a:srgbClr val="000000"/>
            </a:solidFill>
            <a:ln w="9525">
              <a:noFill/>
              <a:miter lim="800000"/>
              <a:headEnd/>
              <a:tailEnd/>
            </a:ln>
          </p:spPr>
          <p:txBody>
            <a:bodyPr/>
            <a:lstStyle/>
            <a:p>
              <a:endParaRPr lang="en-US"/>
            </a:p>
          </p:txBody>
        </p:sp>
        <p:sp>
          <p:nvSpPr>
            <p:cNvPr id="31800" name="Rectangle 55"/>
            <p:cNvSpPr>
              <a:spLocks noChangeArrowheads="1"/>
            </p:cNvSpPr>
            <p:nvPr/>
          </p:nvSpPr>
          <p:spPr bwMode="auto">
            <a:xfrm>
              <a:off x="2223" y="2573"/>
              <a:ext cx="6" cy="9"/>
            </a:xfrm>
            <a:prstGeom prst="rect">
              <a:avLst/>
            </a:prstGeom>
            <a:solidFill>
              <a:srgbClr val="000000"/>
            </a:solidFill>
            <a:ln w="9525">
              <a:noFill/>
              <a:miter lim="800000"/>
              <a:headEnd/>
              <a:tailEnd/>
            </a:ln>
          </p:spPr>
          <p:txBody>
            <a:bodyPr/>
            <a:lstStyle/>
            <a:p>
              <a:endParaRPr lang="en-US"/>
            </a:p>
          </p:txBody>
        </p:sp>
        <p:sp>
          <p:nvSpPr>
            <p:cNvPr id="31801" name="Rectangle 56"/>
            <p:cNvSpPr>
              <a:spLocks noChangeArrowheads="1"/>
            </p:cNvSpPr>
            <p:nvPr/>
          </p:nvSpPr>
          <p:spPr bwMode="auto">
            <a:xfrm>
              <a:off x="2229" y="2573"/>
              <a:ext cx="1307" cy="9"/>
            </a:xfrm>
            <a:prstGeom prst="rect">
              <a:avLst/>
            </a:prstGeom>
            <a:solidFill>
              <a:srgbClr val="000000"/>
            </a:solidFill>
            <a:ln w="9525">
              <a:noFill/>
              <a:miter lim="800000"/>
              <a:headEnd/>
              <a:tailEnd/>
            </a:ln>
          </p:spPr>
          <p:txBody>
            <a:bodyPr/>
            <a:lstStyle/>
            <a:p>
              <a:endParaRPr lang="en-US"/>
            </a:p>
          </p:txBody>
        </p:sp>
        <p:sp>
          <p:nvSpPr>
            <p:cNvPr id="31802" name="Rectangle 57"/>
            <p:cNvSpPr>
              <a:spLocks noChangeArrowheads="1"/>
            </p:cNvSpPr>
            <p:nvPr/>
          </p:nvSpPr>
          <p:spPr bwMode="auto">
            <a:xfrm>
              <a:off x="3536" y="2573"/>
              <a:ext cx="6" cy="9"/>
            </a:xfrm>
            <a:prstGeom prst="rect">
              <a:avLst/>
            </a:prstGeom>
            <a:solidFill>
              <a:srgbClr val="000000"/>
            </a:solidFill>
            <a:ln w="9525">
              <a:noFill/>
              <a:miter lim="800000"/>
              <a:headEnd/>
              <a:tailEnd/>
            </a:ln>
          </p:spPr>
          <p:txBody>
            <a:bodyPr/>
            <a:lstStyle/>
            <a:p>
              <a:endParaRPr lang="en-US"/>
            </a:p>
          </p:txBody>
        </p:sp>
        <p:sp>
          <p:nvSpPr>
            <p:cNvPr id="31803" name="Rectangle 58"/>
            <p:cNvSpPr>
              <a:spLocks noChangeArrowheads="1"/>
            </p:cNvSpPr>
            <p:nvPr/>
          </p:nvSpPr>
          <p:spPr bwMode="auto">
            <a:xfrm>
              <a:off x="3542" y="2573"/>
              <a:ext cx="1070" cy="9"/>
            </a:xfrm>
            <a:prstGeom prst="rect">
              <a:avLst/>
            </a:prstGeom>
            <a:solidFill>
              <a:srgbClr val="000000"/>
            </a:solidFill>
            <a:ln w="9525">
              <a:noFill/>
              <a:miter lim="800000"/>
              <a:headEnd/>
              <a:tailEnd/>
            </a:ln>
          </p:spPr>
          <p:txBody>
            <a:bodyPr/>
            <a:lstStyle/>
            <a:p>
              <a:endParaRPr lang="en-US"/>
            </a:p>
          </p:txBody>
        </p:sp>
        <p:sp>
          <p:nvSpPr>
            <p:cNvPr id="31804" name="Rectangle 59"/>
            <p:cNvSpPr>
              <a:spLocks noChangeArrowheads="1"/>
            </p:cNvSpPr>
            <p:nvPr/>
          </p:nvSpPr>
          <p:spPr bwMode="auto">
            <a:xfrm>
              <a:off x="722" y="2835"/>
              <a:ext cx="1501" cy="27"/>
            </a:xfrm>
            <a:prstGeom prst="rect">
              <a:avLst/>
            </a:prstGeom>
            <a:solidFill>
              <a:srgbClr val="000000"/>
            </a:solidFill>
            <a:ln w="9525">
              <a:noFill/>
              <a:miter lim="800000"/>
              <a:headEnd/>
              <a:tailEnd/>
            </a:ln>
          </p:spPr>
          <p:txBody>
            <a:bodyPr/>
            <a:lstStyle/>
            <a:p>
              <a:endParaRPr lang="en-US"/>
            </a:p>
          </p:txBody>
        </p:sp>
        <p:sp>
          <p:nvSpPr>
            <p:cNvPr id="31805" name="Rectangle 60"/>
            <p:cNvSpPr>
              <a:spLocks noChangeArrowheads="1"/>
            </p:cNvSpPr>
            <p:nvPr/>
          </p:nvSpPr>
          <p:spPr bwMode="auto">
            <a:xfrm>
              <a:off x="2223" y="2835"/>
              <a:ext cx="18" cy="27"/>
            </a:xfrm>
            <a:prstGeom prst="rect">
              <a:avLst/>
            </a:prstGeom>
            <a:solidFill>
              <a:srgbClr val="000000"/>
            </a:solidFill>
            <a:ln w="9525">
              <a:noFill/>
              <a:miter lim="800000"/>
              <a:headEnd/>
              <a:tailEnd/>
            </a:ln>
          </p:spPr>
          <p:txBody>
            <a:bodyPr/>
            <a:lstStyle/>
            <a:p>
              <a:endParaRPr lang="en-US"/>
            </a:p>
          </p:txBody>
        </p:sp>
        <p:sp>
          <p:nvSpPr>
            <p:cNvPr id="31806" name="Rectangle 61"/>
            <p:cNvSpPr>
              <a:spLocks noChangeArrowheads="1"/>
            </p:cNvSpPr>
            <p:nvPr/>
          </p:nvSpPr>
          <p:spPr bwMode="auto">
            <a:xfrm>
              <a:off x="2241" y="2835"/>
              <a:ext cx="1295" cy="27"/>
            </a:xfrm>
            <a:prstGeom prst="rect">
              <a:avLst/>
            </a:prstGeom>
            <a:solidFill>
              <a:srgbClr val="000000"/>
            </a:solidFill>
            <a:ln w="9525">
              <a:noFill/>
              <a:miter lim="800000"/>
              <a:headEnd/>
              <a:tailEnd/>
            </a:ln>
          </p:spPr>
          <p:txBody>
            <a:bodyPr/>
            <a:lstStyle/>
            <a:p>
              <a:endParaRPr lang="en-US"/>
            </a:p>
          </p:txBody>
        </p:sp>
        <p:sp>
          <p:nvSpPr>
            <p:cNvPr id="31807" name="Rectangle 62"/>
            <p:cNvSpPr>
              <a:spLocks noChangeArrowheads="1"/>
            </p:cNvSpPr>
            <p:nvPr/>
          </p:nvSpPr>
          <p:spPr bwMode="auto">
            <a:xfrm>
              <a:off x="3536" y="2835"/>
              <a:ext cx="19" cy="27"/>
            </a:xfrm>
            <a:prstGeom prst="rect">
              <a:avLst/>
            </a:prstGeom>
            <a:solidFill>
              <a:srgbClr val="000000"/>
            </a:solidFill>
            <a:ln w="9525">
              <a:noFill/>
              <a:miter lim="800000"/>
              <a:headEnd/>
              <a:tailEnd/>
            </a:ln>
          </p:spPr>
          <p:txBody>
            <a:bodyPr/>
            <a:lstStyle/>
            <a:p>
              <a:endParaRPr lang="en-US"/>
            </a:p>
          </p:txBody>
        </p:sp>
        <p:sp>
          <p:nvSpPr>
            <p:cNvPr id="31808" name="Rectangle 63"/>
            <p:cNvSpPr>
              <a:spLocks noChangeArrowheads="1"/>
            </p:cNvSpPr>
            <p:nvPr/>
          </p:nvSpPr>
          <p:spPr bwMode="auto">
            <a:xfrm>
              <a:off x="3555" y="2835"/>
              <a:ext cx="1057" cy="27"/>
            </a:xfrm>
            <a:prstGeom prst="rect">
              <a:avLst/>
            </a:prstGeom>
            <a:solidFill>
              <a:srgbClr val="000000"/>
            </a:solidFill>
            <a:ln w="9525">
              <a:noFill/>
              <a:miter lim="800000"/>
              <a:headEnd/>
              <a:tailEnd/>
            </a:ln>
          </p:spPr>
          <p:txBody>
            <a:bodyPr/>
            <a:lstStyle/>
            <a:p>
              <a:endParaRPr lang="en-US"/>
            </a:p>
          </p:txBody>
        </p:sp>
        <p:sp>
          <p:nvSpPr>
            <p:cNvPr id="31809" name="Rectangle 64"/>
            <p:cNvSpPr>
              <a:spLocks noChangeArrowheads="1"/>
            </p:cNvSpPr>
            <p:nvPr/>
          </p:nvSpPr>
          <p:spPr bwMode="auto">
            <a:xfrm>
              <a:off x="4972" y="2865"/>
              <a:ext cx="38" cy="182"/>
            </a:xfrm>
            <a:prstGeom prst="rect">
              <a:avLst/>
            </a:prstGeom>
            <a:noFill/>
            <a:ln w="9525">
              <a:noFill/>
              <a:miter lim="800000"/>
              <a:headEnd/>
              <a:tailEnd/>
            </a:ln>
          </p:spPr>
          <p:txBody>
            <a:bodyPr wrap="none" lIns="0" tIns="0" rIns="0" bIns="0">
              <a:spAutoFit/>
            </a:bodyPr>
            <a:lstStyle/>
            <a:p>
              <a:pPr eaLnBrk="1" hangingPunct="1"/>
              <a:r>
                <a:rPr lang="en-US" sz="1900">
                  <a:solidFill>
                    <a:srgbClr val="000000"/>
                  </a:solidFill>
                  <a:latin typeface="Times New Roman" pitchFamily="18" charset="0"/>
                  <a:cs typeface="Times New Roman" pitchFamily="18" charset="0"/>
                </a:rPr>
                <a:t> </a:t>
              </a:r>
              <a:endParaRPr lang="en-US" sz="3200">
                <a:latin typeface="Arial" charset="0"/>
                <a:cs typeface="Times New Roman" pitchFamily="18" charset="0"/>
              </a:endParaRPr>
            </a:p>
          </p:txBody>
        </p:sp>
      </p:grpSp>
      <p:sp>
        <p:nvSpPr>
          <p:cNvPr id="31749" name="Text Box 65"/>
          <p:cNvSpPr txBox="1">
            <a:spLocks noChangeArrowheads="1"/>
          </p:cNvSpPr>
          <p:nvPr/>
        </p:nvSpPr>
        <p:spPr bwMode="auto">
          <a:xfrm>
            <a:off x="838200" y="4940300"/>
            <a:ext cx="8001000" cy="1917700"/>
          </a:xfrm>
          <a:prstGeom prst="rect">
            <a:avLst/>
          </a:prstGeom>
          <a:noFill/>
          <a:ln w="9525">
            <a:noFill/>
            <a:miter lim="800000"/>
            <a:headEnd/>
            <a:tailEnd/>
          </a:ln>
        </p:spPr>
        <p:txBody>
          <a:bodyPr>
            <a:spAutoFit/>
          </a:bodyPr>
          <a:lstStyle/>
          <a:p>
            <a:pPr marL="234950" indent="-234950" eaLnBrk="1" hangingPunct="1">
              <a:spcBef>
                <a:spcPct val="50000"/>
              </a:spcBef>
            </a:pPr>
            <a:r>
              <a:rPr lang="en-US" sz="2400" b="1">
                <a:solidFill>
                  <a:srgbClr val="FFCC00"/>
                </a:solidFill>
                <a:latin typeface="Times New Roman" pitchFamily="18" charset="0"/>
                <a:cs typeface="Times New Roman" pitchFamily="18" charset="0"/>
              </a:rPr>
              <a:t>Persistent Organic Pollutants (POPs)</a:t>
            </a:r>
            <a:r>
              <a:rPr lang="en-US" sz="2400">
                <a:solidFill>
                  <a:srgbClr val="FFCC00"/>
                </a:solidFill>
                <a:latin typeface="Times New Roman" pitchFamily="18" charset="0"/>
                <a:cs typeface="Times New Roman" pitchFamily="18" charset="0"/>
              </a:rPr>
              <a:t>:</a:t>
            </a:r>
          </a:p>
          <a:p>
            <a:pPr marL="234950" indent="-234950" eaLnBrk="1" hangingPunct="1">
              <a:spcBef>
                <a:spcPct val="50000"/>
              </a:spcBef>
              <a:buClr>
                <a:srgbClr val="FFCC00"/>
              </a:buClr>
              <a:buSzPct val="110000"/>
              <a:buFont typeface="Wingdings" pitchFamily="2" charset="2"/>
              <a:buChar char="§"/>
            </a:pPr>
            <a:r>
              <a:rPr lang="en-US" sz="2400">
                <a:solidFill>
                  <a:srgbClr val="EAEAEA"/>
                </a:solidFill>
                <a:latin typeface="Times New Roman" pitchFamily="18" charset="0"/>
                <a:cs typeface="Times New Roman" pitchFamily="18" charset="0"/>
              </a:rPr>
              <a:t>The survey cited 18 applications of Endrin and 40 applications of Heptachlor were cited in the survey.</a:t>
            </a:r>
          </a:p>
          <a:p>
            <a:pPr marL="234950" indent="-234950" eaLnBrk="1" hangingPunct="1">
              <a:spcBef>
                <a:spcPct val="50000"/>
              </a:spcBef>
              <a:buClr>
                <a:srgbClr val="FFCC00"/>
              </a:buClr>
              <a:buSzPct val="110000"/>
              <a:buFont typeface="Wingdings" pitchFamily="2" charset="2"/>
              <a:buChar char="§"/>
            </a:pPr>
            <a:r>
              <a:rPr lang="en-US" sz="2400">
                <a:solidFill>
                  <a:srgbClr val="EAEAEA"/>
                </a:solidFill>
                <a:latin typeface="Times New Roman" pitchFamily="18" charset="0"/>
                <a:cs typeface="Times New Roman" pitchFamily="18" charset="0"/>
              </a:rPr>
              <a:t>DDT is still sold in the retail markets.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81000"/>
            <a:ext cx="8229600" cy="676275"/>
          </a:xfrm>
        </p:spPr>
        <p:txBody>
          <a:bodyPr/>
          <a:lstStyle/>
          <a:p>
            <a:pPr eaLnBrk="1" hangingPunct="1">
              <a:defRPr/>
            </a:pPr>
            <a:r>
              <a:rPr lang="en-US" sz="4000" b="1" smtClean="0">
                <a:solidFill>
                  <a:srgbClr val="FF9900"/>
                </a:solidFill>
              </a:rPr>
              <a:t>The expansion of monocultures</a:t>
            </a:r>
          </a:p>
        </p:txBody>
      </p:sp>
      <p:sp>
        <p:nvSpPr>
          <p:cNvPr id="7171" name="Rectangle 3"/>
          <p:cNvSpPr>
            <a:spLocks noGrp="1" noChangeArrowheads="1"/>
          </p:cNvSpPr>
          <p:nvPr>
            <p:ph type="body" idx="1"/>
          </p:nvPr>
        </p:nvSpPr>
        <p:spPr>
          <a:xfrm>
            <a:off x="0" y="1676400"/>
            <a:ext cx="9144000" cy="5181600"/>
          </a:xfrm>
        </p:spPr>
        <p:txBody>
          <a:bodyPr/>
          <a:lstStyle/>
          <a:p>
            <a:pPr eaLnBrk="1" hangingPunct="1">
              <a:lnSpc>
                <a:spcPct val="90000"/>
              </a:lnSpc>
              <a:buFont typeface="Wingdings" pitchFamily="2" charset="2"/>
              <a:buNone/>
              <a:defRPr/>
            </a:pPr>
            <a:r>
              <a:rPr lang="en-US" sz="2800" dirty="0" smtClean="0"/>
              <a:t>Today, </a:t>
            </a:r>
            <a:r>
              <a:rPr lang="en-US" sz="2800" dirty="0" smtClean="0">
                <a:solidFill>
                  <a:srgbClr val="FFC000"/>
                </a:solidFill>
              </a:rPr>
              <a:t>monocultures</a:t>
            </a:r>
            <a:r>
              <a:rPr lang="en-US" sz="2800" dirty="0" smtClean="0"/>
              <a:t> have increased dramatically worldwide, mainly through the geographical expansion of land devoted to single crops and year-to-year production of the same crop species on the same land.</a:t>
            </a:r>
          </a:p>
          <a:p>
            <a:pPr eaLnBrk="1" hangingPunct="1">
              <a:lnSpc>
                <a:spcPct val="90000"/>
              </a:lnSpc>
              <a:buFont typeface="Wingdings" pitchFamily="2" charset="2"/>
              <a:buNone/>
              <a:defRPr/>
            </a:pPr>
            <a:endParaRPr lang="en-US" sz="900" dirty="0" smtClean="0"/>
          </a:p>
          <a:p>
            <a:pPr eaLnBrk="1" hangingPunct="1">
              <a:lnSpc>
                <a:spcPct val="90000"/>
              </a:lnSpc>
              <a:buFont typeface="Wingdings" pitchFamily="2" charset="2"/>
              <a:buNone/>
              <a:defRPr/>
            </a:pPr>
            <a:r>
              <a:rPr lang="en-US" sz="2800" dirty="0" smtClean="0"/>
              <a:t>There are </a:t>
            </a:r>
            <a:r>
              <a:rPr lang="en-US" sz="2800" dirty="0" smtClean="0">
                <a:solidFill>
                  <a:srgbClr val="FF9900"/>
                </a:solidFill>
              </a:rPr>
              <a:t>political and economic forces</a:t>
            </a:r>
            <a:r>
              <a:rPr lang="en-US" sz="2800" dirty="0" smtClean="0"/>
              <a:t> influencing the trend to devote large areas to monoculture, and in fact such systems are rewarded by economies of scale and contribute significantly to the ability of national agricultures to serve international markets.</a:t>
            </a:r>
          </a:p>
          <a:p>
            <a:pPr eaLnBrk="1" hangingPunct="1">
              <a:lnSpc>
                <a:spcPct val="90000"/>
              </a:lnSpc>
              <a:buFont typeface="Wingdings" pitchFamily="2" charset="2"/>
              <a:buNone/>
              <a:defRPr/>
            </a:pPr>
            <a:endParaRPr lang="en-US" sz="10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0" y="228600"/>
            <a:ext cx="9144000" cy="685800"/>
          </a:xfrm>
          <a:prstGeom prst="rect">
            <a:avLst/>
          </a:prstGeom>
          <a:noFill/>
          <a:ln w="9525">
            <a:noFill/>
            <a:miter lim="800000"/>
            <a:headEnd/>
            <a:tailEnd/>
          </a:ln>
          <a:effectLst/>
        </p:spPr>
        <p:txBody>
          <a:bodyPr anchor="ctr"/>
          <a:lstStyle/>
          <a:p>
            <a:pPr algn="ctr" eaLnBrk="1" hangingPunct="1">
              <a:defRPr/>
            </a:pPr>
            <a:r>
              <a:rPr lang="en-US" sz="3600" dirty="0">
                <a:solidFill>
                  <a:srgbClr val="FF9900"/>
                </a:solidFill>
                <a:effectLst>
                  <a:outerShdw blurRad="38100" dist="38100" dir="2700000" algn="tl">
                    <a:srgbClr val="000000"/>
                  </a:outerShdw>
                </a:effectLst>
              </a:rPr>
              <a:t>Specific Health Effects found in the Survey</a:t>
            </a:r>
          </a:p>
        </p:txBody>
      </p:sp>
      <p:sp>
        <p:nvSpPr>
          <p:cNvPr id="117763" name="Text Box 3"/>
          <p:cNvSpPr txBox="1">
            <a:spLocks noChangeArrowheads="1"/>
          </p:cNvSpPr>
          <p:nvPr/>
        </p:nvSpPr>
        <p:spPr bwMode="auto">
          <a:xfrm>
            <a:off x="228600" y="1447800"/>
            <a:ext cx="8915400" cy="5048250"/>
          </a:xfrm>
          <a:prstGeom prst="rect">
            <a:avLst/>
          </a:prstGeom>
          <a:noFill/>
          <a:ln w="9525">
            <a:noFill/>
            <a:miter lim="800000"/>
            <a:headEnd/>
            <a:tailEnd/>
          </a:ln>
          <a:effectLst/>
        </p:spPr>
        <p:txBody>
          <a:bodyPr>
            <a:spAutoFit/>
          </a:bodyPr>
          <a:lstStyle/>
          <a:p>
            <a:pPr eaLnBrk="1" hangingPunct="1">
              <a:spcBef>
                <a:spcPct val="50000"/>
              </a:spcBef>
              <a:defRPr/>
            </a:pPr>
            <a:r>
              <a:rPr lang="en-US" sz="2800" dirty="0">
                <a:solidFill>
                  <a:srgbClr val="EAEAEA"/>
                </a:solidFill>
                <a:effectLst>
                  <a:outerShdw blurRad="38100" dist="38100" dir="2700000" algn="tl">
                    <a:srgbClr val="000000"/>
                  </a:outerShdw>
                </a:effectLst>
                <a:latin typeface="Times New Roman" pitchFamily="18" charset="0"/>
                <a:cs typeface="Times New Roman" pitchFamily="18" charset="0"/>
              </a:rPr>
              <a:t>Among the most perceptible health problems encountered in the survey,</a:t>
            </a:r>
            <a:r>
              <a:rPr lang="en-US" sz="2800" dirty="0">
                <a:effectLst>
                  <a:outerShdw blurRad="38100" dist="38100" dir="2700000" algn="tl">
                    <a:srgbClr val="000000"/>
                  </a:outerShdw>
                </a:effectLst>
                <a:latin typeface="Times New Roman" pitchFamily="18" charset="0"/>
                <a:cs typeface="Times New Roman" pitchFamily="18" charset="0"/>
              </a:rPr>
              <a:t> </a:t>
            </a:r>
            <a:r>
              <a:rPr lang="en-US" sz="2800" dirty="0">
                <a:solidFill>
                  <a:srgbClr val="FFFF00"/>
                </a:solidFill>
                <a:effectLst>
                  <a:outerShdw blurRad="38100" dist="38100" dir="2700000" algn="tl">
                    <a:srgbClr val="000000"/>
                  </a:outerShdw>
                </a:effectLst>
                <a:latin typeface="Times New Roman" pitchFamily="18" charset="0"/>
                <a:cs typeface="Times New Roman" pitchFamily="18" charset="0"/>
              </a:rPr>
              <a:t>eye effects, neurological effects (headache, dizziness), dermal effects and gastrointestinal tract effects (vomiting)</a:t>
            </a:r>
            <a:r>
              <a:rPr lang="en-US" sz="2800" dirty="0">
                <a:effectLst>
                  <a:outerShdw blurRad="38100" dist="38100" dir="2700000" algn="tl">
                    <a:srgbClr val="000000"/>
                  </a:outerShdw>
                </a:effectLst>
                <a:latin typeface="Times New Roman" pitchFamily="18" charset="0"/>
                <a:cs typeface="Times New Roman" pitchFamily="18" charset="0"/>
              </a:rPr>
              <a:t> </a:t>
            </a:r>
            <a:r>
              <a:rPr lang="en-US" sz="2800" dirty="0">
                <a:solidFill>
                  <a:srgbClr val="EAEAEA"/>
                </a:solidFill>
                <a:effectLst>
                  <a:outerShdw blurRad="38100" dist="38100" dir="2700000" algn="tl">
                    <a:srgbClr val="000000"/>
                  </a:outerShdw>
                </a:effectLst>
                <a:latin typeface="Times New Roman" pitchFamily="18" charset="0"/>
                <a:cs typeface="Times New Roman" pitchFamily="18" charset="0"/>
              </a:rPr>
              <a:t>were the most common.</a:t>
            </a:r>
          </a:p>
          <a:p>
            <a:pPr eaLnBrk="1" hangingPunct="1">
              <a:spcBef>
                <a:spcPct val="50000"/>
              </a:spcBef>
              <a:defRPr/>
            </a:pPr>
            <a:r>
              <a:rPr lang="en-US" sz="2800" b="1" i="1" u="sng" dirty="0">
                <a:solidFill>
                  <a:srgbClr val="FFCC00"/>
                </a:solidFill>
                <a:effectLst>
                  <a:outerShdw blurRad="38100" dist="38100" dir="2700000" algn="tl">
                    <a:srgbClr val="000000"/>
                  </a:outerShdw>
                </a:effectLst>
                <a:latin typeface="Times New Roman" pitchFamily="18" charset="0"/>
                <a:cs typeface="Times New Roman" pitchFamily="18" charset="0"/>
              </a:rPr>
              <a:t>Right after application of pesticides:</a:t>
            </a:r>
          </a:p>
          <a:p>
            <a:pPr eaLnBrk="1" hangingPunct="1">
              <a:spcBef>
                <a:spcPct val="50000"/>
              </a:spcBef>
              <a:buClr>
                <a:srgbClr val="FFCC00"/>
              </a:buClr>
              <a:buSzPct val="110000"/>
              <a:buFont typeface="Wingdings" pitchFamily="2" charset="2"/>
              <a:buChar char="§"/>
              <a:defRPr/>
            </a:pPr>
            <a:r>
              <a:rPr lang="en-US" sz="2800" dirty="0">
                <a:solidFill>
                  <a:srgbClr val="EAEAEA"/>
                </a:solidFill>
                <a:effectLst>
                  <a:outerShdw blurRad="38100" dist="38100" dir="2700000" algn="tl">
                    <a:srgbClr val="000000"/>
                  </a:outerShdw>
                </a:effectLst>
                <a:latin typeface="Times New Roman" pitchFamily="18" charset="0"/>
                <a:cs typeface="Times New Roman" pitchFamily="18" charset="0"/>
              </a:rPr>
              <a:t> 27% of the respondents reported irritation in the eyes</a:t>
            </a:r>
          </a:p>
          <a:p>
            <a:pPr eaLnBrk="1" hangingPunct="1">
              <a:spcBef>
                <a:spcPct val="50000"/>
              </a:spcBef>
              <a:buClr>
                <a:srgbClr val="FFCC00"/>
              </a:buClr>
              <a:buSzPct val="110000"/>
              <a:buFont typeface="Wingdings" pitchFamily="2" charset="2"/>
              <a:buChar char="§"/>
              <a:defRPr/>
            </a:pPr>
            <a:r>
              <a:rPr lang="en-US" sz="2800" dirty="0">
                <a:solidFill>
                  <a:srgbClr val="EAEAEA"/>
                </a:solidFill>
                <a:effectLst>
                  <a:outerShdw blurRad="38100" dist="38100" dir="2700000" algn="tl">
                    <a:srgbClr val="000000"/>
                  </a:outerShdw>
                </a:effectLst>
                <a:latin typeface="Times New Roman" pitchFamily="18" charset="0"/>
                <a:cs typeface="Times New Roman" pitchFamily="18" charset="0"/>
              </a:rPr>
              <a:t> 33% reported headache/ and dizziness</a:t>
            </a:r>
          </a:p>
          <a:p>
            <a:pPr eaLnBrk="1" hangingPunct="1">
              <a:spcBef>
                <a:spcPct val="50000"/>
              </a:spcBef>
              <a:buClr>
                <a:srgbClr val="FFCC00"/>
              </a:buClr>
              <a:buSzPct val="110000"/>
              <a:buFont typeface="Wingdings" pitchFamily="2" charset="2"/>
              <a:buChar char="§"/>
              <a:defRPr/>
            </a:pPr>
            <a:r>
              <a:rPr lang="en-US" sz="2800" dirty="0">
                <a:solidFill>
                  <a:srgbClr val="EAEAEA"/>
                </a:solidFill>
                <a:effectLst>
                  <a:outerShdw blurRad="38100" dist="38100" dir="2700000" algn="tl">
                    <a:srgbClr val="000000"/>
                  </a:outerShdw>
                </a:effectLst>
                <a:latin typeface="Times New Roman" pitchFamily="18" charset="0"/>
                <a:cs typeface="Times New Roman" pitchFamily="18" charset="0"/>
              </a:rPr>
              <a:t> 14% reported skin irritation</a:t>
            </a:r>
          </a:p>
          <a:p>
            <a:pPr eaLnBrk="1" hangingPunct="1">
              <a:spcBef>
                <a:spcPct val="50000"/>
              </a:spcBef>
              <a:buClr>
                <a:srgbClr val="FFCC00"/>
              </a:buClr>
              <a:buSzPct val="110000"/>
              <a:buFont typeface="Wingdings" pitchFamily="2" charset="2"/>
              <a:buChar char="§"/>
              <a:defRPr/>
            </a:pPr>
            <a:r>
              <a:rPr lang="en-US" sz="2800" dirty="0">
                <a:solidFill>
                  <a:srgbClr val="EAEAEA"/>
                </a:solidFill>
                <a:effectLst>
                  <a:outerShdw blurRad="38100" dist="38100" dir="2700000" algn="tl">
                    <a:srgbClr val="000000"/>
                  </a:outerShdw>
                </a:effectLst>
                <a:latin typeface="Times New Roman" pitchFamily="18" charset="0"/>
                <a:cs typeface="Times New Roman" pitchFamily="18" charset="0"/>
              </a:rPr>
              <a:t> 9% reported vomiting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381000"/>
            <a:ext cx="8229600" cy="609600"/>
          </a:xfrm>
        </p:spPr>
        <p:txBody>
          <a:bodyPr/>
          <a:lstStyle/>
          <a:p>
            <a:pPr eaLnBrk="1" hangingPunct="1">
              <a:defRPr/>
            </a:pPr>
            <a:r>
              <a:rPr lang="en-US" sz="4000" b="1" dirty="0" smtClean="0">
                <a:solidFill>
                  <a:srgbClr val="FFC000"/>
                </a:solidFill>
              </a:rPr>
              <a:t>Conclusion</a:t>
            </a:r>
          </a:p>
        </p:txBody>
      </p:sp>
      <p:sp>
        <p:nvSpPr>
          <p:cNvPr id="122883" name="Rectangle 3"/>
          <p:cNvSpPr>
            <a:spLocks noGrp="1" noChangeArrowheads="1"/>
          </p:cNvSpPr>
          <p:nvPr>
            <p:ph type="body" idx="1"/>
          </p:nvPr>
        </p:nvSpPr>
        <p:spPr>
          <a:xfrm>
            <a:off x="304800" y="1600200"/>
            <a:ext cx="8839200" cy="4572000"/>
          </a:xfrm>
        </p:spPr>
        <p:txBody>
          <a:bodyPr/>
          <a:lstStyle/>
          <a:p>
            <a:pPr eaLnBrk="1" hangingPunct="1">
              <a:lnSpc>
                <a:spcPct val="90000"/>
              </a:lnSpc>
              <a:buFont typeface="Wingdings" pitchFamily="2" charset="2"/>
              <a:buNone/>
              <a:defRPr/>
            </a:pPr>
            <a:r>
              <a:rPr lang="en-US" sz="2800" b="1" dirty="0" smtClean="0"/>
              <a:t> 	Agriculture is the determining factor for food security as well as pro-poor development of Bangladesh economy.</a:t>
            </a:r>
          </a:p>
          <a:p>
            <a:pPr eaLnBrk="1" hangingPunct="1">
              <a:lnSpc>
                <a:spcPct val="90000"/>
              </a:lnSpc>
              <a:buFont typeface="Wingdings" pitchFamily="2" charset="2"/>
              <a:buNone/>
              <a:defRPr/>
            </a:pPr>
            <a:endParaRPr lang="en-US" sz="2800" b="1" dirty="0" smtClean="0"/>
          </a:p>
          <a:p>
            <a:pPr eaLnBrk="1" hangingPunct="1">
              <a:lnSpc>
                <a:spcPct val="90000"/>
              </a:lnSpc>
              <a:buFont typeface="Wingdings" pitchFamily="2" charset="2"/>
              <a:buNone/>
              <a:defRPr/>
            </a:pPr>
            <a:r>
              <a:rPr lang="en-US" sz="2800" b="1" dirty="0" smtClean="0"/>
              <a:t>	The Problems of agriculture are multifaceted. So the ways of addressing the challenges should be comprehensive, global and participatory for sustainable agricultural development of Bangladesh.</a:t>
            </a:r>
          </a:p>
          <a:p>
            <a:pPr eaLnBrk="1" hangingPunct="1">
              <a:lnSpc>
                <a:spcPct val="90000"/>
              </a:lnSpc>
              <a:defRPr/>
            </a:pPr>
            <a:endParaRPr lang="en-US"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ChangeArrowheads="1"/>
          </p:cNvSpPr>
          <p:nvPr/>
        </p:nvSpPr>
        <p:spPr bwMode="auto">
          <a:xfrm>
            <a:off x="457200" y="152400"/>
            <a:ext cx="8229600" cy="685800"/>
          </a:xfrm>
          <a:prstGeom prst="rect">
            <a:avLst/>
          </a:prstGeom>
          <a:noFill/>
          <a:ln w="9525">
            <a:noFill/>
            <a:miter lim="800000"/>
            <a:headEnd/>
            <a:tailEnd/>
          </a:ln>
          <a:effectLst/>
        </p:spPr>
        <p:txBody>
          <a:bodyPr anchor="ctr"/>
          <a:lstStyle/>
          <a:p>
            <a:pPr algn="ctr" eaLnBrk="1" hangingPunct="1">
              <a:defRPr/>
            </a:pPr>
            <a:r>
              <a:rPr lang="en-US" sz="3200" b="1" dirty="0">
                <a:solidFill>
                  <a:srgbClr val="FFFF00"/>
                </a:solidFill>
                <a:effectLst>
                  <a:outerShdw blurRad="38100" dist="38100" dir="2700000" algn="tl">
                    <a:srgbClr val="000000"/>
                  </a:outerShdw>
                </a:effectLst>
                <a:hlinkClick r:id="rId2" action="ppaction://hlinksldjump"/>
              </a:rPr>
              <a:t>Population Pressure on </a:t>
            </a:r>
            <a:r>
              <a:rPr lang="en-US" sz="3200" b="1" dirty="0">
                <a:solidFill>
                  <a:schemeClr val="folHlink"/>
                </a:solidFill>
                <a:effectLst>
                  <a:outerShdw blurRad="38100" dist="38100" dir="2700000" algn="tl">
                    <a:srgbClr val="000000"/>
                  </a:outerShdw>
                </a:effectLst>
                <a:hlinkClick r:id="rId2" action="ppaction://hlinksldjump"/>
              </a:rPr>
              <a:t>Land and Development</a:t>
            </a:r>
            <a:endParaRPr lang="en-US" sz="3200" b="1" dirty="0">
              <a:solidFill>
                <a:srgbClr val="FFFF00"/>
              </a:solidFill>
              <a:effectLst>
                <a:outerShdw blurRad="38100" dist="38100" dir="2700000" algn="tl">
                  <a:srgbClr val="000000"/>
                </a:outerShdw>
              </a:effectLst>
            </a:endParaRPr>
          </a:p>
        </p:txBody>
      </p:sp>
      <p:sp>
        <p:nvSpPr>
          <p:cNvPr id="123909" name="Rectangle 5"/>
          <p:cNvSpPr>
            <a:spLocks noChangeArrowheads="1"/>
          </p:cNvSpPr>
          <p:nvPr/>
        </p:nvSpPr>
        <p:spPr bwMode="auto">
          <a:xfrm>
            <a:off x="0" y="1295400"/>
            <a:ext cx="9144000" cy="53340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65000"/>
              <a:buFont typeface="Wingdings" pitchFamily="2" charset="2"/>
              <a:buChar char="n"/>
              <a:defRPr/>
            </a:pPr>
            <a:r>
              <a:rPr lang="en-US" sz="2800">
                <a:effectLst>
                  <a:outerShdw blurRad="38100" dist="38100" dir="2700000" algn="tl">
                    <a:srgbClr val="000000"/>
                  </a:outerShdw>
                </a:effectLst>
              </a:rPr>
              <a:t>The country has reached a point of maximum utilization in terms of potential arable land and intensity of cropping and the only option left is to improve the agricultural production through modernization of agriculture;</a:t>
            </a:r>
          </a:p>
          <a:p>
            <a:pPr marL="342900" indent="-342900" eaLnBrk="1" hangingPunct="1">
              <a:lnSpc>
                <a:spcPct val="80000"/>
              </a:lnSpc>
              <a:spcBef>
                <a:spcPct val="20000"/>
              </a:spcBef>
              <a:buClr>
                <a:schemeClr val="hlink"/>
              </a:buClr>
              <a:buSzPct val="65000"/>
              <a:buFont typeface="Wingdings" pitchFamily="2" charset="2"/>
              <a:buChar char="n"/>
              <a:defRPr/>
            </a:pPr>
            <a:endParaRPr lang="en-US" sz="1400">
              <a:effectLst>
                <a:outerShdw blurRad="38100" dist="38100" dir="2700000" algn="tl">
                  <a:srgbClr val="000000"/>
                </a:outerShdw>
              </a:effectLst>
            </a:endParaRPr>
          </a:p>
          <a:p>
            <a:pPr marL="1143000" lvl="2" indent="-228600" eaLnBrk="1" hangingPunct="1">
              <a:lnSpc>
                <a:spcPct val="80000"/>
              </a:lnSpc>
              <a:spcBef>
                <a:spcPct val="20000"/>
              </a:spcBef>
              <a:buClr>
                <a:schemeClr val="hlink"/>
              </a:buClr>
              <a:buSzPct val="65000"/>
              <a:buFont typeface="Wingdings" pitchFamily="2" charset="2"/>
              <a:buNone/>
              <a:defRPr/>
            </a:pPr>
            <a:r>
              <a:rPr lang="en-US" sz="2000">
                <a:effectLst>
                  <a:outerShdw blurRad="38100" dist="38100" dir="2700000" algn="tl">
                    <a:srgbClr val="000000"/>
                  </a:outerShdw>
                </a:effectLst>
              </a:rPr>
              <a:t>a.  Wheat Production:</a:t>
            </a:r>
          </a:p>
          <a:p>
            <a:pPr marL="1143000" lvl="2" indent="-228600" eaLnBrk="1" hangingPunct="1">
              <a:lnSpc>
                <a:spcPct val="80000"/>
              </a:lnSpc>
              <a:spcBef>
                <a:spcPct val="20000"/>
              </a:spcBef>
              <a:buClr>
                <a:schemeClr val="hlink"/>
              </a:buClr>
              <a:buSzPct val="65000"/>
              <a:buFont typeface="Wingdings" pitchFamily="2" charset="2"/>
              <a:buNone/>
              <a:defRPr/>
            </a:pPr>
            <a:r>
              <a:rPr lang="en-US" sz="2000">
                <a:effectLst>
                  <a:outerShdw blurRad="38100" dist="38100" dir="2700000" algn="tl">
                    <a:srgbClr val="000000"/>
                  </a:outerShdw>
                </a:effectLst>
              </a:rPr>
              <a:t>		Pakistan = 2.1 metric tons per hectare</a:t>
            </a:r>
          </a:p>
          <a:p>
            <a:pPr marL="1143000" lvl="2" indent="-228600" eaLnBrk="1" hangingPunct="1">
              <a:lnSpc>
                <a:spcPct val="80000"/>
              </a:lnSpc>
              <a:spcBef>
                <a:spcPct val="20000"/>
              </a:spcBef>
              <a:buClr>
                <a:schemeClr val="hlink"/>
              </a:buClr>
              <a:buSzPct val="65000"/>
              <a:buFont typeface="Wingdings" pitchFamily="2" charset="2"/>
              <a:buNone/>
              <a:defRPr/>
            </a:pPr>
            <a:r>
              <a:rPr lang="en-US" sz="2000">
                <a:effectLst>
                  <a:outerShdw blurRad="38100" dist="38100" dir="2700000" algn="tl">
                    <a:srgbClr val="000000"/>
                  </a:outerShdw>
                </a:effectLst>
              </a:rPr>
              <a:t>		Germany = 6.9 metric tons per hectare</a:t>
            </a:r>
          </a:p>
          <a:p>
            <a:pPr marL="1143000" lvl="2" indent="-228600" eaLnBrk="1" hangingPunct="1">
              <a:lnSpc>
                <a:spcPct val="80000"/>
              </a:lnSpc>
              <a:spcBef>
                <a:spcPct val="20000"/>
              </a:spcBef>
              <a:buClr>
                <a:schemeClr val="hlink"/>
              </a:buClr>
              <a:buSzPct val="65000"/>
              <a:buFont typeface="Wingdings" pitchFamily="2" charset="2"/>
              <a:buNone/>
              <a:defRPr/>
            </a:pPr>
            <a:endParaRPr lang="en-US" sz="2000">
              <a:effectLst>
                <a:outerShdw blurRad="38100" dist="38100" dir="2700000" algn="tl">
                  <a:srgbClr val="000000"/>
                </a:outerShdw>
              </a:effectLst>
            </a:endParaRPr>
          </a:p>
          <a:p>
            <a:pPr marL="342900" indent="-342900" eaLnBrk="1" hangingPunct="1">
              <a:lnSpc>
                <a:spcPct val="80000"/>
              </a:lnSpc>
              <a:spcBef>
                <a:spcPct val="20000"/>
              </a:spcBef>
              <a:buClr>
                <a:schemeClr val="hlink"/>
              </a:buClr>
              <a:buSzPct val="65000"/>
              <a:buFont typeface="Wingdings" pitchFamily="2" charset="2"/>
              <a:buNone/>
              <a:defRPr/>
            </a:pPr>
            <a:r>
              <a:rPr lang="en-US" sz="2000">
                <a:effectLst>
                  <a:outerShdw blurRad="38100" dist="38100" dir="2700000" algn="tl">
                    <a:srgbClr val="000000"/>
                  </a:outerShdw>
                </a:effectLst>
              </a:rPr>
              <a:t>		b.  Corn Production:</a:t>
            </a:r>
          </a:p>
          <a:p>
            <a:pPr marL="342900" indent="-342900" eaLnBrk="1" hangingPunct="1">
              <a:lnSpc>
                <a:spcPct val="80000"/>
              </a:lnSpc>
              <a:spcBef>
                <a:spcPct val="20000"/>
              </a:spcBef>
              <a:buClr>
                <a:schemeClr val="hlink"/>
              </a:buClr>
              <a:buSzPct val="65000"/>
              <a:buFont typeface="Wingdings" pitchFamily="2" charset="2"/>
              <a:buNone/>
              <a:defRPr/>
            </a:pPr>
            <a:r>
              <a:rPr lang="en-US" sz="2000">
                <a:effectLst>
                  <a:outerShdw blurRad="38100" dist="38100" dir="2700000" algn="tl">
                    <a:srgbClr val="000000"/>
                  </a:outerShdw>
                </a:effectLst>
              </a:rPr>
              <a:t>			India = 1.6 metric tons per hectare</a:t>
            </a:r>
          </a:p>
          <a:p>
            <a:pPr marL="342900" indent="-342900" eaLnBrk="1" hangingPunct="1">
              <a:lnSpc>
                <a:spcPct val="80000"/>
              </a:lnSpc>
              <a:spcBef>
                <a:spcPct val="20000"/>
              </a:spcBef>
              <a:buClr>
                <a:schemeClr val="hlink"/>
              </a:buClr>
              <a:buSzPct val="65000"/>
              <a:buFont typeface="Wingdings" pitchFamily="2" charset="2"/>
              <a:buNone/>
              <a:defRPr/>
            </a:pPr>
            <a:r>
              <a:rPr lang="en-US" sz="2000">
                <a:effectLst>
                  <a:outerShdw blurRad="38100" dist="38100" dir="2700000" algn="tl">
                    <a:srgbClr val="000000"/>
                  </a:outerShdw>
                </a:effectLst>
              </a:rPr>
              <a:t>			U.S. = 7.1 metric tons per hectare</a:t>
            </a:r>
          </a:p>
          <a:p>
            <a:pPr marL="342900" indent="-342900" eaLnBrk="1" hangingPunct="1">
              <a:lnSpc>
                <a:spcPct val="80000"/>
              </a:lnSpc>
              <a:spcBef>
                <a:spcPct val="20000"/>
              </a:spcBef>
              <a:buClr>
                <a:schemeClr val="hlink"/>
              </a:buClr>
              <a:buSzPct val="65000"/>
              <a:buFont typeface="Wingdings" pitchFamily="2" charset="2"/>
              <a:buChar char="n"/>
              <a:defRPr/>
            </a:pPr>
            <a:endParaRPr lang="en-US" sz="1200">
              <a:effectLst>
                <a:outerShdw blurRad="38100" dist="38100" dir="2700000" algn="tl">
                  <a:srgbClr val="000000"/>
                </a:outerShdw>
              </a:effectLst>
            </a:endParaRPr>
          </a:p>
          <a:p>
            <a:pPr marL="342900" indent="-342900" eaLnBrk="1" hangingPunct="1">
              <a:lnSpc>
                <a:spcPct val="80000"/>
              </a:lnSpc>
              <a:spcBef>
                <a:spcPct val="20000"/>
              </a:spcBef>
              <a:buClr>
                <a:schemeClr val="hlink"/>
              </a:buClr>
              <a:buSzPct val="65000"/>
              <a:buFont typeface="Wingdings" pitchFamily="2" charset="2"/>
              <a:buChar char="n"/>
              <a:defRPr/>
            </a:pPr>
            <a:r>
              <a:rPr lang="en-US" sz="2800">
                <a:effectLst>
                  <a:outerShdw blurRad="38100" dist="38100" dir="2700000" algn="tl">
                    <a:srgbClr val="000000"/>
                  </a:outerShdw>
                </a:effectLst>
              </a:rPr>
              <a:t>But it is also true that without improving the human capital such a technological transformation may not be feasible.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76200"/>
            <a:ext cx="8686800" cy="584200"/>
          </a:xfrm>
        </p:spPr>
        <p:txBody>
          <a:bodyPr/>
          <a:lstStyle/>
          <a:p>
            <a:pPr eaLnBrk="1" hangingPunct="1">
              <a:defRPr/>
            </a:pPr>
            <a:r>
              <a:rPr lang="en-US" sz="3000" b="1" dirty="0" smtClean="0">
                <a:solidFill>
                  <a:srgbClr val="FFFF00"/>
                </a:solidFill>
              </a:rPr>
              <a:t>The 1</a:t>
            </a:r>
            <a:r>
              <a:rPr lang="en-US" sz="3000" b="1" baseline="30000" dirty="0" smtClean="0">
                <a:solidFill>
                  <a:srgbClr val="FFFF00"/>
                </a:solidFill>
              </a:rPr>
              <a:t>st</a:t>
            </a:r>
            <a:r>
              <a:rPr lang="en-US" sz="3000" b="1" dirty="0" smtClean="0">
                <a:solidFill>
                  <a:srgbClr val="FFFF00"/>
                </a:solidFill>
              </a:rPr>
              <a:t> wave of environmental problems </a:t>
            </a:r>
          </a:p>
        </p:txBody>
      </p:sp>
      <p:sp>
        <p:nvSpPr>
          <p:cNvPr id="10243" name="Rectangle 3"/>
          <p:cNvSpPr>
            <a:spLocks noGrp="1" noChangeArrowheads="1"/>
          </p:cNvSpPr>
          <p:nvPr>
            <p:ph type="body" idx="1"/>
          </p:nvPr>
        </p:nvSpPr>
        <p:spPr>
          <a:xfrm>
            <a:off x="0" y="990600"/>
            <a:ext cx="9144000" cy="5867400"/>
          </a:xfrm>
        </p:spPr>
        <p:txBody>
          <a:bodyPr/>
          <a:lstStyle/>
          <a:p>
            <a:pPr eaLnBrk="1" hangingPunct="1">
              <a:lnSpc>
                <a:spcPct val="80000"/>
              </a:lnSpc>
              <a:defRPr/>
            </a:pPr>
            <a:r>
              <a:rPr lang="en-US" sz="2600" dirty="0" smtClean="0"/>
              <a:t>A number of "</a:t>
            </a:r>
            <a:r>
              <a:rPr lang="en-US" sz="2600" b="1" dirty="0" smtClean="0"/>
              <a:t>ecological diseases</a:t>
            </a:r>
            <a:r>
              <a:rPr lang="en-US" sz="2600" dirty="0" smtClean="0"/>
              <a:t>" have been associated with the intensification of food production. They can be grouped into </a:t>
            </a:r>
            <a:r>
              <a:rPr lang="en-US" sz="2600" b="1" dirty="0" smtClean="0"/>
              <a:t>two categories</a:t>
            </a:r>
            <a:r>
              <a:rPr lang="en-US" sz="2600" dirty="0" smtClean="0"/>
              <a:t>: </a:t>
            </a:r>
            <a:r>
              <a:rPr lang="en-US" sz="2600" b="1" dirty="0" smtClean="0">
                <a:solidFill>
                  <a:srgbClr val="FF9900"/>
                </a:solidFill>
              </a:rPr>
              <a:t>diseases of the ecotype</a:t>
            </a:r>
            <a:r>
              <a:rPr lang="en-US" sz="2600" dirty="0" smtClean="0"/>
              <a:t>, which include erosion, loss of soil fertility, depletion of nutrient reserves, </a:t>
            </a:r>
            <a:r>
              <a:rPr lang="en-US" sz="2600" dirty="0" err="1" smtClean="0"/>
              <a:t>salinization</a:t>
            </a:r>
            <a:r>
              <a:rPr lang="en-US" sz="2600" dirty="0" smtClean="0"/>
              <a:t> and </a:t>
            </a:r>
            <a:r>
              <a:rPr lang="en-US" sz="2600" dirty="0" err="1" smtClean="0"/>
              <a:t>alkalinization</a:t>
            </a:r>
            <a:r>
              <a:rPr lang="en-US" sz="2600" dirty="0" smtClean="0"/>
              <a:t>, pollution of water systems, loss of fertile croplands to urban development;</a:t>
            </a:r>
          </a:p>
          <a:p>
            <a:pPr eaLnBrk="1" hangingPunct="1">
              <a:lnSpc>
                <a:spcPct val="80000"/>
              </a:lnSpc>
              <a:buFont typeface="Wingdings" pitchFamily="2" charset="2"/>
              <a:buNone/>
              <a:defRPr/>
            </a:pPr>
            <a:endParaRPr lang="en-US" sz="1000" dirty="0" smtClean="0"/>
          </a:p>
          <a:p>
            <a:pPr eaLnBrk="1" hangingPunct="1">
              <a:lnSpc>
                <a:spcPct val="80000"/>
              </a:lnSpc>
              <a:defRPr/>
            </a:pPr>
            <a:r>
              <a:rPr lang="en-US" sz="2600" b="1" dirty="0" smtClean="0">
                <a:solidFill>
                  <a:srgbClr val="FF9900"/>
                </a:solidFill>
              </a:rPr>
              <a:t>Diseases of the </a:t>
            </a:r>
            <a:r>
              <a:rPr lang="en-US" sz="2600" b="1" dirty="0" err="1" smtClean="0">
                <a:solidFill>
                  <a:srgbClr val="FF9900"/>
                </a:solidFill>
              </a:rPr>
              <a:t>biocoenosis</a:t>
            </a:r>
            <a:r>
              <a:rPr lang="en-US" sz="2600" dirty="0" smtClean="0"/>
              <a:t>, which include loss of crop, wild plant, and animal genetic resources, elimination of natural enemies, pest resurgence and genetic resistance to pesticides, chemical contamination, and destruction of natural control mechanisms. </a:t>
            </a:r>
          </a:p>
          <a:p>
            <a:pPr eaLnBrk="1" hangingPunct="1">
              <a:lnSpc>
                <a:spcPct val="80000"/>
              </a:lnSpc>
              <a:defRPr/>
            </a:pPr>
            <a:endParaRPr lang="en-US" sz="1000" dirty="0" smtClean="0"/>
          </a:p>
          <a:p>
            <a:pPr eaLnBrk="1" hangingPunct="1">
              <a:lnSpc>
                <a:spcPct val="80000"/>
              </a:lnSpc>
              <a:defRPr/>
            </a:pPr>
            <a:r>
              <a:rPr lang="en-US" sz="2600" dirty="0" smtClean="0"/>
              <a:t>The </a:t>
            </a:r>
            <a:r>
              <a:rPr lang="en-US" sz="2600" b="1" dirty="0" smtClean="0"/>
              <a:t>loss of yields due to pests </a:t>
            </a:r>
            <a:r>
              <a:rPr lang="en-US" sz="2600" dirty="0" smtClean="0"/>
              <a:t>in many crops (reaching about 20-30% in most crops), despite the substantial increase in the use of pesticides </a:t>
            </a:r>
            <a:r>
              <a:rPr lang="en-US" sz="2600" b="1" dirty="0" smtClean="0"/>
              <a:t>is a symptom of the environmental crisis</a:t>
            </a:r>
            <a:r>
              <a:rPr lang="en-US" sz="2600" dirty="0" smtClean="0"/>
              <a:t> affecting agriculture.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0" y="1143000"/>
            <a:ext cx="9144000" cy="5715000"/>
          </a:xfrm>
        </p:spPr>
        <p:txBody>
          <a:bodyPr/>
          <a:lstStyle/>
          <a:p>
            <a:pPr eaLnBrk="1" hangingPunct="1">
              <a:lnSpc>
                <a:spcPct val="80000"/>
              </a:lnSpc>
              <a:defRPr/>
            </a:pPr>
            <a:r>
              <a:rPr lang="en-US" sz="2800" dirty="0" smtClean="0"/>
              <a:t>The </a:t>
            </a:r>
            <a:r>
              <a:rPr lang="en-US" sz="2800" dirty="0" smtClean="0">
                <a:solidFill>
                  <a:srgbClr val="FF9900"/>
                </a:solidFill>
              </a:rPr>
              <a:t>environmental</a:t>
            </a:r>
            <a:r>
              <a:rPr lang="en-US" sz="2800" dirty="0" smtClean="0"/>
              <a:t> (impacts on wildlife, pollinators, natural enemies, fisheries, water and development of resistance) and </a:t>
            </a:r>
            <a:r>
              <a:rPr lang="en-US" sz="2800" dirty="0" smtClean="0">
                <a:solidFill>
                  <a:srgbClr val="FF9900"/>
                </a:solidFill>
              </a:rPr>
              <a:t>social costs</a:t>
            </a:r>
            <a:r>
              <a:rPr lang="en-US" sz="2800" dirty="0" smtClean="0"/>
              <a:t> (human poisonings and illnesses) of pesticide use reach about </a:t>
            </a:r>
            <a:r>
              <a:rPr lang="en-US" sz="2800" b="1" dirty="0" smtClean="0"/>
              <a:t>$8 billion each year in US only</a:t>
            </a:r>
            <a:r>
              <a:rPr lang="en-US" sz="2800" dirty="0" smtClean="0"/>
              <a:t>.</a:t>
            </a:r>
          </a:p>
          <a:p>
            <a:pPr eaLnBrk="1" hangingPunct="1">
              <a:lnSpc>
                <a:spcPct val="80000"/>
              </a:lnSpc>
              <a:buFont typeface="Wingdings" pitchFamily="2" charset="2"/>
              <a:buNone/>
              <a:defRPr/>
            </a:pPr>
            <a:endParaRPr lang="en-US" sz="1600" dirty="0" smtClean="0"/>
          </a:p>
          <a:p>
            <a:pPr eaLnBrk="1" hangingPunct="1">
              <a:lnSpc>
                <a:spcPct val="80000"/>
              </a:lnSpc>
              <a:defRPr/>
            </a:pPr>
            <a:r>
              <a:rPr lang="en-US" sz="2800" dirty="0" smtClean="0"/>
              <a:t>The </a:t>
            </a:r>
            <a:r>
              <a:rPr lang="en-US" sz="2800" dirty="0" smtClean="0">
                <a:solidFill>
                  <a:srgbClr val="FF9900"/>
                </a:solidFill>
              </a:rPr>
              <a:t>fertilizer</a:t>
            </a:r>
            <a:r>
              <a:rPr lang="en-US" sz="2800" dirty="0" smtClean="0"/>
              <a:t> that is not recovered by the crop ends up in the environment, mostly in </a:t>
            </a:r>
            <a:r>
              <a:rPr lang="en-US" sz="2800" dirty="0" smtClean="0">
                <a:solidFill>
                  <a:srgbClr val="FFC000"/>
                </a:solidFill>
              </a:rPr>
              <a:t>surface water </a:t>
            </a:r>
            <a:r>
              <a:rPr lang="en-US" sz="2800" dirty="0" smtClean="0"/>
              <a:t>or in </a:t>
            </a:r>
            <a:r>
              <a:rPr lang="en-US" sz="2800" dirty="0" smtClean="0">
                <a:solidFill>
                  <a:srgbClr val="FFC000"/>
                </a:solidFill>
              </a:rPr>
              <a:t>groundwater</a:t>
            </a:r>
            <a:r>
              <a:rPr lang="en-US" sz="2800" dirty="0" smtClean="0"/>
              <a:t>. </a:t>
            </a:r>
          </a:p>
          <a:p>
            <a:pPr eaLnBrk="1" hangingPunct="1">
              <a:lnSpc>
                <a:spcPct val="80000"/>
              </a:lnSpc>
              <a:defRPr/>
            </a:pPr>
            <a:endParaRPr lang="en-US" sz="1600" dirty="0" smtClean="0">
              <a:solidFill>
                <a:srgbClr val="FF9900"/>
              </a:solidFill>
            </a:endParaRPr>
          </a:p>
          <a:p>
            <a:pPr eaLnBrk="1" hangingPunct="1">
              <a:lnSpc>
                <a:spcPct val="80000"/>
              </a:lnSpc>
              <a:defRPr/>
            </a:pPr>
            <a:r>
              <a:rPr lang="en-US" sz="2800" dirty="0" smtClean="0">
                <a:solidFill>
                  <a:srgbClr val="FF9900"/>
                </a:solidFill>
              </a:rPr>
              <a:t>Nitrate</a:t>
            </a:r>
            <a:r>
              <a:rPr lang="en-US" sz="2800" dirty="0" smtClean="0"/>
              <a:t> contamination of aquifers is widespread and in dangerously high levels in many rural regions of the world. In the US, it is estimated that more than 25% of the drinking water wells contain nitrate levels above the 45 parts per million safety standard. </a:t>
            </a:r>
            <a:r>
              <a:rPr lang="en-US" sz="2800" i="1" dirty="0" smtClean="0">
                <a:solidFill>
                  <a:srgbClr val="FFFF00"/>
                </a:solidFill>
              </a:rPr>
              <a:t>Such nitrate levels are hazardous to human health.</a:t>
            </a:r>
          </a:p>
          <a:p>
            <a:pPr eaLnBrk="1" hangingPunct="1">
              <a:lnSpc>
                <a:spcPct val="80000"/>
              </a:lnSpc>
              <a:defRPr/>
            </a:pPr>
            <a:endParaRPr lang="en-US" sz="2800" dirty="0" smtClean="0"/>
          </a:p>
        </p:txBody>
      </p:sp>
      <p:sp>
        <p:nvSpPr>
          <p:cNvPr id="11268" name="Rectangle 4"/>
          <p:cNvSpPr>
            <a:spLocks noGrp="1" noChangeArrowheads="1"/>
          </p:cNvSpPr>
          <p:nvPr>
            <p:ph type="title"/>
          </p:nvPr>
        </p:nvSpPr>
        <p:spPr>
          <a:xfrm>
            <a:off x="0" y="152400"/>
            <a:ext cx="9144000" cy="584200"/>
          </a:xfrm>
        </p:spPr>
        <p:txBody>
          <a:bodyPr/>
          <a:lstStyle/>
          <a:p>
            <a:pPr eaLnBrk="1" hangingPunct="1">
              <a:defRPr/>
            </a:pPr>
            <a:r>
              <a:rPr lang="en-US" sz="3200" b="1" dirty="0" smtClean="0">
                <a:solidFill>
                  <a:srgbClr val="FFFF00"/>
                </a:solidFill>
              </a:rPr>
              <a:t>The 1</a:t>
            </a:r>
            <a:r>
              <a:rPr lang="en-US" sz="3200" b="1" baseline="30000" dirty="0" smtClean="0">
                <a:solidFill>
                  <a:srgbClr val="FFFF00"/>
                </a:solidFill>
              </a:rPr>
              <a:t>st</a:t>
            </a:r>
            <a:r>
              <a:rPr lang="en-US" sz="3200" b="1" dirty="0" smtClean="0">
                <a:solidFill>
                  <a:srgbClr val="FFFF00"/>
                </a:solidFill>
              </a:rPr>
              <a:t> wave of environmental problems…</a:t>
            </a:r>
            <a:r>
              <a:rPr lang="en-US" sz="4000" b="1" dirty="0" smtClean="0">
                <a:solidFill>
                  <a:srgbClr val="FFFF00"/>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0" y="2057400"/>
            <a:ext cx="9144000" cy="4800600"/>
          </a:xfrm>
        </p:spPr>
        <p:txBody>
          <a:bodyPr/>
          <a:lstStyle/>
          <a:p>
            <a:pPr eaLnBrk="1" hangingPunct="1">
              <a:lnSpc>
                <a:spcPct val="90000"/>
              </a:lnSpc>
              <a:buFont typeface="Wingdings" pitchFamily="2" charset="2"/>
              <a:buNone/>
              <a:defRPr/>
            </a:pPr>
            <a:r>
              <a:rPr lang="en-US" dirty="0" smtClean="0"/>
              <a:t>It is clear that the </a:t>
            </a:r>
            <a:r>
              <a:rPr lang="en-US" dirty="0" smtClean="0">
                <a:solidFill>
                  <a:srgbClr val="FF9900"/>
                </a:solidFill>
              </a:rPr>
              <a:t>first wave of environmental problems</a:t>
            </a:r>
            <a:r>
              <a:rPr lang="en-US" dirty="0" smtClean="0"/>
              <a:t> is deeply rooted in the prevalent socioeconomic system which </a:t>
            </a:r>
            <a:r>
              <a:rPr lang="en-US" dirty="0" smtClean="0">
                <a:solidFill>
                  <a:srgbClr val="FFFF00"/>
                </a:solidFill>
              </a:rPr>
              <a:t>promotes monocultures</a:t>
            </a:r>
            <a:r>
              <a:rPr lang="en-US" dirty="0" smtClean="0"/>
              <a:t> and the use of high input technologies and agricultural practices that </a:t>
            </a:r>
            <a:r>
              <a:rPr lang="en-US" dirty="0" smtClean="0">
                <a:solidFill>
                  <a:srgbClr val="FF9900"/>
                </a:solidFill>
              </a:rPr>
              <a:t>lead to natural resource degradation</a:t>
            </a:r>
            <a:r>
              <a:rPr lang="en-US" dirty="0" smtClean="0"/>
              <a:t>. </a:t>
            </a:r>
          </a:p>
        </p:txBody>
      </p:sp>
      <p:sp>
        <p:nvSpPr>
          <p:cNvPr id="12292" name="Rectangle 4"/>
          <p:cNvSpPr>
            <a:spLocks noGrp="1" noChangeArrowheads="1"/>
          </p:cNvSpPr>
          <p:nvPr>
            <p:ph type="title"/>
          </p:nvPr>
        </p:nvSpPr>
        <p:spPr>
          <a:xfrm>
            <a:off x="152400" y="228600"/>
            <a:ext cx="8991600" cy="1143000"/>
          </a:xfrm>
        </p:spPr>
        <p:txBody>
          <a:bodyPr/>
          <a:lstStyle/>
          <a:p>
            <a:pPr eaLnBrk="1" hangingPunct="1">
              <a:defRPr/>
            </a:pPr>
            <a:r>
              <a:rPr lang="en-US" sz="3200" b="1" dirty="0" smtClean="0">
                <a:solidFill>
                  <a:srgbClr val="FFFF00"/>
                </a:solidFill>
              </a:rPr>
              <a:t>The 1</a:t>
            </a:r>
            <a:r>
              <a:rPr lang="en-US" sz="3200" b="1" baseline="30000" dirty="0" smtClean="0">
                <a:solidFill>
                  <a:srgbClr val="FFFF00"/>
                </a:solidFill>
              </a:rPr>
              <a:t>st</a:t>
            </a:r>
            <a:r>
              <a:rPr lang="en-US" sz="3200" b="1" dirty="0" smtClean="0">
                <a:solidFill>
                  <a:srgbClr val="FFFF00"/>
                </a:solidFill>
              </a:rPr>
              <a:t> wave of environmental problems…..</a:t>
            </a:r>
            <a:r>
              <a:rPr lang="en-US" sz="3200" dirty="0" smtClean="0">
                <a:solidFill>
                  <a:srgbClr val="FFFF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74638"/>
            <a:ext cx="9144000" cy="792162"/>
          </a:xfrm>
        </p:spPr>
        <p:txBody>
          <a:bodyPr/>
          <a:lstStyle/>
          <a:p>
            <a:pPr eaLnBrk="1" hangingPunct="1">
              <a:defRPr/>
            </a:pPr>
            <a:r>
              <a:rPr lang="en-US" sz="3200" b="1" dirty="0" smtClean="0">
                <a:solidFill>
                  <a:srgbClr val="FFFF00"/>
                </a:solidFill>
              </a:rPr>
              <a:t>The 2</a:t>
            </a:r>
            <a:r>
              <a:rPr lang="en-US" sz="3200" b="1" baseline="30000" dirty="0" smtClean="0">
                <a:solidFill>
                  <a:srgbClr val="FFFF00"/>
                </a:solidFill>
              </a:rPr>
              <a:t>nd</a:t>
            </a:r>
            <a:r>
              <a:rPr lang="en-US" sz="3200" b="1" dirty="0" smtClean="0">
                <a:solidFill>
                  <a:srgbClr val="FFFF00"/>
                </a:solidFill>
              </a:rPr>
              <a:t> wave of environmental problems</a:t>
            </a:r>
            <a:endParaRPr lang="en-US" sz="3200" dirty="0" smtClean="0">
              <a:solidFill>
                <a:srgbClr val="FFFF00"/>
              </a:solidFill>
            </a:endParaRPr>
          </a:p>
        </p:txBody>
      </p:sp>
      <p:sp>
        <p:nvSpPr>
          <p:cNvPr id="13315" name="Rectangle 3"/>
          <p:cNvSpPr>
            <a:spLocks noGrp="1" noChangeArrowheads="1"/>
          </p:cNvSpPr>
          <p:nvPr>
            <p:ph type="body" idx="1"/>
          </p:nvPr>
        </p:nvSpPr>
        <p:spPr>
          <a:xfrm>
            <a:off x="0" y="1524000"/>
            <a:ext cx="9144000" cy="5334000"/>
          </a:xfrm>
        </p:spPr>
        <p:txBody>
          <a:bodyPr/>
          <a:lstStyle/>
          <a:p>
            <a:pPr eaLnBrk="1" hangingPunct="1">
              <a:lnSpc>
                <a:spcPct val="90000"/>
              </a:lnSpc>
              <a:defRPr/>
            </a:pPr>
            <a:r>
              <a:rPr lang="en-US" sz="2800" smtClean="0"/>
              <a:t>Despite that awareness of the impacts of modern technologies on the environment increased, as we traced pesticides in food chains and crop nutrients in streams and aquifiers, there are </a:t>
            </a:r>
            <a:r>
              <a:rPr lang="en-US" sz="2800" smtClean="0">
                <a:solidFill>
                  <a:srgbClr val="FF9900"/>
                </a:solidFill>
              </a:rPr>
              <a:t>still</a:t>
            </a:r>
            <a:r>
              <a:rPr lang="en-US" sz="2800" smtClean="0"/>
              <a:t> </a:t>
            </a:r>
            <a:r>
              <a:rPr lang="en-US" sz="2800" smtClean="0">
                <a:solidFill>
                  <a:srgbClr val="FF9900"/>
                </a:solidFill>
              </a:rPr>
              <a:t>some argue for further intensification to meet the requirements of agricultural production</a:t>
            </a:r>
            <a:r>
              <a:rPr lang="en-US" sz="2800" smtClean="0"/>
              <a:t>. </a:t>
            </a:r>
          </a:p>
          <a:p>
            <a:pPr eaLnBrk="1" hangingPunct="1">
              <a:lnSpc>
                <a:spcPct val="90000"/>
              </a:lnSpc>
              <a:defRPr/>
            </a:pPr>
            <a:endParaRPr lang="en-US" sz="2800" smtClean="0"/>
          </a:p>
          <a:p>
            <a:pPr eaLnBrk="1" hangingPunct="1">
              <a:lnSpc>
                <a:spcPct val="90000"/>
              </a:lnSpc>
              <a:defRPr/>
            </a:pPr>
            <a:r>
              <a:rPr lang="en-US" sz="2800" smtClean="0"/>
              <a:t>Supporters of this concept in favour of the mass level </a:t>
            </a:r>
            <a:r>
              <a:rPr lang="en-US" sz="2800" smtClean="0">
                <a:solidFill>
                  <a:srgbClr val="FF9900"/>
                </a:solidFill>
              </a:rPr>
              <a:t>promotion of bio-technology</a:t>
            </a:r>
            <a:r>
              <a:rPr lang="en-US" sz="2800" smtClean="0"/>
              <a:t> as the latest </a:t>
            </a:r>
            <a:r>
              <a:rPr lang="en-US" sz="2800" smtClean="0">
                <a:solidFill>
                  <a:srgbClr val="FF9900"/>
                </a:solidFill>
              </a:rPr>
              <a:t>magic bullet</a:t>
            </a:r>
            <a:r>
              <a:rPr lang="en-US" sz="2800" smtClean="0"/>
              <a:t> that will revolutionize agriculture with products based on natures’ own methods, making farming more environmentally friendly and more profitable for the farmer.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0" y="1524000"/>
            <a:ext cx="9144000" cy="5334000"/>
          </a:xfrm>
        </p:spPr>
        <p:txBody>
          <a:bodyPr/>
          <a:lstStyle/>
          <a:p>
            <a:pPr eaLnBrk="1" hangingPunct="1">
              <a:lnSpc>
                <a:spcPct val="80000"/>
              </a:lnSpc>
              <a:defRPr/>
            </a:pPr>
            <a:endParaRPr lang="en-US" sz="2800" dirty="0" smtClean="0"/>
          </a:p>
          <a:p>
            <a:pPr eaLnBrk="1" hangingPunct="1">
              <a:lnSpc>
                <a:spcPct val="80000"/>
              </a:lnSpc>
              <a:defRPr/>
            </a:pPr>
            <a:r>
              <a:rPr lang="en-US" sz="2800" dirty="0" smtClean="0"/>
              <a:t>In fact, such </a:t>
            </a:r>
            <a:r>
              <a:rPr lang="en-US" sz="2800" dirty="0" smtClean="0">
                <a:solidFill>
                  <a:srgbClr val="FF9900"/>
                </a:solidFill>
              </a:rPr>
              <a:t>biotechnological products will do nothing but reinforce the pesticide treadmill in agro-ecosystems</a:t>
            </a:r>
            <a:r>
              <a:rPr lang="en-US" sz="2800" dirty="0" smtClean="0"/>
              <a:t>, thus legitimizing the concerns that many scientists have expressed regarding the possible </a:t>
            </a:r>
            <a:r>
              <a:rPr lang="en-US" sz="2800" dirty="0" smtClean="0">
                <a:solidFill>
                  <a:srgbClr val="FF9900"/>
                </a:solidFill>
              </a:rPr>
              <a:t>environmental risks of </a:t>
            </a:r>
            <a:r>
              <a:rPr lang="en-US" sz="2800" b="1" dirty="0" smtClean="0">
                <a:solidFill>
                  <a:srgbClr val="FF9900"/>
                </a:solidFill>
              </a:rPr>
              <a:t>genetically engineered organisms (GMOs)</a:t>
            </a:r>
            <a:r>
              <a:rPr lang="en-US" sz="2800" dirty="0" smtClean="0"/>
              <a:t>. </a:t>
            </a:r>
          </a:p>
          <a:p>
            <a:pPr eaLnBrk="1" hangingPunct="1">
              <a:lnSpc>
                <a:spcPct val="80000"/>
              </a:lnSpc>
              <a:defRPr/>
            </a:pPr>
            <a:endParaRPr lang="en-US" sz="2800" dirty="0" smtClean="0"/>
          </a:p>
          <a:p>
            <a:pPr eaLnBrk="1" hangingPunct="1">
              <a:lnSpc>
                <a:spcPct val="80000"/>
              </a:lnSpc>
              <a:defRPr/>
            </a:pPr>
            <a:r>
              <a:rPr lang="en-US" sz="2800" dirty="0" smtClean="0"/>
              <a:t>What is ironic is the fact that the bio-revolution is being brought forward by the same interests (Monsanto, Novartis, DuPont, etc.) </a:t>
            </a:r>
            <a:r>
              <a:rPr lang="en-US" sz="2800" dirty="0" smtClean="0">
                <a:solidFill>
                  <a:srgbClr val="FF9900"/>
                </a:solidFill>
              </a:rPr>
              <a:t>that promoted the first wave of agro-chemically-based agriculture</a:t>
            </a:r>
            <a:r>
              <a:rPr lang="en-US" sz="2800" dirty="0" smtClean="0"/>
              <a:t>.</a:t>
            </a:r>
          </a:p>
          <a:p>
            <a:pPr eaLnBrk="1" hangingPunct="1">
              <a:lnSpc>
                <a:spcPct val="80000"/>
              </a:lnSpc>
              <a:defRPr/>
            </a:pPr>
            <a:endParaRPr lang="en-US" sz="2800" dirty="0" smtClean="0"/>
          </a:p>
        </p:txBody>
      </p:sp>
      <p:sp>
        <p:nvSpPr>
          <p:cNvPr id="14340" name="Rectangle 4"/>
          <p:cNvSpPr>
            <a:spLocks noGrp="1" noChangeArrowheads="1"/>
          </p:cNvSpPr>
          <p:nvPr>
            <p:ph type="title"/>
          </p:nvPr>
        </p:nvSpPr>
        <p:spPr>
          <a:xfrm>
            <a:off x="0" y="274638"/>
            <a:ext cx="9144000" cy="1096962"/>
          </a:xfrm>
        </p:spPr>
        <p:txBody>
          <a:bodyPr/>
          <a:lstStyle/>
          <a:p>
            <a:pPr eaLnBrk="1" hangingPunct="1">
              <a:defRPr/>
            </a:pPr>
            <a:r>
              <a:rPr lang="en-US" sz="3200" b="1" dirty="0" smtClean="0">
                <a:solidFill>
                  <a:srgbClr val="FFFF00"/>
                </a:solidFill>
              </a:rPr>
              <a:t>The second wave of environmental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228600"/>
            <a:ext cx="9372600" cy="914400"/>
          </a:xfrm>
        </p:spPr>
        <p:txBody>
          <a:bodyPr/>
          <a:lstStyle/>
          <a:p>
            <a:pPr eaLnBrk="1" hangingPunct="1">
              <a:defRPr/>
            </a:pPr>
            <a:r>
              <a:rPr lang="en-US" sz="3000" b="1" smtClean="0">
                <a:solidFill>
                  <a:srgbClr val="FF9900"/>
                </a:solidFill>
              </a:rPr>
              <a:t>Major environmental risks associated with genetically modified/engineered (GM) crops</a:t>
            </a:r>
          </a:p>
        </p:txBody>
      </p:sp>
      <p:sp>
        <p:nvSpPr>
          <p:cNvPr id="15365" name="Rectangle 5"/>
          <p:cNvSpPr>
            <a:spLocks noGrp="1" noChangeArrowheads="1"/>
          </p:cNvSpPr>
          <p:nvPr>
            <p:ph type="body" idx="1"/>
          </p:nvPr>
        </p:nvSpPr>
        <p:spPr>
          <a:xfrm>
            <a:off x="0" y="1447800"/>
            <a:ext cx="9144000" cy="5410200"/>
          </a:xfrm>
        </p:spPr>
        <p:txBody>
          <a:bodyPr/>
          <a:lstStyle/>
          <a:p>
            <a:pPr eaLnBrk="1" hangingPunct="1">
              <a:lnSpc>
                <a:spcPct val="90000"/>
              </a:lnSpc>
              <a:defRPr/>
            </a:pPr>
            <a:r>
              <a:rPr lang="en-US" sz="2800" dirty="0" smtClean="0"/>
              <a:t>Corporations want to promote a </a:t>
            </a:r>
            <a:r>
              <a:rPr lang="en-US" sz="2800" dirty="0" smtClean="0">
                <a:solidFill>
                  <a:srgbClr val="FFFF00"/>
                </a:solidFill>
              </a:rPr>
              <a:t>single product internationally</a:t>
            </a:r>
            <a:r>
              <a:rPr lang="en-US" sz="2800" dirty="0" smtClean="0"/>
              <a:t>, thus creating the conditions for </a:t>
            </a:r>
            <a:r>
              <a:rPr lang="en-US" sz="2800" dirty="0" smtClean="0">
                <a:solidFill>
                  <a:srgbClr val="FFFF00"/>
                </a:solidFill>
              </a:rPr>
              <a:t>genetic uniformity </a:t>
            </a:r>
            <a:r>
              <a:rPr lang="en-US" sz="2800" dirty="0" smtClean="0"/>
              <a:t>in rural landscapes. However, history has repeatedly shown that a huge area planted to a single cultivar is vulnerable to a new types of pathogen or pest.</a:t>
            </a:r>
          </a:p>
          <a:p>
            <a:pPr eaLnBrk="1" hangingPunct="1">
              <a:lnSpc>
                <a:spcPct val="90000"/>
              </a:lnSpc>
              <a:defRPr/>
            </a:pPr>
            <a:endParaRPr lang="en-US" sz="1400" dirty="0" smtClean="0"/>
          </a:p>
          <a:p>
            <a:pPr eaLnBrk="1" hangingPunct="1">
              <a:lnSpc>
                <a:spcPct val="90000"/>
              </a:lnSpc>
              <a:defRPr/>
            </a:pPr>
            <a:r>
              <a:rPr lang="en-US" sz="2800" dirty="0" smtClean="0"/>
              <a:t>The spread of </a:t>
            </a:r>
            <a:r>
              <a:rPr lang="en-US" sz="2800" dirty="0" smtClean="0">
                <a:solidFill>
                  <a:srgbClr val="FFFF00"/>
                </a:solidFill>
              </a:rPr>
              <a:t>transgenic crops </a:t>
            </a:r>
            <a:r>
              <a:rPr lang="en-US" sz="2800" dirty="0" smtClean="0"/>
              <a:t>threatens crop </a:t>
            </a:r>
            <a:r>
              <a:rPr lang="en-US" sz="2800" dirty="0" smtClean="0">
                <a:solidFill>
                  <a:srgbClr val="FFFF00"/>
                </a:solidFill>
              </a:rPr>
              <a:t>genetic diversity </a:t>
            </a:r>
            <a:r>
              <a:rPr lang="en-US" sz="2800" dirty="0" smtClean="0"/>
              <a:t>by simplifying cropping systems and promoting genetic erosion.</a:t>
            </a:r>
          </a:p>
          <a:p>
            <a:pPr eaLnBrk="1" hangingPunct="1">
              <a:lnSpc>
                <a:spcPct val="90000"/>
              </a:lnSpc>
              <a:defRPr/>
            </a:pPr>
            <a:endParaRPr lang="en-US" sz="1400" dirty="0" smtClean="0"/>
          </a:p>
          <a:p>
            <a:pPr eaLnBrk="1" hangingPunct="1">
              <a:lnSpc>
                <a:spcPct val="90000"/>
              </a:lnSpc>
              <a:defRPr/>
            </a:pPr>
            <a:r>
              <a:rPr lang="en-US" sz="2800" dirty="0" smtClean="0"/>
              <a:t>The transfer of genes from herbicide resistant crops (HRCs) to wild or semi-domesticated relatives can lead to the creation of </a:t>
            </a:r>
            <a:r>
              <a:rPr lang="en-US" sz="2800" dirty="0" smtClean="0">
                <a:solidFill>
                  <a:srgbClr val="FFFF00"/>
                </a:solidFill>
              </a:rPr>
              <a:t>super weeds</a:t>
            </a:r>
            <a:r>
              <a:rPr lang="en-US" sz="2800" dirty="0" smtClean="0"/>
              <a:t>.</a:t>
            </a:r>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1202</TotalTime>
  <Words>1885</Words>
  <Application>Microsoft PowerPoint</Application>
  <PresentationFormat>On-screen Show (4:3)</PresentationFormat>
  <Paragraphs>233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Textured</vt:lpstr>
      <vt:lpstr>Modern Agriculture: Its Effects on the Environment </vt:lpstr>
      <vt:lpstr>Introduction</vt:lpstr>
      <vt:lpstr>The expansion of monocultures</vt:lpstr>
      <vt:lpstr>The 1st wave of environmental problems </vt:lpstr>
      <vt:lpstr>The 1st wave of environmental problems… </vt:lpstr>
      <vt:lpstr>The 1st wave of environmental problems….. </vt:lpstr>
      <vt:lpstr>The 2nd wave of environmental problems</vt:lpstr>
      <vt:lpstr>The second wave of environmental problems……….</vt:lpstr>
      <vt:lpstr>Major environmental risks associated with genetically modified/engineered (GM) crops</vt:lpstr>
      <vt:lpstr>Major environmental risks associated with genetically modified/engineered crops…</vt:lpstr>
      <vt:lpstr>Soil Erosion</vt:lpstr>
      <vt:lpstr>Slide 12</vt:lpstr>
      <vt:lpstr>Conservation Measures</vt:lpstr>
      <vt:lpstr>Slide 14</vt:lpstr>
      <vt:lpstr>No-till Farming</vt:lpstr>
      <vt:lpstr>Global trend in Agriculture</vt:lpstr>
      <vt:lpstr>Slide 17</vt:lpstr>
      <vt:lpstr>Slide 18</vt:lpstr>
      <vt:lpstr>Characteristics of Bangladesh Agriculture</vt:lpstr>
      <vt:lpstr>Some challenges</vt:lpstr>
      <vt:lpstr>Prospects of Agriculture</vt:lpstr>
      <vt:lpstr>Prospects of Agriculture:…..contd</vt:lpstr>
      <vt:lpstr>Climate Change matters for agriculture?</vt:lpstr>
      <vt:lpstr>Combating Climate Change Impact</vt:lpstr>
      <vt:lpstr>Continued…</vt:lpstr>
      <vt:lpstr>Integrated Pest Management Techniques </vt:lpstr>
      <vt:lpstr>Slide 27</vt:lpstr>
      <vt:lpstr>Slide 28</vt:lpstr>
      <vt:lpstr>Slide 29</vt:lpstr>
      <vt:lpstr>Slide 30</vt:lpstr>
      <vt:lpstr>Conclusion</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Agriculture: Its Effects on the Environment</dc:title>
  <dc:creator>User</dc:creator>
  <cp:lastModifiedBy>Mac</cp:lastModifiedBy>
  <cp:revision>87</cp:revision>
  <dcterms:created xsi:type="dcterms:W3CDTF">2010-09-03T16:49:22Z</dcterms:created>
  <dcterms:modified xsi:type="dcterms:W3CDTF">2013-07-30T09:40:33Z</dcterms:modified>
</cp:coreProperties>
</file>