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1"/>
  </p:notesMasterIdLst>
  <p:sldIdLst>
    <p:sldId id="315" r:id="rId2"/>
    <p:sldId id="316" r:id="rId3"/>
    <p:sldId id="409" r:id="rId4"/>
    <p:sldId id="464" r:id="rId5"/>
    <p:sldId id="317" r:id="rId6"/>
    <p:sldId id="410" r:id="rId7"/>
    <p:sldId id="318" r:id="rId8"/>
    <p:sldId id="468" r:id="rId9"/>
    <p:sldId id="469" r:id="rId10"/>
    <p:sldId id="463" r:id="rId11"/>
    <p:sldId id="462" r:id="rId12"/>
    <p:sldId id="465" r:id="rId13"/>
    <p:sldId id="456" r:id="rId14"/>
    <p:sldId id="457" r:id="rId15"/>
    <p:sldId id="458" r:id="rId16"/>
    <p:sldId id="459" r:id="rId17"/>
    <p:sldId id="460" r:id="rId18"/>
    <p:sldId id="461" r:id="rId19"/>
    <p:sldId id="378" r:id="rId20"/>
    <p:sldId id="379" r:id="rId21"/>
    <p:sldId id="322" r:id="rId22"/>
    <p:sldId id="323" r:id="rId23"/>
    <p:sldId id="324" r:id="rId24"/>
    <p:sldId id="412" r:id="rId25"/>
    <p:sldId id="413" r:id="rId26"/>
    <p:sldId id="326" r:id="rId27"/>
    <p:sldId id="327" r:id="rId28"/>
    <p:sldId id="387" r:id="rId29"/>
    <p:sldId id="388" r:id="rId30"/>
    <p:sldId id="417" r:id="rId31"/>
    <p:sldId id="423" r:id="rId32"/>
    <p:sldId id="425" r:id="rId33"/>
    <p:sldId id="427" r:id="rId34"/>
    <p:sldId id="431" r:id="rId35"/>
    <p:sldId id="433" r:id="rId36"/>
    <p:sldId id="391" r:id="rId37"/>
    <p:sldId id="398" r:id="rId38"/>
    <p:sldId id="392" r:id="rId39"/>
    <p:sldId id="399" r:id="rId40"/>
    <p:sldId id="332" r:id="rId41"/>
    <p:sldId id="335" r:id="rId42"/>
    <p:sldId id="401" r:id="rId43"/>
    <p:sldId id="395" r:id="rId44"/>
    <p:sldId id="396" r:id="rId45"/>
    <p:sldId id="336" r:id="rId46"/>
    <p:sldId id="402" r:id="rId47"/>
    <p:sldId id="337" r:id="rId48"/>
    <p:sldId id="404" r:id="rId49"/>
    <p:sldId id="432" r:id="rId50"/>
    <p:sldId id="405" r:id="rId51"/>
    <p:sldId id="406" r:id="rId52"/>
    <p:sldId id="434" r:id="rId53"/>
    <p:sldId id="339" r:id="rId54"/>
    <p:sldId id="407" r:id="rId55"/>
    <p:sldId id="408" r:id="rId56"/>
    <p:sldId id="340" r:id="rId57"/>
    <p:sldId id="341" r:id="rId58"/>
    <p:sldId id="371" r:id="rId59"/>
    <p:sldId id="372" r:id="rId60"/>
    <p:sldId id="342" r:id="rId61"/>
    <p:sldId id="343" r:id="rId62"/>
    <p:sldId id="344" r:id="rId63"/>
    <p:sldId id="345" r:id="rId64"/>
    <p:sldId id="346" r:id="rId65"/>
    <p:sldId id="347" r:id="rId66"/>
    <p:sldId id="348" r:id="rId67"/>
    <p:sldId id="349" r:id="rId68"/>
    <p:sldId id="473" r:id="rId69"/>
    <p:sldId id="351" r:id="rId70"/>
    <p:sldId id="352" r:id="rId71"/>
    <p:sldId id="383" r:id="rId72"/>
    <p:sldId id="353" r:id="rId73"/>
    <p:sldId id="355" r:id="rId74"/>
    <p:sldId id="356" r:id="rId75"/>
    <p:sldId id="385" r:id="rId76"/>
    <p:sldId id="415" r:id="rId77"/>
    <p:sldId id="357" r:id="rId78"/>
    <p:sldId id="358" r:id="rId79"/>
    <p:sldId id="359" r:id="rId80"/>
    <p:sldId id="361" r:id="rId81"/>
    <p:sldId id="495" r:id="rId82"/>
    <p:sldId id="481" r:id="rId83"/>
    <p:sldId id="482" r:id="rId84"/>
    <p:sldId id="489" r:id="rId85"/>
    <p:sldId id="490" r:id="rId86"/>
    <p:sldId id="492" r:id="rId87"/>
    <p:sldId id="493" r:id="rId88"/>
    <p:sldId id="375" r:id="rId89"/>
    <p:sldId id="455" r:id="rId90"/>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itchFamily="34" charset="0"/>
        <a:ea typeface="+mn-ea"/>
        <a:cs typeface="+mn-cs"/>
      </a:defRPr>
    </a:lvl5pPr>
    <a:lvl6pPr marL="2286000" algn="l" defTabSz="914400" rtl="0" eaLnBrk="1" latinLnBrk="0" hangingPunct="1">
      <a:defRPr sz="2800" kern="1200">
        <a:solidFill>
          <a:schemeClr val="tx1"/>
        </a:solidFill>
        <a:latin typeface="Tahoma" pitchFamily="34" charset="0"/>
        <a:ea typeface="+mn-ea"/>
        <a:cs typeface="+mn-cs"/>
      </a:defRPr>
    </a:lvl6pPr>
    <a:lvl7pPr marL="2743200" algn="l" defTabSz="914400" rtl="0" eaLnBrk="1" latinLnBrk="0" hangingPunct="1">
      <a:defRPr sz="2800" kern="1200">
        <a:solidFill>
          <a:schemeClr val="tx1"/>
        </a:solidFill>
        <a:latin typeface="Tahoma" pitchFamily="34" charset="0"/>
        <a:ea typeface="+mn-ea"/>
        <a:cs typeface="+mn-cs"/>
      </a:defRPr>
    </a:lvl7pPr>
    <a:lvl8pPr marL="3200400" algn="l" defTabSz="914400" rtl="0" eaLnBrk="1" latinLnBrk="0" hangingPunct="1">
      <a:defRPr sz="2800" kern="1200">
        <a:solidFill>
          <a:schemeClr val="tx1"/>
        </a:solidFill>
        <a:latin typeface="Tahoma" pitchFamily="34" charset="0"/>
        <a:ea typeface="+mn-ea"/>
        <a:cs typeface="+mn-cs"/>
      </a:defRPr>
    </a:lvl8pPr>
    <a:lvl9pPr marL="3657600" algn="l" defTabSz="914400" rtl="0" eaLnBrk="1" latinLnBrk="0" hangingPunct="1">
      <a:defRPr sz="28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339933"/>
    <a:srgbClr val="006C31"/>
    <a:srgbClr val="3399FF"/>
    <a:srgbClr val="CC66FF"/>
    <a:srgbClr val="0099CC"/>
    <a:srgbClr val="CC9900"/>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286" autoAdjust="0"/>
  </p:normalViewPr>
  <p:slideViewPr>
    <p:cSldViewPr>
      <p:cViewPr varScale="1">
        <p:scale>
          <a:sx n="81" d="100"/>
          <a:sy n="81" d="100"/>
        </p:scale>
        <p:origin x="-124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655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003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55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55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655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4C67F5AB-7EE3-4220-8385-110743D3EB9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www.businessdictionary.com/definition/development.html" TargetMode="External"/><Relationship Id="rId3" Type="http://schemas.openxmlformats.org/officeDocument/2006/relationships/hyperlink" Target="http://www.businessdictionary.com/definition/sum.html" TargetMode="External"/><Relationship Id="rId7" Type="http://schemas.openxmlformats.org/officeDocument/2006/relationships/hyperlink" Target="http://www.businessdictionary.com/definition/condition.htm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www.businessdictionary.com/definition/provide.html" TargetMode="External"/><Relationship Id="rId11" Type="http://schemas.openxmlformats.org/officeDocument/2006/relationships/hyperlink" Target="http://www.businessdictionary.com/definition/damage.html" TargetMode="External"/><Relationship Id="rId5" Type="http://schemas.openxmlformats.org/officeDocument/2006/relationships/hyperlink" Target="http://www.businessdictionary.com/definition/force.html" TargetMode="External"/><Relationship Id="rId10" Type="http://schemas.openxmlformats.org/officeDocument/2006/relationships/hyperlink" Target="http://www.businessdictionary.com/definition/danger.html" TargetMode="External"/><Relationship Id="rId4" Type="http://schemas.openxmlformats.org/officeDocument/2006/relationships/hyperlink" Target="http://www.investorwords.com/11320/total.html" TargetMode="External"/><Relationship Id="rId9" Type="http://schemas.openxmlformats.org/officeDocument/2006/relationships/hyperlink" Target="http://www.investorwords.com/2258/growth.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US" smtClean="0"/>
          </a:p>
        </p:txBody>
      </p:sp>
      <p:sp>
        <p:nvSpPr>
          <p:cNvPr id="101380" name="Slide Number Placeholder 3"/>
          <p:cNvSpPr>
            <a:spLocks noGrp="1"/>
          </p:cNvSpPr>
          <p:nvPr>
            <p:ph type="sldNum" sz="quarter" idx="5"/>
          </p:nvPr>
        </p:nvSpPr>
        <p:spPr>
          <a:noFill/>
        </p:spPr>
        <p:txBody>
          <a:bodyPr/>
          <a:lstStyle/>
          <a:p>
            <a:fld id="{7F7C0A90-FEFA-4691-8CD8-827BEF5D5AEA}" type="slidenum">
              <a:rPr lang="en-US" smtClean="0"/>
              <a:pPr/>
              <a:t>4</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0697E68E-D251-49DC-BF71-964C651C18B5}" type="slidenum">
              <a:rPr lang="en-US" smtClean="0"/>
              <a:pPr/>
              <a:t>86</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8AA4B659-829C-4AB2-A571-CB7AF5901D73}" type="slidenum">
              <a:rPr lang="en-US" smtClean="0"/>
              <a:pPr/>
              <a:t>87</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888568E-E808-4234-8FCA-776553F44688}" type="slidenum">
              <a:rPr lang="en-US" smtClean="0"/>
              <a:pPr/>
              <a:t>5</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smtClean="0"/>
              <a:t>1. The surroundings or conditions in which a person, animal, or plant lives or operates.</a:t>
            </a:r>
          </a:p>
          <a:p>
            <a:pPr eaLnBrk="1" hangingPunct="1"/>
            <a:r>
              <a:rPr lang="en-US" smtClean="0"/>
              <a:t>2. The setting or conditions in which a particular activity is carried on.</a:t>
            </a:r>
          </a:p>
          <a:p>
            <a:pPr eaLnBrk="1" hangingPunct="1"/>
            <a:r>
              <a:rPr lang="en-US" smtClean="0"/>
              <a:t>The </a:t>
            </a:r>
            <a:r>
              <a:rPr lang="en-US" smtClean="0">
                <a:hlinkClick r:id="rId3"/>
              </a:rPr>
              <a:t>sum</a:t>
            </a:r>
            <a:r>
              <a:rPr lang="en-US" smtClean="0"/>
              <a:t> </a:t>
            </a:r>
            <a:r>
              <a:rPr lang="en-US" smtClean="0">
                <a:hlinkClick r:id="rId4"/>
              </a:rPr>
              <a:t>total</a:t>
            </a:r>
            <a:r>
              <a:rPr lang="en-US" smtClean="0"/>
              <a:t> of all surroundings of a living organism, including natural </a:t>
            </a:r>
            <a:r>
              <a:rPr lang="en-US" smtClean="0">
                <a:hlinkClick r:id="rId5"/>
              </a:rPr>
              <a:t>forces</a:t>
            </a:r>
            <a:r>
              <a:rPr lang="en-US" smtClean="0"/>
              <a:t> and other living things, which </a:t>
            </a:r>
            <a:r>
              <a:rPr lang="en-US" smtClean="0">
                <a:hlinkClick r:id="rId6"/>
              </a:rPr>
              <a:t>provide</a:t>
            </a:r>
            <a:r>
              <a:rPr lang="en-US" smtClean="0"/>
              <a:t> </a:t>
            </a:r>
            <a:r>
              <a:rPr lang="en-US" smtClean="0">
                <a:hlinkClick r:id="rId7"/>
              </a:rPr>
              <a:t>conditions</a:t>
            </a:r>
            <a:r>
              <a:rPr lang="en-US" smtClean="0"/>
              <a:t> for </a:t>
            </a:r>
            <a:r>
              <a:rPr lang="en-US" smtClean="0">
                <a:hlinkClick r:id="rId8"/>
              </a:rPr>
              <a:t>development</a:t>
            </a:r>
            <a:r>
              <a:rPr lang="en-US" smtClean="0"/>
              <a:t> and </a:t>
            </a:r>
            <a:r>
              <a:rPr lang="en-US" smtClean="0">
                <a:hlinkClick r:id="rId9"/>
              </a:rPr>
              <a:t>growth</a:t>
            </a:r>
            <a:r>
              <a:rPr lang="en-US" smtClean="0"/>
              <a:t> as well as of </a:t>
            </a:r>
            <a:r>
              <a:rPr lang="en-US" smtClean="0">
                <a:hlinkClick r:id="rId10"/>
              </a:rPr>
              <a:t>danger</a:t>
            </a:r>
            <a:r>
              <a:rPr lang="en-US" smtClean="0"/>
              <a:t> and </a:t>
            </a:r>
            <a:r>
              <a:rPr lang="en-US" smtClean="0">
                <a:hlinkClick r:id="rId11"/>
              </a:rPr>
              <a:t>damage</a:t>
            </a:r>
            <a:r>
              <a:rPr lang="en-US" smtClean="0"/>
              <a:t>. </a:t>
            </a:r>
          </a:p>
          <a:p>
            <a:pPr eaLnBrk="1" hangingPunct="1"/>
            <a:r>
              <a:rPr lang="en-US" smtClean="0"/>
              <a:t>Word "</a:t>
            </a:r>
            <a:r>
              <a:rPr lang="en-US" b="1" i="1" smtClean="0"/>
              <a:t>environment</a:t>
            </a:r>
            <a:r>
              <a:rPr lang="en-US" smtClean="0"/>
              <a:t>" is most commonly used describing "natural" </a:t>
            </a:r>
            <a:r>
              <a:rPr lang="en-US" b="1" i="1" smtClean="0"/>
              <a:t>environment</a:t>
            </a:r>
            <a:r>
              <a:rPr lang="en-US" smtClean="0"/>
              <a:t> and means the sum of all living and non-living things that surrounds or influence the life of a living organism or community.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C67F5AB-7EE3-4220-8385-110743D3EB9B}" type="slidenum">
              <a:rPr lang="en-US" smtClean="0"/>
              <a:pPr>
                <a:defRPr/>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DA0B4CB-267C-4C6A-B046-12E223E7F17D}" type="slidenum">
              <a:rPr lang="en-US" smtClean="0"/>
              <a:pPr/>
              <a:t>7</a:t>
            </a:fld>
            <a:endParaRPr lang="en-US" smtClean="0"/>
          </a:p>
        </p:txBody>
      </p:sp>
      <p:sp>
        <p:nvSpPr>
          <p:cNvPr id="103427" name="Rectangle 2"/>
          <p:cNvSpPr>
            <a:spLocks noGrp="1" noRot="1" noChangeAspect="1" noChangeArrowheads="1" noTextEdit="1"/>
          </p:cNvSpPr>
          <p:nvPr>
            <p:ph type="sldImg"/>
          </p:nvPr>
        </p:nvSpPr>
        <p:spPr>
          <a:xfrm>
            <a:off x="1144588" y="685800"/>
            <a:ext cx="4572000" cy="3429000"/>
          </a:xfrm>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461A3F6A-B1D0-4097-B8FA-C35A86AC276D}" type="slidenum">
              <a:rPr lang="en-US" smtClean="0"/>
              <a:pPr/>
              <a:t>8</a:t>
            </a:fld>
            <a:endParaRPr lang="en-US" smtClean="0"/>
          </a:p>
        </p:txBody>
      </p:sp>
      <p:sp>
        <p:nvSpPr>
          <p:cNvPr id="104451" name="Rectangle 2"/>
          <p:cNvSpPr>
            <a:spLocks noGrp="1" noRot="1" noChangeAspect="1" noChangeArrowheads="1" noTextEdit="1"/>
          </p:cNvSpPr>
          <p:nvPr>
            <p:ph type="sldImg"/>
          </p:nvPr>
        </p:nvSpPr>
        <p:spPr>
          <a:xfrm>
            <a:off x="1144588" y="685800"/>
            <a:ext cx="4572000" cy="3429000"/>
          </a:xfrm>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C30E3DA5-1BAB-4349-9589-77004C5B1D8B}" type="slidenum">
              <a:rPr lang="en-US" smtClean="0"/>
              <a:pPr/>
              <a:t>23</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en-US" b="1" i="1" smtClean="0"/>
              <a:t>Thomas Malthus</a:t>
            </a:r>
            <a:r>
              <a:rPr lang="en-US" smtClean="0"/>
              <a:t> is a key figure in demography; he thought that human population increases much faster than agricultural production, thus the end result is starvation, disease, and war.</a:t>
            </a:r>
          </a:p>
          <a:p>
            <a:pPr eaLnBrk="1" hangingPunct="1"/>
            <a:endParaRPr lang="en-US" smtClean="0"/>
          </a:p>
          <a:p>
            <a:pPr eaLnBrk="1" hangingPunct="1"/>
            <a:r>
              <a:rPr lang="en-US" smtClean="0"/>
              <a:t>The ideas that Thomas Malthus developed came before the industrial revolution and focuses on plants, animals, and grains as the key components of diet. Therefore, for Malthus, available productive farmland was a limiting factor in population growth. With the industrial revolution and increase in agricultural production, land has become a less important factor than it was during the 18th century.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2E3FBCB9-0801-4345-B018-AA2305C2299E}" type="slidenum">
              <a:rPr lang="en-US" smtClean="0"/>
              <a:pPr/>
              <a:t>40</a:t>
            </a:fld>
            <a:endParaRPr lang="en-US" smtClean="0"/>
          </a:p>
        </p:txBody>
      </p:sp>
      <p:sp>
        <p:nvSpPr>
          <p:cNvPr id="106499" name="Rectangle 2"/>
          <p:cNvSpPr>
            <a:spLocks noGrp="1" noRot="1" noChangeAspect="1" noChangeArrowheads="1" noTextEdit="1"/>
          </p:cNvSpPr>
          <p:nvPr>
            <p:ph type="sldImg"/>
          </p:nvPr>
        </p:nvSpPr>
        <p:spPr>
          <a:xfrm>
            <a:off x="1144588" y="685800"/>
            <a:ext cx="4572000" cy="3429000"/>
          </a:xfrm>
          <a:ln/>
        </p:spPr>
      </p:sp>
      <p:sp>
        <p:nvSpPr>
          <p:cNvPr id="1065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23CF87FB-138D-46C3-9F95-7ED98E948706}" type="slidenum">
              <a:rPr lang="en-US" smtClean="0"/>
              <a:pPr/>
              <a:t>82</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smtClean="0"/>
              <a:t>Precaution – the “precautionary principle” or “precautionary approach” – is a response to uncertainty, in the face of risks to health or the environment. In general, it involves acting to avoid serious or irreversible potential harm, despite lack of scientific certainty as to the likelihood, magnitude, or causation of that harm. </a:t>
            </a:r>
          </a:p>
          <a:p>
            <a:pPr eaLnBrk="1" hangingPunct="1"/>
            <a:r>
              <a:rPr lang="en-US" smtClean="0"/>
              <a:t>Precaution is now an established principle of environmental governance, prominent in law, policy and management instruments at international, regional and domestic level, across such diverse areas as pollution, toxic chemicals, food and phytosanitary standards, fisheries management, species introductions and wildlife trade.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effectLst/>
      </p:bgPr>
    </p:bg>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F81845B5-A9E4-4D38-A5A2-35CFE73D9C0F}" type="slidenum">
              <a:rPr lang="en-US" smtClean="0"/>
              <a:pPr/>
              <a:t>85</a:t>
            </a:fld>
            <a:endParaRPr lang="en-US" smtClean="0"/>
          </a:p>
        </p:txBody>
      </p:sp>
      <p:sp>
        <p:nvSpPr>
          <p:cNvPr id="110595" name="Rectangle 2"/>
          <p:cNvSpPr>
            <a:spLocks noGrp="1" noRot="1" noChangeAspect="1" noChangeArrowheads="1" noTextEdit="1"/>
          </p:cNvSpPr>
          <p:nvPr>
            <p:ph type="sldImg"/>
          </p:nvPr>
        </p:nvSpPr>
        <p:spPr>
          <a:xfrm>
            <a:off x="1143000" y="687388"/>
            <a:ext cx="4572000" cy="3429000"/>
          </a:xfrm>
          <a:ln/>
        </p:spPr>
      </p:sp>
      <p:sp>
        <p:nvSpPr>
          <p:cNvPr id="110596" name="Rectangle 3"/>
          <p:cNvSpPr>
            <a:spLocks noGrp="1" noChangeArrowheads="1"/>
          </p:cNvSpPr>
          <p:nvPr>
            <p:ph type="body" idx="1"/>
          </p:nvPr>
        </p:nvSpPr>
        <p:spPr>
          <a:xfrm>
            <a:off x="912813" y="4343400"/>
            <a:ext cx="5032375" cy="4113213"/>
          </a:xfrm>
          <a:noFill/>
          <a:ln/>
        </p:spPr>
        <p:txBody>
          <a:bodyPr lIns="91426" tIns="45714" rIns="91426" bIns="45714"/>
          <a:lstStyle/>
          <a:p>
            <a:pPr eaLnBrk="1" hangingPunct="1"/>
            <a:r>
              <a:rPr lang="el-GR" b="1" smtClean="0">
                <a:solidFill>
                  <a:srgbClr val="00AEF0"/>
                </a:solidFill>
                <a:cs typeface="Arial" charset="0"/>
              </a:rPr>
              <a:t>Figure 1.11</a:t>
            </a:r>
          </a:p>
          <a:p>
            <a:pPr eaLnBrk="1" hangingPunct="1"/>
            <a:r>
              <a:rPr lang="el-GR" b="1" smtClean="0">
                <a:solidFill>
                  <a:srgbClr val="00AEF0"/>
                </a:solidFill>
                <a:cs typeface="Arial" charset="0"/>
              </a:rPr>
              <a:t>Natural capital degradation: </a:t>
            </a:r>
            <a:r>
              <a:rPr lang="el-GR" smtClean="0">
                <a:solidFill>
                  <a:srgbClr val="292526"/>
                </a:solidFill>
                <a:cs typeface="Arial" charset="0"/>
              </a:rPr>
              <a:t>five basic causes of the environmental problems we face. QUESTION: </a:t>
            </a:r>
            <a:r>
              <a:rPr lang="el-GR" i="1" smtClean="0">
                <a:solidFill>
                  <a:srgbClr val="292526"/>
                </a:solidFill>
                <a:cs typeface="Arial" charset="0"/>
              </a:rPr>
              <a:t>Can you think of any other basic causes?</a:t>
            </a:r>
            <a:endParaRPr lang="el-GR" smtClean="0">
              <a:solidFill>
                <a:srgbClr val="000000"/>
              </a:solidFill>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03778"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203779"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178E705-4FBA-4344-A868-7F6CBB98BFF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33956A-667C-439F-AC8E-6E867C46DAD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672E98-4EA8-4639-95EC-D2E423BCEC1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0FDB38D-0E49-4ADE-A9AB-D0489C7ACA0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46EECD8-B64C-4DB7-B352-7EF16F36A6D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2B66ADF-9198-43E5-8D09-62BCF4A651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E060E9A-C24B-475E-81F5-372EF116354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F88711-052B-405E-BDE6-8284A15C915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9CD1AC9-3549-4083-B80C-FEA864A29F9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BA8D5B3-100B-436C-840A-C50057FDF49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567B4C5-6EBB-4C93-96FA-817E394431B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8EA056-9610-4CE0-8147-80C20A5548A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0D6E222-9BAD-4D3E-86A7-014AD5488A8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2755"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275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defRPr>
            </a:lvl1pPr>
          </a:lstStyle>
          <a:p>
            <a:pPr>
              <a:defRPr/>
            </a:pPr>
            <a:endParaRPr lang="en-US"/>
          </a:p>
        </p:txBody>
      </p:sp>
      <p:sp>
        <p:nvSpPr>
          <p:cNvPr id="20275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defRPr>
            </a:lvl1pPr>
          </a:lstStyle>
          <a:p>
            <a:pPr>
              <a:defRPr/>
            </a:pPr>
            <a:endParaRPr lang="en-US"/>
          </a:p>
        </p:txBody>
      </p:sp>
      <p:sp>
        <p:nvSpPr>
          <p:cNvPr id="20275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latin typeface="Arial" charset="0"/>
              </a:defRPr>
            </a:lvl1pPr>
          </a:lstStyle>
          <a:p>
            <a:pPr>
              <a:defRPr/>
            </a:pPr>
            <a:fld id="{DC438916-9FE2-4924-8536-10F0227DD7B4}"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oleObject" Target="../embeddings/Microsoft_Office_Excel_97-2003_Worksheet2.xls"/><Relationship Id="rId4" Type="http://schemas.openxmlformats.org/officeDocument/2006/relationships/oleObject" Target="../embeddings/Microsoft_Office_Excel_97-2003_Worksheet1.xls"/></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hyperlink" Target="http://www.myfootprint.org/en/" TargetMode="Externa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838200"/>
            <a:ext cx="9144000" cy="4648200"/>
          </a:xfrm>
        </p:spPr>
        <p:txBody>
          <a:bodyPr/>
          <a:lstStyle/>
          <a:p>
            <a:pPr eaLnBrk="1" hangingPunct="1">
              <a:defRPr/>
            </a:pPr>
            <a:r>
              <a:rPr lang="en-US" sz="4800" b="1" smtClean="0">
                <a:solidFill>
                  <a:srgbClr val="FFFF66"/>
                </a:solidFill>
              </a:rPr>
              <a:t>Introduction to </a:t>
            </a:r>
            <a:br>
              <a:rPr lang="en-US" sz="4800" b="1" smtClean="0">
                <a:solidFill>
                  <a:srgbClr val="FFFF66"/>
                </a:solidFill>
              </a:rPr>
            </a:br>
            <a:r>
              <a:rPr lang="en-US" sz="4800" b="1" smtClean="0">
                <a:solidFill>
                  <a:srgbClr val="FFFF66"/>
                </a:solidFill>
              </a:rPr>
              <a:t>Environmental Science:</a:t>
            </a:r>
            <a:br>
              <a:rPr lang="en-US" sz="4800" b="1" smtClean="0">
                <a:solidFill>
                  <a:srgbClr val="FFFF66"/>
                </a:solidFill>
              </a:rPr>
            </a:br>
            <a:r>
              <a:rPr lang="en-US" sz="4800" b="1" smtClean="0">
                <a:solidFill>
                  <a:srgbClr val="FFFF66"/>
                </a:solidFill>
              </a:rPr>
              <a:t/>
            </a:r>
            <a:br>
              <a:rPr lang="en-US" sz="4800" b="1" smtClean="0">
                <a:solidFill>
                  <a:srgbClr val="FFFF66"/>
                </a:solidFill>
              </a:rPr>
            </a:br>
            <a:r>
              <a:rPr lang="en-US" sz="4800" b="1" smtClean="0">
                <a:solidFill>
                  <a:srgbClr val="FFFF66"/>
                </a:solidFill>
              </a:rPr>
              <a:t>Issues and Values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body" idx="1"/>
          </p:nvPr>
        </p:nvSpPr>
        <p:spPr>
          <a:xfrm>
            <a:off x="0" y="1219200"/>
            <a:ext cx="9144000" cy="5638800"/>
          </a:xfrm>
        </p:spPr>
        <p:txBody>
          <a:bodyPr/>
          <a:lstStyle/>
          <a:p>
            <a:pPr eaLnBrk="1" hangingPunct="1">
              <a:buFont typeface="Wingdings" pitchFamily="2" charset="2"/>
              <a:buNone/>
              <a:defRPr/>
            </a:pPr>
            <a:r>
              <a:rPr lang="en-US" b="1" dirty="0" smtClean="0">
                <a:solidFill>
                  <a:schemeClr val="folHlink"/>
                </a:solidFill>
                <a:cs typeface="Times New Roman" pitchFamily="-111" charset="0"/>
              </a:rPr>
              <a:t>A Global Perspective</a:t>
            </a:r>
          </a:p>
          <a:p>
            <a:pPr eaLnBrk="1" hangingPunct="1">
              <a:defRPr/>
            </a:pPr>
            <a:endParaRPr lang="en-US" sz="1600" b="1" dirty="0" smtClean="0">
              <a:solidFill>
                <a:schemeClr val="folHlink"/>
              </a:solidFill>
              <a:cs typeface="Times New Roman" pitchFamily="-111" charset="0"/>
            </a:endParaRPr>
          </a:p>
          <a:p>
            <a:pPr eaLnBrk="1" hangingPunct="1">
              <a:buFont typeface="Wingdings" pitchFamily="2" charset="2"/>
              <a:buNone/>
              <a:defRPr/>
            </a:pPr>
            <a:r>
              <a:rPr lang="en-US" dirty="0" smtClean="0">
                <a:cs typeface="Times New Roman" pitchFamily="-111" charset="0"/>
              </a:rPr>
              <a:t>		</a:t>
            </a:r>
            <a:r>
              <a:rPr lang="en-US" sz="2800" dirty="0" smtClean="0">
                <a:cs typeface="Times New Roman" pitchFamily="-111" charset="0"/>
              </a:rPr>
              <a:t>Due to the </a:t>
            </a:r>
            <a:r>
              <a:rPr lang="en-US" sz="2800" dirty="0" smtClean="0">
                <a:solidFill>
                  <a:srgbClr val="FFFF66"/>
                </a:solidFill>
                <a:cs typeface="Times New Roman" pitchFamily="-111" charset="0"/>
              </a:rPr>
              <a:t>interconnectedness</a:t>
            </a:r>
            <a:r>
              <a:rPr lang="en-US" sz="2800" dirty="0" smtClean="0">
                <a:cs typeface="Times New Roman" pitchFamily="-111" charset="0"/>
              </a:rPr>
              <a:t> of the earth’s ecosystems and the wide-ranging effects of human intervention with them, </a:t>
            </a:r>
            <a:r>
              <a:rPr lang="en-US" sz="2800" dirty="0" smtClean="0">
                <a:solidFill>
                  <a:srgbClr val="FFFF66"/>
                </a:solidFill>
                <a:cs typeface="Times New Roman" pitchFamily="-111" charset="0"/>
              </a:rPr>
              <a:t>scientists and citizens alike must adopt a global perspective</a:t>
            </a:r>
            <a:r>
              <a:rPr lang="en-US" sz="2800" dirty="0" smtClean="0">
                <a:cs typeface="Times New Roman" pitchFamily="-111" charset="0"/>
              </a:rPr>
              <a:t> in order to </a:t>
            </a:r>
            <a:r>
              <a:rPr lang="en-US" sz="2800" dirty="0" smtClean="0">
                <a:solidFill>
                  <a:srgbClr val="FFFF66"/>
                </a:solidFill>
                <a:cs typeface="Times New Roman" pitchFamily="-111" charset="0"/>
              </a:rPr>
              <a:t>understand and ameliorate environmental problems</a:t>
            </a:r>
            <a:r>
              <a:rPr lang="en-US" sz="2800" dirty="0" smtClean="0">
                <a:cs typeface="Times New Roman" pitchFamily="-111" charset="0"/>
              </a:rPr>
              <a:t>.</a:t>
            </a:r>
          </a:p>
          <a:p>
            <a:pPr eaLnBrk="1" hangingPunct="1">
              <a:buFont typeface="Wingdings" pitchFamily="2" charset="2"/>
              <a:buNone/>
              <a:defRPr/>
            </a:pPr>
            <a:endParaRPr lang="en-US" sz="2800" dirty="0" smtClean="0">
              <a:cs typeface="Times New Roman" pitchFamily="-111" charset="0"/>
            </a:endParaRPr>
          </a:p>
          <a:p>
            <a:pPr eaLnBrk="1" hangingPunct="1">
              <a:buFont typeface="Wingdings" pitchFamily="2" charset="2"/>
              <a:buNone/>
              <a:defRPr/>
            </a:pPr>
            <a:r>
              <a:rPr lang="en-US" sz="2800" dirty="0" smtClean="0">
                <a:solidFill>
                  <a:srgbClr val="FFFF66"/>
                </a:solidFill>
              </a:rPr>
              <a:t>Awareness</a:t>
            </a:r>
            <a:r>
              <a:rPr lang="en-US" sz="2800" dirty="0" smtClean="0"/>
              <a:t> of how people at a local level affect the environment globally gives </a:t>
            </a:r>
            <a:r>
              <a:rPr lang="en-US" sz="2800" dirty="0" smtClean="0">
                <a:solidFill>
                  <a:srgbClr val="FFFF66"/>
                </a:solidFill>
              </a:rPr>
              <a:t>credence to the Gaia hypothesis</a:t>
            </a:r>
            <a:r>
              <a:rPr lang="en-US" sz="2800" dirty="0" smtClean="0"/>
              <a:t>. Future generations will need a global perspective on environmental issues. </a:t>
            </a:r>
          </a:p>
        </p:txBody>
      </p:sp>
      <p:sp>
        <p:nvSpPr>
          <p:cNvPr id="268293" name="Rectangle 5"/>
          <p:cNvSpPr>
            <a:spLocks noGrp="1" noChangeArrowheads="1"/>
          </p:cNvSpPr>
          <p:nvPr>
            <p:ph type="title"/>
          </p:nvPr>
        </p:nvSpPr>
        <p:spPr>
          <a:xfrm>
            <a:off x="319088" y="0"/>
            <a:ext cx="8601075" cy="685800"/>
          </a:xfrm>
        </p:spPr>
        <p:txBody>
          <a:bodyPr/>
          <a:lstStyle/>
          <a:p>
            <a:pPr eaLnBrk="1" hangingPunct="1">
              <a:defRPr/>
            </a:pPr>
            <a:r>
              <a:rPr lang="en-US" sz="3600" b="1" smtClean="0"/>
              <a:t>Key Themes/Threads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381000" y="228600"/>
            <a:ext cx="8229600" cy="533400"/>
          </a:xfrm>
        </p:spPr>
        <p:txBody>
          <a:bodyPr/>
          <a:lstStyle/>
          <a:p>
            <a:pPr eaLnBrk="1" hangingPunct="1">
              <a:defRPr/>
            </a:pPr>
            <a:r>
              <a:rPr lang="en-US" sz="3200" b="1" smtClean="0">
                <a:solidFill>
                  <a:srgbClr val="FF0066"/>
                </a:solidFill>
              </a:rPr>
              <a:t>Key Themes/Threads</a:t>
            </a:r>
          </a:p>
        </p:txBody>
      </p:sp>
      <p:sp>
        <p:nvSpPr>
          <p:cNvPr id="267267" name="Rectangle 3"/>
          <p:cNvSpPr>
            <a:spLocks noGrp="1" noChangeArrowheads="1"/>
          </p:cNvSpPr>
          <p:nvPr>
            <p:ph type="body" idx="1"/>
          </p:nvPr>
        </p:nvSpPr>
        <p:spPr>
          <a:xfrm>
            <a:off x="0" y="990600"/>
            <a:ext cx="9144000" cy="5867400"/>
          </a:xfrm>
        </p:spPr>
        <p:txBody>
          <a:bodyPr/>
          <a:lstStyle/>
          <a:p>
            <a:pPr eaLnBrk="1" hangingPunct="1">
              <a:lnSpc>
                <a:spcPct val="80000"/>
              </a:lnSpc>
              <a:buFont typeface="Wingdings" pitchFamily="2" charset="2"/>
              <a:buNone/>
              <a:defRPr/>
            </a:pPr>
            <a:r>
              <a:rPr lang="en-US" b="1" smtClean="0">
                <a:solidFill>
                  <a:schemeClr val="folHlink"/>
                </a:solidFill>
                <a:cs typeface="Times New Roman" pitchFamily="-111" charset="0"/>
              </a:rPr>
              <a:t>Sustainability and carrying capacity</a:t>
            </a:r>
          </a:p>
          <a:p>
            <a:pPr eaLnBrk="1" hangingPunct="1">
              <a:lnSpc>
                <a:spcPct val="80000"/>
              </a:lnSpc>
              <a:buFont typeface="Wingdings" pitchFamily="2" charset="2"/>
              <a:buNone/>
              <a:defRPr/>
            </a:pPr>
            <a:endParaRPr lang="en-US" sz="1200" smtClean="0">
              <a:cs typeface="Times New Roman" pitchFamily="-111" charset="0"/>
            </a:endParaRPr>
          </a:p>
          <a:p>
            <a:pPr eaLnBrk="1" hangingPunct="1">
              <a:lnSpc>
                <a:spcPct val="80000"/>
              </a:lnSpc>
              <a:buFont typeface="Wingdings" pitchFamily="2" charset="2"/>
              <a:buNone/>
              <a:defRPr/>
            </a:pPr>
            <a:r>
              <a:rPr lang="en-US" sz="2800" smtClean="0">
                <a:solidFill>
                  <a:srgbClr val="FFFF66"/>
                </a:solidFill>
                <a:cs typeface="Times New Roman" pitchFamily="-111" charset="0"/>
              </a:rPr>
              <a:t>Sustainability must be achieved</a:t>
            </a:r>
            <a:r>
              <a:rPr lang="en-US" sz="2800" smtClean="0">
                <a:cs typeface="Times New Roman" pitchFamily="-111" charset="0"/>
              </a:rPr>
              <a:t>, but we are </a:t>
            </a:r>
            <a:r>
              <a:rPr lang="en-US" sz="2800" smtClean="0">
                <a:solidFill>
                  <a:srgbClr val="FFFF66"/>
                </a:solidFill>
                <a:cs typeface="Times New Roman" pitchFamily="-111" charset="0"/>
              </a:rPr>
              <a:t>unclear at present how to achieve</a:t>
            </a:r>
            <a:r>
              <a:rPr lang="en-US" sz="2800" smtClean="0">
                <a:cs typeface="Times New Roman" pitchFamily="-111" charset="0"/>
              </a:rPr>
              <a:t> it, in part because the </a:t>
            </a:r>
            <a:r>
              <a:rPr lang="en-US" sz="2800" smtClean="0">
                <a:solidFill>
                  <a:srgbClr val="FFFF66"/>
                </a:solidFill>
                <a:cs typeface="Times New Roman" pitchFamily="-111" charset="0"/>
              </a:rPr>
              <a:t>word is used to mean different things</a:t>
            </a:r>
            <a:r>
              <a:rPr lang="en-US" sz="2800" smtClean="0">
                <a:cs typeface="Times New Roman" pitchFamily="-111" charset="0"/>
              </a:rPr>
              <a:t>.</a:t>
            </a:r>
          </a:p>
          <a:p>
            <a:pPr eaLnBrk="1" hangingPunct="1">
              <a:lnSpc>
                <a:spcPct val="80000"/>
              </a:lnSpc>
              <a:buFont typeface="Wingdings" pitchFamily="2" charset="2"/>
              <a:buNone/>
              <a:defRPr/>
            </a:pPr>
            <a:endParaRPr lang="en-US" sz="1200" smtClean="0">
              <a:cs typeface="Times New Roman" pitchFamily="-111" charset="0"/>
            </a:endParaRPr>
          </a:p>
          <a:p>
            <a:pPr eaLnBrk="1" hangingPunct="1">
              <a:lnSpc>
                <a:spcPct val="80000"/>
              </a:lnSpc>
              <a:buFont typeface="Wingdings" pitchFamily="2" charset="2"/>
              <a:buNone/>
              <a:defRPr/>
            </a:pPr>
            <a:r>
              <a:rPr lang="en-US" sz="2800" smtClean="0">
                <a:cs typeface="Times New Roman" pitchFamily="-111" charset="0"/>
              </a:rPr>
              <a:t> </a:t>
            </a:r>
            <a:r>
              <a:rPr lang="en-US" sz="2800" smtClean="0">
                <a:solidFill>
                  <a:srgbClr val="FFFF66"/>
                </a:solidFill>
                <a:cs typeface="Times New Roman" pitchFamily="-111" charset="0"/>
              </a:rPr>
              <a:t>Sustainability refers to resources and their environment</a:t>
            </a:r>
            <a:r>
              <a:rPr lang="en-US" sz="2800" smtClean="0">
                <a:cs typeface="Times New Roman" pitchFamily="-111" charset="0"/>
              </a:rPr>
              <a:t>. Sustainable development typically means that a society can continue to develop its economy and its social institutions and also </a:t>
            </a:r>
            <a:r>
              <a:rPr lang="en-US" sz="2800" smtClean="0">
                <a:solidFill>
                  <a:srgbClr val="FFFF66"/>
                </a:solidFill>
                <a:cs typeface="Times New Roman" pitchFamily="-111" charset="0"/>
              </a:rPr>
              <a:t>maintain its environment for an indefinite time.</a:t>
            </a:r>
            <a:r>
              <a:rPr lang="en-US" sz="2800" smtClean="0">
                <a:cs typeface="Times New Roman" pitchFamily="-111" charset="0"/>
              </a:rPr>
              <a:t>	</a:t>
            </a:r>
          </a:p>
          <a:p>
            <a:pPr eaLnBrk="1" hangingPunct="1">
              <a:lnSpc>
                <a:spcPct val="80000"/>
              </a:lnSpc>
              <a:buFont typeface="Wingdings" pitchFamily="2" charset="2"/>
              <a:buNone/>
              <a:defRPr/>
            </a:pPr>
            <a:r>
              <a:rPr lang="en-US" sz="1200" smtClean="0">
                <a:cs typeface="Times New Roman" pitchFamily="-111" charset="0"/>
              </a:rPr>
              <a:t>		</a:t>
            </a:r>
          </a:p>
          <a:p>
            <a:pPr eaLnBrk="1" hangingPunct="1">
              <a:lnSpc>
                <a:spcPct val="80000"/>
              </a:lnSpc>
              <a:buFont typeface="Wingdings" pitchFamily="2" charset="2"/>
              <a:buNone/>
              <a:defRPr/>
            </a:pPr>
            <a:r>
              <a:rPr lang="en-US" sz="2800" smtClean="0">
                <a:solidFill>
                  <a:srgbClr val="FFFF66"/>
                </a:solidFill>
                <a:cs typeface="Times New Roman" pitchFamily="-111" charset="0"/>
              </a:rPr>
              <a:t>Carrying capacity</a:t>
            </a:r>
            <a:r>
              <a:rPr lang="en-US" sz="2800" smtClean="0">
                <a:cs typeface="Times New Roman" pitchFamily="-111" charset="0"/>
              </a:rPr>
              <a:t> is a concept </a:t>
            </a:r>
            <a:r>
              <a:rPr lang="en-US" sz="2800" smtClean="0">
                <a:solidFill>
                  <a:srgbClr val="FFFF66"/>
                </a:solidFill>
                <a:cs typeface="Times New Roman" pitchFamily="-111" charset="0"/>
              </a:rPr>
              <a:t>related to sustainability</a:t>
            </a:r>
            <a:r>
              <a:rPr lang="en-US" sz="2800" smtClean="0">
                <a:cs typeface="Times New Roman" pitchFamily="-111" charset="0"/>
              </a:rPr>
              <a:t>. It is usually defined as the maximum number of individuals of a species that can be sustained by an environment without decreasing the capacity of the environment to sustain that amount in the future.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457200" y="381000"/>
            <a:ext cx="8229600" cy="685800"/>
          </a:xfrm>
        </p:spPr>
        <p:txBody>
          <a:bodyPr/>
          <a:lstStyle/>
          <a:p>
            <a:pPr algn="l" eaLnBrk="1" hangingPunct="1">
              <a:defRPr/>
            </a:pPr>
            <a:r>
              <a:rPr lang="en-US" sz="3200" b="1" smtClean="0">
                <a:solidFill>
                  <a:srgbClr val="FF0066"/>
                </a:solidFill>
                <a:cs typeface="Times New Roman" pitchFamily="-111" charset="0"/>
              </a:rPr>
              <a:t>Sustainability and carrying capacity…</a:t>
            </a:r>
          </a:p>
        </p:txBody>
      </p:sp>
      <p:sp>
        <p:nvSpPr>
          <p:cNvPr id="270339" name="Rectangle 3"/>
          <p:cNvSpPr>
            <a:spLocks noGrp="1" noChangeArrowheads="1"/>
          </p:cNvSpPr>
          <p:nvPr>
            <p:ph type="body" idx="1"/>
          </p:nvPr>
        </p:nvSpPr>
        <p:spPr/>
        <p:txBody>
          <a:bodyPr/>
          <a:lstStyle/>
          <a:p>
            <a:pPr eaLnBrk="1" hangingPunct="1">
              <a:buFont typeface="Wingdings" pitchFamily="2" charset="2"/>
              <a:buNone/>
              <a:defRPr/>
            </a:pPr>
            <a:r>
              <a:rPr lang="en-US" sz="2800" dirty="0" smtClean="0">
                <a:cs typeface="Times New Roman" pitchFamily="-111" charset="0"/>
              </a:rPr>
              <a:t>It is important that we use our natural resources in a sustainable way for continued human benefit.  However, we face the possibility of </a:t>
            </a:r>
            <a:r>
              <a:rPr lang="en-US" sz="2800" b="1" dirty="0" smtClean="0">
                <a:cs typeface="Times New Roman" pitchFamily="-111" charset="0"/>
              </a:rPr>
              <a:t>change at a scale that may be beyond current socio-political capabilities…</a:t>
            </a:r>
          </a:p>
          <a:p>
            <a:pPr eaLnBrk="1" hangingPunct="1">
              <a:defRPr/>
            </a:pPr>
            <a:endParaRPr lang="en-US" sz="2800" dirty="0" smtClean="0"/>
          </a:p>
          <a:p>
            <a:pPr eaLnBrk="1" hangingPunct="1">
              <a:defRPr/>
            </a:pPr>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noChangeArrowheads="1"/>
          </p:cNvSpPr>
          <p:nvPr>
            <p:ph type="body" idx="1"/>
          </p:nvPr>
        </p:nvSpPr>
        <p:spPr>
          <a:xfrm>
            <a:off x="0" y="762000"/>
            <a:ext cx="9144000" cy="6096000"/>
          </a:xfrm>
        </p:spPr>
        <p:txBody>
          <a:bodyPr/>
          <a:lstStyle/>
          <a:p>
            <a:pPr eaLnBrk="1" hangingPunct="1">
              <a:lnSpc>
                <a:spcPct val="90000"/>
              </a:lnSpc>
              <a:buFont typeface="Wingdings" pitchFamily="2" charset="2"/>
              <a:buNone/>
              <a:defRPr/>
            </a:pPr>
            <a:r>
              <a:rPr lang="en-US" sz="2800" b="1" dirty="0" smtClean="0">
                <a:solidFill>
                  <a:schemeClr val="folHlink"/>
                </a:solidFill>
                <a:cs typeface="Times New Roman" pitchFamily="-111" charset="0"/>
              </a:rPr>
              <a:t>Science and Values</a:t>
            </a:r>
          </a:p>
          <a:p>
            <a:pPr eaLnBrk="1" hangingPunct="1">
              <a:lnSpc>
                <a:spcPct val="90000"/>
              </a:lnSpc>
              <a:defRPr/>
            </a:pPr>
            <a:endParaRPr lang="en-US" sz="1050" b="1" dirty="0" smtClean="0">
              <a:solidFill>
                <a:schemeClr val="folHlink"/>
              </a:solidFill>
              <a:cs typeface="Times New Roman" pitchFamily="-111" charset="0"/>
            </a:endParaRPr>
          </a:p>
          <a:p>
            <a:pPr eaLnBrk="1" hangingPunct="1">
              <a:lnSpc>
                <a:spcPct val="90000"/>
              </a:lnSpc>
              <a:buFont typeface="Wingdings" pitchFamily="2" charset="2"/>
              <a:buNone/>
              <a:defRPr/>
            </a:pPr>
            <a:r>
              <a:rPr lang="en-US" sz="2800" dirty="0" smtClean="0">
                <a:cs typeface="Times New Roman" pitchFamily="-111" charset="0"/>
              </a:rPr>
              <a:t>		</a:t>
            </a:r>
            <a:r>
              <a:rPr lang="en-US" sz="2800" dirty="0" smtClean="0">
                <a:solidFill>
                  <a:srgbClr val="FFFF66"/>
                </a:solidFill>
                <a:cs typeface="Times New Roman" pitchFamily="-111" charset="0"/>
              </a:rPr>
              <a:t>Deciding what to do about an environmental problem involves both </a:t>
            </a:r>
            <a:r>
              <a:rPr lang="en-US" sz="2800" b="1" dirty="0" smtClean="0">
                <a:solidFill>
                  <a:srgbClr val="FFFF66"/>
                </a:solidFill>
                <a:effectLst>
                  <a:outerShdw blurRad="38100" dist="38100" dir="2700000" algn="tl">
                    <a:srgbClr val="000000">
                      <a:alpha val="43137"/>
                    </a:srgbClr>
                  </a:outerShdw>
                </a:effectLst>
                <a:cs typeface="Times New Roman" pitchFamily="-111" charset="0"/>
              </a:rPr>
              <a:t>values and science</a:t>
            </a:r>
            <a:r>
              <a:rPr lang="en-US" sz="2800" dirty="0" smtClean="0">
                <a:cs typeface="Times New Roman" pitchFamily="-111" charset="0"/>
              </a:rPr>
              <a:t>. </a:t>
            </a:r>
          </a:p>
          <a:p>
            <a:pPr eaLnBrk="1" hangingPunct="1">
              <a:lnSpc>
                <a:spcPct val="90000"/>
              </a:lnSpc>
              <a:buFont typeface="Wingdings" pitchFamily="2" charset="2"/>
              <a:buNone/>
              <a:defRPr/>
            </a:pPr>
            <a:endParaRPr lang="en-US" sz="1400" dirty="0" smtClean="0">
              <a:solidFill>
                <a:srgbClr val="FFFF66"/>
              </a:solidFill>
              <a:cs typeface="Times New Roman" pitchFamily="-111" charset="0"/>
            </a:endParaRPr>
          </a:p>
          <a:p>
            <a:pPr eaLnBrk="1" hangingPunct="1">
              <a:lnSpc>
                <a:spcPct val="90000"/>
              </a:lnSpc>
              <a:buFont typeface="Wingdings" pitchFamily="2" charset="2"/>
              <a:buNone/>
              <a:defRPr/>
            </a:pPr>
            <a:r>
              <a:rPr lang="en-US" sz="2800" dirty="0" smtClean="0">
                <a:solidFill>
                  <a:srgbClr val="FFFF66"/>
                </a:solidFill>
                <a:cs typeface="Times New Roman" pitchFamily="-111" charset="0"/>
              </a:rPr>
              <a:t>Placing a value</a:t>
            </a:r>
            <a:r>
              <a:rPr lang="en-US" sz="2800" dirty="0" smtClean="0">
                <a:cs typeface="Times New Roman" pitchFamily="-111" charset="0"/>
              </a:rPr>
              <a:t> on various aspects of the environment </a:t>
            </a:r>
            <a:r>
              <a:rPr lang="en-US" sz="2800" dirty="0" smtClean="0">
                <a:solidFill>
                  <a:srgbClr val="FFFF66"/>
                </a:solidFill>
                <a:cs typeface="Times New Roman" pitchFamily="-111" charset="0"/>
              </a:rPr>
              <a:t>requires knowledge and understanding of the science</a:t>
            </a:r>
            <a:r>
              <a:rPr lang="en-US" sz="2800" dirty="0" smtClean="0">
                <a:cs typeface="Times New Roman" pitchFamily="-111" charset="0"/>
              </a:rPr>
              <a:t> but also depends on </a:t>
            </a:r>
            <a:r>
              <a:rPr lang="en-US" sz="2800" dirty="0" smtClean="0">
                <a:solidFill>
                  <a:srgbClr val="FFFF66"/>
                </a:solidFill>
                <a:cs typeface="Times New Roman" pitchFamily="-111" charset="0"/>
              </a:rPr>
              <a:t>our judgments</a:t>
            </a:r>
            <a:r>
              <a:rPr lang="en-US" sz="2800" dirty="0" smtClean="0">
                <a:cs typeface="Times New Roman" pitchFamily="-111" charset="0"/>
              </a:rPr>
              <a:t> concerning the </a:t>
            </a:r>
            <a:r>
              <a:rPr lang="en-US" sz="2800" dirty="0" smtClean="0">
                <a:solidFill>
                  <a:srgbClr val="FFFF66"/>
                </a:solidFill>
                <a:cs typeface="Times New Roman" pitchFamily="-111" charset="0"/>
              </a:rPr>
              <a:t>uses and aesthetics of the environment</a:t>
            </a:r>
            <a:r>
              <a:rPr lang="en-US" sz="2800" dirty="0" smtClean="0">
                <a:cs typeface="Times New Roman" pitchFamily="-111" charset="0"/>
              </a:rPr>
              <a:t> and on our moral commitments to other living things and to future generations.    </a:t>
            </a:r>
          </a:p>
          <a:p>
            <a:pPr eaLnBrk="1" hangingPunct="1">
              <a:lnSpc>
                <a:spcPct val="90000"/>
              </a:lnSpc>
              <a:buFont typeface="Wingdings" pitchFamily="2" charset="2"/>
              <a:buNone/>
              <a:defRPr/>
            </a:pPr>
            <a:endParaRPr lang="en-US" sz="1000" dirty="0" smtClean="0">
              <a:cs typeface="Times New Roman" pitchFamily="-111" charset="0"/>
            </a:endParaRPr>
          </a:p>
          <a:p>
            <a:pPr eaLnBrk="1" hangingPunct="1">
              <a:lnSpc>
                <a:spcPct val="90000"/>
              </a:lnSpc>
              <a:buFont typeface="Wingdings" pitchFamily="2" charset="2"/>
              <a:buNone/>
              <a:defRPr/>
            </a:pPr>
            <a:r>
              <a:rPr lang="en-US" sz="2800" dirty="0" smtClean="0">
                <a:cs typeface="Times New Roman" pitchFamily="-111" charset="0"/>
              </a:rPr>
              <a:t>		</a:t>
            </a:r>
            <a:r>
              <a:rPr lang="en-US" sz="2800" dirty="0" smtClean="0">
                <a:solidFill>
                  <a:srgbClr val="FFFF66"/>
                </a:solidFill>
                <a:cs typeface="Times New Roman" pitchFamily="-111" charset="0"/>
              </a:rPr>
              <a:t>Ecological knowledge</a:t>
            </a:r>
            <a:r>
              <a:rPr lang="en-US" sz="2800" dirty="0" smtClean="0">
                <a:cs typeface="Times New Roman" pitchFamily="-111" charset="0"/>
              </a:rPr>
              <a:t> provides options for environmental action, </a:t>
            </a:r>
            <a:r>
              <a:rPr lang="en-US" sz="2800" dirty="0" smtClean="0">
                <a:solidFill>
                  <a:srgbClr val="FFFF66"/>
                </a:solidFill>
                <a:cs typeface="Times New Roman" pitchFamily="-111" charset="0"/>
              </a:rPr>
              <a:t>choices</a:t>
            </a:r>
            <a:r>
              <a:rPr lang="en-US" sz="2800" dirty="0" smtClean="0">
                <a:cs typeface="Times New Roman" pitchFamily="-111" charset="0"/>
              </a:rPr>
              <a:t> are determined in part by our </a:t>
            </a:r>
            <a:r>
              <a:rPr lang="en-US" sz="2800" dirty="0" smtClean="0">
                <a:solidFill>
                  <a:srgbClr val="FFFF66"/>
                </a:solidFill>
                <a:cs typeface="Times New Roman" pitchFamily="-111" charset="0"/>
              </a:rPr>
              <a:t>values</a:t>
            </a:r>
            <a:r>
              <a:rPr lang="en-US" sz="2800" dirty="0" smtClean="0">
                <a:cs typeface="Times New Roman" pitchFamily="-111" charset="0"/>
              </a:rPr>
              <a:t>; </a:t>
            </a:r>
            <a:r>
              <a:rPr lang="en-US" sz="2800" dirty="0" smtClean="0">
                <a:solidFill>
                  <a:srgbClr val="FFFF66"/>
                </a:solidFill>
                <a:cs typeface="Times New Roman" pitchFamily="-111" charset="0"/>
              </a:rPr>
              <a:t>science</a:t>
            </a:r>
            <a:r>
              <a:rPr lang="en-US" sz="2800" dirty="0" smtClean="0">
                <a:cs typeface="Times New Roman" pitchFamily="-111" charset="0"/>
              </a:rPr>
              <a:t> tells us what we </a:t>
            </a:r>
            <a:r>
              <a:rPr lang="en-US" sz="2800" b="1" i="1" dirty="0" smtClean="0">
                <a:solidFill>
                  <a:srgbClr val="FFFF66"/>
                </a:solidFill>
                <a:cs typeface="Times New Roman" pitchFamily="-111" charset="0"/>
              </a:rPr>
              <a:t>can</a:t>
            </a:r>
            <a:r>
              <a:rPr lang="en-US" sz="2800" dirty="0" smtClean="0">
                <a:solidFill>
                  <a:srgbClr val="FFFF66"/>
                </a:solidFill>
                <a:cs typeface="Times New Roman" pitchFamily="-111" charset="0"/>
              </a:rPr>
              <a:t> do</a:t>
            </a:r>
            <a:r>
              <a:rPr lang="en-US" sz="2800" dirty="0" smtClean="0">
                <a:cs typeface="Times New Roman" pitchFamily="-111" charset="0"/>
              </a:rPr>
              <a:t>, while our </a:t>
            </a:r>
            <a:r>
              <a:rPr lang="en-US" sz="2800" dirty="0" smtClean="0">
                <a:solidFill>
                  <a:srgbClr val="FFFF66"/>
                </a:solidFill>
                <a:cs typeface="Times New Roman" pitchFamily="-111" charset="0"/>
              </a:rPr>
              <a:t>values</a:t>
            </a:r>
            <a:r>
              <a:rPr lang="en-US" sz="2800" dirty="0" smtClean="0">
                <a:cs typeface="Times New Roman" pitchFamily="-111" charset="0"/>
              </a:rPr>
              <a:t> help us determine what we </a:t>
            </a:r>
            <a:r>
              <a:rPr lang="en-US" sz="2800" b="1" i="1" dirty="0" smtClean="0">
                <a:solidFill>
                  <a:srgbClr val="FFFF66"/>
                </a:solidFill>
                <a:cs typeface="Times New Roman" pitchFamily="-111" charset="0"/>
              </a:rPr>
              <a:t>should</a:t>
            </a:r>
            <a:r>
              <a:rPr lang="en-US" sz="2800" dirty="0" smtClean="0">
                <a:solidFill>
                  <a:srgbClr val="FFFF66"/>
                </a:solidFill>
                <a:cs typeface="Times New Roman" pitchFamily="-111" charset="0"/>
              </a:rPr>
              <a:t> do</a:t>
            </a:r>
            <a:r>
              <a:rPr lang="en-US" sz="2800" dirty="0" smtClean="0">
                <a:cs typeface="Times New Roman" pitchFamily="-111" charset="0"/>
              </a:rPr>
              <a:t>.</a:t>
            </a:r>
            <a:endParaRPr lang="en-US" sz="2800" dirty="0" smtClean="0"/>
          </a:p>
        </p:txBody>
      </p:sp>
      <p:sp>
        <p:nvSpPr>
          <p:cNvPr id="261124" name="Rectangle 4"/>
          <p:cNvSpPr>
            <a:spLocks noGrp="1" noChangeArrowheads="1"/>
          </p:cNvSpPr>
          <p:nvPr>
            <p:ph type="title"/>
          </p:nvPr>
        </p:nvSpPr>
        <p:spPr>
          <a:xfrm>
            <a:off x="457200" y="0"/>
            <a:ext cx="8229600" cy="609600"/>
          </a:xfrm>
        </p:spPr>
        <p:txBody>
          <a:bodyPr/>
          <a:lstStyle/>
          <a:p>
            <a:pPr eaLnBrk="1" hangingPunct="1">
              <a:defRPr/>
            </a:pPr>
            <a:r>
              <a:rPr lang="en-US" sz="3200" b="1" smtClean="0"/>
              <a:t>Key Themes/Threads…………contd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457200" y="228600"/>
            <a:ext cx="8229600" cy="457200"/>
          </a:xfrm>
        </p:spPr>
        <p:txBody>
          <a:bodyPr/>
          <a:lstStyle/>
          <a:p>
            <a:pPr eaLnBrk="1" hangingPunct="1">
              <a:defRPr/>
            </a:pPr>
            <a:r>
              <a:rPr lang="en-US" sz="3200" b="1" smtClean="0">
                <a:solidFill>
                  <a:srgbClr val="FFFF66"/>
                </a:solidFill>
              </a:rPr>
              <a:t>Placing a value on the environment</a:t>
            </a:r>
          </a:p>
        </p:txBody>
      </p:sp>
      <p:sp>
        <p:nvSpPr>
          <p:cNvPr id="262147" name="Rectangle 3"/>
          <p:cNvSpPr>
            <a:spLocks noGrp="1" noChangeArrowheads="1"/>
          </p:cNvSpPr>
          <p:nvPr>
            <p:ph type="body" idx="1"/>
          </p:nvPr>
        </p:nvSpPr>
        <p:spPr>
          <a:xfrm>
            <a:off x="0" y="838200"/>
            <a:ext cx="9144000" cy="6019800"/>
          </a:xfrm>
        </p:spPr>
        <p:txBody>
          <a:bodyPr/>
          <a:lstStyle/>
          <a:p>
            <a:pPr eaLnBrk="1" hangingPunct="1">
              <a:lnSpc>
                <a:spcPct val="90000"/>
              </a:lnSpc>
              <a:buFont typeface="Wingdings" pitchFamily="2" charset="2"/>
              <a:buNone/>
              <a:defRPr/>
            </a:pPr>
            <a:r>
              <a:rPr lang="en-US" sz="2600" b="1" dirty="0" smtClean="0">
                <a:solidFill>
                  <a:srgbClr val="FF0066"/>
                </a:solidFill>
              </a:rPr>
              <a:t>How do we place a value on any aspect of our environment? </a:t>
            </a:r>
          </a:p>
          <a:p>
            <a:pPr eaLnBrk="1" hangingPunct="1">
              <a:lnSpc>
                <a:spcPct val="90000"/>
              </a:lnSpc>
              <a:defRPr/>
            </a:pPr>
            <a:endParaRPr lang="en-US" sz="900" dirty="0" smtClean="0">
              <a:solidFill>
                <a:srgbClr val="FF0066"/>
              </a:solidFill>
            </a:endParaRPr>
          </a:p>
          <a:p>
            <a:pPr eaLnBrk="1" hangingPunct="1">
              <a:lnSpc>
                <a:spcPct val="90000"/>
              </a:lnSpc>
              <a:defRPr/>
            </a:pPr>
            <a:r>
              <a:rPr lang="en-US" sz="2600" dirty="0" smtClean="0"/>
              <a:t>The value of the environment is based on </a:t>
            </a:r>
            <a:r>
              <a:rPr lang="en-US" sz="2600" dirty="0" smtClean="0">
                <a:solidFill>
                  <a:srgbClr val="FF0066"/>
                </a:solidFill>
              </a:rPr>
              <a:t>eight</a:t>
            </a:r>
            <a:r>
              <a:rPr lang="en-US" sz="2600" dirty="0" smtClean="0"/>
              <a:t> justifications: </a:t>
            </a:r>
          </a:p>
          <a:p>
            <a:pPr eaLnBrk="1" hangingPunct="1">
              <a:lnSpc>
                <a:spcPct val="90000"/>
              </a:lnSpc>
              <a:defRPr/>
            </a:pPr>
            <a:endParaRPr lang="en-US" sz="800" dirty="0" smtClean="0"/>
          </a:p>
          <a:p>
            <a:pPr lvl="1" eaLnBrk="1" hangingPunct="1">
              <a:lnSpc>
                <a:spcPct val="90000"/>
              </a:lnSpc>
              <a:defRPr/>
            </a:pPr>
            <a:r>
              <a:rPr lang="en-US" sz="2600" dirty="0" smtClean="0">
                <a:solidFill>
                  <a:srgbClr val="FFFF66"/>
                </a:solidFill>
              </a:rPr>
              <a:t>Aesthetic, creative, recreational, inspirational, moral, cultural, ecological, and utilitarian</a:t>
            </a:r>
            <a:r>
              <a:rPr lang="en-US" sz="2600" dirty="0" smtClean="0"/>
              <a:t>. </a:t>
            </a:r>
          </a:p>
          <a:p>
            <a:pPr lvl="1" eaLnBrk="1" hangingPunct="1">
              <a:lnSpc>
                <a:spcPct val="90000"/>
              </a:lnSpc>
              <a:defRPr/>
            </a:pPr>
            <a:endParaRPr lang="en-US" sz="1000" dirty="0" smtClean="0"/>
          </a:p>
          <a:p>
            <a:pPr eaLnBrk="1" hangingPunct="1">
              <a:lnSpc>
                <a:spcPct val="90000"/>
              </a:lnSpc>
              <a:defRPr/>
            </a:pPr>
            <a:r>
              <a:rPr lang="en-US" sz="2600" dirty="0" smtClean="0"/>
              <a:t>The </a:t>
            </a:r>
            <a:r>
              <a:rPr lang="en-US" sz="2600" dirty="0" smtClean="0">
                <a:solidFill>
                  <a:srgbClr val="FFFF66"/>
                </a:solidFill>
              </a:rPr>
              <a:t>utilitarian justification</a:t>
            </a:r>
            <a:r>
              <a:rPr lang="en-US" sz="2600" dirty="0" smtClean="0"/>
              <a:t> sees some aspects of the environment as valuable because it </a:t>
            </a:r>
            <a:r>
              <a:rPr lang="en-US" sz="2600" dirty="0" smtClean="0">
                <a:solidFill>
                  <a:srgbClr val="FFFF66"/>
                </a:solidFill>
              </a:rPr>
              <a:t>benefits individuals economically</a:t>
            </a:r>
            <a:r>
              <a:rPr lang="en-US" sz="2600" dirty="0" smtClean="0"/>
              <a:t> or is </a:t>
            </a:r>
            <a:r>
              <a:rPr lang="en-US" sz="2600" dirty="0" smtClean="0">
                <a:solidFill>
                  <a:srgbClr val="FFFF66"/>
                </a:solidFill>
              </a:rPr>
              <a:t>directly necessary to human survival</a:t>
            </a:r>
            <a:r>
              <a:rPr lang="en-US" sz="2600" dirty="0" smtClean="0"/>
              <a:t>. E.g. mangrove swamps provide shrimp.</a:t>
            </a:r>
          </a:p>
          <a:p>
            <a:pPr eaLnBrk="1" hangingPunct="1">
              <a:lnSpc>
                <a:spcPct val="90000"/>
              </a:lnSpc>
              <a:defRPr/>
            </a:pPr>
            <a:endParaRPr lang="en-US" sz="1000" dirty="0" smtClean="0"/>
          </a:p>
          <a:p>
            <a:pPr eaLnBrk="1" hangingPunct="1">
              <a:lnSpc>
                <a:spcPct val="90000"/>
              </a:lnSpc>
              <a:defRPr/>
            </a:pPr>
            <a:r>
              <a:rPr lang="en-US" sz="2600" dirty="0" smtClean="0"/>
              <a:t>The </a:t>
            </a:r>
            <a:r>
              <a:rPr lang="en-US" sz="2600" dirty="0" smtClean="0">
                <a:solidFill>
                  <a:srgbClr val="FFFF66"/>
                </a:solidFill>
              </a:rPr>
              <a:t>ecological justification</a:t>
            </a:r>
            <a:r>
              <a:rPr lang="en-US" sz="2600" dirty="0" smtClean="0"/>
              <a:t> is that an ecosystem is necessary for the survival of some species of interest to us, or that the system itself provides some benefit. (e.g. mangrove swamps provide habitat for marine fish.)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0" y="152400"/>
            <a:ext cx="9144000" cy="609600"/>
          </a:xfrm>
        </p:spPr>
        <p:txBody>
          <a:bodyPr/>
          <a:lstStyle/>
          <a:p>
            <a:pPr eaLnBrk="1" hangingPunct="1">
              <a:defRPr/>
            </a:pPr>
            <a:r>
              <a:rPr lang="en-US" sz="3200" b="1" smtClean="0">
                <a:solidFill>
                  <a:srgbClr val="FFFF66"/>
                </a:solidFill>
              </a:rPr>
              <a:t>Placing a value on the environment …..</a:t>
            </a:r>
          </a:p>
        </p:txBody>
      </p:sp>
      <p:sp>
        <p:nvSpPr>
          <p:cNvPr id="263171" name="Rectangle 3"/>
          <p:cNvSpPr>
            <a:spLocks noGrp="1" noChangeArrowheads="1"/>
          </p:cNvSpPr>
          <p:nvPr>
            <p:ph type="body" idx="1"/>
          </p:nvPr>
        </p:nvSpPr>
        <p:spPr>
          <a:xfrm>
            <a:off x="0" y="1219200"/>
            <a:ext cx="9144000" cy="5638800"/>
          </a:xfrm>
        </p:spPr>
        <p:txBody>
          <a:bodyPr/>
          <a:lstStyle/>
          <a:p>
            <a:pPr eaLnBrk="1" hangingPunct="1">
              <a:defRPr/>
            </a:pPr>
            <a:r>
              <a:rPr lang="en-US" sz="2800" dirty="0" smtClean="0">
                <a:solidFill>
                  <a:srgbClr val="FFFF66"/>
                </a:solidFill>
              </a:rPr>
              <a:t>Aesthetic justification</a:t>
            </a:r>
            <a:r>
              <a:rPr lang="en-US" sz="2800" dirty="0" smtClean="0"/>
              <a:t> has to do with appreciation of the beauty of nature. (e.g. many people find wilderness scenery beautiful and would rather live in a world with wilderness than without it). </a:t>
            </a:r>
          </a:p>
          <a:p>
            <a:pPr eaLnBrk="1" hangingPunct="1">
              <a:defRPr/>
            </a:pPr>
            <a:endParaRPr lang="en-US" sz="2800" dirty="0" smtClean="0"/>
          </a:p>
          <a:p>
            <a:pPr eaLnBrk="1" hangingPunct="1">
              <a:defRPr/>
            </a:pPr>
            <a:r>
              <a:rPr lang="en-US" sz="2800" dirty="0" smtClean="0"/>
              <a:t>Nature is an aid to human creativity/inspiration (</a:t>
            </a:r>
            <a:r>
              <a:rPr lang="en-US" sz="2800" dirty="0" smtClean="0">
                <a:solidFill>
                  <a:srgbClr val="FFFF66"/>
                </a:solidFill>
              </a:rPr>
              <a:t>creative/inspiration justification</a:t>
            </a:r>
            <a:r>
              <a:rPr lang="en-US" sz="2800" dirty="0" smtClean="0"/>
              <a:t>).</a:t>
            </a:r>
          </a:p>
          <a:p>
            <a:pPr eaLnBrk="1" hangingPunct="1">
              <a:defRPr/>
            </a:pPr>
            <a:endParaRPr lang="en-US" sz="2800" dirty="0" smtClean="0"/>
          </a:p>
          <a:p>
            <a:pPr eaLnBrk="1" hangingPunct="1">
              <a:defRPr/>
            </a:pPr>
            <a:r>
              <a:rPr lang="en-US" sz="2800" dirty="0" smtClean="0">
                <a:solidFill>
                  <a:srgbClr val="FFFF66"/>
                </a:solidFill>
              </a:rPr>
              <a:t>Moral justification</a:t>
            </a:r>
            <a:r>
              <a:rPr lang="en-US" sz="2800" dirty="0" smtClean="0"/>
              <a:t> has to do with the belief that various aspects of the environment have a right to exist and that is our moral obligation to allow them to continue or help them to persist.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57200" y="381000"/>
            <a:ext cx="8229600" cy="762000"/>
          </a:xfrm>
        </p:spPr>
        <p:txBody>
          <a:bodyPr/>
          <a:lstStyle/>
          <a:p>
            <a:pPr eaLnBrk="1" hangingPunct="1">
              <a:defRPr/>
            </a:pPr>
            <a:r>
              <a:rPr lang="en-US" sz="3600" b="1" smtClean="0">
                <a:solidFill>
                  <a:srgbClr val="FFFF66"/>
                </a:solidFill>
              </a:rPr>
              <a:t>The six key themes lead to the following questions:</a:t>
            </a:r>
          </a:p>
        </p:txBody>
      </p:sp>
      <p:sp>
        <p:nvSpPr>
          <p:cNvPr id="264195" name="Rectangle 3"/>
          <p:cNvSpPr>
            <a:spLocks noGrp="1" noChangeArrowheads="1"/>
          </p:cNvSpPr>
          <p:nvPr>
            <p:ph type="body" idx="1"/>
          </p:nvPr>
        </p:nvSpPr>
        <p:spPr>
          <a:xfrm>
            <a:off x="0" y="1600200"/>
            <a:ext cx="9144000" cy="5257800"/>
          </a:xfrm>
        </p:spPr>
        <p:txBody>
          <a:bodyPr/>
          <a:lstStyle/>
          <a:p>
            <a:pPr eaLnBrk="1" hangingPunct="1">
              <a:buFont typeface="Wingdings" pitchFamily="2" charset="2"/>
              <a:buNone/>
              <a:defRPr/>
            </a:pPr>
            <a:r>
              <a:rPr lang="en-US" smtClean="0">
                <a:solidFill>
                  <a:srgbClr val="FF0066"/>
                </a:solidFill>
              </a:rPr>
              <a:t>Human populations </a:t>
            </a:r>
          </a:p>
          <a:p>
            <a:pPr lvl="1" eaLnBrk="1" hangingPunct="1">
              <a:defRPr/>
            </a:pPr>
            <a:r>
              <a:rPr lang="en-US" smtClean="0"/>
              <a:t>What is more important: the quality of life of a person alive today or the quality of life of future generations?</a:t>
            </a:r>
          </a:p>
          <a:p>
            <a:pPr lvl="1" eaLnBrk="1" hangingPunct="1">
              <a:defRPr/>
            </a:pPr>
            <a:endParaRPr lang="en-US" smtClean="0"/>
          </a:p>
          <a:p>
            <a:pPr eaLnBrk="1" hangingPunct="1">
              <a:buFont typeface="Wingdings" pitchFamily="2" charset="2"/>
              <a:buNone/>
              <a:defRPr/>
            </a:pPr>
            <a:r>
              <a:rPr lang="en-US" smtClean="0">
                <a:solidFill>
                  <a:srgbClr val="FF0066"/>
                </a:solidFill>
              </a:rPr>
              <a:t>Sustainability</a:t>
            </a:r>
          </a:p>
          <a:p>
            <a:pPr lvl="1" eaLnBrk="1" hangingPunct="1">
              <a:defRPr/>
            </a:pPr>
            <a:r>
              <a:rPr lang="en-US" smtClean="0"/>
              <a:t>What is more important: Abundant resource today- as much as we want and can obtain- or the persistence of these resources for future generations?</a:t>
            </a:r>
          </a:p>
          <a:p>
            <a:pPr lvl="1" eaLnBrk="1" hangingPunct="1">
              <a:defRPr/>
            </a:pPr>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0" y="0"/>
            <a:ext cx="9144000" cy="1371600"/>
          </a:xfrm>
        </p:spPr>
        <p:txBody>
          <a:bodyPr/>
          <a:lstStyle/>
          <a:p>
            <a:pPr eaLnBrk="1" hangingPunct="1">
              <a:defRPr/>
            </a:pPr>
            <a:r>
              <a:rPr lang="en-US" sz="3600" b="1" smtClean="0">
                <a:solidFill>
                  <a:srgbClr val="FFFF66"/>
                </a:solidFill>
              </a:rPr>
              <a:t>The six key themes lead to the following questions: contd… </a:t>
            </a:r>
          </a:p>
        </p:txBody>
      </p:sp>
      <p:sp>
        <p:nvSpPr>
          <p:cNvPr id="265219" name="Rectangle 3"/>
          <p:cNvSpPr>
            <a:spLocks noGrp="1" noChangeArrowheads="1"/>
          </p:cNvSpPr>
          <p:nvPr>
            <p:ph type="body" idx="1"/>
          </p:nvPr>
        </p:nvSpPr>
        <p:spPr>
          <a:xfrm>
            <a:off x="0" y="1600200"/>
            <a:ext cx="9144000" cy="5257800"/>
          </a:xfrm>
        </p:spPr>
        <p:txBody>
          <a:bodyPr/>
          <a:lstStyle/>
          <a:p>
            <a:pPr eaLnBrk="1" hangingPunct="1">
              <a:lnSpc>
                <a:spcPct val="90000"/>
              </a:lnSpc>
              <a:buFont typeface="Wingdings" pitchFamily="2" charset="2"/>
              <a:buNone/>
              <a:defRPr/>
            </a:pPr>
            <a:r>
              <a:rPr lang="en-US" dirty="0" smtClean="0">
                <a:solidFill>
                  <a:srgbClr val="FF0066"/>
                </a:solidFill>
              </a:rPr>
              <a:t>Global perspective:</a:t>
            </a:r>
          </a:p>
          <a:p>
            <a:pPr lvl="1" eaLnBrk="1" hangingPunct="1">
              <a:lnSpc>
                <a:spcPct val="90000"/>
              </a:lnSpc>
              <a:defRPr/>
            </a:pPr>
            <a:r>
              <a:rPr lang="en-US" dirty="0" smtClean="0"/>
              <a:t>What is more important: the quality of your local environment or the quality of the global environment- the environment of the entire planet?</a:t>
            </a:r>
          </a:p>
          <a:p>
            <a:pPr lvl="1" eaLnBrk="1" hangingPunct="1">
              <a:lnSpc>
                <a:spcPct val="90000"/>
              </a:lnSpc>
              <a:defRPr/>
            </a:pPr>
            <a:endParaRPr lang="en-US" dirty="0" smtClean="0"/>
          </a:p>
          <a:p>
            <a:pPr eaLnBrk="1" hangingPunct="1">
              <a:lnSpc>
                <a:spcPct val="90000"/>
              </a:lnSpc>
              <a:buFont typeface="Wingdings" pitchFamily="2" charset="2"/>
              <a:buNone/>
              <a:defRPr/>
            </a:pPr>
            <a:r>
              <a:rPr lang="en-US" dirty="0" smtClean="0">
                <a:solidFill>
                  <a:srgbClr val="FF0066"/>
                </a:solidFill>
              </a:rPr>
              <a:t>Urban world: </a:t>
            </a:r>
          </a:p>
          <a:p>
            <a:pPr lvl="1" eaLnBrk="1" hangingPunct="1">
              <a:lnSpc>
                <a:spcPct val="90000"/>
              </a:lnSpc>
              <a:defRPr/>
            </a:pPr>
            <a:r>
              <a:rPr lang="en-US" dirty="0" smtClean="0"/>
              <a:t>What is more important: Human creativity and innovation, including arts, humanities, or science, </a:t>
            </a:r>
            <a:r>
              <a:rPr lang="en-US" dirty="0" smtClean="0">
                <a:solidFill>
                  <a:srgbClr val="FF0000"/>
                </a:solidFill>
              </a:rPr>
              <a:t>or</a:t>
            </a:r>
            <a:r>
              <a:rPr lang="en-US" dirty="0" smtClean="0"/>
              <a:t> the persistence of certain endangered species? Must this always be a trade-off or are there ways to have both?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3"/>
          <p:cNvSpPr>
            <a:spLocks noGrp="1" noChangeArrowheads="1"/>
          </p:cNvSpPr>
          <p:nvPr>
            <p:ph type="body" idx="1"/>
          </p:nvPr>
        </p:nvSpPr>
        <p:spPr>
          <a:xfrm>
            <a:off x="0" y="1371600"/>
            <a:ext cx="9144000" cy="5486400"/>
          </a:xfrm>
        </p:spPr>
        <p:txBody>
          <a:bodyPr/>
          <a:lstStyle/>
          <a:p>
            <a:pPr eaLnBrk="1" hangingPunct="1">
              <a:buFont typeface="Wingdings" pitchFamily="2" charset="2"/>
              <a:buNone/>
              <a:defRPr/>
            </a:pPr>
            <a:r>
              <a:rPr lang="en-US" smtClean="0">
                <a:solidFill>
                  <a:srgbClr val="FF0066"/>
                </a:solidFill>
              </a:rPr>
              <a:t>People and nature:</a:t>
            </a:r>
          </a:p>
          <a:p>
            <a:pPr lvl="1" eaLnBrk="1" hangingPunct="1">
              <a:defRPr/>
            </a:pPr>
            <a:r>
              <a:rPr lang="en-US" smtClean="0"/>
              <a:t>If people have altered the environment for much of the time our species has been on earth, what then is “natural” ?</a:t>
            </a:r>
          </a:p>
          <a:p>
            <a:pPr eaLnBrk="1" hangingPunct="1">
              <a:defRPr/>
            </a:pPr>
            <a:endParaRPr lang="en-US" smtClean="0"/>
          </a:p>
          <a:p>
            <a:pPr eaLnBrk="1" hangingPunct="1">
              <a:buFont typeface="Wingdings" pitchFamily="2" charset="2"/>
              <a:buNone/>
              <a:defRPr/>
            </a:pPr>
            <a:r>
              <a:rPr lang="en-US" smtClean="0">
                <a:solidFill>
                  <a:srgbClr val="FF0066"/>
                </a:solidFill>
              </a:rPr>
              <a:t>Science and values:</a:t>
            </a:r>
          </a:p>
          <a:p>
            <a:pPr lvl="1" eaLnBrk="1" hangingPunct="1">
              <a:defRPr/>
            </a:pPr>
            <a:r>
              <a:rPr lang="en-US" smtClean="0"/>
              <a:t>Does nature know best, so that we never have to ask what environmental goal we should seek, or do we need knowledge about our environment, so that we can make the best judgments given available information.  </a:t>
            </a:r>
          </a:p>
        </p:txBody>
      </p:sp>
      <p:sp>
        <p:nvSpPr>
          <p:cNvPr id="266244" name="Rectangle 4"/>
          <p:cNvSpPr>
            <a:spLocks noGrp="1" noChangeArrowheads="1"/>
          </p:cNvSpPr>
          <p:nvPr>
            <p:ph type="title"/>
          </p:nvPr>
        </p:nvSpPr>
        <p:spPr>
          <a:xfrm>
            <a:off x="0" y="0"/>
            <a:ext cx="9144000" cy="1143000"/>
          </a:xfrm>
        </p:spPr>
        <p:txBody>
          <a:bodyPr/>
          <a:lstStyle/>
          <a:p>
            <a:pPr eaLnBrk="1" hangingPunct="1">
              <a:defRPr/>
            </a:pPr>
            <a:r>
              <a:rPr lang="en-US" sz="3200" b="1" smtClean="0">
                <a:solidFill>
                  <a:srgbClr val="FFFF66"/>
                </a:solidFill>
              </a:rPr>
              <a:t>The six key themes lead to the following questions: contd…</a:t>
            </a:r>
            <a:r>
              <a:rPr lang="en-US" sz="3200" smtClean="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ChangeArrowheads="1"/>
          </p:cNvSpPr>
          <p:nvPr/>
        </p:nvSpPr>
        <p:spPr bwMode="auto">
          <a:xfrm>
            <a:off x="0" y="1524000"/>
            <a:ext cx="9144000" cy="53340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65000"/>
              <a:buFont typeface="Wingdings" pitchFamily="2" charset="2"/>
              <a:buChar char="n"/>
              <a:defRPr/>
            </a:pPr>
            <a:r>
              <a:rPr lang="en-GB" b="1" dirty="0">
                <a:solidFill>
                  <a:schemeClr val="folHlink"/>
                </a:solidFill>
                <a:effectLst>
                  <a:outerShdw blurRad="38100" dist="38100" dir="2700000" algn="tl">
                    <a:srgbClr val="000000"/>
                  </a:outerShdw>
                </a:effectLst>
                <a:latin typeface="Tahoma" charset="0"/>
              </a:rPr>
              <a:t>What is a natural resource?</a:t>
            </a:r>
          </a:p>
          <a:p>
            <a:pPr marL="342900" indent="-342900" eaLnBrk="1" hangingPunct="1">
              <a:lnSpc>
                <a:spcPct val="90000"/>
              </a:lnSpc>
              <a:spcBef>
                <a:spcPct val="20000"/>
              </a:spcBef>
              <a:buClr>
                <a:schemeClr val="hlink"/>
              </a:buClr>
              <a:buSzPct val="65000"/>
              <a:buFont typeface="Wingdings" pitchFamily="2" charset="2"/>
              <a:buChar char="n"/>
              <a:defRPr/>
            </a:pPr>
            <a:endParaRPr lang="en-GB" sz="1400" b="1" dirty="0">
              <a:solidFill>
                <a:schemeClr val="folHlink"/>
              </a:solidFill>
              <a:effectLst>
                <a:outerShdw blurRad="38100" dist="38100" dir="2700000" algn="tl">
                  <a:srgbClr val="000000"/>
                </a:outerShdw>
              </a:effectLst>
              <a:latin typeface="Tahoma" charset="0"/>
            </a:endParaRPr>
          </a:p>
          <a:p>
            <a:pPr marL="342900" indent="-342900" eaLnBrk="1" hangingPunct="1">
              <a:lnSpc>
                <a:spcPct val="90000"/>
              </a:lnSpc>
              <a:spcBef>
                <a:spcPct val="20000"/>
              </a:spcBef>
              <a:buClr>
                <a:schemeClr val="hlink"/>
              </a:buClr>
              <a:buSzPct val="65000"/>
              <a:buFont typeface="Wingdings" pitchFamily="2" charset="2"/>
              <a:buNone/>
              <a:defRPr/>
            </a:pPr>
            <a:r>
              <a:rPr lang="en-GB" dirty="0">
                <a:effectLst>
                  <a:outerShdw blurRad="38100" dist="38100" dir="2700000" algn="tl">
                    <a:srgbClr val="000000"/>
                  </a:outerShdw>
                </a:effectLst>
                <a:latin typeface="Tahoma" charset="0"/>
              </a:rPr>
              <a:t>	- A natural resource is anything obtained from the environment to meet human needs and wants. Example include food, water, manufactured goods;</a:t>
            </a:r>
          </a:p>
          <a:p>
            <a:pPr marL="342900" indent="-342900" eaLnBrk="1" hangingPunct="1">
              <a:lnSpc>
                <a:spcPct val="90000"/>
              </a:lnSpc>
              <a:spcBef>
                <a:spcPct val="20000"/>
              </a:spcBef>
              <a:buClr>
                <a:schemeClr val="hlink"/>
              </a:buClr>
              <a:buSzPct val="65000"/>
              <a:buFont typeface="Wingdings" pitchFamily="2" charset="2"/>
              <a:buNone/>
              <a:defRPr/>
            </a:pPr>
            <a:endParaRPr lang="en-GB" sz="1400" dirty="0">
              <a:effectLst>
                <a:outerShdw blurRad="38100" dist="38100" dir="2700000" algn="tl">
                  <a:srgbClr val="000000"/>
                </a:outerShdw>
              </a:effectLst>
              <a:latin typeface="Tahoma" charset="0"/>
            </a:endParaRPr>
          </a:p>
          <a:p>
            <a:pPr marL="342900" indent="-342900" eaLnBrk="1" hangingPunct="1">
              <a:lnSpc>
                <a:spcPct val="90000"/>
              </a:lnSpc>
              <a:spcBef>
                <a:spcPct val="20000"/>
              </a:spcBef>
              <a:buClr>
                <a:schemeClr val="hlink"/>
              </a:buClr>
              <a:buSzPct val="65000"/>
              <a:buFont typeface="Wingdings" pitchFamily="2" charset="2"/>
              <a:buNone/>
              <a:defRPr/>
            </a:pPr>
            <a:r>
              <a:rPr lang="en-GB" dirty="0">
                <a:effectLst>
                  <a:outerShdw blurRad="38100" dist="38100" dir="2700000" algn="tl">
                    <a:srgbClr val="000000"/>
                  </a:outerShdw>
                </a:effectLst>
                <a:latin typeface="Tahoma" charset="0"/>
              </a:rPr>
              <a:t>	- Some resource, such as solar energy, fresh air, wind, fresh surface water, fertile soil and wild plants are directly available for use;</a:t>
            </a:r>
          </a:p>
          <a:p>
            <a:pPr marL="342900" indent="-342900" eaLnBrk="1" hangingPunct="1">
              <a:lnSpc>
                <a:spcPct val="90000"/>
              </a:lnSpc>
              <a:spcBef>
                <a:spcPct val="20000"/>
              </a:spcBef>
              <a:buClr>
                <a:schemeClr val="hlink"/>
              </a:buClr>
              <a:buSzPct val="65000"/>
              <a:buFont typeface="Wingdings" pitchFamily="2" charset="2"/>
              <a:buNone/>
              <a:defRPr/>
            </a:pPr>
            <a:endParaRPr lang="en-GB" sz="1400" dirty="0">
              <a:effectLst>
                <a:outerShdw blurRad="38100" dist="38100" dir="2700000" algn="tl">
                  <a:srgbClr val="000000"/>
                </a:outerShdw>
              </a:effectLst>
              <a:latin typeface="Tahoma" charset="0"/>
            </a:endParaRPr>
          </a:p>
          <a:p>
            <a:pPr marL="342900" indent="-342900" eaLnBrk="1" hangingPunct="1">
              <a:lnSpc>
                <a:spcPct val="90000"/>
              </a:lnSpc>
              <a:spcBef>
                <a:spcPct val="20000"/>
              </a:spcBef>
              <a:buClr>
                <a:schemeClr val="hlink"/>
              </a:buClr>
              <a:buSzPct val="65000"/>
              <a:buFont typeface="Wingdings" pitchFamily="2" charset="2"/>
              <a:buNone/>
              <a:defRPr/>
            </a:pPr>
            <a:r>
              <a:rPr lang="en-GB" dirty="0">
                <a:effectLst>
                  <a:outerShdw blurRad="38100" dist="38100" dir="2700000" algn="tl">
                    <a:srgbClr val="000000"/>
                  </a:outerShdw>
                </a:effectLst>
                <a:latin typeface="Tahoma" charset="0"/>
              </a:rPr>
              <a:t>	- Other resources such as petroleum, iron, groundwater are not directly available. They become useful to us only with some effort and technological activities.</a:t>
            </a:r>
            <a:endParaRPr lang="en-US" dirty="0">
              <a:effectLst>
                <a:outerShdw blurRad="38100" dist="38100" dir="2700000" algn="tl">
                  <a:srgbClr val="000000"/>
                </a:outerShdw>
              </a:effectLst>
              <a:latin typeface="Tahoma" charset="0"/>
            </a:endParaRPr>
          </a:p>
        </p:txBody>
      </p:sp>
      <p:sp>
        <p:nvSpPr>
          <p:cNvPr id="21507" name="Text Box 5"/>
          <p:cNvSpPr txBox="1">
            <a:spLocks noChangeArrowheads="1"/>
          </p:cNvSpPr>
          <p:nvPr/>
        </p:nvSpPr>
        <p:spPr bwMode="auto">
          <a:xfrm>
            <a:off x="152400" y="0"/>
            <a:ext cx="8991600" cy="584200"/>
          </a:xfrm>
          <a:prstGeom prst="rect">
            <a:avLst/>
          </a:prstGeom>
          <a:noFill/>
          <a:ln w="9525">
            <a:noFill/>
            <a:miter lim="800000"/>
            <a:headEnd/>
            <a:tailEnd/>
          </a:ln>
        </p:spPr>
        <p:txBody>
          <a:bodyPr>
            <a:spAutoFit/>
          </a:bodyPr>
          <a:lstStyle/>
          <a:p>
            <a:pPr eaLnBrk="1" hangingPunct="1">
              <a:spcBef>
                <a:spcPct val="50000"/>
              </a:spcBef>
            </a:pPr>
            <a:r>
              <a:rPr lang="en-US" sz="3200" b="1">
                <a:solidFill>
                  <a:srgbClr val="FF0000"/>
                </a:solidFill>
                <a:latin typeface="Arial" charset="0"/>
              </a:rPr>
              <a:t>Natural resources: vital to human survival</a:t>
            </a:r>
          </a:p>
        </p:txBody>
      </p:sp>
      <p:sp>
        <p:nvSpPr>
          <p:cNvPr id="21508" name="Rectangle 9"/>
          <p:cNvSpPr>
            <a:spLocks noChangeArrowheads="1"/>
          </p:cNvSpPr>
          <p:nvPr/>
        </p:nvSpPr>
        <p:spPr bwMode="auto">
          <a:xfrm>
            <a:off x="0" y="762000"/>
            <a:ext cx="9144000" cy="946150"/>
          </a:xfrm>
          <a:prstGeom prst="rect">
            <a:avLst/>
          </a:prstGeom>
          <a:noFill/>
          <a:ln w="9525">
            <a:noFill/>
            <a:miter lim="800000"/>
            <a:headEnd/>
            <a:tailEnd/>
          </a:ln>
        </p:spPr>
        <p:txBody>
          <a:bodyPr>
            <a:spAutoFit/>
          </a:bodyPr>
          <a:lstStyle/>
          <a:p>
            <a:pPr algn="ctr"/>
            <a:r>
              <a:rPr lang="en-US" b="1">
                <a:latin typeface="Times New Roman" pitchFamily="18" charset="0"/>
              </a:rPr>
              <a:t>Natural resources = </a:t>
            </a:r>
            <a:r>
              <a:rPr lang="en-US">
                <a:latin typeface="Times New Roman" pitchFamily="18" charset="0"/>
              </a:rPr>
              <a:t>substances and energy sources needed 							for survival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228600" y="1066800"/>
            <a:ext cx="8685213" cy="487363"/>
          </a:xfrm>
          <a:prstGeom prst="rect">
            <a:avLst/>
          </a:prstGeom>
          <a:noFill/>
          <a:ln w="9525">
            <a:noFill/>
            <a:miter lim="800000"/>
            <a:headEnd/>
            <a:tailEnd/>
          </a:ln>
        </p:spPr>
        <p:txBody>
          <a:bodyPr lIns="0" tIns="0" rIns="0" bIns="0">
            <a:spAutoFit/>
          </a:bodyPr>
          <a:lstStyle/>
          <a:p>
            <a:pPr algn="ctr" eaLnBrk="1" hangingPunct="1">
              <a:defRPr/>
            </a:pPr>
            <a:r>
              <a:rPr lang="en-US" sz="3200" b="1">
                <a:effectLst>
                  <a:outerShdw blurRad="38100" dist="38100" dir="2700000" algn="tl">
                    <a:srgbClr val="000000"/>
                  </a:outerShdw>
                </a:effectLst>
                <a:latin typeface="Tahoma" charset="0"/>
              </a:rPr>
              <a:t>This lecture will help you to understand:</a:t>
            </a:r>
          </a:p>
        </p:txBody>
      </p:sp>
      <p:sp>
        <p:nvSpPr>
          <p:cNvPr id="70659" name="Rectangle 3"/>
          <p:cNvSpPr>
            <a:spLocks noChangeArrowheads="1"/>
          </p:cNvSpPr>
          <p:nvPr/>
        </p:nvSpPr>
        <p:spPr bwMode="auto">
          <a:xfrm>
            <a:off x="304800" y="2322513"/>
            <a:ext cx="8839200" cy="3108543"/>
          </a:xfrm>
          <a:prstGeom prst="rect">
            <a:avLst/>
          </a:prstGeom>
          <a:noFill/>
          <a:ln w="9525">
            <a:noFill/>
            <a:miter lim="800000"/>
            <a:headEnd/>
            <a:tailEnd/>
          </a:ln>
        </p:spPr>
        <p:txBody>
          <a:bodyPr wrap="square" anchor="ctr">
            <a:spAutoFit/>
          </a:bodyPr>
          <a:lstStyle/>
          <a:p>
            <a:pPr marL="342900" indent="-342900" eaLnBrk="1" hangingPunct="1">
              <a:spcBef>
                <a:spcPct val="20000"/>
              </a:spcBef>
              <a:buClr>
                <a:schemeClr val="hlink"/>
              </a:buClr>
              <a:buSzPct val="65000"/>
              <a:buFont typeface="Wingdings" pitchFamily="2" charset="2"/>
              <a:buChar char="n"/>
              <a:defRPr/>
            </a:pPr>
            <a:r>
              <a:rPr lang="en-US" dirty="0">
                <a:effectLst>
                  <a:outerShdw blurRad="38100" dist="38100" dir="2700000" algn="tl">
                    <a:srgbClr val="000000"/>
                  </a:outerShdw>
                </a:effectLst>
                <a:latin typeface="Tahoma" charset="0"/>
              </a:rPr>
              <a:t>The meaning of the term environment</a:t>
            </a:r>
          </a:p>
          <a:p>
            <a:pPr marL="342900" indent="-342900" eaLnBrk="1" hangingPunct="1">
              <a:spcBef>
                <a:spcPct val="20000"/>
              </a:spcBef>
              <a:buClr>
                <a:schemeClr val="hlink"/>
              </a:buClr>
              <a:buSzPct val="65000"/>
              <a:buFont typeface="Wingdings" pitchFamily="2" charset="2"/>
              <a:buChar char="n"/>
              <a:defRPr/>
            </a:pPr>
            <a:r>
              <a:rPr lang="en-US" dirty="0">
                <a:effectLst>
                  <a:outerShdw blurRad="38100" dist="38100" dir="2700000" algn="tl">
                    <a:srgbClr val="000000"/>
                  </a:outerShdw>
                </a:effectLst>
                <a:latin typeface="Tahoma" charset="0"/>
              </a:rPr>
              <a:t>The importance of natural resources</a:t>
            </a:r>
          </a:p>
          <a:p>
            <a:pPr marL="342900" indent="-342900" eaLnBrk="1" hangingPunct="1">
              <a:spcBef>
                <a:spcPct val="20000"/>
              </a:spcBef>
              <a:buClr>
                <a:schemeClr val="hlink"/>
              </a:buClr>
              <a:buSzPct val="65000"/>
              <a:buFont typeface="Wingdings" pitchFamily="2" charset="2"/>
              <a:buChar char="n"/>
              <a:defRPr/>
            </a:pPr>
            <a:r>
              <a:rPr lang="en-US" dirty="0">
                <a:effectLst>
                  <a:outerShdw blurRad="38100" dist="38100" dir="2700000" algn="tl">
                    <a:srgbClr val="000000"/>
                  </a:outerShdw>
                </a:effectLst>
                <a:latin typeface="Tahoma" charset="0"/>
              </a:rPr>
              <a:t>That environmental science is interdisciplinary </a:t>
            </a:r>
          </a:p>
          <a:p>
            <a:pPr marL="342900" indent="-342900" eaLnBrk="1" hangingPunct="1">
              <a:spcBef>
                <a:spcPct val="20000"/>
              </a:spcBef>
              <a:buClr>
                <a:schemeClr val="hlink"/>
              </a:buClr>
              <a:buSzPct val="65000"/>
              <a:buFont typeface="Wingdings" pitchFamily="2" charset="2"/>
              <a:buChar char="n"/>
              <a:defRPr/>
            </a:pPr>
            <a:r>
              <a:rPr lang="en-US" dirty="0">
                <a:effectLst>
                  <a:outerShdw blurRad="38100" dist="38100" dir="2700000" algn="tl">
                    <a:srgbClr val="000000"/>
                  </a:outerShdw>
                </a:effectLst>
                <a:latin typeface="Tahoma" charset="0"/>
              </a:rPr>
              <a:t>The scientific method and how science operates</a:t>
            </a:r>
          </a:p>
          <a:p>
            <a:pPr marL="342900" indent="-342900" eaLnBrk="1" hangingPunct="1">
              <a:spcBef>
                <a:spcPct val="20000"/>
              </a:spcBef>
              <a:buClr>
                <a:schemeClr val="hlink"/>
              </a:buClr>
              <a:buSzPct val="65000"/>
              <a:buFont typeface="Wingdings" pitchFamily="2" charset="2"/>
              <a:buChar char="n"/>
              <a:defRPr/>
            </a:pPr>
            <a:r>
              <a:rPr lang="en-US" dirty="0">
                <a:effectLst>
                  <a:outerShdw blurRad="38100" dist="38100" dir="2700000" algn="tl">
                    <a:srgbClr val="000000"/>
                  </a:outerShdw>
                </a:effectLst>
                <a:latin typeface="Tahoma" charset="0"/>
              </a:rPr>
              <a:t>Some challenges facing the global environment</a:t>
            </a:r>
          </a:p>
          <a:p>
            <a:pPr marL="342900" indent="-342900" eaLnBrk="1" hangingPunct="1">
              <a:spcBef>
                <a:spcPct val="20000"/>
              </a:spcBef>
              <a:buClr>
                <a:schemeClr val="hlink"/>
              </a:buClr>
              <a:buSzPct val="65000"/>
              <a:buFont typeface="Wingdings" pitchFamily="2" charset="2"/>
              <a:buChar char="n"/>
              <a:defRPr/>
            </a:pPr>
            <a:r>
              <a:rPr lang="en-US" dirty="0">
                <a:effectLst>
                  <a:outerShdw blurRad="38100" dist="38100" dir="2700000" algn="tl">
                    <a:srgbClr val="000000"/>
                  </a:outerShdw>
                </a:effectLst>
                <a:latin typeface="Tahoma" charset="0"/>
              </a:rPr>
              <a:t>Sustainability and sustainable development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type="body" idx="1"/>
          </p:nvPr>
        </p:nvSpPr>
        <p:spPr>
          <a:xfrm>
            <a:off x="76200" y="228600"/>
            <a:ext cx="9067800" cy="6629400"/>
          </a:xfrm>
        </p:spPr>
        <p:txBody>
          <a:bodyPr/>
          <a:lstStyle/>
          <a:p>
            <a:pPr marL="381000" indent="-381000" eaLnBrk="1" hangingPunct="1">
              <a:lnSpc>
                <a:spcPct val="80000"/>
              </a:lnSpc>
              <a:buFont typeface="Wingdings" pitchFamily="2" charset="2"/>
              <a:buNone/>
              <a:defRPr/>
            </a:pPr>
            <a:r>
              <a:rPr lang="en-GB" b="1" dirty="0" smtClean="0">
                <a:solidFill>
                  <a:schemeClr val="folHlink"/>
                </a:solidFill>
              </a:rPr>
              <a:t>The classification of natural resources:</a:t>
            </a:r>
          </a:p>
          <a:p>
            <a:pPr marL="381000" indent="-381000" eaLnBrk="1" hangingPunct="1">
              <a:lnSpc>
                <a:spcPct val="80000"/>
              </a:lnSpc>
              <a:buFont typeface="Wingdings" pitchFamily="2" charset="2"/>
              <a:buNone/>
              <a:defRPr/>
            </a:pPr>
            <a:endParaRPr lang="en-GB" sz="1600" b="1" dirty="0" smtClean="0">
              <a:solidFill>
                <a:schemeClr val="folHlink"/>
              </a:solidFill>
            </a:endParaRPr>
          </a:p>
          <a:p>
            <a:pPr marL="381000" indent="-381000" eaLnBrk="1" hangingPunct="1">
              <a:lnSpc>
                <a:spcPct val="80000"/>
              </a:lnSpc>
              <a:buFontTx/>
              <a:buAutoNum type="arabicPeriod"/>
              <a:defRPr/>
            </a:pPr>
            <a:r>
              <a:rPr lang="en-GB" sz="2800" b="1" dirty="0" smtClean="0"/>
              <a:t>Renewable resources:</a:t>
            </a:r>
          </a:p>
          <a:p>
            <a:pPr marL="381000" indent="-381000" eaLnBrk="1" hangingPunct="1">
              <a:lnSpc>
                <a:spcPct val="80000"/>
              </a:lnSpc>
              <a:buFontTx/>
              <a:buAutoNum type="arabicPeriod"/>
              <a:defRPr/>
            </a:pPr>
            <a:endParaRPr lang="en-GB" sz="700" b="1" dirty="0" smtClean="0"/>
          </a:p>
          <a:p>
            <a:pPr marL="800100" lvl="1" indent="-342900" eaLnBrk="1" hangingPunct="1">
              <a:lnSpc>
                <a:spcPct val="80000"/>
              </a:lnSpc>
              <a:buFontTx/>
              <a:buChar char="•"/>
              <a:defRPr/>
            </a:pPr>
            <a:r>
              <a:rPr lang="en-GB" sz="2700" b="1" dirty="0" smtClean="0"/>
              <a:t>Perpetually available -</a:t>
            </a:r>
            <a:r>
              <a:rPr lang="en-GB" sz="2700" dirty="0" smtClean="0"/>
              <a:t> solar energy; it is renewed continuously. Solar energy is expected to last at least 6 billion years as the sun completes its life cycle;</a:t>
            </a:r>
          </a:p>
          <a:p>
            <a:pPr marL="800100" lvl="1" indent="-342900" eaLnBrk="1" hangingPunct="1">
              <a:lnSpc>
                <a:spcPct val="80000"/>
              </a:lnSpc>
              <a:buFontTx/>
              <a:buChar char="•"/>
              <a:defRPr/>
            </a:pPr>
            <a:endParaRPr lang="en-GB" sz="900" b="1" dirty="0" smtClean="0"/>
          </a:p>
          <a:p>
            <a:pPr marL="800100" lvl="1" indent="-342900" eaLnBrk="1" hangingPunct="1">
              <a:lnSpc>
                <a:spcPct val="80000"/>
              </a:lnSpc>
              <a:buFontTx/>
              <a:buChar char="•"/>
              <a:defRPr/>
            </a:pPr>
            <a:r>
              <a:rPr lang="en-US" sz="2700" b="1" dirty="0" smtClean="0"/>
              <a:t>Renew themselves over short periods</a:t>
            </a:r>
            <a:r>
              <a:rPr lang="en-GB" sz="2700" b="1" dirty="0" smtClean="0"/>
              <a:t> -</a:t>
            </a:r>
            <a:r>
              <a:rPr lang="en-GB" sz="2700" dirty="0" smtClean="0"/>
              <a:t> can be replenished fairly rapidly (hours to several decades) through natural processes as long as it is not used up faster than it is replaced. Example- forests, water, soil, etc.</a:t>
            </a:r>
          </a:p>
          <a:p>
            <a:pPr marL="800100" lvl="1" indent="-342900" eaLnBrk="1" hangingPunct="1">
              <a:lnSpc>
                <a:spcPct val="80000"/>
              </a:lnSpc>
              <a:buFontTx/>
              <a:buChar char="•"/>
              <a:defRPr/>
            </a:pPr>
            <a:endParaRPr lang="en-GB" sz="900" b="1" dirty="0" smtClean="0"/>
          </a:p>
          <a:p>
            <a:pPr marL="381000" indent="-381000" eaLnBrk="1" hangingPunct="1">
              <a:lnSpc>
                <a:spcPct val="80000"/>
              </a:lnSpc>
              <a:buFontTx/>
              <a:buAutoNum type="arabicPeriod"/>
              <a:defRPr/>
            </a:pPr>
            <a:r>
              <a:rPr lang="en-GB" sz="2800" b="1" dirty="0" smtClean="0"/>
              <a:t>Non-renewable resource:</a:t>
            </a:r>
          </a:p>
          <a:p>
            <a:pPr marL="381000" indent="-381000" eaLnBrk="1" hangingPunct="1">
              <a:lnSpc>
                <a:spcPct val="80000"/>
              </a:lnSpc>
              <a:buFontTx/>
              <a:buNone/>
              <a:defRPr/>
            </a:pPr>
            <a:endParaRPr lang="en-GB" sz="1050" b="1" dirty="0" smtClean="0"/>
          </a:p>
          <a:p>
            <a:pPr lvl="1" eaLnBrk="1" hangingPunct="1">
              <a:lnSpc>
                <a:spcPct val="80000"/>
              </a:lnSpc>
              <a:defRPr/>
            </a:pPr>
            <a:r>
              <a:rPr lang="en-GB" sz="2600" dirty="0" smtClean="0"/>
              <a:t>Resources that exist in a fixed quantity or stock in the earth’s crust are called non-renewable resources. On a time scale of millions to billions of year, geological processes can renew such resources. Example include- fossil fuel.</a:t>
            </a:r>
            <a:endParaRPr lang="en-US" sz="26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533400" y="228600"/>
            <a:ext cx="8229600" cy="427038"/>
          </a:xfrm>
        </p:spPr>
        <p:txBody>
          <a:bodyPr lIns="0" tIns="0" rIns="0" bIns="0" anchor="t">
            <a:spAutoFit/>
          </a:bodyPr>
          <a:lstStyle/>
          <a:p>
            <a:pPr eaLnBrk="1" hangingPunct="1">
              <a:defRPr/>
            </a:pPr>
            <a:r>
              <a:rPr lang="en-US" sz="2800" b="1" smtClean="0">
                <a:solidFill>
                  <a:srgbClr val="CC3300"/>
                </a:solidFill>
              </a:rPr>
              <a:t>Natural resources: vital to human survival</a:t>
            </a:r>
          </a:p>
        </p:txBody>
      </p:sp>
      <p:sp>
        <p:nvSpPr>
          <p:cNvPr id="79875" name="Rectangle 3"/>
          <p:cNvSpPr>
            <a:spLocks noGrp="1" noChangeArrowheads="1"/>
          </p:cNvSpPr>
          <p:nvPr>
            <p:ph type="body" idx="4294967295"/>
          </p:nvPr>
        </p:nvSpPr>
        <p:spPr>
          <a:xfrm>
            <a:off x="173038" y="4378325"/>
            <a:ext cx="8788400" cy="2428875"/>
          </a:xfrm>
        </p:spPr>
        <p:txBody>
          <a:bodyPr anchor="ctr">
            <a:spAutoFit/>
          </a:bodyPr>
          <a:lstStyle/>
          <a:p>
            <a:pPr eaLnBrk="1" hangingPunct="1">
              <a:lnSpc>
                <a:spcPct val="120000"/>
              </a:lnSpc>
              <a:defRPr/>
            </a:pPr>
            <a:r>
              <a:rPr lang="en-US" sz="2400" b="1" smtClean="0"/>
              <a:t>Renewable resources</a:t>
            </a:r>
            <a:r>
              <a:rPr lang="en-US" sz="2400" smtClean="0"/>
              <a:t>:</a:t>
            </a:r>
          </a:p>
          <a:p>
            <a:pPr lvl="1" eaLnBrk="1" hangingPunct="1">
              <a:lnSpc>
                <a:spcPct val="120000"/>
              </a:lnSpc>
              <a:spcBef>
                <a:spcPct val="0"/>
              </a:spcBef>
              <a:defRPr/>
            </a:pPr>
            <a:r>
              <a:rPr lang="en-US" sz="2000" smtClean="0"/>
              <a:t>Perpetually available: sunlight, wind, wave energy</a:t>
            </a:r>
          </a:p>
          <a:p>
            <a:pPr lvl="1" eaLnBrk="1" hangingPunct="1">
              <a:lnSpc>
                <a:spcPct val="120000"/>
              </a:lnSpc>
              <a:spcBef>
                <a:spcPct val="0"/>
              </a:spcBef>
              <a:defRPr/>
            </a:pPr>
            <a:r>
              <a:rPr lang="en-US" sz="2000" smtClean="0"/>
              <a:t>Renew themselves over short periods: timber, water, soil</a:t>
            </a:r>
          </a:p>
          <a:p>
            <a:pPr lvl="2" eaLnBrk="1" hangingPunct="1">
              <a:lnSpc>
                <a:spcPct val="120000"/>
              </a:lnSpc>
              <a:spcBef>
                <a:spcPct val="0"/>
              </a:spcBef>
              <a:defRPr/>
            </a:pPr>
            <a:r>
              <a:rPr lang="en-US" sz="2000" smtClean="0">
                <a:solidFill>
                  <a:srgbClr val="CC3300"/>
                </a:solidFill>
              </a:rPr>
              <a:t>These can be destroyed</a:t>
            </a:r>
          </a:p>
          <a:p>
            <a:pPr eaLnBrk="1" hangingPunct="1">
              <a:lnSpc>
                <a:spcPct val="120000"/>
              </a:lnSpc>
              <a:spcBef>
                <a:spcPct val="0"/>
              </a:spcBef>
              <a:defRPr/>
            </a:pPr>
            <a:r>
              <a:rPr lang="en-US" sz="2400" b="1" smtClean="0"/>
              <a:t>Non-renewable resources</a:t>
            </a:r>
            <a:r>
              <a:rPr lang="en-US" sz="2400" smtClean="0"/>
              <a:t>: can be depleted</a:t>
            </a:r>
          </a:p>
          <a:p>
            <a:pPr lvl="1" eaLnBrk="1" hangingPunct="1">
              <a:lnSpc>
                <a:spcPct val="120000"/>
              </a:lnSpc>
              <a:spcBef>
                <a:spcPct val="0"/>
              </a:spcBef>
              <a:defRPr/>
            </a:pPr>
            <a:r>
              <a:rPr lang="en-US" sz="2000" smtClean="0"/>
              <a:t>Oil, coal, minerals</a:t>
            </a:r>
          </a:p>
        </p:txBody>
      </p:sp>
      <p:pic>
        <p:nvPicPr>
          <p:cNvPr id="23556" name="Picture 6" descr="01-01Figure_L"/>
          <p:cNvPicPr>
            <a:picLocks noChangeAspect="1" noChangeArrowheads="1"/>
          </p:cNvPicPr>
          <p:nvPr/>
        </p:nvPicPr>
        <p:blipFill>
          <a:blip r:embed="rId2"/>
          <a:srcRect b="5037"/>
          <a:stretch>
            <a:fillRect/>
          </a:stretch>
        </p:blipFill>
        <p:spPr bwMode="auto">
          <a:xfrm>
            <a:off x="1066800" y="1447800"/>
            <a:ext cx="5969000" cy="3052763"/>
          </a:xfrm>
          <a:prstGeom prst="rect">
            <a:avLst/>
          </a:prstGeom>
          <a:noFill/>
          <a:ln w="9525">
            <a:noFill/>
            <a:miter lim="800000"/>
            <a:headEnd/>
            <a:tailEnd/>
          </a:ln>
        </p:spPr>
      </p:pic>
      <p:sp>
        <p:nvSpPr>
          <p:cNvPr id="23557" name="Rectangle 9"/>
          <p:cNvSpPr>
            <a:spLocks noChangeArrowheads="1"/>
          </p:cNvSpPr>
          <p:nvPr/>
        </p:nvSpPr>
        <p:spPr bwMode="auto">
          <a:xfrm>
            <a:off x="0" y="914400"/>
            <a:ext cx="9144000" cy="457200"/>
          </a:xfrm>
          <a:prstGeom prst="rect">
            <a:avLst/>
          </a:prstGeom>
          <a:noFill/>
          <a:ln w="9525">
            <a:noFill/>
            <a:miter lim="800000"/>
            <a:headEnd/>
            <a:tailEnd/>
          </a:ln>
        </p:spPr>
        <p:txBody>
          <a:bodyPr>
            <a:spAutoFit/>
          </a:bodyPr>
          <a:lstStyle/>
          <a:p>
            <a:r>
              <a:rPr lang="en-US" sz="2400" b="1">
                <a:latin typeface="Times New Roman" pitchFamily="18" charset="0"/>
              </a:rPr>
              <a:t>Natural resources = </a:t>
            </a:r>
            <a:r>
              <a:rPr lang="en-US" sz="2400">
                <a:latin typeface="Times New Roman" pitchFamily="18" charset="0"/>
              </a:rPr>
              <a:t>substances and energy sources needed for survival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457200" y="228600"/>
            <a:ext cx="8229600" cy="487363"/>
          </a:xfrm>
        </p:spPr>
        <p:txBody>
          <a:bodyPr lIns="0" tIns="0" rIns="0" bIns="0" anchor="t">
            <a:spAutoFit/>
          </a:bodyPr>
          <a:lstStyle/>
          <a:p>
            <a:pPr eaLnBrk="1" hangingPunct="1">
              <a:defRPr/>
            </a:pPr>
            <a:r>
              <a:rPr lang="en-US" sz="3200" b="1" smtClean="0">
                <a:solidFill>
                  <a:schemeClr val="folHlink"/>
                </a:solidFill>
              </a:rPr>
              <a:t>Global human population growth</a:t>
            </a:r>
          </a:p>
        </p:txBody>
      </p:sp>
      <p:sp>
        <p:nvSpPr>
          <p:cNvPr id="80899" name="Rectangle 3"/>
          <p:cNvSpPr>
            <a:spLocks noGrp="1" noChangeArrowheads="1"/>
          </p:cNvSpPr>
          <p:nvPr>
            <p:ph type="body" idx="4294967295"/>
          </p:nvPr>
        </p:nvSpPr>
        <p:spPr>
          <a:xfrm>
            <a:off x="0" y="1655763"/>
            <a:ext cx="4876800" cy="4765675"/>
          </a:xfrm>
        </p:spPr>
        <p:txBody>
          <a:bodyPr anchor="ctr">
            <a:spAutoFit/>
          </a:bodyPr>
          <a:lstStyle/>
          <a:p>
            <a:pPr eaLnBrk="1" hangingPunct="1">
              <a:spcBef>
                <a:spcPct val="30000"/>
              </a:spcBef>
              <a:defRPr/>
            </a:pPr>
            <a:r>
              <a:rPr lang="en-US" sz="2800" dirty="0" smtClean="0"/>
              <a:t>More  than 7.5 billion humans</a:t>
            </a:r>
          </a:p>
          <a:p>
            <a:pPr eaLnBrk="1" hangingPunct="1">
              <a:spcBef>
                <a:spcPct val="30000"/>
              </a:spcBef>
              <a:defRPr/>
            </a:pPr>
            <a:r>
              <a:rPr lang="en-US" sz="2800" dirty="0" smtClean="0"/>
              <a:t>Why so many humans?</a:t>
            </a:r>
          </a:p>
          <a:p>
            <a:pPr lvl="1" eaLnBrk="1" hangingPunct="1">
              <a:spcBef>
                <a:spcPct val="30000"/>
              </a:spcBef>
              <a:defRPr/>
            </a:pPr>
            <a:r>
              <a:rPr lang="en-US" sz="2400" dirty="0" smtClean="0"/>
              <a:t>Agricultural revolution</a:t>
            </a:r>
          </a:p>
          <a:p>
            <a:pPr lvl="2" eaLnBrk="1" hangingPunct="1">
              <a:spcBef>
                <a:spcPct val="30000"/>
              </a:spcBef>
              <a:defRPr/>
            </a:pPr>
            <a:r>
              <a:rPr lang="en-US" dirty="0" smtClean="0"/>
              <a:t>Stable food supplies</a:t>
            </a:r>
          </a:p>
          <a:p>
            <a:pPr lvl="1" eaLnBrk="1" hangingPunct="1">
              <a:spcBef>
                <a:spcPct val="30000"/>
              </a:spcBef>
              <a:defRPr/>
            </a:pPr>
            <a:r>
              <a:rPr lang="en-US" sz="2400" dirty="0" smtClean="0"/>
              <a:t>Industrial revolution</a:t>
            </a:r>
          </a:p>
          <a:p>
            <a:pPr lvl="2" eaLnBrk="1" hangingPunct="1">
              <a:spcBef>
                <a:spcPct val="30000"/>
              </a:spcBef>
              <a:defRPr/>
            </a:pPr>
            <a:r>
              <a:rPr lang="en-US" dirty="0" smtClean="0"/>
              <a:t>Urbanized society powered by fossil fuels</a:t>
            </a:r>
          </a:p>
          <a:p>
            <a:pPr lvl="2" eaLnBrk="1" hangingPunct="1">
              <a:spcBef>
                <a:spcPct val="30000"/>
              </a:spcBef>
              <a:defRPr/>
            </a:pPr>
            <a:r>
              <a:rPr lang="en-US" dirty="0" smtClean="0"/>
              <a:t>Sanitation and medicines</a:t>
            </a:r>
          </a:p>
          <a:p>
            <a:pPr lvl="2" eaLnBrk="1" hangingPunct="1">
              <a:spcBef>
                <a:spcPct val="30000"/>
              </a:spcBef>
              <a:defRPr/>
            </a:pPr>
            <a:r>
              <a:rPr lang="en-US" dirty="0" smtClean="0"/>
              <a:t>More food</a:t>
            </a:r>
          </a:p>
        </p:txBody>
      </p:sp>
      <p:pic>
        <p:nvPicPr>
          <p:cNvPr id="24580" name="Picture 7" descr="01-02Figureb_P"/>
          <p:cNvPicPr>
            <a:picLocks noChangeAspect="1" noChangeArrowheads="1"/>
          </p:cNvPicPr>
          <p:nvPr/>
        </p:nvPicPr>
        <p:blipFill>
          <a:blip r:embed="rId2"/>
          <a:srcRect b="3285"/>
          <a:stretch>
            <a:fillRect/>
          </a:stretch>
        </p:blipFill>
        <p:spPr bwMode="auto">
          <a:xfrm>
            <a:off x="4876800" y="3683000"/>
            <a:ext cx="4191000" cy="3119438"/>
          </a:xfrm>
          <a:prstGeom prst="rect">
            <a:avLst/>
          </a:prstGeom>
          <a:noFill/>
          <a:ln w="9525">
            <a:noFill/>
            <a:miter lim="800000"/>
            <a:headEnd/>
            <a:tailEnd/>
          </a:ln>
        </p:spPr>
      </p:pic>
      <p:pic>
        <p:nvPicPr>
          <p:cNvPr id="24581" name="Picture 8" descr="01-02Figurea_L"/>
          <p:cNvPicPr>
            <a:picLocks noChangeAspect="1" noChangeArrowheads="1"/>
          </p:cNvPicPr>
          <p:nvPr/>
        </p:nvPicPr>
        <p:blipFill>
          <a:blip r:embed="rId3"/>
          <a:srcRect b="3070"/>
          <a:stretch>
            <a:fillRect/>
          </a:stretch>
        </p:blipFill>
        <p:spPr bwMode="auto">
          <a:xfrm>
            <a:off x="4876800" y="723900"/>
            <a:ext cx="4176713" cy="28257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457200" y="274638"/>
            <a:ext cx="8229600" cy="487362"/>
          </a:xfrm>
        </p:spPr>
        <p:txBody>
          <a:bodyPr lIns="0" tIns="0" rIns="0" bIns="0" anchor="t">
            <a:spAutoFit/>
          </a:bodyPr>
          <a:lstStyle/>
          <a:p>
            <a:pPr eaLnBrk="1" hangingPunct="1">
              <a:defRPr/>
            </a:pPr>
            <a:r>
              <a:rPr lang="en-US" sz="3200" b="1" dirty="0" smtClean="0">
                <a:solidFill>
                  <a:schemeClr val="folHlink"/>
                </a:solidFill>
              </a:rPr>
              <a:t>Thomas Malthus and human population</a:t>
            </a:r>
          </a:p>
        </p:txBody>
      </p:sp>
      <p:sp>
        <p:nvSpPr>
          <p:cNvPr id="81923" name="Rectangle 3"/>
          <p:cNvSpPr>
            <a:spLocks noGrp="1" noChangeArrowheads="1"/>
          </p:cNvSpPr>
          <p:nvPr>
            <p:ph type="body" idx="4294967295"/>
          </p:nvPr>
        </p:nvSpPr>
        <p:spPr>
          <a:xfrm>
            <a:off x="0" y="898525"/>
            <a:ext cx="9144000" cy="5897563"/>
          </a:xfrm>
        </p:spPr>
        <p:txBody>
          <a:bodyPr anchor="ctr">
            <a:spAutoFit/>
          </a:bodyPr>
          <a:lstStyle/>
          <a:p>
            <a:pPr marL="228600" indent="-228600" defTabSz="800100" eaLnBrk="1" hangingPunct="1">
              <a:buFontTx/>
              <a:buNone/>
              <a:defRPr/>
            </a:pPr>
            <a:r>
              <a:rPr lang="en-US" sz="2400" dirty="0" smtClean="0">
                <a:solidFill>
                  <a:srgbClr val="CC3300"/>
                </a:solidFill>
              </a:rPr>
              <a:t>Thomas Malthus</a:t>
            </a:r>
          </a:p>
          <a:p>
            <a:pPr marL="685800" lvl="1" defTabSz="800100" eaLnBrk="1" hangingPunct="1">
              <a:buFontTx/>
              <a:buChar char="•"/>
              <a:defRPr/>
            </a:pPr>
            <a:r>
              <a:rPr lang="en-US" sz="2400" dirty="0" smtClean="0"/>
              <a:t>Population growth must be restricted, or it will </a:t>
            </a:r>
            <a:r>
              <a:rPr lang="en-US" sz="2400" dirty="0" err="1" smtClean="0"/>
              <a:t>outstip</a:t>
            </a:r>
            <a:r>
              <a:rPr lang="en-US" sz="2400" dirty="0" smtClean="0"/>
              <a:t> food production</a:t>
            </a:r>
          </a:p>
          <a:p>
            <a:pPr marL="685800" lvl="1" defTabSz="800100" eaLnBrk="1" hangingPunct="1">
              <a:buFontTx/>
              <a:buChar char="•"/>
              <a:defRPr/>
            </a:pPr>
            <a:r>
              <a:rPr lang="en-US" sz="2400" dirty="0" smtClean="0"/>
              <a:t>Starvation, war, disease</a:t>
            </a:r>
          </a:p>
          <a:p>
            <a:pPr marL="228600" indent="-228600" defTabSz="800100" eaLnBrk="1" hangingPunct="1">
              <a:buFontTx/>
              <a:buNone/>
              <a:defRPr/>
            </a:pPr>
            <a:endParaRPr lang="en-US" sz="2400" dirty="0" smtClean="0"/>
          </a:p>
          <a:p>
            <a:pPr marL="228600" indent="-228600" defTabSz="800100" eaLnBrk="1" hangingPunct="1">
              <a:buFont typeface="Wingdings" pitchFamily="2" charset="2"/>
              <a:buNone/>
              <a:defRPr/>
            </a:pPr>
            <a:r>
              <a:rPr lang="en-US" sz="2400" u="sng" dirty="0" smtClean="0">
                <a:solidFill>
                  <a:srgbClr val="CC3300"/>
                </a:solidFill>
              </a:rPr>
              <a:t>Neo-Malthusians</a:t>
            </a:r>
            <a:r>
              <a:rPr lang="en-US" sz="2400" dirty="0" smtClean="0"/>
              <a:t> (e.g., </a:t>
            </a:r>
            <a:r>
              <a:rPr lang="en-US" sz="2400" u="sng" dirty="0" smtClean="0"/>
              <a:t>Paul Ehrlich</a:t>
            </a:r>
            <a:r>
              <a:rPr lang="en-US" sz="2400" dirty="0" smtClean="0"/>
              <a:t>, </a:t>
            </a:r>
            <a:r>
              <a:rPr lang="en-US" sz="2400" u="sng" dirty="0" smtClean="0"/>
              <a:t>Garrett Hardin</a:t>
            </a:r>
            <a:r>
              <a:rPr lang="en-US" sz="2400" dirty="0" smtClean="0"/>
              <a:t>, </a:t>
            </a:r>
            <a:r>
              <a:rPr lang="en-US" sz="2400" u="sng" dirty="0" smtClean="0"/>
              <a:t>Lester Brown</a:t>
            </a:r>
            <a:r>
              <a:rPr lang="en-US" sz="2400" dirty="0" smtClean="0"/>
              <a:t>, </a:t>
            </a:r>
            <a:r>
              <a:rPr lang="en-US" sz="2400" u="sng" dirty="0" smtClean="0"/>
              <a:t>David Pimentel</a:t>
            </a:r>
            <a:r>
              <a:rPr lang="en-US" sz="2400" dirty="0" smtClean="0"/>
              <a:t>) have revived some of his ideas. Namely:</a:t>
            </a:r>
          </a:p>
          <a:p>
            <a:pPr marL="228600" indent="-228600" defTabSz="800100" eaLnBrk="1" hangingPunct="1">
              <a:buFont typeface="Wingdings" pitchFamily="2" charset="2"/>
              <a:buNone/>
              <a:defRPr/>
            </a:pPr>
            <a:endParaRPr lang="en-US" sz="1000" dirty="0" smtClean="0"/>
          </a:p>
          <a:p>
            <a:pPr marL="228600" indent="-228600" defTabSz="800100" eaLnBrk="1" hangingPunct="1">
              <a:defRPr/>
            </a:pPr>
            <a:r>
              <a:rPr lang="en-US" sz="2400" dirty="0" smtClean="0"/>
              <a:t>Population is an important issue because the planet is already overpopulated.</a:t>
            </a:r>
          </a:p>
          <a:p>
            <a:pPr marL="228600" indent="-228600" defTabSz="800100" eaLnBrk="1" hangingPunct="1">
              <a:defRPr/>
            </a:pPr>
            <a:endParaRPr lang="en-US" sz="1000" dirty="0" smtClean="0"/>
          </a:p>
          <a:p>
            <a:pPr marL="228600" indent="-228600" defTabSz="800100" eaLnBrk="1" hangingPunct="1">
              <a:defRPr/>
            </a:pPr>
            <a:r>
              <a:rPr lang="en-US" sz="2400" dirty="0" smtClean="0"/>
              <a:t>Population growth puts unsustainable pressure on the earth and its limited resources.</a:t>
            </a:r>
          </a:p>
          <a:p>
            <a:pPr marL="228600" indent="-228600" defTabSz="800100" eaLnBrk="1" hangingPunct="1">
              <a:buFont typeface="Wingdings" pitchFamily="2" charset="2"/>
              <a:buNone/>
              <a:defRPr/>
            </a:pPr>
            <a:endParaRPr lang="en-US" sz="1000" dirty="0" smtClean="0"/>
          </a:p>
          <a:p>
            <a:pPr marL="228600" indent="-228600" defTabSz="800100" eaLnBrk="1" hangingPunct="1">
              <a:defRPr/>
            </a:pPr>
            <a:r>
              <a:rPr lang="en-US" sz="2400" dirty="0" smtClean="0"/>
              <a:t>One of these days, we will overstep the Earth’s ability to support us.  Therefore, we need to control population soon.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57200" y="274638"/>
            <a:ext cx="8458200" cy="715962"/>
          </a:xfrm>
        </p:spPr>
        <p:txBody>
          <a:bodyPr/>
          <a:lstStyle/>
          <a:p>
            <a:pPr eaLnBrk="1" hangingPunct="1">
              <a:defRPr/>
            </a:pPr>
            <a:r>
              <a:rPr lang="en-US" sz="3200" b="1" smtClean="0">
                <a:solidFill>
                  <a:schemeClr val="folHlink"/>
                </a:solidFill>
              </a:rPr>
              <a:t>Garrett Hardin’s Tragedy of the Commons</a:t>
            </a:r>
          </a:p>
        </p:txBody>
      </p:sp>
      <p:sp>
        <p:nvSpPr>
          <p:cNvPr id="199683" name="Rectangle 3"/>
          <p:cNvSpPr>
            <a:spLocks noGrp="1" noChangeArrowheads="1"/>
          </p:cNvSpPr>
          <p:nvPr>
            <p:ph type="body" idx="1"/>
          </p:nvPr>
        </p:nvSpPr>
        <p:spPr>
          <a:xfrm>
            <a:off x="0" y="1371600"/>
            <a:ext cx="9144000" cy="5486400"/>
          </a:xfrm>
        </p:spPr>
        <p:txBody>
          <a:bodyPr/>
          <a:lstStyle/>
          <a:p>
            <a:pPr eaLnBrk="1" hangingPunct="1">
              <a:buFont typeface="Wingdings" pitchFamily="2" charset="2"/>
              <a:buNone/>
              <a:defRPr/>
            </a:pPr>
            <a:r>
              <a:rPr lang="en-US" sz="2600" dirty="0" smtClean="0"/>
              <a:t>The concept of the </a:t>
            </a:r>
            <a:r>
              <a:rPr lang="en-US" sz="2600" dirty="0" smtClean="0">
                <a:solidFill>
                  <a:srgbClr val="FFFF66"/>
                </a:solidFill>
              </a:rPr>
              <a:t>Tragedy of the Commons</a:t>
            </a:r>
            <a:r>
              <a:rPr lang="en-US" sz="2600" dirty="0" smtClean="0"/>
              <a:t> is extremely important for understanding the degradation of our environment. The concept was clearly expressed for the first time by </a:t>
            </a:r>
            <a:r>
              <a:rPr lang="en-US" sz="2600" dirty="0" smtClean="0">
                <a:solidFill>
                  <a:srgbClr val="FFFF66"/>
                </a:solidFill>
              </a:rPr>
              <a:t>Garrett Hardin</a:t>
            </a:r>
            <a:r>
              <a:rPr lang="en-US" sz="2600" dirty="0" smtClean="0"/>
              <a:t> in his famous article in Science in 1968, which is "widely accepted as a fundamental contribution to ecology, population theory, economics and political science." </a:t>
            </a:r>
          </a:p>
          <a:p>
            <a:pPr eaLnBrk="1" hangingPunct="1">
              <a:defRPr/>
            </a:pPr>
            <a:endParaRPr lang="en-US" sz="1600" dirty="0" smtClean="0"/>
          </a:p>
          <a:p>
            <a:pPr eaLnBrk="1" hangingPunct="1">
              <a:defRPr/>
            </a:pPr>
            <a:r>
              <a:rPr lang="en-US" sz="2600" dirty="0" smtClean="0"/>
              <a:t>Solving commons problems involves </a:t>
            </a:r>
            <a:r>
              <a:rPr lang="en-US" sz="2600" dirty="0" smtClean="0">
                <a:solidFill>
                  <a:srgbClr val="FFFF66"/>
                </a:solidFill>
              </a:rPr>
              <a:t>two distinct elements</a:t>
            </a:r>
            <a:r>
              <a:rPr lang="en-US" sz="2600" dirty="0" smtClean="0"/>
              <a:t>:</a:t>
            </a:r>
          </a:p>
          <a:p>
            <a:pPr lvl="2" eaLnBrk="1" hangingPunct="1">
              <a:defRPr/>
            </a:pPr>
            <a:r>
              <a:rPr lang="en-US" sz="2600" dirty="0" smtClean="0">
                <a:solidFill>
                  <a:srgbClr val="FFFF66"/>
                </a:solidFill>
              </a:rPr>
              <a:t>Restricting access</a:t>
            </a:r>
            <a:r>
              <a:rPr lang="en-US" sz="2600" dirty="0" smtClean="0"/>
              <a:t>, and </a:t>
            </a:r>
          </a:p>
          <a:p>
            <a:pPr lvl="2" eaLnBrk="1" hangingPunct="1">
              <a:defRPr/>
            </a:pPr>
            <a:r>
              <a:rPr lang="en-US" sz="2600" dirty="0" smtClean="0">
                <a:solidFill>
                  <a:srgbClr val="FFFF66"/>
                </a:solidFill>
              </a:rPr>
              <a:t>Creating incentives</a:t>
            </a:r>
            <a:r>
              <a:rPr lang="en-US" sz="2600" dirty="0" smtClean="0"/>
              <a:t> (usually by assigning individual rights to, or shares of, the resource) for users to invest in the resource instead of overexploiting it.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2"/>
          <a:srcRect/>
          <a:stretch>
            <a:fillRect/>
          </a:stretch>
        </p:blipFill>
        <p:spPr bwMode="auto">
          <a:xfrm>
            <a:off x="5257800" y="1981200"/>
            <a:ext cx="3886200" cy="2914650"/>
          </a:xfrm>
          <a:prstGeom prst="rect">
            <a:avLst/>
          </a:prstGeom>
          <a:noFill/>
          <a:ln w="9525">
            <a:noFill/>
            <a:miter lim="800000"/>
            <a:headEnd/>
            <a:tailEnd/>
          </a:ln>
        </p:spPr>
      </p:pic>
      <p:sp>
        <p:nvSpPr>
          <p:cNvPr id="200709" name="Rectangle 2"/>
          <p:cNvSpPr>
            <a:spLocks noChangeArrowheads="1"/>
          </p:cNvSpPr>
          <p:nvPr/>
        </p:nvSpPr>
        <p:spPr bwMode="auto">
          <a:xfrm>
            <a:off x="228600" y="228600"/>
            <a:ext cx="8685213" cy="974725"/>
          </a:xfrm>
          <a:prstGeom prst="rect">
            <a:avLst/>
          </a:prstGeom>
          <a:noFill/>
          <a:ln w="9525">
            <a:noFill/>
            <a:miter lim="800000"/>
            <a:headEnd/>
            <a:tailEnd/>
          </a:ln>
          <a:effectLst/>
        </p:spPr>
        <p:txBody>
          <a:bodyPr lIns="0" tIns="0" rIns="0" bIns="0">
            <a:spAutoFit/>
          </a:bodyPr>
          <a:lstStyle/>
          <a:p>
            <a:pPr eaLnBrk="1" hangingPunct="1">
              <a:defRPr/>
            </a:pPr>
            <a:r>
              <a:rPr lang="en-US" sz="3200" b="1">
                <a:solidFill>
                  <a:schemeClr val="folHlink"/>
                </a:solidFill>
                <a:effectLst>
                  <a:outerShdw blurRad="38100" dist="38100" dir="2700000" algn="tl">
                    <a:srgbClr val="000000"/>
                  </a:outerShdw>
                </a:effectLst>
                <a:latin typeface="Tahoma" charset="0"/>
              </a:rPr>
              <a:t>Garrett Hardin’s Tragedy of the Commons…</a:t>
            </a:r>
          </a:p>
        </p:txBody>
      </p:sp>
      <p:sp>
        <p:nvSpPr>
          <p:cNvPr id="200710" name="Rectangle 3"/>
          <p:cNvSpPr>
            <a:spLocks noChangeArrowheads="1"/>
          </p:cNvSpPr>
          <p:nvPr/>
        </p:nvSpPr>
        <p:spPr bwMode="auto">
          <a:xfrm>
            <a:off x="0" y="1287463"/>
            <a:ext cx="5410200" cy="5349875"/>
          </a:xfrm>
          <a:prstGeom prst="rect">
            <a:avLst/>
          </a:prstGeom>
          <a:noFill/>
          <a:ln w="9525">
            <a:noFill/>
            <a:miter lim="800000"/>
            <a:headEnd/>
            <a:tailEnd/>
          </a:ln>
          <a:effectLst/>
        </p:spPr>
        <p:txBody>
          <a:bodyPr anchor="ctr">
            <a:spAutoFit/>
          </a:bodyPr>
          <a:lstStyle/>
          <a:p>
            <a:pPr marL="609600" indent="-609600" eaLnBrk="1" hangingPunct="1">
              <a:spcBef>
                <a:spcPct val="20000"/>
              </a:spcBef>
              <a:buClr>
                <a:schemeClr val="hlink"/>
              </a:buClr>
              <a:buSzPct val="65000"/>
              <a:buFontTx/>
              <a:buAutoNum type="arabicPeriod"/>
              <a:defRPr/>
            </a:pPr>
            <a:r>
              <a:rPr lang="en-US" sz="2400">
                <a:effectLst>
                  <a:outerShdw blurRad="38100" dist="38100" dir="2700000" algn="tl">
                    <a:srgbClr val="000000"/>
                  </a:outerShdw>
                </a:effectLst>
                <a:latin typeface="Tahoma" charset="0"/>
              </a:rPr>
              <a:t>Unregulated exploitation leads to resource depletion:</a:t>
            </a:r>
          </a:p>
          <a:p>
            <a:pPr marL="609600" indent="-609600" eaLnBrk="1" hangingPunct="1">
              <a:spcBef>
                <a:spcPct val="20000"/>
              </a:spcBef>
              <a:buClr>
                <a:schemeClr val="hlink"/>
              </a:buClr>
              <a:buSzPct val="65000"/>
              <a:defRPr/>
            </a:pPr>
            <a:r>
              <a:rPr lang="en-US" sz="2400">
                <a:effectLst>
                  <a:outerShdw blurRad="38100" dist="38100" dir="2700000" algn="tl">
                    <a:srgbClr val="000000"/>
                  </a:outerShdw>
                </a:effectLst>
                <a:latin typeface="Tahoma" charset="0"/>
              </a:rPr>
              <a:t>			Soil, air, water;</a:t>
            </a:r>
          </a:p>
          <a:p>
            <a:pPr marL="609600" indent="-609600" eaLnBrk="1" hangingPunct="1">
              <a:spcBef>
                <a:spcPct val="20000"/>
              </a:spcBef>
              <a:buClr>
                <a:schemeClr val="hlink"/>
              </a:buClr>
              <a:buSzPct val="65000"/>
              <a:buFontTx/>
              <a:buAutoNum type="arabicPeriod"/>
              <a:defRPr/>
            </a:pPr>
            <a:r>
              <a:rPr lang="en-US" sz="2400">
                <a:effectLst>
                  <a:outerShdw blurRad="38100" dist="38100" dir="2700000" algn="tl">
                    <a:srgbClr val="000000"/>
                  </a:outerShdw>
                </a:effectLst>
                <a:latin typeface="Tahoma" charset="0"/>
              </a:rPr>
              <a:t>Resource users are tempted to increase use until the resource is gone;</a:t>
            </a:r>
          </a:p>
          <a:p>
            <a:pPr marL="609600" indent="-609600" eaLnBrk="1" hangingPunct="1">
              <a:spcBef>
                <a:spcPct val="20000"/>
              </a:spcBef>
              <a:buClr>
                <a:schemeClr val="hlink"/>
              </a:buClr>
              <a:buSzPct val="65000"/>
              <a:defRPr/>
            </a:pPr>
            <a:r>
              <a:rPr lang="en-US" sz="2400" b="1">
                <a:solidFill>
                  <a:schemeClr val="folHlink"/>
                </a:solidFill>
                <a:effectLst>
                  <a:outerShdw blurRad="38100" dist="38100" dir="2700000" algn="tl">
                    <a:srgbClr val="000000"/>
                  </a:outerShdw>
                </a:effectLst>
                <a:latin typeface="Tahoma" charset="0"/>
              </a:rPr>
              <a:t>What are the Solutions?</a:t>
            </a:r>
          </a:p>
          <a:p>
            <a:pPr marL="990600" lvl="1" indent="-533400" eaLnBrk="1" hangingPunct="1">
              <a:spcBef>
                <a:spcPct val="20000"/>
              </a:spcBef>
              <a:buClr>
                <a:schemeClr val="folHlink"/>
              </a:buClr>
              <a:buSzPct val="65000"/>
              <a:buFontTx/>
              <a:buChar char="•"/>
              <a:defRPr/>
            </a:pPr>
            <a:r>
              <a:rPr lang="en-US" sz="2400">
                <a:effectLst>
                  <a:outerShdw blurRad="38100" dist="38100" dir="2700000" algn="tl">
                    <a:srgbClr val="000000"/>
                  </a:outerShdw>
                </a:effectLst>
                <a:latin typeface="Tahoma" charset="0"/>
              </a:rPr>
              <a:t>Private ownership?</a:t>
            </a:r>
          </a:p>
          <a:p>
            <a:pPr marL="990600" lvl="1" indent="-533400" eaLnBrk="1" hangingPunct="1">
              <a:spcBef>
                <a:spcPct val="20000"/>
              </a:spcBef>
              <a:buClr>
                <a:schemeClr val="folHlink"/>
              </a:buClr>
              <a:buSzPct val="65000"/>
              <a:buFontTx/>
              <a:buChar char="•"/>
              <a:defRPr/>
            </a:pPr>
            <a:r>
              <a:rPr lang="en-US" sz="2400">
                <a:effectLst>
                  <a:outerShdw blurRad="38100" dist="38100" dir="2700000" algn="tl">
                    <a:srgbClr val="000000"/>
                  </a:outerShdw>
                </a:effectLst>
                <a:latin typeface="Tahoma" charset="0"/>
              </a:rPr>
              <a:t>Voluntary organization to enforce responsible use?</a:t>
            </a:r>
          </a:p>
          <a:p>
            <a:pPr marL="990600" lvl="1" indent="-533400" eaLnBrk="1" hangingPunct="1">
              <a:spcBef>
                <a:spcPct val="20000"/>
              </a:spcBef>
              <a:buClr>
                <a:schemeClr val="folHlink"/>
              </a:buClr>
              <a:buSzPct val="65000"/>
              <a:buFontTx/>
              <a:buChar char="•"/>
              <a:defRPr/>
            </a:pPr>
            <a:r>
              <a:rPr lang="en-US" sz="2400">
                <a:effectLst>
                  <a:outerShdw blurRad="38100" dist="38100" dir="2700000" algn="tl">
                    <a:srgbClr val="000000"/>
                  </a:outerShdw>
                </a:effectLst>
                <a:latin typeface="Tahoma" charset="0"/>
              </a:rPr>
              <a:t>Governmental regulations?</a:t>
            </a:r>
          </a:p>
          <a:p>
            <a:pPr marL="990600" lvl="1" indent="-533400" eaLnBrk="1" hangingPunct="1">
              <a:spcBef>
                <a:spcPct val="20000"/>
              </a:spcBef>
              <a:buClr>
                <a:schemeClr val="folHlink"/>
              </a:buClr>
              <a:buSzPct val="65000"/>
              <a:buFontTx/>
              <a:buChar char="•"/>
              <a:defRPr/>
            </a:pPr>
            <a:r>
              <a:rPr lang="en-US" sz="2400">
                <a:effectLst>
                  <a:outerShdw blurRad="38100" dist="38100" dir="2700000" algn="tl">
                    <a:srgbClr val="000000"/>
                  </a:outerShdw>
                </a:effectLst>
                <a:latin typeface="Tahoma" charset="0"/>
              </a:rPr>
              <a:t>Declaration of World heritage sites, IPAC?</a:t>
            </a:r>
          </a:p>
        </p:txBody>
      </p:sp>
      <p:sp>
        <p:nvSpPr>
          <p:cNvPr id="27653" name="Rectangle 7"/>
          <p:cNvSpPr>
            <a:spLocks noChangeArrowheads="1"/>
          </p:cNvSpPr>
          <p:nvPr/>
        </p:nvSpPr>
        <p:spPr bwMode="auto">
          <a:xfrm>
            <a:off x="5105400" y="4953000"/>
            <a:ext cx="4038600" cy="1190625"/>
          </a:xfrm>
          <a:prstGeom prst="rect">
            <a:avLst/>
          </a:prstGeom>
          <a:noFill/>
          <a:ln w="9525">
            <a:noFill/>
            <a:miter lim="800000"/>
            <a:headEnd/>
            <a:tailEnd/>
          </a:ln>
        </p:spPr>
        <p:txBody>
          <a:bodyPr anchor="ctr">
            <a:spAutoFit/>
          </a:bodyPr>
          <a:lstStyle/>
          <a:p>
            <a:pPr eaLnBrk="1" hangingPunct="1"/>
            <a:r>
              <a:rPr lang="en-US" sz="1800" b="1" i="1">
                <a:latin typeface="Arial" charset="0"/>
              </a:rPr>
              <a:t>Fig: Cows on Selsley Common. The tragedy of the commons is a useful parable for understanding how overexploitation can occur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68288" y="180975"/>
            <a:ext cx="8685212" cy="487363"/>
          </a:xfrm>
          <a:prstGeom prst="rect">
            <a:avLst/>
          </a:prstGeom>
          <a:noFill/>
          <a:ln w="9525">
            <a:noFill/>
            <a:miter lim="800000"/>
            <a:headEnd/>
            <a:tailEnd/>
          </a:ln>
        </p:spPr>
        <p:txBody>
          <a:bodyPr lIns="0" tIns="0" rIns="0" bIns="0">
            <a:spAutoFit/>
          </a:bodyPr>
          <a:lstStyle/>
          <a:p>
            <a:pPr algn="ctr" eaLnBrk="1" hangingPunct="1">
              <a:defRPr/>
            </a:pPr>
            <a:r>
              <a:rPr lang="en-US" sz="3200" b="1">
                <a:solidFill>
                  <a:schemeClr val="folHlink"/>
                </a:solidFill>
                <a:effectLst>
                  <a:outerShdw blurRad="38100" dist="38100" dir="2700000" algn="tl">
                    <a:srgbClr val="000000"/>
                  </a:outerShdw>
                </a:effectLst>
                <a:latin typeface="Tahoma" charset="0"/>
              </a:rPr>
              <a:t>Population &amp; consumption</a:t>
            </a:r>
          </a:p>
        </p:txBody>
      </p:sp>
      <p:sp>
        <p:nvSpPr>
          <p:cNvPr id="83971" name="Rectangle 3"/>
          <p:cNvSpPr>
            <a:spLocks noChangeArrowheads="1"/>
          </p:cNvSpPr>
          <p:nvPr/>
        </p:nvSpPr>
        <p:spPr bwMode="auto">
          <a:xfrm>
            <a:off x="0" y="1273175"/>
            <a:ext cx="9144000" cy="5300663"/>
          </a:xfrm>
          <a:prstGeom prst="rect">
            <a:avLst/>
          </a:prstGeom>
          <a:noFill/>
          <a:ln w="9525">
            <a:noFill/>
            <a:miter lim="800000"/>
            <a:headEnd/>
            <a:tailEnd/>
          </a:ln>
        </p:spPr>
        <p:txBody>
          <a:bodyPr anchor="ctr">
            <a:spAutoFit/>
          </a:bodyPr>
          <a:lstStyle/>
          <a:p>
            <a:pPr marL="342900" indent="-342900" eaLnBrk="1" hangingPunct="1">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latin typeface="Tahoma" charset="0"/>
              </a:rPr>
              <a:t>Human population growth exacerbates all environmental problems:</a:t>
            </a:r>
          </a:p>
          <a:p>
            <a:pPr marL="342900" indent="-342900" eaLnBrk="1" hangingPunct="1">
              <a:spcBef>
                <a:spcPct val="20000"/>
              </a:spcBef>
              <a:buClr>
                <a:schemeClr val="hlink"/>
              </a:buClr>
              <a:buSzPct val="65000"/>
              <a:buFont typeface="Wingdings" pitchFamily="2" charset="2"/>
              <a:buChar char="n"/>
              <a:defRPr/>
            </a:pPr>
            <a:endParaRPr lang="en-US" sz="1400">
              <a:effectLst>
                <a:outerShdw blurRad="38100" dist="38100" dir="2700000" algn="tl">
                  <a:srgbClr val="000000"/>
                </a:outerShdw>
              </a:effectLst>
              <a:latin typeface="Tahoma" charset="0"/>
            </a:endParaRPr>
          </a:p>
          <a:p>
            <a:pPr marL="742950" lvl="1" indent="-285750" eaLnBrk="1" hangingPunct="1">
              <a:spcBef>
                <a:spcPct val="20000"/>
              </a:spcBef>
              <a:buClr>
                <a:schemeClr val="folHlink"/>
              </a:buClr>
              <a:buSzPct val="65000"/>
              <a:buFont typeface="Wingdings" pitchFamily="2" charset="2"/>
              <a:buChar char="n"/>
              <a:defRPr/>
            </a:pPr>
            <a:r>
              <a:rPr lang="en-US" i="1">
                <a:effectLst>
                  <a:outerShdw blurRad="38100" dist="38100" dir="2700000" algn="tl">
                    <a:srgbClr val="000000"/>
                  </a:outerShdw>
                </a:effectLst>
                <a:latin typeface="Tahoma" charset="0"/>
              </a:rPr>
              <a:t>The growth rate has slowed, but we still add more than 200,000 people to the planet each day;</a:t>
            </a:r>
          </a:p>
          <a:p>
            <a:pPr marL="742950" lvl="1" indent="-285750" eaLnBrk="1" hangingPunct="1">
              <a:spcBef>
                <a:spcPct val="20000"/>
              </a:spcBef>
              <a:buClr>
                <a:schemeClr val="folHlink"/>
              </a:buClr>
              <a:buSzPct val="65000"/>
              <a:buFont typeface="Wingdings" pitchFamily="2" charset="2"/>
              <a:buNone/>
              <a:defRPr/>
            </a:pPr>
            <a:endParaRPr lang="en-US" sz="1400" i="1">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latin typeface="Tahoma" charset="0"/>
              </a:rPr>
              <a:t>Our consumption of resources has risen even faster than our population growth: </a:t>
            </a:r>
          </a:p>
          <a:p>
            <a:pPr marL="342900" indent="-342900" eaLnBrk="1" hangingPunct="1">
              <a:spcBef>
                <a:spcPct val="20000"/>
              </a:spcBef>
              <a:buClr>
                <a:schemeClr val="hlink"/>
              </a:buClr>
              <a:buSzPct val="65000"/>
              <a:buFont typeface="Wingdings" pitchFamily="2" charset="2"/>
              <a:buChar char="n"/>
              <a:defRPr/>
            </a:pPr>
            <a:endParaRPr lang="en-US" sz="1400">
              <a:effectLst>
                <a:outerShdw blurRad="38100" dist="38100" dir="2700000" algn="tl">
                  <a:srgbClr val="000000"/>
                </a:outerShdw>
              </a:effectLst>
              <a:latin typeface="Tahoma" charset="0"/>
            </a:endParaRPr>
          </a:p>
          <a:p>
            <a:pPr marL="742950" lvl="1" indent="-285750" eaLnBrk="1" hangingPunct="1">
              <a:spcBef>
                <a:spcPct val="20000"/>
              </a:spcBef>
              <a:buClr>
                <a:schemeClr val="folHlink"/>
              </a:buClr>
              <a:buSzPct val="65000"/>
              <a:buFont typeface="Wingdings" pitchFamily="2" charset="2"/>
              <a:buChar char="n"/>
              <a:defRPr/>
            </a:pPr>
            <a:r>
              <a:rPr lang="en-US">
                <a:effectLst>
                  <a:outerShdw blurRad="38100" dist="38100" dir="2700000" algn="tl">
                    <a:srgbClr val="000000"/>
                  </a:outerShdw>
                </a:effectLst>
                <a:latin typeface="Tahoma" charset="0"/>
              </a:rPr>
              <a:t>Life has become more pleasant for us so far; </a:t>
            </a:r>
          </a:p>
          <a:p>
            <a:pPr marL="742950" lvl="1" indent="-285750" eaLnBrk="1" hangingPunct="1">
              <a:spcBef>
                <a:spcPct val="20000"/>
              </a:spcBef>
              <a:buClr>
                <a:schemeClr val="folHlink"/>
              </a:buClr>
              <a:buSzPct val="65000"/>
              <a:buFont typeface="Wingdings" pitchFamily="2" charset="2"/>
              <a:buChar char="n"/>
              <a:defRPr/>
            </a:pPr>
            <a:endParaRPr lang="en-US" sz="1400">
              <a:effectLst>
                <a:outerShdw blurRad="38100" dist="38100" dir="2700000" algn="tl">
                  <a:srgbClr val="000000"/>
                </a:outerShdw>
              </a:effectLst>
              <a:latin typeface="Tahoma" charset="0"/>
            </a:endParaRPr>
          </a:p>
          <a:p>
            <a:pPr marL="742950" lvl="1" indent="-285750" eaLnBrk="1" hangingPunct="1">
              <a:spcBef>
                <a:spcPct val="20000"/>
              </a:spcBef>
              <a:buClr>
                <a:schemeClr val="folHlink"/>
              </a:buClr>
              <a:buSzPct val="65000"/>
              <a:buFont typeface="Wingdings" pitchFamily="2" charset="2"/>
              <a:buChar char="n"/>
              <a:defRPr/>
            </a:pPr>
            <a:r>
              <a:rPr lang="en-US">
                <a:effectLst>
                  <a:outerShdw blurRad="38100" dist="38100" dir="2700000" algn="tl">
                    <a:srgbClr val="000000"/>
                  </a:outerShdw>
                </a:effectLst>
                <a:latin typeface="Tahoma" charset="0"/>
              </a:rPr>
              <a:t>However, rising consumption amplifies the demands we make on our environment.</a:t>
            </a:r>
            <a:endParaRPr lang="en-US" i="1">
              <a:effectLst>
                <a:outerShdw blurRad="38100" dist="38100" dir="2700000" algn="tl">
                  <a:srgbClr val="000000"/>
                </a:outerShdw>
              </a:effectLst>
              <a:latin typeface="Tahoma"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533400" y="228600"/>
            <a:ext cx="8077200" cy="914400"/>
          </a:xfrm>
          <a:prstGeom prst="rect">
            <a:avLst/>
          </a:prstGeom>
          <a:noFill/>
          <a:ln w="9525">
            <a:noFill/>
            <a:miter lim="800000"/>
            <a:headEnd/>
            <a:tailEnd/>
          </a:ln>
          <a:effectLst/>
        </p:spPr>
        <p:txBody>
          <a:bodyPr lIns="92075" tIns="46038" rIns="92075" bIns="46038" anchor="ctr"/>
          <a:lstStyle/>
          <a:p>
            <a:pPr algn="ctr" eaLnBrk="1" hangingPunct="1">
              <a:defRPr/>
            </a:pPr>
            <a:r>
              <a:rPr lang="en-US" sz="3600" b="1">
                <a:solidFill>
                  <a:schemeClr val="folHlink"/>
                </a:solidFill>
                <a:effectLst>
                  <a:outerShdw blurRad="38100" dist="38100" dir="2700000" algn="tl">
                    <a:srgbClr val="000000"/>
                  </a:outerShdw>
                </a:effectLst>
                <a:latin typeface="Tahoma" charset="0"/>
              </a:rPr>
              <a:t>Consumption – another measure of population + resources</a:t>
            </a:r>
          </a:p>
        </p:txBody>
      </p:sp>
      <p:sp>
        <p:nvSpPr>
          <p:cNvPr id="84995" name="Rectangle 3"/>
          <p:cNvSpPr>
            <a:spLocks noChangeArrowheads="1"/>
          </p:cNvSpPr>
          <p:nvPr/>
        </p:nvSpPr>
        <p:spPr bwMode="auto">
          <a:xfrm>
            <a:off x="0" y="1295400"/>
            <a:ext cx="9144000" cy="55626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latin typeface="Tahoma" charset="0"/>
              </a:rPr>
              <a:t>The US consumes more per person (capita) than people in developing countries do.</a:t>
            </a:r>
          </a:p>
          <a:p>
            <a:pPr marL="342900" indent="-342900" eaLnBrk="1" hangingPunct="1">
              <a:spcBef>
                <a:spcPct val="20000"/>
              </a:spcBef>
              <a:buClr>
                <a:schemeClr val="hlink"/>
              </a:buClr>
              <a:buSzPct val="65000"/>
              <a:buFont typeface="Wingdings" pitchFamily="2" charset="2"/>
              <a:buChar char="n"/>
              <a:defRPr/>
            </a:pPr>
            <a:endParaRPr lang="en-US" sz="1000">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latin typeface="Tahoma" charset="0"/>
              </a:rPr>
              <a:t>US also produce more, that is sold and distributed world wide, per capita than any country in the world. </a:t>
            </a:r>
            <a:r>
              <a:rPr lang="en-US" b="1">
                <a:effectLst>
                  <a:outerShdw blurRad="38100" dist="38100" dir="2700000" algn="tl">
                    <a:srgbClr val="000000"/>
                  </a:outerShdw>
                </a:effectLst>
                <a:latin typeface="Tahoma" charset="0"/>
              </a:rPr>
              <a:t>The US produces:</a:t>
            </a:r>
          </a:p>
          <a:p>
            <a:pPr marL="342900" indent="-342900" eaLnBrk="1" hangingPunct="1">
              <a:spcBef>
                <a:spcPct val="20000"/>
              </a:spcBef>
              <a:buClr>
                <a:schemeClr val="hlink"/>
              </a:buClr>
              <a:buSzPct val="65000"/>
              <a:buFont typeface="Wingdings" pitchFamily="2" charset="2"/>
              <a:buNone/>
              <a:defRPr/>
            </a:pPr>
            <a:r>
              <a:rPr lang="en-US" b="1">
                <a:effectLst>
                  <a:outerShdw blurRad="38100" dist="38100" dir="2700000" algn="tl">
                    <a:srgbClr val="000000"/>
                  </a:outerShdw>
                </a:effectLst>
                <a:latin typeface="Tahoma" charset="0"/>
              </a:rPr>
              <a:t>		32% of all international trade in wheat,</a:t>
            </a:r>
          </a:p>
          <a:p>
            <a:pPr marL="342900" indent="-342900" eaLnBrk="1" hangingPunct="1">
              <a:spcBef>
                <a:spcPct val="20000"/>
              </a:spcBef>
              <a:buClr>
                <a:schemeClr val="hlink"/>
              </a:buClr>
              <a:buSzPct val="65000"/>
              <a:buFont typeface="Wingdings" pitchFamily="2" charset="2"/>
              <a:buNone/>
              <a:defRPr/>
            </a:pPr>
            <a:r>
              <a:rPr lang="en-US" b="1">
                <a:effectLst>
                  <a:outerShdw blurRad="38100" dist="38100" dir="2700000" algn="tl">
                    <a:srgbClr val="000000"/>
                  </a:outerShdw>
                </a:effectLst>
                <a:latin typeface="Tahoma" charset="0"/>
              </a:rPr>
              <a:t>		68% of all coarse grains, and </a:t>
            </a:r>
          </a:p>
          <a:p>
            <a:pPr marL="342900" indent="-342900" eaLnBrk="1" hangingPunct="1">
              <a:spcBef>
                <a:spcPct val="20000"/>
              </a:spcBef>
              <a:buClr>
                <a:schemeClr val="hlink"/>
              </a:buClr>
              <a:buSzPct val="65000"/>
              <a:buFont typeface="Wingdings" pitchFamily="2" charset="2"/>
              <a:buNone/>
              <a:defRPr/>
            </a:pPr>
            <a:r>
              <a:rPr lang="en-US" b="1">
                <a:effectLst>
                  <a:outerShdw blurRad="38100" dist="38100" dir="2700000" algn="tl">
                    <a:srgbClr val="000000"/>
                  </a:outerShdw>
                </a:effectLst>
                <a:latin typeface="Tahoma" charset="0"/>
              </a:rPr>
              <a:t>		17% of all rice</a:t>
            </a:r>
          </a:p>
          <a:p>
            <a:pPr marL="342900" indent="-342900" eaLnBrk="1" hangingPunct="1">
              <a:spcBef>
                <a:spcPct val="20000"/>
              </a:spcBef>
              <a:buClr>
                <a:schemeClr val="hlink"/>
              </a:buClr>
              <a:buSzPct val="65000"/>
              <a:buFont typeface="Wingdings" pitchFamily="2" charset="2"/>
              <a:buChar char="n"/>
              <a:defRPr/>
            </a:pPr>
            <a:endParaRPr lang="en-US" sz="1200">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latin typeface="Tahoma" charset="0"/>
              </a:rPr>
              <a:t>But this means more concentrated energy, resource use and waste/pollution in US than elsewhere in the world.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Rectangle 4"/>
          <p:cNvSpPr>
            <a:spLocks noChangeArrowheads="1"/>
          </p:cNvSpPr>
          <p:nvPr/>
        </p:nvSpPr>
        <p:spPr bwMode="auto">
          <a:xfrm>
            <a:off x="457200" y="277813"/>
            <a:ext cx="8686800" cy="788987"/>
          </a:xfrm>
          <a:prstGeom prst="rect">
            <a:avLst/>
          </a:prstGeom>
          <a:noFill/>
          <a:ln w="9525">
            <a:noFill/>
            <a:miter lim="800000"/>
            <a:headEnd/>
            <a:tailEnd/>
          </a:ln>
          <a:effectLst/>
        </p:spPr>
        <p:txBody>
          <a:bodyPr anchor="ctr"/>
          <a:lstStyle/>
          <a:p>
            <a:pPr algn="ctr" eaLnBrk="1" hangingPunct="1">
              <a:defRPr/>
            </a:pPr>
            <a:r>
              <a:rPr lang="en-US" sz="3200" b="1">
                <a:solidFill>
                  <a:srgbClr val="CC9900"/>
                </a:solidFill>
                <a:effectLst>
                  <a:outerShdw blurRad="38100" dist="38100" dir="2700000" algn="tl">
                    <a:srgbClr val="000000"/>
                  </a:outerShdw>
                </a:effectLst>
                <a:latin typeface="Tahoma" charset="0"/>
              </a:rPr>
              <a:t>Global Food Needs &amp; Consumption Trends</a:t>
            </a:r>
          </a:p>
        </p:txBody>
      </p:sp>
      <p:sp>
        <p:nvSpPr>
          <p:cNvPr id="164869" name="Rectangle 5"/>
          <p:cNvSpPr>
            <a:spLocks noChangeArrowheads="1"/>
          </p:cNvSpPr>
          <p:nvPr/>
        </p:nvSpPr>
        <p:spPr bwMode="auto">
          <a:xfrm>
            <a:off x="152400" y="1447800"/>
            <a:ext cx="8991600" cy="5410200"/>
          </a:xfrm>
          <a:prstGeom prst="rect">
            <a:avLst/>
          </a:prstGeom>
          <a:noFill/>
          <a:ln w="9525">
            <a:noFill/>
            <a:miter lim="800000"/>
            <a:headEnd/>
            <a:tailEnd/>
          </a:ln>
          <a:effectLst/>
        </p:spPr>
        <p:txBody>
          <a:bodyPr/>
          <a:lstStyle/>
          <a:p>
            <a:pPr marL="609600" indent="-609600" eaLnBrk="1" hangingPunct="1">
              <a:spcBef>
                <a:spcPct val="20000"/>
              </a:spcBef>
              <a:buClr>
                <a:schemeClr val="hlink"/>
              </a:buClr>
              <a:buSzPct val="65000"/>
              <a:buFont typeface="Wingdings" pitchFamily="2" charset="2"/>
              <a:buNone/>
              <a:defRPr/>
            </a:pPr>
            <a:r>
              <a:rPr lang="en-US" sz="2600" b="1">
                <a:effectLst>
                  <a:outerShdw blurRad="38100" dist="38100" dir="2700000" algn="tl">
                    <a:srgbClr val="000000"/>
                  </a:outerShdw>
                </a:effectLst>
                <a:latin typeface="Tahoma" charset="0"/>
              </a:rPr>
              <a:t>Population and income</a:t>
            </a:r>
            <a:r>
              <a:rPr lang="en-US" sz="2600" b="1">
                <a:solidFill>
                  <a:srgbClr val="CC3300"/>
                </a:solidFill>
                <a:effectLst>
                  <a:outerShdw blurRad="38100" dist="38100" dir="2700000" algn="tl">
                    <a:srgbClr val="000000"/>
                  </a:outerShdw>
                </a:effectLst>
                <a:latin typeface="Tahoma" charset="0"/>
              </a:rPr>
              <a:t> are the major factors in determining food consumption.</a:t>
            </a:r>
          </a:p>
          <a:p>
            <a:pPr marL="609600" indent="-609600" eaLnBrk="1" hangingPunct="1">
              <a:spcBef>
                <a:spcPct val="20000"/>
              </a:spcBef>
              <a:buClr>
                <a:schemeClr val="hlink"/>
              </a:buClr>
              <a:buSzPct val="65000"/>
              <a:buFont typeface="Wingdings" pitchFamily="2" charset="2"/>
              <a:buNone/>
              <a:defRPr/>
            </a:pPr>
            <a:endParaRPr lang="en-US" sz="2600" b="1">
              <a:solidFill>
                <a:srgbClr val="CC3300"/>
              </a:solidFill>
              <a:effectLst>
                <a:outerShdw blurRad="38100" dist="38100" dir="2700000" algn="tl">
                  <a:srgbClr val="000000"/>
                </a:outerShdw>
              </a:effectLst>
              <a:latin typeface="Tahoma" charset="0"/>
            </a:endParaRPr>
          </a:p>
          <a:p>
            <a:pPr marL="609600" indent="-609600" eaLnBrk="1" hangingPunct="1">
              <a:spcBef>
                <a:spcPct val="20000"/>
              </a:spcBef>
              <a:buClr>
                <a:schemeClr val="hlink"/>
              </a:buClr>
              <a:buSzPct val="65000"/>
              <a:buFontTx/>
              <a:buAutoNum type="arabicPeriod"/>
              <a:defRPr/>
            </a:pPr>
            <a:r>
              <a:rPr lang="en-US" sz="2600" b="1">
                <a:solidFill>
                  <a:schemeClr val="tx2"/>
                </a:solidFill>
                <a:effectLst>
                  <a:outerShdw blurRad="38100" dist="38100" dir="2700000" algn="tl">
                    <a:srgbClr val="000000"/>
                  </a:outerShdw>
                </a:effectLst>
                <a:latin typeface="Tahoma" charset="0"/>
              </a:rPr>
              <a:t>World food demand is growing at a rate of 2% per year – 1.8% of this because of population increase and 0.2% because of rising incomes.</a:t>
            </a:r>
          </a:p>
          <a:p>
            <a:pPr marL="609600" indent="-609600" eaLnBrk="1" hangingPunct="1">
              <a:spcBef>
                <a:spcPct val="20000"/>
              </a:spcBef>
              <a:buClr>
                <a:schemeClr val="hlink"/>
              </a:buClr>
              <a:buSzPct val="65000"/>
              <a:buFontTx/>
              <a:buAutoNum type="arabicPeriod"/>
              <a:defRPr/>
            </a:pPr>
            <a:endParaRPr lang="en-US" sz="1400" b="1">
              <a:solidFill>
                <a:schemeClr val="tx2"/>
              </a:solidFill>
              <a:effectLst>
                <a:outerShdw blurRad="38100" dist="38100" dir="2700000" algn="tl">
                  <a:srgbClr val="000000"/>
                </a:outerShdw>
              </a:effectLst>
              <a:latin typeface="Tahoma" charset="0"/>
            </a:endParaRPr>
          </a:p>
          <a:p>
            <a:pPr marL="609600" indent="-609600" eaLnBrk="1" hangingPunct="1">
              <a:spcBef>
                <a:spcPct val="20000"/>
              </a:spcBef>
              <a:buClr>
                <a:schemeClr val="hlink"/>
              </a:buClr>
              <a:buSzPct val="65000"/>
              <a:buFontTx/>
              <a:buAutoNum type="arabicPeriod"/>
              <a:defRPr/>
            </a:pPr>
            <a:r>
              <a:rPr lang="en-US" sz="2600" b="1">
                <a:solidFill>
                  <a:schemeClr val="tx2"/>
                </a:solidFill>
                <a:effectLst>
                  <a:outerShdw blurRad="38100" dist="38100" dir="2700000" algn="tl">
                    <a:srgbClr val="000000"/>
                  </a:outerShdw>
                </a:effectLst>
                <a:latin typeface="Tahoma" charset="0"/>
              </a:rPr>
              <a:t>20% of the global population consumes 70% of its material resources and possesses 80% of the wealth. (WWF);</a:t>
            </a:r>
          </a:p>
          <a:p>
            <a:pPr marL="609600" indent="-609600" eaLnBrk="1" hangingPunct="1">
              <a:spcBef>
                <a:spcPct val="20000"/>
              </a:spcBef>
              <a:buClr>
                <a:schemeClr val="hlink"/>
              </a:buClr>
              <a:buSzPct val="65000"/>
              <a:buFontTx/>
              <a:buAutoNum type="arabicPeriod"/>
              <a:defRPr/>
            </a:pPr>
            <a:endParaRPr lang="en-US" sz="1400" b="1">
              <a:solidFill>
                <a:schemeClr val="tx2"/>
              </a:solidFill>
              <a:effectLst>
                <a:outerShdw blurRad="38100" dist="38100" dir="2700000" algn="tl">
                  <a:srgbClr val="000000"/>
                </a:outerShdw>
              </a:effectLst>
              <a:latin typeface="Tahoma" charset="0"/>
            </a:endParaRPr>
          </a:p>
          <a:p>
            <a:pPr marL="609600" indent="-609600" eaLnBrk="1" hangingPunct="1">
              <a:spcBef>
                <a:spcPct val="20000"/>
              </a:spcBef>
              <a:buClr>
                <a:schemeClr val="hlink"/>
              </a:buClr>
              <a:buSzPct val="65000"/>
              <a:buFontTx/>
              <a:buAutoNum type="arabicPeriod"/>
              <a:defRPr/>
            </a:pPr>
            <a:r>
              <a:rPr lang="en-US" sz="2600" b="1">
                <a:solidFill>
                  <a:schemeClr val="tx2"/>
                </a:solidFill>
                <a:effectLst>
                  <a:outerShdw blurRad="38100" dist="38100" dir="2700000" algn="tl">
                    <a:srgbClr val="000000"/>
                  </a:outerShdw>
                </a:effectLst>
                <a:latin typeface="Tahoma" charset="0"/>
              </a:rPr>
              <a:t>The majority of this 20% in centered in Canada, USA, Saudi Arabia, Australia, and Japan. (WWF)</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Rectangle 4"/>
          <p:cNvSpPr>
            <a:spLocks noChangeArrowheads="1"/>
          </p:cNvSpPr>
          <p:nvPr/>
        </p:nvSpPr>
        <p:spPr bwMode="auto">
          <a:xfrm>
            <a:off x="685800" y="304800"/>
            <a:ext cx="8153400" cy="914400"/>
          </a:xfrm>
          <a:prstGeom prst="rect">
            <a:avLst/>
          </a:prstGeom>
          <a:noFill/>
          <a:ln w="9525">
            <a:noFill/>
            <a:miter lim="800000"/>
            <a:headEnd/>
            <a:tailEnd/>
          </a:ln>
          <a:effectLst/>
        </p:spPr>
        <p:txBody>
          <a:bodyPr anchor="ctr"/>
          <a:lstStyle/>
          <a:p>
            <a:pPr algn="ctr" eaLnBrk="1" hangingPunct="1">
              <a:defRPr/>
            </a:pPr>
            <a:r>
              <a:rPr lang="en-US" sz="3200" b="1">
                <a:solidFill>
                  <a:srgbClr val="CC3300"/>
                </a:solidFill>
                <a:effectLst>
                  <a:outerShdw blurRad="38100" dist="38100" dir="2700000" algn="tl">
                    <a:srgbClr val="000000"/>
                  </a:outerShdw>
                </a:effectLst>
                <a:latin typeface="Tahoma" charset="0"/>
              </a:rPr>
              <a:t>Imbalanced consumption vs. population</a:t>
            </a:r>
          </a:p>
        </p:txBody>
      </p:sp>
      <p:sp>
        <p:nvSpPr>
          <p:cNvPr id="165893" name="Rectangle 5"/>
          <p:cNvSpPr>
            <a:spLocks noChangeArrowheads="1"/>
          </p:cNvSpPr>
          <p:nvPr/>
        </p:nvSpPr>
        <p:spPr bwMode="auto">
          <a:xfrm>
            <a:off x="228600" y="1981200"/>
            <a:ext cx="8763000" cy="4876800"/>
          </a:xfrm>
          <a:prstGeom prst="rect">
            <a:avLst/>
          </a:prstGeom>
          <a:noFill/>
          <a:ln w="9525">
            <a:noFill/>
            <a:miter lim="800000"/>
            <a:headEnd/>
            <a:tailEnd/>
          </a:ln>
          <a:effectLst/>
        </p:spPr>
        <p:txBody>
          <a:bodyPr/>
          <a:lstStyle/>
          <a:p>
            <a:pPr marL="533400" indent="-533400" eaLnBrk="1" hangingPunct="1">
              <a:spcBef>
                <a:spcPct val="20000"/>
              </a:spcBef>
              <a:buClr>
                <a:schemeClr val="hlink"/>
              </a:buClr>
              <a:buSzPct val="65000"/>
              <a:buFont typeface="Wingdings" pitchFamily="2" charset="2"/>
              <a:buNone/>
              <a:defRPr/>
            </a:pPr>
            <a:r>
              <a:rPr lang="en-US" b="1">
                <a:solidFill>
                  <a:schemeClr val="tx2"/>
                </a:solidFill>
                <a:effectLst>
                  <a:outerShdw blurRad="38100" dist="38100" dir="2700000" algn="tl">
                    <a:srgbClr val="000000"/>
                  </a:outerShdw>
                </a:effectLst>
                <a:latin typeface="Tahoma" charset="0"/>
              </a:rPr>
              <a:t>Poorest countries (Africa, Asia, and Latin America) 2.5% increase in demand, but only a 1.9% increase in supply;</a:t>
            </a:r>
          </a:p>
          <a:p>
            <a:pPr marL="533400" indent="-533400" eaLnBrk="1" hangingPunct="1">
              <a:spcBef>
                <a:spcPct val="20000"/>
              </a:spcBef>
              <a:buClr>
                <a:schemeClr val="hlink"/>
              </a:buClr>
              <a:buSzPct val="65000"/>
              <a:buFont typeface="Wingdings" pitchFamily="2" charset="2"/>
              <a:buNone/>
              <a:defRPr/>
            </a:pPr>
            <a:endParaRPr lang="en-US" b="1">
              <a:solidFill>
                <a:schemeClr val="tx2"/>
              </a:solidFill>
              <a:effectLst>
                <a:outerShdw blurRad="38100" dist="38100" dir="2700000" algn="tl">
                  <a:srgbClr val="000000"/>
                </a:outerShdw>
              </a:effectLst>
              <a:latin typeface="Tahoma" charset="0"/>
            </a:endParaRPr>
          </a:p>
          <a:p>
            <a:pPr marL="533400" indent="-533400" eaLnBrk="1" hangingPunct="1">
              <a:spcBef>
                <a:spcPct val="20000"/>
              </a:spcBef>
              <a:buClr>
                <a:schemeClr val="hlink"/>
              </a:buClr>
              <a:buSzPct val="65000"/>
              <a:buFont typeface="Wingdings" pitchFamily="2" charset="2"/>
              <a:buNone/>
              <a:defRPr/>
            </a:pPr>
            <a:r>
              <a:rPr lang="en-US" b="1">
                <a:solidFill>
                  <a:schemeClr val="tx2"/>
                </a:solidFill>
                <a:effectLst>
                  <a:outerShdw blurRad="38100" dist="38100" dir="2700000" algn="tl">
                    <a:srgbClr val="000000"/>
                  </a:outerShdw>
                </a:effectLst>
                <a:latin typeface="Tahoma" charset="0"/>
              </a:rPr>
              <a:t>These countries typically depend on US, Canadian and Australian grain supplies.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2"/>
          <p:cNvSpPr>
            <a:spLocks noChangeArrowheads="1"/>
          </p:cNvSpPr>
          <p:nvPr/>
        </p:nvSpPr>
        <p:spPr bwMode="auto">
          <a:xfrm>
            <a:off x="457200" y="274638"/>
            <a:ext cx="8229600" cy="487362"/>
          </a:xfrm>
          <a:prstGeom prst="rect">
            <a:avLst/>
          </a:prstGeom>
          <a:noFill/>
          <a:ln w="9525">
            <a:noFill/>
            <a:miter lim="800000"/>
            <a:headEnd/>
            <a:tailEnd/>
          </a:ln>
          <a:effectLst/>
        </p:spPr>
        <p:txBody>
          <a:bodyPr lIns="0" tIns="0" rIns="0" bIns="0">
            <a:spAutoFit/>
          </a:bodyPr>
          <a:lstStyle/>
          <a:p>
            <a:pPr algn="ctr" eaLnBrk="1" hangingPunct="1">
              <a:defRPr/>
            </a:pPr>
            <a:r>
              <a:rPr lang="en-US" sz="3200" b="1">
                <a:solidFill>
                  <a:srgbClr val="FF0066"/>
                </a:solidFill>
                <a:effectLst>
                  <a:outerShdw blurRad="38100" dist="38100" dir="2700000" algn="tl">
                    <a:srgbClr val="000000"/>
                  </a:outerShdw>
                </a:effectLst>
                <a:latin typeface="Tahoma" charset="0"/>
              </a:rPr>
              <a:t>Human and the world around us</a:t>
            </a:r>
          </a:p>
        </p:txBody>
      </p:sp>
      <p:sp>
        <p:nvSpPr>
          <p:cNvPr id="196613" name="Rectangle 3"/>
          <p:cNvSpPr>
            <a:spLocks noChangeArrowheads="1"/>
          </p:cNvSpPr>
          <p:nvPr/>
        </p:nvSpPr>
        <p:spPr bwMode="auto">
          <a:xfrm>
            <a:off x="0" y="990600"/>
            <a:ext cx="9144000" cy="5284524"/>
          </a:xfrm>
          <a:prstGeom prst="rect">
            <a:avLst/>
          </a:prstGeom>
          <a:noFill/>
          <a:ln w="9525">
            <a:noFill/>
            <a:miter lim="800000"/>
            <a:headEnd/>
            <a:tailEnd/>
          </a:ln>
          <a:effectLst/>
        </p:spPr>
        <p:txBody>
          <a:bodyPr anchor="ctr">
            <a:spAutoFit/>
          </a:bodyPr>
          <a:lstStyle/>
          <a:p>
            <a:pPr marL="342900" indent="-342900" eaLnBrk="1" hangingPunct="1">
              <a:spcBef>
                <a:spcPct val="20000"/>
              </a:spcBef>
              <a:buClr>
                <a:schemeClr val="hlink"/>
              </a:buClr>
              <a:buSzPct val="65000"/>
              <a:buFont typeface="Wingdings" pitchFamily="2" charset="2"/>
              <a:buChar char="n"/>
              <a:defRPr/>
            </a:pPr>
            <a:r>
              <a:rPr lang="en-US" sz="2500" dirty="0">
                <a:effectLst>
                  <a:outerShdw blurRad="38100" dist="38100" dir="2700000" algn="tl">
                    <a:srgbClr val="000000"/>
                  </a:outerShdw>
                </a:effectLst>
                <a:latin typeface="Tahoma" charset="0"/>
              </a:rPr>
              <a:t>Human change environment, often in ways not fully understand;</a:t>
            </a:r>
          </a:p>
          <a:p>
            <a:pPr marL="342900" indent="-342900" eaLnBrk="1" hangingPunct="1">
              <a:spcBef>
                <a:spcPct val="20000"/>
              </a:spcBef>
              <a:buClr>
                <a:schemeClr val="hlink"/>
              </a:buClr>
              <a:buSzPct val="65000"/>
              <a:buFont typeface="Wingdings" pitchFamily="2" charset="2"/>
              <a:buChar char="n"/>
              <a:defRPr/>
            </a:pPr>
            <a:r>
              <a:rPr lang="en-US" sz="2500" dirty="0">
                <a:effectLst>
                  <a:outerShdw blurRad="38100" dist="38100" dir="2700000" algn="tl">
                    <a:srgbClr val="000000"/>
                  </a:outerShdw>
                </a:effectLst>
                <a:latin typeface="Tahoma" charset="0"/>
              </a:rPr>
              <a:t>We depend completely on the environment for survival (Increased wealth, health, mobility, food)</a:t>
            </a:r>
          </a:p>
          <a:p>
            <a:pPr marL="342900" indent="-342900" eaLnBrk="1" hangingPunct="1">
              <a:spcBef>
                <a:spcPct val="20000"/>
              </a:spcBef>
              <a:buClr>
                <a:schemeClr val="hlink"/>
              </a:buClr>
              <a:buSzPct val="65000"/>
              <a:buFont typeface="Wingdings" pitchFamily="2" charset="2"/>
              <a:buChar char="n"/>
              <a:defRPr/>
            </a:pPr>
            <a:endParaRPr lang="en-US" sz="900" dirty="0">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sz="2500" dirty="0">
                <a:effectLst>
                  <a:outerShdw blurRad="38100" dist="38100" dir="2700000" algn="tl">
                    <a:srgbClr val="000000"/>
                  </a:outerShdw>
                </a:effectLst>
                <a:latin typeface="Tahoma" charset="0"/>
              </a:rPr>
              <a:t>As a consequence, the natural systems have been degraded  (i.e., pollution, erosion and species extinction)</a:t>
            </a:r>
          </a:p>
          <a:p>
            <a:pPr marL="342900" indent="-342900" eaLnBrk="1" hangingPunct="1">
              <a:spcBef>
                <a:spcPct val="20000"/>
              </a:spcBef>
              <a:buClr>
                <a:schemeClr val="hlink"/>
              </a:buClr>
              <a:buSzPct val="65000"/>
              <a:buFont typeface="Wingdings" pitchFamily="2" charset="2"/>
              <a:buChar char="n"/>
              <a:defRPr/>
            </a:pPr>
            <a:endParaRPr lang="en-US" sz="900" dirty="0">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sz="2500" dirty="0">
                <a:effectLst>
                  <a:outerShdw blurRad="38100" dist="38100" dir="2700000" algn="tl">
                    <a:srgbClr val="000000"/>
                  </a:outerShdw>
                </a:effectLst>
                <a:latin typeface="Tahoma" charset="0"/>
              </a:rPr>
              <a:t>Thus, environmental changes threaten long-term health and survival and sustainability.</a:t>
            </a:r>
          </a:p>
          <a:p>
            <a:pPr marL="742950" lvl="1" indent="-285750" eaLnBrk="1" hangingPunct="1">
              <a:spcBef>
                <a:spcPct val="20000"/>
              </a:spcBef>
              <a:buClr>
                <a:schemeClr val="folHlink"/>
              </a:buClr>
              <a:buSzPct val="65000"/>
              <a:buFont typeface="Wingdings" pitchFamily="2" charset="2"/>
              <a:buNone/>
              <a:defRPr/>
            </a:pPr>
            <a:endParaRPr lang="en-US" sz="900" dirty="0">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sz="2500" b="1" dirty="0">
                <a:effectLst>
                  <a:outerShdw blurRad="38100" dist="38100" dir="2700000" algn="tl">
                    <a:srgbClr val="000000"/>
                  </a:outerShdw>
                </a:effectLst>
                <a:latin typeface="Tahoma" charset="0"/>
              </a:rPr>
              <a:t>Environmental science</a:t>
            </a:r>
            <a:r>
              <a:rPr lang="en-US" sz="2500" dirty="0">
                <a:effectLst>
                  <a:outerShdw blurRad="38100" dist="38100" dir="2700000" algn="tl">
                    <a:srgbClr val="000000"/>
                  </a:outerShdw>
                </a:effectLst>
                <a:latin typeface="Tahoma" charset="0"/>
              </a:rPr>
              <a:t> is the study of:</a:t>
            </a:r>
          </a:p>
          <a:p>
            <a:pPr marL="742950" lvl="1" indent="-285750" eaLnBrk="1" hangingPunct="1">
              <a:spcBef>
                <a:spcPct val="20000"/>
              </a:spcBef>
              <a:buClr>
                <a:schemeClr val="folHlink"/>
              </a:buClr>
              <a:buSzPct val="65000"/>
              <a:buFont typeface="Wingdings" pitchFamily="2" charset="2"/>
              <a:buChar char="n"/>
              <a:defRPr/>
            </a:pPr>
            <a:r>
              <a:rPr lang="en-US" sz="2500" dirty="0">
                <a:effectLst>
                  <a:outerShdw blurRad="38100" dist="38100" dir="2700000" algn="tl">
                    <a:srgbClr val="000000"/>
                  </a:outerShdw>
                </a:effectLst>
                <a:latin typeface="Tahoma" charset="0"/>
              </a:rPr>
              <a:t>How the natural world works</a:t>
            </a:r>
          </a:p>
          <a:p>
            <a:pPr marL="742950" lvl="1" indent="-285750" eaLnBrk="1" hangingPunct="1">
              <a:spcBef>
                <a:spcPct val="20000"/>
              </a:spcBef>
              <a:buClr>
                <a:schemeClr val="folHlink"/>
              </a:buClr>
              <a:buSzPct val="65000"/>
              <a:buFont typeface="Wingdings" pitchFamily="2" charset="2"/>
              <a:buChar char="n"/>
              <a:defRPr/>
            </a:pPr>
            <a:r>
              <a:rPr lang="en-US" sz="2500" dirty="0">
                <a:effectLst>
                  <a:outerShdw blurRad="38100" dist="38100" dir="2700000" algn="tl">
                    <a:srgbClr val="000000"/>
                  </a:outerShdw>
                </a:effectLst>
                <a:latin typeface="Tahoma" charset="0"/>
              </a:rPr>
              <a:t>How the environment affects humans and vice versa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381000"/>
            <a:ext cx="8229600" cy="533400"/>
          </a:xfrm>
        </p:spPr>
        <p:txBody>
          <a:bodyPr/>
          <a:lstStyle/>
          <a:p>
            <a:pPr eaLnBrk="1" hangingPunct="1">
              <a:defRPr/>
            </a:pPr>
            <a:r>
              <a:rPr lang="en-US" sz="4000" b="1" smtClean="0">
                <a:solidFill>
                  <a:schemeClr val="folHlink"/>
                </a:solidFill>
              </a:rPr>
              <a:t>Food issues around the World</a:t>
            </a:r>
          </a:p>
        </p:txBody>
      </p:sp>
      <p:sp>
        <p:nvSpPr>
          <p:cNvPr id="210947" name="Rectangle 3"/>
          <p:cNvSpPr>
            <a:spLocks noGrp="1" noChangeArrowheads="1"/>
          </p:cNvSpPr>
          <p:nvPr>
            <p:ph type="body" idx="1"/>
          </p:nvPr>
        </p:nvSpPr>
        <p:spPr>
          <a:xfrm>
            <a:off x="0" y="1295400"/>
            <a:ext cx="9144000" cy="5562600"/>
          </a:xfrm>
        </p:spPr>
        <p:txBody>
          <a:bodyPr/>
          <a:lstStyle/>
          <a:p>
            <a:pPr eaLnBrk="1" hangingPunct="1">
              <a:lnSpc>
                <a:spcPct val="80000"/>
              </a:lnSpc>
              <a:defRPr/>
            </a:pPr>
            <a:r>
              <a:rPr lang="en-US" sz="2800" b="1" smtClean="0"/>
              <a:t>In 75 nations, per capita food production has declined over the past 15 years. </a:t>
            </a:r>
          </a:p>
          <a:p>
            <a:pPr eaLnBrk="1" hangingPunct="1">
              <a:lnSpc>
                <a:spcPct val="80000"/>
              </a:lnSpc>
              <a:defRPr/>
            </a:pPr>
            <a:endParaRPr lang="en-US" sz="2800" b="1" smtClean="0"/>
          </a:p>
          <a:p>
            <a:pPr eaLnBrk="1" hangingPunct="1">
              <a:lnSpc>
                <a:spcPct val="80000"/>
              </a:lnSpc>
              <a:defRPr/>
            </a:pPr>
            <a:r>
              <a:rPr lang="en-US" sz="2800" b="1" smtClean="0"/>
              <a:t>Among the larger countries where shrinking cropland per person threatens future food security are Nigeria, Ethiopia, Pakistan, and Bangladesh, all countries with weak family planning programs. </a:t>
            </a:r>
          </a:p>
          <a:p>
            <a:pPr eaLnBrk="1" hangingPunct="1">
              <a:lnSpc>
                <a:spcPct val="80000"/>
              </a:lnSpc>
              <a:defRPr/>
            </a:pPr>
            <a:endParaRPr lang="en-US" sz="2800" b="1" smtClean="0"/>
          </a:p>
          <a:p>
            <a:pPr eaLnBrk="1" hangingPunct="1">
              <a:lnSpc>
                <a:spcPct val="80000"/>
              </a:lnSpc>
              <a:defRPr/>
            </a:pPr>
            <a:r>
              <a:rPr lang="en-US" sz="2800" b="1" smtClean="0"/>
              <a:t>For example, as Nigeria's population goes from 111 million to a projected 244 million in 2050, its grainland per person will shrink from 0.15 hectares to 0.07 hectares. </a:t>
            </a:r>
          </a:p>
          <a:p>
            <a:pPr eaLnBrk="1" hangingPunct="1">
              <a:lnSpc>
                <a:spcPct val="80000"/>
              </a:lnSpc>
              <a:defRPr/>
            </a:pPr>
            <a:endParaRPr lang="en-US" sz="2800" b="1"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228600" y="0"/>
            <a:ext cx="8610600" cy="1143000"/>
          </a:xfrm>
        </p:spPr>
        <p:txBody>
          <a:bodyPr/>
          <a:lstStyle/>
          <a:p>
            <a:pPr eaLnBrk="1" hangingPunct="1">
              <a:defRPr/>
            </a:pPr>
            <a:r>
              <a:rPr lang="en-US" sz="3800" b="1" smtClean="0">
                <a:solidFill>
                  <a:schemeClr val="folHlink"/>
                </a:solidFill>
              </a:rPr>
              <a:t>Increasing the World’s Food Supply. ..How?</a:t>
            </a:r>
          </a:p>
        </p:txBody>
      </p:sp>
      <p:sp>
        <p:nvSpPr>
          <p:cNvPr id="217091" name="Rectangle 3"/>
          <p:cNvSpPr>
            <a:spLocks noGrp="1" noChangeArrowheads="1"/>
          </p:cNvSpPr>
          <p:nvPr>
            <p:ph type="body" idx="1"/>
          </p:nvPr>
        </p:nvSpPr>
        <p:spPr>
          <a:xfrm>
            <a:off x="0" y="1295400"/>
            <a:ext cx="9144000" cy="5562600"/>
          </a:xfrm>
        </p:spPr>
        <p:txBody>
          <a:bodyPr/>
          <a:lstStyle/>
          <a:p>
            <a:pPr eaLnBrk="1" hangingPunct="1">
              <a:lnSpc>
                <a:spcPct val="90000"/>
              </a:lnSpc>
              <a:buFont typeface="Wingdings" pitchFamily="2" charset="2"/>
              <a:buNone/>
              <a:defRPr/>
            </a:pPr>
            <a:r>
              <a:rPr lang="en-US" sz="2800" b="1" smtClean="0">
                <a:solidFill>
                  <a:srgbClr val="FF0066"/>
                </a:solidFill>
              </a:rPr>
              <a:t>Crop Yields</a:t>
            </a:r>
          </a:p>
          <a:p>
            <a:pPr eaLnBrk="1" hangingPunct="1">
              <a:lnSpc>
                <a:spcPct val="90000"/>
              </a:lnSpc>
              <a:buFont typeface="Wingdings" pitchFamily="2" charset="2"/>
              <a:buNone/>
              <a:defRPr/>
            </a:pPr>
            <a:r>
              <a:rPr lang="en-US" sz="1200" b="1" smtClean="0"/>
              <a:t>		</a:t>
            </a:r>
          </a:p>
          <a:p>
            <a:pPr lvl="1" eaLnBrk="1" hangingPunct="1">
              <a:lnSpc>
                <a:spcPct val="90000"/>
              </a:lnSpc>
              <a:buFont typeface="Wingdings" pitchFamily="2" charset="2"/>
              <a:buNone/>
              <a:defRPr/>
            </a:pPr>
            <a:r>
              <a:rPr lang="en-US" sz="2400" b="1" smtClean="0"/>
              <a:t>1.	</a:t>
            </a:r>
            <a:r>
              <a:rPr lang="en-US" sz="2600" b="1" smtClean="0"/>
              <a:t>Great disparity between countries</a:t>
            </a:r>
          </a:p>
          <a:p>
            <a:pPr eaLnBrk="1" hangingPunct="1">
              <a:lnSpc>
                <a:spcPct val="90000"/>
              </a:lnSpc>
              <a:buFont typeface="Wingdings" pitchFamily="2" charset="2"/>
              <a:buNone/>
              <a:defRPr/>
            </a:pPr>
            <a:r>
              <a:rPr lang="en-US" sz="1200" b="1" smtClean="0"/>
              <a:t>		</a:t>
            </a:r>
          </a:p>
          <a:p>
            <a:pPr lvl="2" eaLnBrk="1" hangingPunct="1">
              <a:lnSpc>
                <a:spcPct val="90000"/>
              </a:lnSpc>
              <a:buFont typeface="Wingdings" pitchFamily="2" charset="2"/>
              <a:buNone/>
              <a:defRPr/>
            </a:pPr>
            <a:r>
              <a:rPr lang="en-US" sz="2600" b="1" smtClean="0"/>
              <a:t>a.  Wheat Production:</a:t>
            </a:r>
          </a:p>
          <a:p>
            <a:pPr lvl="2" eaLnBrk="1" hangingPunct="1">
              <a:lnSpc>
                <a:spcPct val="90000"/>
              </a:lnSpc>
              <a:buFont typeface="Wingdings" pitchFamily="2" charset="2"/>
              <a:buNone/>
              <a:defRPr/>
            </a:pPr>
            <a:r>
              <a:rPr lang="en-US" sz="2600" b="1" smtClean="0"/>
              <a:t>		Pakistan = 2.1 metric tons per hectare</a:t>
            </a:r>
          </a:p>
          <a:p>
            <a:pPr lvl="2" eaLnBrk="1" hangingPunct="1">
              <a:lnSpc>
                <a:spcPct val="90000"/>
              </a:lnSpc>
              <a:buFont typeface="Wingdings" pitchFamily="2" charset="2"/>
              <a:buNone/>
              <a:defRPr/>
            </a:pPr>
            <a:r>
              <a:rPr lang="en-US" sz="2600" b="1" smtClean="0"/>
              <a:t>		Germany = 6.9 metric tons per hectare</a:t>
            </a:r>
          </a:p>
          <a:p>
            <a:pPr lvl="2" eaLnBrk="1" hangingPunct="1">
              <a:lnSpc>
                <a:spcPct val="90000"/>
              </a:lnSpc>
              <a:buFont typeface="Wingdings" pitchFamily="2" charset="2"/>
              <a:buNone/>
              <a:defRPr/>
            </a:pPr>
            <a:endParaRPr lang="en-US" sz="1200" b="1" smtClean="0"/>
          </a:p>
          <a:p>
            <a:pPr eaLnBrk="1" hangingPunct="1">
              <a:lnSpc>
                <a:spcPct val="90000"/>
              </a:lnSpc>
              <a:buFont typeface="Wingdings" pitchFamily="2" charset="2"/>
              <a:buNone/>
              <a:defRPr/>
            </a:pPr>
            <a:r>
              <a:rPr lang="en-US" sz="2600" b="1" smtClean="0"/>
              <a:t>		b.  Corn Production:</a:t>
            </a:r>
          </a:p>
          <a:p>
            <a:pPr eaLnBrk="1" hangingPunct="1">
              <a:lnSpc>
                <a:spcPct val="90000"/>
              </a:lnSpc>
              <a:buFont typeface="Wingdings" pitchFamily="2" charset="2"/>
              <a:buNone/>
              <a:defRPr/>
            </a:pPr>
            <a:r>
              <a:rPr lang="en-US" sz="2600" b="1" smtClean="0"/>
              <a:t>			India = 1.6 metric tons per hectare</a:t>
            </a:r>
          </a:p>
          <a:p>
            <a:pPr eaLnBrk="1" hangingPunct="1">
              <a:lnSpc>
                <a:spcPct val="90000"/>
              </a:lnSpc>
              <a:buFont typeface="Wingdings" pitchFamily="2" charset="2"/>
              <a:buNone/>
              <a:defRPr/>
            </a:pPr>
            <a:r>
              <a:rPr lang="en-US" sz="2600" b="1" smtClean="0"/>
              <a:t>			U.S. = 7.1 metric tons per hectare</a:t>
            </a:r>
          </a:p>
          <a:p>
            <a:pPr eaLnBrk="1" hangingPunct="1">
              <a:lnSpc>
                <a:spcPct val="90000"/>
              </a:lnSpc>
              <a:buFont typeface="Wingdings" pitchFamily="2" charset="2"/>
              <a:buNone/>
              <a:defRPr/>
            </a:pPr>
            <a:endParaRPr lang="en-US" sz="2600" b="1" smtClean="0"/>
          </a:p>
          <a:p>
            <a:pPr eaLnBrk="1" hangingPunct="1">
              <a:lnSpc>
                <a:spcPct val="90000"/>
              </a:lnSpc>
              <a:buFont typeface="Wingdings" pitchFamily="2" charset="2"/>
              <a:buNone/>
              <a:defRPr/>
            </a:pPr>
            <a:r>
              <a:rPr lang="en-US" sz="2800" b="1" smtClean="0"/>
              <a:t>How could production in these countries be increased?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defRPr/>
            </a:pPr>
            <a:r>
              <a:rPr lang="en-US" sz="4000" b="1" smtClean="0">
                <a:solidFill>
                  <a:schemeClr val="folHlink"/>
                </a:solidFill>
              </a:rPr>
              <a:t>1.	“Green Revolution” 1970’s</a:t>
            </a:r>
          </a:p>
        </p:txBody>
      </p:sp>
      <p:sp>
        <p:nvSpPr>
          <p:cNvPr id="219139" name="Rectangle 3"/>
          <p:cNvSpPr>
            <a:spLocks noGrp="1" noChangeArrowheads="1"/>
          </p:cNvSpPr>
          <p:nvPr>
            <p:ph type="body" idx="1"/>
          </p:nvPr>
        </p:nvSpPr>
        <p:spPr>
          <a:xfrm>
            <a:off x="0" y="2133600"/>
            <a:ext cx="9144000" cy="3581400"/>
          </a:xfrm>
        </p:spPr>
        <p:txBody>
          <a:bodyPr/>
          <a:lstStyle/>
          <a:p>
            <a:pPr lvl="1" eaLnBrk="1" hangingPunct="1">
              <a:lnSpc>
                <a:spcPct val="90000"/>
              </a:lnSpc>
              <a:buFont typeface="Wingdings" pitchFamily="2" charset="2"/>
              <a:buNone/>
              <a:defRPr/>
            </a:pPr>
            <a:r>
              <a:rPr lang="en-US" sz="3200" b="1" smtClean="0"/>
              <a:t>The introduction of high yielding varieties of wheat and rice in Asia doubled or tripled yields… but with environmental and social consequences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457200" y="381000"/>
            <a:ext cx="8229600" cy="381000"/>
          </a:xfrm>
        </p:spPr>
        <p:txBody>
          <a:bodyPr/>
          <a:lstStyle/>
          <a:p>
            <a:pPr eaLnBrk="1" hangingPunct="1">
              <a:defRPr/>
            </a:pPr>
            <a:r>
              <a:rPr lang="en-US" sz="3600" b="1" smtClean="0">
                <a:solidFill>
                  <a:schemeClr val="folHlink"/>
                </a:solidFill>
              </a:rPr>
              <a:t>2.  Land Area</a:t>
            </a:r>
          </a:p>
        </p:txBody>
      </p:sp>
      <p:sp>
        <p:nvSpPr>
          <p:cNvPr id="221187" name="Rectangle 3"/>
          <p:cNvSpPr>
            <a:spLocks noGrp="1" noChangeArrowheads="1"/>
          </p:cNvSpPr>
          <p:nvPr>
            <p:ph type="body" idx="1"/>
          </p:nvPr>
        </p:nvSpPr>
        <p:spPr>
          <a:xfrm>
            <a:off x="0" y="1066800"/>
            <a:ext cx="9144000" cy="5791200"/>
          </a:xfrm>
        </p:spPr>
        <p:txBody>
          <a:bodyPr/>
          <a:lstStyle/>
          <a:p>
            <a:pPr marL="609600" indent="-609600" eaLnBrk="1" hangingPunct="1">
              <a:lnSpc>
                <a:spcPct val="90000"/>
              </a:lnSpc>
              <a:buFont typeface="Wingdings" pitchFamily="2" charset="2"/>
              <a:buNone/>
              <a:defRPr/>
            </a:pPr>
            <a:r>
              <a:rPr lang="en-US" sz="2800" b="1" smtClean="0"/>
              <a:t>1.	Land surface = 25% of the earth, the rest is water, polar icecaps</a:t>
            </a:r>
          </a:p>
          <a:p>
            <a:pPr marL="609600" indent="-609600" eaLnBrk="1" hangingPunct="1">
              <a:lnSpc>
                <a:spcPct val="90000"/>
              </a:lnSpc>
              <a:buFont typeface="Wingdings" pitchFamily="2" charset="2"/>
              <a:buNone/>
              <a:defRPr/>
            </a:pPr>
            <a:endParaRPr lang="en-US" sz="1400" b="1" smtClean="0"/>
          </a:p>
          <a:p>
            <a:pPr marL="609600" indent="-609600" eaLnBrk="1" hangingPunct="1">
              <a:lnSpc>
                <a:spcPct val="90000"/>
              </a:lnSpc>
              <a:buFont typeface="Wingdings" pitchFamily="2" charset="2"/>
              <a:buAutoNum type="arabicPeriod" startAt="2"/>
              <a:defRPr/>
            </a:pPr>
            <a:r>
              <a:rPr lang="en-US" sz="2800" b="1" smtClean="0"/>
              <a:t>Africa and South America have the largest areas of potentially arable land.</a:t>
            </a:r>
          </a:p>
          <a:p>
            <a:pPr marL="609600" indent="-609600" eaLnBrk="1" hangingPunct="1">
              <a:lnSpc>
                <a:spcPct val="90000"/>
              </a:lnSpc>
              <a:buFont typeface="Wingdings" pitchFamily="2" charset="2"/>
              <a:buAutoNum type="arabicPeriod" startAt="2"/>
              <a:defRPr/>
            </a:pPr>
            <a:endParaRPr lang="en-US" sz="1400" b="1" smtClean="0"/>
          </a:p>
          <a:p>
            <a:pPr marL="990600" lvl="1" indent="-533400" eaLnBrk="1" hangingPunct="1">
              <a:lnSpc>
                <a:spcPct val="90000"/>
              </a:lnSpc>
              <a:defRPr/>
            </a:pPr>
            <a:r>
              <a:rPr lang="en-US" b="1" smtClean="0"/>
              <a:t>Africa currently farms 20% of its potentially arable land.</a:t>
            </a:r>
          </a:p>
          <a:p>
            <a:pPr marL="990600" lvl="1" indent="-533400" eaLnBrk="1" hangingPunct="1">
              <a:lnSpc>
                <a:spcPct val="90000"/>
              </a:lnSpc>
              <a:defRPr/>
            </a:pPr>
            <a:endParaRPr lang="en-US" sz="1400" b="1" smtClean="0"/>
          </a:p>
          <a:p>
            <a:pPr marL="990600" lvl="1" indent="-533400" eaLnBrk="1" hangingPunct="1">
              <a:lnSpc>
                <a:spcPct val="90000"/>
              </a:lnSpc>
              <a:defRPr/>
            </a:pPr>
            <a:r>
              <a:rPr lang="en-US" b="1" smtClean="0"/>
              <a:t>South America farms 10%</a:t>
            </a:r>
            <a:endParaRPr lang="en-US" sz="2400" b="1" smtClean="0"/>
          </a:p>
          <a:p>
            <a:pPr marL="609600" indent="-609600" eaLnBrk="1" hangingPunct="1">
              <a:lnSpc>
                <a:spcPct val="90000"/>
              </a:lnSpc>
              <a:buFont typeface="Wingdings" pitchFamily="2" charset="2"/>
              <a:buAutoNum type="arabicPeriod" startAt="2"/>
              <a:defRPr/>
            </a:pPr>
            <a:endParaRPr lang="en-US" sz="2800" b="1" smtClean="0"/>
          </a:p>
          <a:p>
            <a:pPr marL="609600" indent="-609600" eaLnBrk="1" hangingPunct="1">
              <a:lnSpc>
                <a:spcPct val="90000"/>
              </a:lnSpc>
              <a:buFont typeface="Wingdings" pitchFamily="2" charset="2"/>
              <a:buAutoNum type="arabicPeriod" startAt="2"/>
              <a:defRPr/>
            </a:pPr>
            <a:r>
              <a:rPr lang="en-US" sz="2800" b="1" smtClean="0"/>
              <a:t>The U.S., Canada, Australia and New Zealand have about 1 billion acres of land that could be farmed.</a:t>
            </a:r>
            <a:endParaRPr lang="en-US" b="1"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body" idx="1"/>
          </p:nvPr>
        </p:nvSpPr>
        <p:spPr>
          <a:xfrm>
            <a:off x="0" y="1295400"/>
            <a:ext cx="9144000" cy="5181600"/>
          </a:xfrm>
        </p:spPr>
        <p:txBody>
          <a:bodyPr/>
          <a:lstStyle/>
          <a:p>
            <a:pPr marL="952500" lvl="1" indent="-495300" eaLnBrk="1" hangingPunct="1">
              <a:buFont typeface="Wingdings" pitchFamily="2" charset="2"/>
              <a:buNone/>
              <a:defRPr/>
            </a:pPr>
            <a:r>
              <a:rPr lang="en-US" b="1" smtClean="0"/>
              <a:t>1.	Aquatic products are a very important food source in Japan, Norway, Spain, Iceland, Portugal and Southeast Asia</a:t>
            </a:r>
          </a:p>
          <a:p>
            <a:pPr marL="952500" lvl="1" indent="-495300" eaLnBrk="1" hangingPunct="1">
              <a:buFont typeface="Wingdings" pitchFamily="2" charset="2"/>
              <a:buNone/>
              <a:defRPr/>
            </a:pPr>
            <a:endParaRPr lang="en-US" b="1" smtClean="0"/>
          </a:p>
          <a:p>
            <a:pPr marL="952500" lvl="1" indent="-495300" eaLnBrk="1" hangingPunct="1">
              <a:buFont typeface="Wingdings" pitchFamily="2" charset="2"/>
              <a:buNone/>
              <a:defRPr/>
            </a:pPr>
            <a:r>
              <a:rPr lang="en-US" b="1" smtClean="0"/>
              <a:t>2.	However, fish make up only 1% of the world’s caloric intake and only 6% of all protein</a:t>
            </a:r>
          </a:p>
          <a:p>
            <a:pPr marL="952500" lvl="1" indent="-495300" eaLnBrk="1" hangingPunct="1">
              <a:buFont typeface="Wingdings" pitchFamily="2" charset="2"/>
              <a:buNone/>
              <a:defRPr/>
            </a:pPr>
            <a:endParaRPr lang="en-US" b="1" smtClean="0"/>
          </a:p>
          <a:p>
            <a:pPr marL="952500" lvl="1" indent="-495300" eaLnBrk="1" hangingPunct="1">
              <a:buFont typeface="Wingdings" pitchFamily="2" charset="2"/>
              <a:buNone/>
              <a:defRPr/>
            </a:pPr>
            <a:r>
              <a:rPr lang="en-US" b="1" smtClean="0"/>
              <a:t>3.	Long-term plans for “Farming the Sea” will do little to solve world hunger	problems.</a:t>
            </a:r>
          </a:p>
        </p:txBody>
      </p:sp>
      <p:sp>
        <p:nvSpPr>
          <p:cNvPr id="36867" name="Text Box 3"/>
          <p:cNvSpPr txBox="1">
            <a:spLocks noChangeArrowheads="1"/>
          </p:cNvSpPr>
          <p:nvPr/>
        </p:nvSpPr>
        <p:spPr bwMode="auto">
          <a:xfrm>
            <a:off x="1066800" y="304800"/>
            <a:ext cx="6629400" cy="641350"/>
          </a:xfrm>
          <a:prstGeom prst="rect">
            <a:avLst/>
          </a:prstGeom>
          <a:noFill/>
          <a:ln w="9525" algn="ctr">
            <a:noFill/>
            <a:miter lim="800000"/>
            <a:headEnd/>
            <a:tailEnd/>
          </a:ln>
        </p:spPr>
        <p:txBody>
          <a:bodyPr anchor="ctr"/>
          <a:lstStyle/>
          <a:p>
            <a:pPr eaLnBrk="1" hangingPunct="1"/>
            <a:r>
              <a:rPr lang="en-US" sz="3600" b="1">
                <a:solidFill>
                  <a:schemeClr val="folHlink"/>
                </a:solidFill>
              </a:rPr>
              <a:t>3.	Food from the Sea</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2" name="Rectangle 4"/>
          <p:cNvSpPr>
            <a:spLocks noChangeArrowheads="1"/>
          </p:cNvSpPr>
          <p:nvPr/>
        </p:nvSpPr>
        <p:spPr bwMode="auto">
          <a:xfrm>
            <a:off x="76200" y="304800"/>
            <a:ext cx="8915400" cy="838200"/>
          </a:xfrm>
          <a:prstGeom prst="rect">
            <a:avLst/>
          </a:prstGeom>
          <a:noFill/>
          <a:ln w="9525">
            <a:noFill/>
            <a:miter lim="800000"/>
            <a:headEnd/>
            <a:tailEnd/>
          </a:ln>
          <a:effectLst/>
        </p:spPr>
        <p:txBody>
          <a:bodyPr anchor="ctr"/>
          <a:lstStyle/>
          <a:p>
            <a:pPr algn="ctr" eaLnBrk="1" hangingPunct="1">
              <a:defRPr/>
            </a:pPr>
            <a:r>
              <a:rPr lang="en-US" sz="3200" b="1">
                <a:solidFill>
                  <a:srgbClr val="CC3300"/>
                </a:solidFill>
                <a:effectLst>
                  <a:outerShdw blurRad="38100" dist="38100" dir="2700000" algn="tl">
                    <a:srgbClr val="000000"/>
                  </a:outerShdw>
                </a:effectLst>
                <a:latin typeface="Tahoma" charset="0"/>
              </a:rPr>
              <a:t>Food production is not the problem – is food distribution the problem?</a:t>
            </a:r>
          </a:p>
        </p:txBody>
      </p:sp>
      <p:sp>
        <p:nvSpPr>
          <p:cNvPr id="227333" name="Rectangle 5"/>
          <p:cNvSpPr>
            <a:spLocks noChangeArrowheads="1"/>
          </p:cNvSpPr>
          <p:nvPr/>
        </p:nvSpPr>
        <p:spPr bwMode="auto">
          <a:xfrm>
            <a:off x="0" y="1447800"/>
            <a:ext cx="9144000" cy="5410200"/>
          </a:xfrm>
          <a:prstGeom prst="rect">
            <a:avLst/>
          </a:prstGeom>
          <a:noFill/>
          <a:ln w="9525">
            <a:noFill/>
            <a:miter lim="800000"/>
            <a:headEnd/>
            <a:tailEnd/>
          </a:ln>
          <a:effectLst/>
        </p:spPr>
        <p:txBody>
          <a:bodyPr/>
          <a:lstStyle/>
          <a:p>
            <a:pPr marL="533400" indent="-533400" eaLnBrk="1" hangingPunct="1">
              <a:lnSpc>
                <a:spcPct val="90000"/>
              </a:lnSpc>
              <a:spcBef>
                <a:spcPct val="20000"/>
              </a:spcBef>
              <a:buClr>
                <a:schemeClr val="hlink"/>
              </a:buClr>
              <a:buSzPct val="65000"/>
              <a:buFont typeface="Wingdings" pitchFamily="2" charset="2"/>
              <a:buNone/>
              <a:defRPr/>
            </a:pPr>
            <a:r>
              <a:rPr lang="en-US" b="1">
                <a:effectLst>
                  <a:outerShdw blurRad="38100" dist="38100" dir="2700000" algn="tl">
                    <a:srgbClr val="000000"/>
                  </a:outerShdw>
                </a:effectLst>
                <a:latin typeface="Tahoma" charset="0"/>
              </a:rPr>
              <a:t>a.  inadequate infrastructure –roads, communication, fuel</a:t>
            </a:r>
          </a:p>
          <a:p>
            <a:pPr marL="533400" indent="-533400" eaLnBrk="1" hangingPunct="1">
              <a:lnSpc>
                <a:spcPct val="90000"/>
              </a:lnSpc>
              <a:spcBef>
                <a:spcPct val="20000"/>
              </a:spcBef>
              <a:buClr>
                <a:schemeClr val="hlink"/>
              </a:buClr>
              <a:buSzPct val="65000"/>
              <a:buFont typeface="Wingdings" pitchFamily="2" charset="2"/>
              <a:buNone/>
              <a:defRPr/>
            </a:pPr>
            <a:endParaRPr lang="en-US" sz="1400" b="1">
              <a:effectLst>
                <a:outerShdw blurRad="38100" dist="38100" dir="2700000" algn="tl">
                  <a:srgbClr val="000000"/>
                </a:outerShdw>
              </a:effectLst>
              <a:latin typeface="Tahoma" charset="0"/>
            </a:endParaRPr>
          </a:p>
          <a:p>
            <a:pPr marL="533400" indent="-533400" eaLnBrk="1" hangingPunct="1">
              <a:lnSpc>
                <a:spcPct val="90000"/>
              </a:lnSpc>
              <a:spcBef>
                <a:spcPct val="20000"/>
              </a:spcBef>
              <a:buClr>
                <a:schemeClr val="hlink"/>
              </a:buClr>
              <a:buSzPct val="65000"/>
              <a:buFont typeface="Wingdings" pitchFamily="2" charset="2"/>
              <a:buNone/>
              <a:defRPr/>
            </a:pPr>
            <a:r>
              <a:rPr lang="en-US" b="1">
                <a:effectLst>
                  <a:outerShdw blurRad="38100" dist="38100" dir="2700000" algn="tl">
                    <a:srgbClr val="000000"/>
                  </a:outerShdw>
                </a:effectLst>
                <a:latin typeface="Tahoma" charset="0"/>
              </a:rPr>
              <a:t>b. 	lack of access to scientific knowledge (research and extension service non-existent)</a:t>
            </a:r>
          </a:p>
          <a:p>
            <a:pPr marL="533400" indent="-533400" eaLnBrk="1" hangingPunct="1">
              <a:lnSpc>
                <a:spcPct val="90000"/>
              </a:lnSpc>
              <a:spcBef>
                <a:spcPct val="20000"/>
              </a:spcBef>
              <a:buClr>
                <a:schemeClr val="hlink"/>
              </a:buClr>
              <a:buSzPct val="65000"/>
              <a:buFont typeface="Wingdings" pitchFamily="2" charset="2"/>
              <a:buNone/>
              <a:defRPr/>
            </a:pPr>
            <a:endParaRPr lang="en-US" b="1">
              <a:effectLst>
                <a:outerShdw blurRad="38100" dist="38100" dir="2700000" algn="tl">
                  <a:srgbClr val="000000"/>
                </a:outerShdw>
              </a:effectLst>
              <a:latin typeface="Tahoma" charset="0"/>
            </a:endParaRPr>
          </a:p>
          <a:p>
            <a:pPr marL="533400" indent="-533400" eaLnBrk="1" hangingPunct="1">
              <a:lnSpc>
                <a:spcPct val="90000"/>
              </a:lnSpc>
              <a:spcBef>
                <a:spcPct val="20000"/>
              </a:spcBef>
              <a:buClr>
                <a:schemeClr val="hlink"/>
              </a:buClr>
              <a:buSzPct val="65000"/>
              <a:buFont typeface="Wingdings" pitchFamily="2" charset="2"/>
              <a:buNone/>
              <a:defRPr/>
            </a:pPr>
            <a:r>
              <a:rPr lang="en-US" b="1">
                <a:effectLst>
                  <a:outerShdw blurRad="38100" dist="38100" dir="2700000" algn="tl">
                    <a:srgbClr val="000000"/>
                  </a:outerShdw>
                </a:effectLst>
                <a:latin typeface="Tahoma" charset="0"/>
              </a:rPr>
              <a:t>c.  	government interference in market forces – wars, political turmoil, changing government structure, corruption.</a:t>
            </a:r>
          </a:p>
          <a:p>
            <a:pPr marL="533400" indent="-533400" eaLnBrk="1" hangingPunct="1">
              <a:lnSpc>
                <a:spcPct val="90000"/>
              </a:lnSpc>
              <a:spcBef>
                <a:spcPct val="20000"/>
              </a:spcBef>
              <a:buClr>
                <a:schemeClr val="hlink"/>
              </a:buClr>
              <a:buSzPct val="65000"/>
              <a:buFont typeface="Wingdings" pitchFamily="2" charset="2"/>
              <a:buNone/>
              <a:defRPr/>
            </a:pPr>
            <a:r>
              <a:rPr lang="en-US" b="1">
                <a:effectLst>
                  <a:outerShdw blurRad="38100" dist="38100" dir="2700000" algn="tl">
                    <a:srgbClr val="000000"/>
                  </a:outerShdw>
                </a:effectLst>
                <a:latin typeface="Tahoma" charset="0"/>
              </a:rPr>
              <a:t>		</a:t>
            </a:r>
          </a:p>
          <a:p>
            <a:pPr marL="533400" indent="-533400" eaLnBrk="1" hangingPunct="1">
              <a:lnSpc>
                <a:spcPct val="90000"/>
              </a:lnSpc>
              <a:spcBef>
                <a:spcPct val="20000"/>
              </a:spcBef>
              <a:buClr>
                <a:schemeClr val="hlink"/>
              </a:buClr>
              <a:buSzPct val="65000"/>
              <a:buFont typeface="Wingdings" pitchFamily="2" charset="2"/>
              <a:buNone/>
              <a:defRPr/>
            </a:pPr>
            <a:r>
              <a:rPr lang="en-US" b="1">
                <a:effectLst>
                  <a:outerShdw blurRad="38100" dist="38100" dir="2700000" algn="tl">
                    <a:srgbClr val="000000"/>
                  </a:outerShdw>
                </a:effectLst>
                <a:latin typeface="Tahoma" charset="0"/>
              </a:rPr>
              <a:t>d.	But  recent study suggests that distribution of food might not be the problem…instead an unequal distribution of wealth!</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4" name="Rectangle 6"/>
          <p:cNvSpPr>
            <a:spLocks noGrp="1" noChangeArrowheads="1"/>
          </p:cNvSpPr>
          <p:nvPr>
            <p:ph type="title"/>
          </p:nvPr>
        </p:nvSpPr>
        <p:spPr>
          <a:xfrm>
            <a:off x="381000" y="152400"/>
            <a:ext cx="8229600" cy="401638"/>
          </a:xfrm>
        </p:spPr>
        <p:txBody>
          <a:bodyPr/>
          <a:lstStyle/>
          <a:p>
            <a:pPr eaLnBrk="1" hangingPunct="1">
              <a:defRPr/>
            </a:pPr>
            <a:r>
              <a:rPr lang="en-US" sz="3200" b="1" smtClean="0">
                <a:solidFill>
                  <a:schemeClr val="folHlink"/>
                </a:solidFill>
              </a:rPr>
              <a:t>Carrying Capacity</a:t>
            </a:r>
          </a:p>
        </p:txBody>
      </p:sp>
      <p:sp>
        <p:nvSpPr>
          <p:cNvPr id="171015" name="Rectangle 7"/>
          <p:cNvSpPr>
            <a:spLocks noGrp="1" noChangeArrowheads="1"/>
          </p:cNvSpPr>
          <p:nvPr>
            <p:ph type="body" idx="1"/>
          </p:nvPr>
        </p:nvSpPr>
        <p:spPr>
          <a:xfrm>
            <a:off x="0" y="762000"/>
            <a:ext cx="9144000" cy="5943600"/>
          </a:xfrm>
        </p:spPr>
        <p:txBody>
          <a:bodyPr/>
          <a:lstStyle/>
          <a:p>
            <a:pPr eaLnBrk="1" hangingPunct="1">
              <a:buFont typeface="Wingdings" pitchFamily="2" charset="2"/>
              <a:buNone/>
              <a:defRPr/>
            </a:pPr>
            <a:r>
              <a:rPr lang="en-US" sz="2600" smtClean="0"/>
              <a:t>Carrying capacity refers to the number of individuals who can be supported in a given area within natural resource limits, and without degrading the natural social, cultural and economic environment for present and future generations. </a:t>
            </a:r>
          </a:p>
          <a:p>
            <a:pPr eaLnBrk="1" hangingPunct="1">
              <a:buFont typeface="Wingdings" pitchFamily="2" charset="2"/>
              <a:buNone/>
              <a:defRPr/>
            </a:pPr>
            <a:endParaRPr lang="en-US" sz="900" smtClean="0"/>
          </a:p>
          <a:p>
            <a:pPr eaLnBrk="1" hangingPunct="1">
              <a:buFont typeface="Wingdings" pitchFamily="2" charset="2"/>
              <a:buNone/>
              <a:defRPr/>
            </a:pPr>
            <a:r>
              <a:rPr lang="en-US" sz="2600" smtClean="0"/>
              <a:t>The carrying capacity for any given area is not fixed. It can be altered by improved technology, but mostly it is changed for the worse by pressures which accompany a population increase.</a:t>
            </a:r>
          </a:p>
          <a:p>
            <a:pPr eaLnBrk="1" hangingPunct="1">
              <a:buFont typeface="Wingdings" pitchFamily="2" charset="2"/>
              <a:buNone/>
              <a:defRPr/>
            </a:pPr>
            <a:endParaRPr lang="en-US" sz="900" smtClean="0"/>
          </a:p>
          <a:p>
            <a:pPr eaLnBrk="1" hangingPunct="1">
              <a:buFont typeface="Wingdings" pitchFamily="2" charset="2"/>
              <a:buNone/>
              <a:defRPr/>
            </a:pPr>
            <a:r>
              <a:rPr lang="en-US" sz="2600" smtClean="0"/>
              <a:t> As the environment is degraded, carrying capacity actually shrinks, leaving the environment no longer able to support even the number of people who could formerly have lived in the area on a sustainable basis. </a:t>
            </a:r>
            <a:r>
              <a:rPr lang="en-US" sz="2600" smtClean="0">
                <a:solidFill>
                  <a:schemeClr val="folHlink"/>
                </a:solidFill>
              </a:rPr>
              <a:t>No population can live beyond the environment's carrying capacity for very long.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57200" y="228600"/>
            <a:ext cx="8686800" cy="914400"/>
          </a:xfrm>
        </p:spPr>
        <p:txBody>
          <a:bodyPr/>
          <a:lstStyle/>
          <a:p>
            <a:pPr eaLnBrk="1" hangingPunct="1">
              <a:defRPr/>
            </a:pPr>
            <a:r>
              <a:rPr lang="en-US" sz="3200" b="1" smtClean="0">
                <a:solidFill>
                  <a:schemeClr val="folHlink"/>
                </a:solidFill>
              </a:rPr>
              <a:t>Carrying Capacity: Two Patterns for Species </a:t>
            </a:r>
          </a:p>
        </p:txBody>
      </p:sp>
      <p:sp>
        <p:nvSpPr>
          <p:cNvPr id="180227" name="Rectangle 3"/>
          <p:cNvSpPr>
            <a:spLocks noGrp="1" noChangeArrowheads="1"/>
          </p:cNvSpPr>
          <p:nvPr>
            <p:ph type="body" idx="1"/>
          </p:nvPr>
        </p:nvSpPr>
        <p:spPr>
          <a:xfrm>
            <a:off x="-533400" y="1600200"/>
            <a:ext cx="9525000" cy="5029200"/>
          </a:xfrm>
        </p:spPr>
        <p:txBody>
          <a:bodyPr/>
          <a:lstStyle/>
          <a:p>
            <a:pPr marL="609600" indent="-609600" eaLnBrk="1" hangingPunct="1">
              <a:lnSpc>
                <a:spcPct val="90000"/>
              </a:lnSpc>
              <a:buFont typeface="Wingdings" pitchFamily="2" charset="2"/>
              <a:buNone/>
              <a:defRPr/>
            </a:pPr>
            <a:r>
              <a:rPr lang="en-US" sz="2800" dirty="0" smtClean="0"/>
              <a:t>	Many animal species have been studied with respect to a specific area’s carrying capacity.  Starting from a low population level there are two quite different patterns which describe how various species reach carrying capacity: </a:t>
            </a:r>
            <a:r>
              <a:rPr lang="en-US" sz="2800" dirty="0" smtClean="0">
                <a:solidFill>
                  <a:srgbClr val="FFFF66"/>
                </a:solidFill>
              </a:rPr>
              <a:t>Sigmoid pattern &amp; Peak phenomena pattern</a:t>
            </a:r>
            <a:r>
              <a:rPr lang="en-US" sz="2800" dirty="0" smtClean="0"/>
              <a:t>.</a:t>
            </a:r>
          </a:p>
          <a:p>
            <a:pPr marL="609600" indent="-609600" eaLnBrk="1" hangingPunct="1">
              <a:lnSpc>
                <a:spcPct val="90000"/>
              </a:lnSpc>
              <a:buFont typeface="Wingdings" pitchFamily="2" charset="2"/>
              <a:buNone/>
              <a:defRPr/>
            </a:pPr>
            <a:endParaRPr lang="en-US" sz="2800" dirty="0" smtClean="0"/>
          </a:p>
          <a:p>
            <a:pPr marL="609600" indent="-609600" eaLnBrk="1" hangingPunct="1">
              <a:lnSpc>
                <a:spcPct val="90000"/>
              </a:lnSpc>
              <a:buNone/>
              <a:defRPr/>
            </a:pPr>
            <a:r>
              <a:rPr lang="en-US" sz="2800" dirty="0" smtClean="0"/>
              <a:t>	According to Sigmoid pattern population increase rapidly while food and habitat are abundant, and then slow down as </a:t>
            </a:r>
            <a:r>
              <a:rPr lang="en-US" sz="2800" dirty="0" smtClean="0">
                <a:solidFill>
                  <a:schemeClr val="folHlink"/>
                </a:solidFill>
              </a:rPr>
              <a:t>regulatory factors such as lower birth rate and reduced food availability</a:t>
            </a:r>
            <a:r>
              <a:rPr lang="en-US" sz="2800" dirty="0" smtClean="0"/>
              <a:t> come into play. As the rate of population growth slows down to zero, the population reaches a fairly stable level. This pattern is referred to as </a:t>
            </a:r>
            <a:r>
              <a:rPr lang="en-US" sz="2800" b="1" i="1" dirty="0" smtClean="0"/>
              <a:t>K</a:t>
            </a:r>
            <a:r>
              <a:rPr lang="en-US" sz="2800" dirty="0" smtClean="0"/>
              <a:t> (for constant) selected species.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8"/>
          <p:cNvPicPr>
            <a:picLocks noChangeAspect="1" noChangeArrowheads="1"/>
          </p:cNvPicPr>
          <p:nvPr/>
        </p:nvPicPr>
        <p:blipFill>
          <a:blip r:embed="rId2"/>
          <a:srcRect/>
          <a:stretch>
            <a:fillRect/>
          </a:stretch>
        </p:blipFill>
        <p:spPr bwMode="auto">
          <a:xfrm>
            <a:off x="4953000" y="1143000"/>
            <a:ext cx="4191000" cy="5410200"/>
          </a:xfrm>
          <a:prstGeom prst="rect">
            <a:avLst/>
          </a:prstGeom>
          <a:noFill/>
          <a:ln w="9525">
            <a:noFill/>
            <a:miter lim="800000"/>
            <a:headEnd/>
            <a:tailEnd/>
          </a:ln>
        </p:spPr>
      </p:pic>
      <p:sp>
        <p:nvSpPr>
          <p:cNvPr id="40963" name="Text Box 9"/>
          <p:cNvSpPr txBox="1">
            <a:spLocks noChangeArrowheads="1"/>
          </p:cNvSpPr>
          <p:nvPr/>
        </p:nvSpPr>
        <p:spPr bwMode="auto">
          <a:xfrm>
            <a:off x="1143000" y="304800"/>
            <a:ext cx="7086600" cy="579438"/>
          </a:xfrm>
          <a:prstGeom prst="rect">
            <a:avLst/>
          </a:prstGeom>
          <a:noFill/>
          <a:ln w="9525">
            <a:noFill/>
            <a:miter lim="800000"/>
            <a:headEnd/>
            <a:tailEnd/>
          </a:ln>
        </p:spPr>
        <p:txBody>
          <a:bodyPr>
            <a:spAutoFit/>
          </a:bodyPr>
          <a:lstStyle/>
          <a:p>
            <a:pPr algn="ctr" eaLnBrk="1" hangingPunct="1">
              <a:spcBef>
                <a:spcPct val="50000"/>
              </a:spcBef>
            </a:pPr>
            <a:r>
              <a:rPr lang="en-US" sz="3200" b="1">
                <a:solidFill>
                  <a:srgbClr val="CC3300"/>
                </a:solidFill>
                <a:latin typeface="Arial" charset="0"/>
              </a:rPr>
              <a:t>Carrying Capacity: For Species</a:t>
            </a:r>
          </a:p>
        </p:txBody>
      </p:sp>
      <p:sp>
        <p:nvSpPr>
          <p:cNvPr id="174090" name="Rectangle 10"/>
          <p:cNvSpPr>
            <a:spLocks noChangeArrowheads="1"/>
          </p:cNvSpPr>
          <p:nvPr/>
        </p:nvSpPr>
        <p:spPr bwMode="auto">
          <a:xfrm>
            <a:off x="0" y="1219200"/>
            <a:ext cx="4953000" cy="5489575"/>
          </a:xfrm>
          <a:prstGeom prst="rect">
            <a:avLst/>
          </a:prstGeom>
          <a:noFill/>
          <a:ln w="9525">
            <a:noFill/>
            <a:miter lim="800000"/>
            <a:headEnd/>
            <a:tailEnd/>
          </a:ln>
          <a:effectLst/>
        </p:spPr>
        <p:txBody>
          <a:bodyPr>
            <a:spAutoFit/>
          </a:bodyPr>
          <a:lstStyle/>
          <a:p>
            <a:pPr marL="342900" indent="-342900" eaLnBrk="1" hangingPunct="1">
              <a:lnSpc>
                <a:spcPct val="80000"/>
              </a:lnSpc>
              <a:spcBef>
                <a:spcPct val="20000"/>
              </a:spcBef>
              <a:buClr>
                <a:schemeClr val="hlink"/>
              </a:buClr>
              <a:buSzPct val="65000"/>
              <a:defRPr/>
            </a:pPr>
            <a:r>
              <a:rPr lang="en-US" sz="2600" dirty="0">
                <a:effectLst>
                  <a:outerShdw blurRad="38100" dist="38100" dir="2700000" algn="tl">
                    <a:srgbClr val="000000"/>
                  </a:outerShdw>
                </a:effectLst>
                <a:latin typeface="Tahoma" charset="0"/>
              </a:rPr>
              <a:t>According to the </a:t>
            </a:r>
            <a:r>
              <a:rPr lang="en-US" sz="2600" dirty="0">
                <a:solidFill>
                  <a:srgbClr val="FFFF66"/>
                </a:solidFill>
                <a:effectLst>
                  <a:outerShdw blurRad="38100" dist="38100" dir="2700000" algn="tl">
                    <a:srgbClr val="000000"/>
                  </a:outerShdw>
                </a:effectLst>
                <a:latin typeface="Tahoma" charset="0"/>
              </a:rPr>
              <a:t>Peak phenomena pattern</a:t>
            </a:r>
            <a:r>
              <a:rPr lang="en-US" sz="2600" dirty="0">
                <a:effectLst>
                  <a:outerShdw blurRad="38100" dist="38100" dir="2700000" algn="tl">
                    <a:srgbClr val="000000"/>
                  </a:outerShdw>
                </a:effectLst>
                <a:latin typeface="Tahoma" charset="0"/>
              </a:rPr>
              <a:t> the same regulatory factors do not come into play and the population increases rapidly to the point where it exhausts the resources upon which it depends.  At this point, </a:t>
            </a:r>
            <a:r>
              <a:rPr lang="en-US" sz="2600" dirty="0">
                <a:solidFill>
                  <a:schemeClr val="folHlink"/>
                </a:solidFill>
                <a:effectLst>
                  <a:outerShdw blurRad="38100" dist="38100" dir="2700000" algn="tl">
                    <a:srgbClr val="000000"/>
                  </a:outerShdw>
                </a:effectLst>
                <a:latin typeface="Tahoma" charset="0"/>
              </a:rPr>
              <a:t>mortality becomes the primary regulatory factor, and the population collapses to a low level</a:t>
            </a:r>
            <a:r>
              <a:rPr lang="en-US" sz="2600" dirty="0">
                <a:effectLst>
                  <a:outerShdw blurRad="38100" dist="38100" dir="2700000" algn="tl">
                    <a:srgbClr val="000000"/>
                  </a:outerShdw>
                </a:effectLst>
                <a:latin typeface="Tahoma" charset="0"/>
              </a:rPr>
              <a:t>. When resources are replenished population begins to rise again; this process is repeated in a boom and bust cycle.  This is referred to as the </a:t>
            </a:r>
            <a:r>
              <a:rPr lang="en-US" sz="2600" b="1" i="1" dirty="0">
                <a:effectLst>
                  <a:outerShdw blurRad="38100" dist="38100" dir="2700000" algn="tl">
                    <a:srgbClr val="000000"/>
                  </a:outerShdw>
                </a:effectLst>
                <a:latin typeface="Tahoma" charset="0"/>
              </a:rPr>
              <a:t>“r-selected”</a:t>
            </a:r>
            <a:r>
              <a:rPr lang="en-US" sz="2600" dirty="0">
                <a:effectLst>
                  <a:outerShdw blurRad="38100" dist="38100" dir="2700000" algn="tl">
                    <a:srgbClr val="000000"/>
                  </a:outerShdw>
                </a:effectLst>
                <a:latin typeface="Tahoma" charset="0"/>
              </a:rPr>
              <a:t> species.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Rectangle 4"/>
          <p:cNvSpPr>
            <a:spLocks noGrp="1" noChangeArrowheads="1"/>
          </p:cNvSpPr>
          <p:nvPr>
            <p:ph type="title"/>
          </p:nvPr>
        </p:nvSpPr>
        <p:spPr>
          <a:xfrm>
            <a:off x="457200" y="228600"/>
            <a:ext cx="8229600" cy="381000"/>
          </a:xfrm>
        </p:spPr>
        <p:txBody>
          <a:bodyPr/>
          <a:lstStyle/>
          <a:p>
            <a:pPr eaLnBrk="1" hangingPunct="1">
              <a:defRPr/>
            </a:pPr>
            <a:r>
              <a:rPr lang="en-US" sz="3600" b="1" smtClean="0"/>
              <a:t>Human Application</a:t>
            </a:r>
            <a:r>
              <a:rPr lang="en-US" sz="4000" b="1" smtClean="0"/>
              <a:t> </a:t>
            </a:r>
          </a:p>
        </p:txBody>
      </p:sp>
      <p:sp>
        <p:nvSpPr>
          <p:cNvPr id="181253" name="Rectangle 5"/>
          <p:cNvSpPr>
            <a:spLocks noGrp="1" noChangeArrowheads="1"/>
          </p:cNvSpPr>
          <p:nvPr>
            <p:ph type="body" idx="1"/>
          </p:nvPr>
        </p:nvSpPr>
        <p:spPr>
          <a:xfrm>
            <a:off x="0" y="838200"/>
            <a:ext cx="9144000" cy="5791200"/>
          </a:xfrm>
        </p:spPr>
        <p:txBody>
          <a:bodyPr/>
          <a:lstStyle/>
          <a:p>
            <a:pPr eaLnBrk="1" hangingPunct="1">
              <a:lnSpc>
                <a:spcPct val="80000"/>
              </a:lnSpc>
              <a:defRPr/>
            </a:pPr>
            <a:r>
              <a:rPr lang="en-US" sz="2600" smtClean="0"/>
              <a:t>The concept of </a:t>
            </a:r>
            <a:r>
              <a:rPr lang="en-US" sz="2600" smtClean="0">
                <a:solidFill>
                  <a:schemeClr val="folHlink"/>
                </a:solidFill>
              </a:rPr>
              <a:t>carrying capacity</a:t>
            </a:r>
            <a:r>
              <a:rPr lang="en-US" sz="2600" smtClean="0"/>
              <a:t> was applied to human populations in the 1960’s. It was noted that the consumption habits of humans are much more variable than those of other animal species, making it considerably more difficult to predict the carrying capacity of the earth for human beings. </a:t>
            </a:r>
          </a:p>
          <a:p>
            <a:pPr eaLnBrk="1" hangingPunct="1">
              <a:lnSpc>
                <a:spcPct val="80000"/>
              </a:lnSpc>
              <a:defRPr/>
            </a:pPr>
            <a:endParaRPr lang="en-US" sz="1000" smtClean="0"/>
          </a:p>
          <a:p>
            <a:pPr eaLnBrk="1" hangingPunct="1">
              <a:lnSpc>
                <a:spcPct val="80000"/>
              </a:lnSpc>
              <a:defRPr/>
            </a:pPr>
            <a:r>
              <a:rPr lang="en-US" sz="2600" smtClean="0"/>
              <a:t>There have been a large number of published articles estimates for the human carrying capacity of the earth:</a:t>
            </a:r>
          </a:p>
          <a:p>
            <a:pPr eaLnBrk="1" hangingPunct="1">
              <a:lnSpc>
                <a:spcPct val="80000"/>
              </a:lnSpc>
              <a:buFont typeface="Wingdings" pitchFamily="2" charset="2"/>
              <a:buNone/>
              <a:defRPr/>
            </a:pPr>
            <a:r>
              <a:rPr lang="en-US" sz="1000" smtClean="0"/>
              <a:t> </a:t>
            </a:r>
          </a:p>
          <a:p>
            <a:pPr eaLnBrk="1" hangingPunct="1">
              <a:lnSpc>
                <a:spcPct val="80000"/>
              </a:lnSpc>
              <a:buFont typeface="Wingdings" pitchFamily="2" charset="2"/>
              <a:buNone/>
              <a:defRPr/>
            </a:pPr>
            <a:r>
              <a:rPr lang="en-US" sz="2600" smtClean="0"/>
              <a:t>	they range from a low of </a:t>
            </a:r>
            <a:r>
              <a:rPr lang="en-US" sz="2600" smtClean="0">
                <a:solidFill>
                  <a:srgbClr val="FF0066"/>
                </a:solidFill>
              </a:rPr>
              <a:t>one half billion people to a staggering 800 billion.</a:t>
            </a:r>
            <a:r>
              <a:rPr lang="en-US" sz="2600" smtClean="0"/>
              <a:t> Many of these estimates are more ideologically based than determined by scientific principles.  </a:t>
            </a:r>
          </a:p>
          <a:p>
            <a:pPr eaLnBrk="1" hangingPunct="1">
              <a:lnSpc>
                <a:spcPct val="80000"/>
              </a:lnSpc>
              <a:defRPr/>
            </a:pPr>
            <a:endParaRPr lang="en-US" sz="1000" smtClean="0"/>
          </a:p>
          <a:p>
            <a:pPr eaLnBrk="1" hangingPunct="1">
              <a:lnSpc>
                <a:spcPct val="80000"/>
              </a:lnSpc>
              <a:defRPr/>
            </a:pPr>
            <a:r>
              <a:rPr lang="en-US" sz="2600" smtClean="0"/>
              <a:t>If consumption level per capita is higher, then a smaller population can be supported.  If technologies increase or decrease overall consumption, then they also affect the carrying capacity.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152400" y="0"/>
            <a:ext cx="8991600" cy="1295400"/>
          </a:xfrm>
        </p:spPr>
        <p:txBody>
          <a:bodyPr/>
          <a:lstStyle/>
          <a:p>
            <a:pPr eaLnBrk="1" hangingPunct="1">
              <a:defRPr/>
            </a:pPr>
            <a:r>
              <a:rPr lang="en-US" sz="4000" b="1" dirty="0" smtClean="0">
                <a:solidFill>
                  <a:srgbClr val="FF0000"/>
                </a:solidFill>
              </a:rPr>
              <a:t>The meaning of the term Environment</a:t>
            </a:r>
          </a:p>
        </p:txBody>
      </p:sp>
      <p:sp>
        <p:nvSpPr>
          <p:cNvPr id="269315" name="Rectangle 3"/>
          <p:cNvSpPr>
            <a:spLocks noGrp="1" noChangeArrowheads="1"/>
          </p:cNvSpPr>
          <p:nvPr>
            <p:ph type="body" idx="1"/>
          </p:nvPr>
        </p:nvSpPr>
        <p:spPr>
          <a:xfrm>
            <a:off x="0" y="1371600"/>
            <a:ext cx="9144000" cy="5486400"/>
          </a:xfrm>
        </p:spPr>
        <p:txBody>
          <a:bodyPr/>
          <a:lstStyle/>
          <a:p>
            <a:pPr eaLnBrk="1" hangingPunct="1">
              <a:defRPr/>
            </a:pPr>
            <a:r>
              <a:rPr lang="en-US" sz="2800" dirty="0" smtClean="0"/>
              <a:t>Essentially, and its broadest sense, the word ‘environment’ embraces the conditions or influences under which any individual or thing exists, live, and develops. The surroundings can be placed into </a:t>
            </a:r>
            <a:r>
              <a:rPr lang="en-US" sz="2800" dirty="0" smtClean="0">
                <a:solidFill>
                  <a:srgbClr val="FF0000"/>
                </a:solidFill>
              </a:rPr>
              <a:t>two categories</a:t>
            </a:r>
            <a:r>
              <a:rPr lang="en-US" sz="2800" dirty="0" smtClean="0"/>
              <a:t>:</a:t>
            </a:r>
          </a:p>
          <a:p>
            <a:pPr eaLnBrk="1" hangingPunct="1">
              <a:defRPr/>
            </a:pPr>
            <a:endParaRPr lang="en-US" sz="2800" dirty="0" smtClean="0"/>
          </a:p>
          <a:p>
            <a:pPr lvl="1" eaLnBrk="1" hangingPunct="1">
              <a:defRPr/>
            </a:pPr>
            <a:r>
              <a:rPr lang="en-US" dirty="0" smtClean="0"/>
              <a:t>The combination of </a:t>
            </a:r>
            <a:r>
              <a:rPr lang="en-US" dirty="0" smtClean="0">
                <a:solidFill>
                  <a:srgbClr val="FFFF66"/>
                </a:solidFill>
              </a:rPr>
              <a:t>physical conditions</a:t>
            </a:r>
            <a:r>
              <a:rPr lang="en-US" dirty="0" smtClean="0"/>
              <a:t> that affect and influence the growth and development of an individual or community.</a:t>
            </a:r>
          </a:p>
          <a:p>
            <a:pPr lvl="1" eaLnBrk="1" hangingPunct="1">
              <a:defRPr/>
            </a:pPr>
            <a:r>
              <a:rPr lang="en-US" dirty="0" smtClean="0"/>
              <a:t>The </a:t>
            </a:r>
            <a:r>
              <a:rPr lang="en-US" dirty="0" smtClean="0">
                <a:solidFill>
                  <a:srgbClr val="FFFF66"/>
                </a:solidFill>
              </a:rPr>
              <a:t>social, cultural, and institutional conditions</a:t>
            </a:r>
            <a:r>
              <a:rPr lang="en-US" dirty="0" smtClean="0"/>
              <a:t> that affect the nature of an individual or community.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81000" y="304800"/>
            <a:ext cx="8229600" cy="584200"/>
          </a:xfrm>
        </p:spPr>
        <p:txBody>
          <a:bodyPr/>
          <a:lstStyle/>
          <a:p>
            <a:pPr eaLnBrk="1" hangingPunct="1">
              <a:defRPr/>
            </a:pPr>
            <a:r>
              <a:rPr lang="en-US" sz="3200" b="1" smtClean="0">
                <a:solidFill>
                  <a:schemeClr val="folHlink"/>
                </a:solidFill>
              </a:rPr>
              <a:t>Recovery vs. Reduced Capacity</a:t>
            </a:r>
          </a:p>
        </p:txBody>
      </p:sp>
      <p:sp>
        <p:nvSpPr>
          <p:cNvPr id="91139" name="Rectangle 3"/>
          <p:cNvSpPr>
            <a:spLocks noGrp="1" noChangeArrowheads="1"/>
          </p:cNvSpPr>
          <p:nvPr>
            <p:ph type="body" sz="half" idx="1"/>
          </p:nvPr>
        </p:nvSpPr>
        <p:spPr>
          <a:xfrm>
            <a:off x="0" y="1219200"/>
            <a:ext cx="4800600" cy="5105400"/>
          </a:xfrm>
        </p:spPr>
        <p:txBody>
          <a:bodyPr/>
          <a:lstStyle/>
          <a:p>
            <a:pPr eaLnBrk="1" hangingPunct="1">
              <a:defRPr/>
            </a:pPr>
            <a:r>
              <a:rPr lang="en-US" sz="2800" smtClean="0"/>
              <a:t>If the population is reduced because of a 1-time catastrophe—e.g. a long drought—then over time it will recover to its former size.</a:t>
            </a:r>
          </a:p>
          <a:p>
            <a:pPr eaLnBrk="1" hangingPunct="1">
              <a:defRPr/>
            </a:pPr>
            <a:r>
              <a:rPr lang="en-US" sz="2800" smtClean="0"/>
              <a:t>But if the overall environment is reduced—e.g. half the forest is cut down—then the population adjusts to a new, lower carrying capacity.</a:t>
            </a:r>
          </a:p>
        </p:txBody>
      </p:sp>
      <p:graphicFrame>
        <p:nvGraphicFramePr>
          <p:cNvPr id="1026" name="Object 4"/>
          <p:cNvGraphicFramePr>
            <a:graphicFrameLocks noChangeAspect="1"/>
          </p:cNvGraphicFramePr>
          <p:nvPr>
            <p:ph sz="quarter" idx="2"/>
          </p:nvPr>
        </p:nvGraphicFramePr>
        <p:xfrm>
          <a:off x="4724400" y="939800"/>
          <a:ext cx="4419600" cy="2857500"/>
        </p:xfrm>
        <a:graphic>
          <a:graphicData uri="http://schemas.openxmlformats.org/presentationml/2006/ole">
            <p:oleObj spid="_x0000_s1026" name="Chart" r:id="rId4" imgW="6915285" imgH="4181505" progId="Excel.Sheet.8">
              <p:embed/>
            </p:oleObj>
          </a:graphicData>
        </a:graphic>
      </p:graphicFrame>
      <p:graphicFrame>
        <p:nvGraphicFramePr>
          <p:cNvPr id="1027" name="Object 5"/>
          <p:cNvGraphicFramePr>
            <a:graphicFrameLocks noChangeAspect="1"/>
          </p:cNvGraphicFramePr>
          <p:nvPr/>
        </p:nvGraphicFramePr>
        <p:xfrm>
          <a:off x="4724400" y="3843338"/>
          <a:ext cx="4419600" cy="2855912"/>
        </p:xfrm>
        <a:graphic>
          <a:graphicData uri="http://schemas.openxmlformats.org/presentationml/2006/ole">
            <p:oleObj spid="_x0000_s1027" name="Chart" r:id="rId5" imgW="6915285" imgH="4181505" progId="Excel.Sheet.8">
              <p:embed/>
            </p:oleObj>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ChangeArrowheads="1"/>
          </p:cNvSpPr>
          <p:nvPr/>
        </p:nvSpPr>
        <p:spPr bwMode="auto">
          <a:xfrm>
            <a:off x="268288" y="180975"/>
            <a:ext cx="8685212" cy="487363"/>
          </a:xfrm>
          <a:prstGeom prst="rect">
            <a:avLst/>
          </a:prstGeom>
          <a:noFill/>
          <a:ln w="9525">
            <a:noFill/>
            <a:miter lim="800000"/>
            <a:headEnd/>
            <a:tailEnd/>
          </a:ln>
        </p:spPr>
        <p:txBody>
          <a:bodyPr lIns="0" tIns="0" rIns="0" bIns="0">
            <a:spAutoFit/>
          </a:bodyPr>
          <a:lstStyle/>
          <a:p>
            <a:pPr algn="ctr" eaLnBrk="1" hangingPunct="1">
              <a:defRPr/>
            </a:pPr>
            <a:r>
              <a:rPr lang="en-US" sz="3200" b="1">
                <a:solidFill>
                  <a:schemeClr val="folHlink"/>
                </a:solidFill>
                <a:effectLst>
                  <a:outerShdw blurRad="38100" dist="38100" dir="2700000" algn="tl">
                    <a:srgbClr val="000000"/>
                  </a:outerShdw>
                </a:effectLst>
                <a:latin typeface="Tahoma" charset="0"/>
              </a:rPr>
              <a:t>Response to Plague &amp; Little Ice Age</a:t>
            </a:r>
          </a:p>
        </p:txBody>
      </p:sp>
      <p:sp>
        <p:nvSpPr>
          <p:cNvPr id="43011" name="Rectangle 4"/>
          <p:cNvSpPr>
            <a:spLocks noChangeArrowheads="1"/>
          </p:cNvSpPr>
          <p:nvPr/>
        </p:nvSpPr>
        <p:spPr bwMode="auto">
          <a:xfrm>
            <a:off x="0" y="838200"/>
            <a:ext cx="4495800" cy="5791200"/>
          </a:xfrm>
          <a:prstGeom prst="rect">
            <a:avLst/>
          </a:prstGeom>
          <a:noFill/>
          <a:ln w="9525">
            <a:noFill/>
            <a:miter lim="800000"/>
            <a:headEnd/>
            <a:tailEnd/>
          </a:ln>
        </p:spPr>
        <p:txBody>
          <a:bodyPr lIns="92075" tIns="46038" rIns="92075" bIns="46038"/>
          <a:lstStyle/>
          <a:p>
            <a:pPr marL="342900" indent="-342900" eaLnBrk="1" hangingPunct="1">
              <a:spcBef>
                <a:spcPct val="20000"/>
              </a:spcBef>
            </a:pPr>
            <a:r>
              <a:rPr lang="en-US" b="1">
                <a:latin typeface="Comic Sans MS" pitchFamily="66" charset="0"/>
              </a:rPr>
              <a:t>Human populations have not always increased continuously.  Famines, disease, and climate change can stress any population—even human populations.</a:t>
            </a:r>
          </a:p>
          <a:p>
            <a:pPr marL="342900" indent="-342900" eaLnBrk="1" hangingPunct="1">
              <a:spcBef>
                <a:spcPct val="20000"/>
              </a:spcBef>
              <a:buFontTx/>
              <a:buChar char="•"/>
            </a:pPr>
            <a:endParaRPr lang="en-US" b="1">
              <a:latin typeface="Comic Sans MS" pitchFamily="66" charset="0"/>
            </a:endParaRPr>
          </a:p>
        </p:txBody>
      </p:sp>
      <p:pic>
        <p:nvPicPr>
          <p:cNvPr id="43012" name="Picture 5"/>
          <p:cNvPicPr>
            <a:picLocks noChangeAspect="1" noChangeArrowheads="1"/>
          </p:cNvPicPr>
          <p:nvPr/>
        </p:nvPicPr>
        <p:blipFill>
          <a:blip r:embed="rId2"/>
          <a:srcRect l="3328" t="4396" r="2802" b="5495"/>
          <a:stretch>
            <a:fillRect/>
          </a:stretch>
        </p:blipFill>
        <p:spPr bwMode="auto">
          <a:xfrm>
            <a:off x="4495800" y="3962400"/>
            <a:ext cx="4343400" cy="265747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p:cNvSpPr>
            <a:spLocks noChangeArrowheads="1"/>
          </p:cNvSpPr>
          <p:nvPr/>
        </p:nvSpPr>
        <p:spPr bwMode="auto">
          <a:xfrm>
            <a:off x="0" y="1219200"/>
            <a:ext cx="9144000" cy="56388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65000"/>
              <a:buFont typeface="Wingdings" pitchFamily="2" charset="2"/>
              <a:buChar char="n"/>
              <a:defRPr/>
            </a:pPr>
            <a:r>
              <a:rPr lang="en-US" dirty="0" smtClean="0">
                <a:effectLst>
                  <a:outerShdw blurRad="38100" dist="38100" dir="2700000" algn="tl">
                    <a:srgbClr val="000000"/>
                  </a:outerShdw>
                </a:effectLst>
                <a:latin typeface="Tahoma" charset="0"/>
              </a:rPr>
              <a:t>Carrying </a:t>
            </a:r>
            <a:r>
              <a:rPr lang="en-US" dirty="0">
                <a:effectLst>
                  <a:outerShdw blurRad="38100" dist="38100" dir="2700000" algn="tl">
                    <a:srgbClr val="000000"/>
                  </a:outerShdw>
                </a:effectLst>
                <a:latin typeface="Tahoma" charset="0"/>
              </a:rPr>
              <a:t>capacity tells us that the </a:t>
            </a:r>
            <a:r>
              <a:rPr lang="en-US" dirty="0">
                <a:solidFill>
                  <a:srgbClr val="CC9900"/>
                </a:solidFill>
                <a:effectLst>
                  <a:outerShdw blurRad="38100" dist="38100" dir="2700000" algn="tl">
                    <a:srgbClr val="000000"/>
                  </a:outerShdw>
                </a:effectLst>
                <a:latin typeface="Tahoma" charset="0"/>
              </a:rPr>
              <a:t>biophysical limits of our environment are key in determining how many human can survive at what levels of consumption.</a:t>
            </a:r>
          </a:p>
          <a:p>
            <a:pPr marL="342900" indent="-342900" eaLnBrk="1" hangingPunct="1">
              <a:lnSpc>
                <a:spcPct val="80000"/>
              </a:lnSpc>
              <a:spcBef>
                <a:spcPct val="20000"/>
              </a:spcBef>
              <a:buClr>
                <a:schemeClr val="hlink"/>
              </a:buClr>
              <a:buSzPct val="65000"/>
              <a:buFont typeface="Wingdings" pitchFamily="2" charset="2"/>
              <a:buChar char="n"/>
              <a:defRPr/>
            </a:pPr>
            <a:endParaRPr lang="en-US" dirty="0">
              <a:solidFill>
                <a:srgbClr val="CC9900"/>
              </a:solidFill>
              <a:effectLst>
                <a:outerShdw blurRad="38100" dist="38100" dir="2700000" algn="tl">
                  <a:srgbClr val="000000"/>
                </a:outerShdw>
              </a:effectLst>
              <a:latin typeface="Tahoma" charset="0"/>
            </a:endParaRPr>
          </a:p>
          <a:p>
            <a:pPr marL="342900" indent="-342900" eaLnBrk="1" hangingPunct="1">
              <a:lnSpc>
                <a:spcPct val="80000"/>
              </a:lnSpc>
              <a:spcBef>
                <a:spcPct val="20000"/>
              </a:spcBef>
              <a:buClr>
                <a:schemeClr val="hlink"/>
              </a:buClr>
              <a:buSzPct val="65000"/>
              <a:buFont typeface="Wingdings" pitchFamily="2" charset="2"/>
              <a:buChar char="n"/>
              <a:defRPr/>
            </a:pPr>
            <a:r>
              <a:rPr lang="en-US" dirty="0">
                <a:effectLst>
                  <a:outerShdw blurRad="38100" dist="38100" dir="2700000" algn="tl">
                    <a:srgbClr val="000000"/>
                  </a:outerShdw>
                </a:effectLst>
                <a:latin typeface="Tahoma" charset="0"/>
              </a:rPr>
              <a:t>The realization of difficulties in assessing the carrying capacity of Humans, gave rise to </a:t>
            </a:r>
            <a:r>
              <a:rPr lang="en-US" b="1" dirty="0">
                <a:solidFill>
                  <a:srgbClr val="CC9900"/>
                </a:solidFill>
                <a:effectLst>
                  <a:outerShdw blurRad="38100" dist="38100" dir="2700000" algn="tl">
                    <a:srgbClr val="000000"/>
                  </a:outerShdw>
                </a:effectLst>
                <a:latin typeface="Tahoma" charset="0"/>
              </a:rPr>
              <a:t>The IPAT Equation</a:t>
            </a:r>
            <a:r>
              <a:rPr lang="en-US" dirty="0">
                <a:effectLst>
                  <a:outerShdw blurRad="38100" dist="38100" dir="2700000" algn="tl">
                    <a:srgbClr val="000000"/>
                  </a:outerShdw>
                </a:effectLst>
                <a:latin typeface="Tahoma" charset="0"/>
              </a:rPr>
              <a:t> which pointed out that carrying capacity for humans was a function not only of population size, but also of differing levels of consumption, which in turn are affected by the technologies involved in production and consumption. </a:t>
            </a:r>
          </a:p>
          <a:p>
            <a:pPr marL="342900" indent="-342900" eaLnBrk="1" hangingPunct="1">
              <a:lnSpc>
                <a:spcPct val="80000"/>
              </a:lnSpc>
              <a:spcBef>
                <a:spcPct val="20000"/>
              </a:spcBef>
              <a:buClr>
                <a:schemeClr val="hlink"/>
              </a:buClr>
              <a:buSzPct val="65000"/>
              <a:buFont typeface="Wingdings" pitchFamily="2" charset="2"/>
              <a:buChar char="n"/>
              <a:defRPr/>
            </a:pPr>
            <a:endParaRPr lang="en-US" dirty="0">
              <a:effectLst>
                <a:outerShdw blurRad="38100" dist="38100" dir="2700000" algn="tl">
                  <a:srgbClr val="000000"/>
                </a:outerShdw>
              </a:effectLst>
              <a:latin typeface="Tahoma" charset="0"/>
            </a:endParaRPr>
          </a:p>
        </p:txBody>
      </p:sp>
      <p:sp>
        <p:nvSpPr>
          <p:cNvPr id="44035" name="Text Box 5"/>
          <p:cNvSpPr txBox="1">
            <a:spLocks noChangeArrowheads="1"/>
          </p:cNvSpPr>
          <p:nvPr/>
        </p:nvSpPr>
        <p:spPr bwMode="auto">
          <a:xfrm>
            <a:off x="1371600" y="304800"/>
            <a:ext cx="6858000" cy="579438"/>
          </a:xfrm>
          <a:prstGeom prst="rect">
            <a:avLst/>
          </a:prstGeom>
          <a:noFill/>
          <a:ln w="9525">
            <a:noFill/>
            <a:miter lim="800000"/>
            <a:headEnd/>
            <a:tailEnd/>
          </a:ln>
        </p:spPr>
        <p:txBody>
          <a:bodyPr>
            <a:spAutoFit/>
          </a:bodyPr>
          <a:lstStyle/>
          <a:p>
            <a:pPr eaLnBrk="1" hangingPunct="1"/>
            <a:r>
              <a:rPr lang="en-US" sz="3200" b="1">
                <a:solidFill>
                  <a:srgbClr val="FFFF66"/>
                </a:solidFill>
                <a:latin typeface="Arial" charset="0"/>
              </a:rPr>
              <a:t>Carrying Capacity………..contd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0" y="381000"/>
            <a:ext cx="8991600" cy="1066800"/>
          </a:xfrm>
          <a:prstGeom prst="rect">
            <a:avLst/>
          </a:prstGeom>
          <a:noFill/>
          <a:ln w="9525">
            <a:noFill/>
            <a:miter lim="800000"/>
            <a:headEnd/>
            <a:tailEnd/>
          </a:ln>
          <a:effectLst/>
        </p:spPr>
        <p:txBody>
          <a:bodyPr lIns="92075" tIns="46038" rIns="92075" bIns="46038" anchor="ctr"/>
          <a:lstStyle/>
          <a:p>
            <a:pPr algn="ctr" eaLnBrk="1" hangingPunct="1">
              <a:defRPr/>
            </a:pPr>
            <a:r>
              <a:rPr lang="en-US" sz="3200" b="1">
                <a:solidFill>
                  <a:schemeClr val="folHlink"/>
                </a:solidFill>
                <a:effectLst>
                  <a:outerShdw blurRad="38100" dist="38100" dir="2700000" algn="tl">
                    <a:srgbClr val="000000"/>
                  </a:outerShdw>
                </a:effectLst>
                <a:latin typeface="Tahoma" charset="0"/>
              </a:rPr>
              <a:t>The first model</a:t>
            </a:r>
            <a:br>
              <a:rPr lang="en-US" sz="3200" b="1">
                <a:solidFill>
                  <a:schemeClr val="folHlink"/>
                </a:solidFill>
                <a:effectLst>
                  <a:outerShdw blurRad="38100" dist="38100" dir="2700000" algn="tl">
                    <a:srgbClr val="000000"/>
                  </a:outerShdw>
                </a:effectLst>
                <a:latin typeface="Tahoma" charset="0"/>
              </a:rPr>
            </a:br>
            <a:r>
              <a:rPr lang="en-US" sz="3200" b="1">
                <a:solidFill>
                  <a:schemeClr val="folHlink"/>
                </a:solidFill>
                <a:effectLst>
                  <a:outerShdw blurRad="38100" dist="38100" dir="2700000" algn="tl">
                    <a:srgbClr val="000000"/>
                  </a:outerShdw>
                </a:effectLst>
                <a:latin typeface="Tahoma" charset="0"/>
              </a:rPr>
              <a:t>Population, Consumption, and Environmental Impact</a:t>
            </a:r>
          </a:p>
        </p:txBody>
      </p:sp>
      <p:sp>
        <p:nvSpPr>
          <p:cNvPr id="177155" name="Rectangle 3"/>
          <p:cNvSpPr>
            <a:spLocks noChangeArrowheads="1"/>
          </p:cNvSpPr>
          <p:nvPr/>
        </p:nvSpPr>
        <p:spPr bwMode="auto">
          <a:xfrm>
            <a:off x="0" y="1676400"/>
            <a:ext cx="9144000" cy="50292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65000"/>
              <a:buFont typeface="Wingdings" pitchFamily="2" charset="2"/>
              <a:buNone/>
              <a:defRPr/>
            </a:pPr>
            <a:endParaRPr lang="en-US">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latin typeface="Tahoma" charset="0"/>
              </a:rPr>
              <a:t>Biologist Paul R. Ehrlich and physicist John P. Holdren proposed the first simple model </a:t>
            </a:r>
            <a:r>
              <a:rPr lang="en-US">
                <a:solidFill>
                  <a:srgbClr val="FF0066"/>
                </a:solidFill>
                <a:effectLst>
                  <a:outerShdw blurRad="38100" dist="38100" dir="2700000" algn="tl">
                    <a:srgbClr val="000000"/>
                  </a:outerShdw>
                </a:effectLst>
                <a:latin typeface="Tahoma" charset="0"/>
              </a:rPr>
              <a:t>IPAT:</a:t>
            </a:r>
          </a:p>
          <a:p>
            <a:pPr marL="342900" indent="-342900" eaLnBrk="1" hangingPunct="1">
              <a:spcBef>
                <a:spcPct val="20000"/>
              </a:spcBef>
              <a:buClr>
                <a:schemeClr val="hlink"/>
              </a:buClr>
              <a:buSzPct val="65000"/>
              <a:buFont typeface="Wingdings" pitchFamily="2" charset="2"/>
              <a:buChar char="n"/>
              <a:defRPr/>
            </a:pPr>
            <a:endParaRPr lang="en-US">
              <a:solidFill>
                <a:srgbClr val="FF0066"/>
              </a:solidFill>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latin typeface="Tahoma" charset="0"/>
              </a:rPr>
              <a:t> I = P x A x T</a:t>
            </a:r>
          </a:p>
          <a:p>
            <a:pPr marL="342900" indent="-342900" eaLnBrk="1" hangingPunct="1">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latin typeface="Tahoma" charset="0"/>
              </a:rPr>
              <a:t>Here,</a:t>
            </a:r>
          </a:p>
          <a:p>
            <a:pPr marL="342900" indent="-342900" eaLnBrk="1" hangingPunct="1">
              <a:spcBef>
                <a:spcPct val="20000"/>
              </a:spcBef>
              <a:buClr>
                <a:schemeClr val="hlink"/>
              </a:buClr>
              <a:buSzPct val="65000"/>
              <a:buFont typeface="Wingdings" pitchFamily="2" charset="2"/>
              <a:buNone/>
              <a:defRPr/>
            </a:pPr>
            <a:r>
              <a:rPr lang="en-US">
                <a:effectLst>
                  <a:outerShdw blurRad="38100" dist="38100" dir="2700000" algn="tl">
                    <a:srgbClr val="000000"/>
                  </a:outerShdw>
                </a:effectLst>
                <a:latin typeface="Tahoma" charset="0"/>
              </a:rPr>
              <a:t>			I  = environmental Impact</a:t>
            </a:r>
          </a:p>
          <a:p>
            <a:pPr marL="342900" indent="-342900" eaLnBrk="1" hangingPunct="1">
              <a:spcBef>
                <a:spcPct val="20000"/>
              </a:spcBef>
              <a:buClr>
                <a:schemeClr val="hlink"/>
              </a:buClr>
              <a:buSzPct val="65000"/>
              <a:buFont typeface="Wingdings" pitchFamily="2" charset="2"/>
              <a:buNone/>
              <a:defRPr/>
            </a:pPr>
            <a:r>
              <a:rPr lang="en-US">
                <a:effectLst>
                  <a:outerShdw blurRad="38100" dist="38100" dir="2700000" algn="tl">
                    <a:srgbClr val="000000"/>
                  </a:outerShdw>
                </a:effectLst>
                <a:latin typeface="Tahoma" charset="0"/>
              </a:rPr>
              <a:t>			P = number of people</a:t>
            </a:r>
          </a:p>
          <a:p>
            <a:pPr marL="342900" indent="-342900" eaLnBrk="1" hangingPunct="1">
              <a:spcBef>
                <a:spcPct val="20000"/>
              </a:spcBef>
              <a:buClr>
                <a:schemeClr val="hlink"/>
              </a:buClr>
              <a:buSzPct val="65000"/>
              <a:buFont typeface="Wingdings" pitchFamily="2" charset="2"/>
              <a:buNone/>
              <a:defRPr/>
            </a:pPr>
            <a:r>
              <a:rPr lang="en-US">
                <a:effectLst>
                  <a:outerShdw blurRad="38100" dist="38100" dir="2700000" algn="tl">
                    <a:srgbClr val="000000"/>
                  </a:outerShdw>
                </a:effectLst>
                <a:latin typeface="Tahoma" charset="0"/>
              </a:rPr>
              <a:t>			A = affluence or consumption of persons</a:t>
            </a:r>
          </a:p>
          <a:p>
            <a:pPr marL="342900" indent="-342900" eaLnBrk="1" hangingPunct="1">
              <a:spcBef>
                <a:spcPct val="20000"/>
              </a:spcBef>
              <a:buClr>
                <a:schemeClr val="hlink"/>
              </a:buClr>
              <a:buSzPct val="65000"/>
              <a:buFont typeface="Wingdings" pitchFamily="2" charset="2"/>
              <a:buNone/>
              <a:defRPr/>
            </a:pPr>
            <a:r>
              <a:rPr lang="en-US">
                <a:effectLst>
                  <a:outerShdw blurRad="38100" dist="38100" dir="2700000" algn="tl">
                    <a:srgbClr val="000000"/>
                  </a:outerShdw>
                </a:effectLst>
                <a:latin typeface="Tahoma" charset="0"/>
              </a:rPr>
              <a:t>			T = resources used/waste produced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609600" y="381000"/>
            <a:ext cx="7772400" cy="457200"/>
          </a:xfrm>
          <a:prstGeom prst="rect">
            <a:avLst/>
          </a:prstGeom>
          <a:noFill/>
          <a:ln w="9525">
            <a:noFill/>
            <a:miter lim="800000"/>
            <a:headEnd/>
            <a:tailEnd/>
          </a:ln>
          <a:effectLst/>
        </p:spPr>
        <p:txBody>
          <a:bodyPr lIns="92075" tIns="46038" rIns="92075" bIns="46038" anchor="ctr"/>
          <a:lstStyle/>
          <a:p>
            <a:pPr algn="ctr" eaLnBrk="1" hangingPunct="1">
              <a:defRPr/>
            </a:pPr>
            <a:r>
              <a:rPr lang="en-US" sz="3200" b="1">
                <a:solidFill>
                  <a:schemeClr val="folHlink"/>
                </a:solidFill>
                <a:effectLst>
                  <a:outerShdw blurRad="38100" dist="38100" dir="2700000" algn="tl">
                    <a:srgbClr val="000000"/>
                  </a:outerShdw>
                </a:effectLst>
                <a:latin typeface="Tahoma" charset="0"/>
              </a:rPr>
              <a:t>Sticking them together</a:t>
            </a:r>
          </a:p>
        </p:txBody>
      </p:sp>
      <p:sp>
        <p:nvSpPr>
          <p:cNvPr id="178179" name="Rectangle 3"/>
          <p:cNvSpPr>
            <a:spLocks noChangeArrowheads="1"/>
          </p:cNvSpPr>
          <p:nvPr/>
        </p:nvSpPr>
        <p:spPr bwMode="auto">
          <a:xfrm>
            <a:off x="228600" y="1371600"/>
            <a:ext cx="8915400" cy="54864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65000"/>
              <a:buFont typeface="Wingdings" pitchFamily="2" charset="2"/>
              <a:buNone/>
              <a:defRPr/>
            </a:pPr>
            <a:r>
              <a:rPr lang="en-US">
                <a:effectLst>
                  <a:outerShdw blurRad="38100" dist="38100" dir="2700000" algn="tl">
                    <a:srgbClr val="000000"/>
                  </a:outerShdw>
                </a:effectLst>
                <a:latin typeface="Tahoma" charset="0"/>
              </a:rPr>
              <a:t>If you increase the number of people OR the consumption per person OR  the resources used (producing waste)  you increase the Impact;</a:t>
            </a:r>
          </a:p>
          <a:p>
            <a:pPr marL="342900" indent="-342900" eaLnBrk="1" hangingPunct="1">
              <a:spcBef>
                <a:spcPct val="20000"/>
              </a:spcBef>
              <a:buClr>
                <a:schemeClr val="hlink"/>
              </a:buClr>
              <a:buSzPct val="65000"/>
              <a:buFont typeface="Wingdings" pitchFamily="2" charset="2"/>
              <a:buChar char="n"/>
              <a:defRPr/>
            </a:pPr>
            <a:endParaRPr lang="en-US">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latin typeface="Tahoma" charset="0"/>
              </a:rPr>
              <a:t>Therefore, the more people we get that live at a higher level (and consume more per person) the greater the impact we have on the environment. </a:t>
            </a:r>
          </a:p>
          <a:p>
            <a:pPr marL="342900" indent="-342900" eaLnBrk="1" hangingPunct="1">
              <a:spcBef>
                <a:spcPct val="20000"/>
              </a:spcBef>
              <a:buClr>
                <a:schemeClr val="hlink"/>
              </a:buClr>
              <a:buSzPct val="65000"/>
              <a:buFont typeface="Wingdings" pitchFamily="2" charset="2"/>
              <a:buChar char="n"/>
              <a:defRPr/>
            </a:pPr>
            <a:endParaRPr lang="en-US">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latin typeface="Tahoma" charset="0"/>
              </a:rPr>
              <a:t>This is absolutely a simple equation but an important concept to think about the sustainability issue.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6" descr="01-05Figure_L"/>
          <p:cNvPicPr>
            <a:picLocks noChangeAspect="1" noChangeArrowheads="1"/>
          </p:cNvPicPr>
          <p:nvPr/>
        </p:nvPicPr>
        <p:blipFill>
          <a:blip r:embed="rId2"/>
          <a:srcRect b="3429"/>
          <a:stretch>
            <a:fillRect/>
          </a:stretch>
        </p:blipFill>
        <p:spPr bwMode="auto">
          <a:xfrm>
            <a:off x="6629400" y="0"/>
            <a:ext cx="2514600" cy="6858000"/>
          </a:xfrm>
          <a:prstGeom prst="rect">
            <a:avLst/>
          </a:prstGeom>
          <a:noFill/>
          <a:ln w="9525">
            <a:noFill/>
            <a:miter lim="800000"/>
            <a:headEnd/>
            <a:tailEnd/>
          </a:ln>
        </p:spPr>
      </p:pic>
      <p:sp>
        <p:nvSpPr>
          <p:cNvPr id="98311" name="Rectangle 2"/>
          <p:cNvSpPr>
            <a:spLocks noChangeArrowheads="1"/>
          </p:cNvSpPr>
          <p:nvPr/>
        </p:nvSpPr>
        <p:spPr bwMode="auto">
          <a:xfrm>
            <a:off x="6019800" y="228600"/>
            <a:ext cx="2971800" cy="1647825"/>
          </a:xfrm>
          <a:prstGeom prst="rect">
            <a:avLst/>
          </a:prstGeom>
          <a:noFill/>
          <a:ln w="9525">
            <a:noFill/>
            <a:miter lim="800000"/>
            <a:headEnd/>
            <a:tailEnd/>
          </a:ln>
          <a:effectLst/>
        </p:spPr>
        <p:txBody>
          <a:bodyPr lIns="0" tIns="0" rIns="0" bIns="0">
            <a:spAutoFit/>
          </a:bodyPr>
          <a:lstStyle/>
          <a:p>
            <a:pPr algn="r" eaLnBrk="1" hangingPunct="1">
              <a:defRPr/>
            </a:pPr>
            <a:r>
              <a:rPr lang="en-US" sz="3600" b="1">
                <a:solidFill>
                  <a:srgbClr val="CC3300"/>
                </a:solidFill>
                <a:effectLst>
                  <a:outerShdw blurRad="38100" dist="38100" dir="2700000" algn="tl">
                    <a:srgbClr val="000000"/>
                  </a:outerShdw>
                </a:effectLst>
                <a:latin typeface="Tahoma" charset="0"/>
              </a:rPr>
              <a:t>The “ecological footprint”</a:t>
            </a:r>
          </a:p>
        </p:txBody>
      </p:sp>
      <p:sp>
        <p:nvSpPr>
          <p:cNvPr id="98312" name="Rectangle 3"/>
          <p:cNvSpPr>
            <a:spLocks noChangeArrowheads="1"/>
          </p:cNvSpPr>
          <p:nvPr/>
        </p:nvSpPr>
        <p:spPr bwMode="auto">
          <a:xfrm>
            <a:off x="0" y="301625"/>
            <a:ext cx="6781800" cy="5568950"/>
          </a:xfrm>
          <a:prstGeom prst="rect">
            <a:avLst/>
          </a:prstGeom>
          <a:noFill/>
          <a:ln w="9525">
            <a:noFill/>
            <a:miter lim="800000"/>
            <a:headEnd/>
            <a:tailEnd/>
          </a:ln>
          <a:effectLst/>
        </p:spPr>
        <p:txBody>
          <a:bodyPr anchor="ctr">
            <a:spAutoFit/>
          </a:bodyPr>
          <a:lstStyle/>
          <a:p>
            <a:pPr eaLnBrk="1" hangingPunct="1">
              <a:spcBef>
                <a:spcPct val="30000"/>
              </a:spcBef>
              <a:buClr>
                <a:schemeClr val="hlink"/>
              </a:buClr>
              <a:buSzPct val="65000"/>
              <a:buFont typeface="Wingdings" pitchFamily="2" charset="2"/>
              <a:buNone/>
              <a:defRPr/>
            </a:pPr>
            <a:r>
              <a:rPr lang="en-US" sz="2600" b="1" dirty="0">
                <a:effectLst>
                  <a:outerShdw blurRad="38100" dist="38100" dir="2700000" algn="tl">
                    <a:srgbClr val="000000"/>
                  </a:outerShdw>
                </a:effectLst>
                <a:latin typeface="Tahoma" charset="0"/>
              </a:rPr>
              <a:t>The ecological footprint is a measure of human demand on the Earth's ecosystems. </a:t>
            </a:r>
            <a:r>
              <a:rPr lang="en-US" sz="2600" b="1" dirty="0">
                <a:solidFill>
                  <a:srgbClr val="FFFF66"/>
                </a:solidFill>
                <a:effectLst>
                  <a:outerShdw blurRad="38100" dist="38100" dir="2700000" algn="tl">
                    <a:srgbClr val="000000"/>
                  </a:outerShdw>
                </a:effectLst>
                <a:latin typeface="Tahoma" charset="0"/>
              </a:rPr>
              <a:t>It compares human demand with planet Earth's ecological capacity to regenerate.</a:t>
            </a:r>
            <a:r>
              <a:rPr lang="en-US" sz="2600" b="1" dirty="0">
                <a:effectLst>
                  <a:outerShdw blurRad="38100" dist="38100" dir="2700000" algn="tl">
                    <a:srgbClr val="000000"/>
                  </a:outerShdw>
                </a:effectLst>
                <a:latin typeface="Tahoma" charset="0"/>
              </a:rPr>
              <a:t> It represents the amount of biologically productive land and sea area needed to regenerate the resources a human population consumes and to absorb and render harmless the corresponding waste. </a:t>
            </a:r>
          </a:p>
          <a:p>
            <a:pPr eaLnBrk="1" hangingPunct="1">
              <a:spcBef>
                <a:spcPct val="30000"/>
              </a:spcBef>
              <a:buClr>
                <a:schemeClr val="hlink"/>
              </a:buClr>
              <a:buSzPct val="65000"/>
              <a:buFont typeface="Wingdings" pitchFamily="2" charset="2"/>
              <a:buNone/>
              <a:defRPr/>
            </a:pPr>
            <a:endParaRPr lang="en-US" sz="1000" b="1" dirty="0">
              <a:effectLst>
                <a:outerShdw blurRad="38100" dist="38100" dir="2700000" algn="tl">
                  <a:srgbClr val="000000"/>
                </a:outerShdw>
              </a:effectLst>
              <a:latin typeface="Tahoma" charset="0"/>
            </a:endParaRPr>
          </a:p>
          <a:p>
            <a:pPr eaLnBrk="1" hangingPunct="1">
              <a:spcBef>
                <a:spcPct val="30000"/>
              </a:spcBef>
              <a:buClr>
                <a:schemeClr val="hlink"/>
              </a:buClr>
              <a:buSzPct val="65000"/>
              <a:buFont typeface="Wingdings" pitchFamily="2" charset="2"/>
              <a:buNone/>
              <a:defRPr/>
            </a:pPr>
            <a:r>
              <a:rPr lang="en-US" sz="2600" b="1" dirty="0">
                <a:effectLst>
                  <a:outerShdw blurRad="38100" dist="38100" dir="2700000" algn="tl">
                    <a:srgbClr val="000000"/>
                  </a:outerShdw>
                </a:effectLst>
                <a:latin typeface="Tahoma" charset="0"/>
              </a:rPr>
              <a:t>Overshoot</a:t>
            </a:r>
            <a:r>
              <a:rPr lang="en-US" sz="2600" dirty="0">
                <a:effectLst>
                  <a:outerShdw blurRad="38100" dist="38100" dir="2700000" algn="tl">
                    <a:srgbClr val="000000"/>
                  </a:outerShdw>
                </a:effectLst>
                <a:latin typeface="Tahoma" charset="0"/>
              </a:rPr>
              <a:t>: humans have surpassed the Earth’s </a:t>
            </a:r>
            <a:r>
              <a:rPr lang="en-US" sz="2600" dirty="0" smtClean="0">
                <a:effectLst>
                  <a:outerShdw blurRad="38100" dist="38100" dir="2700000" algn="tl">
                    <a:srgbClr val="000000"/>
                  </a:outerShdw>
                </a:effectLst>
                <a:latin typeface="Tahoma" charset="0"/>
              </a:rPr>
              <a:t>carrying capacity</a:t>
            </a:r>
            <a:r>
              <a:rPr lang="en-US" sz="2600" dirty="0">
                <a:effectLst>
                  <a:outerShdw blurRad="38100" dist="38100" dir="2700000" algn="tl">
                    <a:srgbClr val="000000"/>
                  </a:outerShdw>
                </a:effectLst>
                <a:latin typeface="Tahoma" charset="0"/>
              </a:rPr>
              <a:t>: </a:t>
            </a:r>
          </a:p>
        </p:txBody>
      </p:sp>
      <p:sp>
        <p:nvSpPr>
          <p:cNvPr id="47109" name="Rectangle 7"/>
          <p:cNvSpPr>
            <a:spLocks noChangeArrowheads="1"/>
          </p:cNvSpPr>
          <p:nvPr/>
        </p:nvSpPr>
        <p:spPr bwMode="auto">
          <a:xfrm>
            <a:off x="228600" y="5867400"/>
            <a:ext cx="8915400" cy="946150"/>
          </a:xfrm>
          <a:prstGeom prst="rect">
            <a:avLst/>
          </a:prstGeom>
          <a:noFill/>
          <a:ln w="9525" algn="ctr">
            <a:noFill/>
            <a:miter lim="800000"/>
            <a:headEnd/>
            <a:tailEnd/>
          </a:ln>
        </p:spPr>
        <p:txBody>
          <a:bodyPr>
            <a:spAutoFit/>
          </a:bodyPr>
          <a:lstStyle/>
          <a:p>
            <a:r>
              <a:rPr lang="en-US" b="1" i="1" dirty="0">
                <a:solidFill>
                  <a:srgbClr val="FFFF00"/>
                </a:solidFill>
                <a:latin typeface="Times New Roman" pitchFamily="18" charset="0"/>
              </a:rPr>
              <a:t>We are using 30% more of the planet’s resources than are available on a sustainable basis!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5" descr="01_12"/>
          <p:cNvPicPr>
            <a:picLocks noChangeAspect="1" noChangeArrowheads="1"/>
          </p:cNvPicPr>
          <p:nvPr/>
        </p:nvPicPr>
        <p:blipFill>
          <a:blip r:embed="rId2"/>
          <a:srcRect/>
          <a:stretch>
            <a:fillRect/>
          </a:stretch>
        </p:blipFill>
        <p:spPr bwMode="auto">
          <a:xfrm>
            <a:off x="4910138" y="1360488"/>
            <a:ext cx="3962400" cy="4411662"/>
          </a:xfrm>
          <a:prstGeom prst="rect">
            <a:avLst/>
          </a:prstGeom>
          <a:noFill/>
          <a:ln w="9525">
            <a:noFill/>
            <a:miter lim="800000"/>
            <a:headEnd/>
            <a:tailEnd/>
          </a:ln>
        </p:spPr>
      </p:pic>
      <p:sp>
        <p:nvSpPr>
          <p:cNvPr id="99330" name="Rectangle 2"/>
          <p:cNvSpPr>
            <a:spLocks noGrp="1" noChangeArrowheads="1"/>
          </p:cNvSpPr>
          <p:nvPr>
            <p:ph type="title" idx="4294967295"/>
          </p:nvPr>
        </p:nvSpPr>
        <p:spPr>
          <a:xfrm>
            <a:off x="457200" y="381000"/>
            <a:ext cx="8229600" cy="487363"/>
          </a:xfrm>
        </p:spPr>
        <p:txBody>
          <a:bodyPr lIns="0" tIns="0" rIns="0" bIns="0" anchor="t">
            <a:spAutoFit/>
          </a:bodyPr>
          <a:lstStyle/>
          <a:p>
            <a:pPr algn="r" eaLnBrk="1" hangingPunct="1">
              <a:defRPr/>
            </a:pPr>
            <a:r>
              <a:rPr lang="en-US" sz="3200" b="1" smtClean="0">
                <a:solidFill>
                  <a:schemeClr val="folHlink"/>
                </a:solidFill>
              </a:rPr>
              <a:t>Ecological footprints are not all equal</a:t>
            </a:r>
          </a:p>
        </p:txBody>
      </p:sp>
      <p:sp>
        <p:nvSpPr>
          <p:cNvPr id="99331" name="Rectangle 3"/>
          <p:cNvSpPr>
            <a:spLocks noGrp="1" noChangeArrowheads="1"/>
          </p:cNvSpPr>
          <p:nvPr>
            <p:ph type="body" idx="4294967295"/>
          </p:nvPr>
        </p:nvSpPr>
        <p:spPr>
          <a:xfrm>
            <a:off x="-228600" y="1260475"/>
            <a:ext cx="5360988" cy="4705350"/>
          </a:xfrm>
        </p:spPr>
        <p:txBody>
          <a:bodyPr anchor="ctr">
            <a:spAutoFit/>
          </a:bodyPr>
          <a:lstStyle/>
          <a:p>
            <a:pPr eaLnBrk="1" hangingPunct="1">
              <a:defRPr/>
            </a:pPr>
            <a:r>
              <a:rPr lang="en-US" sz="2800" smtClean="0"/>
              <a:t>The ecological footprints of countries vary greatly:</a:t>
            </a:r>
          </a:p>
          <a:p>
            <a:pPr eaLnBrk="1" hangingPunct="1">
              <a:defRPr/>
            </a:pPr>
            <a:endParaRPr lang="en-US" sz="2800" smtClean="0"/>
          </a:p>
          <a:p>
            <a:pPr lvl="1" eaLnBrk="1" hangingPunct="1">
              <a:defRPr/>
            </a:pPr>
            <a:r>
              <a:rPr lang="en-US" smtClean="0"/>
              <a:t>The U.S. footprint is almost 5 times greater than the world’s average;</a:t>
            </a:r>
          </a:p>
          <a:p>
            <a:pPr lvl="1" eaLnBrk="1" hangingPunct="1">
              <a:defRPr/>
            </a:pPr>
            <a:endParaRPr lang="en-US" smtClean="0"/>
          </a:p>
          <a:p>
            <a:pPr lvl="1" eaLnBrk="1" hangingPunct="1">
              <a:defRPr/>
            </a:pPr>
            <a:r>
              <a:rPr lang="en-US" smtClean="0"/>
              <a:t>Developing countries have much smaller footprints than developed countries.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457200" y="304800"/>
            <a:ext cx="8229600" cy="533400"/>
          </a:xfrm>
        </p:spPr>
        <p:txBody>
          <a:bodyPr/>
          <a:lstStyle/>
          <a:p>
            <a:pPr eaLnBrk="1" hangingPunct="1">
              <a:defRPr/>
            </a:pPr>
            <a:r>
              <a:rPr lang="en-US" sz="3600" b="1" smtClean="0">
                <a:solidFill>
                  <a:schemeClr val="folHlink"/>
                </a:solidFill>
              </a:rPr>
              <a:t>Ecological footprints</a:t>
            </a:r>
          </a:p>
        </p:txBody>
      </p:sp>
      <p:sp>
        <p:nvSpPr>
          <p:cNvPr id="189443" name="Rectangle 3"/>
          <p:cNvSpPr>
            <a:spLocks noGrp="1" noChangeArrowheads="1"/>
          </p:cNvSpPr>
          <p:nvPr>
            <p:ph type="body" idx="1"/>
          </p:nvPr>
        </p:nvSpPr>
        <p:spPr>
          <a:xfrm>
            <a:off x="0" y="1219200"/>
            <a:ext cx="9144000" cy="5410200"/>
          </a:xfrm>
        </p:spPr>
        <p:txBody>
          <a:bodyPr/>
          <a:lstStyle/>
          <a:p>
            <a:pPr eaLnBrk="1" hangingPunct="1">
              <a:lnSpc>
                <a:spcPct val="105000"/>
              </a:lnSpc>
              <a:defRPr/>
            </a:pPr>
            <a:r>
              <a:rPr lang="en-US" sz="2800" b="1" dirty="0" err="1" smtClean="0"/>
              <a:t>Wackernagel</a:t>
            </a:r>
            <a:r>
              <a:rPr lang="en-US" sz="2800" b="1" dirty="0" smtClean="0"/>
              <a:t> and Rees </a:t>
            </a:r>
            <a:r>
              <a:rPr lang="en-US" sz="2800" dirty="0" smtClean="0"/>
              <a:t>originally estimated the available biological capacity for 6.5 billion people on Earth.</a:t>
            </a:r>
          </a:p>
          <a:p>
            <a:pPr eaLnBrk="1" hangingPunct="1">
              <a:lnSpc>
                <a:spcPct val="105000"/>
              </a:lnSpc>
              <a:defRPr/>
            </a:pPr>
            <a:endParaRPr lang="en-US" sz="2800" dirty="0" smtClean="0"/>
          </a:p>
          <a:p>
            <a:pPr eaLnBrk="1" hangingPunct="1">
              <a:lnSpc>
                <a:spcPct val="105000"/>
              </a:lnSpc>
              <a:defRPr/>
            </a:pPr>
            <a:r>
              <a:rPr lang="en-US" sz="2800" dirty="0" smtClean="0"/>
              <a:t>At that time (1994) it was about 1.3 hectares per person, which is smaller than the 1.8 global hectares published for 2006.</a:t>
            </a:r>
          </a:p>
          <a:p>
            <a:pPr eaLnBrk="1" hangingPunct="1">
              <a:lnSpc>
                <a:spcPct val="105000"/>
              </a:lnSpc>
              <a:defRPr/>
            </a:pPr>
            <a:endParaRPr lang="en-US" sz="2800" dirty="0" smtClean="0"/>
          </a:p>
          <a:p>
            <a:pPr eaLnBrk="1" hangingPunct="1">
              <a:lnSpc>
                <a:spcPct val="105000"/>
              </a:lnSpc>
              <a:defRPr/>
            </a:pPr>
            <a:r>
              <a:rPr lang="en-US" sz="2800" dirty="0" smtClean="0"/>
              <a:t>The U.S. footprint per capita was 9.0 </a:t>
            </a:r>
            <a:r>
              <a:rPr lang="en-US" sz="2800" dirty="0" err="1" smtClean="0"/>
              <a:t>gha</a:t>
            </a:r>
            <a:r>
              <a:rPr lang="en-US" sz="2800" dirty="0" smtClean="0"/>
              <a:t>, and that of Switzerland was 5.6 </a:t>
            </a:r>
            <a:r>
              <a:rPr lang="en-US" sz="2800" dirty="0" err="1" smtClean="0"/>
              <a:t>gha</a:t>
            </a:r>
            <a:r>
              <a:rPr lang="en-US" sz="2800" dirty="0" smtClean="0"/>
              <a:t> per person, while China's was 1.8 </a:t>
            </a:r>
            <a:r>
              <a:rPr lang="en-US" sz="2800" dirty="0" err="1" smtClean="0"/>
              <a:t>gha</a:t>
            </a:r>
            <a:r>
              <a:rPr lang="en-US" sz="2800" dirty="0" smtClean="0"/>
              <a:t> per person.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457200" y="381000"/>
            <a:ext cx="8229600" cy="990600"/>
          </a:xfrm>
        </p:spPr>
        <p:txBody>
          <a:bodyPr/>
          <a:lstStyle/>
          <a:p>
            <a:pPr eaLnBrk="1" hangingPunct="1">
              <a:defRPr/>
            </a:pPr>
            <a:r>
              <a:rPr lang="en-US" sz="4000" b="1" dirty="0" smtClean="0">
                <a:solidFill>
                  <a:schemeClr val="folHlink"/>
                </a:solidFill>
              </a:rPr>
              <a:t>Ecological footprints: </a:t>
            </a:r>
            <a:r>
              <a:rPr lang="en-US" sz="2800" b="1" dirty="0" smtClean="0">
                <a:solidFill>
                  <a:schemeClr val="folHlink"/>
                </a:solidFill>
              </a:rPr>
              <a:t>methodological constraints</a:t>
            </a:r>
            <a:endParaRPr lang="en-US" sz="4000" b="1" dirty="0" smtClean="0">
              <a:solidFill>
                <a:schemeClr val="folHlink"/>
              </a:solidFill>
            </a:endParaRPr>
          </a:p>
        </p:txBody>
      </p:sp>
      <p:sp>
        <p:nvSpPr>
          <p:cNvPr id="226307" name="Rectangle 3"/>
          <p:cNvSpPr>
            <a:spLocks noGrp="1" noChangeArrowheads="1"/>
          </p:cNvSpPr>
          <p:nvPr>
            <p:ph type="body" idx="1"/>
          </p:nvPr>
        </p:nvSpPr>
        <p:spPr>
          <a:xfrm>
            <a:off x="0" y="1524000"/>
            <a:ext cx="9144000" cy="5334000"/>
          </a:xfrm>
        </p:spPr>
        <p:txBody>
          <a:bodyPr/>
          <a:lstStyle/>
          <a:p>
            <a:pPr eaLnBrk="1" hangingPunct="1">
              <a:lnSpc>
                <a:spcPct val="105000"/>
              </a:lnSpc>
              <a:defRPr/>
            </a:pPr>
            <a:r>
              <a:rPr lang="en-US" sz="2800" dirty="0" smtClean="0"/>
              <a:t>However, there have been differences in the methodology used by various ecological footprint studies. </a:t>
            </a:r>
            <a:r>
              <a:rPr lang="en-US" sz="2800" b="1" i="1" dirty="0" smtClean="0">
                <a:solidFill>
                  <a:srgbClr val="FF0000"/>
                </a:solidFill>
              </a:rPr>
              <a:t>Examples include:</a:t>
            </a:r>
          </a:p>
          <a:p>
            <a:pPr eaLnBrk="1" hangingPunct="1">
              <a:lnSpc>
                <a:spcPct val="105000"/>
              </a:lnSpc>
              <a:buFont typeface="Wingdings" pitchFamily="2" charset="2"/>
              <a:buNone/>
              <a:defRPr/>
            </a:pPr>
            <a:endParaRPr lang="en-US" sz="2800" dirty="0" smtClean="0"/>
          </a:p>
          <a:p>
            <a:pPr eaLnBrk="1" hangingPunct="1">
              <a:lnSpc>
                <a:spcPct val="105000"/>
              </a:lnSpc>
              <a:defRPr/>
            </a:pPr>
            <a:r>
              <a:rPr lang="en-US" sz="2800" dirty="0" smtClean="0"/>
              <a:t>how sea area should be counted, how to account for fossil fuels, which data sources used, when average global numbers or local numbers should be used when to look at a specific area, how space for biodiversity should be included, etc.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457200" y="0"/>
            <a:ext cx="8229600" cy="1219200"/>
          </a:xfrm>
        </p:spPr>
        <p:txBody>
          <a:bodyPr lIns="0" tIns="0" rIns="0" bIns="0" anchor="t">
            <a:spAutoFit/>
          </a:bodyPr>
          <a:lstStyle/>
          <a:p>
            <a:pPr eaLnBrk="1" hangingPunct="1">
              <a:defRPr/>
            </a:pPr>
            <a:r>
              <a:rPr lang="en-US" sz="4000" b="1" smtClean="0">
                <a:solidFill>
                  <a:srgbClr val="FF0066"/>
                </a:solidFill>
              </a:rPr>
              <a:t>Environment: the total of our surroundings</a:t>
            </a:r>
          </a:p>
        </p:txBody>
      </p:sp>
      <p:sp>
        <p:nvSpPr>
          <p:cNvPr id="71683" name="Rectangle 3"/>
          <p:cNvSpPr>
            <a:spLocks noGrp="1" noChangeArrowheads="1"/>
          </p:cNvSpPr>
          <p:nvPr>
            <p:ph type="body" idx="4294967295"/>
          </p:nvPr>
        </p:nvSpPr>
        <p:spPr>
          <a:xfrm>
            <a:off x="0" y="1273175"/>
            <a:ext cx="9144000" cy="5387975"/>
          </a:xfrm>
        </p:spPr>
        <p:txBody>
          <a:bodyPr anchor="ctr">
            <a:spAutoFit/>
          </a:bodyPr>
          <a:lstStyle/>
          <a:p>
            <a:pPr eaLnBrk="1" hangingPunct="1">
              <a:buFontTx/>
              <a:buNone/>
              <a:defRPr/>
            </a:pPr>
            <a:r>
              <a:rPr lang="en-US" sz="2800" dirty="0" smtClean="0"/>
              <a:t>All the things around us with whom we interact:</a:t>
            </a:r>
          </a:p>
          <a:p>
            <a:pPr eaLnBrk="1" hangingPunct="1">
              <a:buFontTx/>
              <a:buChar char="•"/>
              <a:defRPr/>
            </a:pPr>
            <a:endParaRPr lang="en-US" sz="2800" dirty="0" smtClean="0"/>
          </a:p>
          <a:p>
            <a:pPr lvl="1" eaLnBrk="1" hangingPunct="1">
              <a:buFontTx/>
              <a:buChar char="•"/>
              <a:defRPr/>
            </a:pPr>
            <a:r>
              <a:rPr lang="en-US" b="1" dirty="0" smtClean="0">
                <a:solidFill>
                  <a:srgbClr val="FFFF66"/>
                </a:solidFill>
              </a:rPr>
              <a:t>Living things (Biotic)</a:t>
            </a:r>
          </a:p>
          <a:p>
            <a:pPr lvl="2" eaLnBrk="1" hangingPunct="1">
              <a:buFontTx/>
              <a:buChar char="•"/>
              <a:defRPr/>
            </a:pPr>
            <a:r>
              <a:rPr lang="en-US" sz="2800" dirty="0" smtClean="0"/>
              <a:t>Animals, plants, forests, fungi, etc.</a:t>
            </a:r>
          </a:p>
          <a:p>
            <a:pPr lvl="2" eaLnBrk="1" hangingPunct="1">
              <a:buFontTx/>
              <a:buNone/>
              <a:defRPr/>
            </a:pPr>
            <a:r>
              <a:rPr lang="en-US" sz="1400" dirty="0" smtClean="0"/>
              <a:t>	</a:t>
            </a:r>
          </a:p>
          <a:p>
            <a:pPr lvl="1" eaLnBrk="1" hangingPunct="1">
              <a:buFontTx/>
              <a:buChar char="•"/>
              <a:defRPr/>
            </a:pPr>
            <a:r>
              <a:rPr lang="en-US" b="1" dirty="0" smtClean="0">
                <a:solidFill>
                  <a:srgbClr val="FFFF66"/>
                </a:solidFill>
              </a:rPr>
              <a:t>Nonliving things (</a:t>
            </a:r>
            <a:r>
              <a:rPr lang="en-US" b="1" dirty="0" err="1" smtClean="0">
                <a:solidFill>
                  <a:srgbClr val="FFFF66"/>
                </a:solidFill>
              </a:rPr>
              <a:t>Abiotic</a:t>
            </a:r>
            <a:r>
              <a:rPr lang="en-US" b="1" dirty="0" smtClean="0">
                <a:solidFill>
                  <a:srgbClr val="FFFF66"/>
                </a:solidFill>
              </a:rPr>
              <a:t>)</a:t>
            </a:r>
          </a:p>
          <a:p>
            <a:pPr lvl="2" eaLnBrk="1" hangingPunct="1">
              <a:buFontTx/>
              <a:buChar char="•"/>
              <a:defRPr/>
            </a:pPr>
            <a:r>
              <a:rPr lang="en-US" sz="2800" dirty="0" smtClean="0"/>
              <a:t>Continents, oceans, clouds, soil, rocks</a:t>
            </a:r>
          </a:p>
          <a:p>
            <a:pPr lvl="2" eaLnBrk="1" hangingPunct="1">
              <a:buFontTx/>
              <a:buChar char="•"/>
              <a:defRPr/>
            </a:pPr>
            <a:endParaRPr lang="en-US" sz="1400" dirty="0" smtClean="0"/>
          </a:p>
          <a:p>
            <a:pPr lvl="1" eaLnBrk="1" hangingPunct="1">
              <a:buFontTx/>
              <a:buChar char="•"/>
              <a:defRPr/>
            </a:pPr>
            <a:r>
              <a:rPr lang="en-US" b="1" dirty="0" smtClean="0">
                <a:solidFill>
                  <a:srgbClr val="FFFF66"/>
                </a:solidFill>
              </a:rPr>
              <a:t>Our built environment</a:t>
            </a:r>
          </a:p>
          <a:p>
            <a:pPr lvl="2" eaLnBrk="1" hangingPunct="1">
              <a:buFontTx/>
              <a:buChar char="•"/>
              <a:defRPr/>
            </a:pPr>
            <a:r>
              <a:rPr lang="en-US" sz="2800" dirty="0" smtClean="0"/>
              <a:t>Buildings, human-created living centers</a:t>
            </a:r>
          </a:p>
          <a:p>
            <a:pPr lvl="2" eaLnBrk="1" hangingPunct="1">
              <a:buFontTx/>
              <a:buChar char="•"/>
              <a:defRPr/>
            </a:pPr>
            <a:endParaRPr lang="en-US" sz="1400" dirty="0" smtClean="0"/>
          </a:p>
          <a:p>
            <a:pPr lvl="1" eaLnBrk="1" hangingPunct="1">
              <a:buFontTx/>
              <a:buChar char="•"/>
              <a:defRPr/>
            </a:pPr>
            <a:r>
              <a:rPr lang="en-US" b="1" dirty="0" smtClean="0">
                <a:solidFill>
                  <a:srgbClr val="FFFF66"/>
                </a:solidFill>
              </a:rPr>
              <a:t>Social relationships and institutions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diamond(in)">
                                      <p:cBhvr>
                                        <p:cTn id="7" dur="2000"/>
                                        <p:tgtEl>
                                          <p:spTgt spid="71683">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71683">
                                            <p:txEl>
                                              <p:pRg st="2" end="2"/>
                                            </p:txEl>
                                          </p:spTgt>
                                        </p:tgtEl>
                                        <p:attrNameLst>
                                          <p:attrName>style.visibility</p:attrName>
                                        </p:attrNameLst>
                                      </p:cBhvr>
                                      <p:to>
                                        <p:strVal val="visible"/>
                                      </p:to>
                                    </p:set>
                                    <p:animEffect transition="in" filter="diamond(in)">
                                      <p:cBhvr>
                                        <p:cTn id="10" dur="2000"/>
                                        <p:tgtEl>
                                          <p:spTgt spid="71683">
                                            <p:txEl>
                                              <p:pRg st="2" end="2"/>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71683">
                                            <p:txEl>
                                              <p:pRg st="3" end="3"/>
                                            </p:txEl>
                                          </p:spTgt>
                                        </p:tgtEl>
                                        <p:attrNameLst>
                                          <p:attrName>style.visibility</p:attrName>
                                        </p:attrNameLst>
                                      </p:cBhvr>
                                      <p:to>
                                        <p:strVal val="visible"/>
                                      </p:to>
                                    </p:set>
                                    <p:animEffect transition="in" filter="diamond(in)">
                                      <p:cBhvr>
                                        <p:cTn id="13" dur="2000"/>
                                        <p:tgtEl>
                                          <p:spTgt spid="71683">
                                            <p:txEl>
                                              <p:pRg st="3" end="3"/>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71683">
                                            <p:txEl>
                                              <p:pRg st="4" end="4"/>
                                            </p:txEl>
                                          </p:spTgt>
                                        </p:tgtEl>
                                        <p:attrNameLst>
                                          <p:attrName>style.visibility</p:attrName>
                                        </p:attrNameLst>
                                      </p:cBhvr>
                                      <p:to>
                                        <p:strVal val="visible"/>
                                      </p:to>
                                    </p:set>
                                    <p:animEffect transition="in" filter="diamond(in)">
                                      <p:cBhvr>
                                        <p:cTn id="16" dur="2000"/>
                                        <p:tgtEl>
                                          <p:spTgt spid="71683">
                                            <p:txEl>
                                              <p:pRg st="4" end="4"/>
                                            </p:txEl>
                                          </p:spTgt>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71683">
                                            <p:txEl>
                                              <p:pRg st="5" end="5"/>
                                            </p:txEl>
                                          </p:spTgt>
                                        </p:tgtEl>
                                        <p:attrNameLst>
                                          <p:attrName>style.visibility</p:attrName>
                                        </p:attrNameLst>
                                      </p:cBhvr>
                                      <p:to>
                                        <p:strVal val="visible"/>
                                      </p:to>
                                    </p:set>
                                    <p:animEffect transition="in" filter="diamond(in)">
                                      <p:cBhvr>
                                        <p:cTn id="19" dur="2000"/>
                                        <p:tgtEl>
                                          <p:spTgt spid="71683">
                                            <p:txEl>
                                              <p:pRg st="5" end="5"/>
                                            </p:txEl>
                                          </p:spTgt>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71683">
                                            <p:txEl>
                                              <p:pRg st="6" end="6"/>
                                            </p:txEl>
                                          </p:spTgt>
                                        </p:tgtEl>
                                        <p:attrNameLst>
                                          <p:attrName>style.visibility</p:attrName>
                                        </p:attrNameLst>
                                      </p:cBhvr>
                                      <p:to>
                                        <p:strVal val="visible"/>
                                      </p:to>
                                    </p:set>
                                    <p:animEffect transition="in" filter="diamond(in)">
                                      <p:cBhvr>
                                        <p:cTn id="22" dur="2000"/>
                                        <p:tgtEl>
                                          <p:spTgt spid="71683">
                                            <p:txEl>
                                              <p:pRg st="6" end="6"/>
                                            </p:txEl>
                                          </p:spTgt>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71683">
                                            <p:txEl>
                                              <p:pRg st="8" end="8"/>
                                            </p:txEl>
                                          </p:spTgt>
                                        </p:tgtEl>
                                        <p:attrNameLst>
                                          <p:attrName>style.visibility</p:attrName>
                                        </p:attrNameLst>
                                      </p:cBhvr>
                                      <p:to>
                                        <p:strVal val="visible"/>
                                      </p:to>
                                    </p:set>
                                    <p:animEffect transition="in" filter="diamond(in)">
                                      <p:cBhvr>
                                        <p:cTn id="25" dur="2000"/>
                                        <p:tgtEl>
                                          <p:spTgt spid="71683">
                                            <p:txEl>
                                              <p:pRg st="8" end="8"/>
                                            </p:txEl>
                                          </p:spTgt>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71683">
                                            <p:txEl>
                                              <p:pRg st="9" end="9"/>
                                            </p:txEl>
                                          </p:spTgt>
                                        </p:tgtEl>
                                        <p:attrNameLst>
                                          <p:attrName>style.visibility</p:attrName>
                                        </p:attrNameLst>
                                      </p:cBhvr>
                                      <p:to>
                                        <p:strVal val="visible"/>
                                      </p:to>
                                    </p:set>
                                    <p:animEffect transition="in" filter="diamond(in)">
                                      <p:cBhvr>
                                        <p:cTn id="28" dur="2000"/>
                                        <p:tgtEl>
                                          <p:spTgt spid="71683">
                                            <p:txEl>
                                              <p:pRg st="9" end="9"/>
                                            </p:txEl>
                                          </p:spTgt>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71683">
                                            <p:txEl>
                                              <p:pRg st="11" end="11"/>
                                            </p:txEl>
                                          </p:spTgt>
                                        </p:tgtEl>
                                        <p:attrNameLst>
                                          <p:attrName>style.visibility</p:attrName>
                                        </p:attrNameLst>
                                      </p:cBhvr>
                                      <p:to>
                                        <p:strVal val="visible"/>
                                      </p:to>
                                    </p:set>
                                    <p:animEffect transition="in" filter="diamond(in)">
                                      <p:cBhvr>
                                        <p:cTn id="31" dur="2000"/>
                                        <p:tgtEl>
                                          <p:spTgt spid="716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57200" y="152400"/>
            <a:ext cx="8229600" cy="533400"/>
          </a:xfrm>
        </p:spPr>
        <p:txBody>
          <a:bodyPr/>
          <a:lstStyle/>
          <a:p>
            <a:pPr eaLnBrk="1" hangingPunct="1">
              <a:defRPr/>
            </a:pPr>
            <a:r>
              <a:rPr lang="en-US" sz="3600" b="1" smtClean="0">
                <a:solidFill>
                  <a:schemeClr val="folHlink"/>
                </a:solidFill>
              </a:rPr>
              <a:t>Ecological footprints</a:t>
            </a:r>
          </a:p>
        </p:txBody>
      </p:sp>
      <p:sp>
        <p:nvSpPr>
          <p:cNvPr id="190467" name="Rectangle 3"/>
          <p:cNvSpPr>
            <a:spLocks noGrp="1" noChangeArrowheads="1"/>
          </p:cNvSpPr>
          <p:nvPr>
            <p:ph type="body" idx="1"/>
          </p:nvPr>
        </p:nvSpPr>
        <p:spPr>
          <a:xfrm>
            <a:off x="0" y="990600"/>
            <a:ext cx="9144000" cy="5867400"/>
          </a:xfrm>
        </p:spPr>
        <p:txBody>
          <a:bodyPr/>
          <a:lstStyle/>
          <a:p>
            <a:pPr eaLnBrk="1" hangingPunct="1">
              <a:defRPr/>
            </a:pPr>
            <a:r>
              <a:rPr lang="en-US" sz="2800" dirty="0" smtClean="0"/>
              <a:t>The total world ecological footprint is 2.6 global hectares per capita. The ecological reserve, or bio-capacity – the amount of land available for production, is 1.8 global hectares per person, a deficit of 0.8 global hectares per capita. </a:t>
            </a:r>
          </a:p>
          <a:p>
            <a:pPr eaLnBrk="1" hangingPunct="1">
              <a:defRPr/>
            </a:pPr>
            <a:endParaRPr lang="en-US" sz="2800" dirty="0" smtClean="0"/>
          </a:p>
          <a:p>
            <a:pPr eaLnBrk="1" hangingPunct="1">
              <a:defRPr/>
            </a:pPr>
            <a:r>
              <a:rPr lang="en-US" sz="2800" dirty="0" smtClean="0"/>
              <a:t>The tool can inform policy by examining to what extent a nation uses more (or less) than is available within its territory, or to what extent the nation's lifestyle would be replicable worldwide. The footprint can also be a useful tool to educate people about carrying capacity and over-consumption, with the aim of altering personal </a:t>
            </a:r>
            <a:r>
              <a:rPr lang="en-US" sz="2800" dirty="0" err="1" smtClean="0"/>
              <a:t>behaviour</a:t>
            </a:r>
            <a:r>
              <a:rPr lang="en-US" sz="2800" dirty="0" smtClean="0"/>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457200" y="381000"/>
            <a:ext cx="8229600" cy="1066800"/>
          </a:xfrm>
        </p:spPr>
        <p:txBody>
          <a:bodyPr/>
          <a:lstStyle/>
          <a:p>
            <a:pPr eaLnBrk="1" hangingPunct="1">
              <a:defRPr/>
            </a:pPr>
            <a:r>
              <a:rPr lang="fr-FR" altLang="ja-JP" sz="2800" b="1" smtClean="0">
                <a:solidFill>
                  <a:schemeClr val="folHlink"/>
                </a:solidFill>
                <a:ea typeface="ＭＳ Ｐゴシック" pitchFamily="-111" charset="-128"/>
              </a:rPr>
              <a:t>Per capita</a:t>
            </a:r>
            <a:r>
              <a:rPr lang="en-US" altLang="ja-JP" sz="2800" b="1" smtClean="0">
                <a:solidFill>
                  <a:schemeClr val="folHlink"/>
                </a:solidFill>
                <a:ea typeface="ＭＳ Ｐゴシック" pitchFamily="-111" charset="-128"/>
              </a:rPr>
              <a:t> </a:t>
            </a:r>
            <a:r>
              <a:rPr lang="fr-FR" altLang="ja-JP" sz="2800" b="1" smtClean="0">
                <a:solidFill>
                  <a:schemeClr val="folHlink"/>
                </a:solidFill>
                <a:ea typeface="ＭＳ Ｐゴシック" pitchFamily="-111" charset="-128"/>
              </a:rPr>
              <a:t>Co</a:t>
            </a:r>
            <a:r>
              <a:rPr lang="fr-FR" altLang="ja-JP" sz="2800" b="1" baseline="-25000" smtClean="0">
                <a:solidFill>
                  <a:schemeClr val="folHlink"/>
                </a:solidFill>
                <a:ea typeface="ＭＳ Ｐゴシック" pitchFamily="-111" charset="-128"/>
              </a:rPr>
              <a:t>2</a:t>
            </a:r>
            <a:r>
              <a:rPr lang="fr-FR" altLang="ja-JP" sz="2800" b="1" smtClean="0">
                <a:solidFill>
                  <a:schemeClr val="folHlink"/>
                </a:solidFill>
                <a:ea typeface="ＭＳ Ｐゴシック" pitchFamily="-111" charset="-128"/>
              </a:rPr>
              <a:t> emissions (tons) </a:t>
            </a:r>
            <a:r>
              <a:rPr lang="en-US" altLang="ja-JP" sz="2800" b="1" smtClean="0">
                <a:solidFill>
                  <a:schemeClr val="folHlink"/>
                </a:solidFill>
                <a:ea typeface="ＭＳ Ｐゴシック" pitchFamily="-111" charset="-128"/>
              </a:rPr>
              <a:t>&amp; Ecological Footprint (gha/pers) in 2006</a:t>
            </a:r>
            <a:r>
              <a:rPr lang="en-US" altLang="ja-JP" sz="4000" smtClean="0">
                <a:ea typeface="ＭＳ Ｐゴシック" pitchFamily="-111" charset="-128"/>
              </a:rPr>
              <a:t> </a:t>
            </a:r>
            <a:endParaRPr lang="en-US" sz="4000" smtClean="0"/>
          </a:p>
        </p:txBody>
      </p:sp>
      <p:graphicFrame>
        <p:nvGraphicFramePr>
          <p:cNvPr id="191686" name="Group 198"/>
          <p:cNvGraphicFramePr>
            <a:graphicFrameLocks noGrp="1"/>
          </p:cNvGraphicFramePr>
          <p:nvPr>
            <p:ph idx="1"/>
          </p:nvPr>
        </p:nvGraphicFramePr>
        <p:xfrm>
          <a:off x="228600" y="1752600"/>
          <a:ext cx="8915400" cy="4953002"/>
        </p:xfrm>
        <a:graphic>
          <a:graphicData uri="http://schemas.openxmlformats.org/drawingml/2006/table">
            <a:tbl>
              <a:tblPr/>
              <a:tblGrid>
                <a:gridCol w="3190875"/>
                <a:gridCol w="1808163"/>
                <a:gridCol w="2409825"/>
                <a:gridCol w="1506537"/>
              </a:tblGrid>
              <a:tr h="798513">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fr-FR" sz="2600" b="1" i="0" u="none" strike="noStrike" cap="none" normalizeH="0" baseline="0" smtClean="0">
                          <a:ln>
                            <a:noFill/>
                          </a:ln>
                          <a:solidFill>
                            <a:schemeClr val="folHlink"/>
                          </a:solidFill>
                          <a:effectLst>
                            <a:outerShdw blurRad="38100" dist="38100" dir="2700000" algn="tl">
                              <a:srgbClr val="000000"/>
                            </a:outerShdw>
                          </a:effectLst>
                          <a:latin typeface="Times New Roman" pitchFamily="-111" charset="0"/>
                          <a:ea typeface="ＭＳ 明朝" charset="-128"/>
                          <a:cs typeface="Times New Roman" pitchFamily="-111" charset="0"/>
                        </a:rPr>
                        <a:t>Country</a:t>
                      </a:r>
                      <a:endParaRPr kumimoji="0" lang="fr-FR" sz="2600" b="1" i="0" u="none" strike="noStrike" cap="none" normalizeH="0" baseline="0" smtClean="0">
                        <a:ln>
                          <a:noFill/>
                        </a:ln>
                        <a:solidFill>
                          <a:schemeClr val="folHlink"/>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fr-FR" sz="2600" b="1" i="0" u="none" strike="noStrike" cap="none" normalizeH="0" baseline="0" smtClean="0">
                          <a:ln>
                            <a:noFill/>
                          </a:ln>
                          <a:solidFill>
                            <a:schemeClr val="folHlink"/>
                          </a:solidFill>
                          <a:effectLst>
                            <a:outerShdw blurRad="38100" dist="38100" dir="2700000" algn="tl">
                              <a:srgbClr val="000000"/>
                            </a:outerShdw>
                          </a:effectLst>
                          <a:latin typeface="Times New Roman" pitchFamily="-111" charset="0"/>
                          <a:ea typeface="ＭＳ 明朝" charset="-128"/>
                          <a:cs typeface="Times New Roman" pitchFamily="-111" charset="0"/>
                        </a:rPr>
                        <a:t>Rank</a:t>
                      </a:r>
                      <a:endParaRPr kumimoji="0" lang="fr-FR" sz="2600" b="1" i="0" u="none" strike="noStrike" cap="none" normalizeH="0" baseline="0" smtClean="0">
                        <a:ln>
                          <a:noFill/>
                        </a:ln>
                        <a:solidFill>
                          <a:schemeClr val="folHlink"/>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fr-FR" altLang="ja-JP" sz="2600" b="1" i="0" u="none" strike="noStrike" cap="none" normalizeH="0" baseline="0" smtClean="0">
                          <a:ln>
                            <a:noFill/>
                          </a:ln>
                          <a:solidFill>
                            <a:schemeClr val="folHlink"/>
                          </a:solidFill>
                          <a:effectLst>
                            <a:outerShdw blurRad="38100" dist="38100" dir="2700000" algn="tl">
                              <a:srgbClr val="000000"/>
                            </a:outerShdw>
                          </a:effectLst>
                          <a:latin typeface="Tahoma" charset="0"/>
                          <a:ea typeface="ＭＳ Ｐゴシック" pitchFamily="-111" charset="-128"/>
                        </a:rPr>
                        <a:t>Co</a:t>
                      </a:r>
                      <a:r>
                        <a:rPr kumimoji="0" lang="fr-FR" altLang="ja-JP" sz="2600" b="1" i="0" u="none" strike="noStrike" cap="none" normalizeH="0" baseline="-25000" smtClean="0">
                          <a:ln>
                            <a:noFill/>
                          </a:ln>
                          <a:solidFill>
                            <a:schemeClr val="folHlink"/>
                          </a:solidFill>
                          <a:effectLst>
                            <a:outerShdw blurRad="38100" dist="38100" dir="2700000" algn="tl">
                              <a:srgbClr val="000000"/>
                            </a:outerShdw>
                          </a:effectLst>
                          <a:latin typeface="Tahoma" charset="0"/>
                          <a:ea typeface="ＭＳ Ｐゴシック" pitchFamily="-111" charset="-128"/>
                        </a:rPr>
                        <a:t>2</a:t>
                      </a:r>
                      <a:r>
                        <a:rPr kumimoji="0" lang="fr-FR" altLang="ja-JP" sz="2600" b="1" i="0" u="none" strike="noStrike" cap="none" normalizeH="0" baseline="0" smtClean="0">
                          <a:ln>
                            <a:noFill/>
                          </a:ln>
                          <a:solidFill>
                            <a:schemeClr val="folHlink"/>
                          </a:solidFill>
                          <a:effectLst>
                            <a:outerShdw blurRad="38100" dist="38100" dir="2700000" algn="tl">
                              <a:srgbClr val="000000"/>
                            </a:outerShdw>
                          </a:effectLst>
                          <a:latin typeface="Tahoma" charset="0"/>
                          <a:ea typeface="ＭＳ Ｐゴシック" pitchFamily="-111" charset="-128"/>
                        </a:rPr>
                        <a:t> emission</a:t>
                      </a:r>
                      <a:endParaRPr kumimoji="0" lang="fr-FR" sz="2600" b="1" i="0" u="none" strike="noStrike" cap="none" normalizeH="0" baseline="0" smtClean="0">
                        <a:ln>
                          <a:noFill/>
                        </a:ln>
                        <a:solidFill>
                          <a:schemeClr val="folHlink"/>
                        </a:solidFill>
                        <a:effectLst>
                          <a:outerShdw blurRad="38100" dist="38100" dir="2700000" algn="tl">
                            <a:srgbClr val="000000"/>
                          </a:outerShdw>
                        </a:effectLst>
                        <a:latin typeface="Times New Roman" pitchFamily="-111"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1" i="0" u="none" strike="noStrike" cap="none" normalizeH="0" baseline="0" smtClean="0">
                          <a:ln>
                            <a:noFill/>
                          </a:ln>
                          <a:solidFill>
                            <a:schemeClr val="folHlink"/>
                          </a:solidFill>
                          <a:effectLst>
                            <a:outerShdw blurRad="38100" dist="38100" dir="2700000" algn="tl">
                              <a:srgbClr val="000000"/>
                            </a:outerShdw>
                          </a:effectLst>
                          <a:latin typeface="Times New Roman" pitchFamily="-111" charset="0"/>
                          <a:ea typeface="ＭＳ 明朝" charset="-128"/>
                          <a:cs typeface="Times New Roman" pitchFamily="-111" charset="0"/>
                        </a:rPr>
                        <a:t>EF </a:t>
                      </a:r>
                      <a:endParaRPr kumimoji="0" lang="en-US" sz="2600" b="1" i="0" u="none" strike="noStrike" cap="none" normalizeH="0" baseline="0" smtClean="0">
                        <a:ln>
                          <a:noFill/>
                        </a:ln>
                        <a:solidFill>
                          <a:schemeClr val="folHlink"/>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722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Bangladesh</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181 </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0.3</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0.5</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945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fr-FR"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UK</a:t>
                      </a:r>
                      <a:endParaRPr kumimoji="0" lang="fr-FR"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41</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9.4</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6.1</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278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Netherlands</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27</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10.3</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4.6</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897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fr-FR"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USA</a:t>
                      </a:r>
                      <a:endParaRPr kumimoji="0" lang="fr-FR"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9</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19</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9.0</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5013">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United Arab Emirates</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2</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32.8</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10.3</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103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Qatar</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1</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56.2</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9.7</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Title 1"/>
          <p:cNvSpPr>
            <a:spLocks/>
          </p:cNvSpPr>
          <p:nvPr/>
        </p:nvSpPr>
        <p:spPr bwMode="auto">
          <a:xfrm>
            <a:off x="268288" y="180975"/>
            <a:ext cx="8685212" cy="677108"/>
          </a:xfrm>
          <a:prstGeom prst="rect">
            <a:avLst/>
          </a:prstGeom>
          <a:noFill/>
          <a:ln w="9525">
            <a:noFill/>
            <a:miter lim="800000"/>
            <a:headEnd/>
            <a:tailEnd/>
          </a:ln>
        </p:spPr>
        <p:txBody>
          <a:bodyPr lIns="0" tIns="0" rIns="0" bIns="0">
            <a:spAutoFit/>
          </a:bodyPr>
          <a:lstStyle/>
          <a:p>
            <a:pPr algn="ctr" eaLnBrk="1" hangingPunct="1">
              <a:defRPr/>
            </a:pPr>
            <a:r>
              <a:rPr lang="en-US" sz="4400" dirty="0">
                <a:solidFill>
                  <a:srgbClr val="FFFF00"/>
                </a:solidFill>
                <a:effectLst>
                  <a:outerShdw blurRad="38100" dist="38100" dir="2700000" algn="tl">
                    <a:srgbClr val="000000"/>
                  </a:outerShdw>
                </a:effectLst>
                <a:latin typeface="Tahoma" charset="0"/>
              </a:rPr>
              <a:t>Calculating Ecological Footprints</a:t>
            </a:r>
          </a:p>
        </p:txBody>
      </p:sp>
      <p:sp>
        <p:nvSpPr>
          <p:cNvPr id="3" name="Content Placeholder 2"/>
          <p:cNvSpPr>
            <a:spLocks/>
          </p:cNvSpPr>
          <p:nvPr/>
        </p:nvSpPr>
        <p:spPr bwMode="auto">
          <a:xfrm>
            <a:off x="152400" y="1093788"/>
            <a:ext cx="8788400" cy="1384995"/>
          </a:xfrm>
          <a:prstGeom prst="rect">
            <a:avLst/>
          </a:prstGeom>
          <a:noFill/>
          <a:ln w="9525">
            <a:noFill/>
            <a:miter lim="800000"/>
            <a:headEnd/>
            <a:tailEnd/>
          </a:ln>
        </p:spPr>
        <p:txBody>
          <a:bodyPr anchor="ctr">
            <a:spAutoFit/>
          </a:bodyPr>
          <a:lstStyle/>
          <a:p>
            <a:pPr eaLnBrk="1" hangingPunct="1">
              <a:spcBef>
                <a:spcPct val="20000"/>
              </a:spcBef>
              <a:buClr>
                <a:schemeClr val="hlink"/>
              </a:buClr>
              <a:buSzPct val="65000"/>
              <a:buFont typeface="Wingdings" pitchFamily="2" charset="2"/>
              <a:buNone/>
              <a:defRPr/>
            </a:pPr>
            <a:r>
              <a:rPr lang="en-US" dirty="0">
                <a:effectLst>
                  <a:outerShdw blurRad="38100" dist="38100" dir="2700000" algn="tl">
                    <a:srgbClr val="000000"/>
                  </a:outerShdw>
                </a:effectLst>
                <a:latin typeface="Tahoma" charset="0"/>
              </a:rPr>
              <a:t>Why do you think the ecological footprint for the people in Bangladesh is so small?  Why is it so large for people living in the United States?</a:t>
            </a:r>
          </a:p>
        </p:txBody>
      </p:sp>
      <p:sp>
        <p:nvSpPr>
          <p:cNvPr id="6" name="TextBox 5"/>
          <p:cNvSpPr txBox="1"/>
          <p:nvPr/>
        </p:nvSpPr>
        <p:spPr>
          <a:xfrm>
            <a:off x="0" y="3352800"/>
            <a:ext cx="9144000" cy="2677656"/>
          </a:xfrm>
          <a:prstGeom prst="rect">
            <a:avLst/>
          </a:prstGeom>
          <a:noFill/>
        </p:spPr>
        <p:txBody>
          <a:bodyPr wrap="square">
            <a:spAutoFit/>
          </a:bodyPr>
          <a:lstStyle/>
          <a:p>
            <a:pPr>
              <a:defRPr/>
            </a:pPr>
            <a:r>
              <a:rPr lang="en-US" dirty="0">
                <a:effectLst>
                  <a:outerShdw blurRad="38100" dist="38100" dir="2700000" algn="tl">
                    <a:srgbClr val="000000"/>
                  </a:outerShdw>
                </a:effectLst>
                <a:latin typeface="Tahoma" charset="0"/>
                <a:ea typeface="ＭＳ Ｐゴシック" pitchFamily="-111" charset="-128"/>
              </a:rPr>
              <a:t>Go to the online footprint calculator </a:t>
            </a:r>
            <a:r>
              <a:rPr lang="en-US" dirty="0">
                <a:effectLst>
                  <a:outerShdw blurRad="38100" dist="38100" dir="2700000" algn="tl">
                    <a:srgbClr val="000000"/>
                  </a:outerShdw>
                </a:effectLst>
                <a:latin typeface="Tahoma" charset="0"/>
                <a:ea typeface="ＭＳ Ｐゴシック" pitchFamily="-111" charset="-128"/>
                <a:hlinkClick r:id="rId2"/>
              </a:rPr>
              <a:t>http://www.myfootprint.org/en/</a:t>
            </a:r>
            <a:r>
              <a:rPr lang="en-US" dirty="0">
                <a:effectLst>
                  <a:outerShdw blurRad="38100" dist="38100" dir="2700000" algn="tl">
                    <a:srgbClr val="000000"/>
                  </a:outerShdw>
                </a:effectLst>
                <a:latin typeface="Tahoma" charset="0"/>
                <a:ea typeface="ＭＳ Ｐゴシック" pitchFamily="-111" charset="-128"/>
              </a:rPr>
              <a:t> and take the test to determine your own personal ecological footprint.  </a:t>
            </a:r>
          </a:p>
          <a:p>
            <a:pPr>
              <a:defRPr/>
            </a:pPr>
            <a:endParaRPr lang="en-US" dirty="0">
              <a:effectLst>
                <a:outerShdw blurRad="38100" dist="38100" dir="2700000" algn="tl">
                  <a:srgbClr val="000000"/>
                </a:outerShdw>
              </a:effectLst>
              <a:latin typeface="Tahoma" charset="0"/>
              <a:ea typeface="ＭＳ Ｐゴシック" pitchFamily="-111" charset="-128"/>
            </a:endParaRPr>
          </a:p>
          <a:p>
            <a:pPr>
              <a:defRPr/>
            </a:pPr>
            <a:r>
              <a:rPr lang="en-US" dirty="0">
                <a:effectLst>
                  <a:outerShdw blurRad="38100" dist="38100" dir="2700000" algn="tl">
                    <a:srgbClr val="000000"/>
                  </a:outerShdw>
                </a:effectLst>
                <a:latin typeface="Tahoma" charset="0"/>
                <a:ea typeface="ＭＳ Ｐゴシック" pitchFamily="-111" charset="-128"/>
              </a:rPr>
              <a:t>Name three actions </a:t>
            </a:r>
            <a:r>
              <a:rPr lang="en-US" dirty="0" smtClean="0">
                <a:effectLst>
                  <a:outerShdw blurRad="38100" dist="38100" dir="2700000" algn="tl">
                    <a:srgbClr val="000000"/>
                  </a:outerShdw>
                </a:effectLst>
                <a:latin typeface="Tahoma" charset="0"/>
                <a:ea typeface="ＭＳ Ｐゴシック" pitchFamily="-111" charset="-128"/>
              </a:rPr>
              <a:t>that you would like to follow to </a:t>
            </a:r>
            <a:r>
              <a:rPr lang="en-US" dirty="0">
                <a:effectLst>
                  <a:outerShdw blurRad="38100" dist="38100" dir="2700000" algn="tl">
                    <a:srgbClr val="000000"/>
                  </a:outerShdw>
                </a:effectLst>
                <a:latin typeface="Tahoma" charset="0"/>
                <a:ea typeface="ＭＳ Ｐゴシック" pitchFamily="-111" charset="-128"/>
              </a:rPr>
              <a:t>reduce your ecological footprint.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228600" y="0"/>
            <a:ext cx="8915400" cy="6738938"/>
          </a:xfrm>
        </p:spPr>
        <p:txBody>
          <a:bodyPr lIns="0" tIns="0" rIns="0" bIns="0" anchor="t">
            <a:spAutoFit/>
          </a:bodyPr>
          <a:lstStyle/>
          <a:p>
            <a:pPr algn="l" eaLnBrk="1" hangingPunct="1">
              <a:lnSpc>
                <a:spcPct val="120000"/>
              </a:lnSpc>
              <a:defRPr/>
            </a:pPr>
            <a:r>
              <a:rPr lang="en-US" sz="2800" b="1" dirty="0" smtClean="0">
                <a:solidFill>
                  <a:schemeClr val="folHlink"/>
                </a:solidFill>
              </a:rPr>
              <a:t>GAIA HYPOTHESIS</a:t>
            </a:r>
            <a:br>
              <a:rPr lang="en-US" sz="2800" b="1" dirty="0" smtClean="0">
                <a:solidFill>
                  <a:schemeClr val="folHlink"/>
                </a:solidFill>
              </a:rPr>
            </a:br>
            <a:r>
              <a:rPr lang="en-US" sz="1400" dirty="0" smtClean="0">
                <a:solidFill>
                  <a:schemeClr val="accent2"/>
                </a:solidFill>
              </a:rPr>
              <a:t/>
            </a:r>
            <a:br>
              <a:rPr lang="en-US" sz="1400" dirty="0" smtClean="0">
                <a:solidFill>
                  <a:schemeClr val="accent2"/>
                </a:solidFill>
              </a:rPr>
            </a:br>
            <a:r>
              <a:rPr lang="en-US" sz="2800" dirty="0" smtClean="0"/>
              <a:t>The Gaia hypothesis is an ecological hypothesis that proposes that living and nonliving parts of the earth are a complex interacting system that can be thought of as a single organism. Named after the Greek earth goddess, the hypothesis suggests that all living things have a regulatory effect on the Earth's environment that promotes overall life.</a:t>
            </a:r>
            <a:br>
              <a:rPr lang="en-US" sz="2800" dirty="0" smtClean="0"/>
            </a:br>
            <a:r>
              <a:rPr lang="en-US" sz="1800" dirty="0" smtClean="0"/>
              <a:t/>
            </a:r>
            <a:br>
              <a:rPr lang="en-US" sz="1800" dirty="0" smtClean="0"/>
            </a:br>
            <a:r>
              <a:rPr lang="en-US" sz="2800" dirty="0" smtClean="0"/>
              <a:t>The Gaia hypothesis was first scientifically formulated in 1960s by the independent research scientist Dr. James Lovelock, as a consequence of his work for NASA on methods of detecting life on Mars.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457200" y="228600"/>
            <a:ext cx="8229600" cy="584200"/>
          </a:xfrm>
        </p:spPr>
        <p:txBody>
          <a:bodyPr/>
          <a:lstStyle/>
          <a:p>
            <a:pPr eaLnBrk="1" hangingPunct="1">
              <a:defRPr/>
            </a:pPr>
            <a:r>
              <a:rPr lang="en-US" sz="2800" b="1" dirty="0" smtClean="0">
                <a:solidFill>
                  <a:schemeClr val="folHlink"/>
                </a:solidFill>
              </a:rPr>
              <a:t>GAIA HYPOTHESIS</a:t>
            </a:r>
          </a:p>
        </p:txBody>
      </p:sp>
      <p:sp>
        <p:nvSpPr>
          <p:cNvPr id="194563" name="Rectangle 3"/>
          <p:cNvSpPr>
            <a:spLocks noGrp="1" noChangeArrowheads="1"/>
          </p:cNvSpPr>
          <p:nvPr>
            <p:ph type="body" idx="1"/>
          </p:nvPr>
        </p:nvSpPr>
        <p:spPr>
          <a:xfrm>
            <a:off x="0" y="1219200"/>
            <a:ext cx="9144000" cy="5638800"/>
          </a:xfrm>
        </p:spPr>
        <p:txBody>
          <a:bodyPr/>
          <a:lstStyle/>
          <a:p>
            <a:pPr eaLnBrk="1" hangingPunct="1">
              <a:defRPr/>
            </a:pPr>
            <a:r>
              <a:rPr lang="en-GB" sz="2800" smtClean="0"/>
              <a:t>The truly startling component of the Gaia hypothesis is the idea that the Earth is a single living entity.</a:t>
            </a:r>
          </a:p>
          <a:p>
            <a:pPr eaLnBrk="1" hangingPunct="1">
              <a:defRPr/>
            </a:pPr>
            <a:endParaRPr lang="en-GB" sz="2800" smtClean="0"/>
          </a:p>
          <a:p>
            <a:pPr eaLnBrk="1" hangingPunct="1">
              <a:defRPr/>
            </a:pPr>
            <a:r>
              <a:rPr lang="en-GB" sz="2800" smtClean="0"/>
              <a:t>This idea is certainly not new. James Hutton (1726-1797), the father of geology, once described the Earth as a kind of super-organism. And right before Lovelock, Lewis Thomas, a medical doctor and skilled writer, penned these words in his famous collection of essays, The Lives of a Cell.</a:t>
            </a:r>
            <a:r>
              <a:rPr lang="en-US" sz="2800" smtClean="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57200" y="0"/>
            <a:ext cx="8229600" cy="685800"/>
          </a:xfrm>
        </p:spPr>
        <p:txBody>
          <a:bodyPr/>
          <a:lstStyle/>
          <a:p>
            <a:pPr eaLnBrk="1" hangingPunct="1">
              <a:defRPr/>
            </a:pPr>
            <a:r>
              <a:rPr lang="en-US" sz="3200" b="1" smtClean="0">
                <a:solidFill>
                  <a:schemeClr val="folHlink"/>
                </a:solidFill>
              </a:rPr>
              <a:t>GAIA HYPOTHESIS</a:t>
            </a:r>
          </a:p>
        </p:txBody>
      </p:sp>
      <p:sp>
        <p:nvSpPr>
          <p:cNvPr id="195587" name="Rectangle 3"/>
          <p:cNvSpPr>
            <a:spLocks noGrp="1" noChangeArrowheads="1"/>
          </p:cNvSpPr>
          <p:nvPr>
            <p:ph type="body" idx="1"/>
          </p:nvPr>
        </p:nvSpPr>
        <p:spPr>
          <a:xfrm>
            <a:off x="0" y="838200"/>
            <a:ext cx="9144000" cy="6019800"/>
          </a:xfrm>
        </p:spPr>
        <p:txBody>
          <a:bodyPr/>
          <a:lstStyle/>
          <a:p>
            <a:pPr eaLnBrk="1" hangingPunct="1">
              <a:lnSpc>
                <a:spcPct val="80000"/>
              </a:lnSpc>
              <a:buFont typeface="Wingdings" pitchFamily="2" charset="2"/>
              <a:buNone/>
              <a:defRPr/>
            </a:pPr>
            <a:r>
              <a:rPr lang="en-US" sz="2800" b="1" dirty="0" smtClean="0">
                <a:solidFill>
                  <a:schemeClr val="folHlink"/>
                </a:solidFill>
                <a:effectLst/>
              </a:rPr>
              <a:t>This theory is important to Physical Geography and other branches of Earth Sciences for the following reasons:</a:t>
            </a:r>
          </a:p>
          <a:p>
            <a:pPr eaLnBrk="1" hangingPunct="1">
              <a:lnSpc>
                <a:spcPct val="80000"/>
              </a:lnSpc>
              <a:buFont typeface="Wingdings" pitchFamily="2" charset="2"/>
              <a:buNone/>
              <a:defRPr/>
            </a:pPr>
            <a:endParaRPr lang="en-US" sz="2800" b="1" dirty="0" smtClean="0">
              <a:solidFill>
                <a:schemeClr val="folHlink"/>
              </a:solidFill>
              <a:effectLst/>
            </a:endParaRPr>
          </a:p>
          <a:p>
            <a:pPr eaLnBrk="1" hangingPunct="1">
              <a:lnSpc>
                <a:spcPct val="80000"/>
              </a:lnSpc>
              <a:defRPr/>
            </a:pPr>
            <a:r>
              <a:rPr lang="en-US" sz="2800" dirty="0" smtClean="0"/>
              <a:t>The Gaia theory suggests that the </a:t>
            </a:r>
            <a:r>
              <a:rPr lang="en-US" sz="2800" dirty="0" err="1" smtClean="0"/>
              <a:t>abiotic</a:t>
            </a:r>
            <a:r>
              <a:rPr lang="en-US" sz="2800" dirty="0" smtClean="0"/>
              <a:t> and biotic environment is made up of many complex interrelationships; </a:t>
            </a:r>
          </a:p>
          <a:p>
            <a:pPr eaLnBrk="1" hangingPunct="1">
              <a:lnSpc>
                <a:spcPct val="80000"/>
              </a:lnSpc>
              <a:defRPr/>
            </a:pPr>
            <a:endParaRPr lang="en-US" sz="2800" dirty="0" smtClean="0"/>
          </a:p>
          <a:p>
            <a:pPr eaLnBrk="1" hangingPunct="1">
              <a:lnSpc>
                <a:spcPct val="80000"/>
              </a:lnSpc>
              <a:defRPr/>
            </a:pPr>
            <a:r>
              <a:rPr lang="en-US" sz="2800" dirty="0" smtClean="0"/>
              <a:t>Many of these complex interrelationships are quite delicate and may be altered by human activity to a breaking point; and </a:t>
            </a:r>
          </a:p>
          <a:p>
            <a:pPr eaLnBrk="1" hangingPunct="1">
              <a:lnSpc>
                <a:spcPct val="80000"/>
              </a:lnSpc>
              <a:defRPr/>
            </a:pPr>
            <a:endParaRPr lang="en-US" sz="2800" dirty="0" smtClean="0"/>
          </a:p>
          <a:p>
            <a:pPr eaLnBrk="1" hangingPunct="1">
              <a:lnSpc>
                <a:spcPct val="80000"/>
              </a:lnSpc>
              <a:defRPr/>
            </a:pPr>
            <a:r>
              <a:rPr lang="en-US" sz="2800" dirty="0" smtClean="0"/>
              <a:t>The theory suggests that humans must learn to respect Gaia by reducing their intentional modification of the Earth's </a:t>
            </a:r>
            <a:r>
              <a:rPr lang="en-US" sz="2800" dirty="0" err="1" smtClean="0"/>
              <a:t>abiotic</a:t>
            </a:r>
            <a:r>
              <a:rPr lang="en-US" sz="2800" dirty="0" smtClean="0"/>
              <a:t> and biotic components.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457200" y="381000"/>
            <a:ext cx="8229600" cy="487363"/>
          </a:xfrm>
        </p:spPr>
        <p:txBody>
          <a:bodyPr lIns="0" tIns="0" rIns="0" bIns="0" anchor="t">
            <a:spAutoFit/>
          </a:bodyPr>
          <a:lstStyle/>
          <a:p>
            <a:pPr algn="l" eaLnBrk="1" hangingPunct="1">
              <a:defRPr/>
            </a:pPr>
            <a:r>
              <a:rPr lang="en-US" sz="3200" b="1" smtClean="0">
                <a:solidFill>
                  <a:schemeClr val="folHlink"/>
                </a:solidFill>
              </a:rPr>
              <a:t>We face challenges in agriculture</a:t>
            </a:r>
          </a:p>
        </p:txBody>
      </p:sp>
      <p:sp>
        <p:nvSpPr>
          <p:cNvPr id="102403" name="Rectangle 3"/>
          <p:cNvSpPr>
            <a:spLocks noGrp="1" noChangeArrowheads="1"/>
          </p:cNvSpPr>
          <p:nvPr>
            <p:ph type="body" idx="4294967295"/>
          </p:nvPr>
        </p:nvSpPr>
        <p:spPr>
          <a:xfrm>
            <a:off x="228600" y="1354138"/>
            <a:ext cx="8915400" cy="5216525"/>
          </a:xfrm>
        </p:spPr>
        <p:txBody>
          <a:bodyPr anchor="ctr">
            <a:spAutoFit/>
          </a:bodyPr>
          <a:lstStyle/>
          <a:p>
            <a:pPr eaLnBrk="1" hangingPunct="1">
              <a:spcBef>
                <a:spcPct val="0"/>
              </a:spcBef>
              <a:buFontTx/>
              <a:buChar char="•"/>
              <a:defRPr/>
            </a:pPr>
            <a:r>
              <a:rPr lang="en-US" sz="2800" dirty="0" smtClean="0"/>
              <a:t>Expanded food production led to increased population and consumption</a:t>
            </a:r>
          </a:p>
          <a:p>
            <a:pPr eaLnBrk="1" hangingPunct="1">
              <a:spcBef>
                <a:spcPct val="0"/>
              </a:spcBef>
              <a:buFontTx/>
              <a:buChar char="•"/>
              <a:defRPr/>
            </a:pPr>
            <a:endParaRPr lang="en-US" sz="2800" dirty="0" smtClean="0"/>
          </a:p>
          <a:p>
            <a:pPr eaLnBrk="1" hangingPunct="1">
              <a:spcBef>
                <a:spcPct val="0"/>
              </a:spcBef>
              <a:buFontTx/>
              <a:buChar char="•"/>
              <a:defRPr/>
            </a:pPr>
            <a:r>
              <a:rPr lang="en-US" sz="2800" dirty="0" smtClean="0"/>
              <a:t>It’s one of humanity’s greatest achievements, but at an enormous environmental cost</a:t>
            </a:r>
          </a:p>
          <a:p>
            <a:pPr lvl="1" eaLnBrk="1" hangingPunct="1">
              <a:spcBef>
                <a:spcPct val="0"/>
              </a:spcBef>
              <a:buFontTx/>
              <a:buChar char="•"/>
              <a:defRPr/>
            </a:pPr>
            <a:r>
              <a:rPr lang="en-US" dirty="0" smtClean="0">
                <a:solidFill>
                  <a:srgbClr val="FFC000"/>
                </a:solidFill>
              </a:rPr>
              <a:t>Nearly half of the planet’s land surface </a:t>
            </a:r>
            <a:r>
              <a:rPr lang="en-US" dirty="0" smtClean="0"/>
              <a:t>is used for agriculture</a:t>
            </a:r>
          </a:p>
          <a:p>
            <a:pPr lvl="1" eaLnBrk="1" hangingPunct="1">
              <a:spcBef>
                <a:spcPct val="0"/>
              </a:spcBef>
              <a:buFontTx/>
              <a:buChar char="•"/>
              <a:defRPr/>
            </a:pPr>
            <a:endParaRPr lang="en-US" dirty="0" smtClean="0"/>
          </a:p>
          <a:p>
            <a:pPr lvl="2" eaLnBrk="1" hangingPunct="1">
              <a:spcBef>
                <a:spcPct val="0"/>
              </a:spcBef>
              <a:buFontTx/>
              <a:buChar char="•"/>
              <a:defRPr/>
            </a:pPr>
            <a:r>
              <a:rPr lang="en-US" sz="2800" dirty="0" smtClean="0"/>
              <a:t>Chemical fertilizers </a:t>
            </a:r>
          </a:p>
          <a:p>
            <a:pPr lvl="2" eaLnBrk="1" hangingPunct="1">
              <a:spcBef>
                <a:spcPct val="0"/>
              </a:spcBef>
              <a:buFontTx/>
              <a:buChar char="•"/>
              <a:defRPr/>
            </a:pPr>
            <a:r>
              <a:rPr lang="en-US" sz="2800" dirty="0" smtClean="0"/>
              <a:t>Pesticides </a:t>
            </a:r>
          </a:p>
          <a:p>
            <a:pPr lvl="2" eaLnBrk="1" hangingPunct="1">
              <a:spcBef>
                <a:spcPct val="0"/>
              </a:spcBef>
              <a:buFontTx/>
              <a:buChar char="•"/>
              <a:defRPr/>
            </a:pPr>
            <a:r>
              <a:rPr lang="en-US" sz="2800" dirty="0" smtClean="0"/>
              <a:t>Erosion</a:t>
            </a:r>
          </a:p>
          <a:p>
            <a:pPr lvl="2" eaLnBrk="1" hangingPunct="1">
              <a:spcBef>
                <a:spcPct val="0"/>
              </a:spcBef>
              <a:buFontTx/>
              <a:buChar char="•"/>
              <a:defRPr/>
            </a:pPr>
            <a:r>
              <a:rPr lang="en-US" sz="2800" dirty="0" smtClean="0"/>
              <a:t>Changed natural systems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457200" y="381000"/>
            <a:ext cx="8229600" cy="487363"/>
          </a:xfrm>
        </p:spPr>
        <p:txBody>
          <a:bodyPr lIns="0" tIns="0" rIns="0" bIns="0" anchor="t">
            <a:spAutoFit/>
          </a:bodyPr>
          <a:lstStyle/>
          <a:p>
            <a:pPr algn="l" eaLnBrk="1" hangingPunct="1">
              <a:defRPr/>
            </a:pPr>
            <a:r>
              <a:rPr lang="en-US" sz="3200" b="1" smtClean="0">
                <a:solidFill>
                  <a:schemeClr val="folHlink"/>
                </a:solidFill>
              </a:rPr>
              <a:t>We face challenges in pollution</a:t>
            </a:r>
          </a:p>
        </p:txBody>
      </p:sp>
      <p:sp>
        <p:nvSpPr>
          <p:cNvPr id="103427" name="Rectangle 3"/>
          <p:cNvSpPr>
            <a:spLocks noGrp="1" noChangeArrowheads="1"/>
          </p:cNvSpPr>
          <p:nvPr>
            <p:ph type="body" idx="4294967295"/>
          </p:nvPr>
        </p:nvSpPr>
        <p:spPr>
          <a:xfrm>
            <a:off x="852488" y="1125538"/>
            <a:ext cx="8291512" cy="5216525"/>
          </a:xfrm>
        </p:spPr>
        <p:txBody>
          <a:bodyPr anchor="ctr">
            <a:spAutoFit/>
          </a:bodyPr>
          <a:lstStyle/>
          <a:p>
            <a:pPr eaLnBrk="1" hangingPunct="1">
              <a:spcBef>
                <a:spcPct val="0"/>
              </a:spcBef>
              <a:buFontTx/>
              <a:buChar char="•"/>
              <a:defRPr/>
            </a:pPr>
            <a:r>
              <a:rPr lang="en-US" sz="2800" smtClean="0"/>
              <a:t>Waste products and artificial chemicals used in farms, industries, and households</a:t>
            </a:r>
          </a:p>
          <a:p>
            <a:pPr eaLnBrk="1" hangingPunct="1">
              <a:spcBef>
                <a:spcPct val="0"/>
              </a:spcBef>
              <a:buFontTx/>
              <a:buNone/>
              <a:defRPr/>
            </a:pPr>
            <a:endParaRPr lang="en-US" sz="2800" smtClean="0"/>
          </a:p>
          <a:p>
            <a:pPr eaLnBrk="1" hangingPunct="1">
              <a:spcBef>
                <a:spcPct val="0"/>
              </a:spcBef>
              <a:buFontTx/>
              <a:buNone/>
              <a:defRPr/>
            </a:pPr>
            <a:r>
              <a:rPr lang="en-US" sz="2800" smtClean="0"/>
              <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r>
              <a:rPr lang="en-US" sz="2800" i="1" smtClean="0"/>
              <a:t>Each year, millions of people die from pollution</a:t>
            </a:r>
            <a:endParaRPr lang="en-US" sz="2800" smtClean="0"/>
          </a:p>
        </p:txBody>
      </p:sp>
      <p:pic>
        <p:nvPicPr>
          <p:cNvPr id="59396" name="Picture 4" descr="01-14Figure_P"/>
          <p:cNvPicPr>
            <a:picLocks noChangeAspect="1" noChangeArrowheads="1"/>
          </p:cNvPicPr>
          <p:nvPr/>
        </p:nvPicPr>
        <p:blipFill>
          <a:blip r:embed="rId2"/>
          <a:srcRect b="3685"/>
          <a:stretch>
            <a:fillRect/>
          </a:stretch>
        </p:blipFill>
        <p:spPr bwMode="auto">
          <a:xfrm>
            <a:off x="2133600" y="2362200"/>
            <a:ext cx="4964113" cy="3236913"/>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57200" y="228600"/>
            <a:ext cx="8229600" cy="584200"/>
          </a:xfrm>
        </p:spPr>
        <p:txBody>
          <a:bodyPr/>
          <a:lstStyle/>
          <a:p>
            <a:pPr algn="l" eaLnBrk="1" hangingPunct="1">
              <a:defRPr/>
            </a:pPr>
            <a:r>
              <a:rPr lang="en-US" sz="3200" b="1" smtClean="0">
                <a:solidFill>
                  <a:schemeClr val="folHlink"/>
                </a:solidFill>
              </a:rPr>
              <a:t>Pollution Source</a:t>
            </a:r>
            <a:r>
              <a:rPr lang="en-US" sz="4000" smtClean="0"/>
              <a:t> </a:t>
            </a:r>
          </a:p>
        </p:txBody>
      </p:sp>
      <p:sp>
        <p:nvSpPr>
          <p:cNvPr id="142339" name="Rectangle 3"/>
          <p:cNvSpPr>
            <a:spLocks noGrp="1" noChangeArrowheads="1"/>
          </p:cNvSpPr>
          <p:nvPr>
            <p:ph type="body" idx="1"/>
          </p:nvPr>
        </p:nvSpPr>
        <p:spPr>
          <a:xfrm>
            <a:off x="0" y="990600"/>
            <a:ext cx="9144000" cy="5867400"/>
          </a:xfrm>
        </p:spPr>
        <p:txBody>
          <a:bodyPr/>
          <a:lstStyle/>
          <a:p>
            <a:pPr marL="1371600" lvl="2" indent="-457200" eaLnBrk="1" hangingPunct="1">
              <a:lnSpc>
                <a:spcPct val="80000"/>
              </a:lnSpc>
              <a:defRPr/>
            </a:pPr>
            <a:r>
              <a:rPr lang="en-US" dirty="0" smtClean="0"/>
              <a:t>Naturally (from volcanic eruptions),</a:t>
            </a:r>
          </a:p>
          <a:p>
            <a:pPr marL="1371600" lvl="2" indent="-457200" eaLnBrk="1" hangingPunct="1">
              <a:lnSpc>
                <a:spcPct val="80000"/>
              </a:lnSpc>
              <a:defRPr/>
            </a:pPr>
            <a:r>
              <a:rPr lang="en-US" dirty="0" smtClean="0"/>
              <a:t>human activities (from burning coal),</a:t>
            </a:r>
          </a:p>
          <a:p>
            <a:pPr marL="1371600" lvl="2" indent="-457200" eaLnBrk="1" hangingPunct="1">
              <a:lnSpc>
                <a:spcPct val="80000"/>
              </a:lnSpc>
              <a:defRPr/>
            </a:pPr>
            <a:r>
              <a:rPr lang="en-US" dirty="0" smtClean="0"/>
              <a:t>Industrialized agriculture.</a:t>
            </a:r>
          </a:p>
          <a:p>
            <a:pPr marL="609600" indent="-609600" eaLnBrk="1" hangingPunct="1">
              <a:lnSpc>
                <a:spcPct val="80000"/>
              </a:lnSpc>
              <a:buFont typeface="Wingdings" pitchFamily="2" charset="2"/>
              <a:buNone/>
              <a:defRPr/>
            </a:pPr>
            <a:endParaRPr lang="en-US" sz="1000" dirty="0" smtClean="0"/>
          </a:p>
          <a:p>
            <a:pPr marL="609600" indent="-609600" eaLnBrk="1" hangingPunct="1">
              <a:lnSpc>
                <a:spcPct val="80000"/>
              </a:lnSpc>
              <a:buFont typeface="Wingdings" pitchFamily="2" charset="2"/>
              <a:buNone/>
              <a:defRPr/>
            </a:pPr>
            <a:r>
              <a:rPr lang="en-US" sz="2400" i="1" dirty="0" smtClean="0">
                <a:solidFill>
                  <a:schemeClr val="folHlink"/>
                </a:solidFill>
              </a:rPr>
              <a:t>There are two types of </a:t>
            </a:r>
            <a:r>
              <a:rPr lang="en-US" sz="2400" i="1" dirty="0" err="1" smtClean="0">
                <a:solidFill>
                  <a:schemeClr val="folHlink"/>
                </a:solidFill>
              </a:rPr>
              <a:t>pollutaion</a:t>
            </a:r>
            <a:r>
              <a:rPr lang="en-US" sz="2400" i="1" dirty="0" smtClean="0">
                <a:solidFill>
                  <a:schemeClr val="folHlink"/>
                </a:solidFill>
              </a:rPr>
              <a:t> sources:</a:t>
            </a:r>
          </a:p>
          <a:p>
            <a:pPr marL="609600" indent="-609600" eaLnBrk="1" hangingPunct="1">
              <a:lnSpc>
                <a:spcPct val="80000"/>
              </a:lnSpc>
              <a:buFont typeface="Wingdings" pitchFamily="2" charset="2"/>
              <a:buNone/>
              <a:defRPr/>
            </a:pPr>
            <a:endParaRPr lang="en-US" sz="900" i="1" dirty="0" smtClean="0">
              <a:solidFill>
                <a:schemeClr val="folHlink"/>
              </a:solidFill>
            </a:endParaRPr>
          </a:p>
          <a:p>
            <a:pPr marL="990600" lvl="1" indent="-533400" eaLnBrk="1" hangingPunct="1">
              <a:lnSpc>
                <a:spcPct val="80000"/>
              </a:lnSpc>
              <a:defRPr/>
            </a:pPr>
            <a:r>
              <a:rPr lang="en-US" sz="2600" dirty="0" smtClean="0">
                <a:solidFill>
                  <a:srgbClr val="FFC000"/>
                </a:solidFill>
              </a:rPr>
              <a:t>Point sources</a:t>
            </a:r>
            <a:r>
              <a:rPr lang="en-US" sz="2600" dirty="0" smtClean="0"/>
              <a:t>, where pollutants come from single, identifiable sources. Examples are the </a:t>
            </a:r>
            <a:r>
              <a:rPr lang="en-US" sz="2600" dirty="0" smtClean="0">
                <a:solidFill>
                  <a:srgbClr val="CC9900"/>
                </a:solidFill>
              </a:rPr>
              <a:t>(1)</a:t>
            </a:r>
            <a:r>
              <a:rPr lang="en-US" sz="2600" dirty="0" smtClean="0"/>
              <a:t> smokestack of a coal-burning power plant, </a:t>
            </a:r>
            <a:r>
              <a:rPr lang="en-US" sz="2600" dirty="0" smtClean="0">
                <a:solidFill>
                  <a:srgbClr val="CC9900"/>
                </a:solidFill>
              </a:rPr>
              <a:t>(2)</a:t>
            </a:r>
            <a:r>
              <a:rPr lang="en-US" sz="2600" dirty="0" smtClean="0"/>
              <a:t> drainpipe of a factory, or </a:t>
            </a:r>
            <a:r>
              <a:rPr lang="en-US" sz="2600" dirty="0" smtClean="0">
                <a:solidFill>
                  <a:srgbClr val="CC9900"/>
                </a:solidFill>
              </a:rPr>
              <a:t>(3)</a:t>
            </a:r>
            <a:r>
              <a:rPr lang="en-US" sz="2600" dirty="0" smtClean="0"/>
              <a:t> exhaust pipe of an automobile.</a:t>
            </a:r>
          </a:p>
          <a:p>
            <a:pPr marL="990600" lvl="1" indent="-533400" eaLnBrk="1" hangingPunct="1">
              <a:lnSpc>
                <a:spcPct val="80000"/>
              </a:lnSpc>
              <a:buFont typeface="Wingdings" pitchFamily="2" charset="2"/>
              <a:buNone/>
              <a:defRPr/>
            </a:pPr>
            <a:endParaRPr lang="en-US" sz="1000" dirty="0" smtClean="0"/>
          </a:p>
          <a:p>
            <a:pPr marL="990600" lvl="1" indent="-533400" eaLnBrk="1" hangingPunct="1">
              <a:lnSpc>
                <a:spcPct val="80000"/>
              </a:lnSpc>
              <a:defRPr/>
            </a:pPr>
            <a:r>
              <a:rPr lang="en-US" sz="2600" dirty="0" smtClean="0">
                <a:solidFill>
                  <a:srgbClr val="FFC000"/>
                </a:solidFill>
              </a:rPr>
              <a:t>Non-point sources</a:t>
            </a:r>
            <a:r>
              <a:rPr lang="en-US" sz="2600" dirty="0" smtClean="0"/>
              <a:t>, where pollutants come from dispersed (and often difficult to identify) sources. Examples are </a:t>
            </a:r>
            <a:r>
              <a:rPr lang="en-US" sz="2600" b="1" dirty="0" smtClean="0">
                <a:solidFill>
                  <a:srgbClr val="CC9900"/>
                </a:solidFill>
                <a:effectLst/>
              </a:rPr>
              <a:t>(1)</a:t>
            </a:r>
            <a:r>
              <a:rPr lang="en-US" sz="2600" dirty="0" smtClean="0"/>
              <a:t> runoff of fertilizers and pesticides (from farmlands, golf courses, and suburban lawns and gardens) into streams and lakes and </a:t>
            </a:r>
            <a:r>
              <a:rPr lang="en-US" sz="2600" b="1" dirty="0" smtClean="0">
                <a:solidFill>
                  <a:srgbClr val="CC9900"/>
                </a:solidFill>
                <a:effectLst/>
              </a:rPr>
              <a:t>(2)</a:t>
            </a:r>
            <a:r>
              <a:rPr lang="en-US" sz="2600" dirty="0" smtClean="0"/>
              <a:t> pesticides sprayed into the air are blown by the wind into the atmosphere.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57200" y="0"/>
            <a:ext cx="8153400" cy="838200"/>
          </a:xfrm>
        </p:spPr>
        <p:txBody>
          <a:bodyPr/>
          <a:lstStyle/>
          <a:p>
            <a:pPr algn="l" eaLnBrk="1" hangingPunct="1">
              <a:defRPr/>
            </a:pPr>
            <a:r>
              <a:rPr lang="en-US" sz="3200" b="1" dirty="0" smtClean="0">
                <a:solidFill>
                  <a:schemeClr val="folHlink"/>
                </a:solidFill>
              </a:rPr>
              <a:t>Pollutants may be:</a:t>
            </a:r>
            <a:endParaRPr lang="en-US" b="1" dirty="0" smtClean="0"/>
          </a:p>
        </p:txBody>
      </p:sp>
      <p:sp>
        <p:nvSpPr>
          <p:cNvPr id="143363" name="Rectangle 3"/>
          <p:cNvSpPr>
            <a:spLocks noGrp="1" noChangeArrowheads="1"/>
          </p:cNvSpPr>
          <p:nvPr>
            <p:ph type="body" idx="1"/>
          </p:nvPr>
        </p:nvSpPr>
        <p:spPr>
          <a:xfrm>
            <a:off x="0" y="1066800"/>
            <a:ext cx="9144000" cy="5791200"/>
          </a:xfrm>
        </p:spPr>
        <p:txBody>
          <a:bodyPr/>
          <a:lstStyle/>
          <a:p>
            <a:pPr eaLnBrk="1" hangingPunct="1">
              <a:lnSpc>
                <a:spcPct val="80000"/>
              </a:lnSpc>
              <a:defRPr/>
            </a:pPr>
            <a:r>
              <a:rPr lang="en-US" sz="2800" b="1" smtClean="0"/>
              <a:t>Degradable pollutants</a:t>
            </a:r>
            <a:r>
              <a:rPr lang="en-US" sz="2800" smtClean="0"/>
              <a:t>: can be decomposed, removed, or consumed and thus reduced to acceptable level by natural physical, chemical, and biological processes.</a:t>
            </a:r>
          </a:p>
          <a:p>
            <a:pPr eaLnBrk="1" hangingPunct="1">
              <a:lnSpc>
                <a:spcPct val="80000"/>
              </a:lnSpc>
              <a:defRPr/>
            </a:pPr>
            <a:endParaRPr lang="en-US" sz="2800" b="1" smtClean="0"/>
          </a:p>
          <a:p>
            <a:pPr eaLnBrk="1" hangingPunct="1">
              <a:lnSpc>
                <a:spcPct val="80000"/>
              </a:lnSpc>
              <a:defRPr/>
            </a:pPr>
            <a:r>
              <a:rPr lang="en-US" sz="2800" b="1" smtClean="0"/>
              <a:t>Non-degradable pollutants</a:t>
            </a:r>
            <a:r>
              <a:rPr lang="en-US" sz="2800" smtClean="0"/>
              <a:t>: cannot be broken down by natural processes. e.g., the toxic elements, lead and mercury. </a:t>
            </a:r>
          </a:p>
          <a:p>
            <a:pPr eaLnBrk="1" hangingPunct="1">
              <a:lnSpc>
                <a:spcPct val="80000"/>
              </a:lnSpc>
              <a:defRPr/>
            </a:pPr>
            <a:endParaRPr lang="en-US" sz="2800" b="1" smtClean="0"/>
          </a:p>
          <a:p>
            <a:pPr eaLnBrk="1" hangingPunct="1">
              <a:lnSpc>
                <a:spcPct val="80000"/>
              </a:lnSpc>
              <a:defRPr/>
            </a:pPr>
            <a:r>
              <a:rPr lang="en-US" sz="2800" b="1" smtClean="0"/>
              <a:t>Biodegradable pollutants</a:t>
            </a:r>
            <a:r>
              <a:rPr lang="en-US" sz="2800" smtClean="0"/>
              <a:t>. Complex chemical pollutants broken down (metabolized) into simpler chemicals by living organisms (usually by specialized bacteria). Example: human sewage in river is biodegradable fairly quickly by bacteria if the sewage is not added faster than it can be broken down.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3"/>
          <a:srcRect/>
          <a:stretch>
            <a:fillRect/>
          </a:stretch>
        </p:blipFill>
        <p:spPr bwMode="auto">
          <a:xfrm>
            <a:off x="0" y="0"/>
            <a:ext cx="9144000" cy="4178194"/>
          </a:xfrm>
          <a:prstGeom prst="rect">
            <a:avLst/>
          </a:prstGeom>
          <a:noFill/>
          <a:ln w="9525">
            <a:noFill/>
            <a:miter lim="800000"/>
            <a:headEnd/>
            <a:tailEnd/>
          </a:ln>
        </p:spPr>
      </p:pic>
      <p:sp>
        <p:nvSpPr>
          <p:cNvPr id="8196" name="Rectangle 6"/>
          <p:cNvSpPr>
            <a:spLocks noChangeArrowheads="1"/>
          </p:cNvSpPr>
          <p:nvPr/>
        </p:nvSpPr>
        <p:spPr bwMode="auto">
          <a:xfrm>
            <a:off x="0" y="4268788"/>
            <a:ext cx="9144000" cy="2616101"/>
          </a:xfrm>
          <a:prstGeom prst="rect">
            <a:avLst/>
          </a:prstGeom>
          <a:noFill/>
          <a:ln w="9525">
            <a:noFill/>
            <a:miter lim="800000"/>
            <a:headEnd/>
            <a:tailEnd/>
          </a:ln>
        </p:spPr>
        <p:txBody>
          <a:bodyPr>
            <a:spAutoFit/>
          </a:bodyPr>
          <a:lstStyle/>
          <a:p>
            <a:pPr marL="342900" indent="-342900" eaLnBrk="1" hangingPunct="1">
              <a:buFontTx/>
              <a:buAutoNum type="alphaLcPeriod"/>
            </a:pPr>
            <a:r>
              <a:rPr lang="en-US" sz="2200" b="1" dirty="0">
                <a:solidFill>
                  <a:srgbClr val="002060"/>
                </a:solidFill>
                <a:latin typeface="Arial" charset="0"/>
              </a:rPr>
              <a:t>All of the </a:t>
            </a:r>
            <a:r>
              <a:rPr lang="en-US" sz="2200" b="1" dirty="0">
                <a:solidFill>
                  <a:srgbClr val="FFFF00"/>
                </a:solidFill>
                <a:latin typeface="Arial" charset="0"/>
              </a:rPr>
              <a:t>biotic</a:t>
            </a:r>
            <a:r>
              <a:rPr lang="en-US" sz="2200" b="1" dirty="0">
                <a:solidFill>
                  <a:srgbClr val="002060"/>
                </a:solidFill>
                <a:latin typeface="Arial" charset="0"/>
              </a:rPr>
              <a:t> (organisms themselves, their food, interactions, </a:t>
            </a:r>
            <a:r>
              <a:rPr lang="en-US" sz="2200" b="1" dirty="0" smtClean="0">
                <a:solidFill>
                  <a:srgbClr val="002060"/>
                </a:solidFill>
                <a:latin typeface="Arial" charset="0"/>
              </a:rPr>
              <a:t>and </a:t>
            </a:r>
            <a:r>
              <a:rPr lang="en-US" sz="2200" b="1" dirty="0">
                <a:solidFill>
                  <a:srgbClr val="002060"/>
                </a:solidFill>
                <a:latin typeface="Arial" charset="0"/>
              </a:rPr>
              <a:t>living things) and </a:t>
            </a:r>
            <a:r>
              <a:rPr lang="en-US" sz="2200" b="1" dirty="0" err="1">
                <a:solidFill>
                  <a:srgbClr val="FFFF00"/>
                </a:solidFill>
                <a:latin typeface="Arial" charset="0"/>
              </a:rPr>
              <a:t>abiotic</a:t>
            </a:r>
            <a:r>
              <a:rPr lang="en-US" sz="2200" b="1" dirty="0">
                <a:solidFill>
                  <a:srgbClr val="002060"/>
                </a:solidFill>
                <a:latin typeface="Arial" charset="0"/>
              </a:rPr>
              <a:t> factors (sunlight, soil, air, water, climate, and pollution) that act on an organism, population, or ecological community and ultimately determine its form and survival; </a:t>
            </a:r>
          </a:p>
          <a:p>
            <a:pPr marL="342900" indent="-342900" eaLnBrk="1" hangingPunct="1">
              <a:buFontTx/>
              <a:buAutoNum type="alphaLcPeriod"/>
            </a:pPr>
            <a:endParaRPr lang="en-US" sz="1000" b="1" i="1" dirty="0">
              <a:solidFill>
                <a:srgbClr val="CC3300"/>
              </a:solidFill>
              <a:latin typeface="Arial" charset="0"/>
            </a:endParaRPr>
          </a:p>
          <a:p>
            <a:pPr marL="342900" indent="-342900" eaLnBrk="1" hangingPunct="1"/>
            <a:r>
              <a:rPr lang="en-US" sz="2200" b="1" i="1" dirty="0">
                <a:solidFill>
                  <a:srgbClr val="CC3300"/>
                </a:solidFill>
                <a:latin typeface="Arial" charset="0"/>
              </a:rPr>
              <a:t>b.</a:t>
            </a:r>
            <a:r>
              <a:rPr lang="en-US" sz="2200" b="1" dirty="0">
                <a:latin typeface="Arial" charset="0"/>
              </a:rPr>
              <a:t> </a:t>
            </a:r>
            <a:r>
              <a:rPr lang="en-US" sz="2200" b="1" dirty="0">
                <a:solidFill>
                  <a:srgbClr val="FFFF00"/>
                </a:solidFill>
                <a:latin typeface="Arial" charset="0"/>
              </a:rPr>
              <a:t>the aggregate of social and cultural conditions that influence the life of an individual or community.</a:t>
            </a:r>
          </a:p>
        </p:txBody>
      </p:sp>
      <p:sp>
        <p:nvSpPr>
          <p:cNvPr id="8197" name="Oval 9"/>
          <p:cNvSpPr>
            <a:spLocks noChangeArrowheads="1"/>
          </p:cNvSpPr>
          <p:nvPr/>
        </p:nvSpPr>
        <p:spPr bwMode="auto">
          <a:xfrm>
            <a:off x="228600" y="152400"/>
            <a:ext cx="1371600" cy="381000"/>
          </a:xfrm>
          <a:prstGeom prst="ellipse">
            <a:avLst/>
          </a:prstGeom>
          <a:solidFill>
            <a:schemeClr val="accent1"/>
          </a:solid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457200" y="381000"/>
            <a:ext cx="8229600" cy="487363"/>
          </a:xfrm>
        </p:spPr>
        <p:txBody>
          <a:bodyPr lIns="0" tIns="0" rIns="0" bIns="0" anchor="t">
            <a:spAutoFit/>
          </a:bodyPr>
          <a:lstStyle/>
          <a:p>
            <a:pPr eaLnBrk="1" hangingPunct="1">
              <a:defRPr/>
            </a:pPr>
            <a:r>
              <a:rPr lang="en-US" sz="3200" b="1" smtClean="0">
                <a:solidFill>
                  <a:schemeClr val="folHlink"/>
                </a:solidFill>
              </a:rPr>
              <a:t>We face challenges in climate</a:t>
            </a:r>
          </a:p>
        </p:txBody>
      </p:sp>
      <p:sp>
        <p:nvSpPr>
          <p:cNvPr id="104451" name="Rectangle 3"/>
          <p:cNvSpPr>
            <a:spLocks noGrp="1" noChangeArrowheads="1"/>
          </p:cNvSpPr>
          <p:nvPr>
            <p:ph type="body" idx="4294967295"/>
          </p:nvPr>
        </p:nvSpPr>
        <p:spPr>
          <a:xfrm>
            <a:off x="0" y="1066800"/>
            <a:ext cx="9096375" cy="5643563"/>
          </a:xfrm>
        </p:spPr>
        <p:txBody>
          <a:bodyPr>
            <a:spAutoFit/>
          </a:bodyPr>
          <a:lstStyle/>
          <a:p>
            <a:pPr marL="290513" indent="0" eaLnBrk="1" hangingPunct="1">
              <a:spcBef>
                <a:spcPct val="0"/>
              </a:spcBef>
              <a:buFont typeface="Wingdings" pitchFamily="2" charset="2"/>
              <a:buNone/>
              <a:defRPr/>
            </a:pPr>
            <a:r>
              <a:rPr lang="en-US" sz="2800" dirty="0" smtClean="0"/>
              <a:t>Scientists have firmly concluded that humans are changing the composition of the atmosphere;</a:t>
            </a:r>
          </a:p>
          <a:p>
            <a:pPr marL="290513" indent="0" eaLnBrk="1" hangingPunct="1">
              <a:spcBef>
                <a:spcPct val="0"/>
              </a:spcBef>
              <a:buFontTx/>
              <a:buChar char="•"/>
              <a:defRPr/>
            </a:pPr>
            <a:endParaRPr lang="en-US" sz="2800" dirty="0" smtClean="0"/>
          </a:p>
          <a:p>
            <a:pPr marL="290513" indent="0" eaLnBrk="1" hangingPunct="1">
              <a:spcBef>
                <a:spcPct val="0"/>
              </a:spcBef>
              <a:buFontTx/>
              <a:buChar char="•"/>
              <a:defRPr/>
            </a:pPr>
            <a:r>
              <a:rPr lang="en-US" sz="2800" dirty="0" smtClean="0"/>
              <a:t> The Earth’s surface is warming:</a:t>
            </a:r>
          </a:p>
          <a:p>
            <a:pPr marL="290513" indent="0" eaLnBrk="1" hangingPunct="1">
              <a:spcBef>
                <a:spcPct val="0"/>
              </a:spcBef>
              <a:buFontTx/>
              <a:buChar char="•"/>
              <a:defRPr/>
            </a:pPr>
            <a:endParaRPr lang="en-US" sz="2800" dirty="0" smtClean="0"/>
          </a:p>
          <a:p>
            <a:pPr marL="1447800" lvl="1" indent="-533400" eaLnBrk="1" hangingPunct="1">
              <a:spcBef>
                <a:spcPct val="0"/>
              </a:spcBef>
              <a:buFontTx/>
              <a:buChar char="•"/>
              <a:defRPr/>
            </a:pPr>
            <a:r>
              <a:rPr lang="en-US" dirty="0" smtClean="0"/>
              <a:t>Melting glaciers</a:t>
            </a:r>
          </a:p>
          <a:p>
            <a:pPr marL="1447800" lvl="1" indent="-533400" eaLnBrk="1" hangingPunct="1">
              <a:spcBef>
                <a:spcPct val="0"/>
              </a:spcBef>
              <a:buFontTx/>
              <a:buChar char="•"/>
              <a:defRPr/>
            </a:pPr>
            <a:r>
              <a:rPr lang="en-US" dirty="0" smtClean="0"/>
              <a:t>Rising sea levels</a:t>
            </a:r>
          </a:p>
          <a:p>
            <a:pPr marL="1447800" lvl="1" indent="-533400" eaLnBrk="1" hangingPunct="1">
              <a:spcBef>
                <a:spcPct val="0"/>
              </a:spcBef>
              <a:buFontTx/>
              <a:buChar char="•"/>
              <a:defRPr/>
            </a:pPr>
            <a:r>
              <a:rPr lang="en-US" dirty="0" smtClean="0"/>
              <a:t>Impacted wildlife and crops</a:t>
            </a:r>
          </a:p>
          <a:p>
            <a:pPr marL="1447800" lvl="1" indent="-533400" eaLnBrk="1" hangingPunct="1">
              <a:spcBef>
                <a:spcPct val="0"/>
              </a:spcBef>
              <a:buFontTx/>
              <a:buChar char="•"/>
              <a:defRPr/>
            </a:pPr>
            <a:r>
              <a:rPr lang="en-US" dirty="0" smtClean="0"/>
              <a:t>Increasingly destructive weather </a:t>
            </a:r>
          </a:p>
          <a:p>
            <a:pPr marL="290513" indent="0" eaLnBrk="1" hangingPunct="1">
              <a:spcBef>
                <a:spcPct val="0"/>
              </a:spcBef>
              <a:buFontTx/>
              <a:buChar char="•"/>
              <a:defRPr/>
            </a:pPr>
            <a:endParaRPr lang="en-US" sz="2800" dirty="0" smtClean="0"/>
          </a:p>
          <a:p>
            <a:pPr marL="290513" indent="0" eaLnBrk="1" hangingPunct="1">
              <a:spcBef>
                <a:spcPct val="0"/>
              </a:spcBef>
              <a:buFontTx/>
              <a:buNone/>
              <a:defRPr/>
            </a:pPr>
            <a:r>
              <a:rPr lang="en-US" sz="2800" i="1" dirty="0" smtClean="0"/>
              <a:t>Since the Industrial Revolution, atmospheric carbon dioxide concentrations have risen by 37%, to the highest level in 650,000 years.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381000" y="152400"/>
            <a:ext cx="8229600" cy="487363"/>
          </a:xfrm>
        </p:spPr>
        <p:txBody>
          <a:bodyPr lIns="0" tIns="0" rIns="0" bIns="0" anchor="t">
            <a:spAutoFit/>
          </a:bodyPr>
          <a:lstStyle/>
          <a:p>
            <a:pPr eaLnBrk="1" hangingPunct="1">
              <a:defRPr/>
            </a:pPr>
            <a:r>
              <a:rPr lang="en-US" sz="3200" b="1" smtClean="0">
                <a:solidFill>
                  <a:srgbClr val="CC9900"/>
                </a:solidFill>
              </a:rPr>
              <a:t>We face challenges in biodiversity</a:t>
            </a:r>
          </a:p>
        </p:txBody>
      </p:sp>
      <p:sp>
        <p:nvSpPr>
          <p:cNvPr id="105475" name="Rectangle 3"/>
          <p:cNvSpPr>
            <a:spLocks noGrp="1" noChangeArrowheads="1"/>
          </p:cNvSpPr>
          <p:nvPr>
            <p:ph type="body" idx="4294967295"/>
          </p:nvPr>
        </p:nvSpPr>
        <p:spPr>
          <a:xfrm>
            <a:off x="236538" y="722313"/>
            <a:ext cx="8907462" cy="1433512"/>
          </a:xfrm>
        </p:spPr>
        <p:txBody>
          <a:bodyPr>
            <a:spAutoFit/>
          </a:bodyPr>
          <a:lstStyle/>
          <a:p>
            <a:pPr marL="231775" indent="-231775" eaLnBrk="1" hangingPunct="1">
              <a:spcBef>
                <a:spcPct val="0"/>
              </a:spcBef>
              <a:buFontTx/>
              <a:buChar char="•"/>
              <a:defRPr/>
            </a:pPr>
            <a:r>
              <a:rPr lang="en-US" sz="2800" smtClean="0"/>
              <a:t>Human actions have driven many species extinct, and biodiversity is declining dramatically;</a:t>
            </a:r>
          </a:p>
          <a:p>
            <a:pPr marL="231775" indent="-231775" eaLnBrk="1" hangingPunct="1">
              <a:spcBef>
                <a:spcPct val="0"/>
              </a:spcBef>
              <a:buFontTx/>
              <a:buChar char="•"/>
              <a:defRPr/>
            </a:pPr>
            <a:r>
              <a:rPr lang="en-US" sz="2400" smtClean="0"/>
              <a:t>We are at the onset of a mass extinction event.</a:t>
            </a:r>
            <a:r>
              <a:rPr lang="en-US" smtClean="0"/>
              <a:t> 	</a:t>
            </a:r>
            <a:endParaRPr lang="en-US" i="1" smtClean="0"/>
          </a:p>
        </p:txBody>
      </p:sp>
      <p:pic>
        <p:nvPicPr>
          <p:cNvPr id="63492" name="Picture 4" descr="01-15Figure_P"/>
          <p:cNvPicPr>
            <a:picLocks noChangeAspect="1" noChangeArrowheads="1"/>
          </p:cNvPicPr>
          <p:nvPr/>
        </p:nvPicPr>
        <p:blipFill>
          <a:blip r:embed="rId2"/>
          <a:srcRect b="3400"/>
          <a:stretch>
            <a:fillRect/>
          </a:stretch>
        </p:blipFill>
        <p:spPr bwMode="auto">
          <a:xfrm>
            <a:off x="2090738" y="2062163"/>
            <a:ext cx="4954587" cy="3248025"/>
          </a:xfrm>
          <a:prstGeom prst="rect">
            <a:avLst/>
          </a:prstGeom>
          <a:noFill/>
          <a:ln w="9525">
            <a:noFill/>
            <a:miter lim="800000"/>
            <a:headEnd/>
            <a:tailEnd/>
          </a:ln>
        </p:spPr>
      </p:pic>
      <p:sp>
        <p:nvSpPr>
          <p:cNvPr id="63493" name="Text Box 5"/>
          <p:cNvSpPr txBox="1">
            <a:spLocks noChangeArrowheads="1"/>
          </p:cNvSpPr>
          <p:nvPr/>
        </p:nvSpPr>
        <p:spPr bwMode="auto">
          <a:xfrm>
            <a:off x="517525" y="5473700"/>
            <a:ext cx="7707313" cy="946150"/>
          </a:xfrm>
          <a:prstGeom prst="rect">
            <a:avLst/>
          </a:prstGeom>
          <a:noFill/>
          <a:ln w="9525" algn="ctr">
            <a:noFill/>
            <a:miter lim="800000"/>
            <a:headEnd/>
            <a:tailEnd/>
          </a:ln>
        </p:spPr>
        <p:txBody>
          <a:bodyPr>
            <a:spAutoFit/>
          </a:bodyPr>
          <a:lstStyle/>
          <a:p>
            <a:r>
              <a:rPr lang="en-US" i="1">
                <a:latin typeface="Times New Roman" pitchFamily="18" charset="0"/>
              </a:rPr>
              <a:t>Biodiversity loss may be our biggest environmental problem; once a species is extinct, it’s gone forever</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457200" y="381000"/>
            <a:ext cx="8229600" cy="487363"/>
          </a:xfrm>
        </p:spPr>
        <p:txBody>
          <a:bodyPr lIns="0" tIns="0" rIns="0" bIns="0" anchor="t">
            <a:spAutoFit/>
          </a:bodyPr>
          <a:lstStyle/>
          <a:p>
            <a:pPr eaLnBrk="1" hangingPunct="1">
              <a:defRPr/>
            </a:pPr>
            <a:r>
              <a:rPr lang="en-US" sz="3200" b="1" smtClean="0">
                <a:solidFill>
                  <a:schemeClr val="folHlink"/>
                </a:solidFill>
              </a:rPr>
              <a:t>The Millennium Ecosystem Assessment</a:t>
            </a:r>
          </a:p>
        </p:txBody>
      </p:sp>
      <p:sp>
        <p:nvSpPr>
          <p:cNvPr id="106499" name="Rectangle 3"/>
          <p:cNvSpPr>
            <a:spLocks noGrp="1" noChangeArrowheads="1"/>
          </p:cNvSpPr>
          <p:nvPr>
            <p:ph type="body" idx="4294967295"/>
          </p:nvPr>
        </p:nvSpPr>
        <p:spPr>
          <a:xfrm>
            <a:off x="0" y="1219200"/>
            <a:ext cx="9144000" cy="5349157"/>
          </a:xfrm>
        </p:spPr>
        <p:txBody>
          <a:bodyPr>
            <a:spAutoFit/>
          </a:bodyPr>
          <a:lstStyle/>
          <a:p>
            <a:pPr marL="533400" indent="-533400" eaLnBrk="1" hangingPunct="1">
              <a:lnSpc>
                <a:spcPct val="90000"/>
              </a:lnSpc>
              <a:buFont typeface="Wingdings" pitchFamily="2" charset="2"/>
              <a:buNone/>
              <a:defRPr/>
            </a:pPr>
            <a:r>
              <a:rPr lang="en-US" sz="2800" dirty="0" smtClean="0"/>
              <a:t>The most comprehensive scientific assessment of the condition of the world’s ecological systems.</a:t>
            </a:r>
          </a:p>
          <a:p>
            <a:pPr marL="533400" indent="-533400" eaLnBrk="1" hangingPunct="1">
              <a:lnSpc>
                <a:spcPct val="90000"/>
              </a:lnSpc>
              <a:buFont typeface="Wingdings" pitchFamily="2" charset="2"/>
              <a:buNone/>
              <a:defRPr/>
            </a:pPr>
            <a:endParaRPr lang="en-US" sz="1400" dirty="0" smtClean="0"/>
          </a:p>
          <a:p>
            <a:pPr marL="533400" indent="-533400" eaLnBrk="1" hangingPunct="1">
              <a:lnSpc>
                <a:spcPct val="90000"/>
              </a:lnSpc>
              <a:defRPr/>
            </a:pPr>
            <a:r>
              <a:rPr lang="en-US" sz="2800" dirty="0" smtClean="0">
                <a:solidFill>
                  <a:srgbClr val="FFC000"/>
                </a:solidFill>
              </a:rPr>
              <a:t>Major findings</a:t>
            </a:r>
            <a:r>
              <a:rPr lang="en-US" sz="2800" dirty="0" smtClean="0"/>
              <a:t>:</a:t>
            </a:r>
          </a:p>
          <a:p>
            <a:pPr marL="990600" lvl="1" indent="-533400" eaLnBrk="1" hangingPunct="1">
              <a:lnSpc>
                <a:spcPct val="90000"/>
              </a:lnSpc>
              <a:buFont typeface="Arial" charset="0"/>
              <a:buChar char="•"/>
              <a:defRPr/>
            </a:pPr>
            <a:r>
              <a:rPr lang="en-US" dirty="0" smtClean="0"/>
              <a:t>Humans have drastically altered ecosystems; </a:t>
            </a:r>
          </a:p>
          <a:p>
            <a:pPr marL="990600" lvl="1" indent="-533400" eaLnBrk="1" hangingPunct="1">
              <a:lnSpc>
                <a:spcPct val="90000"/>
              </a:lnSpc>
              <a:buFont typeface="Arial" charset="0"/>
              <a:buChar char="•"/>
              <a:defRPr/>
            </a:pPr>
            <a:endParaRPr lang="en-US" sz="1400" dirty="0" smtClean="0"/>
          </a:p>
          <a:p>
            <a:pPr marL="990600" lvl="1" indent="-533400" eaLnBrk="1" hangingPunct="1">
              <a:lnSpc>
                <a:spcPct val="90000"/>
              </a:lnSpc>
              <a:buFont typeface="Arial" charset="0"/>
              <a:buChar char="•"/>
              <a:defRPr/>
            </a:pPr>
            <a:r>
              <a:rPr lang="en-US" dirty="0" smtClean="0"/>
              <a:t>These changes have contributed to human well-being and economic development, but at a cost of WHAT?</a:t>
            </a:r>
          </a:p>
          <a:p>
            <a:pPr marL="990600" lvl="1" indent="-533400" eaLnBrk="1" hangingPunct="1">
              <a:lnSpc>
                <a:spcPct val="90000"/>
              </a:lnSpc>
              <a:buFont typeface="Arial" charset="0"/>
              <a:buChar char="•"/>
              <a:defRPr/>
            </a:pPr>
            <a:endParaRPr lang="en-US" sz="1400" dirty="0" smtClean="0"/>
          </a:p>
          <a:p>
            <a:pPr marL="990600" lvl="1" indent="-533400" eaLnBrk="1" hangingPunct="1">
              <a:lnSpc>
                <a:spcPct val="90000"/>
              </a:lnSpc>
              <a:buFont typeface="Arial" charset="0"/>
              <a:buChar char="•"/>
              <a:defRPr/>
            </a:pPr>
            <a:r>
              <a:rPr lang="en-US" dirty="0" smtClean="0"/>
              <a:t>Environmental degradation could get much worse;</a:t>
            </a:r>
          </a:p>
          <a:p>
            <a:pPr marL="990600" lvl="1" indent="-533400" eaLnBrk="1" hangingPunct="1">
              <a:lnSpc>
                <a:spcPct val="90000"/>
              </a:lnSpc>
              <a:buFont typeface="Arial" charset="0"/>
              <a:buChar char="•"/>
              <a:defRPr/>
            </a:pPr>
            <a:endParaRPr lang="en-US" sz="1400" dirty="0" smtClean="0"/>
          </a:p>
          <a:p>
            <a:pPr marL="990600" lvl="1" indent="-533400" eaLnBrk="1" hangingPunct="1">
              <a:lnSpc>
                <a:spcPct val="90000"/>
              </a:lnSpc>
              <a:buFont typeface="Arial" charset="0"/>
              <a:buChar char="•"/>
              <a:defRPr/>
            </a:pPr>
            <a:r>
              <a:rPr lang="en-US" dirty="0" smtClean="0"/>
              <a:t>Degradation can be reversed, but it requires time and knowledge of ecological science.</a:t>
            </a:r>
          </a:p>
        </p:txBody>
      </p:sp>
      <p:sp>
        <p:nvSpPr>
          <p:cNvPr id="64516" name="Text Box 4"/>
          <p:cNvSpPr txBox="1">
            <a:spLocks noChangeArrowheads="1"/>
          </p:cNvSpPr>
          <p:nvPr/>
        </p:nvSpPr>
        <p:spPr bwMode="auto">
          <a:xfrm>
            <a:off x="7578725" y="6311900"/>
            <a:ext cx="1338263" cy="457200"/>
          </a:xfrm>
          <a:prstGeom prst="rect">
            <a:avLst/>
          </a:prstGeom>
          <a:noFill/>
          <a:ln w="9525">
            <a:noFill/>
            <a:miter lim="800000"/>
            <a:headEnd/>
            <a:tailEnd/>
          </a:ln>
        </p:spPr>
        <p:txBody>
          <a:bodyPr>
            <a:spAutoFit/>
          </a:bodyPr>
          <a:lstStyle/>
          <a:p>
            <a:pPr algn="r">
              <a:spcBef>
                <a:spcPct val="50000"/>
              </a:spcBef>
            </a:pPr>
            <a:endParaRPr lang="en-US" sz="2400" i="1">
              <a:latin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381000" y="304800"/>
            <a:ext cx="8229600" cy="974725"/>
          </a:xfrm>
        </p:spPr>
        <p:txBody>
          <a:bodyPr lIns="0" tIns="0" rIns="0" bIns="0" anchor="t">
            <a:spAutoFit/>
          </a:bodyPr>
          <a:lstStyle/>
          <a:p>
            <a:pPr eaLnBrk="1" hangingPunct="1">
              <a:defRPr/>
            </a:pPr>
            <a:r>
              <a:rPr lang="en-US" sz="3200" b="1" smtClean="0">
                <a:solidFill>
                  <a:schemeClr val="folHlink"/>
                </a:solidFill>
              </a:rPr>
              <a:t>Our energy choices will affect our future</a:t>
            </a:r>
          </a:p>
        </p:txBody>
      </p:sp>
      <p:sp>
        <p:nvSpPr>
          <p:cNvPr id="107523" name="Rectangle 3"/>
          <p:cNvSpPr>
            <a:spLocks noGrp="1" noChangeArrowheads="1"/>
          </p:cNvSpPr>
          <p:nvPr>
            <p:ph type="body" idx="4294967295"/>
          </p:nvPr>
        </p:nvSpPr>
        <p:spPr>
          <a:xfrm>
            <a:off x="0" y="1447800"/>
            <a:ext cx="9144000" cy="5216525"/>
          </a:xfrm>
        </p:spPr>
        <p:txBody>
          <a:bodyPr>
            <a:spAutoFit/>
          </a:bodyPr>
          <a:lstStyle/>
          <a:p>
            <a:pPr marL="0" indent="0" eaLnBrk="1" hangingPunct="1">
              <a:spcBef>
                <a:spcPct val="0"/>
              </a:spcBef>
              <a:buFontTx/>
              <a:buNone/>
              <a:defRPr/>
            </a:pPr>
            <a:r>
              <a:rPr lang="en-US" sz="2800" smtClean="0"/>
              <a:t>The lives we live today are due to fossil fuels</a:t>
            </a:r>
          </a:p>
          <a:p>
            <a:pPr marL="0" indent="0" eaLnBrk="1" hangingPunct="1">
              <a:spcBef>
                <a:spcPct val="0"/>
              </a:spcBef>
              <a:buFontTx/>
              <a:buNone/>
              <a:defRPr/>
            </a:pPr>
            <a:endParaRPr lang="en-US" sz="2800" smtClean="0"/>
          </a:p>
          <a:p>
            <a:pPr lvl="2" eaLnBrk="1" hangingPunct="1">
              <a:spcBef>
                <a:spcPct val="0"/>
              </a:spcBef>
              <a:buFontTx/>
              <a:buChar char="•"/>
              <a:defRPr/>
            </a:pPr>
            <a:r>
              <a:rPr lang="en-US" sz="2800" smtClean="0"/>
              <a:t>Machines </a:t>
            </a:r>
          </a:p>
          <a:p>
            <a:pPr lvl="2" eaLnBrk="1" hangingPunct="1">
              <a:spcBef>
                <a:spcPct val="0"/>
              </a:spcBef>
              <a:buFontTx/>
              <a:buChar char="•"/>
              <a:defRPr/>
            </a:pPr>
            <a:r>
              <a:rPr lang="en-US" sz="2800" smtClean="0"/>
              <a:t>Chemicals </a:t>
            </a:r>
          </a:p>
          <a:p>
            <a:pPr lvl="2" eaLnBrk="1" hangingPunct="1">
              <a:spcBef>
                <a:spcPct val="0"/>
              </a:spcBef>
              <a:buFontTx/>
              <a:buChar char="•"/>
              <a:defRPr/>
            </a:pPr>
            <a:r>
              <a:rPr lang="en-US" sz="2800" smtClean="0"/>
              <a:t>Transportation </a:t>
            </a:r>
          </a:p>
          <a:p>
            <a:pPr lvl="2" eaLnBrk="1" hangingPunct="1">
              <a:spcBef>
                <a:spcPct val="0"/>
              </a:spcBef>
              <a:buFontTx/>
              <a:buChar char="•"/>
              <a:defRPr/>
            </a:pPr>
            <a:r>
              <a:rPr lang="en-US" sz="2800" smtClean="0"/>
              <a:t>Products</a:t>
            </a:r>
          </a:p>
          <a:p>
            <a:pPr lvl="2" eaLnBrk="1" hangingPunct="1">
              <a:spcBef>
                <a:spcPct val="0"/>
              </a:spcBef>
              <a:buFontTx/>
              <a:buNone/>
              <a:defRPr/>
            </a:pPr>
            <a:endParaRPr lang="en-US" sz="2800" smtClean="0"/>
          </a:p>
          <a:p>
            <a:pPr marL="400050" lvl="1" eaLnBrk="1" hangingPunct="1">
              <a:spcBef>
                <a:spcPct val="0"/>
              </a:spcBef>
              <a:buFontTx/>
              <a:buChar char="•"/>
              <a:defRPr/>
            </a:pPr>
            <a:r>
              <a:rPr lang="en-US" smtClean="0"/>
              <a:t>Fossil fuels are one-time resource; supplies will certainly decline fast;</a:t>
            </a:r>
          </a:p>
          <a:p>
            <a:pPr marL="400050" lvl="1" eaLnBrk="1" hangingPunct="1">
              <a:spcBef>
                <a:spcPct val="0"/>
              </a:spcBef>
              <a:buFontTx/>
              <a:buNone/>
              <a:defRPr/>
            </a:pPr>
            <a:r>
              <a:rPr lang="en-US" smtClean="0"/>
              <a:t/>
            </a:r>
            <a:br>
              <a:rPr lang="en-US" smtClean="0"/>
            </a:br>
            <a:r>
              <a:rPr lang="en-US" i="1" smtClean="0"/>
              <a:t>We have used up ½ of the world’s oil supplies; how will we handle this imminent fossil fuel shortage?</a:t>
            </a:r>
            <a:endParaRPr lang="en-US"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457200" y="381000"/>
            <a:ext cx="8229600" cy="487363"/>
          </a:xfrm>
        </p:spPr>
        <p:txBody>
          <a:bodyPr lIns="0" tIns="0" rIns="0" bIns="0" anchor="t">
            <a:spAutoFit/>
          </a:bodyPr>
          <a:lstStyle/>
          <a:p>
            <a:pPr eaLnBrk="1" hangingPunct="1">
              <a:defRPr/>
            </a:pPr>
            <a:r>
              <a:rPr lang="en-US" sz="3200" b="1" smtClean="0">
                <a:solidFill>
                  <a:schemeClr val="folHlink"/>
                </a:solidFill>
              </a:rPr>
              <a:t>Sustainable solutions exist</a:t>
            </a:r>
          </a:p>
        </p:txBody>
      </p:sp>
      <p:sp>
        <p:nvSpPr>
          <p:cNvPr id="108547" name="Rectangle 3"/>
          <p:cNvSpPr>
            <a:spLocks noGrp="1" noChangeArrowheads="1"/>
          </p:cNvSpPr>
          <p:nvPr>
            <p:ph type="body" idx="4294967295"/>
          </p:nvPr>
        </p:nvSpPr>
        <p:spPr>
          <a:xfrm>
            <a:off x="457200" y="1127125"/>
            <a:ext cx="8686800" cy="5667375"/>
          </a:xfrm>
        </p:spPr>
        <p:txBody>
          <a:bodyPr anchor="ctr">
            <a:spAutoFit/>
          </a:bodyPr>
          <a:lstStyle/>
          <a:p>
            <a:pPr eaLnBrk="1" hangingPunct="1">
              <a:spcBef>
                <a:spcPct val="30000"/>
              </a:spcBef>
              <a:buFont typeface="Wingdings" pitchFamily="2" charset="2"/>
              <a:buNone/>
              <a:defRPr/>
            </a:pPr>
            <a:r>
              <a:rPr lang="en-US" sz="2800" dirty="0" smtClean="0"/>
              <a:t>We must develop solutions that protect both of our </a:t>
            </a:r>
            <a:r>
              <a:rPr lang="en-US" sz="2800" b="1" dirty="0" smtClean="0"/>
              <a:t>quality of life and the environment</a:t>
            </a:r>
            <a:r>
              <a:rPr lang="en-US" sz="2800" dirty="0" smtClean="0"/>
              <a:t>:</a:t>
            </a:r>
          </a:p>
          <a:p>
            <a:pPr eaLnBrk="1" hangingPunct="1">
              <a:spcBef>
                <a:spcPct val="30000"/>
              </a:spcBef>
              <a:buFont typeface="Wingdings" pitchFamily="2" charset="2"/>
              <a:buNone/>
              <a:defRPr/>
            </a:pPr>
            <a:endParaRPr lang="en-US" sz="1400" dirty="0" smtClean="0"/>
          </a:p>
          <a:p>
            <a:pPr eaLnBrk="1" hangingPunct="1">
              <a:spcBef>
                <a:spcPct val="30000"/>
              </a:spcBef>
              <a:defRPr/>
            </a:pPr>
            <a:r>
              <a:rPr lang="en-US" sz="2800" dirty="0" smtClean="0"/>
              <a:t>Organic agriculture</a:t>
            </a:r>
          </a:p>
          <a:p>
            <a:pPr eaLnBrk="1" hangingPunct="1">
              <a:spcBef>
                <a:spcPct val="30000"/>
              </a:spcBef>
              <a:defRPr/>
            </a:pPr>
            <a:r>
              <a:rPr lang="en-US" sz="2800" dirty="0" smtClean="0"/>
              <a:t>Technology</a:t>
            </a:r>
          </a:p>
          <a:p>
            <a:pPr lvl="1" eaLnBrk="1" hangingPunct="1">
              <a:spcBef>
                <a:spcPct val="30000"/>
              </a:spcBef>
              <a:defRPr/>
            </a:pPr>
            <a:r>
              <a:rPr lang="en-US" dirty="0" smtClean="0"/>
              <a:t>Reduces pollution</a:t>
            </a:r>
          </a:p>
          <a:p>
            <a:pPr eaLnBrk="1" hangingPunct="1">
              <a:spcBef>
                <a:spcPct val="30000"/>
              </a:spcBef>
              <a:defRPr/>
            </a:pPr>
            <a:r>
              <a:rPr lang="en-US" sz="2800" dirty="0" smtClean="0"/>
              <a:t>Biodiversity</a:t>
            </a:r>
          </a:p>
          <a:p>
            <a:pPr lvl="1" eaLnBrk="1" hangingPunct="1">
              <a:spcBef>
                <a:spcPct val="30000"/>
              </a:spcBef>
              <a:defRPr/>
            </a:pPr>
            <a:r>
              <a:rPr lang="en-US" dirty="0" smtClean="0"/>
              <a:t>Protect species</a:t>
            </a:r>
          </a:p>
          <a:p>
            <a:pPr eaLnBrk="1" hangingPunct="1">
              <a:spcBef>
                <a:spcPct val="30000"/>
              </a:spcBef>
              <a:defRPr/>
            </a:pPr>
            <a:r>
              <a:rPr lang="en-US" sz="2800" dirty="0" smtClean="0"/>
              <a:t>Waste disposal</a:t>
            </a:r>
          </a:p>
          <a:p>
            <a:pPr lvl="1" eaLnBrk="1" hangingPunct="1">
              <a:spcBef>
                <a:spcPct val="30000"/>
              </a:spcBef>
              <a:defRPr/>
            </a:pPr>
            <a:r>
              <a:rPr lang="en-US" dirty="0" smtClean="0"/>
              <a:t>Recycling</a:t>
            </a:r>
          </a:p>
          <a:p>
            <a:pPr eaLnBrk="1" hangingPunct="1">
              <a:spcBef>
                <a:spcPct val="30000"/>
              </a:spcBef>
              <a:defRPr/>
            </a:pPr>
            <a:r>
              <a:rPr lang="en-US" sz="2800" dirty="0" smtClean="0"/>
              <a:t>Alternative fuels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457200" y="381000"/>
            <a:ext cx="8053388" cy="487363"/>
          </a:xfrm>
        </p:spPr>
        <p:txBody>
          <a:bodyPr lIns="0" tIns="0" rIns="0" bIns="0" anchor="t">
            <a:spAutoFit/>
          </a:bodyPr>
          <a:lstStyle/>
          <a:p>
            <a:pPr eaLnBrk="1" hangingPunct="1">
              <a:defRPr/>
            </a:pPr>
            <a:r>
              <a:rPr lang="en-US" sz="3200" b="1" smtClean="0">
                <a:solidFill>
                  <a:schemeClr val="folHlink"/>
                </a:solidFill>
              </a:rPr>
              <a:t>Are things getting better or worse?</a:t>
            </a:r>
          </a:p>
        </p:txBody>
      </p:sp>
      <p:sp>
        <p:nvSpPr>
          <p:cNvPr id="109571" name="Rectangle 3"/>
          <p:cNvSpPr>
            <a:spLocks noGrp="1" noChangeArrowheads="1"/>
          </p:cNvSpPr>
          <p:nvPr>
            <p:ph type="body" idx="4294967295"/>
          </p:nvPr>
        </p:nvSpPr>
        <p:spPr>
          <a:xfrm>
            <a:off x="228600" y="1398588"/>
            <a:ext cx="8915400" cy="5251450"/>
          </a:xfrm>
        </p:spPr>
        <p:txBody>
          <a:bodyPr anchor="ctr">
            <a:spAutoFit/>
          </a:bodyPr>
          <a:lstStyle/>
          <a:p>
            <a:pPr eaLnBrk="1" hangingPunct="1">
              <a:spcBef>
                <a:spcPct val="0"/>
              </a:spcBef>
              <a:buFontTx/>
              <a:buChar char="•"/>
              <a:defRPr/>
            </a:pPr>
            <a:r>
              <a:rPr lang="en-US" sz="2600" dirty="0" smtClean="0"/>
              <a:t>Many people think environmental conditions are better</a:t>
            </a:r>
          </a:p>
          <a:p>
            <a:pPr lvl="1" eaLnBrk="1" hangingPunct="1">
              <a:spcBef>
                <a:spcPct val="0"/>
              </a:spcBef>
              <a:buFontTx/>
              <a:buChar char="•"/>
              <a:defRPr/>
            </a:pPr>
            <a:r>
              <a:rPr lang="en-US" sz="2600" b="1" dirty="0" err="1" smtClean="0"/>
              <a:t>Cornucopians</a:t>
            </a:r>
            <a:r>
              <a:rPr lang="en-US" sz="2600" b="1" dirty="0" smtClean="0"/>
              <a:t>:</a:t>
            </a:r>
            <a:r>
              <a:rPr lang="en-US" sz="2600" dirty="0" smtClean="0"/>
              <a:t> Human ingenuity will solve any problem</a:t>
            </a:r>
          </a:p>
          <a:p>
            <a:pPr lvl="1" eaLnBrk="1" hangingPunct="1">
              <a:spcBef>
                <a:spcPct val="0"/>
              </a:spcBef>
              <a:buFontTx/>
              <a:buNone/>
              <a:defRPr/>
            </a:pPr>
            <a:endParaRPr lang="en-US" sz="2600" dirty="0" smtClean="0"/>
          </a:p>
          <a:p>
            <a:pPr eaLnBrk="1" hangingPunct="1">
              <a:spcBef>
                <a:spcPct val="0"/>
              </a:spcBef>
              <a:buFontTx/>
              <a:buChar char="•"/>
              <a:defRPr/>
            </a:pPr>
            <a:r>
              <a:rPr lang="en-US" sz="2600" dirty="0" smtClean="0"/>
              <a:t>Some people think that things are much worse in the world</a:t>
            </a:r>
          </a:p>
          <a:p>
            <a:pPr lvl="1" eaLnBrk="1" hangingPunct="1">
              <a:spcBef>
                <a:spcPct val="0"/>
              </a:spcBef>
              <a:buFontTx/>
              <a:buChar char="•"/>
              <a:defRPr/>
            </a:pPr>
            <a:r>
              <a:rPr lang="en-US" sz="2600" b="1" dirty="0" err="1" smtClean="0"/>
              <a:t>Cassandras</a:t>
            </a:r>
            <a:r>
              <a:rPr lang="en-US" sz="2600" b="1" dirty="0" smtClean="0"/>
              <a:t>:</a:t>
            </a:r>
            <a:r>
              <a:rPr lang="en-US" sz="2600" dirty="0" smtClean="0"/>
              <a:t> predict doom and disaster</a:t>
            </a:r>
          </a:p>
          <a:p>
            <a:pPr lvl="1" eaLnBrk="1" hangingPunct="1">
              <a:spcBef>
                <a:spcPct val="0"/>
              </a:spcBef>
              <a:buFontTx/>
              <a:buNone/>
              <a:defRPr/>
            </a:pPr>
            <a:endParaRPr lang="en-US" sz="2600" dirty="0" smtClean="0"/>
          </a:p>
          <a:p>
            <a:pPr eaLnBrk="1" hangingPunct="1">
              <a:spcBef>
                <a:spcPct val="0"/>
              </a:spcBef>
              <a:buFontTx/>
              <a:buChar char="•"/>
              <a:defRPr/>
            </a:pPr>
            <a:r>
              <a:rPr lang="en-US" sz="2600" dirty="0" smtClean="0">
                <a:solidFill>
                  <a:srgbClr val="FF0000"/>
                </a:solidFill>
              </a:rPr>
              <a:t>How can you decide who is correct?</a:t>
            </a:r>
          </a:p>
          <a:p>
            <a:pPr lvl="1" eaLnBrk="1" hangingPunct="1">
              <a:spcBef>
                <a:spcPct val="0"/>
              </a:spcBef>
              <a:buFontTx/>
              <a:buChar char="•"/>
              <a:defRPr/>
            </a:pPr>
            <a:r>
              <a:rPr lang="en-US" sz="2600" dirty="0" smtClean="0"/>
              <a:t>Are the impacts limited to humans, or are other organisms or systems involved?</a:t>
            </a:r>
          </a:p>
          <a:p>
            <a:pPr lvl="1" eaLnBrk="1" hangingPunct="1">
              <a:spcBef>
                <a:spcPct val="0"/>
              </a:spcBef>
              <a:buFontTx/>
              <a:buChar char="•"/>
              <a:defRPr/>
            </a:pPr>
            <a:r>
              <a:rPr lang="en-US" sz="2600" dirty="0" smtClean="0"/>
              <a:t>Are the proponents thinking in the long or short term?</a:t>
            </a:r>
          </a:p>
          <a:p>
            <a:pPr lvl="1" eaLnBrk="1" hangingPunct="1">
              <a:spcBef>
                <a:spcPct val="0"/>
              </a:spcBef>
              <a:buFontTx/>
              <a:buChar char="•"/>
              <a:defRPr/>
            </a:pPr>
            <a:r>
              <a:rPr lang="en-US" sz="2600" dirty="0" smtClean="0"/>
              <a:t>Are they considering all costs and benefits?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457200" y="692150"/>
            <a:ext cx="8229600" cy="487363"/>
          </a:xfrm>
        </p:spPr>
        <p:txBody>
          <a:bodyPr lIns="0" tIns="0" rIns="0" bIns="0" anchor="t">
            <a:spAutoFit/>
          </a:bodyPr>
          <a:lstStyle/>
          <a:p>
            <a:pPr eaLnBrk="1" hangingPunct="1">
              <a:defRPr/>
            </a:pPr>
            <a:r>
              <a:rPr lang="en-US" sz="3200" b="1" smtClean="0">
                <a:solidFill>
                  <a:schemeClr val="folHlink"/>
                </a:solidFill>
              </a:rPr>
              <a:t>Sustainability: a goal for the future</a:t>
            </a:r>
          </a:p>
        </p:txBody>
      </p:sp>
      <p:sp>
        <p:nvSpPr>
          <p:cNvPr id="110595" name="Rectangle 3"/>
          <p:cNvSpPr>
            <a:spLocks noGrp="1" noChangeArrowheads="1"/>
          </p:cNvSpPr>
          <p:nvPr>
            <p:ph type="body" idx="4294967295"/>
          </p:nvPr>
        </p:nvSpPr>
        <p:spPr>
          <a:xfrm>
            <a:off x="192088" y="1590675"/>
            <a:ext cx="8951912" cy="4854575"/>
          </a:xfrm>
        </p:spPr>
        <p:txBody>
          <a:bodyPr anchor="ctr">
            <a:spAutoFit/>
          </a:bodyPr>
          <a:lstStyle/>
          <a:p>
            <a:pPr eaLnBrk="1" hangingPunct="1">
              <a:spcBef>
                <a:spcPct val="0"/>
              </a:spcBef>
              <a:defRPr/>
            </a:pPr>
            <a:r>
              <a:rPr lang="en-US" sz="2600" smtClean="0"/>
              <a:t>How can humans live within the planet’s means?</a:t>
            </a:r>
          </a:p>
          <a:p>
            <a:pPr lvl="1" eaLnBrk="1" hangingPunct="1">
              <a:spcBef>
                <a:spcPct val="0"/>
              </a:spcBef>
              <a:defRPr/>
            </a:pPr>
            <a:r>
              <a:rPr lang="en-US" sz="2600" smtClean="0"/>
              <a:t>Humans cannot exist without functioning natural systems</a:t>
            </a:r>
          </a:p>
          <a:p>
            <a:pPr lvl="1" eaLnBrk="1" hangingPunct="1">
              <a:spcBef>
                <a:spcPct val="0"/>
              </a:spcBef>
              <a:buFont typeface="Wingdings" pitchFamily="2" charset="2"/>
              <a:buNone/>
              <a:defRPr/>
            </a:pPr>
            <a:endParaRPr lang="en-US" sz="2600" smtClean="0"/>
          </a:p>
          <a:p>
            <a:pPr eaLnBrk="1" hangingPunct="1">
              <a:spcBef>
                <a:spcPct val="0"/>
              </a:spcBef>
              <a:defRPr/>
            </a:pPr>
            <a:r>
              <a:rPr lang="en-US" sz="2600" b="1" smtClean="0"/>
              <a:t>Sustainability</a:t>
            </a:r>
            <a:r>
              <a:rPr lang="en-US" sz="2600" smtClean="0"/>
              <a:t>  </a:t>
            </a:r>
          </a:p>
          <a:p>
            <a:pPr lvl="1" eaLnBrk="1" hangingPunct="1">
              <a:spcBef>
                <a:spcPct val="0"/>
              </a:spcBef>
              <a:defRPr/>
            </a:pPr>
            <a:r>
              <a:rPr lang="en-US" sz="2600" smtClean="0"/>
              <a:t>Leaves future generations with a rich and full Earth</a:t>
            </a:r>
          </a:p>
          <a:p>
            <a:pPr lvl="1" eaLnBrk="1" hangingPunct="1">
              <a:spcBef>
                <a:spcPct val="0"/>
              </a:spcBef>
              <a:defRPr/>
            </a:pPr>
            <a:r>
              <a:rPr lang="en-US" sz="2600" smtClean="0"/>
              <a:t>Conserves the Earth’s natural resources</a:t>
            </a:r>
          </a:p>
          <a:p>
            <a:pPr lvl="1" eaLnBrk="1" hangingPunct="1">
              <a:spcBef>
                <a:spcPct val="0"/>
              </a:spcBef>
              <a:defRPr/>
            </a:pPr>
            <a:r>
              <a:rPr lang="en-US" sz="2600" smtClean="0"/>
              <a:t>Maintains fully functioning ecological systems</a:t>
            </a:r>
          </a:p>
          <a:p>
            <a:pPr lvl="1" eaLnBrk="1" hangingPunct="1">
              <a:spcBef>
                <a:spcPct val="0"/>
              </a:spcBef>
              <a:buFont typeface="Wingdings" pitchFamily="2" charset="2"/>
              <a:buNone/>
              <a:defRPr/>
            </a:pPr>
            <a:endParaRPr lang="en-US" sz="2600" smtClean="0"/>
          </a:p>
          <a:p>
            <a:pPr eaLnBrk="1" hangingPunct="1">
              <a:spcBef>
                <a:spcPct val="0"/>
              </a:spcBef>
              <a:defRPr/>
            </a:pPr>
            <a:r>
              <a:rPr lang="en-US" sz="2600" b="1" smtClean="0"/>
              <a:t>Sustainable development</a:t>
            </a:r>
            <a:r>
              <a:rPr lang="en-US" sz="2600" smtClean="0"/>
              <a:t>: the use of resources to satisfy current needs without compromising future availability of resources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533400" y="533400"/>
            <a:ext cx="8229600" cy="487363"/>
          </a:xfrm>
        </p:spPr>
        <p:txBody>
          <a:bodyPr lIns="0" tIns="0" rIns="0" bIns="0" anchor="t">
            <a:spAutoFit/>
          </a:bodyPr>
          <a:lstStyle/>
          <a:p>
            <a:pPr eaLnBrk="1" hangingPunct="1">
              <a:defRPr/>
            </a:pPr>
            <a:r>
              <a:rPr lang="en-US" sz="3200" b="1" smtClean="0">
                <a:solidFill>
                  <a:schemeClr val="folHlink"/>
                </a:solidFill>
              </a:rPr>
              <a:t>Will we develop in a sustainable way?</a:t>
            </a:r>
          </a:p>
        </p:txBody>
      </p:sp>
      <p:sp>
        <p:nvSpPr>
          <p:cNvPr id="111619" name="Rectangle 3"/>
          <p:cNvSpPr>
            <a:spLocks noGrp="1" noChangeArrowheads="1"/>
          </p:cNvSpPr>
          <p:nvPr>
            <p:ph type="body" idx="4294967295"/>
          </p:nvPr>
        </p:nvSpPr>
        <p:spPr>
          <a:xfrm>
            <a:off x="200025" y="1577975"/>
            <a:ext cx="8258175" cy="4832092"/>
          </a:xfrm>
        </p:spPr>
        <p:txBody>
          <a:bodyPr anchor="ctr">
            <a:spAutoFit/>
          </a:bodyPr>
          <a:lstStyle/>
          <a:p>
            <a:pPr eaLnBrk="1" hangingPunct="1">
              <a:spcBef>
                <a:spcPct val="0"/>
              </a:spcBef>
              <a:defRPr/>
            </a:pPr>
            <a:r>
              <a:rPr lang="en-US" sz="2800" dirty="0" smtClean="0"/>
              <a:t>The </a:t>
            </a:r>
            <a:r>
              <a:rPr lang="en-US" sz="2800" b="1" dirty="0" smtClean="0"/>
              <a:t>triple bottom line</a:t>
            </a:r>
            <a:r>
              <a:rPr lang="en-US" sz="2800" dirty="0" smtClean="0"/>
              <a:t>: sustainable solutions that meet</a:t>
            </a:r>
          </a:p>
          <a:p>
            <a:pPr lvl="1" eaLnBrk="1" hangingPunct="1">
              <a:spcBef>
                <a:spcPct val="0"/>
              </a:spcBef>
              <a:defRPr/>
            </a:pPr>
            <a:r>
              <a:rPr lang="en-US" dirty="0" smtClean="0"/>
              <a:t>Environmental goals</a:t>
            </a:r>
          </a:p>
          <a:p>
            <a:pPr lvl="1" eaLnBrk="1" hangingPunct="1">
              <a:spcBef>
                <a:spcPct val="0"/>
              </a:spcBef>
              <a:defRPr/>
            </a:pPr>
            <a:r>
              <a:rPr lang="en-US" dirty="0" smtClean="0"/>
              <a:t>Economic goals</a:t>
            </a:r>
          </a:p>
          <a:p>
            <a:pPr lvl="1" eaLnBrk="1" hangingPunct="1">
              <a:spcBef>
                <a:spcPct val="0"/>
              </a:spcBef>
              <a:defRPr/>
            </a:pPr>
            <a:r>
              <a:rPr lang="en-US" dirty="0" smtClean="0"/>
              <a:t>Social goals</a:t>
            </a:r>
          </a:p>
          <a:p>
            <a:pPr lvl="1" eaLnBrk="1" hangingPunct="1">
              <a:spcBef>
                <a:spcPct val="0"/>
              </a:spcBef>
              <a:buFont typeface="Wingdings" pitchFamily="2" charset="2"/>
              <a:buNone/>
              <a:defRPr/>
            </a:pPr>
            <a:endParaRPr lang="en-US" dirty="0" smtClean="0"/>
          </a:p>
          <a:p>
            <a:pPr eaLnBrk="1" hangingPunct="1">
              <a:spcBef>
                <a:spcPct val="0"/>
              </a:spcBef>
              <a:defRPr/>
            </a:pPr>
            <a:r>
              <a:rPr lang="en-US" sz="2800" dirty="0" smtClean="0"/>
              <a:t>Requires that humans apply knowledge from the sciences to</a:t>
            </a:r>
          </a:p>
          <a:p>
            <a:pPr eaLnBrk="1" hangingPunct="1">
              <a:spcBef>
                <a:spcPct val="0"/>
              </a:spcBef>
              <a:buFont typeface="Wingdings" pitchFamily="2" charset="2"/>
              <a:buNone/>
              <a:defRPr/>
            </a:pPr>
            <a:endParaRPr lang="en-US" sz="2800" dirty="0" smtClean="0"/>
          </a:p>
          <a:p>
            <a:pPr lvl="1" eaLnBrk="1" hangingPunct="1">
              <a:spcBef>
                <a:spcPct val="0"/>
              </a:spcBef>
              <a:defRPr/>
            </a:pPr>
            <a:r>
              <a:rPr lang="en-US" dirty="0" smtClean="0"/>
              <a:t>Limit environmental impacts </a:t>
            </a:r>
          </a:p>
          <a:p>
            <a:pPr lvl="1" eaLnBrk="1" hangingPunct="1">
              <a:spcBef>
                <a:spcPct val="0"/>
              </a:spcBef>
              <a:defRPr/>
            </a:pPr>
            <a:r>
              <a:rPr lang="en-US" dirty="0" smtClean="0"/>
              <a:t>Maintain functioning ecological systems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0114"/>
          <p:cNvPicPr>
            <a:picLocks noChangeAspect="1" noChangeArrowheads="1"/>
          </p:cNvPicPr>
          <p:nvPr/>
        </p:nvPicPr>
        <p:blipFill>
          <a:blip r:embed="rId2"/>
          <a:srcRect/>
          <a:stretch>
            <a:fillRect/>
          </a:stretch>
        </p:blipFill>
        <p:spPr bwMode="auto">
          <a:xfrm>
            <a:off x="1584325" y="0"/>
            <a:ext cx="5807075" cy="6858000"/>
          </a:xfrm>
          <a:prstGeom prst="rect">
            <a:avLst/>
          </a:prstGeom>
          <a:noFill/>
          <a:ln w="9525">
            <a:noFill/>
            <a:miter lim="800000"/>
            <a:headEnd/>
            <a:tailEnd/>
          </a:ln>
        </p:spPr>
      </p:pic>
      <p:sp>
        <p:nvSpPr>
          <p:cNvPr id="71683" name="Rectangle 3"/>
          <p:cNvSpPr>
            <a:spLocks noChangeArrowheads="1"/>
          </p:cNvSpPr>
          <p:nvPr/>
        </p:nvSpPr>
        <p:spPr bwMode="auto">
          <a:xfrm>
            <a:off x="1676400" y="4191000"/>
            <a:ext cx="2590800" cy="641350"/>
          </a:xfrm>
          <a:prstGeom prst="rect">
            <a:avLst/>
          </a:prstGeom>
          <a:noFill/>
          <a:ln w="9525">
            <a:noFill/>
            <a:miter lim="800000"/>
            <a:headEnd/>
            <a:tailEnd/>
          </a:ln>
        </p:spPr>
        <p:txBody>
          <a:bodyPr>
            <a:spAutoFit/>
          </a:bodyPr>
          <a:lstStyle/>
          <a:p>
            <a:pPr eaLnBrk="1" hangingPunct="1"/>
            <a:r>
              <a:rPr lang="en-US" sz="1800" b="1">
                <a:solidFill>
                  <a:srgbClr val="FFFF00"/>
                </a:solidFill>
                <a:latin typeface="Arial" charset="0"/>
                <a:ea typeface="MS PGothic" pitchFamily="34" charset="-128"/>
              </a:rPr>
              <a:t>Increasing resource use</a:t>
            </a:r>
          </a:p>
        </p:txBody>
      </p:sp>
      <p:sp>
        <p:nvSpPr>
          <p:cNvPr id="71684" name="Rectangle 4"/>
          <p:cNvSpPr>
            <a:spLocks noChangeArrowheads="1"/>
          </p:cNvSpPr>
          <p:nvPr/>
        </p:nvSpPr>
        <p:spPr bwMode="auto">
          <a:xfrm>
            <a:off x="4572000" y="0"/>
            <a:ext cx="2813050" cy="366713"/>
          </a:xfrm>
          <a:prstGeom prst="rect">
            <a:avLst/>
          </a:prstGeom>
          <a:noFill/>
          <a:ln w="9525">
            <a:noFill/>
            <a:miter lim="800000"/>
            <a:headEnd/>
            <a:tailEnd/>
          </a:ln>
        </p:spPr>
        <p:txBody>
          <a:bodyPr wrap="none">
            <a:spAutoFit/>
          </a:bodyPr>
          <a:lstStyle/>
          <a:p>
            <a:pPr eaLnBrk="1" hangingPunct="1"/>
            <a:r>
              <a:rPr lang="en-US" sz="1800" b="1">
                <a:solidFill>
                  <a:srgbClr val="CC6600"/>
                </a:solidFill>
                <a:latin typeface="Arial" charset="0"/>
                <a:ea typeface="MS PGothic" pitchFamily="34" charset="-128"/>
              </a:rPr>
              <a:t>Sustainability Emphasis</a:t>
            </a:r>
          </a:p>
        </p:txBody>
      </p:sp>
      <p:sp>
        <p:nvSpPr>
          <p:cNvPr id="71685" name="Rectangle 5"/>
          <p:cNvSpPr>
            <a:spLocks noChangeArrowheads="1"/>
          </p:cNvSpPr>
          <p:nvPr/>
        </p:nvSpPr>
        <p:spPr bwMode="auto">
          <a:xfrm>
            <a:off x="1752600" y="0"/>
            <a:ext cx="2152650" cy="366713"/>
          </a:xfrm>
          <a:prstGeom prst="rect">
            <a:avLst/>
          </a:prstGeom>
          <a:noFill/>
          <a:ln w="9525">
            <a:noFill/>
            <a:miter lim="800000"/>
            <a:headEnd/>
            <a:tailEnd/>
          </a:ln>
        </p:spPr>
        <p:txBody>
          <a:bodyPr wrap="none">
            <a:spAutoFit/>
          </a:bodyPr>
          <a:lstStyle/>
          <a:p>
            <a:pPr eaLnBrk="1" hangingPunct="1"/>
            <a:r>
              <a:rPr lang="en-US" sz="1800" b="1">
                <a:solidFill>
                  <a:srgbClr val="CC6600"/>
                </a:solidFill>
                <a:latin typeface="Arial" charset="0"/>
                <a:ea typeface="MS PGothic" pitchFamily="34" charset="-128"/>
              </a:rPr>
              <a:t>Current Emphasis</a:t>
            </a:r>
          </a:p>
        </p:txBody>
      </p:sp>
      <p:sp>
        <p:nvSpPr>
          <p:cNvPr id="71686" name="Rectangle 6"/>
          <p:cNvSpPr>
            <a:spLocks noChangeArrowheads="1"/>
          </p:cNvSpPr>
          <p:nvPr/>
        </p:nvSpPr>
        <p:spPr bwMode="auto">
          <a:xfrm>
            <a:off x="4648200" y="581025"/>
            <a:ext cx="2393950" cy="366713"/>
          </a:xfrm>
          <a:prstGeom prst="rect">
            <a:avLst/>
          </a:prstGeom>
          <a:noFill/>
          <a:ln w="9525">
            <a:noFill/>
            <a:miter lim="800000"/>
            <a:headEnd/>
            <a:tailEnd/>
          </a:ln>
        </p:spPr>
        <p:txBody>
          <a:bodyPr wrap="none">
            <a:spAutoFit/>
          </a:bodyPr>
          <a:lstStyle/>
          <a:p>
            <a:pPr eaLnBrk="1" hangingPunct="1"/>
            <a:r>
              <a:rPr lang="en-US" sz="1800" b="1">
                <a:solidFill>
                  <a:srgbClr val="FFFF00"/>
                </a:solidFill>
                <a:latin typeface="Arial" charset="0"/>
                <a:ea typeface="MS PGothic" pitchFamily="34" charset="-128"/>
              </a:rPr>
              <a:t>Pollution prevention</a:t>
            </a:r>
          </a:p>
        </p:txBody>
      </p:sp>
      <p:sp>
        <p:nvSpPr>
          <p:cNvPr id="71687" name="Rectangle 7"/>
          <p:cNvSpPr>
            <a:spLocks noChangeArrowheads="1"/>
          </p:cNvSpPr>
          <p:nvPr/>
        </p:nvSpPr>
        <p:spPr bwMode="auto">
          <a:xfrm>
            <a:off x="4648200" y="1524000"/>
            <a:ext cx="2089150" cy="366713"/>
          </a:xfrm>
          <a:prstGeom prst="rect">
            <a:avLst/>
          </a:prstGeom>
          <a:noFill/>
          <a:ln w="9525">
            <a:noFill/>
            <a:miter lim="800000"/>
            <a:headEnd/>
            <a:tailEnd/>
          </a:ln>
        </p:spPr>
        <p:txBody>
          <a:bodyPr wrap="none">
            <a:spAutoFit/>
          </a:bodyPr>
          <a:lstStyle/>
          <a:p>
            <a:pPr eaLnBrk="1" hangingPunct="1"/>
            <a:r>
              <a:rPr lang="en-US" sz="1800" b="1">
                <a:solidFill>
                  <a:srgbClr val="FFFF00"/>
                </a:solidFill>
                <a:latin typeface="Arial" charset="0"/>
                <a:ea typeface="MS PGothic" pitchFamily="34" charset="-128"/>
              </a:rPr>
              <a:t>Waste prevention</a:t>
            </a:r>
          </a:p>
        </p:txBody>
      </p:sp>
      <p:sp>
        <p:nvSpPr>
          <p:cNvPr id="71688" name="Rectangle 8"/>
          <p:cNvSpPr>
            <a:spLocks noChangeArrowheads="1"/>
          </p:cNvSpPr>
          <p:nvPr/>
        </p:nvSpPr>
        <p:spPr bwMode="auto">
          <a:xfrm>
            <a:off x="4648200" y="2438400"/>
            <a:ext cx="2127250" cy="366713"/>
          </a:xfrm>
          <a:prstGeom prst="rect">
            <a:avLst/>
          </a:prstGeom>
          <a:noFill/>
          <a:ln w="9525">
            <a:noFill/>
            <a:miter lim="800000"/>
            <a:headEnd/>
            <a:tailEnd/>
          </a:ln>
        </p:spPr>
        <p:txBody>
          <a:bodyPr wrap="none">
            <a:spAutoFit/>
          </a:bodyPr>
          <a:lstStyle/>
          <a:p>
            <a:pPr eaLnBrk="1" hangingPunct="1"/>
            <a:r>
              <a:rPr lang="en-US" sz="1800" b="1">
                <a:solidFill>
                  <a:srgbClr val="FFFF00"/>
                </a:solidFill>
                <a:latin typeface="Arial" charset="0"/>
                <a:ea typeface="MS PGothic" pitchFamily="34" charset="-128"/>
              </a:rPr>
              <a:t>Protecting habitat</a:t>
            </a:r>
          </a:p>
        </p:txBody>
      </p:sp>
      <p:sp>
        <p:nvSpPr>
          <p:cNvPr id="71689" name="Rectangle 9"/>
          <p:cNvSpPr>
            <a:spLocks noChangeArrowheads="1"/>
          </p:cNvSpPr>
          <p:nvPr/>
        </p:nvSpPr>
        <p:spPr bwMode="auto">
          <a:xfrm>
            <a:off x="4648200" y="3200400"/>
            <a:ext cx="2819400" cy="641350"/>
          </a:xfrm>
          <a:prstGeom prst="rect">
            <a:avLst/>
          </a:prstGeom>
          <a:noFill/>
          <a:ln w="9525">
            <a:noFill/>
            <a:miter lim="800000"/>
            <a:headEnd/>
            <a:tailEnd/>
          </a:ln>
        </p:spPr>
        <p:txBody>
          <a:bodyPr>
            <a:spAutoFit/>
          </a:bodyPr>
          <a:lstStyle/>
          <a:p>
            <a:pPr eaLnBrk="1" hangingPunct="1"/>
            <a:r>
              <a:rPr lang="en-US" sz="1800" b="1">
                <a:solidFill>
                  <a:srgbClr val="FFFF00"/>
                </a:solidFill>
                <a:latin typeface="Arial" charset="0"/>
                <a:ea typeface="MS PGothic" pitchFamily="34" charset="-128"/>
              </a:rPr>
              <a:t>Environmental restoration</a:t>
            </a:r>
          </a:p>
        </p:txBody>
      </p:sp>
      <p:sp>
        <p:nvSpPr>
          <p:cNvPr id="71690" name="Rectangle 10"/>
          <p:cNvSpPr>
            <a:spLocks noChangeArrowheads="1"/>
          </p:cNvSpPr>
          <p:nvPr/>
        </p:nvSpPr>
        <p:spPr bwMode="auto">
          <a:xfrm>
            <a:off x="4648200" y="4267200"/>
            <a:ext cx="2433638" cy="366713"/>
          </a:xfrm>
          <a:prstGeom prst="rect">
            <a:avLst/>
          </a:prstGeom>
          <a:noFill/>
          <a:ln w="9525">
            <a:noFill/>
            <a:miter lim="800000"/>
            <a:headEnd/>
            <a:tailEnd/>
          </a:ln>
        </p:spPr>
        <p:txBody>
          <a:bodyPr wrap="none">
            <a:spAutoFit/>
          </a:bodyPr>
          <a:lstStyle/>
          <a:p>
            <a:pPr eaLnBrk="1" hangingPunct="1"/>
            <a:r>
              <a:rPr lang="en-US" sz="1800" b="1">
                <a:solidFill>
                  <a:srgbClr val="FFFF00"/>
                </a:solidFill>
                <a:latin typeface="Arial" charset="0"/>
                <a:ea typeface="MS PGothic" pitchFamily="34" charset="-128"/>
              </a:rPr>
              <a:t>Less resource waste</a:t>
            </a:r>
          </a:p>
        </p:txBody>
      </p:sp>
      <p:sp>
        <p:nvSpPr>
          <p:cNvPr id="71691" name="Rectangle 11"/>
          <p:cNvSpPr>
            <a:spLocks noChangeArrowheads="1"/>
          </p:cNvSpPr>
          <p:nvPr/>
        </p:nvSpPr>
        <p:spPr bwMode="auto">
          <a:xfrm>
            <a:off x="4648200" y="5181600"/>
            <a:ext cx="2749550" cy="366713"/>
          </a:xfrm>
          <a:prstGeom prst="rect">
            <a:avLst/>
          </a:prstGeom>
          <a:noFill/>
          <a:ln w="9525">
            <a:noFill/>
            <a:miter lim="800000"/>
            <a:headEnd/>
            <a:tailEnd/>
          </a:ln>
        </p:spPr>
        <p:txBody>
          <a:bodyPr wrap="none">
            <a:spAutoFit/>
          </a:bodyPr>
          <a:lstStyle/>
          <a:p>
            <a:pPr eaLnBrk="1" hangingPunct="1"/>
            <a:r>
              <a:rPr lang="en-US" sz="1800" b="1">
                <a:solidFill>
                  <a:srgbClr val="FFFF00"/>
                </a:solidFill>
                <a:latin typeface="Arial" charset="0"/>
                <a:ea typeface="MS PGothic" pitchFamily="34" charset="-128"/>
              </a:rPr>
              <a:t>Population stabilization</a:t>
            </a:r>
          </a:p>
        </p:txBody>
      </p:sp>
      <p:sp>
        <p:nvSpPr>
          <p:cNvPr id="71692" name="Rectangle 12"/>
          <p:cNvSpPr>
            <a:spLocks noChangeArrowheads="1"/>
          </p:cNvSpPr>
          <p:nvPr/>
        </p:nvSpPr>
        <p:spPr bwMode="auto">
          <a:xfrm>
            <a:off x="4648200" y="6019800"/>
            <a:ext cx="2667000" cy="641350"/>
          </a:xfrm>
          <a:prstGeom prst="rect">
            <a:avLst/>
          </a:prstGeom>
          <a:noFill/>
          <a:ln w="9525">
            <a:noFill/>
            <a:miter lim="800000"/>
            <a:headEnd/>
            <a:tailEnd/>
          </a:ln>
        </p:spPr>
        <p:txBody>
          <a:bodyPr>
            <a:spAutoFit/>
          </a:bodyPr>
          <a:lstStyle/>
          <a:p>
            <a:pPr eaLnBrk="1" hangingPunct="1"/>
            <a:r>
              <a:rPr lang="en-US" sz="1800" b="1">
                <a:solidFill>
                  <a:srgbClr val="FFFF00"/>
                </a:solidFill>
                <a:latin typeface="Arial" charset="0"/>
                <a:ea typeface="MS PGothic" pitchFamily="34" charset="-128"/>
              </a:rPr>
              <a:t>Protecting natural capital</a:t>
            </a:r>
          </a:p>
        </p:txBody>
      </p:sp>
      <p:sp>
        <p:nvSpPr>
          <p:cNvPr id="71693" name="Rectangle 13"/>
          <p:cNvSpPr>
            <a:spLocks noChangeArrowheads="1"/>
          </p:cNvSpPr>
          <p:nvPr/>
        </p:nvSpPr>
        <p:spPr bwMode="auto">
          <a:xfrm>
            <a:off x="1676400" y="1371600"/>
            <a:ext cx="1847850" cy="641350"/>
          </a:xfrm>
          <a:prstGeom prst="rect">
            <a:avLst/>
          </a:prstGeom>
          <a:noFill/>
          <a:ln w="9525">
            <a:noFill/>
            <a:miter lim="800000"/>
            <a:headEnd/>
            <a:tailEnd/>
          </a:ln>
        </p:spPr>
        <p:txBody>
          <a:bodyPr wrap="none">
            <a:spAutoFit/>
          </a:bodyPr>
          <a:lstStyle/>
          <a:p>
            <a:pPr eaLnBrk="1" hangingPunct="1"/>
            <a:r>
              <a:rPr lang="en-US" sz="1800" b="1" dirty="0">
                <a:solidFill>
                  <a:srgbClr val="FFFF00"/>
                </a:solidFill>
                <a:latin typeface="Arial" charset="0"/>
                <a:ea typeface="MS PGothic" pitchFamily="34" charset="-128"/>
              </a:rPr>
              <a:t>Waste disposal</a:t>
            </a:r>
          </a:p>
          <a:p>
            <a:pPr eaLnBrk="1" hangingPunct="1"/>
            <a:r>
              <a:rPr lang="en-US" sz="1800" b="1" dirty="0">
                <a:solidFill>
                  <a:srgbClr val="FFFF00"/>
                </a:solidFill>
                <a:latin typeface="Arial" charset="0"/>
                <a:ea typeface="MS PGothic" pitchFamily="34" charset="-128"/>
              </a:rPr>
              <a:t>(bury or burn)</a:t>
            </a:r>
          </a:p>
        </p:txBody>
      </p:sp>
      <p:sp>
        <p:nvSpPr>
          <p:cNvPr id="71694" name="Rectangle 14"/>
          <p:cNvSpPr>
            <a:spLocks noChangeArrowheads="1"/>
          </p:cNvSpPr>
          <p:nvPr/>
        </p:nvSpPr>
        <p:spPr bwMode="auto">
          <a:xfrm>
            <a:off x="1676400" y="609600"/>
            <a:ext cx="2089150" cy="366713"/>
          </a:xfrm>
          <a:prstGeom prst="rect">
            <a:avLst/>
          </a:prstGeom>
          <a:noFill/>
          <a:ln w="9525">
            <a:noFill/>
            <a:miter lim="800000"/>
            <a:headEnd/>
            <a:tailEnd/>
          </a:ln>
        </p:spPr>
        <p:txBody>
          <a:bodyPr wrap="none">
            <a:spAutoFit/>
          </a:bodyPr>
          <a:lstStyle/>
          <a:p>
            <a:pPr eaLnBrk="1" hangingPunct="1"/>
            <a:r>
              <a:rPr lang="en-US" sz="1800" b="1" dirty="0">
                <a:solidFill>
                  <a:srgbClr val="FFFF00"/>
                </a:solidFill>
                <a:latin typeface="Arial" charset="0"/>
                <a:ea typeface="MS PGothic" pitchFamily="34" charset="-128"/>
              </a:rPr>
              <a:t>Pollution cleanup</a:t>
            </a:r>
          </a:p>
        </p:txBody>
      </p:sp>
      <p:sp>
        <p:nvSpPr>
          <p:cNvPr id="71695" name="Rectangle 15"/>
          <p:cNvSpPr>
            <a:spLocks noChangeArrowheads="1"/>
          </p:cNvSpPr>
          <p:nvPr/>
        </p:nvSpPr>
        <p:spPr bwMode="auto">
          <a:xfrm>
            <a:off x="1676400" y="2438400"/>
            <a:ext cx="2216150" cy="366713"/>
          </a:xfrm>
          <a:prstGeom prst="rect">
            <a:avLst/>
          </a:prstGeom>
          <a:noFill/>
          <a:ln w="9525">
            <a:noFill/>
            <a:miter lim="800000"/>
            <a:headEnd/>
            <a:tailEnd/>
          </a:ln>
        </p:spPr>
        <p:txBody>
          <a:bodyPr wrap="none">
            <a:spAutoFit/>
          </a:bodyPr>
          <a:lstStyle/>
          <a:p>
            <a:pPr eaLnBrk="1" hangingPunct="1"/>
            <a:r>
              <a:rPr lang="en-US" sz="1800" b="1" dirty="0">
                <a:solidFill>
                  <a:srgbClr val="FFFF00"/>
                </a:solidFill>
                <a:latin typeface="Arial" charset="0"/>
                <a:ea typeface="MS PGothic" pitchFamily="34" charset="-128"/>
              </a:rPr>
              <a:t>Protecting species</a:t>
            </a:r>
          </a:p>
        </p:txBody>
      </p:sp>
      <p:sp>
        <p:nvSpPr>
          <p:cNvPr id="71696" name="Rectangle 16"/>
          <p:cNvSpPr>
            <a:spLocks noChangeArrowheads="1"/>
          </p:cNvSpPr>
          <p:nvPr/>
        </p:nvSpPr>
        <p:spPr bwMode="auto">
          <a:xfrm>
            <a:off x="1676400" y="3276600"/>
            <a:ext cx="1771650" cy="641350"/>
          </a:xfrm>
          <a:prstGeom prst="rect">
            <a:avLst/>
          </a:prstGeom>
          <a:noFill/>
          <a:ln w="9525">
            <a:noFill/>
            <a:miter lim="800000"/>
            <a:headEnd/>
            <a:tailEnd/>
          </a:ln>
        </p:spPr>
        <p:txBody>
          <a:bodyPr wrap="none">
            <a:spAutoFit/>
          </a:bodyPr>
          <a:lstStyle/>
          <a:p>
            <a:pPr eaLnBrk="1" hangingPunct="1"/>
            <a:r>
              <a:rPr lang="en-US" sz="1800" b="1">
                <a:solidFill>
                  <a:srgbClr val="FFFF00"/>
                </a:solidFill>
                <a:latin typeface="Arial" charset="0"/>
                <a:ea typeface="MS PGothic" pitchFamily="34" charset="-128"/>
              </a:rPr>
              <a:t>Environmental</a:t>
            </a:r>
          </a:p>
          <a:p>
            <a:pPr eaLnBrk="1" hangingPunct="1"/>
            <a:r>
              <a:rPr lang="en-US" sz="1800" b="1">
                <a:solidFill>
                  <a:srgbClr val="FFFF00"/>
                </a:solidFill>
                <a:latin typeface="Arial" charset="0"/>
                <a:ea typeface="MS PGothic" pitchFamily="34" charset="-128"/>
              </a:rPr>
              <a:t>degradation</a:t>
            </a:r>
          </a:p>
        </p:txBody>
      </p:sp>
      <p:sp>
        <p:nvSpPr>
          <p:cNvPr id="71697" name="Rectangle 17"/>
          <p:cNvSpPr>
            <a:spLocks noChangeArrowheads="1"/>
          </p:cNvSpPr>
          <p:nvPr/>
        </p:nvSpPr>
        <p:spPr bwMode="auto">
          <a:xfrm>
            <a:off x="1676400" y="5913438"/>
            <a:ext cx="2743200" cy="792162"/>
          </a:xfrm>
          <a:prstGeom prst="rect">
            <a:avLst/>
          </a:prstGeom>
          <a:noFill/>
          <a:ln w="9525">
            <a:noFill/>
            <a:miter lim="800000"/>
            <a:headEnd/>
            <a:tailEnd/>
          </a:ln>
        </p:spPr>
        <p:txBody>
          <a:bodyPr>
            <a:spAutoFit/>
          </a:bodyPr>
          <a:lstStyle/>
          <a:p>
            <a:pPr eaLnBrk="1" hangingPunct="1">
              <a:lnSpc>
                <a:spcPct val="85000"/>
              </a:lnSpc>
            </a:pPr>
            <a:r>
              <a:rPr lang="en-US" sz="1800" b="1">
                <a:solidFill>
                  <a:srgbClr val="FFFF00"/>
                </a:solidFill>
                <a:latin typeface="Arial" charset="0"/>
                <a:ea typeface="MS PGothic" pitchFamily="34" charset="-128"/>
              </a:rPr>
              <a:t>Depleting and degrading natural capital</a:t>
            </a:r>
          </a:p>
        </p:txBody>
      </p:sp>
      <p:sp>
        <p:nvSpPr>
          <p:cNvPr id="71698" name="Rectangle 18"/>
          <p:cNvSpPr>
            <a:spLocks noChangeArrowheads="1"/>
          </p:cNvSpPr>
          <p:nvPr/>
        </p:nvSpPr>
        <p:spPr bwMode="auto">
          <a:xfrm>
            <a:off x="1676400" y="5181600"/>
            <a:ext cx="2190750" cy="366713"/>
          </a:xfrm>
          <a:prstGeom prst="rect">
            <a:avLst/>
          </a:prstGeom>
          <a:noFill/>
          <a:ln w="9525">
            <a:noFill/>
            <a:miter lim="800000"/>
            <a:headEnd/>
            <a:tailEnd/>
          </a:ln>
        </p:spPr>
        <p:txBody>
          <a:bodyPr wrap="none">
            <a:spAutoFit/>
          </a:bodyPr>
          <a:lstStyle/>
          <a:p>
            <a:pPr eaLnBrk="1" hangingPunct="1"/>
            <a:r>
              <a:rPr lang="en-US" sz="1800" b="1">
                <a:solidFill>
                  <a:srgbClr val="FFFF00"/>
                </a:solidFill>
                <a:latin typeface="Arial" charset="0"/>
                <a:ea typeface="MS PGothic" pitchFamily="34" charset="-128"/>
              </a:rPr>
              <a:t>Population growth</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xfrm>
            <a:off x="457200" y="381000"/>
            <a:ext cx="8229600" cy="487363"/>
          </a:xfrm>
        </p:spPr>
        <p:txBody>
          <a:bodyPr lIns="0" tIns="0" rIns="0" bIns="0" anchor="t">
            <a:spAutoFit/>
          </a:bodyPr>
          <a:lstStyle/>
          <a:p>
            <a:pPr eaLnBrk="1" hangingPunct="1">
              <a:defRPr/>
            </a:pPr>
            <a:r>
              <a:rPr lang="en-US" sz="3200" b="1" smtClean="0">
                <a:solidFill>
                  <a:schemeClr val="folHlink"/>
                </a:solidFill>
              </a:rPr>
              <a:t>Environmental science</a:t>
            </a:r>
          </a:p>
        </p:txBody>
      </p:sp>
      <p:sp>
        <p:nvSpPr>
          <p:cNvPr id="113667" name="Rectangle 3"/>
          <p:cNvSpPr>
            <a:spLocks noGrp="1" noChangeArrowheads="1"/>
          </p:cNvSpPr>
          <p:nvPr>
            <p:ph type="body" idx="4294967295"/>
          </p:nvPr>
        </p:nvSpPr>
        <p:spPr>
          <a:xfrm>
            <a:off x="355600" y="1854200"/>
            <a:ext cx="8788400" cy="4362450"/>
          </a:xfrm>
        </p:spPr>
        <p:txBody>
          <a:bodyPr anchor="ctr">
            <a:spAutoFit/>
          </a:bodyPr>
          <a:lstStyle/>
          <a:p>
            <a:pPr marL="0" indent="0" eaLnBrk="1" hangingPunct="1">
              <a:spcBef>
                <a:spcPct val="0"/>
              </a:spcBef>
              <a:buFontTx/>
              <a:buNone/>
              <a:defRPr/>
            </a:pPr>
            <a:r>
              <a:rPr lang="en-US" sz="2800" smtClean="0"/>
              <a:t>… </a:t>
            </a:r>
            <a:r>
              <a:rPr lang="en-US" sz="2600" smtClean="0"/>
              <a:t>can help us avoid mistakes made by past civilizations.</a:t>
            </a:r>
            <a:br>
              <a:rPr lang="en-US" sz="2600" smtClean="0"/>
            </a:br>
            <a:r>
              <a:rPr lang="en-US" sz="2800" smtClean="0"/>
              <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endParaRPr lang="en-US" sz="2800" smtClean="0"/>
          </a:p>
        </p:txBody>
      </p:sp>
      <p:pic>
        <p:nvPicPr>
          <p:cNvPr id="72708" name="Picture 6" descr="01-SBS01_P"/>
          <p:cNvPicPr>
            <a:picLocks noChangeAspect="1" noChangeArrowheads="1"/>
          </p:cNvPicPr>
          <p:nvPr/>
        </p:nvPicPr>
        <p:blipFill>
          <a:blip r:embed="rId2"/>
          <a:srcRect b="4346"/>
          <a:stretch>
            <a:fillRect/>
          </a:stretch>
        </p:blipFill>
        <p:spPr bwMode="auto">
          <a:xfrm>
            <a:off x="1447800" y="2895600"/>
            <a:ext cx="6151563" cy="2573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19088" y="0"/>
            <a:ext cx="8601075" cy="685800"/>
          </a:xfrm>
        </p:spPr>
        <p:txBody>
          <a:bodyPr/>
          <a:lstStyle/>
          <a:p>
            <a:pPr eaLnBrk="1" hangingPunct="1">
              <a:defRPr/>
            </a:pPr>
            <a:r>
              <a:rPr lang="en-US" sz="3200" b="1" dirty="0" smtClean="0">
                <a:solidFill>
                  <a:srgbClr val="FF0066"/>
                </a:solidFill>
              </a:rPr>
              <a:t>Key Themes</a:t>
            </a:r>
          </a:p>
        </p:txBody>
      </p:sp>
      <p:sp>
        <p:nvSpPr>
          <p:cNvPr id="72707" name="Rectangle 3"/>
          <p:cNvSpPr>
            <a:spLocks noGrp="1" noChangeArrowheads="1"/>
          </p:cNvSpPr>
          <p:nvPr>
            <p:ph type="body" idx="1"/>
          </p:nvPr>
        </p:nvSpPr>
        <p:spPr>
          <a:xfrm>
            <a:off x="0" y="838200"/>
            <a:ext cx="9144000" cy="6019800"/>
          </a:xfrm>
        </p:spPr>
        <p:txBody>
          <a:bodyPr/>
          <a:lstStyle/>
          <a:p>
            <a:pPr eaLnBrk="1" hangingPunct="1">
              <a:lnSpc>
                <a:spcPct val="80000"/>
              </a:lnSpc>
              <a:defRPr/>
            </a:pPr>
            <a:r>
              <a:rPr lang="en-US" sz="2800" b="1" dirty="0" smtClean="0">
                <a:solidFill>
                  <a:schemeClr val="folHlink"/>
                </a:solidFill>
                <a:cs typeface="Times New Roman" pitchFamily="-111" charset="0"/>
              </a:rPr>
              <a:t>Human Population Problem</a:t>
            </a:r>
          </a:p>
          <a:p>
            <a:pPr eaLnBrk="1" hangingPunct="1">
              <a:lnSpc>
                <a:spcPct val="80000"/>
              </a:lnSpc>
              <a:defRPr/>
            </a:pPr>
            <a:endParaRPr lang="en-US" sz="1200" b="1" dirty="0" smtClean="0">
              <a:solidFill>
                <a:schemeClr val="folHlink"/>
              </a:solidFill>
              <a:cs typeface="Times New Roman" pitchFamily="-111" charset="0"/>
            </a:endParaRPr>
          </a:p>
          <a:p>
            <a:pPr eaLnBrk="1" hangingPunct="1">
              <a:lnSpc>
                <a:spcPct val="80000"/>
              </a:lnSpc>
              <a:buFont typeface="Wingdings" pitchFamily="2" charset="2"/>
              <a:buNone/>
              <a:defRPr/>
            </a:pPr>
            <a:r>
              <a:rPr lang="en-US" sz="2800" dirty="0" smtClean="0">
                <a:cs typeface="Times New Roman" pitchFamily="-111" charset="0"/>
              </a:rPr>
              <a:t>		The continued </a:t>
            </a:r>
            <a:r>
              <a:rPr lang="en-US" sz="2800" dirty="0" smtClean="0">
                <a:solidFill>
                  <a:srgbClr val="FFFF66"/>
                </a:solidFill>
                <a:cs typeface="Times New Roman" pitchFamily="-111" charset="0"/>
              </a:rPr>
              <a:t>rapid growth of human population</a:t>
            </a:r>
            <a:r>
              <a:rPr lang="en-US" sz="2800" dirty="0" smtClean="0">
                <a:cs typeface="Times New Roman" pitchFamily="-111" charset="0"/>
              </a:rPr>
              <a:t> will intensify all environmental problems and </a:t>
            </a:r>
            <a:r>
              <a:rPr lang="en-US" sz="2800" dirty="0" smtClean="0">
                <a:solidFill>
                  <a:srgbClr val="FFFF66"/>
                </a:solidFill>
                <a:cs typeface="Times New Roman" pitchFamily="-111" charset="0"/>
              </a:rPr>
              <a:t>undermine our efforts to find effective solutions</a:t>
            </a:r>
            <a:r>
              <a:rPr lang="en-US" sz="2800" dirty="0" smtClean="0">
                <a:cs typeface="Times New Roman" pitchFamily="-111" charset="0"/>
              </a:rPr>
              <a:t> for them.</a:t>
            </a:r>
          </a:p>
          <a:p>
            <a:pPr eaLnBrk="1" hangingPunct="1">
              <a:lnSpc>
                <a:spcPct val="80000"/>
              </a:lnSpc>
              <a:buFont typeface="Wingdings" pitchFamily="2" charset="2"/>
              <a:buNone/>
              <a:defRPr/>
            </a:pPr>
            <a:endParaRPr lang="en-US" sz="2800" dirty="0" smtClean="0">
              <a:cs typeface="Times New Roman" pitchFamily="-111" charset="0"/>
            </a:endParaRPr>
          </a:p>
          <a:p>
            <a:pPr eaLnBrk="1" hangingPunct="1">
              <a:lnSpc>
                <a:spcPct val="80000"/>
              </a:lnSpc>
              <a:buFont typeface="Wingdings" pitchFamily="2" charset="2"/>
              <a:buNone/>
              <a:defRPr/>
            </a:pPr>
            <a:r>
              <a:rPr lang="en-US" sz="2800" dirty="0" smtClean="0">
                <a:cs typeface="Times New Roman" pitchFamily="-111" charset="0"/>
              </a:rPr>
              <a:t>		Human population growth is, in some important ways, the underlying issue of environmental problems. Much of the </a:t>
            </a:r>
            <a:r>
              <a:rPr lang="en-US" sz="2800" dirty="0" smtClean="0">
                <a:solidFill>
                  <a:srgbClr val="FFFF66"/>
                </a:solidFill>
                <a:cs typeface="Times New Roman" pitchFamily="-111" charset="0"/>
              </a:rPr>
              <a:t>current environmental damage</a:t>
            </a:r>
            <a:r>
              <a:rPr lang="en-US" sz="2800" dirty="0" smtClean="0">
                <a:cs typeface="Times New Roman" pitchFamily="-111" charset="0"/>
              </a:rPr>
              <a:t> is directly or indirectly the </a:t>
            </a:r>
            <a:r>
              <a:rPr lang="en-US" sz="2800" dirty="0" smtClean="0">
                <a:solidFill>
                  <a:srgbClr val="FFFF66"/>
                </a:solidFill>
                <a:cs typeface="Times New Roman" pitchFamily="-111" charset="0"/>
              </a:rPr>
              <a:t>result of the large number of people</a:t>
            </a:r>
            <a:r>
              <a:rPr lang="en-US" sz="2800" dirty="0" smtClean="0">
                <a:cs typeface="Times New Roman" pitchFamily="-111" charset="0"/>
              </a:rPr>
              <a:t> on the earth and our rate of increase.</a:t>
            </a:r>
          </a:p>
          <a:p>
            <a:pPr eaLnBrk="1" hangingPunct="1">
              <a:lnSpc>
                <a:spcPct val="80000"/>
              </a:lnSpc>
              <a:buFont typeface="Wingdings" pitchFamily="2" charset="2"/>
              <a:buNone/>
              <a:defRPr/>
            </a:pPr>
            <a:endParaRPr lang="en-US" sz="2800" dirty="0" smtClean="0">
              <a:cs typeface="Times New Roman" pitchFamily="-111" charset="0"/>
            </a:endParaRPr>
          </a:p>
          <a:p>
            <a:pPr eaLnBrk="1" hangingPunct="1">
              <a:lnSpc>
                <a:spcPct val="80000"/>
              </a:lnSpc>
              <a:buFont typeface="Wingdings" pitchFamily="2" charset="2"/>
              <a:buNone/>
              <a:defRPr/>
            </a:pPr>
            <a:r>
              <a:rPr lang="en-US" sz="2800" dirty="0" smtClean="0">
                <a:cs typeface="Times New Roman" pitchFamily="-111" charset="0"/>
              </a:rPr>
              <a:t>		</a:t>
            </a:r>
            <a:r>
              <a:rPr lang="en-US" sz="2800" dirty="0" smtClean="0">
                <a:solidFill>
                  <a:srgbClr val="FFFF66"/>
                </a:solidFill>
                <a:cs typeface="Times New Roman" pitchFamily="-111" charset="0"/>
              </a:rPr>
              <a:t>Population growth and famine is related</a:t>
            </a:r>
            <a:r>
              <a:rPr lang="en-US" sz="2800" dirty="0" smtClean="0">
                <a:cs typeface="Times New Roman" pitchFamily="-111" charset="0"/>
              </a:rPr>
              <a:t>. Famine is one of the thing that happens when a human population exceeds its environmental resources. </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idx="4294967295"/>
          </p:nvPr>
        </p:nvSpPr>
        <p:spPr>
          <a:xfrm>
            <a:off x="268288" y="180975"/>
            <a:ext cx="8685212" cy="984885"/>
          </a:xfrm>
        </p:spPr>
        <p:txBody>
          <a:bodyPr lIns="0" tIns="0" rIns="0" bIns="0" anchor="t">
            <a:spAutoFit/>
          </a:bodyPr>
          <a:lstStyle/>
          <a:p>
            <a:pPr eaLnBrk="1" hangingPunct="1">
              <a:defRPr/>
            </a:pPr>
            <a:r>
              <a:rPr lang="en-US" sz="3200" b="1" dirty="0" smtClean="0">
                <a:solidFill>
                  <a:srgbClr val="FFFF00"/>
                </a:solidFill>
              </a:rPr>
              <a:t>Environmental science:  how does the natural world work?</a:t>
            </a:r>
          </a:p>
        </p:txBody>
      </p:sp>
      <p:sp>
        <p:nvSpPr>
          <p:cNvPr id="114692" name="Rectangle 3"/>
          <p:cNvSpPr>
            <a:spLocks noGrp="1" noChangeArrowheads="1"/>
          </p:cNvSpPr>
          <p:nvPr>
            <p:ph type="body" idx="4294967295"/>
          </p:nvPr>
        </p:nvSpPr>
        <p:spPr>
          <a:xfrm>
            <a:off x="0" y="1339850"/>
            <a:ext cx="9144000" cy="5363007"/>
          </a:xfrm>
        </p:spPr>
        <p:txBody>
          <a:bodyPr wrap="square" anchor="ctr">
            <a:spAutoFit/>
          </a:bodyPr>
          <a:lstStyle/>
          <a:p>
            <a:pPr marL="228600" indent="-228600" eaLnBrk="1" hangingPunct="1">
              <a:spcBef>
                <a:spcPct val="0"/>
              </a:spcBef>
              <a:defRPr/>
            </a:pPr>
            <a:endParaRPr lang="en-US" sz="1050" dirty="0" smtClean="0"/>
          </a:p>
          <a:p>
            <a:pPr marL="228600" indent="-228600" eaLnBrk="1" hangingPunct="1">
              <a:defRPr/>
            </a:pPr>
            <a:r>
              <a:rPr lang="en-US" b="1" dirty="0" smtClean="0">
                <a:solidFill>
                  <a:schemeClr val="folHlink"/>
                </a:solidFill>
              </a:rPr>
              <a:t>Environmental science </a:t>
            </a:r>
            <a:r>
              <a:rPr lang="en-GB" sz="2800" dirty="0" smtClean="0"/>
              <a:t>is an interdisciplinary science that uses concepts and information from </a:t>
            </a:r>
            <a:r>
              <a:rPr lang="en-GB" sz="2800" dirty="0" smtClean="0">
                <a:solidFill>
                  <a:srgbClr val="FFFF00"/>
                </a:solidFill>
              </a:rPr>
              <a:t>natural sciences </a:t>
            </a:r>
            <a:r>
              <a:rPr lang="en-GB" sz="2800" dirty="0" smtClean="0"/>
              <a:t>such as ecology, biology, chemistry and geology and </a:t>
            </a:r>
            <a:r>
              <a:rPr lang="en-GB" sz="2800" dirty="0" smtClean="0">
                <a:solidFill>
                  <a:srgbClr val="FFFF00"/>
                </a:solidFill>
              </a:rPr>
              <a:t>social sciences </a:t>
            </a:r>
            <a:r>
              <a:rPr lang="en-GB" sz="2800" dirty="0" smtClean="0"/>
              <a:t>such as economics, politics and ethics to help us understand-</a:t>
            </a:r>
          </a:p>
          <a:p>
            <a:pPr marL="228600" indent="-228600" eaLnBrk="1" hangingPunct="1">
              <a:buNone/>
              <a:defRPr/>
            </a:pPr>
            <a:endParaRPr lang="en-GB" sz="1400" dirty="0" smtClean="0"/>
          </a:p>
          <a:p>
            <a:pPr marL="228600" indent="-228600" eaLnBrk="1" hangingPunct="1">
              <a:buFont typeface="Wingdings" pitchFamily="2" charset="2"/>
              <a:buNone/>
              <a:defRPr/>
            </a:pPr>
            <a:r>
              <a:rPr lang="en-GB" sz="2800" dirty="0" smtClean="0"/>
              <a:t>	- how the earth works;</a:t>
            </a:r>
          </a:p>
          <a:p>
            <a:pPr marL="228600" indent="-228600" eaLnBrk="1" hangingPunct="1">
              <a:buFont typeface="Wingdings" pitchFamily="2" charset="2"/>
              <a:buNone/>
              <a:defRPr/>
            </a:pPr>
            <a:r>
              <a:rPr lang="en-GB" sz="2800" dirty="0" smtClean="0"/>
              <a:t>	- how are we affecting the earth’s life-support systems</a:t>
            </a:r>
          </a:p>
          <a:p>
            <a:pPr marL="228600" indent="-228600" eaLnBrk="1" hangingPunct="1">
              <a:buFont typeface="Wingdings" pitchFamily="2" charset="2"/>
              <a:buNone/>
              <a:defRPr/>
            </a:pPr>
            <a:r>
              <a:rPr lang="en-GB" sz="2800" dirty="0" smtClean="0"/>
              <a:t>	(environment);</a:t>
            </a:r>
          </a:p>
          <a:p>
            <a:pPr marL="228600" indent="-228600" eaLnBrk="1" hangingPunct="1">
              <a:buFont typeface="Wingdings" pitchFamily="2" charset="2"/>
              <a:buNone/>
              <a:defRPr/>
            </a:pPr>
            <a:r>
              <a:rPr lang="en-GB" sz="2800" dirty="0" smtClean="0"/>
              <a:t>	- how to deal with the environmental problems that we face.</a:t>
            </a:r>
            <a:endParaRPr lang="en-US" sz="2800" dirty="0" smtClean="0"/>
          </a:p>
        </p:txBody>
      </p:sp>
      <p:sp>
        <p:nvSpPr>
          <p:cNvPr id="73732" name="Text Box 8"/>
          <p:cNvSpPr txBox="1">
            <a:spLocks noChangeArrowheads="1"/>
          </p:cNvSpPr>
          <p:nvPr/>
        </p:nvSpPr>
        <p:spPr bwMode="auto">
          <a:xfrm>
            <a:off x="4352925" y="2076450"/>
            <a:ext cx="1098550" cy="519113"/>
          </a:xfrm>
          <a:prstGeom prst="rect">
            <a:avLst/>
          </a:prstGeom>
          <a:noFill/>
          <a:ln w="9525">
            <a:noFill/>
            <a:miter lim="800000"/>
            <a:headEnd/>
            <a:tailEnd/>
          </a:ln>
        </p:spPr>
        <p:txBody>
          <a:bodyPr>
            <a:spAutoFit/>
          </a:bodyPr>
          <a:lstStyle/>
          <a:p>
            <a:pPr>
              <a:spcBef>
                <a:spcPct val="50000"/>
              </a:spcBef>
            </a:pP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52400" y="0"/>
            <a:ext cx="8991600" cy="6858000"/>
          </a:xfrm>
        </p:spPr>
        <p:txBody>
          <a:bodyPr/>
          <a:lstStyle/>
          <a:p>
            <a:pPr algn="l" eaLnBrk="1" hangingPunct="1">
              <a:defRPr/>
            </a:pPr>
            <a:r>
              <a:rPr lang="en-US" sz="2400" b="1" dirty="0" smtClean="0">
                <a:solidFill>
                  <a:schemeClr val="hlink"/>
                </a:solidFill>
              </a:rPr>
              <a:t>Environmental Science</a:t>
            </a:r>
            <a:br>
              <a:rPr lang="en-US" sz="2400" b="1" dirty="0" smtClean="0">
                <a:solidFill>
                  <a:schemeClr val="hlink"/>
                </a:solidFill>
              </a:rPr>
            </a:br>
            <a:r>
              <a:rPr lang="en-US" sz="2400" b="1" dirty="0" smtClean="0">
                <a:solidFill>
                  <a:schemeClr val="hlink"/>
                </a:solidFill>
              </a:rPr>
              <a:t/>
            </a:r>
            <a:br>
              <a:rPr lang="en-US" sz="2400" b="1" dirty="0" smtClean="0">
                <a:solidFill>
                  <a:schemeClr val="hlink"/>
                </a:solidFill>
              </a:rPr>
            </a:br>
            <a:r>
              <a:rPr lang="en-US" sz="2400" dirty="0" smtClean="0"/>
              <a:t>Environmental science, the study of the </a:t>
            </a:r>
            <a:r>
              <a:rPr lang="en-US" sz="2400" dirty="0" smtClean="0">
                <a:solidFill>
                  <a:srgbClr val="FFFF00"/>
                </a:solidFill>
              </a:rPr>
              <a:t>interactions among the</a:t>
            </a:r>
            <a:br>
              <a:rPr lang="en-US" sz="2400" dirty="0" smtClean="0">
                <a:solidFill>
                  <a:srgbClr val="FFFF00"/>
                </a:solidFill>
              </a:rPr>
            </a:br>
            <a:r>
              <a:rPr lang="en-US" sz="2400" dirty="0" smtClean="0">
                <a:solidFill>
                  <a:srgbClr val="FFFF00"/>
                </a:solidFill>
              </a:rPr>
              <a:t>physical, chemical and biological components </a:t>
            </a:r>
            <a:r>
              <a:rPr lang="en-US" sz="2400" dirty="0" smtClean="0"/>
              <a:t>of the environment. Environmental science is the </a:t>
            </a:r>
            <a:r>
              <a:rPr lang="en-US" sz="2400" dirty="0" smtClean="0">
                <a:solidFill>
                  <a:srgbClr val="FFFF00"/>
                </a:solidFill>
              </a:rPr>
              <a:t>science of the relationship between man and the natural world</a:t>
            </a:r>
            <a:r>
              <a:rPr lang="en-US" sz="2400" dirty="0" smtClean="0"/>
              <a:t> in which he lives. Environmental Science provides an </a:t>
            </a:r>
            <a:r>
              <a:rPr lang="en-US" sz="2400" dirty="0" smtClean="0">
                <a:solidFill>
                  <a:srgbClr val="FFFF00"/>
                </a:solidFill>
              </a:rPr>
              <a:t>integrated, quantitative, and interdisciplinary </a:t>
            </a:r>
            <a:r>
              <a:rPr lang="en-US" sz="2400" dirty="0" smtClean="0"/>
              <a:t>approach to the study of environmental systems.</a:t>
            </a:r>
            <a:br>
              <a:rPr lang="en-US" sz="2400" dirty="0" smtClean="0"/>
            </a:br>
            <a:r>
              <a:rPr lang="en-US" sz="2400" dirty="0" smtClean="0"/>
              <a:t/>
            </a:r>
            <a:br>
              <a:rPr lang="en-US" sz="2400" dirty="0" smtClean="0"/>
            </a:br>
            <a:r>
              <a:rPr lang="en-US" sz="2400" b="1" dirty="0" smtClean="0">
                <a:solidFill>
                  <a:schemeClr val="hlink"/>
                </a:solidFill>
              </a:rPr>
              <a:t>Environmental study</a:t>
            </a:r>
            <a:r>
              <a:rPr lang="en-US" sz="2400" b="1" dirty="0" smtClean="0"/>
              <a:t/>
            </a:r>
            <a:br>
              <a:rPr lang="en-US" sz="2400" b="1" dirty="0" smtClean="0"/>
            </a:br>
            <a:r>
              <a:rPr lang="en-US" sz="2400" b="1" dirty="0" smtClean="0"/>
              <a:t/>
            </a:r>
            <a:br>
              <a:rPr lang="en-US" sz="2400" b="1" dirty="0" smtClean="0"/>
            </a:br>
            <a:r>
              <a:rPr lang="en-US" sz="2400" dirty="0" smtClean="0"/>
              <a:t>Environmental study is the systematic </a:t>
            </a:r>
            <a:r>
              <a:rPr lang="en-US" sz="2400" dirty="0" smtClean="0">
                <a:solidFill>
                  <a:srgbClr val="FFFF00"/>
                </a:solidFill>
              </a:rPr>
              <a:t>study of human interaction with their environment</a:t>
            </a:r>
            <a:r>
              <a:rPr lang="en-US" sz="2400" dirty="0" smtClean="0"/>
              <a:t>. It is a broad field of study that includes the </a:t>
            </a:r>
            <a:r>
              <a:rPr lang="en-US" sz="2400" dirty="0" smtClean="0">
                <a:solidFill>
                  <a:srgbClr val="FFFF00"/>
                </a:solidFill>
              </a:rPr>
              <a:t>natural environment, built environments, social environments, organizational environments, and the sets of relationships between them</a:t>
            </a:r>
            <a:r>
              <a:rPr lang="en-US" sz="2400" dirty="0" smtClean="0"/>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457200" y="381000"/>
            <a:ext cx="8229600" cy="487363"/>
          </a:xfrm>
        </p:spPr>
        <p:txBody>
          <a:bodyPr lIns="0" tIns="0" rIns="0" bIns="0" anchor="t">
            <a:spAutoFit/>
          </a:bodyPr>
          <a:lstStyle/>
          <a:p>
            <a:pPr eaLnBrk="1" hangingPunct="1">
              <a:defRPr/>
            </a:pPr>
            <a:r>
              <a:rPr lang="en-US" sz="3200" b="1" smtClean="0">
                <a:solidFill>
                  <a:schemeClr val="folHlink"/>
                </a:solidFill>
              </a:rPr>
              <a:t>What is an “environmental problem”?</a:t>
            </a:r>
          </a:p>
        </p:txBody>
      </p:sp>
      <p:sp>
        <p:nvSpPr>
          <p:cNvPr id="115715" name="Rectangle 3"/>
          <p:cNvSpPr>
            <a:spLocks noGrp="1" noChangeArrowheads="1"/>
          </p:cNvSpPr>
          <p:nvPr>
            <p:ph type="body" idx="4294967295"/>
          </p:nvPr>
        </p:nvSpPr>
        <p:spPr>
          <a:xfrm>
            <a:off x="152400" y="1839913"/>
            <a:ext cx="8991600" cy="4083050"/>
          </a:xfrm>
        </p:spPr>
        <p:txBody>
          <a:bodyPr anchor="ctr">
            <a:spAutoFit/>
          </a:bodyPr>
          <a:lstStyle/>
          <a:p>
            <a:pPr lvl="1" eaLnBrk="1" hangingPunct="1">
              <a:lnSpc>
                <a:spcPct val="125000"/>
              </a:lnSpc>
              <a:defRPr/>
            </a:pPr>
            <a:r>
              <a:rPr lang="en-US" smtClean="0"/>
              <a:t>The perception of what constitutes a problem varies between individuals and societies:</a:t>
            </a:r>
          </a:p>
          <a:p>
            <a:pPr lvl="1" eaLnBrk="1" hangingPunct="1">
              <a:lnSpc>
                <a:spcPct val="125000"/>
              </a:lnSpc>
              <a:defRPr/>
            </a:pPr>
            <a:r>
              <a:rPr lang="en-US" smtClean="0"/>
              <a:t>Ex.:  DDT, a pesticide </a:t>
            </a:r>
          </a:p>
          <a:p>
            <a:pPr lvl="2" eaLnBrk="1" hangingPunct="1">
              <a:lnSpc>
                <a:spcPct val="125000"/>
              </a:lnSpc>
              <a:defRPr/>
            </a:pPr>
            <a:r>
              <a:rPr lang="en-US" sz="2800" smtClean="0"/>
              <a:t>In developing countries: welcome because it kills malaria-carrying mosquitoes</a:t>
            </a:r>
          </a:p>
          <a:p>
            <a:pPr lvl="2" eaLnBrk="1" hangingPunct="1">
              <a:lnSpc>
                <a:spcPct val="125000"/>
              </a:lnSpc>
              <a:defRPr/>
            </a:pPr>
            <a:r>
              <a:rPr lang="en-US" sz="2800" smtClean="0"/>
              <a:t>In developed countries: not welcome, due to health risks. Also Asbestos.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152400" y="225425"/>
            <a:ext cx="8991600" cy="6740525"/>
          </a:xfrm>
          <a:prstGeom prst="rect">
            <a:avLst/>
          </a:prstGeom>
          <a:noFill/>
          <a:ln w="9525">
            <a:noFill/>
            <a:miter lim="800000"/>
            <a:headEnd/>
            <a:tailEnd/>
          </a:ln>
          <a:effectLst/>
        </p:spPr>
        <p:txBody>
          <a:bodyPr>
            <a:spAutoFit/>
          </a:bodyPr>
          <a:lstStyle/>
          <a:p>
            <a:pPr eaLnBrk="1" hangingPunct="1">
              <a:tabLst>
                <a:tab pos="688975" algn="l"/>
              </a:tabLst>
              <a:defRPr/>
            </a:pPr>
            <a:r>
              <a:rPr lang="en-US" sz="2400" b="1" dirty="0">
                <a:solidFill>
                  <a:schemeClr val="folHlink"/>
                </a:solidFill>
                <a:effectLst>
                  <a:outerShdw blurRad="38100" dist="38100" dir="2700000" algn="tl">
                    <a:srgbClr val="000000"/>
                  </a:outerShdw>
                </a:effectLst>
                <a:latin typeface="Arial" charset="0"/>
              </a:rPr>
              <a:t>ENVIRONMENTAL ETHICS</a:t>
            </a:r>
          </a:p>
          <a:p>
            <a:pPr eaLnBrk="1" hangingPunct="1">
              <a:tabLst>
                <a:tab pos="688975" algn="l"/>
              </a:tabLst>
              <a:defRPr/>
            </a:pPr>
            <a:endParaRPr lang="en-US" sz="2400" b="1" dirty="0">
              <a:solidFill>
                <a:schemeClr val="folHlink"/>
              </a:solidFill>
              <a:effectLst>
                <a:outerShdw blurRad="38100" dist="38100" dir="2700000" algn="tl">
                  <a:srgbClr val="000000"/>
                </a:outerShdw>
              </a:effectLst>
              <a:latin typeface="Arial" charset="0"/>
            </a:endParaRPr>
          </a:p>
          <a:p>
            <a:pPr eaLnBrk="1" hangingPunct="1">
              <a:tabLst>
                <a:tab pos="688975" algn="l"/>
              </a:tabLst>
              <a:defRPr/>
            </a:pPr>
            <a:r>
              <a:rPr lang="en-US" sz="2400" dirty="0">
                <a:effectLst>
                  <a:outerShdw blurRad="38100" dist="38100" dir="2700000" algn="tl">
                    <a:srgbClr val="000000"/>
                  </a:outerShdw>
                </a:effectLst>
                <a:latin typeface="Arial" charset="0"/>
              </a:rPr>
              <a:t>Environmental ethics is the part of environmental philosophy which considers the </a:t>
            </a:r>
            <a:r>
              <a:rPr lang="en-US" sz="2400" dirty="0">
                <a:solidFill>
                  <a:srgbClr val="FFFF00"/>
                </a:solidFill>
                <a:effectLst>
                  <a:outerShdw blurRad="38100" dist="38100" dir="2700000" algn="tl">
                    <a:srgbClr val="000000"/>
                  </a:outerShdw>
                </a:effectLst>
                <a:latin typeface="Arial" charset="0"/>
              </a:rPr>
              <a:t>ethical relationship between human beings and the natural environment</a:t>
            </a:r>
            <a:r>
              <a:rPr lang="en-US" sz="2400" dirty="0">
                <a:effectLst>
                  <a:outerShdw blurRad="38100" dist="38100" dir="2700000" algn="tl">
                    <a:srgbClr val="000000"/>
                  </a:outerShdw>
                </a:effectLst>
                <a:latin typeface="Arial" charset="0"/>
              </a:rPr>
              <a:t>. It exerts influence on a large range of disciplines including law, sociology, theology, economics, ecology and geography.</a:t>
            </a:r>
          </a:p>
          <a:p>
            <a:pPr eaLnBrk="1" hangingPunct="1">
              <a:tabLst>
                <a:tab pos="688975" algn="l"/>
              </a:tabLst>
              <a:defRPr/>
            </a:pPr>
            <a:endParaRPr lang="en-US" sz="2400" dirty="0">
              <a:effectLst>
                <a:outerShdw blurRad="38100" dist="38100" dir="2700000" algn="tl">
                  <a:srgbClr val="000000"/>
                </a:outerShdw>
              </a:effectLst>
              <a:latin typeface="Arial" charset="0"/>
            </a:endParaRPr>
          </a:p>
          <a:p>
            <a:pPr eaLnBrk="1" hangingPunct="1">
              <a:tabLst>
                <a:tab pos="688975" algn="l"/>
              </a:tabLst>
              <a:defRPr/>
            </a:pPr>
            <a:r>
              <a:rPr lang="en-US" sz="2400" dirty="0">
                <a:effectLst>
                  <a:outerShdw blurRad="38100" dist="38100" dir="2700000" algn="tl">
                    <a:srgbClr val="000000"/>
                  </a:outerShdw>
                </a:effectLst>
                <a:latin typeface="Arial" charset="0"/>
              </a:rPr>
              <a:t>There are many </a:t>
            </a:r>
            <a:r>
              <a:rPr lang="en-US" sz="2400" dirty="0">
                <a:solidFill>
                  <a:srgbClr val="FFFF00"/>
                </a:solidFill>
                <a:effectLst>
                  <a:outerShdw blurRad="38100" dist="38100" dir="2700000" algn="tl">
                    <a:srgbClr val="000000"/>
                  </a:outerShdw>
                </a:effectLst>
                <a:latin typeface="Arial" charset="0"/>
              </a:rPr>
              <a:t>ethical decisions </a:t>
            </a:r>
            <a:r>
              <a:rPr lang="en-US" sz="2400" dirty="0">
                <a:effectLst>
                  <a:outerShdw blurRad="38100" dist="38100" dir="2700000" algn="tl">
                    <a:srgbClr val="000000"/>
                  </a:outerShdw>
                </a:effectLst>
                <a:latin typeface="Arial" charset="0"/>
              </a:rPr>
              <a:t>that human beings make with respect to the environment. For example:</a:t>
            </a:r>
          </a:p>
          <a:p>
            <a:pPr eaLnBrk="1" hangingPunct="1">
              <a:tabLst>
                <a:tab pos="688975" algn="l"/>
              </a:tabLst>
              <a:defRPr/>
            </a:pPr>
            <a:endParaRPr lang="en-US" sz="2400" dirty="0">
              <a:effectLst>
                <a:outerShdw blurRad="38100" dist="38100" dir="2700000" algn="tl">
                  <a:srgbClr val="000000"/>
                </a:outerShdw>
              </a:effectLst>
              <a:latin typeface="Arial" charset="0"/>
            </a:endParaRPr>
          </a:p>
          <a:p>
            <a:pPr eaLnBrk="1" hangingPunct="1">
              <a:tabLst>
                <a:tab pos="688975" algn="l"/>
              </a:tabLst>
              <a:defRPr/>
            </a:pPr>
            <a:r>
              <a:rPr lang="en-US" sz="2400" dirty="0">
                <a:effectLst>
                  <a:outerShdw blurRad="38100" dist="38100" dir="2700000" algn="tl">
                    <a:srgbClr val="000000"/>
                  </a:outerShdw>
                </a:effectLst>
                <a:latin typeface="Arial" charset="0"/>
              </a:rPr>
              <a:t>•Should we continue to clear forests for the sake of human consumption?</a:t>
            </a:r>
          </a:p>
          <a:p>
            <a:pPr eaLnBrk="1" hangingPunct="1">
              <a:tabLst>
                <a:tab pos="688975" algn="l"/>
              </a:tabLst>
              <a:defRPr/>
            </a:pPr>
            <a:r>
              <a:rPr lang="en-US" sz="2400" dirty="0">
                <a:effectLst>
                  <a:outerShdw blurRad="38100" dist="38100" dir="2700000" algn="tl">
                    <a:srgbClr val="000000"/>
                  </a:outerShdw>
                </a:effectLst>
                <a:latin typeface="Arial" charset="0"/>
              </a:rPr>
              <a:t>•Should we continue to make gasoline powered vehicles, depleting fossil fuel resources while the technology exists to create zero-emission vehicles?</a:t>
            </a:r>
          </a:p>
          <a:p>
            <a:pPr eaLnBrk="1" hangingPunct="1">
              <a:tabLst>
                <a:tab pos="688975" algn="l"/>
              </a:tabLst>
              <a:defRPr/>
            </a:pPr>
            <a:r>
              <a:rPr lang="en-US" sz="2400" dirty="0">
                <a:effectLst>
                  <a:outerShdw blurRad="38100" dist="38100" dir="2700000" algn="tl">
                    <a:srgbClr val="000000"/>
                  </a:outerShdw>
                </a:effectLst>
                <a:latin typeface="Arial" charset="0"/>
              </a:rPr>
              <a:t>•What environmental obligations do we need to keep for future generations?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a:xfrm>
            <a:off x="457200" y="381000"/>
            <a:ext cx="8229600" cy="974725"/>
          </a:xfrm>
        </p:spPr>
        <p:txBody>
          <a:bodyPr lIns="0" tIns="0" rIns="0" bIns="0" anchor="t">
            <a:spAutoFit/>
          </a:bodyPr>
          <a:lstStyle/>
          <a:p>
            <a:pPr eaLnBrk="1" hangingPunct="1">
              <a:defRPr/>
            </a:pPr>
            <a:r>
              <a:rPr lang="en-US" sz="3200" b="1" smtClean="0">
                <a:solidFill>
                  <a:schemeClr val="folHlink"/>
                </a:solidFill>
              </a:rPr>
              <a:t>Environmental science is not environmentalism</a:t>
            </a:r>
          </a:p>
        </p:txBody>
      </p:sp>
      <p:sp>
        <p:nvSpPr>
          <p:cNvPr id="118787" name="Rectangle 3"/>
          <p:cNvSpPr>
            <a:spLocks noGrp="1" noChangeArrowheads="1"/>
          </p:cNvSpPr>
          <p:nvPr>
            <p:ph type="body" idx="4294967295"/>
          </p:nvPr>
        </p:nvSpPr>
        <p:spPr>
          <a:xfrm>
            <a:off x="354013" y="3170238"/>
            <a:ext cx="5589587" cy="1885950"/>
          </a:xfrm>
        </p:spPr>
        <p:txBody>
          <a:bodyPr anchor="ctr">
            <a:spAutoFit/>
          </a:bodyPr>
          <a:lstStyle/>
          <a:p>
            <a:pPr marL="0" indent="0" eaLnBrk="1" hangingPunct="1">
              <a:buFontTx/>
              <a:buChar char="•"/>
              <a:defRPr/>
            </a:pPr>
            <a:r>
              <a:rPr lang="en-US" sz="2800" b="1" smtClean="0"/>
              <a:t>Environmentalism</a:t>
            </a:r>
          </a:p>
          <a:p>
            <a:pPr lvl="1" eaLnBrk="1" hangingPunct="1">
              <a:buFontTx/>
              <a:buChar char="•"/>
              <a:defRPr/>
            </a:pPr>
            <a:r>
              <a:rPr lang="en-US" smtClean="0"/>
              <a:t>A social movement dedicated to protecting the natural world</a:t>
            </a:r>
          </a:p>
        </p:txBody>
      </p:sp>
      <p:pic>
        <p:nvPicPr>
          <p:cNvPr id="78852" name="Picture 4" descr="01-08Figure_P"/>
          <p:cNvPicPr>
            <a:picLocks noChangeAspect="1" noChangeArrowheads="1"/>
          </p:cNvPicPr>
          <p:nvPr/>
        </p:nvPicPr>
        <p:blipFill>
          <a:blip r:embed="rId2"/>
          <a:srcRect b="3714"/>
          <a:stretch>
            <a:fillRect/>
          </a:stretch>
        </p:blipFill>
        <p:spPr bwMode="auto">
          <a:xfrm>
            <a:off x="5749925" y="2165350"/>
            <a:ext cx="3005138" cy="3362325"/>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4"/>
          <p:cNvSpPr>
            <a:spLocks noChangeArrowheads="1"/>
          </p:cNvSpPr>
          <p:nvPr/>
        </p:nvSpPr>
        <p:spPr bwMode="auto">
          <a:xfrm>
            <a:off x="152400" y="0"/>
            <a:ext cx="8991600" cy="6355586"/>
          </a:xfrm>
          <a:prstGeom prst="rect">
            <a:avLst/>
          </a:prstGeom>
          <a:noFill/>
          <a:ln w="9525">
            <a:noFill/>
            <a:miter lim="800000"/>
            <a:headEnd/>
            <a:tailEnd/>
          </a:ln>
          <a:effectLst/>
        </p:spPr>
        <p:txBody>
          <a:bodyPr wrap="square">
            <a:spAutoFit/>
          </a:bodyPr>
          <a:lstStyle/>
          <a:p>
            <a:pPr eaLnBrk="1" hangingPunct="1">
              <a:defRPr/>
            </a:pPr>
            <a:endParaRPr lang="en-US" sz="1400" b="1" dirty="0" smtClean="0">
              <a:solidFill>
                <a:schemeClr val="folHlink"/>
              </a:solidFill>
              <a:effectLst>
                <a:outerShdw blurRad="38100" dist="38100" dir="2700000" algn="tl">
                  <a:srgbClr val="000000"/>
                </a:outerShdw>
              </a:effectLst>
              <a:latin typeface="Arial" charset="0"/>
            </a:endParaRPr>
          </a:p>
          <a:p>
            <a:pPr algn="ctr" eaLnBrk="1" hangingPunct="1">
              <a:defRPr/>
            </a:pPr>
            <a:r>
              <a:rPr lang="en-US" sz="3200" b="1" dirty="0" smtClean="0">
                <a:solidFill>
                  <a:schemeClr val="folHlink"/>
                </a:solidFill>
                <a:effectLst>
                  <a:outerShdw blurRad="38100" dist="38100" dir="2700000" algn="tl">
                    <a:srgbClr val="000000"/>
                  </a:outerShdw>
                </a:effectLst>
                <a:latin typeface="Arial" charset="0"/>
              </a:rPr>
              <a:t>Importance </a:t>
            </a:r>
            <a:r>
              <a:rPr lang="en-US" sz="3200" b="1" dirty="0">
                <a:solidFill>
                  <a:schemeClr val="folHlink"/>
                </a:solidFill>
                <a:effectLst>
                  <a:outerShdw blurRad="38100" dist="38100" dir="2700000" algn="tl">
                    <a:srgbClr val="000000"/>
                  </a:outerShdw>
                </a:effectLst>
                <a:latin typeface="Arial" charset="0"/>
              </a:rPr>
              <a:t>of Environmental Science (ES</a:t>
            </a:r>
            <a:r>
              <a:rPr lang="en-US" sz="3200" b="1" dirty="0" smtClean="0">
                <a:solidFill>
                  <a:schemeClr val="folHlink"/>
                </a:solidFill>
                <a:effectLst>
                  <a:outerShdw blurRad="38100" dist="38100" dir="2700000" algn="tl">
                    <a:srgbClr val="000000"/>
                  </a:outerShdw>
                </a:effectLst>
                <a:latin typeface="Arial" charset="0"/>
              </a:rPr>
              <a:t>)</a:t>
            </a:r>
            <a:endParaRPr lang="en-US" sz="3600" b="1" dirty="0">
              <a:solidFill>
                <a:schemeClr val="folHlink"/>
              </a:solidFill>
              <a:effectLst>
                <a:outerShdw blurRad="38100" dist="38100" dir="2700000" algn="tl">
                  <a:srgbClr val="000000"/>
                </a:outerShdw>
              </a:effectLst>
              <a:latin typeface="Arial" charset="0"/>
            </a:endParaRPr>
          </a:p>
          <a:p>
            <a:pPr eaLnBrk="1" hangingPunct="1">
              <a:defRPr/>
            </a:pPr>
            <a:endParaRPr lang="en-US" b="1" dirty="0">
              <a:solidFill>
                <a:schemeClr val="folHlink"/>
              </a:solidFill>
              <a:effectLst>
                <a:outerShdw blurRad="38100" dist="38100" dir="2700000" algn="tl">
                  <a:srgbClr val="000000"/>
                </a:outerShdw>
              </a:effectLst>
              <a:latin typeface="Arial" charset="0"/>
            </a:endParaRPr>
          </a:p>
          <a:p>
            <a:pPr eaLnBrk="1" hangingPunct="1">
              <a:defRPr/>
            </a:pPr>
            <a:r>
              <a:rPr lang="en-US" dirty="0">
                <a:effectLst>
                  <a:outerShdw blurRad="38100" dist="38100" dir="2700000" algn="tl">
                    <a:srgbClr val="000000"/>
                  </a:outerShdw>
                </a:effectLst>
                <a:latin typeface="Arial" charset="0"/>
              </a:rPr>
              <a:t>ES is important for </a:t>
            </a:r>
            <a:r>
              <a:rPr lang="en-US" dirty="0">
                <a:solidFill>
                  <a:srgbClr val="FFFF00"/>
                </a:solidFill>
                <a:effectLst>
                  <a:outerShdw blurRad="38100" dist="38100" dir="2700000" algn="tl">
                    <a:srgbClr val="000000"/>
                  </a:outerShdw>
                </a:effectLst>
                <a:latin typeface="Arial" charset="0"/>
              </a:rPr>
              <a:t>economy and welfare</a:t>
            </a:r>
            <a:r>
              <a:rPr lang="en-US" dirty="0">
                <a:effectLst>
                  <a:outerShdw blurRad="38100" dist="38100" dir="2700000" algn="tl">
                    <a:srgbClr val="000000"/>
                  </a:outerShdw>
                </a:effectLst>
                <a:latin typeface="Arial" charset="0"/>
              </a:rPr>
              <a:t> of human society;</a:t>
            </a:r>
          </a:p>
          <a:p>
            <a:pPr eaLnBrk="1" hangingPunct="1">
              <a:defRPr/>
            </a:pPr>
            <a:endParaRPr lang="en-US" sz="1100" dirty="0">
              <a:effectLst>
                <a:outerShdw blurRad="38100" dist="38100" dir="2700000" algn="tl">
                  <a:srgbClr val="000000"/>
                </a:outerShdw>
              </a:effectLst>
              <a:latin typeface="Arial" charset="0"/>
            </a:endParaRPr>
          </a:p>
          <a:p>
            <a:pPr eaLnBrk="1" hangingPunct="1">
              <a:defRPr/>
            </a:pPr>
            <a:endParaRPr lang="en-US" sz="1400" dirty="0">
              <a:effectLst>
                <a:outerShdw blurRad="38100" dist="38100" dir="2700000" algn="tl">
                  <a:srgbClr val="000000"/>
                </a:outerShdw>
              </a:effectLst>
              <a:latin typeface="Arial" charset="0"/>
            </a:endParaRPr>
          </a:p>
          <a:p>
            <a:pPr eaLnBrk="1" hangingPunct="1">
              <a:defRPr/>
            </a:pPr>
            <a:r>
              <a:rPr lang="en-US" dirty="0">
                <a:effectLst>
                  <a:outerShdw blurRad="38100" dist="38100" dir="2700000" algn="tl">
                    <a:srgbClr val="000000"/>
                  </a:outerShdw>
                </a:effectLst>
                <a:latin typeface="Arial" charset="0"/>
              </a:rPr>
              <a:t>ES is primarily concerned with </a:t>
            </a:r>
            <a:r>
              <a:rPr lang="en-US" dirty="0">
                <a:solidFill>
                  <a:srgbClr val="FFFF00"/>
                </a:solidFill>
                <a:effectLst>
                  <a:outerShdw blurRad="38100" dist="38100" dir="2700000" algn="tl">
                    <a:srgbClr val="000000"/>
                  </a:outerShdw>
                </a:effectLst>
                <a:latin typeface="Arial" charset="0"/>
              </a:rPr>
              <a:t>how humanity affects and in turn is affected</a:t>
            </a:r>
            <a:r>
              <a:rPr lang="en-US" dirty="0">
                <a:effectLst>
                  <a:outerShdw blurRad="38100" dist="38100" dir="2700000" algn="tl">
                    <a:srgbClr val="000000"/>
                  </a:outerShdw>
                </a:effectLst>
                <a:latin typeface="Arial" charset="0"/>
              </a:rPr>
              <a:t> by other living organisms and the non-living physical environment;</a:t>
            </a:r>
          </a:p>
          <a:p>
            <a:pPr eaLnBrk="1" hangingPunct="1">
              <a:defRPr/>
            </a:pPr>
            <a:r>
              <a:rPr lang="en-US" sz="1400" dirty="0">
                <a:effectLst>
                  <a:outerShdw blurRad="38100" dist="38100" dir="2700000" algn="tl">
                    <a:srgbClr val="000000"/>
                  </a:outerShdw>
                </a:effectLst>
                <a:latin typeface="Arial" charset="0"/>
              </a:rPr>
              <a:t> </a:t>
            </a:r>
          </a:p>
          <a:p>
            <a:pPr eaLnBrk="1" hangingPunct="1">
              <a:defRPr/>
            </a:pPr>
            <a:r>
              <a:rPr lang="en-US" dirty="0">
                <a:effectLst>
                  <a:outerShdw blurRad="38100" dist="38100" dir="2700000" algn="tl">
                    <a:srgbClr val="000000"/>
                  </a:outerShdw>
                </a:effectLst>
                <a:latin typeface="Arial" charset="0"/>
              </a:rPr>
              <a:t>It helps us in </a:t>
            </a:r>
            <a:r>
              <a:rPr lang="en-US" dirty="0">
                <a:solidFill>
                  <a:srgbClr val="FFFF00"/>
                </a:solidFill>
                <a:effectLst>
                  <a:outerShdw blurRad="38100" dist="38100" dir="2700000" algn="tl">
                    <a:srgbClr val="000000"/>
                  </a:outerShdw>
                </a:effectLst>
                <a:latin typeface="Arial" charset="0"/>
              </a:rPr>
              <a:t>careful handling of the issues </a:t>
            </a:r>
            <a:r>
              <a:rPr lang="en-US" dirty="0">
                <a:effectLst>
                  <a:outerShdw blurRad="38100" dist="38100" dir="2700000" algn="tl">
                    <a:srgbClr val="000000"/>
                  </a:outerShdw>
                </a:effectLst>
                <a:latin typeface="Arial" charset="0"/>
              </a:rPr>
              <a:t>like pollution, overexploitation of natural resources, food security and sustainable development;</a:t>
            </a:r>
          </a:p>
          <a:p>
            <a:pPr eaLnBrk="1" hangingPunct="1">
              <a:defRPr/>
            </a:pPr>
            <a:endParaRPr lang="en-US" sz="1400" dirty="0">
              <a:effectLst>
                <a:outerShdw blurRad="38100" dist="38100" dir="2700000" algn="tl">
                  <a:srgbClr val="000000"/>
                </a:outerShdw>
              </a:effectLst>
              <a:latin typeface="Arial" charset="0"/>
            </a:endParaRPr>
          </a:p>
          <a:p>
            <a:pPr eaLnBrk="1" hangingPunct="1">
              <a:defRPr/>
            </a:pPr>
            <a:r>
              <a:rPr lang="en-US" dirty="0">
                <a:effectLst>
                  <a:outerShdw blurRad="38100" dist="38100" dir="2700000" algn="tl">
                    <a:srgbClr val="000000"/>
                  </a:outerShdw>
                </a:effectLst>
                <a:latin typeface="Arial" charset="0"/>
              </a:rPr>
              <a:t>ES helps us to find </a:t>
            </a:r>
            <a:r>
              <a:rPr lang="en-US" dirty="0">
                <a:solidFill>
                  <a:srgbClr val="FFFF00"/>
                </a:solidFill>
                <a:effectLst>
                  <a:outerShdw blurRad="38100" dist="38100" dir="2700000" algn="tl">
                    <a:srgbClr val="000000"/>
                  </a:outerShdw>
                </a:effectLst>
                <a:latin typeface="Arial" charset="0"/>
              </a:rPr>
              <a:t>ways and means </a:t>
            </a:r>
            <a:r>
              <a:rPr lang="en-US" dirty="0">
                <a:effectLst>
                  <a:outerShdw blurRad="38100" dist="38100" dir="2700000" algn="tl">
                    <a:srgbClr val="000000"/>
                  </a:outerShdw>
                </a:effectLst>
                <a:latin typeface="Arial" charset="0"/>
              </a:rPr>
              <a:t>to maintain the </a:t>
            </a:r>
            <a:r>
              <a:rPr lang="en-US" dirty="0">
                <a:solidFill>
                  <a:srgbClr val="FFFF00"/>
                </a:solidFill>
                <a:effectLst>
                  <a:outerShdw blurRad="38100" dist="38100" dir="2700000" algn="tl">
                    <a:srgbClr val="000000"/>
                  </a:outerShdw>
                </a:effectLst>
                <a:latin typeface="Arial" charset="0"/>
              </a:rPr>
              <a:t>ecological balance</a:t>
            </a:r>
            <a:r>
              <a:rPr lang="en-US" dirty="0">
                <a:effectLst>
                  <a:outerShdw blurRad="38100" dist="38100" dir="2700000" algn="tl">
                    <a:srgbClr val="000000"/>
                  </a:outerShdw>
                </a:effectLst>
                <a:latin typeface="Arial" charset="0"/>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0" y="381000"/>
            <a:ext cx="9144000" cy="533400"/>
          </a:xfrm>
        </p:spPr>
        <p:txBody>
          <a:bodyPr/>
          <a:lstStyle/>
          <a:p>
            <a:pPr eaLnBrk="1" hangingPunct="1">
              <a:defRPr/>
            </a:pPr>
            <a:r>
              <a:rPr lang="en-US" sz="3200" b="1" dirty="0" smtClean="0">
                <a:solidFill>
                  <a:schemeClr val="folHlink"/>
                </a:solidFill>
              </a:rPr>
              <a:t>Importance of Environmental Science (ES)..</a:t>
            </a:r>
          </a:p>
        </p:txBody>
      </p:sp>
      <p:sp>
        <p:nvSpPr>
          <p:cNvPr id="206851" name="Rectangle 3"/>
          <p:cNvSpPr>
            <a:spLocks noGrp="1" noChangeArrowheads="1"/>
          </p:cNvSpPr>
          <p:nvPr>
            <p:ph type="body" idx="1"/>
          </p:nvPr>
        </p:nvSpPr>
        <p:spPr>
          <a:xfrm>
            <a:off x="152400" y="1524000"/>
            <a:ext cx="8991600" cy="4343400"/>
          </a:xfrm>
        </p:spPr>
        <p:txBody>
          <a:bodyPr/>
          <a:lstStyle/>
          <a:p>
            <a:pPr eaLnBrk="1" hangingPunct="1">
              <a:buFont typeface="Wingdings" pitchFamily="2" charset="2"/>
              <a:buNone/>
              <a:defRPr/>
            </a:pPr>
            <a:r>
              <a:rPr lang="en-US" sz="2800" dirty="0" smtClean="0"/>
              <a:t>It demonstrates how man can </a:t>
            </a:r>
            <a:r>
              <a:rPr lang="en-US" sz="2800" dirty="0" smtClean="0">
                <a:solidFill>
                  <a:srgbClr val="FFFF00"/>
                </a:solidFill>
              </a:rPr>
              <a:t>derive benefits </a:t>
            </a:r>
            <a:r>
              <a:rPr lang="en-US" sz="2800" dirty="0" smtClean="0"/>
              <a:t>from environment </a:t>
            </a:r>
            <a:r>
              <a:rPr lang="en-US" sz="2800" dirty="0" smtClean="0">
                <a:solidFill>
                  <a:srgbClr val="FFFF00"/>
                </a:solidFill>
              </a:rPr>
              <a:t>without destroying it</a:t>
            </a:r>
            <a:r>
              <a:rPr lang="en-US" sz="2800" dirty="0" smtClean="0"/>
              <a:t>;</a:t>
            </a:r>
          </a:p>
          <a:p>
            <a:pPr eaLnBrk="1" hangingPunct="1">
              <a:buFont typeface="Wingdings" pitchFamily="2" charset="2"/>
              <a:buNone/>
              <a:defRPr/>
            </a:pPr>
            <a:endParaRPr lang="en-US" sz="2800" dirty="0" smtClean="0"/>
          </a:p>
          <a:p>
            <a:pPr eaLnBrk="1" hangingPunct="1">
              <a:buFont typeface="Wingdings" pitchFamily="2" charset="2"/>
              <a:buNone/>
              <a:defRPr/>
            </a:pPr>
            <a:r>
              <a:rPr lang="en-US" sz="2800" dirty="0" smtClean="0"/>
              <a:t>It </a:t>
            </a:r>
            <a:r>
              <a:rPr lang="en-US" sz="2800" dirty="0" smtClean="0">
                <a:solidFill>
                  <a:srgbClr val="FFFF00"/>
                </a:solidFill>
              </a:rPr>
              <a:t>trains</a:t>
            </a:r>
            <a:r>
              <a:rPr lang="en-US" sz="2800" dirty="0" smtClean="0"/>
              <a:t> us to </a:t>
            </a:r>
            <a:r>
              <a:rPr lang="en-US" sz="2800" dirty="0" smtClean="0">
                <a:solidFill>
                  <a:srgbClr val="FFFF00"/>
                </a:solidFill>
              </a:rPr>
              <a:t>conserve</a:t>
            </a:r>
            <a:r>
              <a:rPr lang="en-US" sz="2800" dirty="0" smtClean="0"/>
              <a:t> our fast </a:t>
            </a:r>
            <a:r>
              <a:rPr lang="en-US" sz="2800" dirty="0" smtClean="0">
                <a:solidFill>
                  <a:srgbClr val="FFFF00"/>
                </a:solidFill>
              </a:rPr>
              <a:t>depleting natural resources</a:t>
            </a:r>
            <a:r>
              <a:rPr lang="en-US" sz="2800" dirty="0" smtClean="0"/>
              <a:t>;</a:t>
            </a:r>
          </a:p>
          <a:p>
            <a:pPr eaLnBrk="1" hangingPunct="1">
              <a:buFont typeface="Wingdings" pitchFamily="2" charset="2"/>
              <a:buNone/>
              <a:defRPr/>
            </a:pPr>
            <a:endParaRPr lang="en-US" sz="2800" dirty="0" smtClean="0"/>
          </a:p>
          <a:p>
            <a:pPr eaLnBrk="1" hangingPunct="1">
              <a:buFont typeface="Wingdings" pitchFamily="2" charset="2"/>
              <a:buNone/>
              <a:defRPr/>
            </a:pPr>
            <a:r>
              <a:rPr lang="en-US" sz="2800" dirty="0" smtClean="0"/>
              <a:t>It helps to understand different </a:t>
            </a:r>
            <a:r>
              <a:rPr lang="en-US" sz="2800" dirty="0" smtClean="0">
                <a:solidFill>
                  <a:srgbClr val="FFFF00"/>
                </a:solidFill>
              </a:rPr>
              <a:t>food chain and ecological balance in nature</a:t>
            </a:r>
            <a:r>
              <a:rPr lang="en-US" sz="2800" dirty="0" smtClean="0"/>
              <a:t>.</a:t>
            </a:r>
          </a:p>
          <a:p>
            <a:pPr eaLnBrk="1" hangingPunct="1">
              <a:defRPr/>
            </a:pPr>
            <a:endParaRPr lang="en-US" sz="2800" dirty="0"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a:xfrm>
            <a:off x="457200" y="381000"/>
            <a:ext cx="8229600" cy="487363"/>
          </a:xfrm>
        </p:spPr>
        <p:txBody>
          <a:bodyPr lIns="0" tIns="0" rIns="0" bIns="0" anchor="t">
            <a:spAutoFit/>
          </a:bodyPr>
          <a:lstStyle/>
          <a:p>
            <a:pPr eaLnBrk="1" hangingPunct="1">
              <a:defRPr/>
            </a:pPr>
            <a:r>
              <a:rPr lang="en-US" sz="3200" b="1" dirty="0" smtClean="0">
                <a:solidFill>
                  <a:schemeClr val="folHlink"/>
                </a:solidFill>
              </a:rPr>
              <a:t>The nature of science</a:t>
            </a:r>
          </a:p>
        </p:txBody>
      </p:sp>
      <p:sp>
        <p:nvSpPr>
          <p:cNvPr id="119811" name="Rectangle 3"/>
          <p:cNvSpPr>
            <a:spLocks noGrp="1" noChangeArrowheads="1"/>
          </p:cNvSpPr>
          <p:nvPr>
            <p:ph type="body" idx="4294967295"/>
          </p:nvPr>
        </p:nvSpPr>
        <p:spPr>
          <a:xfrm>
            <a:off x="0" y="1084263"/>
            <a:ext cx="9144000" cy="5729287"/>
          </a:xfrm>
        </p:spPr>
        <p:txBody>
          <a:bodyPr anchor="ctr">
            <a:spAutoFit/>
          </a:bodyPr>
          <a:lstStyle/>
          <a:p>
            <a:pPr eaLnBrk="1" hangingPunct="1">
              <a:spcBef>
                <a:spcPct val="0"/>
              </a:spcBef>
              <a:defRPr/>
            </a:pPr>
            <a:r>
              <a:rPr lang="en-US" sz="2800" b="1" smtClean="0">
                <a:solidFill>
                  <a:schemeClr val="folHlink"/>
                </a:solidFill>
              </a:rPr>
              <a:t>Science</a:t>
            </a:r>
            <a:r>
              <a:rPr lang="en-US" sz="2800" smtClean="0"/>
              <a:t>:</a:t>
            </a:r>
          </a:p>
          <a:p>
            <a:pPr eaLnBrk="1" hangingPunct="1">
              <a:spcBef>
                <a:spcPct val="0"/>
              </a:spcBef>
              <a:defRPr/>
            </a:pPr>
            <a:endParaRPr lang="en-US" sz="2800" smtClean="0"/>
          </a:p>
          <a:p>
            <a:pPr lvl="1" eaLnBrk="1" hangingPunct="1">
              <a:spcBef>
                <a:spcPct val="0"/>
              </a:spcBef>
              <a:defRPr/>
            </a:pPr>
            <a:r>
              <a:rPr lang="en-US" smtClean="0"/>
              <a:t>A systematic process for learning about the world and testing our understanding of it;</a:t>
            </a:r>
          </a:p>
          <a:p>
            <a:pPr lvl="1" eaLnBrk="1" hangingPunct="1">
              <a:spcBef>
                <a:spcPct val="0"/>
              </a:spcBef>
              <a:defRPr/>
            </a:pPr>
            <a:r>
              <a:rPr lang="en-US" smtClean="0"/>
              <a:t>A dynamic process of observation, testing, and discovery;</a:t>
            </a:r>
          </a:p>
          <a:p>
            <a:pPr lvl="1" eaLnBrk="1" hangingPunct="1">
              <a:spcBef>
                <a:spcPct val="0"/>
              </a:spcBef>
              <a:defRPr/>
            </a:pPr>
            <a:r>
              <a:rPr lang="en-US" smtClean="0"/>
              <a:t>The accumulated body of knowledge that results from this process.</a:t>
            </a:r>
          </a:p>
          <a:p>
            <a:pPr lvl="1" eaLnBrk="1" hangingPunct="1">
              <a:spcBef>
                <a:spcPct val="0"/>
              </a:spcBef>
              <a:defRPr/>
            </a:pPr>
            <a:endParaRPr lang="en-US" smtClean="0"/>
          </a:p>
          <a:p>
            <a:pPr eaLnBrk="1" hangingPunct="1">
              <a:defRPr/>
            </a:pPr>
            <a:r>
              <a:rPr lang="en-US" sz="2800" smtClean="0">
                <a:solidFill>
                  <a:schemeClr val="folHlink"/>
                </a:solidFill>
              </a:rPr>
              <a:t>Science is essential</a:t>
            </a:r>
            <a:r>
              <a:rPr lang="en-US" sz="2800" smtClean="0"/>
              <a:t>:</a:t>
            </a:r>
          </a:p>
          <a:p>
            <a:pPr eaLnBrk="1" hangingPunct="1">
              <a:buFont typeface="Wingdings" pitchFamily="2" charset="2"/>
              <a:buNone/>
              <a:defRPr/>
            </a:pPr>
            <a:endParaRPr lang="en-US" sz="1400" smtClean="0"/>
          </a:p>
          <a:p>
            <a:pPr lvl="1" eaLnBrk="1" hangingPunct="1">
              <a:defRPr/>
            </a:pPr>
            <a:r>
              <a:rPr lang="en-US" smtClean="0"/>
              <a:t>To sort fact from fiction </a:t>
            </a:r>
          </a:p>
          <a:p>
            <a:pPr lvl="1" eaLnBrk="1" hangingPunct="1">
              <a:defRPr/>
            </a:pPr>
            <a:r>
              <a:rPr lang="en-US" smtClean="0"/>
              <a:t>Develop solutions to the problems we face.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a:xfrm>
            <a:off x="457200" y="152400"/>
            <a:ext cx="8229600" cy="487363"/>
          </a:xfrm>
        </p:spPr>
        <p:txBody>
          <a:bodyPr lIns="0" tIns="0" rIns="0" bIns="0" anchor="t">
            <a:spAutoFit/>
          </a:bodyPr>
          <a:lstStyle/>
          <a:p>
            <a:pPr algn="l" eaLnBrk="1" hangingPunct="1">
              <a:defRPr/>
            </a:pPr>
            <a:r>
              <a:rPr lang="en-US" sz="3200" b="1" dirty="0" smtClean="0">
                <a:solidFill>
                  <a:schemeClr val="folHlink"/>
                </a:solidFill>
              </a:rPr>
              <a:t>The scientific method</a:t>
            </a:r>
          </a:p>
        </p:txBody>
      </p:sp>
      <p:sp>
        <p:nvSpPr>
          <p:cNvPr id="120835" name="Rectangle 3"/>
          <p:cNvSpPr>
            <a:spLocks noGrp="1" noChangeArrowheads="1"/>
          </p:cNvSpPr>
          <p:nvPr>
            <p:ph type="body" idx="4294967295"/>
          </p:nvPr>
        </p:nvSpPr>
        <p:spPr>
          <a:xfrm>
            <a:off x="0" y="838200"/>
            <a:ext cx="5943600" cy="5693866"/>
          </a:xfrm>
        </p:spPr>
        <p:txBody>
          <a:bodyPr wrap="square" anchor="ctr">
            <a:spAutoFit/>
          </a:bodyPr>
          <a:lstStyle/>
          <a:p>
            <a:pPr eaLnBrk="1" hangingPunct="1">
              <a:spcBef>
                <a:spcPct val="0"/>
              </a:spcBef>
              <a:defRPr/>
            </a:pPr>
            <a:r>
              <a:rPr lang="en-US" sz="2800" dirty="0" smtClean="0"/>
              <a:t>A </a:t>
            </a:r>
            <a:r>
              <a:rPr lang="en-US" sz="2800" dirty="0" smtClean="0">
                <a:solidFill>
                  <a:srgbClr val="FFC000"/>
                </a:solidFill>
              </a:rPr>
              <a:t>technique</a:t>
            </a:r>
            <a:r>
              <a:rPr lang="en-US" sz="2800" dirty="0" smtClean="0"/>
              <a:t> for testing ideas with observations</a:t>
            </a:r>
          </a:p>
          <a:p>
            <a:pPr eaLnBrk="1" hangingPunct="1">
              <a:spcBef>
                <a:spcPct val="0"/>
              </a:spcBef>
              <a:defRPr/>
            </a:pPr>
            <a:endParaRPr lang="en-US" sz="2800" dirty="0" smtClean="0"/>
          </a:p>
          <a:p>
            <a:pPr eaLnBrk="1" hangingPunct="1">
              <a:spcBef>
                <a:spcPct val="0"/>
              </a:spcBef>
              <a:defRPr/>
            </a:pPr>
            <a:r>
              <a:rPr lang="en-US" sz="2800" dirty="0" smtClean="0"/>
              <a:t> </a:t>
            </a:r>
            <a:r>
              <a:rPr lang="en-US" sz="2800" b="1" dirty="0" smtClean="0">
                <a:solidFill>
                  <a:srgbClr val="FFC000"/>
                </a:solidFill>
              </a:rPr>
              <a:t>Assumptions</a:t>
            </a:r>
            <a:r>
              <a:rPr lang="en-US" sz="2800" dirty="0" smtClean="0"/>
              <a:t>:</a:t>
            </a:r>
          </a:p>
          <a:p>
            <a:pPr eaLnBrk="1" hangingPunct="1">
              <a:spcBef>
                <a:spcPct val="0"/>
              </a:spcBef>
              <a:defRPr/>
            </a:pPr>
            <a:endParaRPr lang="en-US" sz="2800" dirty="0" smtClean="0"/>
          </a:p>
          <a:p>
            <a:pPr lvl="1" eaLnBrk="1" hangingPunct="1">
              <a:spcBef>
                <a:spcPct val="0"/>
              </a:spcBef>
              <a:defRPr/>
            </a:pPr>
            <a:r>
              <a:rPr lang="en-US" dirty="0" smtClean="0"/>
              <a:t>The universe works according to unchanging natural laws;</a:t>
            </a:r>
          </a:p>
          <a:p>
            <a:pPr lvl="1" eaLnBrk="1" hangingPunct="1">
              <a:spcBef>
                <a:spcPct val="0"/>
              </a:spcBef>
              <a:defRPr/>
            </a:pPr>
            <a:endParaRPr lang="en-US" dirty="0" smtClean="0"/>
          </a:p>
          <a:p>
            <a:pPr lvl="1" eaLnBrk="1" hangingPunct="1">
              <a:spcBef>
                <a:spcPct val="0"/>
              </a:spcBef>
              <a:defRPr/>
            </a:pPr>
            <a:r>
              <a:rPr lang="en-US" dirty="0" smtClean="0"/>
              <a:t>Events arise from causes, and cause other events;</a:t>
            </a:r>
          </a:p>
          <a:p>
            <a:pPr lvl="1" eaLnBrk="1" hangingPunct="1">
              <a:spcBef>
                <a:spcPct val="0"/>
              </a:spcBef>
              <a:defRPr/>
            </a:pPr>
            <a:endParaRPr lang="en-US" dirty="0" smtClean="0"/>
          </a:p>
          <a:p>
            <a:pPr lvl="1" eaLnBrk="1" hangingPunct="1">
              <a:spcBef>
                <a:spcPct val="0"/>
              </a:spcBef>
              <a:defRPr/>
            </a:pPr>
            <a:r>
              <a:rPr lang="en-US" dirty="0" smtClean="0"/>
              <a:t>We use our senses and reason to understand nature’s laws</a:t>
            </a:r>
          </a:p>
        </p:txBody>
      </p:sp>
      <p:pic>
        <p:nvPicPr>
          <p:cNvPr id="82948" name="Picture 4" descr="01-10Figure_L"/>
          <p:cNvPicPr>
            <a:picLocks noChangeAspect="1" noChangeArrowheads="1"/>
          </p:cNvPicPr>
          <p:nvPr/>
        </p:nvPicPr>
        <p:blipFill>
          <a:blip r:embed="rId2"/>
          <a:srcRect b="3423"/>
          <a:stretch>
            <a:fillRect/>
          </a:stretch>
        </p:blipFill>
        <p:spPr bwMode="auto">
          <a:xfrm>
            <a:off x="5787731" y="1066800"/>
            <a:ext cx="3356269" cy="5495925"/>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a:xfrm>
            <a:off x="304800" y="228600"/>
            <a:ext cx="8382000" cy="553998"/>
          </a:xfrm>
        </p:spPr>
        <p:txBody>
          <a:bodyPr wrap="square" lIns="0" tIns="0" rIns="0" bIns="0" anchor="t">
            <a:spAutoFit/>
          </a:bodyPr>
          <a:lstStyle/>
          <a:p>
            <a:pPr algn="l" eaLnBrk="1" hangingPunct="1">
              <a:defRPr/>
            </a:pPr>
            <a:r>
              <a:rPr lang="en-US" sz="3600" b="1" dirty="0" smtClean="0">
                <a:solidFill>
                  <a:schemeClr val="folHlink"/>
                </a:solidFill>
              </a:rPr>
              <a:t>The scientific method</a:t>
            </a:r>
            <a:r>
              <a:rPr lang="en-US" sz="2400" b="1" dirty="0" smtClean="0">
                <a:solidFill>
                  <a:schemeClr val="folHlink"/>
                </a:solidFill>
              </a:rPr>
              <a:t>……</a:t>
            </a:r>
          </a:p>
        </p:txBody>
      </p:sp>
      <p:pic>
        <p:nvPicPr>
          <p:cNvPr id="83971" name="Picture 4" descr="01-10Figure_L"/>
          <p:cNvPicPr>
            <a:picLocks noChangeAspect="1" noChangeArrowheads="1"/>
          </p:cNvPicPr>
          <p:nvPr/>
        </p:nvPicPr>
        <p:blipFill>
          <a:blip r:embed="rId2"/>
          <a:srcRect b="3423"/>
          <a:stretch>
            <a:fillRect/>
          </a:stretch>
        </p:blipFill>
        <p:spPr bwMode="auto">
          <a:xfrm>
            <a:off x="0" y="891616"/>
            <a:ext cx="3513138" cy="5966384"/>
          </a:xfrm>
          <a:prstGeom prst="rect">
            <a:avLst/>
          </a:prstGeom>
          <a:noFill/>
          <a:ln w="9525">
            <a:noFill/>
            <a:miter lim="800000"/>
            <a:headEnd/>
            <a:tailEnd/>
          </a:ln>
        </p:spPr>
      </p:pic>
      <p:sp>
        <p:nvSpPr>
          <p:cNvPr id="121860" name="Rectangle 3"/>
          <p:cNvSpPr>
            <a:spLocks noGrp="1" noChangeArrowheads="1"/>
          </p:cNvSpPr>
          <p:nvPr>
            <p:ph type="body" idx="4294967295"/>
          </p:nvPr>
        </p:nvSpPr>
        <p:spPr>
          <a:xfrm>
            <a:off x="3505200" y="838200"/>
            <a:ext cx="5638800" cy="5952399"/>
          </a:xfrm>
        </p:spPr>
        <p:txBody>
          <a:bodyPr wrap="square" anchor="ctr">
            <a:spAutoFit/>
          </a:bodyPr>
          <a:lstStyle/>
          <a:p>
            <a:pPr marL="0" indent="0" eaLnBrk="1" hangingPunct="1">
              <a:defRPr/>
            </a:pPr>
            <a:r>
              <a:rPr lang="en-US" sz="2800" dirty="0" smtClean="0"/>
              <a:t> A scientist makes an </a:t>
            </a:r>
            <a:r>
              <a:rPr lang="en-US" sz="2800" b="1" dirty="0" smtClean="0"/>
              <a:t>observation</a:t>
            </a:r>
            <a:r>
              <a:rPr lang="en-US" sz="2800" dirty="0" smtClean="0"/>
              <a:t> and asks </a:t>
            </a:r>
            <a:r>
              <a:rPr lang="en-US" sz="2800" b="1" dirty="0" smtClean="0"/>
              <a:t>questions</a:t>
            </a:r>
            <a:r>
              <a:rPr lang="en-US" sz="2800" dirty="0" smtClean="0"/>
              <a:t> of some phenomenon;</a:t>
            </a:r>
          </a:p>
          <a:p>
            <a:pPr marL="0" indent="0" eaLnBrk="1" hangingPunct="1">
              <a:defRPr/>
            </a:pPr>
            <a:r>
              <a:rPr lang="en-US" sz="2800" dirty="0" smtClean="0"/>
              <a:t> The scientist formulates a </a:t>
            </a:r>
            <a:r>
              <a:rPr lang="en-US" sz="2800" b="1" dirty="0" smtClean="0"/>
              <a:t>hypothesis,</a:t>
            </a:r>
            <a:r>
              <a:rPr lang="en-US" sz="2800" dirty="0" smtClean="0"/>
              <a:t> a statement that attempts to explain the scientific question.</a:t>
            </a:r>
          </a:p>
          <a:p>
            <a:pPr marL="0" indent="0" eaLnBrk="1" hangingPunct="1">
              <a:defRPr/>
            </a:pPr>
            <a:r>
              <a:rPr lang="en-US" sz="2800" dirty="0" smtClean="0"/>
              <a:t> The hypothesis is used to generate </a:t>
            </a:r>
            <a:r>
              <a:rPr lang="en-US" sz="2800" b="1" dirty="0" smtClean="0"/>
              <a:t>predictions</a:t>
            </a:r>
            <a:r>
              <a:rPr lang="en-US" sz="2800" dirty="0" smtClean="0"/>
              <a:t>, which are specific statements that can be directly and unequivocally </a:t>
            </a:r>
            <a:r>
              <a:rPr lang="en-US" sz="2800" b="1" dirty="0" smtClean="0"/>
              <a:t>tested</a:t>
            </a:r>
            <a:r>
              <a:rPr lang="en-US" sz="2800" dirty="0" smtClean="0"/>
              <a:t>.</a:t>
            </a:r>
          </a:p>
          <a:p>
            <a:pPr marL="0" indent="0" eaLnBrk="1" hangingPunct="1">
              <a:defRPr/>
            </a:pPr>
            <a:r>
              <a:rPr lang="en-US" sz="2800" dirty="0" smtClean="0"/>
              <a:t> The test </a:t>
            </a:r>
            <a:r>
              <a:rPr lang="en-US" sz="2800" b="1" dirty="0" smtClean="0"/>
              <a:t>results</a:t>
            </a:r>
            <a:r>
              <a:rPr lang="en-US" sz="2800" dirty="0" smtClean="0"/>
              <a:t> either support or reject the hypothesis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457200" y="0"/>
            <a:ext cx="8229600" cy="768350"/>
          </a:xfrm>
        </p:spPr>
        <p:txBody>
          <a:bodyPr/>
          <a:lstStyle/>
          <a:p>
            <a:pPr eaLnBrk="1" hangingPunct="1">
              <a:defRPr/>
            </a:pPr>
            <a:r>
              <a:rPr lang="en-US" sz="3200" b="1" smtClean="0">
                <a:solidFill>
                  <a:srgbClr val="CC3300"/>
                </a:solidFill>
              </a:rPr>
              <a:t>Key Themes/Threads…………</a:t>
            </a:r>
            <a:r>
              <a:rPr lang="en-US" sz="2000" b="1" smtClean="0">
                <a:solidFill>
                  <a:srgbClr val="CC3300"/>
                </a:solidFill>
              </a:rPr>
              <a:t>contd</a:t>
            </a:r>
          </a:p>
        </p:txBody>
      </p:sp>
      <p:sp>
        <p:nvSpPr>
          <p:cNvPr id="275459" name="Rectangle 3"/>
          <p:cNvSpPr>
            <a:spLocks noGrp="1" noChangeArrowheads="1"/>
          </p:cNvSpPr>
          <p:nvPr>
            <p:ph type="body" idx="1"/>
          </p:nvPr>
        </p:nvSpPr>
        <p:spPr>
          <a:xfrm>
            <a:off x="0" y="1143000"/>
            <a:ext cx="9144000" cy="5715000"/>
          </a:xfrm>
        </p:spPr>
        <p:txBody>
          <a:bodyPr/>
          <a:lstStyle/>
          <a:p>
            <a:pPr eaLnBrk="1" hangingPunct="1">
              <a:lnSpc>
                <a:spcPct val="80000"/>
              </a:lnSpc>
              <a:defRPr/>
            </a:pPr>
            <a:r>
              <a:rPr lang="en-US" b="1" dirty="0" smtClean="0">
                <a:solidFill>
                  <a:schemeClr val="folHlink"/>
                </a:solidFill>
                <a:cs typeface="Times New Roman" pitchFamily="-111" charset="0"/>
              </a:rPr>
              <a:t>An Urban World</a:t>
            </a:r>
          </a:p>
          <a:p>
            <a:pPr eaLnBrk="1" hangingPunct="1">
              <a:lnSpc>
                <a:spcPct val="80000"/>
              </a:lnSpc>
              <a:buFont typeface="Wingdings" pitchFamily="2" charset="2"/>
              <a:buNone/>
              <a:defRPr/>
            </a:pPr>
            <a:r>
              <a:rPr lang="en-US" dirty="0" smtClean="0">
                <a:cs typeface="Times New Roman" pitchFamily="-111" charset="0"/>
              </a:rPr>
              <a:t>		</a:t>
            </a:r>
            <a:r>
              <a:rPr lang="en-US" sz="2800" dirty="0" smtClean="0">
                <a:solidFill>
                  <a:srgbClr val="FFFF66"/>
                </a:solidFill>
                <a:cs typeface="Times New Roman" pitchFamily="-111" charset="0"/>
              </a:rPr>
              <a:t>Population increase, technological development, unemployment</a:t>
            </a:r>
            <a:r>
              <a:rPr lang="en-US" sz="2800" dirty="0" smtClean="0">
                <a:cs typeface="Times New Roman" pitchFamily="-111" charset="0"/>
              </a:rPr>
              <a:t>, are some of the reasons of </a:t>
            </a:r>
            <a:r>
              <a:rPr lang="en-US" sz="2800" dirty="0" smtClean="0">
                <a:solidFill>
                  <a:srgbClr val="FFFF66"/>
                </a:solidFill>
                <a:cs typeface="Times New Roman" pitchFamily="-111" charset="0"/>
              </a:rPr>
              <a:t>increasing urban areas </a:t>
            </a:r>
            <a:r>
              <a:rPr lang="en-US" sz="2800" dirty="0" smtClean="0">
                <a:solidFill>
                  <a:schemeClr val="tx2"/>
                </a:solidFill>
                <a:cs typeface="Times New Roman" pitchFamily="-111" charset="0"/>
              </a:rPr>
              <a:t>at a faster rate</a:t>
            </a:r>
            <a:r>
              <a:rPr lang="en-US" sz="2800" dirty="0" smtClean="0">
                <a:solidFill>
                  <a:srgbClr val="FFFF66"/>
                </a:solidFill>
                <a:cs typeface="Times New Roman" pitchFamily="-111" charset="0"/>
              </a:rPr>
              <a:t>,</a:t>
            </a:r>
            <a:r>
              <a:rPr lang="en-US" sz="2800" dirty="0" smtClean="0">
                <a:cs typeface="Times New Roman" pitchFamily="-111" charset="0"/>
              </a:rPr>
              <a:t> particularly in the </a:t>
            </a:r>
            <a:r>
              <a:rPr lang="en-US" sz="2800" dirty="0" smtClean="0">
                <a:solidFill>
                  <a:srgbClr val="FFFF66"/>
                </a:solidFill>
                <a:cs typeface="Times New Roman" pitchFamily="-111" charset="0"/>
              </a:rPr>
              <a:t>developing world</a:t>
            </a:r>
            <a:r>
              <a:rPr lang="en-US" sz="2800" dirty="0" smtClean="0">
                <a:cs typeface="Times New Roman" pitchFamily="-111" charset="0"/>
              </a:rPr>
              <a:t>. As urban areas expands, wetlands are filled in, forests cut, and soils covered over with pavements and buildings. It is estimated that the </a:t>
            </a:r>
            <a:r>
              <a:rPr lang="en-US" sz="2800" dirty="0" smtClean="0">
                <a:solidFill>
                  <a:srgbClr val="FFFF66"/>
                </a:solidFill>
                <a:cs typeface="Times New Roman" pitchFamily="-111" charset="0"/>
              </a:rPr>
              <a:t>by 2015</a:t>
            </a:r>
            <a:r>
              <a:rPr lang="en-US" sz="2800" dirty="0" smtClean="0">
                <a:cs typeface="Times New Roman" pitchFamily="-111" charset="0"/>
              </a:rPr>
              <a:t> the worlds will have </a:t>
            </a:r>
            <a:r>
              <a:rPr lang="en-US" sz="2800" dirty="0" smtClean="0">
                <a:solidFill>
                  <a:srgbClr val="FFFF66"/>
                </a:solidFill>
                <a:cs typeface="Times New Roman" pitchFamily="-111" charset="0"/>
              </a:rPr>
              <a:t>36 megacities, 23 of them in Asia. </a:t>
            </a:r>
          </a:p>
          <a:p>
            <a:pPr eaLnBrk="1" hangingPunct="1">
              <a:lnSpc>
                <a:spcPct val="80000"/>
              </a:lnSpc>
              <a:buFont typeface="Wingdings" pitchFamily="2" charset="2"/>
              <a:buNone/>
              <a:defRPr/>
            </a:pPr>
            <a:endParaRPr lang="en-US" sz="2800" dirty="0" smtClean="0">
              <a:solidFill>
                <a:srgbClr val="FFFF66"/>
              </a:solidFill>
              <a:cs typeface="Times New Roman" pitchFamily="-111" charset="0"/>
            </a:endParaRPr>
          </a:p>
          <a:p>
            <a:pPr eaLnBrk="1" hangingPunct="1">
              <a:lnSpc>
                <a:spcPct val="80000"/>
              </a:lnSpc>
              <a:buFont typeface="Wingdings" pitchFamily="2" charset="2"/>
              <a:buNone/>
              <a:defRPr/>
            </a:pPr>
            <a:r>
              <a:rPr lang="en-US" sz="2800" dirty="0" smtClean="0">
                <a:cs typeface="Times New Roman" pitchFamily="-111" charset="0"/>
              </a:rPr>
              <a:t>As more and more people live in urban areas, </a:t>
            </a:r>
            <a:r>
              <a:rPr lang="en-US" sz="2800" dirty="0" smtClean="0">
                <a:solidFill>
                  <a:srgbClr val="FFFF66"/>
                </a:solidFill>
                <a:cs typeface="Times New Roman" pitchFamily="-111" charset="0"/>
              </a:rPr>
              <a:t>efforts</a:t>
            </a:r>
            <a:r>
              <a:rPr lang="en-US" sz="2800" dirty="0" smtClean="0">
                <a:cs typeface="Times New Roman" pitchFamily="-111" charset="0"/>
              </a:rPr>
              <a:t> to solve environmental problems must focus on </a:t>
            </a:r>
            <a:r>
              <a:rPr lang="en-US" sz="2800" dirty="0" smtClean="0">
                <a:solidFill>
                  <a:srgbClr val="FFFF66"/>
                </a:solidFill>
                <a:cs typeface="Times New Roman" pitchFamily="-111" charset="0"/>
              </a:rPr>
              <a:t>creating more livable urban environments and on increasing the harmony between urban </a:t>
            </a:r>
            <a:r>
              <a:rPr lang="en-US" sz="2800" dirty="0" smtClean="0">
                <a:solidFill>
                  <a:srgbClr val="FF0000"/>
                </a:solidFill>
                <a:cs typeface="Times New Roman" pitchFamily="-111" charset="0"/>
              </a:rPr>
              <a:t>development and natural landscapes.</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a:xfrm>
            <a:off x="0" y="0"/>
            <a:ext cx="9144000" cy="1107996"/>
          </a:xfrm>
        </p:spPr>
        <p:txBody>
          <a:bodyPr lIns="0" tIns="0" rIns="0" bIns="0" anchor="t">
            <a:spAutoFit/>
          </a:bodyPr>
          <a:lstStyle/>
          <a:p>
            <a:pPr eaLnBrk="1" hangingPunct="1">
              <a:defRPr/>
            </a:pPr>
            <a:r>
              <a:rPr lang="en-US" sz="3600" b="1" dirty="0" smtClean="0">
                <a:solidFill>
                  <a:schemeClr val="folHlink"/>
                </a:solidFill>
              </a:rPr>
              <a:t>The scientific process is part of a larger process</a:t>
            </a:r>
          </a:p>
        </p:txBody>
      </p:sp>
      <p:sp>
        <p:nvSpPr>
          <p:cNvPr id="123907" name="Rectangle 3"/>
          <p:cNvSpPr>
            <a:spLocks noGrp="1" noChangeArrowheads="1"/>
          </p:cNvSpPr>
          <p:nvPr>
            <p:ph type="body" idx="4294967295"/>
          </p:nvPr>
        </p:nvSpPr>
        <p:spPr>
          <a:xfrm>
            <a:off x="152400" y="1377950"/>
            <a:ext cx="3810000" cy="5090624"/>
          </a:xfrm>
        </p:spPr>
        <p:txBody>
          <a:bodyPr wrap="square" anchor="ctr">
            <a:spAutoFit/>
          </a:bodyPr>
          <a:lstStyle/>
          <a:p>
            <a:pPr marL="0" indent="0" eaLnBrk="1" hangingPunct="1">
              <a:buFontTx/>
              <a:buChar char="•"/>
              <a:defRPr/>
            </a:pPr>
            <a:r>
              <a:rPr lang="en-US" sz="2800" dirty="0" smtClean="0"/>
              <a:t> The scientific process includes peer review, publication, and debate;</a:t>
            </a:r>
          </a:p>
          <a:p>
            <a:pPr marL="0" indent="0" eaLnBrk="1" hangingPunct="1">
              <a:buFontTx/>
              <a:buChar char="•"/>
              <a:defRPr/>
            </a:pPr>
            <a:r>
              <a:rPr lang="en-US" sz="2800" dirty="0" smtClean="0"/>
              <a:t> </a:t>
            </a:r>
          </a:p>
          <a:p>
            <a:pPr marL="0" indent="0" eaLnBrk="1" hangingPunct="1">
              <a:buFontTx/>
              <a:buChar char="•"/>
              <a:defRPr/>
            </a:pPr>
            <a:r>
              <a:rPr lang="en-US" sz="2800" dirty="0" smtClean="0"/>
              <a:t> A consistently supported hypothesis becomes a </a:t>
            </a:r>
            <a:r>
              <a:rPr lang="en-US" sz="2800" b="1" dirty="0" smtClean="0"/>
              <a:t>theory</a:t>
            </a:r>
            <a:r>
              <a:rPr lang="en-US" sz="2800" dirty="0" smtClean="0"/>
              <a:t>, a well-tested and widely accepted explanation.</a:t>
            </a:r>
          </a:p>
          <a:p>
            <a:pPr marL="0" indent="0" eaLnBrk="1" hangingPunct="1">
              <a:buFontTx/>
              <a:buNone/>
              <a:defRPr/>
            </a:pPr>
            <a:endParaRPr lang="en-US" sz="2800" dirty="0" smtClean="0"/>
          </a:p>
        </p:txBody>
      </p:sp>
      <p:pic>
        <p:nvPicPr>
          <p:cNvPr id="84996" name="Picture 4" descr="01-12Figure_L"/>
          <p:cNvPicPr>
            <a:picLocks noChangeAspect="1" noChangeArrowheads="1"/>
          </p:cNvPicPr>
          <p:nvPr/>
        </p:nvPicPr>
        <p:blipFill>
          <a:blip r:embed="rId2"/>
          <a:srcRect b="3178"/>
          <a:stretch>
            <a:fillRect/>
          </a:stretch>
        </p:blipFill>
        <p:spPr bwMode="auto">
          <a:xfrm>
            <a:off x="3886200" y="1066800"/>
            <a:ext cx="52578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3"/>
          <p:cNvSpPr>
            <a:spLocks noGrp="1" noChangeArrowheads="1"/>
          </p:cNvSpPr>
          <p:nvPr>
            <p:ph type="body" idx="4294967295"/>
          </p:nvPr>
        </p:nvSpPr>
        <p:spPr>
          <a:xfrm>
            <a:off x="0" y="1524000"/>
            <a:ext cx="9144000" cy="5334000"/>
          </a:xfrm>
        </p:spPr>
        <p:txBody>
          <a:bodyPr/>
          <a:lstStyle/>
          <a:p>
            <a:pPr eaLnBrk="1" hangingPunct="1">
              <a:buNone/>
              <a:defRPr/>
            </a:pPr>
            <a:r>
              <a:rPr lang="en-US" dirty="0" smtClean="0"/>
              <a:t>Science does not deal with things that cannot be tested by observation:</a:t>
            </a:r>
          </a:p>
          <a:p>
            <a:pPr eaLnBrk="1" hangingPunct="1">
              <a:defRPr/>
            </a:pPr>
            <a:endParaRPr lang="en-US" sz="1400" dirty="0" smtClean="0"/>
          </a:p>
          <a:p>
            <a:pPr lvl="1" eaLnBrk="1" hangingPunct="1">
              <a:defRPr/>
            </a:pPr>
            <a:r>
              <a:rPr lang="en-US" sz="3200" dirty="0" smtClean="0"/>
              <a:t>the ultimate purpose of life</a:t>
            </a:r>
          </a:p>
          <a:p>
            <a:pPr lvl="1" eaLnBrk="1" hangingPunct="1">
              <a:defRPr/>
            </a:pPr>
            <a:r>
              <a:rPr lang="en-US" sz="3200" dirty="0" smtClean="0"/>
              <a:t>the existence of a supernatural being</a:t>
            </a:r>
          </a:p>
          <a:p>
            <a:pPr lvl="1" eaLnBrk="1" hangingPunct="1">
              <a:defRPr/>
            </a:pPr>
            <a:r>
              <a:rPr lang="en-US" sz="3200" dirty="0" smtClean="0"/>
              <a:t>standards of beauty or issues of good and evil.</a:t>
            </a:r>
          </a:p>
          <a:p>
            <a:pPr eaLnBrk="1" hangingPunct="1">
              <a:buFont typeface="Wingdings" pitchFamily="2" charset="2"/>
              <a:buNone/>
              <a:defRPr/>
            </a:pPr>
            <a:endParaRPr lang="en-US" sz="1200" dirty="0"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idx="4294967295"/>
          </p:nvPr>
        </p:nvSpPr>
        <p:spPr>
          <a:xfrm>
            <a:off x="457200" y="274638"/>
            <a:ext cx="8382000" cy="411162"/>
          </a:xfrm>
        </p:spPr>
        <p:txBody>
          <a:bodyPr/>
          <a:lstStyle/>
          <a:p>
            <a:pPr eaLnBrk="1" hangingPunct="1">
              <a:defRPr/>
            </a:pPr>
            <a:r>
              <a:rPr lang="en-US" sz="3600" b="1" smtClean="0">
                <a:solidFill>
                  <a:srgbClr val="CC6600"/>
                </a:solidFill>
              </a:rPr>
              <a:t>The Precautionary Principle</a:t>
            </a:r>
          </a:p>
        </p:txBody>
      </p:sp>
      <p:sp>
        <p:nvSpPr>
          <p:cNvPr id="254979" name="Rectangle 4"/>
          <p:cNvSpPr>
            <a:spLocks noGrp="1" noChangeArrowheads="1"/>
          </p:cNvSpPr>
          <p:nvPr>
            <p:ph type="body" idx="4294967295"/>
          </p:nvPr>
        </p:nvSpPr>
        <p:spPr>
          <a:xfrm>
            <a:off x="0" y="1295400"/>
            <a:ext cx="9144000" cy="5562600"/>
          </a:xfrm>
        </p:spPr>
        <p:txBody>
          <a:bodyPr/>
          <a:lstStyle/>
          <a:p>
            <a:pPr eaLnBrk="1" hangingPunct="1">
              <a:defRPr/>
            </a:pPr>
            <a:r>
              <a:rPr lang="en-US" dirty="0" smtClean="0"/>
              <a:t>It can be difficult to prove with </a:t>
            </a:r>
            <a:r>
              <a:rPr lang="en-US" dirty="0" smtClean="0">
                <a:solidFill>
                  <a:srgbClr val="FFCC00"/>
                </a:solidFill>
              </a:rPr>
              <a:t>absolute certainty</a:t>
            </a:r>
            <a:r>
              <a:rPr lang="en-US" dirty="0" smtClean="0"/>
              <a:t> how human activities lead to local and global environmental problems;</a:t>
            </a:r>
          </a:p>
          <a:p>
            <a:pPr eaLnBrk="1" hangingPunct="1">
              <a:defRPr/>
            </a:pPr>
            <a:r>
              <a:rPr lang="en-US" dirty="0" smtClean="0"/>
              <a:t>Environmental problems are complex and interrelated with issues specific to a given region.</a:t>
            </a:r>
          </a:p>
          <a:p>
            <a:pPr eaLnBrk="1" hangingPunct="1">
              <a:buFont typeface="Wingdings" pitchFamily="2" charset="2"/>
              <a:buNone/>
              <a:defRPr/>
            </a:pPr>
            <a:r>
              <a:rPr lang="en-US" sz="1400" dirty="0" smtClean="0"/>
              <a:t> </a:t>
            </a:r>
          </a:p>
          <a:p>
            <a:pPr eaLnBrk="1" hangingPunct="1">
              <a:defRPr/>
            </a:pPr>
            <a:r>
              <a:rPr lang="en-US" dirty="0" smtClean="0"/>
              <a:t>When there is a </a:t>
            </a:r>
            <a:r>
              <a:rPr lang="en-US" dirty="0" smtClean="0">
                <a:solidFill>
                  <a:srgbClr val="FFC000"/>
                </a:solidFill>
              </a:rPr>
              <a:t>threat of serious environmental damage</a:t>
            </a:r>
            <a:r>
              <a:rPr lang="en-US" dirty="0" smtClean="0"/>
              <a:t>, we </a:t>
            </a:r>
            <a:r>
              <a:rPr lang="en-US" dirty="0" smtClean="0">
                <a:solidFill>
                  <a:srgbClr val="FFC000"/>
                </a:solidFill>
              </a:rPr>
              <a:t>should not wait for certain scientific proof</a:t>
            </a:r>
            <a:r>
              <a:rPr lang="en-US" dirty="0" smtClean="0"/>
              <a:t> before taking steps to prevent potential harm.</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3"/>
          <p:cNvSpPr>
            <a:spLocks noGrp="1" noChangeArrowheads="1"/>
          </p:cNvSpPr>
          <p:nvPr>
            <p:ph type="body" idx="4294967295"/>
          </p:nvPr>
        </p:nvSpPr>
        <p:spPr>
          <a:xfrm>
            <a:off x="228600" y="1752600"/>
            <a:ext cx="8686800" cy="4876800"/>
          </a:xfrm>
        </p:spPr>
        <p:txBody>
          <a:bodyPr/>
          <a:lstStyle/>
          <a:p>
            <a:pPr eaLnBrk="1" hangingPunct="1">
              <a:defRPr/>
            </a:pPr>
            <a:r>
              <a:rPr lang="en-US" dirty="0" smtClean="0"/>
              <a:t>However, we need to examine the </a:t>
            </a:r>
            <a:r>
              <a:rPr lang="en-US" dirty="0" smtClean="0">
                <a:solidFill>
                  <a:srgbClr val="FFC000"/>
                </a:solidFill>
              </a:rPr>
              <a:t>benefits and costs of taking a particular action versus taking no action</a:t>
            </a:r>
            <a:r>
              <a:rPr lang="en-US" dirty="0" smtClean="0"/>
              <a:t>;</a:t>
            </a:r>
          </a:p>
          <a:p>
            <a:pPr eaLnBrk="1" hangingPunct="1">
              <a:defRPr/>
            </a:pPr>
            <a:endParaRPr lang="en-US" dirty="0" smtClean="0"/>
          </a:p>
          <a:p>
            <a:pPr eaLnBrk="1" hangingPunct="1">
              <a:defRPr/>
            </a:pPr>
            <a:r>
              <a:rPr lang="en-US" dirty="0" smtClean="0"/>
              <a:t>Therefore, a </a:t>
            </a:r>
            <a:r>
              <a:rPr lang="en-US" dirty="0" smtClean="0">
                <a:solidFill>
                  <a:srgbClr val="FFC000"/>
                </a:solidFill>
              </a:rPr>
              <a:t>regional approach </a:t>
            </a:r>
            <a:r>
              <a:rPr lang="en-US" dirty="0" smtClean="0"/>
              <a:t>to solving environmental problems is ideal.</a:t>
            </a:r>
          </a:p>
          <a:p>
            <a:pPr eaLnBrk="1" hangingPunct="1">
              <a:defRPr/>
            </a:pPr>
            <a:endParaRPr lang="en-US" dirty="0" smtClean="0"/>
          </a:p>
          <a:p>
            <a:pPr eaLnBrk="1" hangingPunct="1">
              <a:defRPr/>
            </a:pPr>
            <a:r>
              <a:rPr lang="en-US" dirty="0" smtClean="0"/>
              <a:t>The Precautionary Principle is a </a:t>
            </a:r>
            <a:r>
              <a:rPr lang="en-US" dirty="0" smtClean="0">
                <a:solidFill>
                  <a:srgbClr val="FFCC00"/>
                </a:solidFill>
              </a:rPr>
              <a:t>proactive</a:t>
            </a:r>
            <a:r>
              <a:rPr lang="en-US" dirty="0" smtClean="0"/>
              <a:t> tool.</a:t>
            </a:r>
          </a:p>
        </p:txBody>
      </p:sp>
      <p:sp>
        <p:nvSpPr>
          <p:cNvPr id="256003" name="Rectangle 3"/>
          <p:cNvSpPr>
            <a:spLocks noChangeArrowheads="1"/>
          </p:cNvSpPr>
          <p:nvPr/>
        </p:nvSpPr>
        <p:spPr bwMode="auto">
          <a:xfrm>
            <a:off x="381000" y="457200"/>
            <a:ext cx="8053388" cy="701675"/>
          </a:xfrm>
          <a:prstGeom prst="rect">
            <a:avLst/>
          </a:prstGeom>
          <a:noFill/>
          <a:ln w="9525">
            <a:noFill/>
            <a:miter lim="800000"/>
            <a:headEnd/>
            <a:tailEnd/>
          </a:ln>
          <a:effectLst/>
        </p:spPr>
        <p:txBody>
          <a:bodyPr wrap="none">
            <a:spAutoFit/>
          </a:bodyPr>
          <a:lstStyle/>
          <a:p>
            <a:pPr>
              <a:defRPr/>
            </a:pPr>
            <a:r>
              <a:rPr lang="en-US" sz="4000" b="1" dirty="0">
                <a:solidFill>
                  <a:srgbClr val="FF0000"/>
                </a:solidFill>
                <a:effectLst>
                  <a:outerShdw blurRad="38100" dist="38100" dir="2700000" algn="tl">
                    <a:srgbClr val="000000"/>
                  </a:outerShdw>
                </a:effectLst>
                <a:latin typeface="Tahoma" charset="0"/>
              </a:rPr>
              <a:t>The Precautionary Principle…..</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ChangeArrowheads="1"/>
          </p:cNvSpPr>
          <p:nvPr/>
        </p:nvSpPr>
        <p:spPr bwMode="auto">
          <a:xfrm>
            <a:off x="457200" y="152400"/>
            <a:ext cx="8229600" cy="533400"/>
          </a:xfrm>
          <a:prstGeom prst="rect">
            <a:avLst/>
          </a:prstGeom>
          <a:noFill/>
          <a:ln w="9525">
            <a:noFill/>
            <a:miter lim="800000"/>
            <a:headEnd/>
            <a:tailEnd/>
          </a:ln>
          <a:effectLst/>
        </p:spPr>
        <p:txBody>
          <a:bodyPr anchor="ctr"/>
          <a:lstStyle/>
          <a:p>
            <a:pPr algn="ctr" eaLnBrk="1" hangingPunct="1">
              <a:defRPr/>
            </a:pPr>
            <a:r>
              <a:rPr lang="en-US" sz="3200" b="1" dirty="0">
                <a:solidFill>
                  <a:srgbClr val="FFC000"/>
                </a:solidFill>
                <a:effectLst>
                  <a:outerShdw blurRad="38100" dist="38100" dir="2700000" algn="tl">
                    <a:srgbClr val="000000"/>
                  </a:outerShdw>
                </a:effectLst>
                <a:latin typeface="Tahoma" charset="0"/>
              </a:rPr>
              <a:t>Some Harmful Results of Poverty</a:t>
            </a:r>
          </a:p>
        </p:txBody>
      </p:sp>
      <p:pic>
        <p:nvPicPr>
          <p:cNvPr id="92163" name="Picture1" descr="0111"/>
          <p:cNvPicPr>
            <a:picLocks noChangeAspect="1" noChangeArrowheads="1"/>
          </p:cNvPicPr>
          <p:nvPr/>
        </p:nvPicPr>
        <p:blipFill>
          <a:blip r:embed="rId2"/>
          <a:srcRect/>
          <a:stretch>
            <a:fillRect/>
          </a:stretch>
        </p:blipFill>
        <p:spPr bwMode="auto">
          <a:xfrm>
            <a:off x="0" y="901700"/>
            <a:ext cx="9144000" cy="5940425"/>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hidden="1"/>
          <p:cNvSpPr>
            <a:spLocks noGrp="1" noChangeArrowheads="1"/>
          </p:cNvSpPr>
          <p:nvPr>
            <p:ph type="title"/>
          </p:nvPr>
        </p:nvSpPr>
        <p:spPr/>
        <p:txBody>
          <a:bodyPr/>
          <a:lstStyle/>
          <a:p>
            <a:pPr eaLnBrk="1" hangingPunct="1">
              <a:defRPr/>
            </a:pPr>
            <a:endParaRPr lang="en-US" sz="1800" b="1" smtClean="0"/>
          </a:p>
        </p:txBody>
      </p:sp>
      <p:sp>
        <p:nvSpPr>
          <p:cNvPr id="93187" name="Rectangle 3"/>
          <p:cNvSpPr>
            <a:spLocks noChangeArrowheads="1"/>
          </p:cNvSpPr>
          <p:nvPr/>
        </p:nvSpPr>
        <p:spPr bwMode="auto">
          <a:xfrm>
            <a:off x="152400" y="152400"/>
            <a:ext cx="8154988" cy="641350"/>
          </a:xfrm>
          <a:prstGeom prst="rect">
            <a:avLst/>
          </a:prstGeom>
          <a:noFill/>
          <a:ln w="9525">
            <a:noFill/>
            <a:miter lim="800000"/>
            <a:headEnd/>
            <a:tailEnd/>
          </a:ln>
        </p:spPr>
        <p:txBody>
          <a:bodyPr wrap="none">
            <a:spAutoFit/>
          </a:bodyPr>
          <a:lstStyle/>
          <a:p>
            <a:pPr eaLnBrk="1" hangingPunct="1"/>
            <a:r>
              <a:rPr lang="en-US" sz="3600" b="1" dirty="0">
                <a:solidFill>
                  <a:srgbClr val="FFC000"/>
                </a:solidFill>
              </a:rPr>
              <a:t>Causes of Environmental Problems</a:t>
            </a:r>
          </a:p>
        </p:txBody>
      </p:sp>
      <p:sp>
        <p:nvSpPr>
          <p:cNvPr id="244740" name="Rectangle 4"/>
          <p:cNvSpPr>
            <a:spLocks noChangeArrowheads="1"/>
          </p:cNvSpPr>
          <p:nvPr/>
        </p:nvSpPr>
        <p:spPr bwMode="auto">
          <a:xfrm>
            <a:off x="228600" y="1295400"/>
            <a:ext cx="8915400" cy="5456238"/>
          </a:xfrm>
          <a:prstGeom prst="rect">
            <a:avLst/>
          </a:prstGeom>
          <a:noFill/>
          <a:ln w="9525">
            <a:noFill/>
            <a:miter lim="800000"/>
            <a:headEnd/>
            <a:tailEnd/>
          </a:ln>
          <a:effectLst/>
        </p:spPr>
        <p:txBody>
          <a:bodyPr>
            <a:spAutoFit/>
          </a:bodyPr>
          <a:lstStyle/>
          <a:p>
            <a:pPr marL="800100" lvl="1" indent="-342900">
              <a:buFontTx/>
              <a:buChar char="•"/>
              <a:defRPr/>
            </a:pPr>
            <a:r>
              <a:rPr lang="en-US" sz="3200">
                <a:effectLst>
                  <a:outerShdw blurRad="38100" dist="38100" dir="2700000" algn="tl">
                    <a:srgbClr val="000000"/>
                  </a:outerShdw>
                </a:effectLst>
                <a:latin typeface="Tahoma" charset="0"/>
              </a:rPr>
              <a:t>Population growth;</a:t>
            </a:r>
          </a:p>
          <a:p>
            <a:pPr marL="800100" lvl="1" indent="-342900">
              <a:buFontTx/>
              <a:buChar char="•"/>
              <a:defRPr/>
            </a:pPr>
            <a:endParaRPr lang="en-US" sz="1600">
              <a:effectLst>
                <a:outerShdw blurRad="38100" dist="38100" dir="2700000" algn="tl">
                  <a:srgbClr val="000000"/>
                </a:outerShdw>
              </a:effectLst>
              <a:latin typeface="Tahoma" charset="0"/>
            </a:endParaRPr>
          </a:p>
          <a:p>
            <a:pPr marL="800100" lvl="1" indent="-342900">
              <a:buFontTx/>
              <a:buChar char="•"/>
              <a:defRPr/>
            </a:pPr>
            <a:r>
              <a:rPr lang="en-US" sz="3200">
                <a:effectLst>
                  <a:outerShdw blurRad="38100" dist="38100" dir="2700000" algn="tl">
                    <a:srgbClr val="000000"/>
                  </a:outerShdw>
                </a:effectLst>
                <a:latin typeface="Tahoma" charset="0"/>
              </a:rPr>
              <a:t>Wasteful and unsustainable resource use;</a:t>
            </a:r>
          </a:p>
          <a:p>
            <a:pPr marL="800100" lvl="1" indent="-342900">
              <a:buFontTx/>
              <a:buChar char="•"/>
              <a:defRPr/>
            </a:pPr>
            <a:endParaRPr lang="en-US" sz="1600">
              <a:effectLst>
                <a:outerShdw blurRad="38100" dist="38100" dir="2700000" algn="tl">
                  <a:srgbClr val="000000"/>
                </a:outerShdw>
              </a:effectLst>
              <a:latin typeface="Tahoma" charset="0"/>
            </a:endParaRPr>
          </a:p>
          <a:p>
            <a:pPr marL="800100" lvl="1" indent="-342900">
              <a:buFontTx/>
              <a:buChar char="•"/>
              <a:defRPr/>
            </a:pPr>
            <a:r>
              <a:rPr lang="en-US" sz="3200">
                <a:effectLst>
                  <a:outerShdw blurRad="38100" dist="38100" dir="2700000" algn="tl">
                    <a:srgbClr val="000000"/>
                  </a:outerShdw>
                </a:effectLst>
                <a:latin typeface="Tahoma" charset="0"/>
              </a:rPr>
              <a:t>Poverty;</a:t>
            </a:r>
          </a:p>
          <a:p>
            <a:pPr marL="800100" lvl="1" indent="-342900">
              <a:buFontTx/>
              <a:buChar char="•"/>
              <a:defRPr/>
            </a:pPr>
            <a:endParaRPr lang="en-US" sz="1600">
              <a:effectLst>
                <a:outerShdw blurRad="38100" dist="38100" dir="2700000" algn="tl">
                  <a:srgbClr val="000000"/>
                </a:outerShdw>
              </a:effectLst>
              <a:latin typeface="Tahoma" charset="0"/>
            </a:endParaRPr>
          </a:p>
          <a:p>
            <a:pPr marL="800100" lvl="1" indent="-342900">
              <a:buFontTx/>
              <a:buChar char="•"/>
              <a:defRPr/>
            </a:pPr>
            <a:r>
              <a:rPr lang="en-US" sz="3200">
                <a:effectLst>
                  <a:outerShdw blurRad="38100" dist="38100" dir="2700000" algn="tl">
                    <a:srgbClr val="000000"/>
                  </a:outerShdw>
                </a:effectLst>
                <a:latin typeface="Tahoma" charset="0"/>
              </a:rPr>
              <a:t>Excluding the environmental costs of resource use from the market prices of goods and services; and</a:t>
            </a:r>
          </a:p>
          <a:p>
            <a:pPr marL="800100" lvl="1" indent="-342900">
              <a:buFontTx/>
              <a:buChar char="•"/>
              <a:defRPr/>
            </a:pPr>
            <a:endParaRPr lang="en-US" sz="1600">
              <a:effectLst>
                <a:outerShdw blurRad="38100" dist="38100" dir="2700000" algn="tl">
                  <a:srgbClr val="000000"/>
                </a:outerShdw>
              </a:effectLst>
              <a:latin typeface="Tahoma" charset="0"/>
            </a:endParaRPr>
          </a:p>
          <a:p>
            <a:pPr marL="800100" lvl="1" indent="-342900">
              <a:buFontTx/>
              <a:buChar char="•"/>
              <a:defRPr/>
            </a:pPr>
            <a:r>
              <a:rPr lang="en-US" sz="3200">
                <a:effectLst>
                  <a:outerShdw blurRad="38100" dist="38100" dir="2700000" algn="tl">
                    <a:srgbClr val="000000"/>
                  </a:outerShdw>
                </a:effectLst>
                <a:latin typeface="Tahoma" charset="0"/>
              </a:rPr>
              <a:t>Trying to manage nature with insufficient knowledge.</a:t>
            </a:r>
          </a:p>
          <a:p>
            <a:pPr marL="342900" indent="-342900">
              <a:defRPr/>
            </a:pPr>
            <a:endParaRPr lang="en-US" sz="3200">
              <a:effectLst>
                <a:outerShdw blurRad="38100" dist="38100" dir="2700000" algn="tl">
                  <a:srgbClr val="000000"/>
                </a:outerShdw>
              </a:effectLst>
              <a:latin typeface="Tahoma"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0" y="228600"/>
            <a:ext cx="9144000" cy="990600"/>
          </a:xfrm>
        </p:spPr>
        <p:txBody>
          <a:bodyPr/>
          <a:lstStyle/>
          <a:p>
            <a:pPr eaLnBrk="1" hangingPunct="1">
              <a:defRPr/>
            </a:pPr>
            <a:r>
              <a:rPr lang="en-US" sz="4000" b="1" dirty="0" smtClean="0">
                <a:solidFill>
                  <a:srgbClr val="FF0000"/>
                </a:solidFill>
              </a:rPr>
              <a:t>The Global Nature </a:t>
            </a:r>
            <a:br>
              <a:rPr lang="en-US" sz="4000" b="1" dirty="0" smtClean="0">
                <a:solidFill>
                  <a:srgbClr val="FF0000"/>
                </a:solidFill>
              </a:rPr>
            </a:br>
            <a:r>
              <a:rPr lang="en-US" sz="4000" b="1" dirty="0" smtClean="0">
                <a:solidFill>
                  <a:srgbClr val="FF0000"/>
                </a:solidFill>
              </a:rPr>
              <a:t>of Environmental Concerns</a:t>
            </a:r>
          </a:p>
        </p:txBody>
      </p:sp>
      <p:sp>
        <p:nvSpPr>
          <p:cNvPr id="248835" name="Rectangle 3"/>
          <p:cNvSpPr>
            <a:spLocks noGrp="1" noChangeArrowheads="1"/>
          </p:cNvSpPr>
          <p:nvPr>
            <p:ph type="body" idx="1"/>
          </p:nvPr>
        </p:nvSpPr>
        <p:spPr>
          <a:xfrm>
            <a:off x="228600" y="1905000"/>
            <a:ext cx="8915400" cy="4953000"/>
          </a:xfrm>
        </p:spPr>
        <p:txBody>
          <a:bodyPr/>
          <a:lstStyle/>
          <a:p>
            <a:pPr eaLnBrk="1" hangingPunct="1">
              <a:defRPr/>
            </a:pPr>
            <a:r>
              <a:rPr lang="en-US" dirty="0" smtClean="0"/>
              <a:t>The first worldwide meeting of heads of state directed towards the environment took place at the </a:t>
            </a:r>
            <a:r>
              <a:rPr lang="en-US" dirty="0" smtClean="0">
                <a:solidFill>
                  <a:srgbClr val="FFC000"/>
                </a:solidFill>
              </a:rPr>
              <a:t>Earth Summit </a:t>
            </a:r>
            <a:r>
              <a:rPr lang="en-US" dirty="0" smtClean="0"/>
              <a:t>(United Nations Conference on Environment and Development) in Rio de Janeiro in 1992.</a:t>
            </a:r>
          </a:p>
          <a:p>
            <a:pPr eaLnBrk="1" hangingPunct="1">
              <a:defRPr/>
            </a:pPr>
            <a:endParaRPr lang="en-US" dirty="0" smtClean="0"/>
          </a:p>
          <a:p>
            <a:pPr lvl="1" eaLnBrk="1" hangingPunct="1">
              <a:defRPr/>
            </a:pPr>
            <a:r>
              <a:rPr lang="en-US" dirty="0" smtClean="0"/>
              <a:t>Most countries at the conference signed agreements on </a:t>
            </a:r>
            <a:r>
              <a:rPr lang="en-US" dirty="0" smtClean="0">
                <a:solidFill>
                  <a:srgbClr val="FFC000"/>
                </a:solidFill>
              </a:rPr>
              <a:t>sustainable development and biodiversity</a:t>
            </a:r>
            <a:r>
              <a:rPr lang="en-US" dirty="0" smtClean="0"/>
              <a:t>.</a:t>
            </a:r>
          </a:p>
        </p:txBody>
      </p:sp>
    </p:spTree>
  </p:cSld>
  <p:clrMapOvr>
    <a:masterClrMapping/>
  </p:clrMapOvr>
  <p:transition advClick="0"/>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0" y="228600"/>
            <a:ext cx="9144000" cy="1066800"/>
          </a:xfrm>
        </p:spPr>
        <p:txBody>
          <a:bodyPr/>
          <a:lstStyle/>
          <a:p>
            <a:pPr eaLnBrk="1" hangingPunct="1">
              <a:defRPr/>
            </a:pPr>
            <a:r>
              <a:rPr lang="en-US" sz="4000" b="1" smtClean="0">
                <a:solidFill>
                  <a:srgbClr val="CC6600"/>
                </a:solidFill>
              </a:rPr>
              <a:t>The Global Nature </a:t>
            </a:r>
            <a:br>
              <a:rPr lang="en-US" sz="4000" b="1" smtClean="0">
                <a:solidFill>
                  <a:srgbClr val="CC6600"/>
                </a:solidFill>
              </a:rPr>
            </a:br>
            <a:r>
              <a:rPr lang="en-US" sz="4000" b="1" smtClean="0">
                <a:solidFill>
                  <a:srgbClr val="CC6600"/>
                </a:solidFill>
              </a:rPr>
              <a:t>of Environmental Concerns</a:t>
            </a:r>
          </a:p>
        </p:txBody>
      </p:sp>
      <p:sp>
        <p:nvSpPr>
          <p:cNvPr id="250883" name="Rectangle 3"/>
          <p:cNvSpPr>
            <a:spLocks noGrp="1" noChangeArrowheads="1"/>
          </p:cNvSpPr>
          <p:nvPr>
            <p:ph type="body" idx="1"/>
          </p:nvPr>
        </p:nvSpPr>
        <p:spPr>
          <a:xfrm>
            <a:off x="0" y="1905000"/>
            <a:ext cx="9144000" cy="4953000"/>
          </a:xfrm>
        </p:spPr>
        <p:txBody>
          <a:bodyPr/>
          <a:lstStyle/>
          <a:p>
            <a:pPr eaLnBrk="1" hangingPunct="1">
              <a:defRPr/>
            </a:pPr>
            <a:r>
              <a:rPr lang="en-US" sz="2800" dirty="0" smtClean="0"/>
              <a:t>In 1997, representatives from 125 nations met in Kyoto, Japan for the Third Conference of the United Nations Framework Convention on Climate Change.</a:t>
            </a:r>
          </a:p>
          <a:p>
            <a:pPr eaLnBrk="1" hangingPunct="1">
              <a:defRPr/>
            </a:pPr>
            <a:endParaRPr lang="en-US" sz="2800" dirty="0" smtClean="0"/>
          </a:p>
          <a:p>
            <a:pPr lvl="1" eaLnBrk="1" hangingPunct="1">
              <a:defRPr/>
            </a:pPr>
            <a:r>
              <a:rPr lang="en-US" dirty="0" smtClean="0"/>
              <a:t>The </a:t>
            </a:r>
            <a:r>
              <a:rPr lang="en-US" dirty="0" smtClean="0">
                <a:solidFill>
                  <a:srgbClr val="FFC000"/>
                </a:solidFill>
              </a:rPr>
              <a:t>Kyoto Protocol </a:t>
            </a:r>
            <a:r>
              <a:rPr lang="en-US" dirty="0" smtClean="0"/>
              <a:t>is viewed as one of the most important steps to date in environmental protection and international diplomacy.</a:t>
            </a:r>
          </a:p>
        </p:txBody>
      </p:sp>
    </p:spTree>
  </p:cSld>
  <p:clrMapOvr>
    <a:masterClrMapping/>
  </p:clrMapOvr>
  <p:transition advClick="0"/>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4"/>
          <p:cNvSpPr>
            <a:spLocks noChangeArrowheads="1"/>
          </p:cNvSpPr>
          <p:nvPr/>
        </p:nvSpPr>
        <p:spPr bwMode="auto">
          <a:xfrm>
            <a:off x="457200" y="0"/>
            <a:ext cx="8229600" cy="914400"/>
          </a:xfrm>
          <a:prstGeom prst="rect">
            <a:avLst/>
          </a:prstGeom>
          <a:noFill/>
          <a:ln w="9525">
            <a:noFill/>
            <a:miter lim="800000"/>
            <a:headEnd/>
            <a:tailEnd/>
          </a:ln>
          <a:effectLst/>
        </p:spPr>
        <p:txBody>
          <a:bodyPr anchor="ctr"/>
          <a:lstStyle/>
          <a:p>
            <a:pPr algn="ctr" eaLnBrk="1" hangingPunct="1">
              <a:defRPr/>
            </a:pPr>
            <a:r>
              <a:rPr lang="en-US" sz="3600" b="1" dirty="0">
                <a:solidFill>
                  <a:schemeClr val="folHlink"/>
                </a:solidFill>
                <a:effectLst>
                  <a:outerShdw blurRad="38100" dist="38100" dir="2700000" algn="tl">
                    <a:srgbClr val="000000"/>
                  </a:outerShdw>
                </a:effectLst>
                <a:latin typeface="Tahoma" charset="0"/>
              </a:rPr>
              <a:t>What have we learnt? </a:t>
            </a:r>
          </a:p>
        </p:txBody>
      </p:sp>
      <p:sp>
        <p:nvSpPr>
          <p:cNvPr id="147461" name="Rectangle 5"/>
          <p:cNvSpPr>
            <a:spLocks noChangeArrowheads="1"/>
          </p:cNvSpPr>
          <p:nvPr/>
        </p:nvSpPr>
        <p:spPr bwMode="auto">
          <a:xfrm>
            <a:off x="0" y="1143000"/>
            <a:ext cx="9144000" cy="57150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65000"/>
              <a:buFont typeface="Wingdings" pitchFamily="2" charset="2"/>
              <a:buChar char="n"/>
              <a:defRPr/>
            </a:pPr>
            <a:r>
              <a:rPr lang="en-US" sz="2400" b="1" dirty="0">
                <a:effectLst>
                  <a:outerShdw blurRad="38100" dist="38100" dir="2700000" algn="tl">
                    <a:srgbClr val="000000"/>
                  </a:outerShdw>
                </a:effectLst>
                <a:latin typeface="Tahoma" charset="0"/>
              </a:rPr>
              <a:t>Human population </a:t>
            </a:r>
            <a:r>
              <a:rPr lang="en-US" sz="2400" dirty="0">
                <a:effectLst>
                  <a:outerShdw blurRad="38100" dist="38100" dir="2700000" algn="tl">
                    <a:srgbClr val="000000"/>
                  </a:outerShdw>
                </a:effectLst>
                <a:latin typeface="Tahoma" charset="0"/>
              </a:rPr>
              <a:t>is a major contributor to environmental degradation</a:t>
            </a:r>
            <a:r>
              <a:rPr lang="en-US" sz="2400" dirty="0" smtClean="0">
                <a:effectLst>
                  <a:outerShdw blurRad="38100" dist="38100" dir="2700000" algn="tl">
                    <a:srgbClr val="000000"/>
                  </a:outerShdw>
                </a:effectLst>
                <a:latin typeface="Tahoma" charset="0"/>
              </a:rPr>
              <a:t>;</a:t>
            </a:r>
          </a:p>
          <a:p>
            <a:pPr marL="342900" indent="-342900" eaLnBrk="1" hangingPunct="1">
              <a:spcBef>
                <a:spcPct val="20000"/>
              </a:spcBef>
              <a:buClr>
                <a:schemeClr val="hlink"/>
              </a:buClr>
              <a:buSzPct val="65000"/>
              <a:buFont typeface="Wingdings" pitchFamily="2" charset="2"/>
              <a:buChar char="n"/>
              <a:defRPr/>
            </a:pPr>
            <a:endParaRPr lang="en-US" sz="900" dirty="0">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sz="2400" b="1" dirty="0">
                <a:effectLst>
                  <a:outerShdw blurRad="38100" dist="38100" dir="2700000" algn="tl">
                    <a:srgbClr val="000000"/>
                  </a:outerShdw>
                </a:effectLst>
                <a:latin typeface="Tahoma" charset="0"/>
              </a:rPr>
              <a:t>Economic development and urbanization </a:t>
            </a:r>
            <a:r>
              <a:rPr lang="en-US" sz="2400" dirty="0">
                <a:effectLst>
                  <a:outerShdw blurRad="38100" dist="38100" dir="2700000" algn="tl">
                    <a:srgbClr val="000000"/>
                  </a:outerShdw>
                </a:effectLst>
                <a:latin typeface="Tahoma" charset="0"/>
              </a:rPr>
              <a:t>have potential environmental consequences</a:t>
            </a:r>
            <a:r>
              <a:rPr lang="en-US" sz="2400" dirty="0" smtClean="0">
                <a:effectLst>
                  <a:outerShdw blurRad="38100" dist="38100" dir="2700000" algn="tl">
                    <a:srgbClr val="000000"/>
                  </a:outerShdw>
                </a:effectLst>
                <a:latin typeface="Tahoma" charset="0"/>
              </a:rPr>
              <a:t>;</a:t>
            </a:r>
          </a:p>
          <a:p>
            <a:pPr marL="342900" indent="-342900" eaLnBrk="1" hangingPunct="1">
              <a:spcBef>
                <a:spcPct val="20000"/>
              </a:spcBef>
              <a:buClr>
                <a:schemeClr val="hlink"/>
              </a:buClr>
              <a:buSzPct val="65000"/>
              <a:buFont typeface="Wingdings" pitchFamily="2" charset="2"/>
              <a:buChar char="n"/>
              <a:defRPr/>
            </a:pPr>
            <a:endParaRPr lang="en-US" sz="1050" dirty="0">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sz="2400" b="1" dirty="0">
                <a:effectLst>
                  <a:outerShdw blurRad="38100" dist="38100" dir="2700000" algn="tl">
                    <a:srgbClr val="000000"/>
                  </a:outerShdw>
                </a:effectLst>
                <a:latin typeface="Tahoma" charset="0"/>
              </a:rPr>
              <a:t>Unsustainable use of resources </a:t>
            </a:r>
            <a:r>
              <a:rPr lang="en-US" sz="2400" dirty="0">
                <a:effectLst>
                  <a:outerShdw blurRad="38100" dist="38100" dir="2700000" algn="tl">
                    <a:srgbClr val="000000"/>
                  </a:outerShdw>
                </a:effectLst>
                <a:latin typeface="Tahoma" charset="0"/>
              </a:rPr>
              <a:t>causes environmental problems</a:t>
            </a:r>
            <a:r>
              <a:rPr lang="en-US" sz="2400" dirty="0" smtClean="0">
                <a:effectLst>
                  <a:outerShdw blurRad="38100" dist="38100" dir="2700000" algn="tl">
                    <a:srgbClr val="000000"/>
                  </a:outerShdw>
                </a:effectLst>
                <a:latin typeface="Tahoma" charset="0"/>
              </a:rPr>
              <a:t>;</a:t>
            </a:r>
          </a:p>
          <a:p>
            <a:pPr marL="342900" indent="-342900" eaLnBrk="1" hangingPunct="1">
              <a:spcBef>
                <a:spcPct val="20000"/>
              </a:spcBef>
              <a:buClr>
                <a:schemeClr val="hlink"/>
              </a:buClr>
              <a:buSzPct val="65000"/>
              <a:buFont typeface="Wingdings" pitchFamily="2" charset="2"/>
              <a:buChar char="n"/>
              <a:defRPr/>
            </a:pPr>
            <a:endParaRPr lang="en-US" sz="1100" dirty="0">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sz="2400" b="1" dirty="0">
                <a:effectLst>
                  <a:outerShdw blurRad="38100" dist="38100" dir="2700000" algn="tl">
                    <a:srgbClr val="000000"/>
                  </a:outerShdw>
                </a:effectLst>
                <a:latin typeface="Tahoma" charset="0"/>
              </a:rPr>
              <a:t>Local changes </a:t>
            </a:r>
            <a:r>
              <a:rPr lang="en-US" sz="2400" dirty="0">
                <a:effectLst>
                  <a:outerShdw blurRad="38100" dist="38100" dir="2700000" algn="tl">
                    <a:srgbClr val="000000"/>
                  </a:outerShdw>
                </a:effectLst>
                <a:latin typeface="Tahoma" charset="0"/>
              </a:rPr>
              <a:t>can have global impacts &amp; </a:t>
            </a:r>
            <a:r>
              <a:rPr lang="en-US" sz="2400" b="1" dirty="0">
                <a:effectLst>
                  <a:outerShdw blurRad="38100" dist="38100" dir="2700000" algn="tl">
                    <a:srgbClr val="000000"/>
                  </a:outerShdw>
                </a:effectLst>
                <a:latin typeface="Tahoma" charset="0"/>
              </a:rPr>
              <a:t>vice versa</a:t>
            </a:r>
            <a:r>
              <a:rPr lang="en-US" sz="2400" dirty="0" smtClean="0">
                <a:effectLst>
                  <a:outerShdw blurRad="38100" dist="38100" dir="2700000" algn="tl">
                    <a:srgbClr val="000000"/>
                  </a:outerShdw>
                </a:effectLst>
                <a:latin typeface="Tahoma" charset="0"/>
              </a:rPr>
              <a:t>;</a:t>
            </a:r>
          </a:p>
          <a:p>
            <a:pPr marL="342900" indent="-342900" eaLnBrk="1" hangingPunct="1">
              <a:spcBef>
                <a:spcPct val="20000"/>
              </a:spcBef>
              <a:buClr>
                <a:schemeClr val="hlink"/>
              </a:buClr>
              <a:buSzPct val="65000"/>
              <a:buFont typeface="Wingdings" pitchFamily="2" charset="2"/>
              <a:buChar char="n"/>
              <a:defRPr/>
            </a:pPr>
            <a:endParaRPr lang="en-US" sz="1400" dirty="0">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sz="2400" dirty="0">
                <a:effectLst>
                  <a:outerShdw blurRad="38100" dist="38100" dir="2700000" algn="tl">
                    <a:srgbClr val="000000"/>
                  </a:outerShdw>
                </a:effectLst>
                <a:latin typeface="Tahoma" charset="0"/>
              </a:rPr>
              <a:t>Environmental issues requires </a:t>
            </a:r>
            <a:r>
              <a:rPr lang="en-US" sz="2400" b="1" dirty="0">
                <a:effectLst>
                  <a:outerShdw blurRad="38100" dist="38100" dir="2700000" algn="tl">
                    <a:srgbClr val="000000"/>
                  </a:outerShdw>
                </a:effectLst>
                <a:latin typeface="Tahoma" charset="0"/>
              </a:rPr>
              <a:t>value judgment &amp; scientific </a:t>
            </a:r>
            <a:r>
              <a:rPr lang="en-US" sz="2400" b="1" dirty="0" smtClean="0">
                <a:effectLst>
                  <a:outerShdw blurRad="38100" dist="38100" dir="2700000" algn="tl">
                    <a:srgbClr val="000000"/>
                  </a:outerShdw>
                </a:effectLst>
                <a:latin typeface="Tahoma" charset="0"/>
              </a:rPr>
              <a:t>understanding;</a:t>
            </a:r>
          </a:p>
          <a:p>
            <a:pPr marL="342900" indent="-342900" eaLnBrk="1" hangingPunct="1">
              <a:spcBef>
                <a:spcPct val="20000"/>
              </a:spcBef>
              <a:buClr>
                <a:schemeClr val="hlink"/>
              </a:buClr>
              <a:buSzPct val="65000"/>
              <a:buFont typeface="Wingdings" pitchFamily="2" charset="2"/>
              <a:buChar char="n"/>
              <a:defRPr/>
            </a:pPr>
            <a:endParaRPr lang="en-US" sz="1100" b="1" dirty="0" smtClean="0">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sz="2400" dirty="0" smtClean="0"/>
              <a:t>Environmental science can help us find </a:t>
            </a:r>
            <a:r>
              <a:rPr lang="en-US" sz="2400" b="1" dirty="0" smtClean="0"/>
              <a:t>balanced solutions to environmental problems.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ChangeArrowheads="1"/>
          </p:cNvSpPr>
          <p:nvPr/>
        </p:nvSpPr>
        <p:spPr bwMode="auto">
          <a:xfrm>
            <a:off x="457200" y="381000"/>
            <a:ext cx="8229600" cy="533400"/>
          </a:xfrm>
          <a:prstGeom prst="rect">
            <a:avLst/>
          </a:prstGeom>
          <a:noFill/>
          <a:ln w="9525">
            <a:noFill/>
            <a:miter lim="800000"/>
            <a:headEnd/>
            <a:tailEnd/>
          </a:ln>
          <a:effectLst/>
        </p:spPr>
        <p:txBody>
          <a:bodyPr anchor="ctr"/>
          <a:lstStyle/>
          <a:p>
            <a:pPr algn="ctr" eaLnBrk="1" hangingPunct="1">
              <a:defRPr/>
            </a:pPr>
            <a:r>
              <a:rPr lang="en-US" sz="4000" b="1">
                <a:solidFill>
                  <a:srgbClr val="CC6600"/>
                </a:solidFill>
                <a:effectLst>
                  <a:outerShdw blurRad="38100" dist="38100" dir="2700000" algn="tl">
                    <a:srgbClr val="000000"/>
                  </a:outerShdw>
                </a:effectLst>
                <a:latin typeface="Tahoma" charset="0"/>
              </a:rPr>
              <a:t>How Would You Vote?</a:t>
            </a:r>
          </a:p>
        </p:txBody>
      </p:sp>
      <p:sp>
        <p:nvSpPr>
          <p:cNvPr id="259075" name="Rectangle 3"/>
          <p:cNvSpPr>
            <a:spLocks noChangeArrowheads="1"/>
          </p:cNvSpPr>
          <p:nvPr/>
        </p:nvSpPr>
        <p:spPr bwMode="auto">
          <a:xfrm>
            <a:off x="228600" y="1371600"/>
            <a:ext cx="8915400" cy="54864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65000"/>
              <a:buFont typeface="Wingdings" pitchFamily="2" charset="2"/>
              <a:buNone/>
              <a:defRPr/>
            </a:pPr>
            <a:r>
              <a:rPr lang="en-US" sz="2000" dirty="0">
                <a:effectLst>
                  <a:outerShdw blurRad="38100" dist="38100" dir="2700000" algn="tl">
                    <a:srgbClr val="000000"/>
                  </a:outerShdw>
                </a:effectLst>
                <a:latin typeface="Tahoma" charset="0"/>
              </a:rPr>
              <a:t>	</a:t>
            </a:r>
            <a:endParaRPr lang="en-US" sz="3200" dirty="0">
              <a:effectLst>
                <a:outerShdw blurRad="38100" dist="38100" dir="2700000" algn="tl">
                  <a:srgbClr val="000000"/>
                </a:outerShdw>
              </a:effectLst>
              <a:latin typeface="Tahoma" charset="0"/>
            </a:endParaRPr>
          </a:p>
          <a:p>
            <a:pPr marL="342900" indent="-342900" eaLnBrk="1" hangingPunct="1">
              <a:lnSpc>
                <a:spcPct val="90000"/>
              </a:lnSpc>
              <a:spcBef>
                <a:spcPct val="20000"/>
              </a:spcBef>
              <a:buClr>
                <a:schemeClr val="hlink"/>
              </a:buClr>
              <a:buSzPct val="65000"/>
              <a:buFont typeface="Wingdings" pitchFamily="2" charset="2"/>
              <a:buChar char="n"/>
              <a:defRPr/>
            </a:pPr>
            <a:r>
              <a:rPr lang="en-US" sz="3200" dirty="0">
                <a:effectLst>
                  <a:outerShdw blurRad="38100" dist="38100" dir="2700000" algn="tl">
                    <a:srgbClr val="000000"/>
                  </a:outerShdw>
                </a:effectLst>
                <a:latin typeface="Tahoma" charset="0"/>
              </a:rPr>
              <a:t>Is the society you live in on an unsustainable path?</a:t>
            </a:r>
          </a:p>
          <a:p>
            <a:pPr marL="342900" indent="-342900" eaLnBrk="1" hangingPunct="1">
              <a:lnSpc>
                <a:spcPct val="90000"/>
              </a:lnSpc>
              <a:spcBef>
                <a:spcPct val="20000"/>
              </a:spcBef>
              <a:buClr>
                <a:schemeClr val="hlink"/>
              </a:buClr>
              <a:buSzPct val="65000"/>
              <a:buFont typeface="Wingdings" pitchFamily="2" charset="2"/>
              <a:buChar char="n"/>
              <a:defRPr/>
            </a:pPr>
            <a:endParaRPr lang="en-US" sz="3200" dirty="0">
              <a:effectLst>
                <a:outerShdw blurRad="38100" dist="38100" dir="2700000" algn="tl">
                  <a:srgbClr val="000000"/>
                </a:outerShdw>
              </a:effectLst>
              <a:latin typeface="Tahoma" charset="0"/>
            </a:endParaRPr>
          </a:p>
          <a:p>
            <a:pPr marL="742950" lvl="1" indent="-285750" eaLnBrk="1" hangingPunct="1">
              <a:lnSpc>
                <a:spcPct val="90000"/>
              </a:lnSpc>
              <a:spcBef>
                <a:spcPct val="20000"/>
              </a:spcBef>
              <a:buClr>
                <a:schemeClr val="folHlink"/>
              </a:buClr>
              <a:buSzPct val="65000"/>
              <a:buFont typeface="Wingdings" pitchFamily="2" charset="2"/>
              <a:buChar char="n"/>
              <a:defRPr/>
            </a:pPr>
            <a:r>
              <a:rPr lang="en-US" dirty="0">
                <a:effectLst>
                  <a:outerShdw blurRad="38100" dist="38100" dir="2700000" algn="tl">
                    <a:srgbClr val="000000"/>
                  </a:outerShdw>
                </a:effectLst>
                <a:latin typeface="Tahoma" charset="0"/>
              </a:rPr>
              <a:t>a. </a:t>
            </a:r>
            <a:r>
              <a:rPr lang="en-US" b="1" dirty="0">
                <a:solidFill>
                  <a:srgbClr val="FFC000"/>
                </a:solidFill>
                <a:effectLst>
                  <a:outerShdw blurRad="38100" dist="38100" dir="2700000" algn="tl">
                    <a:srgbClr val="000000"/>
                  </a:outerShdw>
                </a:effectLst>
                <a:latin typeface="Tahoma" charset="0"/>
              </a:rPr>
              <a:t>Yes</a:t>
            </a:r>
            <a:r>
              <a:rPr lang="en-US" dirty="0">
                <a:effectLst>
                  <a:outerShdw blurRad="38100" dist="38100" dir="2700000" algn="tl">
                    <a:srgbClr val="000000"/>
                  </a:outerShdw>
                </a:effectLst>
                <a:latin typeface="Tahoma" charset="0"/>
              </a:rPr>
              <a:t>: Without readily available green products and services, converting to a sustainable society is unrealistic.</a:t>
            </a:r>
          </a:p>
          <a:p>
            <a:pPr marL="742950" lvl="1" indent="-285750" eaLnBrk="1" hangingPunct="1">
              <a:lnSpc>
                <a:spcPct val="90000"/>
              </a:lnSpc>
              <a:spcBef>
                <a:spcPct val="20000"/>
              </a:spcBef>
              <a:buClr>
                <a:schemeClr val="folHlink"/>
              </a:buClr>
              <a:buSzPct val="65000"/>
              <a:buFont typeface="Wingdings" pitchFamily="2" charset="2"/>
              <a:buChar char="n"/>
              <a:defRPr/>
            </a:pPr>
            <a:endParaRPr lang="en-US" dirty="0">
              <a:effectLst>
                <a:outerShdw blurRad="38100" dist="38100" dir="2700000" algn="tl">
                  <a:srgbClr val="000000"/>
                </a:outerShdw>
              </a:effectLst>
              <a:latin typeface="Tahoma" charset="0"/>
            </a:endParaRPr>
          </a:p>
          <a:p>
            <a:pPr marL="742950" lvl="1" indent="-285750" eaLnBrk="1" hangingPunct="1">
              <a:lnSpc>
                <a:spcPct val="90000"/>
              </a:lnSpc>
              <a:spcBef>
                <a:spcPct val="20000"/>
              </a:spcBef>
              <a:buClr>
                <a:schemeClr val="folHlink"/>
              </a:buClr>
              <a:buSzPct val="65000"/>
              <a:buFont typeface="Wingdings" pitchFamily="2" charset="2"/>
              <a:buChar char="n"/>
              <a:defRPr/>
            </a:pPr>
            <a:r>
              <a:rPr lang="en-US" dirty="0">
                <a:effectLst>
                  <a:outerShdw blurRad="38100" dist="38100" dir="2700000" algn="tl">
                    <a:srgbClr val="000000"/>
                  </a:outerShdw>
                </a:effectLst>
                <a:latin typeface="Tahoma" charset="0"/>
              </a:rPr>
              <a:t>b. </a:t>
            </a:r>
            <a:r>
              <a:rPr lang="en-US" b="1" dirty="0">
                <a:solidFill>
                  <a:srgbClr val="FFC000"/>
                </a:solidFill>
                <a:effectLst>
                  <a:outerShdw blurRad="38100" dist="38100" dir="2700000" algn="tl">
                    <a:srgbClr val="000000"/>
                  </a:outerShdw>
                </a:effectLst>
                <a:latin typeface="Tahoma" charset="0"/>
              </a:rPr>
              <a:t>Not entirely</a:t>
            </a:r>
            <a:r>
              <a:rPr lang="en-US" dirty="0">
                <a:effectLst>
                  <a:outerShdw blurRad="38100" dist="38100" dir="2700000" algn="tl">
                    <a:srgbClr val="000000"/>
                  </a:outerShdw>
                </a:effectLst>
                <a:latin typeface="Tahoma" charset="0"/>
              </a:rPr>
              <a:t>: I'm doing what I can to improve sustainability, including recycling and using less energy.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subTitle" idx="1"/>
          </p:nvPr>
        </p:nvSpPr>
        <p:spPr>
          <a:xfrm>
            <a:off x="0" y="304800"/>
            <a:ext cx="9144000" cy="6553200"/>
          </a:xfrm>
        </p:spPr>
        <p:txBody>
          <a:bodyPr/>
          <a:lstStyle/>
          <a:p>
            <a:pPr marL="609600" indent="-609600" algn="l" eaLnBrk="1" hangingPunct="1">
              <a:lnSpc>
                <a:spcPct val="90000"/>
              </a:lnSpc>
              <a:defRPr/>
            </a:pPr>
            <a:r>
              <a:rPr lang="en-US" b="1" smtClean="0">
                <a:solidFill>
                  <a:schemeClr val="folHlink"/>
                </a:solidFill>
                <a:cs typeface="Times New Roman" pitchFamily="-111" charset="0"/>
              </a:rPr>
              <a:t>People and Nature</a:t>
            </a:r>
          </a:p>
          <a:p>
            <a:pPr marL="609600" indent="-609600" algn="l" eaLnBrk="1" hangingPunct="1">
              <a:lnSpc>
                <a:spcPct val="90000"/>
              </a:lnSpc>
              <a:defRPr/>
            </a:pPr>
            <a:endParaRPr lang="en-US" sz="1600" b="1" smtClean="0">
              <a:solidFill>
                <a:schemeClr val="folHlink"/>
              </a:solidFill>
              <a:cs typeface="Times New Roman" pitchFamily="-111" charset="0"/>
            </a:endParaRPr>
          </a:p>
          <a:p>
            <a:pPr marL="990600" lvl="1" indent="-533400" eaLnBrk="1" hangingPunct="1">
              <a:lnSpc>
                <a:spcPct val="90000"/>
              </a:lnSpc>
              <a:buFont typeface="Wingdings" pitchFamily="2" charset="2"/>
              <a:buNone/>
              <a:defRPr/>
            </a:pPr>
            <a:r>
              <a:rPr lang="en-US" sz="3200" smtClean="0">
                <a:cs typeface="Times New Roman" pitchFamily="-111" charset="0"/>
              </a:rPr>
              <a:t>		</a:t>
            </a:r>
            <a:r>
              <a:rPr lang="en-US" smtClean="0">
                <a:cs typeface="Times New Roman" pitchFamily="-111" charset="0"/>
              </a:rPr>
              <a:t>People and nature are </a:t>
            </a:r>
            <a:r>
              <a:rPr lang="en-US" smtClean="0">
                <a:solidFill>
                  <a:srgbClr val="FFFF66"/>
                </a:solidFill>
                <a:cs typeface="Times New Roman" pitchFamily="-111" charset="0"/>
              </a:rPr>
              <a:t>intimately integrated</a:t>
            </a:r>
            <a:r>
              <a:rPr lang="en-US" smtClean="0">
                <a:cs typeface="Times New Roman" pitchFamily="-111" charset="0"/>
              </a:rPr>
              <a:t>. </a:t>
            </a:r>
            <a:r>
              <a:rPr lang="en-US" smtClean="0">
                <a:solidFill>
                  <a:srgbClr val="FFFF66"/>
                </a:solidFill>
                <a:cs typeface="Times New Roman" pitchFamily="-111" charset="0"/>
              </a:rPr>
              <a:t>Each affects the other</a:t>
            </a:r>
            <a:r>
              <a:rPr lang="en-US" smtClean="0">
                <a:cs typeface="Times New Roman" pitchFamily="-111" charset="0"/>
              </a:rPr>
              <a:t>. </a:t>
            </a:r>
            <a:r>
              <a:rPr lang="en-US" smtClean="0">
                <a:solidFill>
                  <a:srgbClr val="FFFF66"/>
                </a:solidFill>
                <a:cs typeface="Times New Roman" pitchFamily="-111" charset="0"/>
              </a:rPr>
              <a:t>Two paths </a:t>
            </a:r>
            <a:r>
              <a:rPr lang="en-US" smtClean="0">
                <a:cs typeface="Times New Roman" pitchFamily="-111" charset="0"/>
              </a:rPr>
              <a:t>lie before us:</a:t>
            </a:r>
          </a:p>
          <a:p>
            <a:pPr marL="990600" lvl="1" indent="-533400" eaLnBrk="1" hangingPunct="1">
              <a:lnSpc>
                <a:spcPct val="90000"/>
              </a:lnSpc>
              <a:buFont typeface="Wingdings" pitchFamily="2" charset="2"/>
              <a:buNone/>
              <a:defRPr/>
            </a:pPr>
            <a:endParaRPr lang="en-US" smtClean="0">
              <a:cs typeface="Times New Roman" pitchFamily="-111" charset="0"/>
            </a:endParaRPr>
          </a:p>
          <a:p>
            <a:pPr marL="990600" lvl="1" indent="-533400" eaLnBrk="1" hangingPunct="1">
              <a:lnSpc>
                <a:spcPct val="90000"/>
              </a:lnSpc>
              <a:buFont typeface="Wingdings" pitchFamily="2" charset="2"/>
              <a:buAutoNum type="arabicPeriod"/>
              <a:defRPr/>
            </a:pPr>
            <a:r>
              <a:rPr lang="en-US" smtClean="0">
                <a:cs typeface="Times New Roman" pitchFamily="-111" charset="0"/>
              </a:rPr>
              <a:t>assume that </a:t>
            </a:r>
            <a:r>
              <a:rPr lang="en-US" smtClean="0">
                <a:solidFill>
                  <a:srgbClr val="FFFF66"/>
                </a:solidFill>
                <a:cs typeface="Times New Roman" pitchFamily="-111" charset="0"/>
              </a:rPr>
              <a:t>environmental problems</a:t>
            </a:r>
            <a:r>
              <a:rPr lang="en-US" smtClean="0">
                <a:cs typeface="Times New Roman" pitchFamily="-111" charset="0"/>
              </a:rPr>
              <a:t> are the </a:t>
            </a:r>
            <a:r>
              <a:rPr lang="en-US" smtClean="0">
                <a:solidFill>
                  <a:srgbClr val="FFFF66"/>
                </a:solidFill>
                <a:cs typeface="Times New Roman" pitchFamily="-111" charset="0"/>
              </a:rPr>
              <a:t>result of human action</a:t>
            </a:r>
            <a:r>
              <a:rPr lang="en-US" smtClean="0">
                <a:cs typeface="Times New Roman" pitchFamily="-111" charset="0"/>
              </a:rPr>
              <a:t> and the </a:t>
            </a:r>
            <a:r>
              <a:rPr lang="en-US" smtClean="0">
                <a:solidFill>
                  <a:srgbClr val="FFFF66"/>
                </a:solidFill>
                <a:cs typeface="Times New Roman" pitchFamily="-111" charset="0"/>
              </a:rPr>
              <a:t>solution</a:t>
            </a:r>
            <a:r>
              <a:rPr lang="en-US" smtClean="0">
                <a:cs typeface="Times New Roman" pitchFamily="-111" charset="0"/>
              </a:rPr>
              <a:t> is simply to </a:t>
            </a:r>
            <a:r>
              <a:rPr lang="en-US" smtClean="0">
                <a:solidFill>
                  <a:srgbClr val="FFFF66"/>
                </a:solidFill>
                <a:cs typeface="Times New Roman" pitchFamily="-111" charset="0"/>
              </a:rPr>
              <a:t>stop these actions</a:t>
            </a:r>
            <a:r>
              <a:rPr lang="en-US" smtClean="0">
                <a:cs typeface="Times New Roman" pitchFamily="-111" charset="0"/>
              </a:rPr>
              <a:t>. It has emphasized </a:t>
            </a:r>
            <a:r>
              <a:rPr lang="en-US" smtClean="0">
                <a:solidFill>
                  <a:srgbClr val="FFFF66"/>
                </a:solidFill>
                <a:cs typeface="Times New Roman" pitchFamily="-111" charset="0"/>
              </a:rPr>
              <a:t>confrontation and emotionalism</a:t>
            </a:r>
            <a:r>
              <a:rPr lang="en-US" smtClean="0">
                <a:cs typeface="Times New Roman" pitchFamily="-111" charset="0"/>
              </a:rPr>
              <a:t>.</a:t>
            </a:r>
          </a:p>
          <a:p>
            <a:pPr marL="990600" lvl="1" indent="-533400" eaLnBrk="1" hangingPunct="1">
              <a:lnSpc>
                <a:spcPct val="90000"/>
              </a:lnSpc>
              <a:buFont typeface="Wingdings" pitchFamily="2" charset="2"/>
              <a:buAutoNum type="arabicPeriod"/>
              <a:defRPr/>
            </a:pPr>
            <a:endParaRPr lang="en-US" smtClean="0">
              <a:cs typeface="Times New Roman" pitchFamily="-111" charset="0"/>
            </a:endParaRPr>
          </a:p>
          <a:p>
            <a:pPr marL="990600" lvl="1" indent="-533400" eaLnBrk="1" hangingPunct="1">
              <a:lnSpc>
                <a:spcPct val="90000"/>
              </a:lnSpc>
              <a:buFont typeface="Wingdings" pitchFamily="2" charset="2"/>
              <a:buAutoNum type="arabicPeriod"/>
              <a:defRPr/>
            </a:pPr>
            <a:r>
              <a:rPr lang="en-US" smtClean="0">
                <a:cs typeface="Times New Roman" pitchFamily="-111" charset="0"/>
              </a:rPr>
              <a:t>the 2</a:t>
            </a:r>
            <a:r>
              <a:rPr lang="en-US" baseline="30000" smtClean="0">
                <a:cs typeface="Times New Roman" pitchFamily="-111" charset="0"/>
              </a:rPr>
              <a:t>nd</a:t>
            </a:r>
            <a:r>
              <a:rPr lang="en-US" smtClean="0">
                <a:cs typeface="Times New Roman" pitchFamily="-111" charset="0"/>
              </a:rPr>
              <a:t> path is to begin with a </a:t>
            </a:r>
            <a:r>
              <a:rPr lang="en-US" smtClean="0">
                <a:solidFill>
                  <a:srgbClr val="FFFF66"/>
                </a:solidFill>
                <a:cs typeface="Times New Roman" pitchFamily="-111" charset="0"/>
              </a:rPr>
              <a:t>scientific analysis</a:t>
            </a:r>
            <a:r>
              <a:rPr lang="en-US" smtClean="0">
                <a:cs typeface="Times New Roman" pitchFamily="-111" charset="0"/>
              </a:rPr>
              <a:t> of an environmental controversy and </a:t>
            </a:r>
            <a:r>
              <a:rPr lang="en-US" smtClean="0">
                <a:solidFill>
                  <a:srgbClr val="FFFF66"/>
                </a:solidFill>
                <a:cs typeface="Times New Roman" pitchFamily="-111" charset="0"/>
              </a:rPr>
              <a:t>to move from confrontation to cooperative problem solving</a:t>
            </a:r>
            <a:r>
              <a:rPr lang="en-US" smtClean="0">
                <a:cs typeface="Times New Roman" pitchFamily="-111" charset="0"/>
              </a:rPr>
              <a:t>. It </a:t>
            </a:r>
            <a:r>
              <a:rPr lang="en-US" smtClean="0">
                <a:solidFill>
                  <a:srgbClr val="FFFF66"/>
                </a:solidFill>
                <a:cs typeface="Times New Roman" pitchFamily="-111" charset="0"/>
              </a:rPr>
              <a:t>accepts</a:t>
            </a:r>
            <a:r>
              <a:rPr lang="en-US" smtClean="0">
                <a:cs typeface="Times New Roman" pitchFamily="-111" charset="0"/>
              </a:rPr>
              <a:t> the </a:t>
            </a:r>
            <a:r>
              <a:rPr lang="en-US" smtClean="0">
                <a:solidFill>
                  <a:srgbClr val="FFFF66"/>
                </a:solidFill>
                <a:cs typeface="Times New Roman" pitchFamily="-111" charset="0"/>
              </a:rPr>
              <a:t>connection between people and nature</a:t>
            </a:r>
            <a:r>
              <a:rPr lang="en-US" smtClean="0">
                <a:cs typeface="Times New Roman" pitchFamily="-111" charset="0"/>
              </a:rPr>
              <a:t>.  </a:t>
            </a:r>
            <a:endParaRPr lang="en-US" sz="2400" smtClean="0"/>
          </a:p>
        </p:txBody>
      </p:sp>
    </p:spTree>
  </p:cSld>
  <p:clrMapOvr>
    <a:masterClrMapping/>
  </p:clrMapOvr>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3587</TotalTime>
  <Words>4993</Words>
  <Application>Microsoft Office PowerPoint</Application>
  <PresentationFormat>On-screen Show (4:3)</PresentationFormat>
  <Paragraphs>654</Paragraphs>
  <Slides>89</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89</vt:i4>
      </vt:variant>
    </vt:vector>
  </HeadingPairs>
  <TitlesOfParts>
    <vt:vector size="91" baseType="lpstr">
      <vt:lpstr>Textured</vt:lpstr>
      <vt:lpstr>Chart</vt:lpstr>
      <vt:lpstr>Introduction to  Environmental Science:  Issues and Values</vt:lpstr>
      <vt:lpstr>Slide 2</vt:lpstr>
      <vt:lpstr>Slide 3</vt:lpstr>
      <vt:lpstr>The meaning of the term Environment</vt:lpstr>
      <vt:lpstr>Environment: the total of our surroundings</vt:lpstr>
      <vt:lpstr>Slide 6</vt:lpstr>
      <vt:lpstr>Key Themes</vt:lpstr>
      <vt:lpstr>Key Themes/Threads…………contd</vt:lpstr>
      <vt:lpstr>Slide 9</vt:lpstr>
      <vt:lpstr>Key Themes/Threads</vt:lpstr>
      <vt:lpstr>Key Themes/Threads</vt:lpstr>
      <vt:lpstr>Sustainability and carrying capacity…</vt:lpstr>
      <vt:lpstr>Key Themes/Threads…………contd</vt:lpstr>
      <vt:lpstr>Placing a value on the environment</vt:lpstr>
      <vt:lpstr>Placing a value on the environment …..</vt:lpstr>
      <vt:lpstr>The six key themes lead to the following questions:</vt:lpstr>
      <vt:lpstr>The six key themes lead to the following questions: contd… </vt:lpstr>
      <vt:lpstr>The six key themes lead to the following questions: contd… </vt:lpstr>
      <vt:lpstr>Slide 19</vt:lpstr>
      <vt:lpstr>Slide 20</vt:lpstr>
      <vt:lpstr>Natural resources: vital to human survival</vt:lpstr>
      <vt:lpstr>Global human population growth</vt:lpstr>
      <vt:lpstr>Thomas Malthus and human population</vt:lpstr>
      <vt:lpstr>Garrett Hardin’s Tragedy of the Commons</vt:lpstr>
      <vt:lpstr>Slide 25</vt:lpstr>
      <vt:lpstr>Slide 26</vt:lpstr>
      <vt:lpstr>Slide 27</vt:lpstr>
      <vt:lpstr>Slide 28</vt:lpstr>
      <vt:lpstr>Slide 29</vt:lpstr>
      <vt:lpstr>Food issues around the World</vt:lpstr>
      <vt:lpstr>Increasing the World’s Food Supply. ..How?</vt:lpstr>
      <vt:lpstr>1. “Green Revolution” 1970’s</vt:lpstr>
      <vt:lpstr>2.  Land Area</vt:lpstr>
      <vt:lpstr>Slide 34</vt:lpstr>
      <vt:lpstr>Slide 35</vt:lpstr>
      <vt:lpstr>Carrying Capacity</vt:lpstr>
      <vt:lpstr>Carrying Capacity: Two Patterns for Species </vt:lpstr>
      <vt:lpstr>Slide 38</vt:lpstr>
      <vt:lpstr>Human Application </vt:lpstr>
      <vt:lpstr>Recovery vs. Reduced Capacity</vt:lpstr>
      <vt:lpstr>Slide 41</vt:lpstr>
      <vt:lpstr>Slide 42</vt:lpstr>
      <vt:lpstr>Slide 43</vt:lpstr>
      <vt:lpstr>Slide 44</vt:lpstr>
      <vt:lpstr>Slide 45</vt:lpstr>
      <vt:lpstr>Slide 46</vt:lpstr>
      <vt:lpstr>Ecological footprints are not all equal</vt:lpstr>
      <vt:lpstr>Ecological footprints</vt:lpstr>
      <vt:lpstr>Ecological footprints: methodological constraints</vt:lpstr>
      <vt:lpstr>Ecological footprints</vt:lpstr>
      <vt:lpstr>Per capita Co2 emissions (tons) &amp; Ecological Footprint (gha/pers) in 2006 </vt:lpstr>
      <vt:lpstr>Slide 52</vt:lpstr>
      <vt:lpstr>GAIA HYPOTHESIS  The Gaia hypothesis is an ecological hypothesis that proposes that living and nonliving parts of the earth are a complex interacting system that can be thought of as a single organism. Named after the Greek earth goddess, the hypothesis suggests that all living things have a regulatory effect on the Earth's environment that promotes overall life.  The Gaia hypothesis was first scientifically formulated in 1960s by the independent research scientist Dr. James Lovelock, as a consequence of his work for NASA on methods of detecting life on Mars.</vt:lpstr>
      <vt:lpstr>GAIA HYPOTHESIS</vt:lpstr>
      <vt:lpstr>GAIA HYPOTHESIS</vt:lpstr>
      <vt:lpstr>We face challenges in agriculture</vt:lpstr>
      <vt:lpstr>We face challenges in pollution</vt:lpstr>
      <vt:lpstr>Pollution Source </vt:lpstr>
      <vt:lpstr>Pollutants may be:</vt:lpstr>
      <vt:lpstr>We face challenges in climate</vt:lpstr>
      <vt:lpstr>We face challenges in biodiversity</vt:lpstr>
      <vt:lpstr>The Millennium Ecosystem Assessment</vt:lpstr>
      <vt:lpstr>Our energy choices will affect our future</vt:lpstr>
      <vt:lpstr>Sustainable solutions exist</vt:lpstr>
      <vt:lpstr>Are things getting better or worse?</vt:lpstr>
      <vt:lpstr>Sustainability: a goal for the future</vt:lpstr>
      <vt:lpstr>Will we develop in a sustainable way?</vt:lpstr>
      <vt:lpstr>Slide 68</vt:lpstr>
      <vt:lpstr>Environmental science</vt:lpstr>
      <vt:lpstr>Environmental science:  how does the natural world work?</vt:lpstr>
      <vt:lpstr>Environmental Science  Environmental science, the study of the interactions among the physical, chemical and biological components of the environment. Environmental science is the science of the relationship between man and the natural world in which he lives. Environmental Science provides an integrated, quantitative, and interdisciplinary approach to the study of environmental systems.  Environmental study  Environmental study is the systematic study of human interaction with their environment. It is a broad field of study that includes the natural environment, built environments, social environments, organizational environments, and the sets of relationships between them. </vt:lpstr>
      <vt:lpstr>What is an “environmental problem”?</vt:lpstr>
      <vt:lpstr>Slide 73</vt:lpstr>
      <vt:lpstr>Environmental science is not environmentalism</vt:lpstr>
      <vt:lpstr>Slide 75</vt:lpstr>
      <vt:lpstr>Importance of Environmental Science (ES)..</vt:lpstr>
      <vt:lpstr>The nature of science</vt:lpstr>
      <vt:lpstr>The scientific method</vt:lpstr>
      <vt:lpstr>The scientific method……</vt:lpstr>
      <vt:lpstr>The scientific process is part of a larger process</vt:lpstr>
      <vt:lpstr>Slide 81</vt:lpstr>
      <vt:lpstr>The Precautionary Principle</vt:lpstr>
      <vt:lpstr>Slide 83</vt:lpstr>
      <vt:lpstr>Slide 84</vt:lpstr>
      <vt:lpstr>Slide 85</vt:lpstr>
      <vt:lpstr>The Global Nature  of Environmental Concerns</vt:lpstr>
      <vt:lpstr>The Global Nature  of Environmental Concerns</vt:lpstr>
      <vt:lpstr>Slide 88</vt:lpstr>
      <vt:lpstr>Slide 89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Mac</cp:lastModifiedBy>
  <cp:revision>270</cp:revision>
  <dcterms:created xsi:type="dcterms:W3CDTF">2010-08-28T06:52:26Z</dcterms:created>
  <dcterms:modified xsi:type="dcterms:W3CDTF">2013-10-07T18:26:30Z</dcterms:modified>
</cp:coreProperties>
</file>