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45" r:id="rId3"/>
    <p:sldId id="367" r:id="rId4"/>
    <p:sldId id="346" r:id="rId5"/>
    <p:sldId id="347" r:id="rId6"/>
    <p:sldId id="408" r:id="rId7"/>
    <p:sldId id="409" r:id="rId8"/>
    <p:sldId id="349" r:id="rId9"/>
    <p:sldId id="359" r:id="rId10"/>
    <p:sldId id="360" r:id="rId11"/>
    <p:sldId id="361" r:id="rId12"/>
    <p:sldId id="257" r:id="rId13"/>
    <p:sldId id="265" r:id="rId14"/>
    <p:sldId id="267" r:id="rId15"/>
    <p:sldId id="269" r:id="rId16"/>
    <p:sldId id="363" r:id="rId17"/>
    <p:sldId id="365" r:id="rId18"/>
    <p:sldId id="366" r:id="rId19"/>
    <p:sldId id="370" r:id="rId20"/>
    <p:sldId id="390" r:id="rId21"/>
    <p:sldId id="391" r:id="rId22"/>
    <p:sldId id="401" r:id="rId23"/>
    <p:sldId id="395" r:id="rId24"/>
    <p:sldId id="396" r:id="rId25"/>
    <p:sldId id="397" r:id="rId26"/>
    <p:sldId id="371" r:id="rId27"/>
    <p:sldId id="375" r:id="rId28"/>
    <p:sldId id="374" r:id="rId29"/>
    <p:sldId id="405" r:id="rId30"/>
    <p:sldId id="283" r:id="rId31"/>
    <p:sldId id="287" r:id="rId32"/>
    <p:sldId id="289" r:id="rId33"/>
    <p:sldId id="340" r:id="rId34"/>
    <p:sldId id="40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68817F-2FEB-4193-AFFD-98BF6A0D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37C38-0C7D-40AE-91F6-2373D55E0457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74501-E26C-4D4E-9BD4-C46A17B677E4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7C661-04E7-4C32-BA92-E57646FA3D5B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749E5-A5A2-4F6B-8074-5DDB141E35EE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3A4D8-AFD1-4CA5-933D-F9274A53FA0F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400" b="1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0F692-9FDC-41FA-B1EA-00052252AB80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A3A21-FA5D-4128-9984-1275D8A82916}" type="slidenum">
              <a:rPr lang="en-US" smtClean="0">
                <a:latin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07BBD-3070-4480-9FC2-D840617B7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F02E-139E-440C-B754-10B287397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75AA9-3853-4F46-9626-8DDA975B7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35DFB-A102-496A-B586-56AA08A66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38A32-788E-490E-AC13-C1ABC6393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28949-DC46-4148-B995-1A7DC0EDE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354BE-B51D-4DA6-997D-655427683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63D68-C18C-484A-B95B-345038622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E2DD-36EF-4674-B2CF-2BAFBDE98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5C8C7-98F8-4838-A1C9-0713BAB3B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D6FAC-8E12-470D-BC8C-279452C93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0D6BB7E-B98E-4EA6-B6B7-47AD201F6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7" Type="http://schemas.openxmlformats.org/officeDocument/2006/relationships/image" Target="../media/image3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5"/>
          <p:cNvSpPr>
            <a:spLocks noChangeArrowheads="1" noChangeShapeType="1" noTextEdit="1"/>
          </p:cNvSpPr>
          <p:nvPr/>
        </p:nvSpPr>
        <p:spPr bwMode="auto">
          <a:xfrm>
            <a:off x="1676400" y="1905000"/>
            <a:ext cx="5715000" cy="312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634"/>
              </a:avLst>
            </a:prstTxWarp>
          </a:bodyPr>
          <a:lstStyle/>
          <a:p>
            <a:pPr algn="ctr"/>
            <a:r>
              <a:rPr lang="en-AU" sz="36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C9C9C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Arial Black"/>
              </a:rPr>
              <a:t>Global Warming &amp;</a:t>
            </a:r>
          </a:p>
          <a:p>
            <a:pPr algn="ctr"/>
            <a:r>
              <a:rPr lang="en-AU" sz="36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C9C9C"/>
                </a:solidFill>
                <a:effectLst>
                  <a:outerShdw dist="20320" dir="1799969" algn="tl" rotWithShape="0">
                    <a:srgbClr val="000000">
                      <a:alpha val="39998"/>
                    </a:srgbClr>
                  </a:outerShdw>
                </a:effectLst>
                <a:latin typeface="Arial Black"/>
              </a:rPr>
              <a:t>Climate 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2CH4N2OGasesConcentr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488"/>
            <a:ext cx="9144000" cy="674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reenhouse ga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7375"/>
            <a:ext cx="8534400" cy="62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152400"/>
            <a:ext cx="4738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CC0000"/>
                </a:solidFill>
              </a:rPr>
              <a:t>Greenhouse Gas Increasing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5998C9"/>
                </a:solidFill>
                <a:latin typeface="Arial Black" pitchFamily="34" charset="0"/>
              </a:rPr>
              <a:t>Difference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rgbClr val="006666"/>
                </a:solidFill>
                <a:latin typeface="Arial Black" pitchFamily="34" charset="0"/>
              </a:rPr>
              <a:t>GLOBAL WARMING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66"/>
                </a:solidFill>
              </a:rPr>
              <a:t>   is the increase of the Earth’s average surface temperature due to a build-up of greenhouse gases in the atmosphere.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rgbClr val="A94D97"/>
                </a:solidFill>
                <a:latin typeface="Arial Black" pitchFamily="34" charset="0"/>
              </a:rPr>
              <a:t>CLIMATE CHANGE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A94D97"/>
                </a:solidFill>
              </a:rPr>
              <a:t>   is a broader term that refers to long-term changes in climate, including average temperature and precipitation.</a:t>
            </a:r>
          </a:p>
        </p:txBody>
      </p:sp>
      <p:pic>
        <p:nvPicPr>
          <p:cNvPr id="3077" name="Picture 5" descr="j0293828"/>
          <p:cNvPicPr>
            <a:picLocks noChangeAspect="1" noChangeArrowheads="1"/>
          </p:cNvPicPr>
          <p:nvPr/>
        </p:nvPicPr>
        <p:blipFill>
          <a:blip r:embed="rId3">
            <a:lum contrast="42000"/>
          </a:blip>
          <a:srcRect/>
          <a:stretch>
            <a:fillRect/>
          </a:stretch>
        </p:blipFill>
        <p:spPr bwMode="auto">
          <a:xfrm>
            <a:off x="5875338" y="4724400"/>
            <a:ext cx="1744662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401462"/>
          <p:cNvPicPr>
            <a:picLocks noChangeAspect="1" noChangeArrowheads="1"/>
          </p:cNvPicPr>
          <p:nvPr/>
        </p:nvPicPr>
        <p:blipFill>
          <a:blip r:embed="rId4">
            <a:lum contrast="60000"/>
          </a:blip>
          <a:srcRect/>
          <a:stretch>
            <a:fillRect/>
          </a:stretch>
        </p:blipFill>
        <p:spPr bwMode="auto">
          <a:xfrm>
            <a:off x="1647825" y="4724400"/>
            <a:ext cx="1323975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5998C9"/>
                </a:solidFill>
                <a:latin typeface="Arial Black" pitchFamily="34" charset="0"/>
              </a:rPr>
              <a:t>What’s the proof that global warming is taking place?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 rIns="26766" anchor="t"/>
          <a:lstStyle/>
          <a:p>
            <a:pPr eaLnBrk="1" hangingPunct="1"/>
            <a:r>
              <a:rPr lang="en-US" smtClean="0">
                <a:solidFill>
                  <a:srgbClr val="5998C9"/>
                </a:solidFill>
                <a:latin typeface="Arial Black" pitchFamily="34" charset="0"/>
              </a:rPr>
              <a:t>Portage Glacier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7325" y="2027238"/>
            <a:ext cx="4268788" cy="3382962"/>
            <a:chOff x="0" y="0"/>
            <a:chExt cx="3824" cy="3031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3824" cy="2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2" name="Rectangle 7"/>
            <p:cNvSpPr>
              <a:spLocks/>
            </p:cNvSpPr>
            <p:nvPr/>
          </p:nvSpPr>
          <p:spPr bwMode="auto">
            <a:xfrm>
              <a:off x="1623" y="2743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642938"/>
              <a:r>
                <a:rPr lang="en-US" sz="2100" b="1">
                  <a:solidFill>
                    <a:srgbClr val="5998C9"/>
                  </a:solidFill>
                  <a:sym typeface="75 Helvetica Bold" charset="0"/>
                </a:rPr>
                <a:t>1914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87888" y="2027238"/>
            <a:ext cx="4254500" cy="3382962"/>
            <a:chOff x="0" y="0"/>
            <a:chExt cx="3811" cy="3031"/>
          </a:xfrm>
        </p:grpSpPr>
        <p:pic>
          <p:nvPicPr>
            <p:cNvPr id="1331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3811" cy="2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0" name="Rectangle 10"/>
            <p:cNvSpPr>
              <a:spLocks/>
            </p:cNvSpPr>
            <p:nvPr/>
          </p:nvSpPr>
          <p:spPr bwMode="auto">
            <a:xfrm>
              <a:off x="1614" y="2743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642938"/>
              <a:r>
                <a:rPr lang="en-US" sz="2100" b="1">
                  <a:solidFill>
                    <a:srgbClr val="5998C9"/>
                  </a:solidFill>
                  <a:sym typeface="75 Helvetica Bold" charset="0"/>
                </a:rPr>
                <a:t>2004</a:t>
              </a:r>
            </a:p>
          </p:txBody>
        </p:sp>
      </p:grpSp>
      <p:sp>
        <p:nvSpPr>
          <p:cNvPr id="1331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393700"/>
          </a:xfrm>
        </p:spPr>
        <p:txBody>
          <a:bodyPr rIns="26766"/>
          <a:lstStyle/>
          <a:p>
            <a:pPr eaLnBrk="1" hangingPunct="1"/>
            <a:r>
              <a:rPr lang="en-US" smtClean="0">
                <a:solidFill>
                  <a:srgbClr val="5998C9"/>
                </a:solidFill>
              </a:rPr>
              <a:t>Alaska</a:t>
            </a:r>
          </a:p>
        </p:txBody>
      </p:sp>
      <p:sp>
        <p:nvSpPr>
          <p:cNvPr id="13318" name="Rectangle 12"/>
          <p:cNvSpPr>
            <a:spLocks/>
          </p:cNvSpPr>
          <p:nvPr/>
        </p:nvSpPr>
        <p:spPr bwMode="auto">
          <a:xfrm>
            <a:off x="322263" y="6537325"/>
            <a:ext cx="51466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642938"/>
            <a:r>
              <a:rPr lang="en-US" sz="1000" b="1">
                <a:sym typeface="75 Helvetica Bold" charset="0"/>
              </a:rPr>
              <a:t>Photos: NOAA Photo Collection and Gary Braasch – WorldViewOfGlobalWarming.org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26766" anchor="t"/>
          <a:lstStyle/>
          <a:p>
            <a:pPr eaLnBrk="1" hangingPunct="1"/>
            <a:r>
              <a:rPr lang="en-US" smtClean="0">
                <a:solidFill>
                  <a:srgbClr val="5998C9"/>
                </a:solidFill>
                <a:latin typeface="Arial Black" pitchFamily="34" charset="0"/>
              </a:rPr>
              <a:t>Colorado River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393700"/>
          </a:xfrm>
        </p:spPr>
        <p:txBody>
          <a:bodyPr rIns="26766"/>
          <a:lstStyle/>
          <a:p>
            <a:pPr eaLnBrk="1" hangingPunct="1"/>
            <a:r>
              <a:rPr lang="en-US" smtClean="0">
                <a:solidFill>
                  <a:srgbClr val="5998C9"/>
                </a:solidFill>
              </a:rPr>
              <a:t>Arizona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71600" y="5181600"/>
            <a:ext cx="1981200" cy="49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June 2002</a:t>
            </a:r>
          </a:p>
        </p:txBody>
      </p:sp>
      <p:pic>
        <p:nvPicPr>
          <p:cNvPr id="22533" name="Picture 5" descr="Downstream_from_95Bridge CO River - USGS Jun 2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200"/>
            <a:ext cx="41148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867400" y="5181600"/>
            <a:ext cx="1981200" cy="49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Dec 2003</a:t>
            </a:r>
          </a:p>
        </p:txBody>
      </p:sp>
      <p:pic>
        <p:nvPicPr>
          <p:cNvPr id="22535" name="Picture 7" descr="Downstream_from_95Bridge CO River - USGS Dec 20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981200"/>
            <a:ext cx="40386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725" tIns="42862" rIns="85725" bIns="42862" anchor="ctr"/>
          <a:lstStyle/>
          <a:p>
            <a:r>
              <a:rPr lang="en-US" sz="3600" b="1">
                <a:solidFill>
                  <a:schemeClr val="hlink"/>
                </a:solidFill>
              </a:rPr>
              <a:t>The Facts of Climate Change</a:t>
            </a:r>
            <a:r>
              <a:rPr lang="en-US" sz="3600" b="1"/>
              <a:t> </a:t>
            </a:r>
            <a:endParaRPr lang="en-GB" sz="3600" b="1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22238" y="1143000"/>
            <a:ext cx="9021762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725" tIns="42862" rIns="85725" bIns="42862"/>
          <a:lstStyle/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Arial" charset="0"/>
              </a:rPr>
              <a:t>Climate change is strongly supported by hard science.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endParaRPr lang="en-GB" sz="1050" b="1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r>
              <a:rPr lang="en-GB" sz="2800" dirty="0">
                <a:latin typeface="+mn-lt"/>
              </a:rPr>
              <a:t>Global-average surface temperature is increased by about 0.6 ºC over 20th century;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endParaRPr lang="en-GB" sz="11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r>
              <a:rPr lang="en-GB" sz="2800" dirty="0">
                <a:latin typeface="+mn-lt"/>
              </a:rPr>
              <a:t>1990s warmest decade and 1998 warmest year in last 1000 years in Northern Hemisphere;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endParaRPr lang="en-GB" sz="11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r>
              <a:rPr lang="en-GB" sz="2800" dirty="0">
                <a:latin typeface="+mn-lt"/>
              </a:rPr>
              <a:t>Over last 50 years night-time minimum temperatures increased by about 0.2 ºC per decade;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endParaRPr lang="en-GB" sz="11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Font typeface="Wingdings" pitchFamily="2" charset="2"/>
              <a:buChar char="l"/>
              <a:defRPr/>
            </a:pPr>
            <a:r>
              <a:rPr lang="en-GB" sz="2800" dirty="0">
                <a:latin typeface="+mn-lt"/>
              </a:rPr>
              <a:t>10% reduction in snow cover since late 1960s;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solidFill>
                  <a:schemeClr val="hlink"/>
                </a:solidFill>
              </a:rPr>
              <a:t>The Facts of Climate Change</a:t>
            </a:r>
            <a:r>
              <a:rPr lang="en-US" sz="3600" b="1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638800"/>
          </a:xfrm>
        </p:spPr>
        <p:txBody>
          <a:bodyPr/>
          <a:lstStyle/>
          <a:p>
            <a:pPr eaLnBrk="1" hangingPunct="1">
              <a:buClr>
                <a:srgbClr val="CCFF33"/>
              </a:buClr>
              <a:buFont typeface="Wingdings" pitchFamily="2" charset="2"/>
              <a:buChar char="l"/>
            </a:pPr>
            <a:r>
              <a:rPr lang="en-GB" sz="2800" smtClean="0"/>
              <a:t>Northern Hemisphere spring and summer sea-ice extent decreased by 10-15% since 1950s;</a:t>
            </a:r>
          </a:p>
          <a:p>
            <a:pPr eaLnBrk="1" hangingPunct="1">
              <a:buClr>
                <a:srgbClr val="CCFF33"/>
              </a:buClr>
              <a:buFont typeface="Wingdings" pitchFamily="2" charset="2"/>
              <a:buChar char="l"/>
            </a:pPr>
            <a:endParaRPr lang="en-GB" sz="2800" smtClean="0"/>
          </a:p>
          <a:p>
            <a:pPr eaLnBrk="1" hangingPunct="1">
              <a:buClr>
                <a:srgbClr val="CCFF33"/>
              </a:buClr>
              <a:buFont typeface="Wingdings" pitchFamily="2" charset="2"/>
              <a:buChar char="l"/>
            </a:pPr>
            <a:r>
              <a:rPr lang="en-GB" sz="2800" smtClean="0"/>
              <a:t>40% decline in late summer Arctic sea-ice thickness in recent decades;</a:t>
            </a:r>
          </a:p>
          <a:p>
            <a:pPr eaLnBrk="1" hangingPunct="1">
              <a:buClr>
                <a:srgbClr val="CCFF33"/>
              </a:buClr>
              <a:buFont typeface="Wingdings" pitchFamily="2" charset="2"/>
              <a:buChar char="l"/>
            </a:pPr>
            <a:endParaRPr lang="en-GB" sz="2800" smtClean="0"/>
          </a:p>
          <a:p>
            <a:pPr eaLnBrk="1" hangingPunct="1">
              <a:buClr>
                <a:srgbClr val="CCFF33"/>
              </a:buClr>
              <a:buFont typeface="Wingdings" pitchFamily="2" charset="2"/>
              <a:buChar char="l"/>
            </a:pPr>
            <a:r>
              <a:rPr lang="en-GB" sz="2800" smtClean="0"/>
              <a:t>Global-average sea level has increased by </a:t>
            </a:r>
          </a:p>
          <a:p>
            <a:pPr eaLnBrk="1" hangingPunct="1">
              <a:buClr>
                <a:srgbClr val="CCFF33"/>
              </a:buClr>
              <a:buFontTx/>
              <a:buNone/>
            </a:pPr>
            <a:r>
              <a:rPr lang="en-GB" sz="2800" smtClean="0"/>
              <a:t>	10-20cm during 20th century.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global surface tempera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5998C9"/>
                </a:solidFill>
                <a:latin typeface="Arial Black" pitchFamily="34" charset="0"/>
              </a:rPr>
              <a:t>Effects of Global Warming</a:t>
            </a:r>
          </a:p>
        </p:txBody>
      </p:sp>
      <p:pic>
        <p:nvPicPr>
          <p:cNvPr id="19459" name="Picture 5" descr="j0433143"/>
          <p:cNvPicPr>
            <a:picLocks noChangeArrowheads="1"/>
          </p:cNvPicPr>
          <p:nvPr/>
        </p:nvPicPr>
        <p:blipFill>
          <a:blip r:embed="rId2"/>
          <a:srcRect l="4715" t="2142"/>
          <a:stretch>
            <a:fillRect/>
          </a:stretch>
        </p:blipFill>
        <p:spPr bwMode="auto">
          <a:xfrm>
            <a:off x="4725988" y="4489450"/>
            <a:ext cx="311785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4648200" y="1143000"/>
            <a:ext cx="3657600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Increased Temperature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143000" y="3810000"/>
            <a:ext cx="38100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Habitat Damage and </a:t>
            </a:r>
          </a:p>
          <a:p>
            <a:pPr marL="342900" indent="-342900">
              <a:lnSpc>
                <a:spcPct val="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Species Affected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648200" y="4068763"/>
            <a:ext cx="4038600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Changes in Water Supply</a:t>
            </a:r>
          </a:p>
        </p:txBody>
      </p:sp>
      <p:pic>
        <p:nvPicPr>
          <p:cNvPr id="19463" name="Picture 9" descr="horseshoe_res noaa modifi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0200"/>
            <a:ext cx="31242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219200" y="1143000"/>
            <a:ext cx="3352800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5998C9"/>
                </a:solidFill>
              </a:rPr>
              <a:t>Rising Sea Level</a:t>
            </a:r>
          </a:p>
        </p:txBody>
      </p:sp>
      <p:pic>
        <p:nvPicPr>
          <p:cNvPr id="19465" name="Picture 11" descr="HSTemperatureExtremes1 Plano Gov"/>
          <p:cNvPicPr>
            <a:picLocks noChangeAspect="1" noChangeArrowheads="1"/>
          </p:cNvPicPr>
          <p:nvPr/>
        </p:nvPicPr>
        <p:blipFill>
          <a:blip r:embed="rId4"/>
          <a:srcRect r="6818" b="4681"/>
          <a:stretch>
            <a:fillRect/>
          </a:stretch>
        </p:blipFill>
        <p:spPr bwMode="auto">
          <a:xfrm>
            <a:off x="4724400" y="1600200"/>
            <a:ext cx="312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2" descr="Ding Darling FL NWR usfws"/>
          <p:cNvPicPr>
            <a:picLocks noChangeAspect="1" noChangeArrowheads="1"/>
          </p:cNvPicPr>
          <p:nvPr/>
        </p:nvPicPr>
        <p:blipFill>
          <a:blip r:embed="rId5" cstate="print"/>
          <a:srcRect t="13750" b="3572"/>
          <a:stretch>
            <a:fillRect/>
          </a:stretch>
        </p:blipFill>
        <p:spPr bwMode="auto">
          <a:xfrm>
            <a:off x="1219200" y="4497388"/>
            <a:ext cx="3200400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hlink"/>
                </a:solidFill>
              </a:rPr>
              <a:t>What is Global Warming?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Global warming is the process wherein the average temperature of the Earth's near surface air increases, owing largely to various anthropogenic activities. Though there are some </a:t>
            </a:r>
            <a:r>
              <a:rPr lang="en-US" sz="2800" dirty="0" smtClean="0">
                <a:solidFill>
                  <a:srgbClr val="00B050"/>
                </a:solidFill>
              </a:rPr>
              <a:t>natural causes</a:t>
            </a:r>
            <a:r>
              <a:rPr lang="en-US" sz="2800" dirty="0" smtClean="0"/>
              <a:t> for this rise in temperature, they stand to be insignificant when compared to the </a:t>
            </a:r>
            <a:r>
              <a:rPr lang="en-US" sz="2800" dirty="0" smtClean="0">
                <a:solidFill>
                  <a:srgbClr val="00B050"/>
                </a:solidFill>
              </a:rPr>
              <a:t>anthropogenic causes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Causes of Global Warming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The causes of global warming are broadly </a:t>
            </a:r>
            <a:r>
              <a:rPr lang="en-US" sz="2800" dirty="0" smtClean="0">
                <a:solidFill>
                  <a:srgbClr val="FF0000"/>
                </a:solidFill>
              </a:rPr>
              <a:t>divided into two categories </a:t>
            </a:r>
            <a:r>
              <a:rPr lang="en-US" sz="2800" dirty="0" smtClean="0"/>
              <a:t>- natural causes and anthropogenic (man-made) causes.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B050"/>
                </a:solidFill>
              </a:rPr>
              <a:t>Effects of Global Warming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i="1" dirty="0" smtClean="0">
                <a:solidFill>
                  <a:srgbClr val="00B050"/>
                </a:solidFill>
              </a:rPr>
              <a:t>Drastic Changes in Climate Patterns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2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500" dirty="0" smtClean="0"/>
              <a:t>	</a:t>
            </a:r>
            <a:r>
              <a:rPr lang="en-US" sz="2800" dirty="0" smtClean="0"/>
              <a:t>Global warming will </a:t>
            </a:r>
            <a:r>
              <a:rPr lang="en-US" sz="2800" dirty="0" smtClean="0">
                <a:solidFill>
                  <a:srgbClr val="C00000"/>
                </a:solidFill>
              </a:rPr>
              <a:t>alter the climatic patterns </a:t>
            </a:r>
            <a:r>
              <a:rPr lang="en-US" sz="2800" dirty="0" smtClean="0"/>
              <a:t>of the planet. As far as </a:t>
            </a:r>
            <a:r>
              <a:rPr lang="en-US" sz="2800" dirty="0" smtClean="0">
                <a:solidFill>
                  <a:srgbClr val="C00000"/>
                </a:solidFill>
              </a:rPr>
              <a:t>precipitation is concerned</a:t>
            </a:r>
            <a:r>
              <a:rPr lang="en-US" sz="2800" dirty="0" smtClean="0"/>
              <a:t>, it will </a:t>
            </a:r>
            <a:r>
              <a:rPr lang="en-US" sz="2800" dirty="0" smtClean="0">
                <a:solidFill>
                  <a:srgbClr val="C00000"/>
                </a:solidFill>
              </a:rPr>
              <a:t>increase in equatorial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polar and sub-polar regions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C00000"/>
                </a:solidFill>
              </a:rPr>
              <a:t>decrease in subtropics</a:t>
            </a:r>
            <a:r>
              <a:rPr lang="en-US" sz="2800" dirty="0" smtClean="0"/>
              <a:t>. This change in precipitation pattern will trigger a </a:t>
            </a:r>
            <a:r>
              <a:rPr lang="en-US" sz="2800" dirty="0" smtClean="0">
                <a:solidFill>
                  <a:srgbClr val="C00000"/>
                </a:solidFill>
              </a:rPr>
              <a:t>drought in some regions, while floods in other regions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5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 	</a:t>
            </a:r>
            <a:r>
              <a:rPr lang="en-US" sz="2800" dirty="0" smtClean="0">
                <a:solidFill>
                  <a:srgbClr val="C00000"/>
                </a:solidFill>
              </a:rPr>
              <a:t>Warming of the atmosphere </a:t>
            </a:r>
            <a:r>
              <a:rPr lang="en-US" sz="2800" dirty="0" smtClean="0"/>
              <a:t>will increase the </a:t>
            </a:r>
            <a:r>
              <a:rPr lang="en-US" sz="2800" dirty="0" smtClean="0">
                <a:solidFill>
                  <a:srgbClr val="C00000"/>
                </a:solidFill>
              </a:rPr>
              <a:t>temperature of ocean waters</a:t>
            </a:r>
            <a:r>
              <a:rPr lang="en-US" sz="2800" dirty="0" smtClean="0"/>
              <a:t>, which will continue being warm for a few centuries. </a:t>
            </a:r>
            <a:r>
              <a:rPr lang="en-US" sz="2800" dirty="0" smtClean="0">
                <a:solidFill>
                  <a:srgbClr val="C00000"/>
                </a:solidFill>
              </a:rPr>
              <a:t>Warm water </a:t>
            </a:r>
            <a:r>
              <a:rPr lang="en-US" sz="2800" dirty="0" smtClean="0"/>
              <a:t>will lead to </a:t>
            </a:r>
            <a:r>
              <a:rPr lang="en-US" sz="2800" dirty="0" smtClean="0">
                <a:solidFill>
                  <a:srgbClr val="C00000"/>
                </a:solidFill>
              </a:rPr>
              <a:t>frequent natural disasters </a:t>
            </a:r>
            <a:r>
              <a:rPr lang="en-US" sz="2800" dirty="0" smtClean="0"/>
              <a:t>like hurricanes.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Overall, the planet will experience </a:t>
            </a:r>
            <a:r>
              <a:rPr lang="en-US" sz="2800" dirty="0" smtClean="0">
                <a:solidFill>
                  <a:srgbClr val="C00000"/>
                </a:solidFill>
              </a:rPr>
              <a:t>extreme weather conditions</a:t>
            </a:r>
            <a:r>
              <a:rPr lang="en-US" sz="2800" dirty="0" smtClean="0"/>
              <a:t>, characterized by flood and droughts, heat waves and cold waves, and extreme storms like cyclones and tornadoes.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B050"/>
                </a:solidFill>
              </a:rPr>
              <a:t>Effects of Global Warming……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>
                <a:solidFill>
                  <a:srgbClr val="0070C0"/>
                </a:solidFill>
              </a:rPr>
              <a:t>Widespread Extinction of Flora and Fauna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i="1" smtClean="0"/>
              <a:t>	</a:t>
            </a:r>
            <a:r>
              <a:rPr lang="en-US" sz="2800" smtClean="0"/>
              <a:t>A rise</a:t>
            </a:r>
            <a:r>
              <a:rPr lang="en-US" sz="2800" b="1" smtClean="0"/>
              <a:t> </a:t>
            </a:r>
            <a:r>
              <a:rPr lang="en-US" sz="2800" smtClean="0"/>
              <a:t>in global temperature will also hamper the rich biodiversity of various ecosystems.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	According to the Intergovernmental Panel (IPCC), an increase in global temperature by </a:t>
            </a:r>
            <a:r>
              <a:rPr lang="en-US" sz="2800" smtClean="0">
                <a:solidFill>
                  <a:srgbClr val="00B050"/>
                </a:solidFill>
              </a:rPr>
              <a:t>1.5 to 2.5 degrees </a:t>
            </a:r>
            <a:r>
              <a:rPr lang="en-US" sz="2800" smtClean="0"/>
              <a:t>will make </a:t>
            </a:r>
            <a:r>
              <a:rPr lang="en-US" sz="2800" smtClean="0">
                <a:solidFill>
                  <a:srgbClr val="00B050"/>
                </a:solidFill>
              </a:rPr>
              <a:t>20 to 30 percent of species</a:t>
            </a:r>
            <a:r>
              <a:rPr lang="en-US" sz="2800" smtClean="0"/>
              <a:t> vulnerable to extinction, while a rise of about </a:t>
            </a:r>
            <a:r>
              <a:rPr lang="en-US" sz="2800" smtClean="0">
                <a:solidFill>
                  <a:srgbClr val="C00000"/>
                </a:solidFill>
              </a:rPr>
              <a:t>3.5 degrees will make 40 to 70 percent species vulnerable to extinction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	</a:t>
            </a:r>
            <a:r>
              <a:rPr lang="en-US" sz="2800" smtClean="0">
                <a:solidFill>
                  <a:srgbClr val="C00000"/>
                </a:solidFill>
              </a:rPr>
              <a:t>Climate change will result in loss of habitat for many animal species like </a:t>
            </a:r>
            <a:r>
              <a:rPr lang="en-US" sz="2800" smtClean="0">
                <a:solidFill>
                  <a:srgbClr val="00B050"/>
                </a:solidFill>
              </a:rPr>
              <a:t>polar bears and tropical frogs</a:t>
            </a:r>
            <a:r>
              <a:rPr lang="en-US" sz="2800" smtClean="0"/>
              <a:t>. More importantly, any change in the climate patterns will seriously affect the </a:t>
            </a:r>
            <a:r>
              <a:rPr lang="en-US" sz="2800" smtClean="0">
                <a:solidFill>
                  <a:srgbClr val="C00000"/>
                </a:solidFill>
              </a:rPr>
              <a:t>migration patterns of various bird species.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	Irregular patterns of precipitation will affect animals and humans alike.</a:t>
            </a:r>
            <a:r>
              <a:rPr lang="en-US" sz="2800" i="1" smtClean="0"/>
              <a:t> 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1600" b="1" smtClean="0"/>
              <a:t/>
            </a:r>
            <a:br>
              <a:rPr lang="en-US" sz="1600" b="1" smtClean="0"/>
            </a:br>
            <a:endParaRPr lang="en-US" sz="1600" b="1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70C0"/>
                </a:solidFill>
              </a:rPr>
              <a:t>Effects of Global Warming……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i="1" dirty="0" smtClean="0">
                <a:solidFill>
                  <a:srgbClr val="92D050"/>
                </a:solidFill>
              </a:rPr>
              <a:t>Changes in the Global Sea Level</a:t>
            </a:r>
            <a:r>
              <a:rPr lang="en-US" sz="2800" b="1" dirty="0" smtClean="0">
                <a:solidFill>
                  <a:srgbClr val="92D050"/>
                </a:solidFill>
              </a:rPr>
              <a:t/>
            </a:r>
            <a:br>
              <a:rPr lang="en-US" sz="2800" b="1" dirty="0" smtClean="0">
                <a:solidFill>
                  <a:srgbClr val="92D050"/>
                </a:solidFill>
              </a:rPr>
            </a:br>
            <a:endParaRPr lang="en-US" sz="1000" b="1" dirty="0" smtClean="0">
              <a:solidFill>
                <a:srgbClr val="92D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050" dirty="0" smtClean="0">
                <a:solidFill>
                  <a:srgbClr val="92D050"/>
                </a:solidFill>
              </a:rPr>
              <a:t>	</a:t>
            </a:r>
            <a:endParaRPr lang="en-US" sz="100" dirty="0" smtClean="0">
              <a:solidFill>
                <a:srgbClr val="92D05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600" dirty="0" smtClean="0"/>
              <a:t>	</a:t>
            </a:r>
            <a:r>
              <a:rPr lang="en-US" sz="2800" dirty="0" smtClean="0"/>
              <a:t>Over the last century, sea levels have </a:t>
            </a:r>
            <a:r>
              <a:rPr lang="en-US" sz="2800" dirty="0" smtClean="0">
                <a:solidFill>
                  <a:srgbClr val="0070C0"/>
                </a:solidFill>
              </a:rPr>
              <a:t>increased</a:t>
            </a:r>
            <a:r>
              <a:rPr lang="en-US" sz="2800" dirty="0" smtClean="0"/>
              <a:t> by </a:t>
            </a:r>
            <a:r>
              <a:rPr lang="en-US" sz="2800" dirty="0" smtClean="0">
                <a:solidFill>
                  <a:srgbClr val="0070C0"/>
                </a:solidFill>
              </a:rPr>
              <a:t>4 to 8 inches</a:t>
            </a:r>
            <a:r>
              <a:rPr lang="en-US" sz="2800" dirty="0" smtClean="0"/>
              <a:t>, and by 2100, it's expected to increase to </a:t>
            </a:r>
            <a:r>
              <a:rPr lang="en-US" sz="2800" dirty="0" smtClean="0">
                <a:solidFill>
                  <a:srgbClr val="0070C0"/>
                </a:solidFill>
              </a:rPr>
              <a:t>35 inches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00B050"/>
                </a:solidFill>
              </a:rPr>
              <a:t>An additional 2 degree </a:t>
            </a:r>
            <a:r>
              <a:rPr lang="en-US" sz="2800" dirty="0" smtClean="0"/>
              <a:t>rise in global temperature will lead to the </a:t>
            </a:r>
            <a:r>
              <a:rPr lang="en-US" sz="2800" dirty="0" smtClean="0">
                <a:solidFill>
                  <a:srgbClr val="00B050"/>
                </a:solidFill>
              </a:rPr>
              <a:t>complete melting of the Greenland ice cap, which will cause the sea level to rise by 5 to 6 meters.</a:t>
            </a:r>
          </a:p>
          <a:p>
            <a:pPr eaLnBrk="1" hangingPunct="1">
              <a:buFontTx/>
              <a:buNone/>
              <a:defRPr/>
            </a:pPr>
            <a:endParaRPr lang="en-US" sz="1050" dirty="0" smtClean="0"/>
          </a:p>
          <a:p>
            <a:pPr eaLnBrk="1" hangingPunct="1">
              <a:buFontTx/>
              <a:buNone/>
              <a:defRPr/>
            </a:pPr>
            <a:r>
              <a:rPr lang="en-US" sz="2800" dirty="0" smtClean="0"/>
              <a:t> 	Such a rise will cause many of the low lying areas, such as the US Gulf Coast and Bangladesh, to submerge underwater. </a:t>
            </a:r>
            <a:r>
              <a:rPr lang="en-US" sz="2800" i="1" dirty="0" smtClean="0">
                <a:solidFill>
                  <a:srgbClr val="00B050"/>
                </a:solidFill>
              </a:rPr>
              <a:t>If the whole of the Antarctic ice sheet melts, the global sea level is expected to rise by 10.5 meters</a:t>
            </a:r>
            <a:r>
              <a:rPr lang="en-US" sz="2600" i="1" dirty="0" smtClean="0">
                <a:solidFill>
                  <a:srgbClr val="00B05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953000" y="228600"/>
            <a:ext cx="41910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725" tIns="42862" rIns="85725" bIns="42862"/>
          <a:lstStyle/>
          <a:p>
            <a:pPr marL="50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GB" sz="2800" b="1" dirty="0">
                <a:latin typeface="+mn-lt"/>
              </a:rPr>
              <a:t>Food production needs to double to meet the needs of an additional 3 billion people in the next 30 years.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895600" y="3276600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GB" sz="2800" dirty="0">
                <a:solidFill>
                  <a:srgbClr val="00B050"/>
                </a:solidFill>
                <a:latin typeface="+mn-lt"/>
                <a:cs typeface="Times New Roman" pitchFamily="18" charset="0"/>
              </a:rPr>
              <a:t>Climate change is projected to decrease agricultural productivity in the tropics and sub-tropics for almost any amount of warming.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</a:rPr>
              <a:t>Many people will die of </a:t>
            </a:r>
            <a:r>
              <a:rPr lang="en-US" sz="2800" b="1" dirty="0">
                <a:latin typeface="Arial" charset="0"/>
              </a:rPr>
              <a:t>malnutrition</a:t>
            </a:r>
            <a:r>
              <a:rPr lang="en-US" sz="2800" dirty="0">
                <a:latin typeface="Arial" charset="0"/>
              </a:rPr>
              <a:t> as food production will </a:t>
            </a:r>
            <a:r>
              <a:rPr lang="en-US" sz="2800" b="1" dirty="0">
                <a:latin typeface="Arial" charset="0"/>
              </a:rPr>
              <a:t>decrease</a:t>
            </a:r>
            <a:r>
              <a:rPr lang="en-US" sz="2800" dirty="0">
                <a:latin typeface="Arial" charset="0"/>
              </a:rPr>
              <a:t> due to frequent </a:t>
            </a:r>
            <a:r>
              <a:rPr lang="en-US" sz="2800" b="1" dirty="0">
                <a:latin typeface="Arial" charset="0"/>
              </a:rPr>
              <a:t>droughts and floods</a:t>
            </a:r>
            <a:r>
              <a:rPr lang="en-US" sz="2800" dirty="0">
                <a:latin typeface="Arial" charset="0"/>
              </a:rPr>
              <a:t>.</a:t>
            </a:r>
            <a:endParaRPr lang="en-US" altLang="en-GB" sz="2800" dirty="0">
              <a:solidFill>
                <a:srgbClr val="00B050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3556" name="Picture 4" descr="dark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053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wo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99025"/>
            <a:ext cx="29718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267200" y="304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725" tIns="42862" rIns="85725" bIns="42862"/>
          <a:lstStyle/>
          <a:p>
            <a:pPr>
              <a:spcBef>
                <a:spcPct val="20000"/>
              </a:spcBef>
              <a:defRPr/>
            </a:pPr>
            <a:r>
              <a:rPr lang="en-US" altLang="en-GB" sz="2800" b="1" dirty="0">
                <a:latin typeface="+mn-lt"/>
              </a:rPr>
              <a:t>Biomass is the only source of fuel for one third of the world’s population.</a:t>
            </a:r>
          </a:p>
          <a:p>
            <a:pPr>
              <a:spcBef>
                <a:spcPct val="20000"/>
              </a:spcBef>
              <a:defRPr/>
            </a:pPr>
            <a:endParaRPr lang="en-US" altLang="en-GB" sz="1400" b="1" dirty="0">
              <a:latin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en-GB" sz="2800" b="1" dirty="0">
                <a:latin typeface="+mn-lt"/>
              </a:rPr>
              <a:t>Wood demand will double in the next 50 years.</a:t>
            </a:r>
          </a:p>
          <a:p>
            <a:pPr>
              <a:spcBef>
                <a:spcPct val="20000"/>
              </a:spcBef>
              <a:defRPr/>
            </a:pPr>
            <a:endParaRPr lang="en-US" altLang="en-GB" sz="1400" b="1" dirty="0">
              <a:latin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en-GB" sz="2800" b="1" dirty="0">
                <a:solidFill>
                  <a:schemeClr val="accent2"/>
                </a:solidFill>
                <a:latin typeface="+mn-lt"/>
              </a:rPr>
              <a:t>Forest management will become more difficult due to an increase in pests and fires.</a:t>
            </a:r>
          </a:p>
        </p:txBody>
      </p:sp>
      <p:pic>
        <p:nvPicPr>
          <p:cNvPr id="24579" name="Picture 3" descr="cutte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91000" cy="59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h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79388" y="6324600"/>
            <a:ext cx="8964612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725" tIns="42862" rIns="85725" bIns="42862"/>
          <a:lstStyle/>
          <a:p>
            <a:pPr>
              <a:spcBef>
                <a:spcPct val="20000"/>
              </a:spcBef>
            </a:pPr>
            <a:endParaRPr lang="en-US" altLang="en-GB" sz="240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0" y="4419600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GB" sz="2200" dirty="0">
                <a:solidFill>
                  <a:srgbClr val="CC0000"/>
                </a:solidFill>
                <a:latin typeface="+mn-lt"/>
                <a:cs typeface="Times New Roman" pitchFamily="18" charset="0"/>
              </a:rPr>
              <a:t>Climate change is projected to decrease water availability in many arid- and semi-arid regions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en-GB" sz="22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Population facing water scarcity will be more than double over the next 30 years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en-GB" sz="2200" b="1" dirty="0">
                <a:latin typeface="+mn-lt"/>
              </a:rPr>
              <a:t>One third of the world’s population is now subject to water scarcity</a:t>
            </a:r>
            <a:endParaRPr lang="en-US" altLang="en-GB" sz="2200" dirty="0">
              <a:solidFill>
                <a:srgbClr val="CC0000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0" y="260350"/>
            <a:ext cx="90360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>
                <a:solidFill>
                  <a:srgbClr val="0070C0"/>
                </a:solidFill>
              </a:rPr>
              <a:t>Map showing different SLR scenarios to estimate how much salt water will intrude inland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1371600"/>
            <a:ext cx="472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GB" sz="2400" b="1"/>
              <a:t>Rising sea levels in the Bay of Bengal</a:t>
            </a:r>
            <a:r>
              <a:rPr lang="en-GB" sz="2400"/>
              <a:t> encroaching inland in the southern districts of Bangladesh - resulting in salinization</a:t>
            </a: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GB" sz="2800"/>
              <a:t>In the last 50 years, salinity has risen by 45%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GB" sz="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GB" sz="2400" b="1"/>
              <a:t>20 million people</a:t>
            </a:r>
            <a:r>
              <a:rPr lang="en-GB" sz="2400"/>
              <a:t> currently affected to variation in climatic conditions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33600"/>
            <a:ext cx="4572000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Possible Impacts of climate change in Bangladesh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990600"/>
            <a:ext cx="9296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6666"/>
                </a:solidFill>
              </a:rPr>
              <a:t>Human Health impacts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Increase of vector born diseases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9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6666"/>
                </a:solidFill>
              </a:rPr>
              <a:t>Ecosystem Impacts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Coastal wetland loss from sea level rise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Increase of salinity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1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6666"/>
                </a:solidFill>
              </a:rPr>
              <a:t>Agriculture Impacts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Adverse effect on wheat, potato, Boro yield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Loss of agricultural lands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7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6666"/>
                </a:solidFill>
              </a:rPr>
              <a:t>Water Resources Impacts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Increase of drought, intensity of flood and cyclone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5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6666"/>
                </a:solidFill>
              </a:rPr>
              <a:t>Energy Impacts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Increase energy demand in winter for heating and summer  for cooling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400" b="1">
                <a:solidFill>
                  <a:srgbClr val="00B050"/>
                </a:solidFill>
              </a:rPr>
              <a:t>The impact on women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3048000" y="838200"/>
            <a:ext cx="6096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sz="2800" dirty="0">
                <a:latin typeface="Arial" charset="0"/>
              </a:rPr>
              <a:t>Women suffer disproportionately more during disasters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400" dirty="0">
                <a:latin typeface="Arial" charset="0"/>
              </a:rPr>
              <a:t>70% of world’s poor are women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400" dirty="0">
                <a:latin typeface="Arial" charset="0"/>
              </a:rPr>
              <a:t>Women account for the majority of climate-related deaths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GB" sz="105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FFCCCC"/>
              </a:buClr>
              <a:buFont typeface="Wingdings" pitchFamily="2" charset="2"/>
              <a:buChar char="v"/>
              <a:defRPr/>
            </a:pPr>
            <a:r>
              <a:rPr lang="en-GB" sz="2000" dirty="0">
                <a:solidFill>
                  <a:srgbClr val="00B050"/>
                </a:solidFill>
                <a:latin typeface="Arial" charset="0"/>
              </a:rPr>
              <a:t>Biological vulnerabilities: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Arial" charset="0"/>
              </a:rPr>
              <a:t>Nutrition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Arial" charset="0"/>
              </a:rPr>
              <a:t>Reproductive health</a:t>
            </a:r>
          </a:p>
          <a:p>
            <a:pPr marL="342900" indent="-342900">
              <a:spcBef>
                <a:spcPct val="20000"/>
              </a:spcBef>
              <a:buClr>
                <a:srgbClr val="FFCCCC"/>
              </a:buClr>
              <a:buFont typeface="Wingdings" pitchFamily="2" charset="2"/>
              <a:buChar char="v"/>
              <a:defRPr/>
            </a:pPr>
            <a:r>
              <a:rPr lang="en-GB" sz="2000" dirty="0">
                <a:solidFill>
                  <a:srgbClr val="00B050"/>
                </a:solidFill>
                <a:latin typeface="Arial" charset="0"/>
              </a:rPr>
              <a:t>Social vulnerabilities: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Arial" charset="0"/>
              </a:rPr>
              <a:t>Poverty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Arial" charset="0"/>
              </a:rPr>
              <a:t>Discrimination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Arial" charset="0"/>
              </a:rPr>
              <a:t>Sexual violence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sz="2800" dirty="0">
                <a:latin typeface="Arial" charset="0"/>
              </a:rPr>
              <a:t>Need for international climate policies to be gender sensitive.</a:t>
            </a:r>
          </a:p>
        </p:txBody>
      </p:sp>
      <p:pic>
        <p:nvPicPr>
          <p:cNvPr id="29700" name="Picture 6" descr="woman and sto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62400"/>
            <a:ext cx="31369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468313" y="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The Worlds Greatest Challenge?</a:t>
            </a:r>
            <a:endParaRPr lang="de-DE" sz="3600" b="1">
              <a:solidFill>
                <a:srgbClr val="00B050"/>
              </a:solidFill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484438" y="990600"/>
            <a:ext cx="66595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Every year China builds 60 gigawatts of power-generation capacity, almost as much as Britain's entire existing capacity.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de-DE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Four-fifths of Chinese power is generated by coal, the dirtiest source of electricity.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de-DE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2800"/>
              <a:t>China currently uses 40% of the world's coal—more than America, Europe and Japan put together. 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2843213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08275"/>
            <a:ext cx="2843213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37063"/>
            <a:ext cx="2843213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026" name="Slide" r:id="rId3" imgW="5373360" imgH="4018680" progId="PowerPoint.Slide.8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5998C9"/>
                </a:solidFill>
                <a:latin typeface="Arial Black" pitchFamily="34" charset="0"/>
              </a:rPr>
              <a:t>What’s being done now to reduce our emissions?</a:t>
            </a:r>
          </a:p>
        </p:txBody>
      </p:sp>
      <p:pic>
        <p:nvPicPr>
          <p:cNvPr id="31747" name="Picture 3" descr="wind-farm siw"/>
          <p:cNvPicPr>
            <a:picLocks noChangeAspect="1" noChangeArrowheads="1"/>
          </p:cNvPicPr>
          <p:nvPr/>
        </p:nvPicPr>
        <p:blipFill>
          <a:blip r:embed="rId3"/>
          <a:srcRect l="40973" t="2400" r="1801" b="2400"/>
          <a:stretch>
            <a:fillRect/>
          </a:stretch>
        </p:blipFill>
        <p:spPr bwMode="auto">
          <a:xfrm>
            <a:off x="76200" y="2286000"/>
            <a:ext cx="2667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895600" y="2319338"/>
            <a:ext cx="2743200" cy="4538662"/>
            <a:chOff x="3600" y="2678"/>
            <a:chExt cx="1010" cy="1647"/>
          </a:xfrm>
        </p:grpSpPr>
        <p:pic>
          <p:nvPicPr>
            <p:cNvPr id="31753" name="Picture 5" descr="smud"/>
            <p:cNvPicPr>
              <a:picLocks noChangeAspect="1" noChangeArrowheads="1"/>
            </p:cNvPicPr>
            <p:nvPr/>
          </p:nvPicPr>
          <p:blipFill>
            <a:blip r:embed="rId4">
              <a:lum bright="8000" contrast="8000"/>
            </a:blip>
            <a:srcRect/>
            <a:stretch>
              <a:fillRect/>
            </a:stretch>
          </p:blipFill>
          <p:spPr bwMode="auto">
            <a:xfrm>
              <a:off x="3600" y="2678"/>
              <a:ext cx="1010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4" name="Text Box 6"/>
            <p:cNvSpPr txBox="1">
              <a:spLocks noChangeArrowheads="1"/>
            </p:cNvSpPr>
            <p:nvPr/>
          </p:nvSpPr>
          <p:spPr bwMode="auto">
            <a:xfrm>
              <a:off x="3995" y="4159"/>
              <a:ext cx="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259138" y="6338888"/>
            <a:ext cx="222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Solar Power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439738" y="6338888"/>
            <a:ext cx="2103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Wind Power</a:t>
            </a:r>
            <a:endParaRPr lang="en-US"/>
          </a:p>
        </p:txBody>
      </p:sp>
      <p:pic>
        <p:nvPicPr>
          <p:cNvPr id="31751" name="Picture 9" descr="Toyota Prius manufacturing"/>
          <p:cNvPicPr>
            <a:picLocks noChangeAspect="1" noChangeArrowheads="1"/>
          </p:cNvPicPr>
          <p:nvPr/>
        </p:nvPicPr>
        <p:blipFill>
          <a:blip r:embed="rId5"/>
          <a:srcRect l="32185" t="7623" r="13333"/>
          <a:stretch>
            <a:fillRect/>
          </a:stretch>
        </p:blipFill>
        <p:spPr bwMode="auto">
          <a:xfrm>
            <a:off x="5834063" y="2286000"/>
            <a:ext cx="32337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6145213" y="6338888"/>
            <a:ext cx="261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Fuel-Efficiency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5998C9"/>
                </a:solidFill>
                <a:latin typeface="Arial Black" pitchFamily="34" charset="0"/>
              </a:rPr>
              <a:t>Simple Things To Do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22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           Turn off your computer or the TV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              when you’re not using it.</a:t>
            </a:r>
          </a:p>
          <a:p>
            <a:pPr eaLnBrk="1" hangingPunct="1">
              <a:lnSpc>
                <a:spcPct val="22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Take shorter showers.  Heating water uses energy.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         Keep rooms cool by closing the blinds, shades,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              curtains.                 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Turn off the lights when you leave a room. </a:t>
            </a:r>
          </a:p>
          <a:p>
            <a:pPr eaLnBrk="1" hangingPunct="1">
              <a:lnSpc>
                <a:spcPct val="220000"/>
              </a:lnSpc>
              <a:buFontTx/>
              <a:buNone/>
            </a:pPr>
            <a:r>
              <a:rPr lang="en-US" sz="2400" dirty="0" smtClean="0">
                <a:solidFill>
                  <a:srgbClr val="5998C9"/>
                </a:solidFill>
              </a:rPr>
              <a:t>                   Use compact fluorescent bulbs.</a:t>
            </a:r>
          </a:p>
          <a:p>
            <a:pPr eaLnBrk="1" hangingPunct="1">
              <a:lnSpc>
                <a:spcPct val="220000"/>
              </a:lnSpc>
              <a:buFontTx/>
              <a:buNone/>
            </a:pPr>
            <a:endParaRPr lang="en-US" sz="2400" dirty="0" smtClean="0">
              <a:solidFill>
                <a:srgbClr val="5998C9"/>
              </a:solidFill>
            </a:endParaRPr>
          </a:p>
          <a:p>
            <a:pPr eaLnBrk="1" hangingPunct="1">
              <a:lnSpc>
                <a:spcPct val="220000"/>
              </a:lnSpc>
              <a:buFontTx/>
              <a:buNone/>
            </a:pPr>
            <a:endParaRPr lang="en-US" sz="2400" dirty="0" smtClean="0">
              <a:solidFill>
                <a:srgbClr val="5998C9"/>
              </a:solidFill>
            </a:endParaRPr>
          </a:p>
        </p:txBody>
      </p:sp>
      <p:pic>
        <p:nvPicPr>
          <p:cNvPr id="50180" name="Picture 4" descr="j028350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375150"/>
            <a:ext cx="1143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cfl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267325"/>
            <a:ext cx="1231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 descr="j019538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600200"/>
            <a:ext cx="10461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 descr="j035238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505200"/>
            <a:ext cx="10668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8" descr="j035118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00" y="2209800"/>
            <a:ext cx="592138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  <a:latin typeface="Arial Black" pitchFamily="34" charset="0"/>
              </a:rPr>
              <a:t>Be Bulb Smart—Use CFLs</a:t>
            </a:r>
          </a:p>
        </p:txBody>
      </p:sp>
      <p:pic>
        <p:nvPicPr>
          <p:cNvPr id="53251" name="Picture 3" descr="edison_orginal"/>
          <p:cNvPicPr>
            <a:picLocks noChangeAspect="1" noChangeArrowheads="1"/>
          </p:cNvPicPr>
          <p:nvPr/>
        </p:nvPicPr>
        <p:blipFill>
          <a:blip r:embed="rId3">
            <a:lum bright="4000" contrast="4000"/>
          </a:blip>
          <a:srcRect t="-893" b="-536"/>
          <a:stretch>
            <a:fillRect/>
          </a:stretch>
        </p:blipFill>
        <p:spPr bwMode="auto">
          <a:xfrm>
            <a:off x="736600" y="2068513"/>
            <a:ext cx="15970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 descr="CompactFluorescentLightBulb"/>
          <p:cNvPicPr>
            <a:picLocks noChangeAspect="1" noChangeArrowheads="1"/>
          </p:cNvPicPr>
          <p:nvPr/>
        </p:nvPicPr>
        <p:blipFill>
          <a:blip r:embed="rId4">
            <a:lum bright="4000" contrast="4000"/>
          </a:blip>
          <a:srcRect l="12819" t="-354" b="177"/>
          <a:stretch>
            <a:fillRect/>
          </a:stretch>
        </p:blipFill>
        <p:spPr bwMode="auto">
          <a:xfrm>
            <a:off x="6875463" y="2089150"/>
            <a:ext cx="1614487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74688" y="1577975"/>
            <a:ext cx="180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/>
              <a:t>Incandescent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878638" y="1336675"/>
            <a:ext cx="1624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/>
              <a:t>Compact </a:t>
            </a:r>
          </a:p>
          <a:p>
            <a:pPr algn="ctr"/>
            <a:r>
              <a:rPr lang="en-US" sz="2000" b="1"/>
              <a:t>Fluorescent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49450" y="2095500"/>
            <a:ext cx="5973763" cy="4543425"/>
            <a:chOff x="1516" y="1320"/>
            <a:chExt cx="3763" cy="2862"/>
          </a:xfrm>
        </p:grpSpPr>
        <p:pic>
          <p:nvPicPr>
            <p:cNvPr id="33802" name="Picture 8" descr="Coal NGM200508_coal_smjpg"/>
            <p:cNvPicPr>
              <a:picLocks noChangeAspect="1" noChangeArrowheads="1"/>
            </p:cNvPicPr>
            <p:nvPr/>
          </p:nvPicPr>
          <p:blipFill>
            <a:blip r:embed="rId5">
              <a:lum bright="4000" contrast="22000"/>
            </a:blip>
            <a:srcRect l="4167" t="16470" r="24405" b="21176"/>
            <a:stretch>
              <a:fillRect/>
            </a:stretch>
          </p:blipFill>
          <p:spPr bwMode="auto">
            <a:xfrm>
              <a:off x="1744" y="1320"/>
              <a:ext cx="2880" cy="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3" name="AutoShape 9"/>
            <p:cNvSpPr>
              <a:spLocks noChangeArrowheads="1"/>
            </p:cNvSpPr>
            <p:nvPr/>
          </p:nvSpPr>
          <p:spPr bwMode="auto">
            <a:xfrm>
              <a:off x="1516" y="2928"/>
              <a:ext cx="3763" cy="1254"/>
            </a:xfrm>
            <a:prstGeom prst="rightArrow">
              <a:avLst>
                <a:gd name="adj1" fmla="val 50000"/>
                <a:gd name="adj2" fmla="val 750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>
              <a:off x="2496" y="1920"/>
              <a:ext cx="1152" cy="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sz="320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sz="3200">
                  <a:solidFill>
                    <a:schemeClr val="bg1"/>
                  </a:solidFill>
                  <a:latin typeface="Verdana" pitchFamily="34" charset="0"/>
                </a:rPr>
                <a:t>500 lbs. of coal</a:t>
              </a:r>
            </a:p>
          </p:txBody>
        </p:sp>
      </p:grp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971800" y="914400"/>
            <a:ext cx="3333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rgbClr val="5998C9"/>
                </a:solidFill>
              </a:rPr>
              <a:t>What’s the difference?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209800" y="5270500"/>
            <a:ext cx="58721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Verdana" pitchFamily="34" charset="0"/>
              </a:rPr>
              <a:t>1,430 lbs. CO</a:t>
            </a:r>
            <a:r>
              <a:rPr lang="en-US" sz="2000" b="1" baseline="-25000">
                <a:latin typeface="Verdana" pitchFamily="34" charset="0"/>
              </a:rPr>
              <a:t>2</a:t>
            </a:r>
            <a:r>
              <a:rPr lang="en-US" sz="2000" b="1">
                <a:latin typeface="Verdana" pitchFamily="34" charset="0"/>
              </a:rPr>
              <a:t> pollution avoided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Verdana" pitchFamily="34" charset="0"/>
              </a:rPr>
              <a:t>$30 saved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00B050"/>
                </a:solidFill>
              </a:rPr>
              <a:t>Concluding Remarks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Many people argue that global warming is a slow process, and will take centuries for all of these devastating effects to take place. But they forget that the factors which cause global warming are rapidly rising.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5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5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We have already done enough of damage, and hence it's high time we understand the </a:t>
            </a:r>
            <a:r>
              <a:rPr lang="en-US" sz="2800" dirty="0" smtClean="0">
                <a:solidFill>
                  <a:srgbClr val="00B050"/>
                </a:solidFill>
              </a:rPr>
              <a:t>global warming causes, effects and the future repercussions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0B050"/>
                </a:solidFill>
              </a:rPr>
              <a:t>work out some global warming solutions at the earliest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5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/>
              <a:t>We may not live to face </a:t>
            </a:r>
            <a:r>
              <a:rPr lang="en-US" sz="2800" dirty="0" smtClean="0"/>
              <a:t>the dreaded consequences of global warming, but if we don't act fast, it will be our future generations who will have to bear the brunt.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228600" y="838200"/>
            <a:ext cx="8915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de-DE" sz="2800" dirty="0"/>
              <a:t>Warming of 2°C threatens many tens of millions with increased risk of hunger, hundreds of millions with increased Malaria risk, millions with increased flooding and billions with risk of water shortage.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de-DE" sz="2400" dirty="0">
                <a:solidFill>
                  <a:srgbClr val="FF3300"/>
                </a:solidFill>
              </a:rPr>
              <a:t>All these threats most severe for developing countries and poor people everywhere</a:t>
            </a:r>
            <a:r>
              <a:rPr lang="de-DE" sz="2400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de-DE" sz="2800" dirty="0"/>
              <a:t>Warming of 2°C risks major ice sheet responses with commitments to many metres of sea level rise.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de-DE" sz="2400" dirty="0">
                <a:solidFill>
                  <a:srgbClr val="FF3300"/>
                </a:solidFill>
              </a:rPr>
              <a:t>Ensuing sea level rise threatens large populations everywhere and particularly in developing countries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de-DE" sz="2800" dirty="0"/>
              <a:t>Warming of 2°C threatens major ecosystems from the Arctic and Antarctic to the tropics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de-DE" sz="2400" dirty="0">
                <a:solidFill>
                  <a:srgbClr val="FF3300"/>
                </a:solidFill>
              </a:rPr>
              <a:t>Loss of forests and species will affect the lives of all with economic costs falling disproportionately on the poor and developing countries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de-DE" sz="2800" dirty="0"/>
              <a:t>Avoiding 2°C warming is going to be very difficult now, but not impossible!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611188" y="122238"/>
            <a:ext cx="601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Concluding </a:t>
            </a:r>
            <a:r>
              <a:rPr lang="en-US" sz="3200" b="1" dirty="0" smtClean="0">
                <a:solidFill>
                  <a:srgbClr val="00B050"/>
                </a:solidFill>
              </a:rPr>
              <a:t>Remarks……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/>
          <a:lstStyle/>
          <a:p>
            <a:pPr algn="r" eaLnBrk="1" hangingPunct="1">
              <a:tabLst>
                <a:tab pos="5715000" algn="l"/>
              </a:tabLst>
            </a:pPr>
            <a:r>
              <a:rPr lang="en-US" sz="3600" b="1" dirty="0" smtClean="0">
                <a:solidFill>
                  <a:schemeClr val="hlink"/>
                </a:solidFill>
              </a:rPr>
              <a:t>Causes of Global Warming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i="1" dirty="0" smtClean="0"/>
              <a:t>Natural Causes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Natural causes of global warming include the release of </a:t>
            </a:r>
            <a:r>
              <a:rPr lang="en-US" sz="2800" dirty="0" smtClean="0">
                <a:solidFill>
                  <a:srgbClr val="C00000"/>
                </a:solidFill>
              </a:rPr>
              <a:t>methane gas from arctic tundra and wetlands</a:t>
            </a:r>
            <a:r>
              <a:rPr lang="en-US" sz="2800" dirty="0" smtClean="0"/>
              <a:t>, climate change, volcanoes etc. In case of volcanoes, when a </a:t>
            </a:r>
            <a:r>
              <a:rPr lang="en-US" sz="2800" dirty="0" smtClean="0">
                <a:solidFill>
                  <a:srgbClr val="C00000"/>
                </a:solidFill>
              </a:rPr>
              <a:t>volcano erupts, tons of ash </a:t>
            </a:r>
            <a:r>
              <a:rPr lang="en-US" sz="2800" dirty="0" smtClean="0"/>
              <a:t>is let out into the atmosphere.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 The natural contribution to global </a:t>
            </a:r>
            <a:r>
              <a:rPr lang="en-US" sz="2800" b="1" dirty="0" smtClean="0">
                <a:solidFill>
                  <a:srgbClr val="C00000"/>
                </a:solidFill>
              </a:rPr>
              <a:t>warming is  insignificant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when compared to human contribution for this hazard.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600" dirty="0" smtClean="0"/>
              <a:t/>
            </a:r>
            <a:br>
              <a:rPr lang="en-US" sz="600" dirty="0" smtClean="0"/>
            </a:br>
            <a:endParaRPr lang="en-US" sz="105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i="1" dirty="0" smtClean="0"/>
              <a:t>Anthropogenic Causes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9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Anthropogenic causes for global warming are those which are caused due to human activities. The most prominent cause being man-made pollution. A large part of this pollution can be attributed to the </a:t>
            </a:r>
            <a:r>
              <a:rPr lang="en-US" sz="2800" dirty="0" smtClean="0">
                <a:solidFill>
                  <a:srgbClr val="C00000"/>
                </a:solidFill>
              </a:rPr>
              <a:t>burning of fossil fuels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 eaLnBrk="1" hangingPunct="1"/>
            <a:r>
              <a:rPr lang="en-US" sz="3200" b="1" i="1" smtClean="0"/>
              <a:t>Anthropogenic Cause……...</a:t>
            </a:r>
            <a:endParaRPr lang="en-US" sz="32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FF0000"/>
                </a:solidFill>
              </a:rPr>
              <a:t>Humans breathe </a:t>
            </a:r>
            <a:r>
              <a:rPr lang="en-US" sz="2800" smtClean="0"/>
              <a:t>out carbon dioxide, and with an increasing population, the amount of carbon dioxide humans breathe out also increases and leads to global warming.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Even </a:t>
            </a:r>
            <a:r>
              <a:rPr lang="en-US" sz="2800" smtClean="0">
                <a:solidFill>
                  <a:srgbClr val="FF0000"/>
                </a:solidFill>
              </a:rPr>
              <a:t>agriculture contributes </a:t>
            </a:r>
            <a:r>
              <a:rPr lang="en-US" sz="2800" smtClean="0"/>
              <a:t>to global warming, owing to the extensive use of fertilizers, and the </a:t>
            </a:r>
            <a:r>
              <a:rPr lang="en-US" sz="2800" smtClean="0">
                <a:solidFill>
                  <a:srgbClr val="FF0000"/>
                </a:solidFill>
              </a:rPr>
              <a:t>dung produced by cattle </a:t>
            </a:r>
            <a:r>
              <a:rPr lang="en-US" sz="2800" smtClean="0"/>
              <a:t>which is another prominent </a:t>
            </a:r>
            <a:r>
              <a:rPr lang="en-US" sz="2800" smtClean="0">
                <a:solidFill>
                  <a:srgbClr val="C00000"/>
                </a:solidFill>
              </a:rPr>
              <a:t>source of methane</a:t>
            </a:r>
            <a:r>
              <a:rPr lang="en-US" sz="2800" smtClean="0"/>
              <a:t>.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THE GREENHOUSE GASES</a:t>
            </a:r>
          </a:p>
        </p:txBody>
      </p:sp>
      <p:graphicFrame>
        <p:nvGraphicFramePr>
          <p:cNvPr id="231430" name="Group 6"/>
          <p:cNvGraphicFramePr>
            <a:graphicFrameLocks noGrp="1"/>
          </p:cNvGraphicFramePr>
          <p:nvPr/>
        </p:nvGraphicFramePr>
        <p:xfrm>
          <a:off x="0" y="990600"/>
          <a:ext cx="9144000" cy="594360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  <a:gridCol w="2286000"/>
              </a:tblGrid>
              <a:tr h="586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Carbon Dioxide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is the most significant greenhouse gas released by human activities, mostly through the burning of fossil fuels. It is the main contributor to climate change.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Methane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is produced when vegetation is burned, digested or rotted with no oxygen present. Garbage dumps, rice paddies, and grazing cows and other livestock release lots of methane.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You can find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nitrous oxide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naturally in the environment but human activities are increasing the amounts.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Nitrous oxide is released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when chemical fertilizers and manure are used in agriculture.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Halocarbons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are a family of chemicals that include CFCs (which also damage the ozone layer), and other human-made chemicals that contain chlorine and fluorine.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3338"/>
            <a:ext cx="9144000" cy="688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hlink"/>
                </a:solidFill>
              </a:rPr>
              <a:t>Green House Gases (GHGs)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One of the first things scientists learned is that there are several greenhouse gases responsible for warming, and humans emit them in a variety of ways. </a:t>
            </a:r>
            <a:r>
              <a:rPr lang="en-US" sz="2800" dirty="0" smtClean="0">
                <a:solidFill>
                  <a:srgbClr val="FF0000"/>
                </a:solidFill>
              </a:rPr>
              <a:t>Most come from the combustion of fossil fuels in cars, factories and electricity production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The gas responsible for the most warming is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Other contributors </a:t>
            </a:r>
            <a:r>
              <a:rPr lang="en-US" sz="2800" dirty="0" smtClean="0"/>
              <a:t>include </a:t>
            </a:r>
            <a:r>
              <a:rPr lang="en-US" sz="2800" dirty="0" smtClean="0">
                <a:solidFill>
                  <a:srgbClr val="C00000"/>
                </a:solidFill>
              </a:rPr>
              <a:t>methane</a:t>
            </a:r>
            <a:r>
              <a:rPr lang="en-US" sz="2800" dirty="0" smtClean="0"/>
              <a:t> releases from landfills and agriculture (especially from the digestive systems of grazing animals), </a:t>
            </a:r>
            <a:r>
              <a:rPr lang="en-US" sz="2800" dirty="0" smtClean="0">
                <a:solidFill>
                  <a:srgbClr val="C00000"/>
                </a:solidFill>
              </a:rPr>
              <a:t>nitrous oxide </a:t>
            </a:r>
            <a:r>
              <a:rPr lang="en-US" sz="2800" dirty="0" smtClean="0"/>
              <a:t>from fertilizers, </a:t>
            </a:r>
            <a:r>
              <a:rPr lang="en-US" sz="2800" dirty="0" smtClean="0">
                <a:solidFill>
                  <a:srgbClr val="C00000"/>
                </a:solidFill>
              </a:rPr>
              <a:t>CFCs</a:t>
            </a:r>
            <a:r>
              <a:rPr lang="en-US" sz="2800" dirty="0" smtClean="0"/>
              <a:t>, and the </a:t>
            </a:r>
            <a:r>
              <a:rPr lang="en-US" sz="2800" dirty="0" smtClean="0">
                <a:solidFill>
                  <a:srgbClr val="C00000"/>
                </a:solidFill>
              </a:rPr>
              <a:t>loss of forests </a:t>
            </a:r>
            <a:r>
              <a:rPr lang="en-US" sz="2800" dirty="0" smtClean="0"/>
              <a:t>that would otherwise store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Different greenhouse gases have very different heat-trapping abilities.</a:t>
            </a:r>
            <a:r>
              <a:rPr lang="en-US" sz="2800" dirty="0" smtClean="0"/>
              <a:t> Some of them can even trap more heat than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A molecule of </a:t>
            </a:r>
            <a:r>
              <a:rPr lang="en-US" sz="2800" b="1" dirty="0" smtClean="0">
                <a:solidFill>
                  <a:srgbClr val="00B050"/>
                </a:solidFill>
              </a:rPr>
              <a:t>methane</a:t>
            </a:r>
            <a:r>
              <a:rPr lang="en-US" sz="2800" dirty="0" smtClean="0"/>
              <a:t> produces more than </a:t>
            </a:r>
            <a:r>
              <a:rPr lang="en-US" sz="2800" dirty="0" smtClean="0">
                <a:solidFill>
                  <a:srgbClr val="00B050"/>
                </a:solidFill>
              </a:rPr>
              <a:t>20 times </a:t>
            </a:r>
            <a:r>
              <a:rPr lang="en-US" sz="2800" dirty="0" smtClean="0"/>
              <a:t>the warming of a molecule of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  <a:r>
              <a:rPr lang="en-US" sz="2800" b="1" dirty="0" smtClean="0">
                <a:solidFill>
                  <a:srgbClr val="00B050"/>
                </a:solidFill>
              </a:rPr>
              <a:t>Nitrous oxide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00B050"/>
                </a:solidFill>
              </a:rPr>
              <a:t>300 times </a:t>
            </a:r>
            <a:r>
              <a:rPr lang="en-US" sz="2800" dirty="0" smtClean="0"/>
              <a:t>more powerful than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Scientists now </a:t>
            </a:r>
            <a:r>
              <a:rPr lang="en-US" sz="2800" dirty="0" err="1" smtClean="0"/>
              <a:t>realise</a:t>
            </a:r>
            <a:r>
              <a:rPr lang="en-US" sz="2800" dirty="0" smtClean="0"/>
              <a:t> that the proportion of these gases </a:t>
            </a:r>
            <a:r>
              <a:rPr lang="en-US" sz="2800" dirty="0" smtClean="0">
                <a:solidFill>
                  <a:srgbClr val="00B050"/>
                </a:solidFill>
              </a:rPr>
              <a:t>has increased significantly over a few hundred years</a:t>
            </a:r>
            <a:r>
              <a:rPr lang="en-US" sz="2800" dirty="0" smtClean="0"/>
              <a:t>. The </a:t>
            </a:r>
            <a:r>
              <a:rPr lang="en-US" sz="2800" dirty="0" smtClean="0">
                <a:solidFill>
                  <a:srgbClr val="00B050"/>
                </a:solidFill>
              </a:rPr>
              <a:t>real increase </a:t>
            </a:r>
            <a:r>
              <a:rPr lang="en-US" sz="2800" dirty="0" smtClean="0"/>
              <a:t>began around the time of the </a:t>
            </a:r>
            <a:r>
              <a:rPr lang="en-US" sz="2800" b="1" dirty="0" smtClean="0">
                <a:solidFill>
                  <a:srgbClr val="00B050"/>
                </a:solidFill>
              </a:rPr>
              <a:t>Industrial Revolution</a:t>
            </a:r>
            <a:r>
              <a:rPr lang="en-US" sz="2800" dirty="0" smtClean="0"/>
              <a:t>. This is when we began to burn fossil fuels (coal) in large quantities to power our steam engines for industry, generate electricity, and heat our homes.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Carbon dioxide</a:t>
            </a:r>
            <a:r>
              <a:rPr lang="en-US" sz="2800" dirty="0" smtClean="0"/>
              <a:t>, </a:t>
            </a:r>
            <a:r>
              <a:rPr lang="en-US" sz="2800" b="1" dirty="0" smtClean="0"/>
              <a:t>nitrous oxide </a:t>
            </a:r>
            <a:r>
              <a:rPr lang="en-US" sz="2800" dirty="0" smtClean="0"/>
              <a:t>and </a:t>
            </a:r>
            <a:r>
              <a:rPr lang="en-US" sz="2800" b="1" dirty="0" smtClean="0"/>
              <a:t>methane</a:t>
            </a:r>
            <a:r>
              <a:rPr lang="en-US" sz="2800" dirty="0" smtClean="0"/>
              <a:t> have all increased significantly since the </a:t>
            </a:r>
            <a:r>
              <a:rPr lang="en-US" sz="2800" dirty="0" err="1" smtClean="0"/>
              <a:t>1800s</a:t>
            </a:r>
            <a:r>
              <a:rPr lang="en-US" sz="2800" dirty="0" smtClean="0"/>
              <a:t>. Today the </a:t>
            </a:r>
            <a:r>
              <a:rPr lang="en-US" sz="2800" dirty="0" smtClean="0">
                <a:solidFill>
                  <a:srgbClr val="C00000"/>
                </a:solidFill>
              </a:rPr>
              <a:t>use of fossil fuel for </a:t>
            </a:r>
            <a:r>
              <a:rPr lang="en-US" sz="2800" b="1" dirty="0" smtClean="0">
                <a:solidFill>
                  <a:srgbClr val="C00000"/>
                </a:solidFill>
              </a:rPr>
              <a:t>power and electricity </a:t>
            </a:r>
            <a:r>
              <a:rPr lang="en-US" sz="2800" dirty="0" smtClean="0"/>
              <a:t>is thousands of times more than what it was in the </a:t>
            </a:r>
            <a:r>
              <a:rPr lang="en-US" sz="2800" dirty="0" err="1" smtClean="0"/>
              <a:t>1800s</a:t>
            </a:r>
            <a:r>
              <a:rPr lang="en-US" sz="2800" dirty="0" smtClean="0"/>
              <a:t>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hlink"/>
                </a:solidFill>
              </a:rPr>
              <a:t>Green House Gases (GHGs)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1394</Words>
  <Application>Microsoft Office PowerPoint</Application>
  <PresentationFormat>On-screen Show (4:3)</PresentationFormat>
  <Paragraphs>192</Paragraphs>
  <Slides>34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Slide</vt:lpstr>
      <vt:lpstr>Slide 1</vt:lpstr>
      <vt:lpstr>What is Global Warming?</vt:lpstr>
      <vt:lpstr>Slide 3</vt:lpstr>
      <vt:lpstr>Causes of Global Warming</vt:lpstr>
      <vt:lpstr>Anthropogenic Cause……...</vt:lpstr>
      <vt:lpstr>Slide 6</vt:lpstr>
      <vt:lpstr>Slide 7</vt:lpstr>
      <vt:lpstr>Green House Gases (GHGs)</vt:lpstr>
      <vt:lpstr>Green House Gases (GHGs)</vt:lpstr>
      <vt:lpstr>Slide 10</vt:lpstr>
      <vt:lpstr>Slide 11</vt:lpstr>
      <vt:lpstr>Difference</vt:lpstr>
      <vt:lpstr>What’s the proof that global warming is taking place?</vt:lpstr>
      <vt:lpstr>Portage Glacier</vt:lpstr>
      <vt:lpstr>Colorado River</vt:lpstr>
      <vt:lpstr>Slide 16</vt:lpstr>
      <vt:lpstr>The Facts of Climate Change </vt:lpstr>
      <vt:lpstr>Slide 18</vt:lpstr>
      <vt:lpstr>Slide 19</vt:lpstr>
      <vt:lpstr>Effects of Global Warming</vt:lpstr>
      <vt:lpstr>Effects of Global Warming……</vt:lpstr>
      <vt:lpstr>Effects of Global Warming……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What’s being done now to reduce our emissions?</vt:lpstr>
      <vt:lpstr>Simple Things To Do</vt:lpstr>
      <vt:lpstr>Be Bulb Smart—Use CFLs</vt:lpstr>
      <vt:lpstr>Concluding Remarks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135</cp:revision>
  <dcterms:created xsi:type="dcterms:W3CDTF">2010-11-13T07:07:47Z</dcterms:created>
  <dcterms:modified xsi:type="dcterms:W3CDTF">2014-01-02T08:10:39Z</dcterms:modified>
</cp:coreProperties>
</file>