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14" r:id="rId2"/>
    <p:sldId id="257" r:id="rId3"/>
    <p:sldId id="304" r:id="rId4"/>
    <p:sldId id="305" r:id="rId5"/>
    <p:sldId id="306" r:id="rId6"/>
    <p:sldId id="315" r:id="rId7"/>
    <p:sldId id="260" r:id="rId8"/>
    <p:sldId id="264" r:id="rId9"/>
    <p:sldId id="265" r:id="rId10"/>
    <p:sldId id="267" r:id="rId11"/>
    <p:sldId id="269" r:id="rId12"/>
    <p:sldId id="271" r:id="rId13"/>
    <p:sldId id="277" r:id="rId14"/>
    <p:sldId id="278" r:id="rId15"/>
    <p:sldId id="281" r:id="rId16"/>
    <p:sldId id="300" r:id="rId17"/>
    <p:sldId id="316" r:id="rId18"/>
    <p:sldId id="317" r:id="rId19"/>
    <p:sldId id="284" r:id="rId20"/>
    <p:sldId id="318" r:id="rId21"/>
    <p:sldId id="289" r:id="rId22"/>
    <p:sldId id="309" r:id="rId23"/>
    <p:sldId id="31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76" autoAdjust="0"/>
  </p:normalViewPr>
  <p:slideViewPr>
    <p:cSldViewPr>
      <p:cViewPr varScale="1">
        <p:scale>
          <a:sx n="87" d="100"/>
          <a:sy n="87" d="100"/>
        </p:scale>
        <p:origin x="-1458"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B89DA8-5982-43B4-873E-748E7CD79208}" type="datetimeFigureOut">
              <a:rPr lang="en-US" smtClean="0"/>
              <a:pPr/>
              <a:t>27-Aug-17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6C4B3A-31A6-45E4-B289-46999855F3E1}" type="slidenum">
              <a:rPr lang="en-US" smtClean="0"/>
              <a:pPr/>
              <a:t>‹#›</a:t>
            </a:fld>
            <a:endParaRPr lang="en-US"/>
          </a:p>
        </p:txBody>
      </p:sp>
    </p:spTree>
    <p:extLst>
      <p:ext uri="{BB962C8B-B14F-4D97-AF65-F5344CB8AC3E}">
        <p14:creationId xmlns:p14="http://schemas.microsoft.com/office/powerpoint/2010/main" val="1062429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6628" name="Slide Number Placeholder 3"/>
          <p:cNvSpPr>
            <a:spLocks noGrp="1"/>
          </p:cNvSpPr>
          <p:nvPr>
            <p:ph type="sldNum" sz="quarter" idx="5"/>
          </p:nvPr>
        </p:nvSpPr>
        <p:spPr bwMode="auto">
          <a:noFill/>
          <a:ln>
            <a:miter lim="800000"/>
            <a:headEnd/>
            <a:tailEnd/>
          </a:ln>
        </p:spPr>
        <p:txBody>
          <a:bodyPr/>
          <a:lstStyle/>
          <a:p>
            <a:fld id="{2A717A4D-A414-4C93-AA22-C731704D030E}" type="slidenum">
              <a:rPr lang="en-US"/>
              <a:pPr/>
              <a:t>1</a:t>
            </a:fld>
            <a:endParaRPr lang="en-US"/>
          </a:p>
        </p:txBody>
      </p:sp>
    </p:spTree>
    <p:extLst>
      <p:ext uri="{BB962C8B-B14F-4D97-AF65-F5344CB8AC3E}">
        <p14:creationId xmlns:p14="http://schemas.microsoft.com/office/powerpoint/2010/main" val="3245673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2D983E-DBC6-4F0E-89DD-EB1296E1C580}" type="slidenum">
              <a:rPr lang="en-US" smtClean="0"/>
              <a:pPr/>
              <a:t>11</a:t>
            </a:fld>
            <a:endParaRPr lang="en-US"/>
          </a:p>
        </p:txBody>
      </p:sp>
    </p:spTree>
    <p:extLst>
      <p:ext uri="{BB962C8B-B14F-4D97-AF65-F5344CB8AC3E}">
        <p14:creationId xmlns:p14="http://schemas.microsoft.com/office/powerpoint/2010/main" val="2760552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2D983E-DBC6-4F0E-89DD-EB1296E1C580}" type="slidenum">
              <a:rPr lang="en-US" smtClean="0"/>
              <a:pPr/>
              <a:t>12</a:t>
            </a:fld>
            <a:endParaRPr lang="en-US"/>
          </a:p>
        </p:txBody>
      </p:sp>
    </p:spTree>
    <p:extLst>
      <p:ext uri="{BB962C8B-B14F-4D97-AF65-F5344CB8AC3E}">
        <p14:creationId xmlns:p14="http://schemas.microsoft.com/office/powerpoint/2010/main" val="1032910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2DD23F1-8EFD-4805-8D42-A544DC339C62}" type="slidenum">
              <a:rPr lang="en-US" smtClean="0"/>
              <a:pPr>
                <a:defRPr/>
              </a:pPr>
              <a:t>13</a:t>
            </a:fld>
            <a:endParaRPr lang="en-US"/>
          </a:p>
        </p:txBody>
      </p:sp>
    </p:spTree>
    <p:extLst>
      <p:ext uri="{BB962C8B-B14F-4D97-AF65-F5344CB8AC3E}">
        <p14:creationId xmlns:p14="http://schemas.microsoft.com/office/powerpoint/2010/main" val="3116657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2DD23F1-8EFD-4805-8D42-A544DC339C62}" type="slidenum">
              <a:rPr lang="en-US" smtClean="0"/>
              <a:pPr>
                <a:defRPr/>
              </a:pPr>
              <a:t>14</a:t>
            </a:fld>
            <a:endParaRPr lang="en-US"/>
          </a:p>
        </p:txBody>
      </p:sp>
    </p:spTree>
    <p:extLst>
      <p:ext uri="{BB962C8B-B14F-4D97-AF65-F5344CB8AC3E}">
        <p14:creationId xmlns:p14="http://schemas.microsoft.com/office/powerpoint/2010/main" val="342496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D4D97E-582C-47BC-9405-B4821A3B547C}" type="slidenum">
              <a:rPr lang="en-US" smtClean="0"/>
              <a:pPr/>
              <a:t>15</a:t>
            </a:fld>
            <a:endParaRPr lang="en-US"/>
          </a:p>
        </p:txBody>
      </p:sp>
    </p:spTree>
    <p:extLst>
      <p:ext uri="{BB962C8B-B14F-4D97-AF65-F5344CB8AC3E}">
        <p14:creationId xmlns:p14="http://schemas.microsoft.com/office/powerpoint/2010/main" val="2980830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054CD1-90DE-4A31-8BBC-F9A1B3F6261C}" type="slidenum">
              <a:rPr lang="en-US" smtClean="0"/>
              <a:pPr/>
              <a:t>16</a:t>
            </a:fld>
            <a:endParaRPr lang="en-US"/>
          </a:p>
        </p:txBody>
      </p:sp>
    </p:spTree>
    <p:extLst>
      <p:ext uri="{BB962C8B-B14F-4D97-AF65-F5344CB8AC3E}">
        <p14:creationId xmlns:p14="http://schemas.microsoft.com/office/powerpoint/2010/main" val="1382323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291AAD-5E80-424B-9643-10D44D2674B0}" type="slidenum">
              <a:rPr lang="en-US" smtClean="0"/>
              <a:pPr/>
              <a:t>19</a:t>
            </a:fld>
            <a:endParaRPr lang="en-US"/>
          </a:p>
        </p:txBody>
      </p:sp>
    </p:spTree>
    <p:extLst>
      <p:ext uri="{BB962C8B-B14F-4D97-AF65-F5344CB8AC3E}">
        <p14:creationId xmlns:p14="http://schemas.microsoft.com/office/powerpoint/2010/main" val="12261591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291AAD-5E80-424B-9643-10D44D2674B0}" type="slidenum">
              <a:rPr lang="en-US" smtClean="0"/>
              <a:pPr/>
              <a:t>21</a:t>
            </a:fld>
            <a:endParaRPr lang="en-US"/>
          </a:p>
        </p:txBody>
      </p:sp>
    </p:spTree>
    <p:extLst>
      <p:ext uri="{BB962C8B-B14F-4D97-AF65-F5344CB8AC3E}">
        <p14:creationId xmlns:p14="http://schemas.microsoft.com/office/powerpoint/2010/main" val="20284874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C2FE5-E604-4DD1-B055-9DA009491F7B}" type="slidenum">
              <a:rPr lang="en-US" smtClean="0"/>
              <a:pPr/>
              <a:t>22</a:t>
            </a:fld>
            <a:endParaRPr lang="en-US"/>
          </a:p>
        </p:txBody>
      </p:sp>
    </p:spTree>
    <p:extLst>
      <p:ext uri="{BB962C8B-B14F-4D97-AF65-F5344CB8AC3E}">
        <p14:creationId xmlns:p14="http://schemas.microsoft.com/office/powerpoint/2010/main" val="33089193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6C4B3A-31A6-45E4-B289-46999855F3E1}" type="slidenum">
              <a:rPr lang="en-US" smtClean="0"/>
              <a:pPr/>
              <a:t>23</a:t>
            </a:fld>
            <a:endParaRPr lang="en-US"/>
          </a:p>
        </p:txBody>
      </p:sp>
    </p:spTree>
    <p:extLst>
      <p:ext uri="{BB962C8B-B14F-4D97-AF65-F5344CB8AC3E}">
        <p14:creationId xmlns:p14="http://schemas.microsoft.com/office/powerpoint/2010/main" val="4126691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2DD23F1-8EFD-4805-8D42-A544DC339C62}" type="slidenum">
              <a:rPr lang="en-US" smtClean="0"/>
              <a:pPr>
                <a:defRPr/>
              </a:pPr>
              <a:t>2</a:t>
            </a:fld>
            <a:endParaRPr lang="en-US"/>
          </a:p>
        </p:txBody>
      </p:sp>
    </p:spTree>
    <p:extLst>
      <p:ext uri="{BB962C8B-B14F-4D97-AF65-F5344CB8AC3E}">
        <p14:creationId xmlns:p14="http://schemas.microsoft.com/office/powerpoint/2010/main" val="3181492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A2459D4-0B0E-482D-9044-CD90B2806E35}" type="slidenum">
              <a:rPr lang="en-US" smtClean="0"/>
              <a:pPr>
                <a:defRPr/>
              </a:pPr>
              <a:t>3</a:t>
            </a:fld>
            <a:endParaRPr lang="en-US"/>
          </a:p>
        </p:txBody>
      </p:sp>
    </p:spTree>
    <p:extLst>
      <p:ext uri="{BB962C8B-B14F-4D97-AF65-F5344CB8AC3E}">
        <p14:creationId xmlns:p14="http://schemas.microsoft.com/office/powerpoint/2010/main" val="665368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A2459D4-0B0E-482D-9044-CD90B2806E35}" type="slidenum">
              <a:rPr lang="en-US" smtClean="0"/>
              <a:pPr>
                <a:defRPr/>
              </a:pPr>
              <a:t>4</a:t>
            </a:fld>
            <a:endParaRPr lang="en-US"/>
          </a:p>
        </p:txBody>
      </p:sp>
    </p:spTree>
    <p:extLst>
      <p:ext uri="{BB962C8B-B14F-4D97-AF65-F5344CB8AC3E}">
        <p14:creationId xmlns:p14="http://schemas.microsoft.com/office/powerpoint/2010/main" val="297457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A2459D4-0B0E-482D-9044-CD90B2806E35}" type="slidenum">
              <a:rPr lang="en-US" smtClean="0"/>
              <a:pPr>
                <a:defRPr/>
              </a:pPr>
              <a:t>5</a:t>
            </a:fld>
            <a:endParaRPr lang="en-US"/>
          </a:p>
        </p:txBody>
      </p:sp>
    </p:spTree>
    <p:extLst>
      <p:ext uri="{BB962C8B-B14F-4D97-AF65-F5344CB8AC3E}">
        <p14:creationId xmlns:p14="http://schemas.microsoft.com/office/powerpoint/2010/main" val="1541704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3A35818-5501-47F7-9C72-4809C92070C8}" type="slidenum">
              <a:rPr lang="en-US" smtClean="0"/>
              <a:pPr>
                <a:defRPr/>
              </a:pPr>
              <a:t>7</a:t>
            </a:fld>
            <a:endParaRPr lang="en-US"/>
          </a:p>
        </p:txBody>
      </p:sp>
    </p:spTree>
    <p:extLst>
      <p:ext uri="{BB962C8B-B14F-4D97-AF65-F5344CB8AC3E}">
        <p14:creationId xmlns:p14="http://schemas.microsoft.com/office/powerpoint/2010/main" val="1405134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2D983E-DBC6-4F0E-89DD-EB1296E1C580}" type="slidenum">
              <a:rPr lang="en-US" smtClean="0"/>
              <a:pPr/>
              <a:t>8</a:t>
            </a:fld>
            <a:endParaRPr lang="en-US"/>
          </a:p>
        </p:txBody>
      </p:sp>
    </p:spTree>
    <p:extLst>
      <p:ext uri="{BB962C8B-B14F-4D97-AF65-F5344CB8AC3E}">
        <p14:creationId xmlns:p14="http://schemas.microsoft.com/office/powerpoint/2010/main" val="1473533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2D983E-DBC6-4F0E-89DD-EB1296E1C580}" type="slidenum">
              <a:rPr lang="en-US" smtClean="0"/>
              <a:pPr/>
              <a:t>9</a:t>
            </a:fld>
            <a:endParaRPr lang="en-US"/>
          </a:p>
        </p:txBody>
      </p:sp>
    </p:spTree>
    <p:extLst>
      <p:ext uri="{BB962C8B-B14F-4D97-AF65-F5344CB8AC3E}">
        <p14:creationId xmlns:p14="http://schemas.microsoft.com/office/powerpoint/2010/main" val="4156029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2D983E-DBC6-4F0E-89DD-EB1296E1C580}" type="slidenum">
              <a:rPr lang="en-US" smtClean="0"/>
              <a:pPr/>
              <a:t>10</a:t>
            </a:fld>
            <a:endParaRPr lang="en-US"/>
          </a:p>
        </p:txBody>
      </p:sp>
    </p:spTree>
    <p:extLst>
      <p:ext uri="{BB962C8B-B14F-4D97-AF65-F5344CB8AC3E}">
        <p14:creationId xmlns:p14="http://schemas.microsoft.com/office/powerpoint/2010/main" val="1505192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AD7BC1-39CC-4461-8DF1-D17618E3461C}" type="datetimeFigureOut">
              <a:rPr lang="en-US" smtClean="0"/>
              <a:pPr/>
              <a:t>27-Aug-17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72F803-D690-4C7D-9CF0-B2AAA23416F3}" type="slidenum">
              <a:rPr lang="en-US" smtClean="0"/>
              <a:pPr/>
              <a:t>‹#›</a:t>
            </a:fld>
            <a:endParaRPr lang="en-US"/>
          </a:p>
        </p:txBody>
      </p:sp>
    </p:spTree>
    <p:extLst>
      <p:ext uri="{BB962C8B-B14F-4D97-AF65-F5344CB8AC3E}">
        <p14:creationId xmlns:p14="http://schemas.microsoft.com/office/powerpoint/2010/main" val="2867577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AD7BC1-39CC-4461-8DF1-D17618E3461C}" type="datetimeFigureOut">
              <a:rPr lang="en-US" smtClean="0"/>
              <a:pPr/>
              <a:t>27-Aug-17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72F803-D690-4C7D-9CF0-B2AAA23416F3}" type="slidenum">
              <a:rPr lang="en-US" smtClean="0"/>
              <a:pPr/>
              <a:t>‹#›</a:t>
            </a:fld>
            <a:endParaRPr lang="en-US"/>
          </a:p>
        </p:txBody>
      </p:sp>
    </p:spTree>
    <p:extLst>
      <p:ext uri="{BB962C8B-B14F-4D97-AF65-F5344CB8AC3E}">
        <p14:creationId xmlns:p14="http://schemas.microsoft.com/office/powerpoint/2010/main" val="690586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AD7BC1-39CC-4461-8DF1-D17618E3461C}" type="datetimeFigureOut">
              <a:rPr lang="en-US" smtClean="0"/>
              <a:pPr/>
              <a:t>27-Aug-17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72F803-D690-4C7D-9CF0-B2AAA23416F3}" type="slidenum">
              <a:rPr lang="en-US" smtClean="0"/>
              <a:pPr/>
              <a:t>‹#›</a:t>
            </a:fld>
            <a:endParaRPr lang="en-US"/>
          </a:p>
        </p:txBody>
      </p:sp>
    </p:spTree>
    <p:extLst>
      <p:ext uri="{BB962C8B-B14F-4D97-AF65-F5344CB8AC3E}">
        <p14:creationId xmlns:p14="http://schemas.microsoft.com/office/powerpoint/2010/main" val="3245555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AD7BC1-39CC-4461-8DF1-D17618E3461C}" type="datetimeFigureOut">
              <a:rPr lang="en-US" smtClean="0"/>
              <a:pPr/>
              <a:t>27-Aug-17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72F803-D690-4C7D-9CF0-B2AAA23416F3}" type="slidenum">
              <a:rPr lang="en-US" smtClean="0"/>
              <a:pPr/>
              <a:t>‹#›</a:t>
            </a:fld>
            <a:endParaRPr lang="en-US"/>
          </a:p>
        </p:txBody>
      </p:sp>
    </p:spTree>
    <p:extLst>
      <p:ext uri="{BB962C8B-B14F-4D97-AF65-F5344CB8AC3E}">
        <p14:creationId xmlns:p14="http://schemas.microsoft.com/office/powerpoint/2010/main" val="1335918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AD7BC1-39CC-4461-8DF1-D17618E3461C}" type="datetimeFigureOut">
              <a:rPr lang="en-US" smtClean="0"/>
              <a:pPr/>
              <a:t>27-Aug-17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72F803-D690-4C7D-9CF0-B2AAA23416F3}" type="slidenum">
              <a:rPr lang="en-US" smtClean="0"/>
              <a:pPr/>
              <a:t>‹#›</a:t>
            </a:fld>
            <a:endParaRPr lang="en-US"/>
          </a:p>
        </p:txBody>
      </p:sp>
    </p:spTree>
    <p:extLst>
      <p:ext uri="{BB962C8B-B14F-4D97-AF65-F5344CB8AC3E}">
        <p14:creationId xmlns:p14="http://schemas.microsoft.com/office/powerpoint/2010/main" val="2737461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AD7BC1-39CC-4461-8DF1-D17618E3461C}" type="datetimeFigureOut">
              <a:rPr lang="en-US" smtClean="0"/>
              <a:pPr/>
              <a:t>27-Aug-17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72F803-D690-4C7D-9CF0-B2AAA23416F3}" type="slidenum">
              <a:rPr lang="en-US" smtClean="0"/>
              <a:pPr/>
              <a:t>‹#›</a:t>
            </a:fld>
            <a:endParaRPr lang="en-US"/>
          </a:p>
        </p:txBody>
      </p:sp>
    </p:spTree>
    <p:extLst>
      <p:ext uri="{BB962C8B-B14F-4D97-AF65-F5344CB8AC3E}">
        <p14:creationId xmlns:p14="http://schemas.microsoft.com/office/powerpoint/2010/main" val="1739943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AD7BC1-39CC-4461-8DF1-D17618E3461C}" type="datetimeFigureOut">
              <a:rPr lang="en-US" smtClean="0"/>
              <a:pPr/>
              <a:t>27-Aug-17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72F803-D690-4C7D-9CF0-B2AAA23416F3}" type="slidenum">
              <a:rPr lang="en-US" smtClean="0"/>
              <a:pPr/>
              <a:t>‹#›</a:t>
            </a:fld>
            <a:endParaRPr lang="en-US"/>
          </a:p>
        </p:txBody>
      </p:sp>
    </p:spTree>
    <p:extLst>
      <p:ext uri="{BB962C8B-B14F-4D97-AF65-F5344CB8AC3E}">
        <p14:creationId xmlns:p14="http://schemas.microsoft.com/office/powerpoint/2010/main" val="3113198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AD7BC1-39CC-4461-8DF1-D17618E3461C}" type="datetimeFigureOut">
              <a:rPr lang="en-US" smtClean="0"/>
              <a:pPr/>
              <a:t>27-Aug-17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72F803-D690-4C7D-9CF0-B2AAA23416F3}" type="slidenum">
              <a:rPr lang="en-US" smtClean="0"/>
              <a:pPr/>
              <a:t>‹#›</a:t>
            </a:fld>
            <a:endParaRPr lang="en-US"/>
          </a:p>
        </p:txBody>
      </p:sp>
    </p:spTree>
    <p:extLst>
      <p:ext uri="{BB962C8B-B14F-4D97-AF65-F5344CB8AC3E}">
        <p14:creationId xmlns:p14="http://schemas.microsoft.com/office/powerpoint/2010/main" val="2746325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AD7BC1-39CC-4461-8DF1-D17618E3461C}" type="datetimeFigureOut">
              <a:rPr lang="en-US" smtClean="0"/>
              <a:pPr/>
              <a:t>27-Aug-17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72F803-D690-4C7D-9CF0-B2AAA23416F3}" type="slidenum">
              <a:rPr lang="en-US" smtClean="0"/>
              <a:pPr/>
              <a:t>‹#›</a:t>
            </a:fld>
            <a:endParaRPr lang="en-US"/>
          </a:p>
        </p:txBody>
      </p:sp>
    </p:spTree>
    <p:extLst>
      <p:ext uri="{BB962C8B-B14F-4D97-AF65-F5344CB8AC3E}">
        <p14:creationId xmlns:p14="http://schemas.microsoft.com/office/powerpoint/2010/main" val="3797055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AD7BC1-39CC-4461-8DF1-D17618E3461C}" type="datetimeFigureOut">
              <a:rPr lang="en-US" smtClean="0"/>
              <a:pPr/>
              <a:t>27-Aug-17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72F803-D690-4C7D-9CF0-B2AAA23416F3}" type="slidenum">
              <a:rPr lang="en-US" smtClean="0"/>
              <a:pPr/>
              <a:t>‹#›</a:t>
            </a:fld>
            <a:endParaRPr lang="en-US"/>
          </a:p>
        </p:txBody>
      </p:sp>
    </p:spTree>
    <p:extLst>
      <p:ext uri="{BB962C8B-B14F-4D97-AF65-F5344CB8AC3E}">
        <p14:creationId xmlns:p14="http://schemas.microsoft.com/office/powerpoint/2010/main" val="299681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AD7BC1-39CC-4461-8DF1-D17618E3461C}" type="datetimeFigureOut">
              <a:rPr lang="en-US" smtClean="0"/>
              <a:pPr/>
              <a:t>27-Aug-17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72F803-D690-4C7D-9CF0-B2AAA23416F3}" type="slidenum">
              <a:rPr lang="en-US" smtClean="0"/>
              <a:pPr/>
              <a:t>‹#›</a:t>
            </a:fld>
            <a:endParaRPr lang="en-US"/>
          </a:p>
        </p:txBody>
      </p:sp>
    </p:spTree>
    <p:extLst>
      <p:ext uri="{BB962C8B-B14F-4D97-AF65-F5344CB8AC3E}">
        <p14:creationId xmlns:p14="http://schemas.microsoft.com/office/powerpoint/2010/main" val="806636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AD7BC1-39CC-4461-8DF1-D17618E3461C}" type="datetimeFigureOut">
              <a:rPr lang="en-US" smtClean="0"/>
              <a:pPr/>
              <a:t>27-Aug-17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72F803-D690-4C7D-9CF0-B2AAA23416F3}" type="slidenum">
              <a:rPr lang="en-US" smtClean="0"/>
              <a:pPr/>
              <a:t>‹#›</a:t>
            </a:fld>
            <a:endParaRPr lang="en-US"/>
          </a:p>
        </p:txBody>
      </p:sp>
    </p:spTree>
    <p:extLst>
      <p:ext uri="{BB962C8B-B14F-4D97-AF65-F5344CB8AC3E}">
        <p14:creationId xmlns:p14="http://schemas.microsoft.com/office/powerpoint/2010/main" val="3722645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0" y="228600"/>
            <a:ext cx="9144000" cy="6096000"/>
          </a:xfrm>
        </p:spPr>
        <p:txBody>
          <a:bodyPr rtlCol="0">
            <a:normAutofit/>
          </a:bodyPr>
          <a:lstStyle/>
          <a:p>
            <a:pPr>
              <a:defRPr/>
            </a:pPr>
            <a:r>
              <a:rPr lang="en-US" sz="4000" b="1" dirty="0" smtClean="0"/>
              <a:t>ENV 107</a:t>
            </a:r>
            <a:br>
              <a:rPr lang="en-US" sz="4000" b="1" dirty="0" smtClean="0"/>
            </a:br>
            <a:r>
              <a:rPr lang="en-US" sz="4000" b="1" dirty="0" smtClean="0"/>
              <a:t>Introduction to </a:t>
            </a:r>
            <a:br>
              <a:rPr lang="en-US" sz="4000" b="1" dirty="0" smtClean="0"/>
            </a:br>
            <a:r>
              <a:rPr lang="en-US" sz="4000" b="1" dirty="0" smtClean="0"/>
              <a:t>Environmental Science</a:t>
            </a:r>
            <a:br>
              <a:rPr lang="en-US" sz="4000" b="1" dirty="0" smtClean="0"/>
            </a:br>
            <a:r>
              <a:rPr lang="en-US" sz="4000" b="1" dirty="0" smtClean="0"/>
              <a:t/>
            </a:r>
            <a:br>
              <a:rPr lang="en-US" sz="4000" b="1" dirty="0" smtClean="0"/>
            </a:br>
            <a:r>
              <a:rPr lang="en-US" altLang="en-US" sz="2800" b="1" u="sng" dirty="0" smtClean="0"/>
              <a:t>Sustainable </a:t>
            </a:r>
            <a:r>
              <a:rPr lang="en-US" altLang="en-US" sz="2800" b="1" u="sng" dirty="0" smtClean="0"/>
              <a:t>Agriculture</a:t>
            </a:r>
            <a:r>
              <a:rPr lang="en-US" sz="2800" b="1" u="sng" dirty="0" smtClean="0"/>
              <a:t/>
            </a:r>
            <a:br>
              <a:rPr lang="en-US" sz="2800" b="1" u="sng" dirty="0" smtClean="0"/>
            </a:br>
            <a:r>
              <a:rPr lang="en-US" sz="2800" b="1" dirty="0" smtClean="0"/>
              <a:t/>
            </a:r>
            <a:br>
              <a:rPr lang="en-US" sz="2800" b="1" dirty="0" smtClean="0"/>
            </a:br>
            <a:r>
              <a:rPr lang="en-US" sz="2800" b="1" dirty="0" smtClean="0"/>
              <a:t/>
            </a:r>
            <a:br>
              <a:rPr lang="en-US" sz="28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4000" b="1" dirty="0" smtClean="0"/>
              <a:t>North South University</a:t>
            </a:r>
          </a:p>
        </p:txBody>
      </p:sp>
      <p:pic>
        <p:nvPicPr>
          <p:cNvPr id="3075" name="Picture 1" descr="\\10.200.2.10\resources$\NSU Logo\nsulogo1.bmp"/>
          <p:cNvPicPr>
            <a:picLocks noChangeAspect="1" noChangeArrowheads="1"/>
          </p:cNvPicPr>
          <p:nvPr/>
        </p:nvPicPr>
        <p:blipFill>
          <a:blip r:embed="rId3" cstate="print"/>
          <a:srcRect/>
          <a:stretch>
            <a:fillRect/>
          </a:stretch>
        </p:blipFill>
        <p:spPr bwMode="auto">
          <a:xfrm>
            <a:off x="4267200" y="4773613"/>
            <a:ext cx="584200" cy="7127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579438"/>
          </a:xfrm>
        </p:spPr>
        <p:txBody>
          <a:bodyPr>
            <a:normAutofit/>
          </a:bodyPr>
          <a:lstStyle/>
          <a:p>
            <a:pPr algn="l"/>
            <a:r>
              <a:rPr lang="en-US" sz="2800" dirty="0" smtClean="0">
                <a:solidFill>
                  <a:srgbClr val="0070C0"/>
                </a:solidFill>
                <a:effectLst>
                  <a:outerShdw blurRad="38100" dist="38100" dir="2700000" algn="tl">
                    <a:srgbClr val="000000">
                      <a:alpha val="43137"/>
                    </a:srgbClr>
                  </a:outerShdw>
                </a:effectLst>
                <a:latin typeface="Candara" pitchFamily="34" charset="0"/>
              </a:rPr>
              <a:t>Negative Aspects of Modern Agriculture </a:t>
            </a:r>
            <a:endParaRPr lang="en-US" sz="2800" dirty="0">
              <a:solidFill>
                <a:srgbClr val="0070C0"/>
              </a:solidFill>
              <a:effectLst>
                <a:outerShdw blurRad="38100" dist="38100" dir="2700000" algn="tl">
                  <a:srgbClr val="000000">
                    <a:alpha val="43137"/>
                  </a:srgbClr>
                </a:outerShdw>
              </a:effectLst>
              <a:latin typeface="Candara" pitchFamily="34" charset="0"/>
            </a:endParaRPr>
          </a:p>
        </p:txBody>
      </p:sp>
      <p:sp>
        <p:nvSpPr>
          <p:cNvPr id="44033" name="Rectangle 1"/>
          <p:cNvSpPr>
            <a:spLocks noChangeArrowheads="1"/>
          </p:cNvSpPr>
          <p:nvPr/>
        </p:nvSpPr>
        <p:spPr bwMode="auto">
          <a:xfrm>
            <a:off x="457200" y="1371600"/>
            <a:ext cx="7924800" cy="517064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34950" marR="0" lvl="0" indent="-234950" algn="just" defTabSz="914400" rtl="0" eaLnBrk="1" fontAlgn="base" latinLnBrk="0" hangingPunct="1">
              <a:lnSpc>
                <a:spcPct val="100000"/>
              </a:lnSpc>
              <a:spcBef>
                <a:spcPts val="600"/>
              </a:spcBef>
              <a:spcAft>
                <a:spcPts val="600"/>
              </a:spcAft>
              <a:buClrTx/>
              <a:buSzTx/>
              <a:buFontTx/>
              <a:buChar char="•"/>
              <a:tabLst/>
            </a:pPr>
            <a:r>
              <a:rPr kumimoji="0" lang="en-US" sz="2000" b="0" i="0" u="none" strike="noStrike" cap="none" normalizeH="0" baseline="0" dirty="0" smtClean="0">
                <a:ln>
                  <a:noFill/>
                </a:ln>
                <a:solidFill>
                  <a:srgbClr val="000000"/>
                </a:solidFill>
                <a:effectLst/>
                <a:latin typeface="Candara" pitchFamily="34" charset="0"/>
                <a:ea typeface="Calibri" pitchFamily="34" charset="0"/>
                <a:cs typeface="Times New Roman" pitchFamily="18" charset="0"/>
              </a:rPr>
              <a:t>Short term benefit, operates law of diminishing returns</a:t>
            </a:r>
            <a:endParaRPr kumimoji="0" lang="en-US" sz="2000" b="0" i="0" u="none" strike="noStrike" cap="none" normalizeH="0" baseline="0" dirty="0" smtClean="0">
              <a:ln>
                <a:noFill/>
              </a:ln>
              <a:solidFill>
                <a:schemeClr val="tx1"/>
              </a:solidFill>
              <a:effectLst/>
              <a:latin typeface="Candara" pitchFamily="34" charset="0"/>
              <a:cs typeface="Arial" pitchFamily="34" charset="0"/>
            </a:endParaRPr>
          </a:p>
          <a:p>
            <a:pPr marL="234950" marR="0" lvl="0" indent="-234950" algn="just" defTabSz="914400" rtl="0" eaLnBrk="0" fontAlgn="base" latinLnBrk="0" hangingPunct="0">
              <a:lnSpc>
                <a:spcPct val="100000"/>
              </a:lnSpc>
              <a:spcBef>
                <a:spcPts val="600"/>
              </a:spcBef>
              <a:spcAft>
                <a:spcPts val="600"/>
              </a:spcAft>
              <a:buClrTx/>
              <a:buSzTx/>
              <a:buFontTx/>
              <a:buChar char="•"/>
              <a:tabLst/>
            </a:pPr>
            <a:r>
              <a:rPr kumimoji="0" lang="en-US" sz="2000" b="0" i="0" u="none" strike="noStrike" cap="none" normalizeH="0" baseline="0" dirty="0" smtClean="0">
                <a:ln>
                  <a:noFill/>
                </a:ln>
                <a:solidFill>
                  <a:srgbClr val="000000"/>
                </a:solidFill>
                <a:effectLst/>
                <a:latin typeface="Candara" pitchFamily="34" charset="0"/>
                <a:ea typeface="Calibri" pitchFamily="34" charset="0"/>
                <a:cs typeface="Times New Roman" pitchFamily="18" charset="0"/>
              </a:rPr>
              <a:t>Depletion of nutritional base of the soil, water and atmosphere quality</a:t>
            </a:r>
            <a:endParaRPr kumimoji="0" lang="en-US" sz="2000" b="0" i="0" u="none" strike="noStrike" cap="none" normalizeH="0" baseline="0" dirty="0" smtClean="0">
              <a:ln>
                <a:noFill/>
              </a:ln>
              <a:solidFill>
                <a:schemeClr val="tx1"/>
              </a:solidFill>
              <a:effectLst/>
              <a:latin typeface="Candara" pitchFamily="34" charset="0"/>
              <a:cs typeface="Arial" pitchFamily="34" charset="0"/>
            </a:endParaRPr>
          </a:p>
          <a:p>
            <a:pPr marL="234950" marR="0" lvl="0" indent="-234950" algn="just" defTabSz="914400" rtl="0" eaLnBrk="0" fontAlgn="base" latinLnBrk="0" hangingPunct="0">
              <a:lnSpc>
                <a:spcPct val="100000"/>
              </a:lnSpc>
              <a:spcBef>
                <a:spcPts val="600"/>
              </a:spcBef>
              <a:spcAft>
                <a:spcPts val="600"/>
              </a:spcAft>
              <a:buClrTx/>
              <a:buSzTx/>
              <a:buFontTx/>
              <a:buChar char="•"/>
              <a:tabLst/>
            </a:pPr>
            <a:r>
              <a:rPr kumimoji="0" lang="en-US" sz="2000" b="0" i="0" u="none" strike="noStrike" cap="none" normalizeH="0" baseline="0" dirty="0" smtClean="0">
                <a:ln>
                  <a:noFill/>
                </a:ln>
                <a:solidFill>
                  <a:srgbClr val="000000"/>
                </a:solidFill>
                <a:effectLst/>
                <a:latin typeface="Candara" pitchFamily="34" charset="0"/>
                <a:ea typeface="Calibri" pitchFamily="34" charset="0"/>
                <a:cs typeface="Times New Roman" pitchFamily="18" charset="0"/>
              </a:rPr>
              <a:t>Environmental pollution due to use of chemicals (water, soil, environmental)</a:t>
            </a:r>
            <a:endParaRPr kumimoji="0" lang="en-US" sz="2000" b="0" i="0" u="none" strike="noStrike" cap="none" normalizeH="0" baseline="0" dirty="0" smtClean="0">
              <a:ln>
                <a:noFill/>
              </a:ln>
              <a:solidFill>
                <a:schemeClr val="tx1"/>
              </a:solidFill>
              <a:effectLst/>
              <a:latin typeface="Candara" pitchFamily="34" charset="0"/>
              <a:cs typeface="Arial" pitchFamily="34" charset="0"/>
            </a:endParaRPr>
          </a:p>
          <a:p>
            <a:pPr marL="234950" marR="0" lvl="0" indent="-234950" algn="just" defTabSz="914400" rtl="0" eaLnBrk="0" fontAlgn="base" latinLnBrk="0" hangingPunct="0">
              <a:lnSpc>
                <a:spcPct val="100000"/>
              </a:lnSpc>
              <a:spcBef>
                <a:spcPts val="600"/>
              </a:spcBef>
              <a:spcAft>
                <a:spcPts val="600"/>
              </a:spcAft>
              <a:buClrTx/>
              <a:buSzTx/>
              <a:buFontTx/>
              <a:buChar char="•"/>
              <a:tabLst/>
            </a:pPr>
            <a:r>
              <a:rPr kumimoji="0" lang="en-US" sz="2000" b="0" i="0" u="none" strike="noStrike" cap="none" normalizeH="0" baseline="0" dirty="0" smtClean="0">
                <a:ln>
                  <a:noFill/>
                </a:ln>
                <a:solidFill>
                  <a:srgbClr val="000000"/>
                </a:solidFill>
                <a:effectLst/>
                <a:latin typeface="Candara" pitchFamily="34" charset="0"/>
                <a:ea typeface="Calibri" pitchFamily="34" charset="0"/>
                <a:cs typeface="Times New Roman" pitchFamily="18" charset="0"/>
              </a:rPr>
              <a:t>Health hazards due to entry of pesticides, toxins, antibiotics, heavy metals in to food chain</a:t>
            </a:r>
            <a:endParaRPr kumimoji="0" lang="en-US" sz="2000" b="0" i="0" u="none" strike="noStrike" cap="none" normalizeH="0" baseline="0" dirty="0" smtClean="0">
              <a:ln>
                <a:noFill/>
              </a:ln>
              <a:solidFill>
                <a:schemeClr val="tx1"/>
              </a:solidFill>
              <a:effectLst/>
              <a:latin typeface="Candara" pitchFamily="34" charset="0"/>
              <a:cs typeface="Arial" pitchFamily="34" charset="0"/>
            </a:endParaRPr>
          </a:p>
          <a:p>
            <a:pPr marL="234950" marR="0" lvl="0" indent="-234950" algn="just" defTabSz="914400" rtl="0" eaLnBrk="0" fontAlgn="base" latinLnBrk="0" hangingPunct="0">
              <a:lnSpc>
                <a:spcPct val="100000"/>
              </a:lnSpc>
              <a:spcBef>
                <a:spcPts val="600"/>
              </a:spcBef>
              <a:spcAft>
                <a:spcPts val="600"/>
              </a:spcAft>
              <a:buClrTx/>
              <a:buSzTx/>
              <a:buFontTx/>
              <a:buChar char="•"/>
              <a:tabLst/>
            </a:pPr>
            <a:r>
              <a:rPr kumimoji="0" lang="en-US" sz="2000" b="0" i="0" u="none" strike="noStrike" cap="none" normalizeH="0" baseline="0" dirty="0" smtClean="0">
                <a:ln>
                  <a:noFill/>
                </a:ln>
                <a:solidFill>
                  <a:srgbClr val="000000"/>
                </a:solidFill>
                <a:effectLst/>
                <a:latin typeface="Candara" pitchFamily="34" charset="0"/>
                <a:ea typeface="Calibri" pitchFamily="34" charset="0"/>
                <a:cs typeface="Times New Roman" pitchFamily="18" charset="0"/>
              </a:rPr>
              <a:t>High cost of production</a:t>
            </a:r>
            <a:endParaRPr kumimoji="0" lang="en-US" sz="2000" b="0" i="0" u="none" strike="noStrike" cap="none" normalizeH="0" baseline="0" dirty="0" smtClean="0">
              <a:ln>
                <a:noFill/>
              </a:ln>
              <a:solidFill>
                <a:schemeClr val="tx1"/>
              </a:solidFill>
              <a:effectLst/>
              <a:latin typeface="Candara" pitchFamily="34" charset="0"/>
              <a:cs typeface="Arial" pitchFamily="34" charset="0"/>
            </a:endParaRPr>
          </a:p>
          <a:p>
            <a:pPr marL="234950" marR="0" lvl="0" indent="-234950" algn="just" defTabSz="914400" rtl="0" eaLnBrk="0" fontAlgn="base" latinLnBrk="0" hangingPunct="0">
              <a:lnSpc>
                <a:spcPct val="100000"/>
              </a:lnSpc>
              <a:spcBef>
                <a:spcPts val="600"/>
              </a:spcBef>
              <a:spcAft>
                <a:spcPts val="600"/>
              </a:spcAft>
              <a:buClrTx/>
              <a:buSzTx/>
              <a:buFontTx/>
              <a:buChar char="•"/>
              <a:tabLst/>
            </a:pPr>
            <a:r>
              <a:rPr kumimoji="0" lang="en-US" sz="2000" b="0" i="0" u="none" strike="noStrike" cap="none" normalizeH="0" baseline="0" dirty="0" smtClean="0">
                <a:ln>
                  <a:noFill/>
                </a:ln>
                <a:solidFill>
                  <a:srgbClr val="000000"/>
                </a:solidFill>
                <a:effectLst/>
                <a:latin typeface="Candara" pitchFamily="34" charset="0"/>
                <a:ea typeface="Calibri" pitchFamily="34" charset="0"/>
                <a:cs typeface="Times New Roman" pitchFamily="18" charset="0"/>
              </a:rPr>
              <a:t>Increasing dependency on external inputs</a:t>
            </a:r>
          </a:p>
          <a:p>
            <a:pPr marL="234950" lvl="0" indent="-234950" algn="just" eaLnBrk="0" fontAlgn="base" hangingPunct="0">
              <a:spcBef>
                <a:spcPts val="600"/>
              </a:spcBef>
              <a:spcAft>
                <a:spcPct val="0"/>
              </a:spcAft>
              <a:buFont typeface="Arial" pitchFamily="34" charset="0"/>
              <a:buChar char="•"/>
            </a:pPr>
            <a:r>
              <a:rPr lang="en-US" sz="2000" dirty="0">
                <a:solidFill>
                  <a:srgbClr val="000000"/>
                </a:solidFill>
                <a:latin typeface="Candara" pitchFamily="34" charset="0"/>
                <a:ea typeface="Calibri" pitchFamily="34" charset="0"/>
                <a:cs typeface="Times New Roman" pitchFamily="18" charset="0"/>
              </a:rPr>
              <a:t>Poor quality of products</a:t>
            </a:r>
            <a:endParaRPr lang="en-US" sz="2000" dirty="0">
              <a:latin typeface="Candara" pitchFamily="34" charset="0"/>
              <a:cs typeface="Arial" pitchFamily="34" charset="0"/>
            </a:endParaRPr>
          </a:p>
          <a:p>
            <a:pPr marL="234950" lvl="0" indent="-234950" algn="just" eaLnBrk="0" fontAlgn="base" hangingPunct="0">
              <a:spcBef>
                <a:spcPts val="600"/>
              </a:spcBef>
              <a:spcAft>
                <a:spcPct val="0"/>
              </a:spcAft>
              <a:buFont typeface="Arial" pitchFamily="34" charset="0"/>
              <a:buChar char="•"/>
            </a:pPr>
            <a:r>
              <a:rPr lang="en-US" sz="2000" dirty="0">
                <a:solidFill>
                  <a:srgbClr val="000000"/>
                </a:solidFill>
                <a:latin typeface="Candara" pitchFamily="34" charset="0"/>
                <a:ea typeface="Calibri" pitchFamily="34" charset="0"/>
                <a:cs typeface="Times New Roman" pitchFamily="18" charset="0"/>
              </a:rPr>
              <a:t>Operates against principles of nature and ecology</a:t>
            </a:r>
            <a:endParaRPr lang="en-US" sz="2000" dirty="0">
              <a:latin typeface="Candara" pitchFamily="34" charset="0"/>
              <a:cs typeface="Arial" pitchFamily="34" charset="0"/>
            </a:endParaRPr>
          </a:p>
          <a:p>
            <a:pPr marL="234950" lvl="0" indent="-234950" algn="just" eaLnBrk="0" fontAlgn="base" hangingPunct="0">
              <a:spcBef>
                <a:spcPts val="600"/>
              </a:spcBef>
              <a:spcAft>
                <a:spcPct val="0"/>
              </a:spcAft>
              <a:buFont typeface="Arial" pitchFamily="34" charset="0"/>
              <a:buChar char="•"/>
            </a:pPr>
            <a:r>
              <a:rPr lang="en-US" sz="2000" dirty="0">
                <a:solidFill>
                  <a:srgbClr val="000000"/>
                </a:solidFill>
                <a:latin typeface="Candara" pitchFamily="34" charset="0"/>
                <a:ea typeface="Calibri" pitchFamily="34" charset="0"/>
                <a:cs typeface="Times New Roman" pitchFamily="18" charset="0"/>
              </a:rPr>
              <a:t>Natural parasites, predators and beneficial insects are adversely affected and totally disappear over a period of </a:t>
            </a:r>
            <a:r>
              <a:rPr lang="en-US" sz="2000" dirty="0" smtClean="0">
                <a:solidFill>
                  <a:srgbClr val="000000"/>
                </a:solidFill>
                <a:latin typeface="Candara" pitchFamily="34" charset="0"/>
                <a:ea typeface="Calibri" pitchFamily="34" charset="0"/>
                <a:cs typeface="Times New Roman" pitchFamily="18" charset="0"/>
              </a:rPr>
              <a:t>time</a:t>
            </a:r>
            <a:endParaRPr lang="en-US" sz="2000" dirty="0">
              <a:latin typeface="Candara" pitchFamily="34" charset="0"/>
              <a:cs typeface="Arial" pitchFamily="34" charset="0"/>
            </a:endParaRPr>
          </a:p>
        </p:txBody>
      </p:sp>
    </p:spTree>
    <p:extLst>
      <p:ext uri="{BB962C8B-B14F-4D97-AF65-F5344CB8AC3E}">
        <p14:creationId xmlns:p14="http://schemas.microsoft.com/office/powerpoint/2010/main" val="3933097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685800"/>
          </a:xfrm>
        </p:spPr>
        <p:txBody>
          <a:bodyPr>
            <a:noAutofit/>
          </a:bodyPr>
          <a:lstStyle/>
          <a:p>
            <a:pPr algn="l"/>
            <a:r>
              <a:rPr lang="en-US" sz="2800" dirty="0" smtClean="0">
                <a:solidFill>
                  <a:srgbClr val="0070C0"/>
                </a:solidFill>
                <a:effectLst>
                  <a:outerShdw blurRad="38100" dist="38100" dir="2700000" algn="tl">
                    <a:srgbClr val="000000">
                      <a:alpha val="43137"/>
                    </a:srgbClr>
                  </a:outerShdw>
                </a:effectLst>
                <a:latin typeface="Candara" pitchFamily="34" charset="0"/>
              </a:rPr>
              <a:t>Positive aspects of Sustainable</a:t>
            </a:r>
            <a:r>
              <a:rPr lang="en-US" sz="2800" dirty="0" smtClean="0">
                <a:solidFill>
                  <a:srgbClr val="0070C0"/>
                </a:solidFill>
                <a:effectLst>
                  <a:outerShdw blurRad="38100" dist="38100" dir="2700000" algn="tl">
                    <a:srgbClr val="000000">
                      <a:alpha val="43137"/>
                    </a:srgbClr>
                  </a:outerShdw>
                </a:effectLst>
                <a:latin typeface="Candara" pitchFamily="34" charset="0"/>
                <a:ea typeface="Calibri" pitchFamily="34" charset="0"/>
                <a:cs typeface="Times New Roman" pitchFamily="18" charset="0"/>
              </a:rPr>
              <a:t> Agriculture</a:t>
            </a:r>
            <a:endParaRPr lang="en-US" sz="2800" dirty="0">
              <a:solidFill>
                <a:srgbClr val="0070C0"/>
              </a:solidFill>
              <a:effectLst>
                <a:outerShdw blurRad="38100" dist="38100" dir="2700000" algn="tl">
                  <a:srgbClr val="000000">
                    <a:alpha val="43137"/>
                  </a:srgbClr>
                </a:outerShdw>
              </a:effectLst>
              <a:latin typeface="Candara" pitchFamily="34" charset="0"/>
            </a:endParaRPr>
          </a:p>
        </p:txBody>
      </p:sp>
      <p:sp>
        <p:nvSpPr>
          <p:cNvPr id="34817" name="Rectangle 1"/>
          <p:cNvSpPr>
            <a:spLocks noChangeArrowheads="1"/>
          </p:cNvSpPr>
          <p:nvPr/>
        </p:nvSpPr>
        <p:spPr bwMode="auto">
          <a:xfrm>
            <a:off x="457200" y="1219200"/>
            <a:ext cx="8382000"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34950" marR="0" lvl="0" indent="-234950" algn="just" defTabSz="914400" rtl="0" eaLnBrk="1" fontAlgn="base" latinLnBrk="0" hangingPunct="1">
              <a:lnSpc>
                <a:spcPct val="100000"/>
              </a:lnSpc>
              <a:spcBef>
                <a:spcPts val="60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Candara" pitchFamily="34" charset="0"/>
                <a:ea typeface="Calibri" pitchFamily="34" charset="0"/>
                <a:cs typeface="Times New Roman" pitchFamily="18" charset="0"/>
              </a:rPr>
              <a:t>Affordability by any farmer</a:t>
            </a:r>
            <a:endParaRPr kumimoji="0" lang="en-US" sz="2000" b="0" i="0" u="none" strike="noStrike" cap="none" normalizeH="0" baseline="0" dirty="0" smtClean="0">
              <a:ln>
                <a:noFill/>
              </a:ln>
              <a:solidFill>
                <a:schemeClr val="tx1"/>
              </a:solidFill>
              <a:effectLst/>
              <a:latin typeface="Candara" pitchFamily="34" charset="0"/>
              <a:cs typeface="Arial" pitchFamily="34" charset="0"/>
            </a:endParaRPr>
          </a:p>
          <a:p>
            <a:pPr marL="234950" marR="0" lvl="0" indent="-234950" algn="just" defTabSz="914400" rtl="0" eaLnBrk="0" fontAlgn="base" latinLnBrk="0" hangingPunct="0">
              <a:lnSpc>
                <a:spcPct val="100000"/>
              </a:lnSpc>
              <a:spcBef>
                <a:spcPts val="60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Candara" pitchFamily="34" charset="0"/>
                <a:ea typeface="Calibri" pitchFamily="34" charset="0"/>
                <a:cs typeface="Times New Roman" pitchFamily="18" charset="0"/>
              </a:rPr>
              <a:t>No sophisticated/imported and special technology is necessary</a:t>
            </a:r>
            <a:endParaRPr kumimoji="0" lang="en-US" sz="2000" b="0" i="0" u="none" strike="noStrike" cap="none" normalizeH="0" baseline="0" dirty="0" smtClean="0">
              <a:ln>
                <a:noFill/>
              </a:ln>
              <a:solidFill>
                <a:schemeClr val="tx1"/>
              </a:solidFill>
              <a:effectLst/>
              <a:latin typeface="Candara" pitchFamily="34" charset="0"/>
              <a:cs typeface="Arial" pitchFamily="34" charset="0"/>
            </a:endParaRPr>
          </a:p>
          <a:p>
            <a:pPr marL="234950" marR="0" lvl="0" indent="-234950" algn="just" defTabSz="914400" rtl="0" eaLnBrk="0" fontAlgn="base" latinLnBrk="0" hangingPunct="0">
              <a:lnSpc>
                <a:spcPct val="100000"/>
              </a:lnSpc>
              <a:spcBef>
                <a:spcPts val="60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Candara" pitchFamily="34" charset="0"/>
                <a:ea typeface="Calibri" pitchFamily="34" charset="0"/>
                <a:cs typeface="Times New Roman" pitchFamily="18" charset="0"/>
              </a:rPr>
              <a:t>Environmental conservation and protection</a:t>
            </a:r>
            <a:endParaRPr kumimoji="0" lang="en-US" sz="2000" b="0" i="0" u="none" strike="noStrike" cap="none" normalizeH="0" baseline="0" dirty="0" smtClean="0">
              <a:ln>
                <a:noFill/>
              </a:ln>
              <a:solidFill>
                <a:schemeClr val="tx1"/>
              </a:solidFill>
              <a:effectLst/>
              <a:latin typeface="Candara" pitchFamily="34" charset="0"/>
              <a:cs typeface="Arial" pitchFamily="34" charset="0"/>
            </a:endParaRPr>
          </a:p>
          <a:p>
            <a:pPr marL="234950" marR="0" lvl="0" indent="-234950" algn="just" defTabSz="914400" rtl="0" eaLnBrk="0" fontAlgn="base" latinLnBrk="0" hangingPunct="0">
              <a:lnSpc>
                <a:spcPct val="100000"/>
              </a:lnSpc>
              <a:spcBef>
                <a:spcPts val="60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Candara" pitchFamily="34" charset="0"/>
                <a:ea typeface="Calibri" pitchFamily="34" charset="0"/>
                <a:cs typeface="Times New Roman" pitchFamily="18" charset="0"/>
              </a:rPr>
              <a:t>Healthy atmosphere/healthy food</a:t>
            </a:r>
            <a:endParaRPr kumimoji="0" lang="en-US" sz="2000" b="0" i="0" u="none" strike="noStrike" cap="none" normalizeH="0" baseline="0" dirty="0" smtClean="0">
              <a:ln>
                <a:noFill/>
              </a:ln>
              <a:solidFill>
                <a:schemeClr val="tx1"/>
              </a:solidFill>
              <a:effectLst/>
              <a:latin typeface="Candara" pitchFamily="34" charset="0"/>
              <a:cs typeface="Arial" pitchFamily="34" charset="0"/>
            </a:endParaRPr>
          </a:p>
          <a:p>
            <a:pPr marL="234950" marR="0" lvl="0" indent="-234950" algn="just" defTabSz="914400" rtl="0" eaLnBrk="0" fontAlgn="base" latinLnBrk="0" hangingPunct="0">
              <a:lnSpc>
                <a:spcPct val="100000"/>
              </a:lnSpc>
              <a:spcBef>
                <a:spcPts val="60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Candara" pitchFamily="34" charset="0"/>
                <a:ea typeface="Calibri" pitchFamily="34" charset="0"/>
                <a:cs typeface="Times New Roman" pitchFamily="18" charset="0"/>
              </a:rPr>
              <a:t>Prevent/avoid ecological degradation</a:t>
            </a:r>
            <a:endParaRPr kumimoji="0" lang="en-US" sz="2000" b="0" i="0" u="none" strike="noStrike" cap="none" normalizeH="0" baseline="0" dirty="0" smtClean="0">
              <a:ln>
                <a:noFill/>
              </a:ln>
              <a:solidFill>
                <a:schemeClr val="tx1"/>
              </a:solidFill>
              <a:effectLst/>
              <a:latin typeface="Candara" pitchFamily="34" charset="0"/>
              <a:cs typeface="Arial" pitchFamily="34" charset="0"/>
            </a:endParaRPr>
          </a:p>
          <a:p>
            <a:pPr marL="234950" marR="0" lvl="0" indent="-234950" algn="just" defTabSz="914400" rtl="0" eaLnBrk="0" fontAlgn="base" latinLnBrk="0" hangingPunct="0">
              <a:lnSpc>
                <a:spcPct val="100000"/>
              </a:lnSpc>
              <a:spcBef>
                <a:spcPts val="60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Candara" pitchFamily="34" charset="0"/>
                <a:ea typeface="Calibri" pitchFamily="34" charset="0"/>
                <a:cs typeface="Times New Roman" pitchFamily="18" charset="0"/>
              </a:rPr>
              <a:t>Increasing stability and status of soil fertility</a:t>
            </a:r>
            <a:endParaRPr kumimoji="0" lang="en-US" sz="2000" b="0" i="0" u="none" strike="noStrike" cap="none" normalizeH="0" baseline="0" dirty="0" smtClean="0">
              <a:ln>
                <a:noFill/>
              </a:ln>
              <a:solidFill>
                <a:schemeClr val="tx1"/>
              </a:solidFill>
              <a:effectLst/>
              <a:latin typeface="Candara" pitchFamily="34" charset="0"/>
              <a:cs typeface="Arial" pitchFamily="34" charset="0"/>
            </a:endParaRPr>
          </a:p>
          <a:p>
            <a:pPr marL="234950" marR="0" lvl="0" indent="-234950" algn="just" defTabSz="914400" rtl="0" eaLnBrk="0" fontAlgn="base" latinLnBrk="0" hangingPunct="0">
              <a:lnSpc>
                <a:spcPct val="100000"/>
              </a:lnSpc>
              <a:spcBef>
                <a:spcPts val="60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Candara" pitchFamily="34" charset="0"/>
                <a:ea typeface="Calibri" pitchFamily="34" charset="0"/>
                <a:cs typeface="Times New Roman" pitchFamily="18" charset="0"/>
              </a:rPr>
              <a:t>Security more through higher levels of disease and pest resistance</a:t>
            </a:r>
            <a:endParaRPr kumimoji="0" lang="en-US" sz="2000" b="0" i="0" u="none" strike="noStrike" cap="none" normalizeH="0" baseline="0" dirty="0" smtClean="0">
              <a:ln>
                <a:noFill/>
              </a:ln>
              <a:solidFill>
                <a:schemeClr val="tx1"/>
              </a:solidFill>
              <a:effectLst/>
              <a:latin typeface="Candara" pitchFamily="34" charset="0"/>
              <a:cs typeface="Arial" pitchFamily="34" charset="0"/>
            </a:endParaRPr>
          </a:p>
          <a:p>
            <a:pPr marL="234950" marR="0" lvl="0" indent="-234950" algn="just" defTabSz="914400" rtl="0" eaLnBrk="0" fontAlgn="base" latinLnBrk="0" hangingPunct="0">
              <a:lnSpc>
                <a:spcPct val="100000"/>
              </a:lnSpc>
              <a:spcBef>
                <a:spcPts val="60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Candara" pitchFamily="34" charset="0"/>
                <a:ea typeface="Calibri" pitchFamily="34" charset="0"/>
                <a:cs typeface="Times New Roman" pitchFamily="18" charset="0"/>
              </a:rPr>
              <a:t>Recycling of nutrients</a:t>
            </a:r>
            <a:endParaRPr kumimoji="0" lang="en-US" sz="2000" b="0" i="0" u="none" strike="noStrike" cap="none" normalizeH="0" baseline="0" dirty="0" smtClean="0">
              <a:ln>
                <a:noFill/>
              </a:ln>
              <a:solidFill>
                <a:schemeClr val="tx1"/>
              </a:solidFill>
              <a:effectLst/>
              <a:latin typeface="Candara" pitchFamily="34" charset="0"/>
              <a:cs typeface="Arial" pitchFamily="34" charset="0"/>
            </a:endParaRPr>
          </a:p>
          <a:p>
            <a:pPr marL="234950" marR="0" lvl="0" indent="-234950" algn="just" defTabSz="914400" rtl="0" eaLnBrk="0" fontAlgn="base" latinLnBrk="0" hangingPunct="0">
              <a:lnSpc>
                <a:spcPct val="100000"/>
              </a:lnSpc>
              <a:spcBef>
                <a:spcPts val="60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Candara" pitchFamily="34" charset="0"/>
                <a:ea typeface="Calibri" pitchFamily="34" charset="0"/>
                <a:cs typeface="Times New Roman" pitchFamily="18" charset="0"/>
              </a:rPr>
              <a:t>Substance of soil fertility through organic recycling</a:t>
            </a:r>
            <a:endParaRPr kumimoji="0" lang="en-US" sz="2000" b="0" i="0" u="none" strike="noStrike" cap="none" normalizeH="0" baseline="0" dirty="0" smtClean="0">
              <a:ln>
                <a:noFill/>
              </a:ln>
              <a:solidFill>
                <a:schemeClr val="tx1"/>
              </a:solidFill>
              <a:effectLst/>
              <a:latin typeface="Candara" pitchFamily="34" charset="0"/>
              <a:cs typeface="Arial" pitchFamily="34" charset="0"/>
            </a:endParaRPr>
          </a:p>
          <a:p>
            <a:pPr marL="234950" marR="0" lvl="0" indent="-234950" algn="just" defTabSz="914400" rtl="0" eaLnBrk="0" fontAlgn="base" latinLnBrk="0" hangingPunct="0">
              <a:lnSpc>
                <a:spcPct val="100000"/>
              </a:lnSpc>
              <a:spcBef>
                <a:spcPts val="60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Candara" pitchFamily="34" charset="0"/>
                <a:ea typeface="Calibri" pitchFamily="34" charset="0"/>
                <a:cs typeface="Times New Roman" pitchFamily="18" charset="0"/>
              </a:rPr>
              <a:t>Diversity</a:t>
            </a:r>
            <a:endParaRPr kumimoji="0" lang="en-US" sz="2000" b="0" i="0" u="none" strike="noStrike" cap="none" normalizeH="0" baseline="0" dirty="0" smtClean="0">
              <a:ln>
                <a:noFill/>
              </a:ln>
              <a:solidFill>
                <a:schemeClr val="tx1"/>
              </a:solidFill>
              <a:effectLst/>
              <a:latin typeface="Candara" pitchFamily="34" charset="0"/>
              <a:cs typeface="Arial" pitchFamily="34" charset="0"/>
            </a:endParaRPr>
          </a:p>
          <a:p>
            <a:pPr marL="234950" marR="0" lvl="0" indent="-234950" algn="just" defTabSz="914400" rtl="0" eaLnBrk="0" fontAlgn="base" latinLnBrk="0" hangingPunct="0">
              <a:lnSpc>
                <a:spcPct val="100000"/>
              </a:lnSpc>
              <a:spcBef>
                <a:spcPts val="60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Candara" pitchFamily="34" charset="0"/>
                <a:ea typeface="Calibri" pitchFamily="34" charset="0"/>
                <a:cs typeface="Times New Roman" pitchFamily="18" charset="0"/>
              </a:rPr>
              <a:t>Inter dependency</a:t>
            </a:r>
            <a:endParaRPr kumimoji="0" lang="en-US" sz="2000" b="0" i="0" u="none" strike="noStrike" cap="none" normalizeH="0" baseline="0" dirty="0" smtClean="0">
              <a:ln>
                <a:noFill/>
              </a:ln>
              <a:solidFill>
                <a:schemeClr val="tx1"/>
              </a:solidFill>
              <a:effectLst/>
              <a:latin typeface="Candara" pitchFamily="34" charset="0"/>
              <a:cs typeface="Arial" pitchFamily="34" charset="0"/>
            </a:endParaRPr>
          </a:p>
          <a:p>
            <a:pPr marL="234950" marR="0" lvl="0" indent="-234950" algn="just" defTabSz="914400" rtl="0" eaLnBrk="0" fontAlgn="base" latinLnBrk="0" hangingPunct="0">
              <a:lnSpc>
                <a:spcPct val="100000"/>
              </a:lnSpc>
              <a:spcBef>
                <a:spcPts val="60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Candara" pitchFamily="34" charset="0"/>
                <a:ea typeface="Calibri" pitchFamily="34" charset="0"/>
                <a:cs typeface="Times New Roman" pitchFamily="18" charset="0"/>
              </a:rPr>
              <a:t>Efficient use of natural resources</a:t>
            </a:r>
            <a:endParaRPr kumimoji="0" lang="en-US" sz="2000" b="0" i="0" u="none" strike="noStrike" cap="none" normalizeH="0" baseline="0" dirty="0" smtClean="0">
              <a:ln>
                <a:noFill/>
              </a:ln>
              <a:solidFill>
                <a:schemeClr val="tx1"/>
              </a:solidFill>
              <a:effectLst/>
              <a:latin typeface="Candara" pitchFamily="34" charset="0"/>
              <a:cs typeface="Arial" pitchFamily="34" charset="0"/>
            </a:endParaRPr>
          </a:p>
          <a:p>
            <a:pPr marL="234950" marR="0" lvl="0" indent="-234950" algn="just" defTabSz="914400" rtl="0" eaLnBrk="0" fontAlgn="base" latinLnBrk="0" hangingPunct="0">
              <a:lnSpc>
                <a:spcPct val="100000"/>
              </a:lnSpc>
              <a:spcBef>
                <a:spcPts val="60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Candara" pitchFamily="34" charset="0"/>
                <a:ea typeface="Calibri" pitchFamily="34" charset="0"/>
                <a:cs typeface="Times New Roman" pitchFamily="18" charset="0"/>
              </a:rPr>
              <a:t>Self sustaining</a:t>
            </a:r>
            <a:endParaRPr kumimoji="0" lang="en-US" sz="2000" b="0" i="0" u="none" strike="noStrike" cap="none" normalizeH="0" baseline="0" dirty="0" smtClean="0">
              <a:ln>
                <a:noFill/>
              </a:ln>
              <a:solidFill>
                <a:schemeClr val="tx1"/>
              </a:solidFill>
              <a:effectLst/>
              <a:latin typeface="Candara" pitchFamily="34" charset="0"/>
              <a:cs typeface="Arial" pitchFamily="34" charset="0"/>
            </a:endParaRPr>
          </a:p>
        </p:txBody>
      </p:sp>
    </p:spTree>
    <p:extLst>
      <p:ext uri="{BB962C8B-B14F-4D97-AF65-F5344CB8AC3E}">
        <p14:creationId xmlns:p14="http://schemas.microsoft.com/office/powerpoint/2010/main" val="3641918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7315200" cy="579438"/>
          </a:xfrm>
        </p:spPr>
        <p:txBody>
          <a:bodyPr>
            <a:normAutofit/>
          </a:bodyPr>
          <a:lstStyle/>
          <a:p>
            <a:pPr algn="l"/>
            <a:r>
              <a:rPr lang="en-US" sz="3200" dirty="0" smtClean="0">
                <a:solidFill>
                  <a:srgbClr val="C00000"/>
                </a:solidFill>
                <a:effectLst>
                  <a:outerShdw blurRad="38100" dist="38100" dir="2700000" algn="tl">
                    <a:srgbClr val="000000">
                      <a:alpha val="43137"/>
                    </a:srgbClr>
                  </a:outerShdw>
                </a:effectLst>
                <a:latin typeface="Candara" pitchFamily="34" charset="0"/>
              </a:rPr>
              <a:t>Elements of Sustainable Agriculture</a:t>
            </a:r>
            <a:endParaRPr lang="en-US" sz="3200" dirty="0">
              <a:solidFill>
                <a:srgbClr val="C00000"/>
              </a:solidFill>
              <a:effectLst>
                <a:outerShdw blurRad="38100" dist="38100" dir="2700000" algn="tl">
                  <a:srgbClr val="000000">
                    <a:alpha val="43137"/>
                  </a:srgbClr>
                </a:outerShdw>
              </a:effectLst>
              <a:latin typeface="Candara" pitchFamily="34" charset="0"/>
            </a:endParaRPr>
          </a:p>
        </p:txBody>
      </p:sp>
      <p:sp>
        <p:nvSpPr>
          <p:cNvPr id="47105" name="Rectangle 1"/>
          <p:cNvSpPr>
            <a:spLocks noChangeArrowheads="1"/>
          </p:cNvSpPr>
          <p:nvPr/>
        </p:nvSpPr>
        <p:spPr bwMode="auto">
          <a:xfrm>
            <a:off x="533400" y="1833266"/>
            <a:ext cx="8229600" cy="40934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ts val="600"/>
              </a:spcBef>
              <a:spcAft>
                <a:spcPts val="600"/>
              </a:spcAft>
              <a:buClrTx/>
              <a:buSzTx/>
              <a:buFontTx/>
              <a:buAutoNum type="alphaUcParenR"/>
              <a:tabLst/>
            </a:pPr>
            <a:r>
              <a:rPr kumimoji="0" lang="en-US" sz="2000" b="1" i="0" u="none" strike="noStrike" cap="none" normalizeH="0" baseline="0" dirty="0" smtClean="0">
                <a:ln>
                  <a:noFill/>
                </a:ln>
                <a:solidFill>
                  <a:srgbClr val="000000"/>
                </a:solidFill>
                <a:effectLst/>
                <a:latin typeface="Candara" pitchFamily="34" charset="0"/>
                <a:ea typeface="Calibri" pitchFamily="34" charset="0"/>
                <a:cs typeface="Times New Roman" pitchFamily="18" charset="0"/>
              </a:rPr>
              <a:t>Soil Conservation</a:t>
            </a:r>
          </a:p>
          <a:p>
            <a:pPr marL="457200" marR="0" lvl="0" indent="-457200" algn="just" defTabSz="914400" rtl="0" eaLnBrk="1" fontAlgn="base" latinLnBrk="0" hangingPunct="1">
              <a:lnSpc>
                <a:spcPct val="100000"/>
              </a:lnSpc>
              <a:spcBef>
                <a:spcPts val="600"/>
              </a:spcBef>
              <a:spcAft>
                <a:spcPts val="600"/>
              </a:spcAft>
              <a:buClrTx/>
              <a:buSzTx/>
              <a:buFontTx/>
              <a:buAutoNum type="alphaUcParenR"/>
              <a:tabLst/>
            </a:pPr>
            <a:r>
              <a:rPr kumimoji="0" lang="en-US" sz="2000" b="1" i="0" u="none" strike="noStrike" cap="none" normalizeH="0" baseline="0" dirty="0" smtClean="0">
                <a:ln>
                  <a:noFill/>
                </a:ln>
                <a:solidFill>
                  <a:srgbClr val="000000"/>
                </a:solidFill>
                <a:effectLst/>
                <a:latin typeface="Candara" pitchFamily="34" charset="0"/>
                <a:ea typeface="Calibri" pitchFamily="34" charset="0"/>
                <a:cs typeface="Times New Roman" pitchFamily="18" charset="0"/>
              </a:rPr>
              <a:t>Crop diversity</a:t>
            </a:r>
          </a:p>
          <a:p>
            <a:pPr marL="457200" marR="0" lvl="0" indent="-457200" algn="just" defTabSz="914400" rtl="0" eaLnBrk="1" fontAlgn="base" latinLnBrk="0" hangingPunct="1">
              <a:lnSpc>
                <a:spcPct val="100000"/>
              </a:lnSpc>
              <a:spcBef>
                <a:spcPts val="600"/>
              </a:spcBef>
              <a:spcAft>
                <a:spcPts val="600"/>
              </a:spcAft>
              <a:buClrTx/>
              <a:buSzTx/>
              <a:buFontTx/>
              <a:buAutoNum type="alphaUcParenR"/>
              <a:tabLst/>
            </a:pPr>
            <a:r>
              <a:rPr kumimoji="0" lang="en-US" sz="2000" b="1" i="0" u="none" strike="noStrike" cap="none" normalizeH="0" baseline="0" dirty="0" smtClean="0">
                <a:ln>
                  <a:noFill/>
                </a:ln>
                <a:solidFill>
                  <a:srgbClr val="000000"/>
                </a:solidFill>
                <a:effectLst/>
                <a:latin typeface="Candara" pitchFamily="34" charset="0"/>
                <a:ea typeface="Calibri" pitchFamily="34" charset="0"/>
                <a:cs typeface="Times New Roman" pitchFamily="18" charset="0"/>
              </a:rPr>
              <a:t>Nutrient management</a:t>
            </a:r>
          </a:p>
          <a:p>
            <a:pPr marL="457200" marR="0" lvl="0" indent="-457200" algn="just" defTabSz="914400" rtl="0" eaLnBrk="1" fontAlgn="base" latinLnBrk="0" hangingPunct="1">
              <a:lnSpc>
                <a:spcPct val="100000"/>
              </a:lnSpc>
              <a:spcBef>
                <a:spcPts val="600"/>
              </a:spcBef>
              <a:spcAft>
                <a:spcPts val="600"/>
              </a:spcAft>
              <a:buClrTx/>
              <a:buSzTx/>
              <a:buFontTx/>
              <a:buAutoNum type="alphaUcParenR"/>
              <a:tabLst/>
            </a:pPr>
            <a:r>
              <a:rPr lang="en-US" sz="2000" b="1" dirty="0" smtClean="0">
                <a:solidFill>
                  <a:srgbClr val="000000"/>
                </a:solidFill>
                <a:latin typeface="Candara" pitchFamily="34" charset="0"/>
                <a:ea typeface="Calibri" pitchFamily="34" charset="0"/>
                <a:cs typeface="Times New Roman" pitchFamily="18" charset="0"/>
              </a:rPr>
              <a:t>Integrated </a:t>
            </a:r>
            <a:r>
              <a:rPr lang="en-US" sz="2000" b="1" dirty="0">
                <a:solidFill>
                  <a:srgbClr val="000000"/>
                </a:solidFill>
                <a:latin typeface="Candara" pitchFamily="34" charset="0"/>
                <a:ea typeface="Calibri" pitchFamily="34" charset="0"/>
                <a:cs typeface="Times New Roman" pitchFamily="18" charset="0"/>
              </a:rPr>
              <a:t>Pest Management (</a:t>
            </a:r>
            <a:r>
              <a:rPr lang="en-US" sz="2000" b="1" dirty="0" smtClean="0">
                <a:solidFill>
                  <a:srgbClr val="000000"/>
                </a:solidFill>
                <a:latin typeface="Candara" pitchFamily="34" charset="0"/>
                <a:ea typeface="Calibri" pitchFamily="34" charset="0"/>
                <a:cs typeface="Times New Roman" pitchFamily="18" charset="0"/>
              </a:rPr>
              <a:t>IPM)</a:t>
            </a:r>
          </a:p>
          <a:p>
            <a:pPr marL="457200" marR="0" lvl="0" indent="-457200" algn="just" defTabSz="914400" rtl="0" eaLnBrk="1" fontAlgn="base" latinLnBrk="0" hangingPunct="1">
              <a:lnSpc>
                <a:spcPct val="100000"/>
              </a:lnSpc>
              <a:spcBef>
                <a:spcPts val="600"/>
              </a:spcBef>
              <a:spcAft>
                <a:spcPts val="600"/>
              </a:spcAft>
              <a:buClrTx/>
              <a:buSzTx/>
              <a:buFontTx/>
              <a:buAutoNum type="alphaUcParenR"/>
              <a:tabLst/>
            </a:pPr>
            <a:r>
              <a:rPr lang="en-US" sz="2000" b="1" dirty="0" smtClean="0">
                <a:solidFill>
                  <a:srgbClr val="000000"/>
                </a:solidFill>
                <a:latin typeface="Candara" pitchFamily="34" charset="0"/>
                <a:ea typeface="Calibri" pitchFamily="34" charset="0"/>
                <a:cs typeface="Times New Roman" pitchFamily="18" charset="0"/>
              </a:rPr>
              <a:t>Water </a:t>
            </a:r>
            <a:r>
              <a:rPr lang="en-US" sz="2000" b="1" dirty="0">
                <a:solidFill>
                  <a:srgbClr val="000000"/>
                </a:solidFill>
                <a:latin typeface="Candara" pitchFamily="34" charset="0"/>
                <a:ea typeface="Calibri" pitchFamily="34" charset="0"/>
                <a:cs typeface="Times New Roman" pitchFamily="18" charset="0"/>
              </a:rPr>
              <a:t>quality &amp; water </a:t>
            </a:r>
            <a:r>
              <a:rPr lang="en-US" sz="2000" b="1" dirty="0" smtClean="0">
                <a:solidFill>
                  <a:srgbClr val="000000"/>
                </a:solidFill>
                <a:latin typeface="Candara" pitchFamily="34" charset="0"/>
                <a:ea typeface="Calibri" pitchFamily="34" charset="0"/>
                <a:cs typeface="Times New Roman" pitchFamily="18" charset="0"/>
              </a:rPr>
              <a:t>conservation</a:t>
            </a:r>
          </a:p>
          <a:p>
            <a:pPr marL="457200" marR="0" lvl="0" indent="-457200" algn="just" defTabSz="914400" rtl="0" eaLnBrk="1" fontAlgn="base" latinLnBrk="0" hangingPunct="1">
              <a:lnSpc>
                <a:spcPct val="100000"/>
              </a:lnSpc>
              <a:spcBef>
                <a:spcPts val="600"/>
              </a:spcBef>
              <a:spcAft>
                <a:spcPts val="600"/>
              </a:spcAft>
              <a:buClrTx/>
              <a:buSzTx/>
              <a:buFontTx/>
              <a:buAutoNum type="alphaUcParenR"/>
              <a:tabLst/>
            </a:pPr>
            <a:r>
              <a:rPr lang="en-US" sz="2000" b="1" dirty="0" smtClean="0">
                <a:solidFill>
                  <a:srgbClr val="000000"/>
                </a:solidFill>
                <a:latin typeface="Candara" pitchFamily="34" charset="0"/>
                <a:ea typeface="Calibri" pitchFamily="34" charset="0"/>
                <a:cs typeface="Times New Roman" pitchFamily="18" charset="0"/>
              </a:rPr>
              <a:t>Agro forestry</a:t>
            </a:r>
          </a:p>
          <a:p>
            <a:pPr marL="457200" marR="0" lvl="0" indent="-457200" algn="just" defTabSz="914400" rtl="0" eaLnBrk="1" fontAlgn="base" latinLnBrk="0" hangingPunct="1">
              <a:lnSpc>
                <a:spcPct val="100000"/>
              </a:lnSpc>
              <a:spcBef>
                <a:spcPts val="600"/>
              </a:spcBef>
              <a:spcAft>
                <a:spcPts val="600"/>
              </a:spcAft>
              <a:buClrTx/>
              <a:buSzTx/>
              <a:buFontTx/>
              <a:buAutoNum type="alphaUcParenR"/>
              <a:tabLst/>
            </a:pPr>
            <a:r>
              <a:rPr lang="en-US" sz="2000" b="1" dirty="0" smtClean="0">
                <a:solidFill>
                  <a:srgbClr val="000000"/>
                </a:solidFill>
                <a:latin typeface="Candara" pitchFamily="34" charset="0"/>
                <a:ea typeface="Calibri" pitchFamily="34" charset="0"/>
                <a:cs typeface="Times New Roman" pitchFamily="18" charset="0"/>
              </a:rPr>
              <a:t>Marketing</a:t>
            </a:r>
            <a:endParaRPr lang="en-US" sz="2000" dirty="0">
              <a:latin typeface="Candara" pitchFamily="34" charset="0"/>
              <a:cs typeface="Arial" pitchFamily="34" charset="0"/>
            </a:endParaRPr>
          </a:p>
          <a:p>
            <a:pPr marL="457200" marR="0" lvl="0" indent="-457200" algn="just" defTabSz="914400" rtl="0" eaLnBrk="1" fontAlgn="base" latinLnBrk="0" hangingPunct="1">
              <a:lnSpc>
                <a:spcPct val="100000"/>
              </a:lnSpc>
              <a:spcBef>
                <a:spcPts val="600"/>
              </a:spcBef>
              <a:spcAft>
                <a:spcPts val="600"/>
              </a:spcAft>
              <a:buClrTx/>
              <a:buSzTx/>
              <a:buFontTx/>
              <a:buAutoNum type="alphaUcParenR"/>
              <a:tabLst/>
            </a:pPr>
            <a:endParaRPr kumimoji="0" lang="en-US" sz="2000" b="1" i="0" u="none" strike="noStrike" cap="none" normalizeH="0" baseline="0" dirty="0" smtClean="0">
              <a:ln>
                <a:noFill/>
              </a:ln>
              <a:solidFill>
                <a:srgbClr val="000000"/>
              </a:solidFill>
              <a:effectLst/>
              <a:latin typeface="Candara" pitchFamily="34" charset="0"/>
              <a:ea typeface="Calibri" pitchFamily="34" charset="0"/>
              <a:cs typeface="Times New Roman" pitchFamily="18" charset="0"/>
            </a:endParaRPr>
          </a:p>
          <a:p>
            <a:pPr marL="457200" marR="0" lvl="0" indent="-457200" algn="just" defTabSz="914400" rtl="0" eaLnBrk="1" fontAlgn="base" latinLnBrk="0" hangingPunct="1">
              <a:lnSpc>
                <a:spcPct val="100000"/>
              </a:lnSpc>
              <a:spcBef>
                <a:spcPts val="600"/>
              </a:spcBef>
              <a:spcAft>
                <a:spcPts val="600"/>
              </a:spcAft>
              <a:buClrTx/>
              <a:buSzTx/>
              <a:buFontTx/>
              <a:buAutoNum type="alphaUcParenR"/>
              <a:tabLst/>
            </a:pPr>
            <a:endParaRPr kumimoji="0" lang="en-US" sz="2000" b="0" i="0" u="none" strike="noStrike" cap="none" normalizeH="0" baseline="0" dirty="0" smtClean="0">
              <a:ln>
                <a:noFill/>
              </a:ln>
              <a:solidFill>
                <a:schemeClr val="tx1"/>
              </a:solidFill>
              <a:effectLst/>
              <a:latin typeface="Candara" pitchFamily="34" charset="0"/>
              <a:cs typeface="Arial" pitchFamily="34" charset="0"/>
            </a:endParaRPr>
          </a:p>
        </p:txBody>
      </p:sp>
    </p:spTree>
    <p:extLst>
      <p:ext uri="{BB962C8B-B14F-4D97-AF65-F5344CB8AC3E}">
        <p14:creationId xmlns:p14="http://schemas.microsoft.com/office/powerpoint/2010/main" val="14525684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792162"/>
          </a:xfrm>
        </p:spPr>
        <p:txBody>
          <a:bodyPr>
            <a:normAutofit/>
          </a:bodyPr>
          <a:lstStyle/>
          <a:p>
            <a:pPr algn="l" eaLnBrk="1" hangingPunct="1"/>
            <a:r>
              <a:rPr lang="en-US" sz="3200" b="1" dirty="0" smtClean="0">
                <a:latin typeface="Candara" pitchFamily="34" charset="0"/>
              </a:rPr>
              <a:t>Soil Erosion</a:t>
            </a:r>
          </a:p>
        </p:txBody>
      </p:sp>
      <p:sp>
        <p:nvSpPr>
          <p:cNvPr id="7171" name="Content Placeholder 2"/>
          <p:cNvSpPr>
            <a:spLocks noGrp="1"/>
          </p:cNvSpPr>
          <p:nvPr>
            <p:ph idx="1"/>
          </p:nvPr>
        </p:nvSpPr>
        <p:spPr>
          <a:xfrm>
            <a:off x="304800" y="1066800"/>
            <a:ext cx="8534400" cy="5334000"/>
          </a:xfrm>
        </p:spPr>
        <p:txBody>
          <a:bodyPr>
            <a:normAutofit fontScale="92500" lnSpcReduction="10000"/>
          </a:bodyPr>
          <a:lstStyle/>
          <a:p>
            <a:pPr algn="just" eaLnBrk="1" hangingPunct="1">
              <a:lnSpc>
                <a:spcPct val="110000"/>
              </a:lnSpc>
              <a:spcBef>
                <a:spcPts val="600"/>
              </a:spcBef>
              <a:spcAft>
                <a:spcPts val="600"/>
              </a:spcAft>
            </a:pPr>
            <a:r>
              <a:rPr lang="en-US" sz="2600" dirty="0" smtClean="0">
                <a:latin typeface="Candara" pitchFamily="34" charset="0"/>
              </a:rPr>
              <a:t>Soil erosion is one form of soil degradation and it is a naturally occurring process on all land. </a:t>
            </a:r>
          </a:p>
          <a:p>
            <a:pPr algn="just" eaLnBrk="1" hangingPunct="1">
              <a:lnSpc>
                <a:spcPct val="110000"/>
              </a:lnSpc>
              <a:spcBef>
                <a:spcPts val="600"/>
              </a:spcBef>
              <a:spcAft>
                <a:spcPts val="600"/>
              </a:spcAft>
            </a:pPr>
            <a:r>
              <a:rPr lang="en-US" sz="2600" dirty="0" smtClean="0">
                <a:latin typeface="Candara" pitchFamily="34" charset="0"/>
              </a:rPr>
              <a:t>The agents of soil erosion are water and wind, each contributing a significant amount of soil loss each year.</a:t>
            </a:r>
          </a:p>
          <a:p>
            <a:pPr algn="just" eaLnBrk="1" hangingPunct="1">
              <a:lnSpc>
                <a:spcPct val="110000"/>
              </a:lnSpc>
              <a:spcBef>
                <a:spcPts val="600"/>
              </a:spcBef>
              <a:spcAft>
                <a:spcPts val="600"/>
              </a:spcAft>
            </a:pPr>
            <a:r>
              <a:rPr lang="en-US" sz="2600" dirty="0" smtClean="0">
                <a:latin typeface="Candara" pitchFamily="34" charset="0"/>
              </a:rPr>
              <a:t>Soil erosion may be a slow process that continues relatively unnoticed, or it may occur at an alarming rate causing serious loss of topsoil. </a:t>
            </a:r>
          </a:p>
          <a:p>
            <a:pPr algn="just" eaLnBrk="1" hangingPunct="1">
              <a:lnSpc>
                <a:spcPct val="110000"/>
              </a:lnSpc>
              <a:spcBef>
                <a:spcPts val="600"/>
              </a:spcBef>
              <a:spcAft>
                <a:spcPts val="600"/>
              </a:spcAft>
            </a:pPr>
            <a:r>
              <a:rPr lang="en-US" sz="2600" i="1" dirty="0" smtClean="0">
                <a:latin typeface="Candara" pitchFamily="34" charset="0"/>
              </a:rPr>
              <a:t>The loss of soil from farmland may be reflected in reduced crop production potential, lower surface water quality and damaged drainage networks. </a:t>
            </a:r>
            <a:endParaRPr lang="en-US" sz="2600" dirty="0" smtClean="0">
              <a:latin typeface="Candara" pitchFamily="34" charset="0"/>
            </a:endParaRPr>
          </a:p>
          <a:p>
            <a:pPr algn="just" eaLnBrk="1" hangingPunct="1">
              <a:lnSpc>
                <a:spcPct val="110000"/>
              </a:lnSpc>
              <a:spcBef>
                <a:spcPts val="600"/>
              </a:spcBef>
              <a:spcAft>
                <a:spcPts val="600"/>
              </a:spcAft>
            </a:pPr>
            <a:r>
              <a:rPr lang="en-US" sz="2600" dirty="0" smtClean="0">
                <a:latin typeface="Candara" pitchFamily="34" charset="0"/>
              </a:rPr>
              <a:t>Soil erosion potential is increased if the soil has no or very little vegetative cover of plants and/or crop residues.  </a:t>
            </a:r>
          </a:p>
        </p:txBody>
      </p:sp>
    </p:spTree>
    <p:extLst>
      <p:ext uri="{BB962C8B-B14F-4D97-AF65-F5344CB8AC3E}">
        <p14:creationId xmlns:p14="http://schemas.microsoft.com/office/powerpoint/2010/main" val="3012087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endParaRPr lang="en-US" dirty="0" smtClean="0">
              <a:latin typeface="Candara" pitchFamily="34" charset="0"/>
            </a:endParaRPr>
          </a:p>
        </p:txBody>
      </p:sp>
      <p:sp>
        <p:nvSpPr>
          <p:cNvPr id="8195" name="Content Placeholder 2"/>
          <p:cNvSpPr>
            <a:spLocks noGrp="1"/>
          </p:cNvSpPr>
          <p:nvPr>
            <p:ph idx="1"/>
          </p:nvPr>
        </p:nvSpPr>
        <p:spPr/>
        <p:txBody>
          <a:bodyPr/>
          <a:lstStyle/>
          <a:p>
            <a:endParaRPr lang="en-US" smtClean="0"/>
          </a:p>
        </p:txBody>
      </p:sp>
      <p:pic>
        <p:nvPicPr>
          <p:cNvPr id="8196" name="Picture 2" descr="http://image.slidesharecdn.com/soilerosion-140116045604-phpapp01/95/soil-erosion-1-638.jpg?cb=138984829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0647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579438"/>
          </a:xfrm>
        </p:spPr>
        <p:txBody>
          <a:bodyPr>
            <a:normAutofit/>
          </a:bodyPr>
          <a:lstStyle/>
          <a:p>
            <a:pPr algn="l"/>
            <a:r>
              <a:rPr lang="en-US" sz="3200" b="1" dirty="0" smtClean="0">
                <a:effectLst>
                  <a:outerShdw blurRad="38100" dist="38100" dir="2700000" algn="tl">
                    <a:srgbClr val="000000">
                      <a:alpha val="43137"/>
                    </a:srgbClr>
                  </a:outerShdw>
                </a:effectLst>
                <a:latin typeface="Candara" pitchFamily="34" charset="0"/>
              </a:rPr>
              <a:t>Arable land Management</a:t>
            </a:r>
            <a:endParaRPr lang="en-US" sz="3200" dirty="0">
              <a:effectLst>
                <a:outerShdw blurRad="38100" dist="38100" dir="2700000" algn="tl">
                  <a:srgbClr val="000000">
                    <a:alpha val="43137"/>
                  </a:srgbClr>
                </a:outerShdw>
              </a:effectLst>
              <a:latin typeface="Candara" pitchFamily="34" charset="0"/>
            </a:endParaRPr>
          </a:p>
        </p:txBody>
      </p:sp>
      <p:sp>
        <p:nvSpPr>
          <p:cNvPr id="32769" name="Rectangle 1"/>
          <p:cNvSpPr>
            <a:spLocks noChangeArrowheads="1"/>
          </p:cNvSpPr>
          <p:nvPr/>
        </p:nvSpPr>
        <p:spPr bwMode="auto">
          <a:xfrm>
            <a:off x="685800" y="907703"/>
            <a:ext cx="7467600" cy="40934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63550" lvl="0" indent="-347663" algn="just" fontAlgn="base">
              <a:spcBef>
                <a:spcPts val="600"/>
              </a:spcBef>
              <a:spcAft>
                <a:spcPct val="0"/>
              </a:spcAft>
              <a:buFontTx/>
              <a:buChar char="•"/>
            </a:pPr>
            <a:r>
              <a:rPr lang="en-US" sz="2400" b="1" dirty="0" smtClean="0">
                <a:solidFill>
                  <a:srgbClr val="000000"/>
                </a:solidFill>
                <a:latin typeface="Candara" pitchFamily="34" charset="0"/>
                <a:ea typeface="Calibri" pitchFamily="34" charset="0"/>
                <a:cs typeface="Times New Roman" pitchFamily="18" charset="0"/>
              </a:rPr>
              <a:t>Vegetative cover: </a:t>
            </a:r>
            <a:r>
              <a:rPr lang="en-US" sz="2400" dirty="0" smtClean="0">
                <a:solidFill>
                  <a:srgbClr val="000000"/>
                </a:solidFill>
                <a:latin typeface="Candara" pitchFamily="34" charset="0"/>
                <a:ea typeface="Calibri" pitchFamily="34" charset="0"/>
                <a:cs typeface="Times New Roman" pitchFamily="18" charset="0"/>
              </a:rPr>
              <a:t>Vegetative </a:t>
            </a:r>
            <a:r>
              <a:rPr lang="en-US" sz="2400" dirty="0">
                <a:solidFill>
                  <a:srgbClr val="000000"/>
                </a:solidFill>
                <a:latin typeface="Candara" pitchFamily="34" charset="0"/>
                <a:ea typeface="Calibri" pitchFamily="34" charset="0"/>
                <a:cs typeface="Times New Roman" pitchFamily="18" charset="0"/>
              </a:rPr>
              <a:t>cover refers to </a:t>
            </a:r>
            <a:r>
              <a:rPr lang="en-US" sz="2400" dirty="0" smtClean="0">
                <a:solidFill>
                  <a:srgbClr val="000000"/>
                </a:solidFill>
                <a:latin typeface="Candara" pitchFamily="34" charset="0"/>
                <a:ea typeface="Calibri" pitchFamily="34" charset="0"/>
                <a:cs typeface="Times New Roman" pitchFamily="18" charset="0"/>
              </a:rPr>
              <a:t>as trees</a:t>
            </a:r>
            <a:r>
              <a:rPr lang="en-US" sz="2400" dirty="0">
                <a:solidFill>
                  <a:srgbClr val="000000"/>
                </a:solidFill>
                <a:latin typeface="Candara" pitchFamily="34" charset="0"/>
                <a:ea typeface="Calibri" pitchFamily="34" charset="0"/>
                <a:cs typeface="Times New Roman" pitchFamily="18" charset="0"/>
              </a:rPr>
              <a:t>, perennial bunchgrasses and grasslands, legumes, and shrubs </a:t>
            </a:r>
          </a:p>
          <a:p>
            <a:pPr marL="463550" marR="0" lvl="0" indent="-347663" algn="just" defTabSz="914400" rtl="0" eaLnBrk="1" fontAlgn="base" latinLnBrk="0" hangingPunct="1">
              <a:lnSpc>
                <a:spcPct val="100000"/>
              </a:lnSpc>
              <a:spcBef>
                <a:spcPts val="600"/>
              </a:spcBef>
              <a:spcAft>
                <a:spcPct val="0"/>
              </a:spcAft>
              <a:buClrTx/>
              <a:buSzTx/>
              <a:buFontTx/>
              <a:buChar char="•"/>
            </a:pPr>
            <a:r>
              <a:rPr kumimoji="0" lang="en-US" sz="2400" b="1" i="0" u="none" strike="noStrike" cap="none" normalizeH="0" baseline="0" dirty="0" smtClean="0">
                <a:ln>
                  <a:noFill/>
                </a:ln>
                <a:solidFill>
                  <a:srgbClr val="000000"/>
                </a:solidFill>
                <a:effectLst/>
                <a:latin typeface="Candara" pitchFamily="34" charset="0"/>
                <a:ea typeface="Calibri" pitchFamily="34" charset="0"/>
                <a:cs typeface="Times New Roman" pitchFamily="18" charset="0"/>
              </a:rPr>
              <a:t>Strip cropping mulching</a:t>
            </a:r>
          </a:p>
          <a:p>
            <a:pPr marL="463550" marR="0" lvl="0" indent="-347663" algn="just" defTabSz="914400" rtl="0" eaLnBrk="1" fontAlgn="base" latinLnBrk="0" hangingPunct="1">
              <a:lnSpc>
                <a:spcPct val="100000"/>
              </a:lnSpc>
              <a:spcBef>
                <a:spcPts val="600"/>
              </a:spcBef>
              <a:spcAft>
                <a:spcPct val="0"/>
              </a:spcAft>
              <a:buClrTx/>
              <a:buSzTx/>
              <a:buFontTx/>
              <a:buChar char="•"/>
            </a:pPr>
            <a:endParaRPr kumimoji="0" lang="en-US" sz="2400" b="0" i="0" u="none" strike="noStrike" cap="none" normalizeH="0" baseline="0" dirty="0" smtClean="0">
              <a:ln>
                <a:noFill/>
              </a:ln>
              <a:solidFill>
                <a:schemeClr val="tx1"/>
              </a:solidFill>
              <a:effectLst/>
              <a:latin typeface="Candara" pitchFamily="34" charset="0"/>
              <a:cs typeface="Arial" pitchFamily="34" charset="0"/>
            </a:endParaRPr>
          </a:p>
          <a:p>
            <a:pPr marL="463550" marR="0" lvl="0" indent="-347663" algn="just" defTabSz="914400" rtl="0" eaLnBrk="0" fontAlgn="base" latinLnBrk="0" hangingPunct="0">
              <a:lnSpc>
                <a:spcPct val="100000"/>
              </a:lnSpc>
              <a:spcBef>
                <a:spcPts val="600"/>
              </a:spcBef>
              <a:spcAft>
                <a:spcPct val="0"/>
              </a:spcAft>
              <a:buClrTx/>
              <a:buSzTx/>
              <a:buFontTx/>
              <a:buChar char="•"/>
            </a:pPr>
            <a:r>
              <a:rPr kumimoji="0" lang="en-US" sz="2400" b="1" i="0" u="none" strike="noStrike" cap="none" normalizeH="0" baseline="0" dirty="0" smtClean="0">
                <a:ln>
                  <a:noFill/>
                </a:ln>
                <a:solidFill>
                  <a:srgbClr val="000000"/>
                </a:solidFill>
                <a:effectLst/>
                <a:latin typeface="Candara" pitchFamily="34" charset="0"/>
                <a:ea typeface="Calibri" pitchFamily="34" charset="0"/>
                <a:cs typeface="Times New Roman" pitchFamily="18" charset="0"/>
              </a:rPr>
              <a:t>Ridges/furrows</a:t>
            </a:r>
            <a:endParaRPr kumimoji="0" lang="en-US" sz="2400" b="1" i="0" u="none" strike="noStrike" cap="none" normalizeH="0" baseline="0" dirty="0" smtClean="0">
              <a:ln>
                <a:noFill/>
              </a:ln>
              <a:solidFill>
                <a:schemeClr val="tx1"/>
              </a:solidFill>
              <a:effectLst/>
              <a:latin typeface="Candara" pitchFamily="34" charset="0"/>
              <a:cs typeface="Arial" pitchFamily="34" charset="0"/>
            </a:endParaRPr>
          </a:p>
          <a:p>
            <a:pPr marL="463550" lvl="0" indent="-347663" algn="just" eaLnBrk="0" fontAlgn="base" hangingPunct="0">
              <a:spcBef>
                <a:spcPts val="600"/>
              </a:spcBef>
              <a:spcAft>
                <a:spcPct val="0"/>
              </a:spcAft>
              <a:buFontTx/>
              <a:buChar char="•"/>
            </a:pPr>
            <a:r>
              <a:rPr kumimoji="0" lang="en-US" sz="2400" b="1" i="0" u="none" strike="noStrike" cap="none" normalizeH="0" baseline="0" dirty="0" smtClean="0">
                <a:ln>
                  <a:noFill/>
                </a:ln>
                <a:solidFill>
                  <a:srgbClr val="000000"/>
                </a:solidFill>
                <a:effectLst/>
                <a:latin typeface="Candara" pitchFamily="34" charset="0"/>
                <a:ea typeface="Calibri" pitchFamily="34" charset="0"/>
                <a:cs typeface="Times New Roman" pitchFamily="18" charset="0"/>
              </a:rPr>
              <a:t>Water ways with vegetative cover and gully plugging </a:t>
            </a:r>
            <a:r>
              <a:rPr kumimoji="0" lang="en-US" sz="1600" i="0" u="none" strike="noStrike" cap="none" normalizeH="0" baseline="0" dirty="0" smtClean="0">
                <a:ln>
                  <a:noFill/>
                </a:ln>
                <a:solidFill>
                  <a:srgbClr val="000000"/>
                </a:solidFill>
                <a:effectLst/>
                <a:latin typeface="Candara" pitchFamily="34" charset="0"/>
                <a:ea typeface="Calibri" pitchFamily="34" charset="0"/>
                <a:cs typeface="Times New Roman" pitchFamily="18" charset="0"/>
              </a:rPr>
              <a:t>[</a:t>
            </a:r>
            <a:r>
              <a:rPr lang="en-US" sz="1600" dirty="0" smtClean="0">
                <a:latin typeface="Candara" pitchFamily="34" charset="0"/>
              </a:rPr>
              <a:t>Gully (drain) control is very essential to prevent its extension and further destruction of cultivated lands and grasslands. The sloping sides are planted with grass and trees. Suitable temporary and permanent structures such as check dams, overflow dams, drop structures are also provided]</a:t>
            </a:r>
            <a:endParaRPr kumimoji="0" lang="en-US" sz="2400" i="0" u="none" strike="noStrike" cap="none" normalizeH="0" baseline="0" dirty="0" smtClean="0">
              <a:ln>
                <a:noFill/>
              </a:ln>
              <a:solidFill>
                <a:schemeClr val="tx1"/>
              </a:solidFill>
              <a:effectLst/>
              <a:latin typeface="Candara" pitchFamily="34" charset="0"/>
              <a:cs typeface="Arial" pitchFamily="34" charset="0"/>
            </a:endParaRPr>
          </a:p>
        </p:txBody>
      </p:sp>
      <p:pic>
        <p:nvPicPr>
          <p:cNvPr id="32770" name="Picture 2"/>
          <p:cNvPicPr>
            <a:picLocks noChangeAspect="1" noChangeArrowheads="1"/>
          </p:cNvPicPr>
          <p:nvPr/>
        </p:nvPicPr>
        <p:blipFill>
          <a:blip r:embed="rId3" cstate="print"/>
          <a:srcRect/>
          <a:stretch>
            <a:fillRect/>
          </a:stretch>
        </p:blipFill>
        <p:spPr bwMode="auto">
          <a:xfrm>
            <a:off x="6057900" y="5105400"/>
            <a:ext cx="2095500" cy="1400175"/>
          </a:xfrm>
          <a:prstGeom prst="rect">
            <a:avLst/>
          </a:prstGeom>
          <a:noFill/>
          <a:ln w="9525">
            <a:noFill/>
            <a:miter lim="800000"/>
            <a:headEnd/>
            <a:tailEnd/>
          </a:ln>
          <a:effectLst/>
        </p:spPr>
      </p:pic>
      <p:pic>
        <p:nvPicPr>
          <p:cNvPr id="1026" name="Picture 2" descr="Image result for Strip cropping mulchi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1905000"/>
            <a:ext cx="2286000" cy="16337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trip cropping image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33799" y="5080000"/>
            <a:ext cx="2238375" cy="14192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Ridges/furrow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7200" y="5072743"/>
            <a:ext cx="2819399" cy="1780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337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010400" cy="579438"/>
          </a:xfrm>
        </p:spPr>
        <p:txBody>
          <a:bodyPr>
            <a:normAutofit/>
          </a:bodyPr>
          <a:lstStyle/>
          <a:p>
            <a:pPr lvl="0" algn="l"/>
            <a:r>
              <a:rPr lang="en-US" sz="3200" b="1" dirty="0" smtClean="0">
                <a:solidFill>
                  <a:srgbClr val="006600"/>
                </a:solidFill>
                <a:effectLst>
                  <a:outerShdw blurRad="38100" dist="38100" dir="2700000" algn="tl">
                    <a:srgbClr val="000000">
                      <a:alpha val="43137"/>
                    </a:srgbClr>
                  </a:outerShdw>
                </a:effectLst>
                <a:latin typeface="Candara" pitchFamily="34" charset="0"/>
                <a:cs typeface="Arial" pitchFamily="34" charset="0"/>
              </a:rPr>
              <a:t>Plant Nutrients</a:t>
            </a:r>
            <a:endParaRPr lang="en-US" sz="3200" dirty="0">
              <a:effectLst>
                <a:outerShdw blurRad="38100" dist="38100" dir="2700000" algn="tl">
                  <a:srgbClr val="000000">
                    <a:alpha val="43137"/>
                  </a:srgbClr>
                </a:outerShdw>
              </a:effectLst>
              <a:latin typeface="Candara" pitchFamily="34" charset="0"/>
            </a:endParaRPr>
          </a:p>
        </p:txBody>
      </p:sp>
      <p:sp>
        <p:nvSpPr>
          <p:cNvPr id="5" name="Rectangle 4"/>
          <p:cNvSpPr/>
          <p:nvPr/>
        </p:nvSpPr>
        <p:spPr>
          <a:xfrm>
            <a:off x="304800" y="1676400"/>
            <a:ext cx="8610600" cy="4447371"/>
          </a:xfrm>
          <a:prstGeom prst="rect">
            <a:avLst/>
          </a:prstGeom>
        </p:spPr>
        <p:txBody>
          <a:bodyPr wrap="square">
            <a:spAutoFit/>
          </a:bodyPr>
          <a:lstStyle/>
          <a:p>
            <a:pPr lvl="0" algn="just">
              <a:spcBef>
                <a:spcPts val="600"/>
              </a:spcBef>
            </a:pPr>
            <a:r>
              <a:rPr lang="en-US" sz="2200" b="1" dirty="0" smtClean="0">
                <a:solidFill>
                  <a:prstClr val="black"/>
                </a:solidFill>
                <a:latin typeface="Candara" pitchFamily="34" charset="0"/>
              </a:rPr>
              <a:t>Sixteen chemical elements</a:t>
            </a:r>
            <a:r>
              <a:rPr lang="en-US" sz="2200" dirty="0" smtClean="0">
                <a:solidFill>
                  <a:prstClr val="black"/>
                </a:solidFill>
                <a:latin typeface="Candara" pitchFamily="34" charset="0"/>
              </a:rPr>
              <a:t> are known to be important to a plant's growth and survival. The sixteen chemical elements are divided into two main groups: </a:t>
            </a:r>
            <a:r>
              <a:rPr lang="en-US" sz="2200" b="1" dirty="0" smtClean="0">
                <a:solidFill>
                  <a:prstClr val="black"/>
                </a:solidFill>
                <a:latin typeface="Candara" pitchFamily="34" charset="0"/>
              </a:rPr>
              <a:t>non-mineral</a:t>
            </a:r>
            <a:r>
              <a:rPr lang="en-US" sz="2200" dirty="0" smtClean="0">
                <a:solidFill>
                  <a:prstClr val="black"/>
                </a:solidFill>
                <a:latin typeface="Candara" pitchFamily="34" charset="0"/>
              </a:rPr>
              <a:t> and </a:t>
            </a:r>
            <a:r>
              <a:rPr lang="en-US" sz="2200" b="1" dirty="0" smtClean="0">
                <a:solidFill>
                  <a:prstClr val="black"/>
                </a:solidFill>
                <a:latin typeface="Candara" pitchFamily="34" charset="0"/>
              </a:rPr>
              <a:t>mineral.</a:t>
            </a:r>
            <a:r>
              <a:rPr lang="en-US" sz="2200" dirty="0" smtClean="0">
                <a:solidFill>
                  <a:prstClr val="black"/>
                </a:solidFill>
                <a:latin typeface="Candara" pitchFamily="34" charset="0"/>
              </a:rPr>
              <a:t>  </a:t>
            </a:r>
          </a:p>
          <a:p>
            <a:pPr algn="just">
              <a:spcBef>
                <a:spcPts val="600"/>
              </a:spcBef>
            </a:pPr>
            <a:r>
              <a:rPr lang="en-US" sz="2200" b="1" dirty="0" smtClean="0">
                <a:latin typeface="Candara" pitchFamily="34" charset="0"/>
              </a:rPr>
              <a:t>Non-Mineral Nutrients </a:t>
            </a:r>
            <a:r>
              <a:rPr lang="en-US" sz="2200" dirty="0" smtClean="0">
                <a:latin typeface="Candara" pitchFamily="34" charset="0"/>
              </a:rPr>
              <a:t>are</a:t>
            </a:r>
            <a:r>
              <a:rPr lang="en-US" sz="2200" b="1" dirty="0" smtClean="0">
                <a:latin typeface="Candara" pitchFamily="34" charset="0"/>
              </a:rPr>
              <a:t> hydrogen (H), oxygen (O), </a:t>
            </a:r>
            <a:r>
              <a:rPr lang="en-US" sz="2200" dirty="0" smtClean="0">
                <a:latin typeface="Candara" pitchFamily="34" charset="0"/>
              </a:rPr>
              <a:t>&amp;</a:t>
            </a:r>
            <a:r>
              <a:rPr lang="en-US" sz="2200" b="1" dirty="0" smtClean="0">
                <a:latin typeface="Candara" pitchFamily="34" charset="0"/>
              </a:rPr>
              <a:t> carbon (C).</a:t>
            </a:r>
            <a:r>
              <a:rPr lang="en-US" sz="2200" dirty="0" smtClean="0">
                <a:latin typeface="Candara" pitchFamily="34" charset="0"/>
              </a:rPr>
              <a:t> </a:t>
            </a:r>
          </a:p>
          <a:p>
            <a:pPr algn="just">
              <a:spcBef>
                <a:spcPts val="600"/>
              </a:spcBef>
            </a:pPr>
            <a:r>
              <a:rPr lang="en-US" sz="2200" dirty="0" smtClean="0">
                <a:latin typeface="Candara" pitchFamily="34" charset="0"/>
              </a:rPr>
              <a:t>  </a:t>
            </a:r>
          </a:p>
          <a:p>
            <a:pPr lvl="0" algn="just" eaLnBrk="0" fontAlgn="base" hangingPunct="0">
              <a:spcBef>
                <a:spcPts val="600"/>
              </a:spcBef>
              <a:spcAft>
                <a:spcPct val="0"/>
              </a:spcAft>
            </a:pPr>
            <a:r>
              <a:rPr lang="en-US" sz="2200" b="1" dirty="0">
                <a:latin typeface="Candara" pitchFamily="34" charset="0"/>
                <a:cs typeface="Arial" pitchFamily="34" charset="0"/>
              </a:rPr>
              <a:t>Mineral nutrients</a:t>
            </a:r>
            <a:r>
              <a:rPr lang="en-US" sz="2200" dirty="0">
                <a:latin typeface="Candara" pitchFamily="34" charset="0"/>
                <a:cs typeface="Arial" pitchFamily="34" charset="0"/>
              </a:rPr>
              <a:t>: </a:t>
            </a:r>
          </a:p>
          <a:p>
            <a:pPr lvl="0" algn="just" eaLnBrk="0" fontAlgn="base" hangingPunct="0">
              <a:spcBef>
                <a:spcPts val="600"/>
              </a:spcBef>
              <a:spcAft>
                <a:spcPct val="0"/>
              </a:spcAft>
            </a:pPr>
            <a:r>
              <a:rPr lang="en-US" sz="2200" dirty="0" smtClean="0">
                <a:latin typeface="Candara" pitchFamily="34" charset="0"/>
                <a:cs typeface="Arial" pitchFamily="34" charset="0"/>
              </a:rPr>
              <a:t>The</a:t>
            </a:r>
            <a:r>
              <a:rPr lang="en-US" sz="2200" dirty="0">
                <a:latin typeface="Candara" pitchFamily="34" charset="0"/>
                <a:cs typeface="Arial" pitchFamily="34" charset="0"/>
              </a:rPr>
              <a:t> </a:t>
            </a:r>
            <a:r>
              <a:rPr lang="en-US" sz="2200" b="1" dirty="0" smtClean="0">
                <a:latin typeface="Candara" pitchFamily="34" charset="0"/>
                <a:cs typeface="Arial" pitchFamily="34" charset="0"/>
              </a:rPr>
              <a:t>macronutrients </a:t>
            </a:r>
            <a:r>
              <a:rPr lang="en-US" sz="2200" dirty="0" smtClean="0">
                <a:latin typeface="Candara" pitchFamily="34" charset="0"/>
                <a:cs typeface="Arial" pitchFamily="34" charset="0"/>
              </a:rPr>
              <a:t>are </a:t>
            </a:r>
            <a:r>
              <a:rPr lang="en-US" sz="2200" b="1" dirty="0">
                <a:latin typeface="Candara" pitchFamily="34" charset="0"/>
                <a:cs typeface="Arial" pitchFamily="34" charset="0"/>
              </a:rPr>
              <a:t>nitrogen (N)</a:t>
            </a:r>
            <a:r>
              <a:rPr lang="en-US" sz="2200" dirty="0">
                <a:latin typeface="Candara" pitchFamily="34" charset="0"/>
                <a:cs typeface="Arial" pitchFamily="34" charset="0"/>
              </a:rPr>
              <a:t>, </a:t>
            </a:r>
            <a:r>
              <a:rPr lang="en-US" sz="2200" b="1" dirty="0">
                <a:latin typeface="Candara" pitchFamily="34" charset="0"/>
                <a:cs typeface="Arial" pitchFamily="34" charset="0"/>
              </a:rPr>
              <a:t>phosphorus (P)</a:t>
            </a:r>
            <a:r>
              <a:rPr lang="en-US" sz="2200" dirty="0">
                <a:latin typeface="Candara" pitchFamily="34" charset="0"/>
                <a:cs typeface="Arial" pitchFamily="34" charset="0"/>
              </a:rPr>
              <a:t>, </a:t>
            </a:r>
            <a:r>
              <a:rPr lang="en-US" sz="2200" b="1" dirty="0" smtClean="0">
                <a:latin typeface="Candara" pitchFamily="34" charset="0"/>
                <a:cs typeface="Arial" pitchFamily="34" charset="0"/>
              </a:rPr>
              <a:t>potassium </a:t>
            </a:r>
            <a:r>
              <a:rPr lang="en-US" sz="2200" b="1" dirty="0">
                <a:latin typeface="Candara" pitchFamily="34" charset="0"/>
                <a:cs typeface="Arial" pitchFamily="34" charset="0"/>
              </a:rPr>
              <a:t>(</a:t>
            </a:r>
            <a:r>
              <a:rPr lang="en-US" sz="2200" b="1" dirty="0" smtClean="0">
                <a:latin typeface="Candara" pitchFamily="34" charset="0"/>
                <a:cs typeface="Arial" pitchFamily="34" charset="0"/>
              </a:rPr>
              <a:t>K), calcium (Ca)</a:t>
            </a:r>
            <a:r>
              <a:rPr lang="en-US" sz="2200" dirty="0" smtClean="0">
                <a:latin typeface="Candara" pitchFamily="34" charset="0"/>
                <a:cs typeface="Arial" pitchFamily="34" charset="0"/>
              </a:rPr>
              <a:t>, </a:t>
            </a:r>
            <a:r>
              <a:rPr lang="en-US" sz="2200" b="1" dirty="0" smtClean="0">
                <a:latin typeface="Candara" pitchFamily="34" charset="0"/>
                <a:cs typeface="Arial" pitchFamily="34" charset="0"/>
              </a:rPr>
              <a:t>magnesium (Mg)</a:t>
            </a:r>
            <a:r>
              <a:rPr lang="en-US" sz="2200" dirty="0" smtClean="0">
                <a:latin typeface="Candara" pitchFamily="34" charset="0"/>
                <a:cs typeface="Arial" pitchFamily="34" charset="0"/>
              </a:rPr>
              <a:t>, and </a:t>
            </a:r>
            <a:r>
              <a:rPr lang="en-US" sz="2200" b="1" dirty="0" smtClean="0">
                <a:latin typeface="Candara" pitchFamily="34" charset="0"/>
                <a:cs typeface="Arial" pitchFamily="34" charset="0"/>
              </a:rPr>
              <a:t>sulfur (S)</a:t>
            </a:r>
            <a:r>
              <a:rPr lang="en-US" sz="2200" dirty="0" smtClean="0">
                <a:latin typeface="Candara" pitchFamily="34" charset="0"/>
                <a:cs typeface="Arial" pitchFamily="34" charset="0"/>
              </a:rPr>
              <a:t>. Plants </a:t>
            </a:r>
            <a:r>
              <a:rPr lang="en-US" sz="2200" dirty="0">
                <a:latin typeface="Candara" pitchFamily="34" charset="0"/>
                <a:cs typeface="Arial" pitchFamily="34" charset="0"/>
              </a:rPr>
              <a:t>use </a:t>
            </a:r>
            <a:r>
              <a:rPr lang="en-US" sz="2200" dirty="0" smtClean="0">
                <a:latin typeface="Candara" pitchFamily="34" charset="0"/>
                <a:cs typeface="Arial" pitchFamily="34" charset="0"/>
              </a:rPr>
              <a:t>these mineral nutrients in large </a:t>
            </a:r>
            <a:r>
              <a:rPr lang="en-US" sz="2200" dirty="0">
                <a:latin typeface="Candara" pitchFamily="34" charset="0"/>
                <a:cs typeface="Arial" pitchFamily="34" charset="0"/>
              </a:rPr>
              <a:t>amounts for their growth and survival.  </a:t>
            </a:r>
            <a:endParaRPr lang="en-US" sz="2200" dirty="0" smtClean="0">
              <a:latin typeface="Candara" pitchFamily="34" charset="0"/>
              <a:cs typeface="Arial" pitchFamily="34" charset="0"/>
            </a:endParaRPr>
          </a:p>
          <a:p>
            <a:pPr algn="just" eaLnBrk="0" fontAlgn="base" hangingPunct="0">
              <a:spcBef>
                <a:spcPts val="600"/>
              </a:spcBef>
              <a:spcAft>
                <a:spcPct val="0"/>
              </a:spcAft>
            </a:pPr>
            <a:r>
              <a:rPr lang="en-US" sz="2000" dirty="0" smtClean="0">
                <a:latin typeface="Candara" pitchFamily="34" charset="0"/>
              </a:rPr>
              <a:t>The </a:t>
            </a:r>
            <a:r>
              <a:rPr lang="en-US" sz="2000" b="1" dirty="0" smtClean="0">
                <a:latin typeface="Candara" pitchFamily="34" charset="0"/>
              </a:rPr>
              <a:t>micronutrients</a:t>
            </a:r>
            <a:r>
              <a:rPr lang="en-US" sz="2000" dirty="0" smtClean="0">
                <a:latin typeface="Candara" pitchFamily="34" charset="0"/>
              </a:rPr>
              <a:t> are </a:t>
            </a:r>
            <a:r>
              <a:rPr lang="en-US" sz="2000" b="1" dirty="0" smtClean="0">
                <a:latin typeface="Candara" pitchFamily="34" charset="0"/>
              </a:rPr>
              <a:t>boron (B), copper (Cu), iron (Fe), chloride (</a:t>
            </a:r>
            <a:r>
              <a:rPr lang="en-US" sz="2000" b="1" dirty="0" err="1" smtClean="0">
                <a:latin typeface="Candara" pitchFamily="34" charset="0"/>
              </a:rPr>
              <a:t>Cl</a:t>
            </a:r>
            <a:r>
              <a:rPr lang="en-US" sz="2000" b="1" dirty="0" smtClean="0">
                <a:latin typeface="Candara" pitchFamily="34" charset="0"/>
              </a:rPr>
              <a:t>), manganese (</a:t>
            </a:r>
            <a:r>
              <a:rPr lang="en-US" sz="2000" b="1" dirty="0" err="1" smtClean="0">
                <a:latin typeface="Candara" pitchFamily="34" charset="0"/>
              </a:rPr>
              <a:t>Mn</a:t>
            </a:r>
            <a:r>
              <a:rPr lang="en-US" sz="2000" b="1" dirty="0" smtClean="0">
                <a:latin typeface="Candara" pitchFamily="34" charset="0"/>
              </a:rPr>
              <a:t>), molybdenum (Mo) </a:t>
            </a:r>
            <a:r>
              <a:rPr lang="en-US" sz="2000" dirty="0" smtClean="0">
                <a:latin typeface="Candara" pitchFamily="34" charset="0"/>
              </a:rPr>
              <a:t>and </a:t>
            </a:r>
            <a:r>
              <a:rPr lang="en-US" sz="2000" b="1" dirty="0" smtClean="0">
                <a:latin typeface="Candara" pitchFamily="34" charset="0"/>
              </a:rPr>
              <a:t>zinc (Zn)</a:t>
            </a:r>
            <a:r>
              <a:rPr lang="en-US" sz="2000" dirty="0" smtClean="0">
                <a:latin typeface="Candara" pitchFamily="34" charset="0"/>
              </a:rPr>
              <a:t>. Plants use these </a:t>
            </a:r>
            <a:r>
              <a:rPr lang="en-US" sz="2000" dirty="0" err="1" smtClean="0">
                <a:latin typeface="Candara" pitchFamily="34" charset="0"/>
              </a:rPr>
              <a:t>minral</a:t>
            </a:r>
            <a:r>
              <a:rPr lang="en-US" sz="2000" dirty="0" smtClean="0">
                <a:latin typeface="Candara" pitchFamily="34" charset="0"/>
              </a:rPr>
              <a:t> nutrients in less amounts. </a:t>
            </a:r>
          </a:p>
        </p:txBody>
      </p:sp>
    </p:spTree>
    <p:extLst>
      <p:ext uri="{BB962C8B-B14F-4D97-AF65-F5344CB8AC3E}">
        <p14:creationId xmlns:p14="http://schemas.microsoft.com/office/powerpoint/2010/main" val="545651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152400"/>
            <a:ext cx="8229600" cy="1143000"/>
          </a:xfrm>
        </p:spPr>
        <p:txBody>
          <a:bodyPr/>
          <a:lstStyle/>
          <a:p>
            <a:pPr eaLnBrk="1" hangingPunct="1"/>
            <a:r>
              <a:rPr lang="en-US" altLang="en-US" sz="4000" b="1" smtClean="0"/>
              <a:t>Pesticides</a:t>
            </a:r>
            <a:endParaRPr lang="en-US" altLang="en-US" sz="4000" smtClean="0"/>
          </a:p>
        </p:txBody>
      </p:sp>
      <p:sp>
        <p:nvSpPr>
          <p:cNvPr id="25603" name="Content Placeholder 2"/>
          <p:cNvSpPr>
            <a:spLocks noGrp="1"/>
          </p:cNvSpPr>
          <p:nvPr>
            <p:ph idx="1"/>
          </p:nvPr>
        </p:nvSpPr>
        <p:spPr>
          <a:xfrm>
            <a:off x="228600" y="1371600"/>
            <a:ext cx="8686800" cy="4525963"/>
          </a:xfrm>
        </p:spPr>
        <p:txBody>
          <a:bodyPr>
            <a:normAutofit/>
          </a:bodyPr>
          <a:lstStyle/>
          <a:p>
            <a:pPr eaLnBrk="1" hangingPunct="1"/>
            <a:r>
              <a:rPr lang="en-US" altLang="en-US" sz="2600" dirty="0" smtClean="0"/>
              <a:t>A pesticide is any chemical used to kill or control the population of unwanted fungi, animals or plants (weeds), often called pests.</a:t>
            </a:r>
          </a:p>
          <a:p>
            <a:pPr eaLnBrk="1" hangingPunct="1">
              <a:buFont typeface="Arial" panose="020B0604020202020204" pitchFamily="34" charset="0"/>
              <a:buNone/>
            </a:pPr>
            <a:r>
              <a:rPr lang="en-US" altLang="en-US" sz="2800" b="1" u="sng" dirty="0" smtClean="0"/>
              <a:t>Problems with pesticides use</a:t>
            </a:r>
            <a:endParaRPr lang="en-US" altLang="en-US" sz="2800" dirty="0" smtClean="0"/>
          </a:p>
          <a:p>
            <a:r>
              <a:rPr lang="en-US" altLang="en-US" sz="2400" dirty="0" smtClean="0"/>
              <a:t>Reduction in one target species reduces competition with a second,</a:t>
            </a:r>
          </a:p>
          <a:p>
            <a:r>
              <a:rPr lang="en-US" altLang="en-US" sz="2400" dirty="0" smtClean="0"/>
              <a:t>The pest develops resistance to the pesticides which favors those in the population with a greater immunity to the chemical.</a:t>
            </a:r>
          </a:p>
          <a:p>
            <a:pPr eaLnBrk="1" hangingPunct="1"/>
            <a:endParaRPr lang="en-US" altLang="en-US" sz="2600" dirty="0" smtClean="0"/>
          </a:p>
          <a:p>
            <a:pPr eaLnBrk="1" hangingPunct="1"/>
            <a:endParaRPr lang="en-US" altLang="en-US" sz="2600" dirty="0" smtClean="0"/>
          </a:p>
        </p:txBody>
      </p:sp>
    </p:spTree>
    <p:extLst>
      <p:ext uri="{BB962C8B-B14F-4D97-AF65-F5344CB8AC3E}">
        <p14:creationId xmlns:p14="http://schemas.microsoft.com/office/powerpoint/2010/main" val="1201308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ltLang="en-US" sz="4000" b="1" u="sng" smtClean="0"/>
              <a:t>Impact of Pesticides on Organisms</a:t>
            </a:r>
            <a:endParaRPr lang="en-US" altLang="en-US" sz="4000" smtClean="0"/>
          </a:p>
        </p:txBody>
      </p:sp>
      <p:sp>
        <p:nvSpPr>
          <p:cNvPr id="26627" name="Content Placeholder 2"/>
          <p:cNvSpPr>
            <a:spLocks noGrp="1"/>
          </p:cNvSpPr>
          <p:nvPr>
            <p:ph idx="1"/>
          </p:nvPr>
        </p:nvSpPr>
        <p:spPr>
          <a:xfrm>
            <a:off x="457200" y="1371600"/>
            <a:ext cx="8229600" cy="4525963"/>
          </a:xfrm>
        </p:spPr>
        <p:txBody>
          <a:bodyPr>
            <a:normAutofit fontScale="92500"/>
          </a:bodyPr>
          <a:lstStyle/>
          <a:p>
            <a:pPr eaLnBrk="1" hangingPunct="1">
              <a:buFont typeface="Arial" panose="020B0604020202020204" pitchFamily="34" charset="0"/>
              <a:buNone/>
            </a:pPr>
            <a:r>
              <a:rPr lang="en-US" altLang="en-US" sz="2600" b="1" smtClean="0"/>
              <a:t>Bioaccumulation</a:t>
            </a:r>
          </a:p>
          <a:p>
            <a:pPr eaLnBrk="1" hangingPunct="1"/>
            <a:r>
              <a:rPr lang="en-US" altLang="en-US" sz="2600" smtClean="0"/>
              <a:t>Accumulation in the bodies of animals without killing the animals. This accumulation process is called bioaccumulation.</a:t>
            </a:r>
          </a:p>
          <a:p>
            <a:pPr eaLnBrk="1" hangingPunct="1">
              <a:buFont typeface="Arial" panose="020B0604020202020204" pitchFamily="34" charset="0"/>
              <a:buNone/>
            </a:pPr>
            <a:r>
              <a:rPr lang="en-US" altLang="en-US" sz="2600" b="1" smtClean="0"/>
              <a:t>Biological amplification</a:t>
            </a:r>
          </a:p>
          <a:p>
            <a:pPr eaLnBrk="1" hangingPunct="1"/>
            <a:r>
              <a:rPr lang="en-US" altLang="en-US" sz="2600" smtClean="0"/>
              <a:t>When a carnivore eats the affected animals, these toxins are concentrated, causing death or diseases of the carnivores at the higher levels even though lower tropic level organisms are not injured. </a:t>
            </a:r>
          </a:p>
          <a:p>
            <a:pPr eaLnBrk="1" hangingPunct="1"/>
            <a:r>
              <a:rPr lang="en-US" altLang="en-US" sz="2600" smtClean="0"/>
              <a:t>This phenomenon of increasing levels of substances in the bodies of higher trophic level organisms is known as biological amplification.</a:t>
            </a:r>
          </a:p>
        </p:txBody>
      </p:sp>
    </p:spTree>
    <p:extLst>
      <p:ext uri="{BB962C8B-B14F-4D97-AF65-F5344CB8AC3E}">
        <p14:creationId xmlns:p14="http://schemas.microsoft.com/office/powerpoint/2010/main" val="2026982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5562600" cy="655638"/>
          </a:xfrm>
        </p:spPr>
        <p:txBody>
          <a:bodyPr>
            <a:normAutofit/>
          </a:bodyPr>
          <a:lstStyle/>
          <a:p>
            <a:pPr algn="l"/>
            <a:r>
              <a:rPr lang="en-US" sz="3600" b="1" dirty="0" smtClean="0">
                <a:latin typeface="Candara" pitchFamily="34" charset="0"/>
              </a:rPr>
              <a:t>What is IPM?</a:t>
            </a:r>
            <a:endParaRPr lang="en-US" sz="3600" b="1" dirty="0">
              <a:latin typeface="Candara" pitchFamily="34" charset="0"/>
            </a:endParaRPr>
          </a:p>
        </p:txBody>
      </p:sp>
      <p:sp>
        <p:nvSpPr>
          <p:cNvPr id="3" name="Rectangle 2"/>
          <p:cNvSpPr/>
          <p:nvPr/>
        </p:nvSpPr>
        <p:spPr>
          <a:xfrm>
            <a:off x="914400" y="1600200"/>
            <a:ext cx="6781800" cy="3046988"/>
          </a:xfrm>
          <a:prstGeom prst="rect">
            <a:avLst/>
          </a:prstGeom>
        </p:spPr>
        <p:txBody>
          <a:bodyPr wrap="square">
            <a:spAutoFit/>
          </a:bodyPr>
          <a:lstStyle/>
          <a:p>
            <a:pPr algn="just"/>
            <a:r>
              <a:rPr lang="en-US" sz="2400" dirty="0">
                <a:latin typeface="Candara" pitchFamily="34" charset="0"/>
              </a:rPr>
              <a:t>Integrated Pest Management (IPM) is a system that, in the context of prevailing environment and population dynamics of the pest species, utilizes all appropriate techniques and methods in as compatible a manner as possible and maintains pest populations at levels below </a:t>
            </a:r>
            <a:r>
              <a:rPr lang="en-US" sz="2400" dirty="0" smtClean="0">
                <a:latin typeface="Candara" pitchFamily="34" charset="0"/>
              </a:rPr>
              <a:t>Economic Threshold Level (ETL)</a:t>
            </a:r>
          </a:p>
          <a:p>
            <a:pPr algn="r"/>
            <a:r>
              <a:rPr lang="en-US" sz="2400" dirty="0" smtClean="0">
                <a:latin typeface="Candara" pitchFamily="34" charset="0"/>
              </a:rPr>
              <a:t>-FAO</a:t>
            </a:r>
            <a:r>
              <a:rPr lang="en-US" sz="2400" dirty="0">
                <a:latin typeface="Candara" pitchFamily="34" charset="0"/>
              </a:rPr>
              <a:t>, </a:t>
            </a:r>
            <a:r>
              <a:rPr lang="en-US" sz="2400" dirty="0" smtClean="0">
                <a:latin typeface="Candara" pitchFamily="34" charset="0"/>
              </a:rPr>
              <a:t>1967</a:t>
            </a:r>
            <a:endParaRPr lang="en-US" sz="2400" dirty="0">
              <a:latin typeface="Candara" pitchFamily="34" charset="0"/>
            </a:endParaRPr>
          </a:p>
        </p:txBody>
      </p:sp>
    </p:spTree>
    <p:extLst>
      <p:ext uri="{BB962C8B-B14F-4D97-AF65-F5344CB8AC3E}">
        <p14:creationId xmlns:p14="http://schemas.microsoft.com/office/powerpoint/2010/main" val="4225619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2"/>
          <p:cNvSpPr>
            <a:spLocks noGrp="1"/>
          </p:cNvSpPr>
          <p:nvPr>
            <p:ph type="title"/>
          </p:nvPr>
        </p:nvSpPr>
        <p:spPr>
          <a:xfrm>
            <a:off x="457200" y="381000"/>
            <a:ext cx="8229600" cy="655638"/>
          </a:xfrm>
        </p:spPr>
        <p:txBody>
          <a:bodyPr>
            <a:normAutofit fontScale="90000"/>
          </a:bodyPr>
          <a:lstStyle/>
          <a:p>
            <a:pPr algn="l" eaLnBrk="1" hangingPunct="1"/>
            <a:r>
              <a:rPr lang="en-US" sz="4000" dirty="0" smtClean="0">
                <a:effectLst>
                  <a:outerShdw blurRad="38100" dist="38100" dir="2700000" algn="tl">
                    <a:srgbClr val="000000">
                      <a:alpha val="43137"/>
                    </a:srgbClr>
                  </a:outerShdw>
                </a:effectLst>
                <a:latin typeface="Candara" pitchFamily="34" charset="0"/>
              </a:rPr>
              <a:t>Agriculture</a:t>
            </a:r>
          </a:p>
        </p:txBody>
      </p:sp>
      <p:sp>
        <p:nvSpPr>
          <p:cNvPr id="4099" name="Content Placeholder 3"/>
          <p:cNvSpPr>
            <a:spLocks noGrp="1"/>
          </p:cNvSpPr>
          <p:nvPr>
            <p:ph idx="1"/>
          </p:nvPr>
        </p:nvSpPr>
        <p:spPr>
          <a:xfrm>
            <a:off x="457200" y="1143000"/>
            <a:ext cx="8153400" cy="5257800"/>
          </a:xfrm>
        </p:spPr>
        <p:txBody>
          <a:bodyPr>
            <a:normAutofit fontScale="92500" lnSpcReduction="10000"/>
          </a:bodyPr>
          <a:lstStyle/>
          <a:p>
            <a:pPr algn="just" eaLnBrk="1" hangingPunct="1">
              <a:lnSpc>
                <a:spcPct val="110000"/>
              </a:lnSpc>
              <a:spcBef>
                <a:spcPts val="600"/>
              </a:spcBef>
              <a:spcAft>
                <a:spcPts val="600"/>
              </a:spcAft>
            </a:pPr>
            <a:r>
              <a:rPr lang="en-US" sz="2600" b="1" dirty="0" smtClean="0">
                <a:latin typeface="Candara" pitchFamily="34" charset="0"/>
              </a:rPr>
              <a:t>Agriculture</a:t>
            </a:r>
            <a:r>
              <a:rPr lang="en-US" sz="2600" dirty="0" smtClean="0">
                <a:latin typeface="Candara" pitchFamily="34" charset="0"/>
              </a:rPr>
              <a:t> refers to the production of goods (food, fiber, etc.) through the growing of plants, animals and other life forms. It is the art and science of farming. </a:t>
            </a:r>
          </a:p>
          <a:p>
            <a:pPr algn="just" eaLnBrk="1" hangingPunct="1">
              <a:lnSpc>
                <a:spcPct val="110000"/>
              </a:lnSpc>
              <a:spcBef>
                <a:spcPts val="600"/>
              </a:spcBef>
              <a:spcAft>
                <a:spcPts val="600"/>
              </a:spcAft>
            </a:pPr>
            <a:r>
              <a:rPr lang="en-US" sz="2600" dirty="0" smtClean="0">
                <a:latin typeface="Candara" pitchFamily="34" charset="0"/>
              </a:rPr>
              <a:t>People obtain food from cultivated plants and domesticated animals. </a:t>
            </a:r>
          </a:p>
          <a:p>
            <a:pPr algn="just" eaLnBrk="1" hangingPunct="1">
              <a:lnSpc>
                <a:spcPct val="110000"/>
              </a:lnSpc>
              <a:spcBef>
                <a:spcPts val="600"/>
              </a:spcBef>
              <a:spcAft>
                <a:spcPts val="600"/>
              </a:spcAft>
            </a:pPr>
            <a:r>
              <a:rPr lang="en-US" sz="2600" dirty="0" smtClean="0">
                <a:latin typeface="Candara" pitchFamily="34" charset="0"/>
              </a:rPr>
              <a:t>Historically, humans have depended on three systems for their food supply: </a:t>
            </a:r>
          </a:p>
          <a:p>
            <a:pPr lvl="1" algn="just" eaLnBrk="1" hangingPunct="1">
              <a:lnSpc>
                <a:spcPct val="110000"/>
              </a:lnSpc>
              <a:spcBef>
                <a:spcPts val="600"/>
              </a:spcBef>
              <a:spcAft>
                <a:spcPts val="600"/>
              </a:spcAft>
            </a:pPr>
            <a:r>
              <a:rPr lang="en-US" sz="2200" i="1" dirty="0" smtClean="0">
                <a:latin typeface="Candara" pitchFamily="34" charset="0"/>
              </a:rPr>
              <a:t>(1) croplands </a:t>
            </a:r>
            <a:r>
              <a:rPr lang="en-US" sz="2200" dirty="0" smtClean="0">
                <a:latin typeface="Candara" pitchFamily="34" charset="0"/>
              </a:rPr>
              <a:t>(mostly for producing grains, which provide about 76% of the world's food), </a:t>
            </a:r>
          </a:p>
          <a:p>
            <a:pPr lvl="1" algn="just" eaLnBrk="1" hangingPunct="1">
              <a:lnSpc>
                <a:spcPct val="110000"/>
              </a:lnSpc>
              <a:spcBef>
                <a:spcPts val="600"/>
              </a:spcBef>
              <a:spcAft>
                <a:spcPts val="600"/>
              </a:spcAft>
            </a:pPr>
            <a:r>
              <a:rPr lang="en-US" sz="2200" i="1" dirty="0" smtClean="0">
                <a:latin typeface="Candara" pitchFamily="34" charset="0"/>
              </a:rPr>
              <a:t>(2) rangelands </a:t>
            </a:r>
            <a:r>
              <a:rPr lang="en-US" sz="2200" dirty="0" smtClean="0">
                <a:latin typeface="Candara" pitchFamily="34" charset="0"/>
              </a:rPr>
              <a:t>(for producing meat mostly from grazing livestock, which supply about 17% of the world's food), and </a:t>
            </a:r>
          </a:p>
          <a:p>
            <a:pPr lvl="1" algn="just" eaLnBrk="1" hangingPunct="1">
              <a:lnSpc>
                <a:spcPct val="110000"/>
              </a:lnSpc>
              <a:spcBef>
                <a:spcPts val="600"/>
              </a:spcBef>
              <a:spcAft>
                <a:spcPts val="600"/>
              </a:spcAft>
            </a:pPr>
            <a:r>
              <a:rPr lang="en-US" sz="2200" i="1" dirty="0" smtClean="0">
                <a:latin typeface="Candara" pitchFamily="34" charset="0"/>
              </a:rPr>
              <a:t>(3) oceanic fisheries </a:t>
            </a:r>
            <a:r>
              <a:rPr lang="en-US" sz="2200" dirty="0" smtClean="0">
                <a:latin typeface="Candara" pitchFamily="34" charset="0"/>
              </a:rPr>
              <a:t>(which supply about 7% of the world's food). </a:t>
            </a:r>
          </a:p>
          <a:p>
            <a:pPr algn="just" eaLnBrk="1" hangingPunct="1">
              <a:lnSpc>
                <a:spcPct val="110000"/>
              </a:lnSpc>
              <a:spcBef>
                <a:spcPts val="600"/>
              </a:spcBef>
              <a:spcAft>
                <a:spcPts val="600"/>
              </a:spcAft>
            </a:pPr>
            <a:endParaRPr lang="en-US" sz="2600" dirty="0" smtClean="0">
              <a:latin typeface="Candara" pitchFamily="34" charset="0"/>
            </a:endParaRPr>
          </a:p>
        </p:txBody>
      </p:sp>
    </p:spTree>
    <p:extLst>
      <p:ext uri="{BB962C8B-B14F-4D97-AF65-F5344CB8AC3E}">
        <p14:creationId xmlns:p14="http://schemas.microsoft.com/office/powerpoint/2010/main" val="3943615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http://www.aspenpitkin.com/Portals/0/images/pesticides%20Integrated%20Pest%20Manageme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0"/>
            <a:ext cx="77184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0325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914" y="523566"/>
            <a:ext cx="7162800" cy="731838"/>
          </a:xfrm>
        </p:spPr>
        <p:txBody>
          <a:bodyPr>
            <a:noAutofit/>
          </a:bodyPr>
          <a:lstStyle/>
          <a:p>
            <a:pPr lvl="0" algn="l"/>
            <a:r>
              <a:rPr lang="en-US" sz="3200" b="1" dirty="0" smtClean="0">
                <a:effectLst>
                  <a:outerShdw blurRad="38100" dist="38100" dir="2700000" algn="tl">
                    <a:srgbClr val="000000">
                      <a:alpha val="43137"/>
                    </a:srgbClr>
                  </a:outerShdw>
                </a:effectLst>
                <a:latin typeface="Candara" pitchFamily="34" charset="0"/>
                <a:cs typeface="Arial" pitchFamily="34" charset="0"/>
              </a:rPr>
              <a:t>Advantages of IPM</a:t>
            </a:r>
            <a:endParaRPr lang="en-US" sz="3200" b="1" dirty="0">
              <a:effectLst>
                <a:outerShdw blurRad="38100" dist="38100" dir="2700000" algn="tl">
                  <a:srgbClr val="000000">
                    <a:alpha val="43137"/>
                  </a:srgbClr>
                </a:outerShdw>
              </a:effectLst>
              <a:latin typeface="Candara" pitchFamily="34" charset="0"/>
            </a:endParaRPr>
          </a:p>
        </p:txBody>
      </p:sp>
      <p:sp>
        <p:nvSpPr>
          <p:cNvPr id="5" name="Rectangle 4"/>
          <p:cNvSpPr/>
          <p:nvPr/>
        </p:nvSpPr>
        <p:spPr>
          <a:xfrm>
            <a:off x="798285" y="1676400"/>
            <a:ext cx="7696200" cy="3785652"/>
          </a:xfrm>
          <a:prstGeom prst="rect">
            <a:avLst/>
          </a:prstGeom>
        </p:spPr>
        <p:txBody>
          <a:bodyPr wrap="square">
            <a:spAutoFit/>
          </a:bodyPr>
          <a:lstStyle/>
          <a:p>
            <a:r>
              <a:rPr lang="en-US" sz="2000" dirty="0" smtClean="0">
                <a:latin typeface="Candara" pitchFamily="34" charset="0"/>
              </a:rPr>
              <a:t>We often hear the question “what are the advantages of IPM?”. Think of this: </a:t>
            </a:r>
          </a:p>
          <a:p>
            <a:pPr marL="463550" indent="-347663">
              <a:spcBef>
                <a:spcPts val="600"/>
              </a:spcBef>
              <a:buFont typeface="Arial" pitchFamily="34" charset="0"/>
              <a:buChar char="•"/>
            </a:pPr>
            <a:r>
              <a:rPr lang="en-US" sz="2000" dirty="0" smtClean="0">
                <a:latin typeface="Candara" pitchFamily="34" charset="0"/>
              </a:rPr>
              <a:t>More regular crop quality and quantity </a:t>
            </a:r>
          </a:p>
          <a:p>
            <a:pPr marL="463550" indent="-347663">
              <a:spcBef>
                <a:spcPts val="600"/>
              </a:spcBef>
              <a:buFont typeface="Arial"/>
              <a:buChar char="•"/>
            </a:pPr>
            <a:r>
              <a:rPr lang="en-US" sz="2000" dirty="0" smtClean="0">
                <a:latin typeface="Candara" pitchFamily="34" charset="0"/>
              </a:rPr>
              <a:t>Healthier plants </a:t>
            </a:r>
          </a:p>
          <a:p>
            <a:pPr marL="463550" indent="-347663">
              <a:spcBef>
                <a:spcPts val="600"/>
              </a:spcBef>
              <a:buFont typeface="Arial"/>
              <a:buChar char="•"/>
            </a:pPr>
            <a:r>
              <a:rPr lang="en-US" sz="2000" dirty="0" smtClean="0">
                <a:latin typeface="Candara" pitchFamily="34" charset="0"/>
              </a:rPr>
              <a:t>Reduced contamination of the environment </a:t>
            </a:r>
          </a:p>
          <a:p>
            <a:pPr marL="463550" indent="-347663">
              <a:spcBef>
                <a:spcPts val="600"/>
              </a:spcBef>
              <a:buFont typeface="Arial"/>
              <a:buChar char="•"/>
            </a:pPr>
            <a:r>
              <a:rPr lang="en-US" sz="2000" dirty="0" smtClean="0">
                <a:latin typeface="Candara" pitchFamily="34" charset="0"/>
              </a:rPr>
              <a:t>Reduced use of pesticides </a:t>
            </a:r>
          </a:p>
          <a:p>
            <a:pPr marL="463550" indent="-347663">
              <a:spcBef>
                <a:spcPts val="600"/>
              </a:spcBef>
              <a:buFont typeface="Arial"/>
              <a:buChar char="•"/>
            </a:pPr>
            <a:r>
              <a:rPr lang="en-US" sz="2000" dirty="0" smtClean="0">
                <a:latin typeface="Candara" pitchFamily="34" charset="0"/>
              </a:rPr>
              <a:t>Reduced input costs </a:t>
            </a:r>
          </a:p>
          <a:p>
            <a:pPr marL="463550" indent="-347663">
              <a:spcBef>
                <a:spcPts val="600"/>
              </a:spcBef>
              <a:buFont typeface="Arial"/>
              <a:buChar char="•"/>
            </a:pPr>
            <a:r>
              <a:rPr lang="en-US" sz="2000" dirty="0" smtClean="0">
                <a:latin typeface="Candara" pitchFamily="34" charset="0"/>
              </a:rPr>
              <a:t>Better use of natural resources </a:t>
            </a:r>
          </a:p>
          <a:p>
            <a:pPr marL="463550" indent="-347663">
              <a:spcBef>
                <a:spcPts val="600"/>
              </a:spcBef>
              <a:buFont typeface="Arial"/>
              <a:buChar char="•"/>
            </a:pPr>
            <a:r>
              <a:rPr lang="en-US" sz="2000" dirty="0" smtClean="0">
                <a:latin typeface="Candara" pitchFamily="34" charset="0"/>
              </a:rPr>
              <a:t>Reduced contamination of the crop with chemical residues </a:t>
            </a:r>
          </a:p>
          <a:p>
            <a:pPr marL="463550" indent="-347663">
              <a:spcBef>
                <a:spcPts val="600"/>
              </a:spcBef>
              <a:buFont typeface="Arial"/>
              <a:buChar char="•"/>
            </a:pPr>
            <a:r>
              <a:rPr lang="en-US" sz="2000" dirty="0" smtClean="0">
                <a:latin typeface="Candara" pitchFamily="34" charset="0"/>
              </a:rPr>
              <a:t>Reduced risk of farmers from contamination with chemicals </a:t>
            </a:r>
            <a:endParaRPr lang="en-US" sz="2000" dirty="0">
              <a:latin typeface="Candara" pitchFamily="34" charset="0"/>
            </a:endParaRPr>
          </a:p>
        </p:txBody>
      </p:sp>
    </p:spTree>
    <p:extLst>
      <p:ext uri="{BB962C8B-B14F-4D97-AF65-F5344CB8AC3E}">
        <p14:creationId xmlns:p14="http://schemas.microsoft.com/office/powerpoint/2010/main" val="2127594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533400"/>
          </a:xfrm>
        </p:spPr>
        <p:txBody>
          <a:bodyPr>
            <a:normAutofit fontScale="90000"/>
          </a:bodyPr>
          <a:lstStyle/>
          <a:p>
            <a:pPr algn="l"/>
            <a:r>
              <a:rPr lang="en-US" sz="3200" b="1" dirty="0" smtClean="0">
                <a:solidFill>
                  <a:srgbClr val="0070C0"/>
                </a:solidFill>
                <a:effectLst>
                  <a:outerShdw blurRad="38100" dist="38100" dir="2700000" algn="tl">
                    <a:srgbClr val="000000">
                      <a:alpha val="43137"/>
                    </a:srgbClr>
                  </a:outerShdw>
                </a:effectLst>
                <a:latin typeface="Candara" pitchFamily="34" charset="0"/>
              </a:rPr>
              <a:t>Irrigation Water Management</a:t>
            </a:r>
            <a:endParaRPr lang="en-US" sz="3200" b="1" dirty="0">
              <a:solidFill>
                <a:srgbClr val="0070C0"/>
              </a:solidFill>
              <a:effectLst>
                <a:outerShdw blurRad="38100" dist="38100" dir="2700000" algn="tl">
                  <a:srgbClr val="000000">
                    <a:alpha val="43137"/>
                  </a:srgbClr>
                </a:outerShdw>
              </a:effectLst>
              <a:latin typeface="Candara" pitchFamily="34" charset="0"/>
            </a:endParaRPr>
          </a:p>
        </p:txBody>
      </p:sp>
      <p:sp>
        <p:nvSpPr>
          <p:cNvPr id="30721" name="Rectangle 1"/>
          <p:cNvSpPr>
            <a:spLocks noChangeArrowheads="1"/>
          </p:cNvSpPr>
          <p:nvPr/>
        </p:nvSpPr>
        <p:spPr bwMode="auto">
          <a:xfrm>
            <a:off x="533400" y="1449288"/>
            <a:ext cx="8001000"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en-US" sz="2000" dirty="0" smtClean="0">
                <a:latin typeface="Candara" pitchFamily="34" charset="0"/>
              </a:rPr>
              <a:t>Irrigation can also be defined as the supply of water to crops by artificial means, designed to permit farming in arid regions and to offset drought in semiarid and semi humid regions. </a:t>
            </a:r>
          </a:p>
          <a:p>
            <a:pPr algn="just"/>
            <a:endParaRPr lang="en-US" sz="2000" dirty="0" smtClean="0">
              <a:latin typeface="Candara" pitchFamily="34" charset="0"/>
            </a:endParaRPr>
          </a:p>
          <a:p>
            <a:pPr marL="347663" marR="0" lvl="0" indent="-347663" algn="just" defTabSz="914400" rtl="0" eaLnBrk="0" fontAlgn="base" latinLnBrk="0" hangingPunct="0">
              <a:lnSpc>
                <a:spcPct val="100000"/>
              </a:lnSpc>
              <a:spcBef>
                <a:spcPts val="60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Candara" pitchFamily="34" charset="0"/>
                <a:ea typeface="Calibri" pitchFamily="34" charset="0"/>
                <a:cs typeface="Times New Roman" pitchFamily="18" charset="0"/>
              </a:rPr>
              <a:t>To add water to the soil for supplying the moisture essential for plant growth</a:t>
            </a:r>
            <a:endParaRPr kumimoji="0" lang="en-US" sz="2000" b="0" i="0" u="none" strike="noStrike" cap="none" normalizeH="0" baseline="0" dirty="0" smtClean="0">
              <a:ln>
                <a:noFill/>
              </a:ln>
              <a:solidFill>
                <a:schemeClr val="tx1"/>
              </a:solidFill>
              <a:effectLst/>
              <a:latin typeface="Candara" pitchFamily="34" charset="0"/>
              <a:cs typeface="Arial" pitchFamily="34" charset="0"/>
            </a:endParaRPr>
          </a:p>
          <a:p>
            <a:pPr marL="347663" marR="0" lvl="0" indent="-347663" algn="just" defTabSz="914400" rtl="0" eaLnBrk="0" fontAlgn="base" latinLnBrk="0" hangingPunct="0">
              <a:lnSpc>
                <a:spcPct val="100000"/>
              </a:lnSpc>
              <a:spcBef>
                <a:spcPts val="60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Candara" pitchFamily="34" charset="0"/>
                <a:ea typeface="Calibri" pitchFamily="34" charset="0"/>
                <a:cs typeface="Times New Roman" pitchFamily="18" charset="0"/>
              </a:rPr>
              <a:t>To provide protection to crops against short duration droughts</a:t>
            </a:r>
            <a:endParaRPr kumimoji="0" lang="en-US" sz="2000" b="0" i="0" u="none" strike="noStrike" cap="none" normalizeH="0" baseline="0" dirty="0" smtClean="0">
              <a:ln>
                <a:noFill/>
              </a:ln>
              <a:solidFill>
                <a:schemeClr val="tx1"/>
              </a:solidFill>
              <a:effectLst/>
              <a:latin typeface="Candara" pitchFamily="34" charset="0"/>
              <a:cs typeface="Arial" pitchFamily="34" charset="0"/>
            </a:endParaRPr>
          </a:p>
          <a:p>
            <a:pPr marL="347663" marR="0" lvl="0" indent="-347663" algn="just" defTabSz="914400" rtl="0" eaLnBrk="0" fontAlgn="base" latinLnBrk="0" hangingPunct="0">
              <a:lnSpc>
                <a:spcPct val="100000"/>
              </a:lnSpc>
              <a:spcBef>
                <a:spcPts val="60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Candara" pitchFamily="34" charset="0"/>
                <a:ea typeface="Calibri" pitchFamily="34" charset="0"/>
                <a:cs typeface="Times New Roman" pitchFamily="18" charset="0"/>
              </a:rPr>
              <a:t>To cool the soil and atmosphere, thereby making more favorable environment for plant growth</a:t>
            </a:r>
            <a:endParaRPr kumimoji="0" lang="en-US" sz="2000" b="0" i="0" u="none" strike="noStrike" cap="none" normalizeH="0" baseline="0" dirty="0" smtClean="0">
              <a:ln>
                <a:noFill/>
              </a:ln>
              <a:solidFill>
                <a:schemeClr val="tx1"/>
              </a:solidFill>
              <a:effectLst/>
              <a:latin typeface="Candara" pitchFamily="34" charset="0"/>
              <a:cs typeface="Arial" pitchFamily="34" charset="0"/>
            </a:endParaRPr>
          </a:p>
          <a:p>
            <a:pPr marL="347663" marR="0" lvl="0" indent="-347663" algn="just" defTabSz="914400" rtl="0" eaLnBrk="0" fontAlgn="base" latinLnBrk="0" hangingPunct="0">
              <a:lnSpc>
                <a:spcPct val="100000"/>
              </a:lnSpc>
              <a:spcBef>
                <a:spcPts val="60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Candara" pitchFamily="34" charset="0"/>
                <a:ea typeface="Calibri" pitchFamily="34" charset="0"/>
                <a:cs typeface="Times New Roman" pitchFamily="18" charset="0"/>
              </a:rPr>
              <a:t>To wash out or dilute salts in the soil</a:t>
            </a:r>
            <a:endParaRPr kumimoji="0" lang="en-US" sz="2000" b="0" i="0" u="none" strike="noStrike" cap="none" normalizeH="0" baseline="0" dirty="0" smtClean="0">
              <a:ln>
                <a:noFill/>
              </a:ln>
              <a:solidFill>
                <a:schemeClr val="tx1"/>
              </a:solidFill>
              <a:effectLst/>
              <a:latin typeface="Candara" pitchFamily="34" charset="0"/>
              <a:cs typeface="Arial" pitchFamily="34" charset="0"/>
            </a:endParaRPr>
          </a:p>
          <a:p>
            <a:pPr marL="347663" marR="0" lvl="0" indent="-347663" algn="just" defTabSz="914400" rtl="0" eaLnBrk="0" fontAlgn="base" latinLnBrk="0" hangingPunct="0">
              <a:lnSpc>
                <a:spcPct val="100000"/>
              </a:lnSpc>
              <a:spcBef>
                <a:spcPts val="60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Candara" pitchFamily="34" charset="0"/>
                <a:ea typeface="Calibri" pitchFamily="34" charset="0"/>
                <a:cs typeface="Times New Roman" pitchFamily="18" charset="0"/>
              </a:rPr>
              <a:t>To reduce the hazards of soil piping, and</a:t>
            </a:r>
            <a:endParaRPr kumimoji="0" lang="en-US" sz="2000" b="0" i="0" u="none" strike="noStrike" cap="none" normalizeH="0" baseline="0" dirty="0" smtClean="0">
              <a:ln>
                <a:noFill/>
              </a:ln>
              <a:solidFill>
                <a:schemeClr val="tx1"/>
              </a:solidFill>
              <a:effectLst/>
              <a:latin typeface="Candara" pitchFamily="34" charset="0"/>
              <a:cs typeface="Arial" pitchFamily="34" charset="0"/>
            </a:endParaRPr>
          </a:p>
          <a:p>
            <a:pPr marL="347663" lvl="0" indent="-347663" algn="just" eaLnBrk="0" fontAlgn="base" hangingPunct="0">
              <a:spcBef>
                <a:spcPts val="600"/>
              </a:spcBef>
              <a:spcAft>
                <a:spcPct val="0"/>
              </a:spcAft>
              <a:buFontTx/>
              <a:buChar char="•"/>
            </a:pPr>
            <a:r>
              <a:rPr kumimoji="0" lang="en-US" sz="2000" b="0" i="0" u="none" strike="noStrike" cap="none" normalizeH="0" baseline="0" dirty="0" smtClean="0">
                <a:ln>
                  <a:noFill/>
                </a:ln>
                <a:solidFill>
                  <a:srgbClr val="000000"/>
                </a:solidFill>
                <a:effectLst/>
                <a:latin typeface="Candara" pitchFamily="34" charset="0"/>
                <a:ea typeface="Calibri" pitchFamily="34" charset="0"/>
                <a:cs typeface="Times New Roman" pitchFamily="18" charset="0"/>
              </a:rPr>
              <a:t>To soften tillage pans</a:t>
            </a:r>
          </a:p>
        </p:txBody>
      </p:sp>
    </p:spTree>
    <p:extLst>
      <p:ext uri="{BB962C8B-B14F-4D97-AF65-F5344CB8AC3E}">
        <p14:creationId xmlns:p14="http://schemas.microsoft.com/office/powerpoint/2010/main" val="514716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rgbClr val="0070C0"/>
                </a:solidFill>
                <a:effectLst>
                  <a:outerShdw blurRad="38100" dist="38100" dir="2700000" algn="tl">
                    <a:srgbClr val="000000">
                      <a:alpha val="43137"/>
                    </a:srgbClr>
                  </a:outerShdw>
                </a:effectLst>
                <a:latin typeface="Candara" pitchFamily="34" charset="0"/>
              </a:rPr>
              <a:t>Different method of Irrigation</a:t>
            </a:r>
            <a:endParaRPr lang="en-US" sz="3200" dirty="0">
              <a:solidFill>
                <a:srgbClr val="0070C0"/>
              </a:solidFill>
              <a:effectLst>
                <a:outerShdw blurRad="38100" dist="38100" dir="2700000" algn="tl">
                  <a:srgbClr val="000000">
                    <a:alpha val="43137"/>
                  </a:srgbClr>
                </a:outerShdw>
              </a:effectLst>
              <a:latin typeface="Candara" pitchFamily="34" charset="0"/>
            </a:endParaRPr>
          </a:p>
        </p:txBody>
      </p:sp>
      <p:sp>
        <p:nvSpPr>
          <p:cNvPr id="3" name="Rectangle 2"/>
          <p:cNvSpPr/>
          <p:nvPr/>
        </p:nvSpPr>
        <p:spPr>
          <a:xfrm>
            <a:off x="685800" y="1371600"/>
            <a:ext cx="6096000" cy="1938992"/>
          </a:xfrm>
          <a:prstGeom prst="rect">
            <a:avLst/>
          </a:prstGeom>
        </p:spPr>
        <p:txBody>
          <a:bodyPr wrap="square">
            <a:spAutoFit/>
          </a:bodyPr>
          <a:lstStyle/>
          <a:p>
            <a:r>
              <a:rPr lang="en-US" sz="2400" b="1" dirty="0" smtClean="0">
                <a:latin typeface="Candara" pitchFamily="34" charset="0"/>
              </a:rPr>
              <a:t>The four methods of irrigation are:</a:t>
            </a:r>
            <a:endParaRPr lang="en-US" sz="2400" dirty="0" smtClean="0">
              <a:latin typeface="Candara" pitchFamily="34" charset="0"/>
            </a:endParaRPr>
          </a:p>
          <a:p>
            <a:pPr marL="457200" indent="-457200">
              <a:buFont typeface="+mj-lt"/>
              <a:buAutoNum type="arabicPeriod"/>
            </a:pPr>
            <a:r>
              <a:rPr lang="en-US" sz="2400" dirty="0" smtClean="0">
                <a:latin typeface="Candara" pitchFamily="34" charset="0"/>
              </a:rPr>
              <a:t>Surface</a:t>
            </a:r>
          </a:p>
          <a:p>
            <a:pPr marL="457200" indent="-457200">
              <a:buFont typeface="+mj-lt"/>
              <a:buAutoNum type="arabicPeriod"/>
            </a:pPr>
            <a:r>
              <a:rPr lang="en-US" sz="2400" dirty="0" smtClean="0">
                <a:latin typeface="Candara" pitchFamily="34" charset="0"/>
              </a:rPr>
              <a:t>Sprinkler</a:t>
            </a:r>
          </a:p>
          <a:p>
            <a:pPr marL="457200" indent="-457200">
              <a:buFont typeface="+mj-lt"/>
              <a:buAutoNum type="arabicPeriod"/>
            </a:pPr>
            <a:r>
              <a:rPr lang="en-US" sz="2400" dirty="0" smtClean="0">
                <a:latin typeface="Candara" pitchFamily="34" charset="0"/>
              </a:rPr>
              <a:t>Drip/trickle</a:t>
            </a:r>
          </a:p>
          <a:p>
            <a:pPr marL="457200" indent="-457200">
              <a:buFont typeface="+mj-lt"/>
              <a:buAutoNum type="arabicPeriod"/>
            </a:pPr>
            <a:r>
              <a:rPr lang="en-US" sz="2400" dirty="0" smtClean="0">
                <a:latin typeface="Candara" pitchFamily="34" charset="0"/>
              </a:rPr>
              <a:t>Subsurface</a:t>
            </a:r>
            <a:endParaRPr lang="en-US" sz="2400" dirty="0">
              <a:latin typeface="Candara" pitchFamily="34" charset="0"/>
            </a:endParaRPr>
          </a:p>
        </p:txBody>
      </p:sp>
      <p:pic>
        <p:nvPicPr>
          <p:cNvPr id="7" name="Picture 7" descr="File:Dripirrigation.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8800" y="1600200"/>
            <a:ext cx="3183598" cy="207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88869" y="4419599"/>
            <a:ext cx="4144963" cy="2192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31243" y="3886200"/>
            <a:ext cx="2998573"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 y="3652201"/>
            <a:ext cx="3048000" cy="2175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1475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Verdana" pitchFamily="34" charset="0"/>
                <a:cs typeface="Arial" charset="0"/>
              </a:defRPr>
            </a:lvl1pPr>
            <a:lvl2pPr marL="742950" indent="-285750" eaLnBrk="0" hangingPunct="0">
              <a:defRPr sz="1200">
                <a:solidFill>
                  <a:schemeClr val="tx1"/>
                </a:solidFill>
                <a:latin typeface="Verdana" pitchFamily="34" charset="0"/>
                <a:cs typeface="Arial" charset="0"/>
              </a:defRPr>
            </a:lvl2pPr>
            <a:lvl3pPr marL="1143000" indent="-228600" eaLnBrk="0" hangingPunct="0">
              <a:defRPr sz="1200">
                <a:solidFill>
                  <a:schemeClr val="tx1"/>
                </a:solidFill>
                <a:latin typeface="Verdana" pitchFamily="34" charset="0"/>
                <a:cs typeface="Arial" charset="0"/>
              </a:defRPr>
            </a:lvl3pPr>
            <a:lvl4pPr marL="1600200" indent="-228600" eaLnBrk="0" hangingPunct="0">
              <a:defRPr sz="1200">
                <a:solidFill>
                  <a:schemeClr val="tx1"/>
                </a:solidFill>
                <a:latin typeface="Verdana" pitchFamily="34" charset="0"/>
                <a:cs typeface="Arial" charset="0"/>
              </a:defRPr>
            </a:lvl4pPr>
            <a:lvl5pPr marL="2057400" indent="-228600" eaLnBrk="0" hangingPunct="0">
              <a:defRPr sz="1200">
                <a:solidFill>
                  <a:schemeClr val="tx1"/>
                </a:solidFill>
                <a:latin typeface="Verdana" pitchFamily="34" charset="0"/>
                <a:cs typeface="Arial" charset="0"/>
              </a:defRPr>
            </a:lvl5pPr>
            <a:lvl6pPr marL="2514600" indent="-228600" eaLnBrk="0" fontAlgn="base" hangingPunct="0">
              <a:spcBef>
                <a:spcPct val="0"/>
              </a:spcBef>
              <a:spcAft>
                <a:spcPct val="0"/>
              </a:spcAft>
              <a:defRPr sz="1200">
                <a:solidFill>
                  <a:schemeClr val="tx1"/>
                </a:solidFill>
                <a:latin typeface="Verdana" pitchFamily="34" charset="0"/>
                <a:cs typeface="Arial" charset="0"/>
              </a:defRPr>
            </a:lvl6pPr>
            <a:lvl7pPr marL="2971800" indent="-228600" eaLnBrk="0" fontAlgn="base" hangingPunct="0">
              <a:spcBef>
                <a:spcPct val="0"/>
              </a:spcBef>
              <a:spcAft>
                <a:spcPct val="0"/>
              </a:spcAft>
              <a:defRPr sz="1200">
                <a:solidFill>
                  <a:schemeClr val="tx1"/>
                </a:solidFill>
                <a:latin typeface="Verdana" pitchFamily="34" charset="0"/>
                <a:cs typeface="Arial" charset="0"/>
              </a:defRPr>
            </a:lvl7pPr>
            <a:lvl8pPr marL="3429000" indent="-228600" eaLnBrk="0" fontAlgn="base" hangingPunct="0">
              <a:spcBef>
                <a:spcPct val="0"/>
              </a:spcBef>
              <a:spcAft>
                <a:spcPct val="0"/>
              </a:spcAft>
              <a:defRPr sz="1200">
                <a:solidFill>
                  <a:schemeClr val="tx1"/>
                </a:solidFill>
                <a:latin typeface="Verdana" pitchFamily="34" charset="0"/>
                <a:cs typeface="Arial" charset="0"/>
              </a:defRPr>
            </a:lvl8pPr>
            <a:lvl9pPr marL="3886200" indent="-228600" eaLnBrk="0" fontAlgn="base" hangingPunct="0">
              <a:spcBef>
                <a:spcPct val="0"/>
              </a:spcBef>
              <a:spcAft>
                <a:spcPct val="0"/>
              </a:spcAft>
              <a:defRPr sz="1200">
                <a:solidFill>
                  <a:schemeClr val="tx1"/>
                </a:solidFill>
                <a:latin typeface="Verdana" pitchFamily="34" charset="0"/>
                <a:cs typeface="Arial" charset="0"/>
              </a:defRPr>
            </a:lvl9pPr>
          </a:lstStyle>
          <a:p>
            <a:pPr eaLnBrk="1" hangingPunct="1"/>
            <a:fld id="{358C7A9D-28DF-4FE2-A616-3EC757036F46}" type="slidenum">
              <a:rPr lang="en-US" sz="1000" smtClean="0"/>
              <a:pPr eaLnBrk="1" hangingPunct="1"/>
              <a:t>3</a:t>
            </a:fld>
            <a:endParaRPr lang="en-US" sz="1000" smtClean="0"/>
          </a:p>
        </p:txBody>
      </p:sp>
      <p:sp>
        <p:nvSpPr>
          <p:cNvPr id="2" name="Title 1"/>
          <p:cNvSpPr>
            <a:spLocks noGrp="1"/>
          </p:cNvSpPr>
          <p:nvPr>
            <p:ph type="title" idx="4294967295"/>
          </p:nvPr>
        </p:nvSpPr>
        <p:spPr>
          <a:xfrm>
            <a:off x="457200" y="457200"/>
            <a:ext cx="8229600" cy="731838"/>
          </a:xfrm>
        </p:spPr>
        <p:txBody>
          <a:bodyPr anchor="ctr">
            <a:noAutofit/>
          </a:bodyPr>
          <a:lstStyle/>
          <a:p>
            <a:pPr algn="l" eaLnBrk="1" hangingPunct="1">
              <a:defRPr/>
            </a:pPr>
            <a:r>
              <a:rPr lang="en-US" sz="3200" dirty="0" smtClean="0">
                <a:solidFill>
                  <a:srgbClr val="C00000"/>
                </a:solidFill>
                <a:effectLst>
                  <a:outerShdw blurRad="38100" dist="38100" dir="2700000" algn="tl">
                    <a:srgbClr val="C0C0C0"/>
                  </a:outerShdw>
                </a:effectLst>
                <a:latin typeface="Candara" pitchFamily="34" charset="0"/>
              </a:rPr>
              <a:t>Characteristics of Bangladesh Agriculture</a:t>
            </a:r>
          </a:p>
        </p:txBody>
      </p:sp>
      <p:sp>
        <p:nvSpPr>
          <p:cNvPr id="3075" name="Content Placeholder 2"/>
          <p:cNvSpPr>
            <a:spLocks noGrp="1"/>
          </p:cNvSpPr>
          <p:nvPr>
            <p:ph idx="4294967295"/>
          </p:nvPr>
        </p:nvSpPr>
        <p:spPr>
          <a:xfrm>
            <a:off x="685800" y="1600200"/>
            <a:ext cx="6705600" cy="4648200"/>
          </a:xfrm>
        </p:spPr>
        <p:txBody>
          <a:bodyPr>
            <a:normAutofit lnSpcReduction="10000"/>
          </a:bodyPr>
          <a:lstStyle/>
          <a:p>
            <a:pPr marL="571500">
              <a:spcBef>
                <a:spcPts val="600"/>
              </a:spcBef>
              <a:spcAft>
                <a:spcPts val="600"/>
              </a:spcAft>
              <a:buSzPct val="85000"/>
              <a:buFont typeface="Wingdings" pitchFamily="2" charset="2"/>
              <a:buChar char="q"/>
              <a:defRPr/>
            </a:pPr>
            <a:r>
              <a:rPr lang="en-US" sz="2400" b="1" dirty="0" smtClean="0">
                <a:latin typeface="Candara" pitchFamily="34" charset="0"/>
              </a:rPr>
              <a:t>Cropping intensity 179%</a:t>
            </a:r>
          </a:p>
          <a:p>
            <a:pPr marL="571500">
              <a:spcBef>
                <a:spcPts val="600"/>
              </a:spcBef>
              <a:spcAft>
                <a:spcPts val="600"/>
              </a:spcAft>
              <a:buSzPct val="85000"/>
              <a:buFont typeface="Wingdings" pitchFamily="2" charset="2"/>
              <a:buChar char="q"/>
              <a:defRPr/>
            </a:pPr>
            <a:r>
              <a:rPr lang="en-US" sz="2400" b="1" dirty="0" smtClean="0">
                <a:latin typeface="Candara" pitchFamily="34" charset="0"/>
              </a:rPr>
              <a:t>Irrigated land 56%</a:t>
            </a:r>
          </a:p>
          <a:p>
            <a:pPr marL="571500">
              <a:spcBef>
                <a:spcPts val="600"/>
              </a:spcBef>
              <a:spcAft>
                <a:spcPts val="600"/>
              </a:spcAft>
              <a:buSzPct val="85000"/>
              <a:buFont typeface="Wingdings" pitchFamily="2" charset="2"/>
              <a:buChar char="q"/>
              <a:defRPr/>
            </a:pPr>
            <a:r>
              <a:rPr lang="en-US" sz="2400" b="1" dirty="0" smtClean="0">
                <a:latin typeface="Candara" pitchFamily="34" charset="0"/>
              </a:rPr>
              <a:t>Surface water:21% groundwater:79%</a:t>
            </a:r>
          </a:p>
          <a:p>
            <a:pPr marL="571500">
              <a:spcBef>
                <a:spcPts val="600"/>
              </a:spcBef>
              <a:spcAft>
                <a:spcPts val="600"/>
              </a:spcAft>
              <a:buSzPct val="85000"/>
              <a:buFont typeface="Wingdings" pitchFamily="2" charset="2"/>
              <a:buChar char="q"/>
              <a:defRPr/>
            </a:pPr>
            <a:r>
              <a:rPr lang="en-US" sz="2400" b="1" dirty="0" smtClean="0">
                <a:latin typeface="Candara" pitchFamily="34" charset="0"/>
              </a:rPr>
              <a:t>Land-man ratio:  .06 ha</a:t>
            </a:r>
          </a:p>
          <a:p>
            <a:pPr marL="571500">
              <a:spcBef>
                <a:spcPts val="600"/>
              </a:spcBef>
              <a:spcAft>
                <a:spcPts val="600"/>
              </a:spcAft>
              <a:buSzPct val="85000"/>
              <a:buFont typeface="Wingdings" pitchFamily="2" charset="2"/>
              <a:buChar char="q"/>
              <a:defRPr/>
            </a:pPr>
            <a:r>
              <a:rPr lang="en-US" sz="2400" b="1" dirty="0" smtClean="0">
                <a:latin typeface="Candara" pitchFamily="34" charset="0"/>
              </a:rPr>
              <a:t>Mainly subsistence farming</a:t>
            </a:r>
          </a:p>
          <a:p>
            <a:pPr marL="571500">
              <a:spcBef>
                <a:spcPts val="600"/>
              </a:spcBef>
              <a:spcAft>
                <a:spcPts val="600"/>
              </a:spcAft>
              <a:buSzPct val="85000"/>
              <a:buFont typeface="Wingdings" pitchFamily="2" charset="2"/>
              <a:buChar char="q"/>
              <a:defRPr/>
            </a:pPr>
            <a:r>
              <a:rPr lang="en-US" sz="2400" b="1" dirty="0" smtClean="0">
                <a:latin typeface="Candara" pitchFamily="34" charset="0"/>
              </a:rPr>
              <a:t>Inadequate agro-processing</a:t>
            </a:r>
          </a:p>
          <a:p>
            <a:pPr marL="571500">
              <a:spcBef>
                <a:spcPts val="600"/>
              </a:spcBef>
              <a:spcAft>
                <a:spcPts val="600"/>
              </a:spcAft>
              <a:buSzPct val="85000"/>
              <a:buFont typeface="Wingdings" pitchFamily="2" charset="2"/>
              <a:buChar char="q"/>
              <a:defRPr/>
            </a:pPr>
            <a:r>
              <a:rPr lang="en-US" sz="2400" b="1" dirty="0" smtClean="0">
                <a:latin typeface="Candara" pitchFamily="34" charset="0"/>
              </a:rPr>
              <a:t>Non-mechanized farming</a:t>
            </a:r>
          </a:p>
          <a:p>
            <a:pPr marL="571500">
              <a:spcBef>
                <a:spcPts val="600"/>
              </a:spcBef>
              <a:spcAft>
                <a:spcPts val="600"/>
              </a:spcAft>
              <a:buSzPct val="85000"/>
              <a:buFont typeface="Wingdings" pitchFamily="2" charset="2"/>
              <a:buChar char="q"/>
              <a:defRPr/>
            </a:pPr>
            <a:r>
              <a:rPr lang="en-US" sz="2400" b="1" dirty="0" smtClean="0">
                <a:latin typeface="Candara" pitchFamily="34" charset="0"/>
              </a:rPr>
              <a:t>Fragmented land/plots</a:t>
            </a:r>
          </a:p>
          <a:p>
            <a:pPr marL="571500">
              <a:spcBef>
                <a:spcPts val="600"/>
              </a:spcBef>
              <a:spcAft>
                <a:spcPts val="600"/>
              </a:spcAft>
              <a:buSzPct val="85000"/>
              <a:buFont typeface="Wingdings" pitchFamily="2" charset="2"/>
              <a:buChar char="q"/>
              <a:defRPr/>
            </a:pPr>
            <a:r>
              <a:rPr lang="en-US" sz="2400" b="1" dirty="0" smtClean="0">
                <a:latin typeface="Candara" pitchFamily="34" charset="0"/>
              </a:rPr>
              <a:t>Dependence largely on nature</a:t>
            </a:r>
          </a:p>
          <a:p>
            <a:pPr marL="365125" indent="-282575" eaLnBrk="1" hangingPunct="1">
              <a:spcBef>
                <a:spcPts val="600"/>
              </a:spcBef>
              <a:spcAft>
                <a:spcPts val="600"/>
              </a:spcAft>
              <a:buClrTx/>
              <a:buFont typeface="Wingdings" pitchFamily="2" charset="2"/>
              <a:buChar char="q"/>
              <a:defRPr/>
            </a:pPr>
            <a:endParaRPr lang="en-US" sz="2400" b="1" dirty="0" smtClean="0">
              <a:latin typeface="Candara" pitchFamily="34" charset="0"/>
            </a:endParaRPr>
          </a:p>
          <a:p>
            <a:pPr marL="365125" indent="-282575" eaLnBrk="1" hangingPunct="1">
              <a:spcBef>
                <a:spcPts val="600"/>
              </a:spcBef>
              <a:spcAft>
                <a:spcPts val="600"/>
              </a:spcAft>
              <a:buClrTx/>
              <a:buFont typeface="Wingdings" pitchFamily="2" charset="2"/>
              <a:buChar char="q"/>
              <a:defRPr/>
            </a:pPr>
            <a:endParaRPr lang="en-US" sz="2400" b="1" dirty="0" smtClean="0">
              <a:latin typeface="Candara" pitchFamily="34" charset="0"/>
            </a:endParaRPr>
          </a:p>
        </p:txBody>
      </p:sp>
    </p:spTree>
    <p:extLst>
      <p:ext uri="{BB962C8B-B14F-4D97-AF65-F5344CB8AC3E}">
        <p14:creationId xmlns:p14="http://schemas.microsoft.com/office/powerpoint/2010/main" val="26555878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Verdana" pitchFamily="34" charset="0"/>
                <a:cs typeface="Arial" charset="0"/>
              </a:defRPr>
            </a:lvl1pPr>
            <a:lvl2pPr marL="742950" indent="-285750" eaLnBrk="0" hangingPunct="0">
              <a:defRPr sz="1200">
                <a:solidFill>
                  <a:schemeClr val="tx1"/>
                </a:solidFill>
                <a:latin typeface="Verdana" pitchFamily="34" charset="0"/>
                <a:cs typeface="Arial" charset="0"/>
              </a:defRPr>
            </a:lvl2pPr>
            <a:lvl3pPr marL="1143000" indent="-228600" eaLnBrk="0" hangingPunct="0">
              <a:defRPr sz="1200">
                <a:solidFill>
                  <a:schemeClr val="tx1"/>
                </a:solidFill>
                <a:latin typeface="Verdana" pitchFamily="34" charset="0"/>
                <a:cs typeface="Arial" charset="0"/>
              </a:defRPr>
            </a:lvl3pPr>
            <a:lvl4pPr marL="1600200" indent="-228600" eaLnBrk="0" hangingPunct="0">
              <a:defRPr sz="1200">
                <a:solidFill>
                  <a:schemeClr val="tx1"/>
                </a:solidFill>
                <a:latin typeface="Verdana" pitchFamily="34" charset="0"/>
                <a:cs typeface="Arial" charset="0"/>
              </a:defRPr>
            </a:lvl4pPr>
            <a:lvl5pPr marL="2057400" indent="-228600" eaLnBrk="0" hangingPunct="0">
              <a:defRPr sz="1200">
                <a:solidFill>
                  <a:schemeClr val="tx1"/>
                </a:solidFill>
                <a:latin typeface="Verdana" pitchFamily="34" charset="0"/>
                <a:cs typeface="Arial" charset="0"/>
              </a:defRPr>
            </a:lvl5pPr>
            <a:lvl6pPr marL="2514600" indent="-228600" eaLnBrk="0" fontAlgn="base" hangingPunct="0">
              <a:spcBef>
                <a:spcPct val="0"/>
              </a:spcBef>
              <a:spcAft>
                <a:spcPct val="0"/>
              </a:spcAft>
              <a:defRPr sz="1200">
                <a:solidFill>
                  <a:schemeClr val="tx1"/>
                </a:solidFill>
                <a:latin typeface="Verdana" pitchFamily="34" charset="0"/>
                <a:cs typeface="Arial" charset="0"/>
              </a:defRPr>
            </a:lvl6pPr>
            <a:lvl7pPr marL="2971800" indent="-228600" eaLnBrk="0" fontAlgn="base" hangingPunct="0">
              <a:spcBef>
                <a:spcPct val="0"/>
              </a:spcBef>
              <a:spcAft>
                <a:spcPct val="0"/>
              </a:spcAft>
              <a:defRPr sz="1200">
                <a:solidFill>
                  <a:schemeClr val="tx1"/>
                </a:solidFill>
                <a:latin typeface="Verdana" pitchFamily="34" charset="0"/>
                <a:cs typeface="Arial" charset="0"/>
              </a:defRPr>
            </a:lvl7pPr>
            <a:lvl8pPr marL="3429000" indent="-228600" eaLnBrk="0" fontAlgn="base" hangingPunct="0">
              <a:spcBef>
                <a:spcPct val="0"/>
              </a:spcBef>
              <a:spcAft>
                <a:spcPct val="0"/>
              </a:spcAft>
              <a:defRPr sz="1200">
                <a:solidFill>
                  <a:schemeClr val="tx1"/>
                </a:solidFill>
                <a:latin typeface="Verdana" pitchFamily="34" charset="0"/>
                <a:cs typeface="Arial" charset="0"/>
              </a:defRPr>
            </a:lvl8pPr>
            <a:lvl9pPr marL="3886200" indent="-228600" eaLnBrk="0" fontAlgn="base" hangingPunct="0">
              <a:spcBef>
                <a:spcPct val="0"/>
              </a:spcBef>
              <a:spcAft>
                <a:spcPct val="0"/>
              </a:spcAft>
              <a:defRPr sz="1200">
                <a:solidFill>
                  <a:schemeClr val="tx1"/>
                </a:solidFill>
                <a:latin typeface="Verdana" pitchFamily="34" charset="0"/>
                <a:cs typeface="Arial" charset="0"/>
              </a:defRPr>
            </a:lvl9pPr>
          </a:lstStyle>
          <a:p>
            <a:pPr eaLnBrk="1" hangingPunct="1"/>
            <a:fld id="{FB820D3C-3E47-4E16-8A3E-AA5794597D41}" type="slidenum">
              <a:rPr lang="en-US" sz="1000" smtClean="0"/>
              <a:pPr eaLnBrk="1" hangingPunct="1"/>
              <a:t>4</a:t>
            </a:fld>
            <a:endParaRPr lang="en-US" sz="1000" smtClean="0"/>
          </a:p>
        </p:txBody>
      </p:sp>
      <p:sp>
        <p:nvSpPr>
          <p:cNvPr id="18434" name="Rectangle 2"/>
          <p:cNvSpPr>
            <a:spLocks noGrp="1" noChangeArrowheads="1"/>
          </p:cNvSpPr>
          <p:nvPr>
            <p:ph type="title"/>
          </p:nvPr>
        </p:nvSpPr>
        <p:spPr>
          <a:xfrm>
            <a:off x="533400" y="533400"/>
            <a:ext cx="6858000" cy="606425"/>
          </a:xfrm>
        </p:spPr>
        <p:txBody>
          <a:bodyPr/>
          <a:lstStyle/>
          <a:p>
            <a:pPr algn="l" eaLnBrk="1" hangingPunct="1">
              <a:defRPr/>
            </a:pPr>
            <a:r>
              <a:rPr lang="en-US" sz="3200" dirty="0" smtClean="0">
                <a:solidFill>
                  <a:srgbClr val="C00000"/>
                </a:solidFill>
                <a:effectLst>
                  <a:outerShdw blurRad="38100" dist="38100" dir="2700000" algn="tl">
                    <a:srgbClr val="000000">
                      <a:alpha val="43137"/>
                    </a:srgbClr>
                  </a:outerShdw>
                </a:effectLst>
                <a:latin typeface="Candara" pitchFamily="34" charset="0"/>
              </a:rPr>
              <a:t>Some Challenges</a:t>
            </a:r>
          </a:p>
        </p:txBody>
      </p:sp>
      <p:sp>
        <p:nvSpPr>
          <p:cNvPr id="14340" name="Rectangle 3"/>
          <p:cNvSpPr>
            <a:spLocks noGrp="1" noChangeArrowheads="1"/>
          </p:cNvSpPr>
          <p:nvPr>
            <p:ph type="body" idx="1"/>
          </p:nvPr>
        </p:nvSpPr>
        <p:spPr>
          <a:xfrm>
            <a:off x="457200" y="1447800"/>
            <a:ext cx="8534400" cy="4495800"/>
          </a:xfrm>
        </p:spPr>
        <p:txBody>
          <a:bodyPr/>
          <a:lstStyle/>
          <a:p>
            <a:pPr marL="561975" eaLnBrk="1" hangingPunct="1">
              <a:spcBef>
                <a:spcPts val="600"/>
              </a:spcBef>
              <a:buClrTx/>
              <a:buSzPct val="85000"/>
              <a:buFont typeface="Wingdings" pitchFamily="2" charset="2"/>
              <a:buChar char="q"/>
            </a:pPr>
            <a:r>
              <a:rPr lang="en-US" sz="2200" dirty="0" smtClean="0">
                <a:latin typeface="Candara" pitchFamily="34" charset="0"/>
              </a:rPr>
              <a:t>Rapid shrinkage of agricultural land @1% per year</a:t>
            </a:r>
          </a:p>
          <a:p>
            <a:pPr marL="561975" eaLnBrk="1" hangingPunct="1">
              <a:spcBef>
                <a:spcPts val="600"/>
              </a:spcBef>
              <a:buClrTx/>
              <a:buSzPct val="85000"/>
              <a:buFont typeface="Wingdings" pitchFamily="2" charset="2"/>
              <a:buChar char="q"/>
            </a:pPr>
            <a:r>
              <a:rPr lang="en-US" sz="2200" dirty="0" smtClean="0">
                <a:latin typeface="Candara" pitchFamily="34" charset="0"/>
              </a:rPr>
              <a:t>Population growth @1.48% per year</a:t>
            </a:r>
          </a:p>
          <a:p>
            <a:pPr marL="561975" eaLnBrk="1" hangingPunct="1">
              <a:spcBef>
                <a:spcPts val="600"/>
              </a:spcBef>
              <a:buClrTx/>
              <a:buSzPct val="85000"/>
              <a:buFont typeface="Wingdings" pitchFamily="2" charset="2"/>
              <a:buChar char="q"/>
            </a:pPr>
            <a:r>
              <a:rPr lang="en-US" sz="2200" dirty="0" smtClean="0">
                <a:latin typeface="Candara" pitchFamily="34" charset="0"/>
              </a:rPr>
              <a:t>Climate change and variations</a:t>
            </a:r>
          </a:p>
          <a:p>
            <a:pPr marL="561975" eaLnBrk="1" hangingPunct="1">
              <a:spcBef>
                <a:spcPts val="600"/>
              </a:spcBef>
              <a:buClrTx/>
              <a:buSzPct val="85000"/>
              <a:buFont typeface="Wingdings" pitchFamily="2" charset="2"/>
              <a:buChar char="q"/>
            </a:pPr>
            <a:r>
              <a:rPr lang="en-US" sz="2200" dirty="0" smtClean="0">
                <a:latin typeface="Candara" pitchFamily="34" charset="0"/>
              </a:rPr>
              <a:t>Rapid urbanization growth @12% per year</a:t>
            </a:r>
          </a:p>
          <a:p>
            <a:pPr marL="561975" eaLnBrk="1" hangingPunct="1">
              <a:spcBef>
                <a:spcPts val="600"/>
              </a:spcBef>
              <a:buClrTx/>
              <a:buSzPct val="85000"/>
              <a:buFont typeface="Wingdings" pitchFamily="2" charset="2"/>
              <a:buChar char="q"/>
            </a:pPr>
            <a:r>
              <a:rPr lang="en-US" sz="2200" dirty="0" smtClean="0">
                <a:latin typeface="Candara" pitchFamily="34" charset="0"/>
              </a:rPr>
              <a:t>Agricultural research and education (manpower shortage, updating course curriculum)</a:t>
            </a:r>
          </a:p>
          <a:p>
            <a:pPr marL="561975" eaLnBrk="1" hangingPunct="1">
              <a:spcBef>
                <a:spcPts val="600"/>
              </a:spcBef>
              <a:buClrTx/>
              <a:buSzPct val="85000"/>
              <a:buFont typeface="Wingdings" pitchFamily="2" charset="2"/>
              <a:buChar char="q"/>
            </a:pPr>
            <a:r>
              <a:rPr lang="en-US" sz="2200" dirty="0" smtClean="0">
                <a:latin typeface="Candara" pitchFamily="34" charset="0"/>
              </a:rPr>
              <a:t>Technology generation (needs expertise, time and money)</a:t>
            </a:r>
          </a:p>
          <a:p>
            <a:pPr marL="561975" eaLnBrk="1" hangingPunct="1">
              <a:spcBef>
                <a:spcPts val="600"/>
              </a:spcBef>
              <a:buClrTx/>
              <a:buSzPct val="85000"/>
              <a:buFont typeface="Wingdings" pitchFamily="2" charset="2"/>
              <a:buChar char="q"/>
            </a:pPr>
            <a:r>
              <a:rPr lang="en-US" sz="2200" dirty="0" smtClean="0">
                <a:latin typeface="Candara" pitchFamily="34" charset="0"/>
              </a:rPr>
              <a:t>Technology dissemination (needs expertise, time, logistics support)</a:t>
            </a:r>
          </a:p>
          <a:p>
            <a:pPr marL="561975" eaLnBrk="1" hangingPunct="1">
              <a:spcBef>
                <a:spcPts val="600"/>
              </a:spcBef>
              <a:buClrTx/>
              <a:buSzPct val="85000"/>
              <a:buFont typeface="Wingdings" pitchFamily="2" charset="2"/>
              <a:buChar char="q"/>
            </a:pPr>
            <a:r>
              <a:rPr lang="en-US" sz="2200" dirty="0" smtClean="0">
                <a:latin typeface="Candara" pitchFamily="34" charset="0"/>
              </a:rPr>
              <a:t>Alternate livelihoods/rehabilitation program</a:t>
            </a:r>
          </a:p>
          <a:p>
            <a:pPr marL="561975" eaLnBrk="1" hangingPunct="1">
              <a:spcBef>
                <a:spcPts val="600"/>
              </a:spcBef>
              <a:buClrTx/>
              <a:buSzPct val="85000"/>
              <a:buFont typeface="Wingdings" pitchFamily="2" charset="2"/>
              <a:buChar char="q"/>
            </a:pPr>
            <a:r>
              <a:rPr lang="en-US" sz="2200" dirty="0" smtClean="0">
                <a:latin typeface="Candara" pitchFamily="34" charset="0"/>
              </a:rPr>
              <a:t>Inadequate value addition/food processing</a:t>
            </a:r>
          </a:p>
        </p:txBody>
      </p:sp>
    </p:spTree>
    <p:extLst>
      <p:ext uri="{BB962C8B-B14F-4D97-AF65-F5344CB8AC3E}">
        <p14:creationId xmlns:p14="http://schemas.microsoft.com/office/powerpoint/2010/main" val="27240662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Verdana" pitchFamily="34" charset="0"/>
                <a:cs typeface="Arial" charset="0"/>
              </a:defRPr>
            </a:lvl1pPr>
            <a:lvl2pPr marL="742950" indent="-285750" eaLnBrk="0" hangingPunct="0">
              <a:defRPr sz="1200">
                <a:solidFill>
                  <a:schemeClr val="tx1"/>
                </a:solidFill>
                <a:latin typeface="Verdana" pitchFamily="34" charset="0"/>
                <a:cs typeface="Arial" charset="0"/>
              </a:defRPr>
            </a:lvl2pPr>
            <a:lvl3pPr marL="1143000" indent="-228600" eaLnBrk="0" hangingPunct="0">
              <a:defRPr sz="1200">
                <a:solidFill>
                  <a:schemeClr val="tx1"/>
                </a:solidFill>
                <a:latin typeface="Verdana" pitchFamily="34" charset="0"/>
                <a:cs typeface="Arial" charset="0"/>
              </a:defRPr>
            </a:lvl3pPr>
            <a:lvl4pPr marL="1600200" indent="-228600" eaLnBrk="0" hangingPunct="0">
              <a:defRPr sz="1200">
                <a:solidFill>
                  <a:schemeClr val="tx1"/>
                </a:solidFill>
                <a:latin typeface="Verdana" pitchFamily="34" charset="0"/>
                <a:cs typeface="Arial" charset="0"/>
              </a:defRPr>
            </a:lvl4pPr>
            <a:lvl5pPr marL="2057400" indent="-228600" eaLnBrk="0" hangingPunct="0">
              <a:defRPr sz="1200">
                <a:solidFill>
                  <a:schemeClr val="tx1"/>
                </a:solidFill>
                <a:latin typeface="Verdana" pitchFamily="34" charset="0"/>
                <a:cs typeface="Arial" charset="0"/>
              </a:defRPr>
            </a:lvl5pPr>
            <a:lvl6pPr marL="2514600" indent="-228600" eaLnBrk="0" fontAlgn="base" hangingPunct="0">
              <a:spcBef>
                <a:spcPct val="0"/>
              </a:spcBef>
              <a:spcAft>
                <a:spcPct val="0"/>
              </a:spcAft>
              <a:defRPr sz="1200">
                <a:solidFill>
                  <a:schemeClr val="tx1"/>
                </a:solidFill>
                <a:latin typeface="Verdana" pitchFamily="34" charset="0"/>
                <a:cs typeface="Arial" charset="0"/>
              </a:defRPr>
            </a:lvl6pPr>
            <a:lvl7pPr marL="2971800" indent="-228600" eaLnBrk="0" fontAlgn="base" hangingPunct="0">
              <a:spcBef>
                <a:spcPct val="0"/>
              </a:spcBef>
              <a:spcAft>
                <a:spcPct val="0"/>
              </a:spcAft>
              <a:defRPr sz="1200">
                <a:solidFill>
                  <a:schemeClr val="tx1"/>
                </a:solidFill>
                <a:latin typeface="Verdana" pitchFamily="34" charset="0"/>
                <a:cs typeface="Arial" charset="0"/>
              </a:defRPr>
            </a:lvl7pPr>
            <a:lvl8pPr marL="3429000" indent="-228600" eaLnBrk="0" fontAlgn="base" hangingPunct="0">
              <a:spcBef>
                <a:spcPct val="0"/>
              </a:spcBef>
              <a:spcAft>
                <a:spcPct val="0"/>
              </a:spcAft>
              <a:defRPr sz="1200">
                <a:solidFill>
                  <a:schemeClr val="tx1"/>
                </a:solidFill>
                <a:latin typeface="Verdana" pitchFamily="34" charset="0"/>
                <a:cs typeface="Arial" charset="0"/>
              </a:defRPr>
            </a:lvl8pPr>
            <a:lvl9pPr marL="3886200" indent="-228600" eaLnBrk="0" fontAlgn="base" hangingPunct="0">
              <a:spcBef>
                <a:spcPct val="0"/>
              </a:spcBef>
              <a:spcAft>
                <a:spcPct val="0"/>
              </a:spcAft>
              <a:defRPr sz="1200">
                <a:solidFill>
                  <a:schemeClr val="tx1"/>
                </a:solidFill>
                <a:latin typeface="Verdana" pitchFamily="34" charset="0"/>
                <a:cs typeface="Arial" charset="0"/>
              </a:defRPr>
            </a:lvl9pPr>
          </a:lstStyle>
          <a:p>
            <a:pPr eaLnBrk="1" hangingPunct="1"/>
            <a:fld id="{2C528F26-F27F-460B-8674-44961C9C84E5}" type="slidenum">
              <a:rPr lang="en-US" sz="1000" smtClean="0"/>
              <a:pPr eaLnBrk="1" hangingPunct="1"/>
              <a:t>5</a:t>
            </a:fld>
            <a:endParaRPr lang="en-US" sz="1000" smtClean="0"/>
          </a:p>
        </p:txBody>
      </p:sp>
      <p:sp>
        <p:nvSpPr>
          <p:cNvPr id="2" name="Title 1"/>
          <p:cNvSpPr>
            <a:spLocks noGrp="1"/>
          </p:cNvSpPr>
          <p:nvPr>
            <p:ph type="title" idx="4294967295"/>
          </p:nvPr>
        </p:nvSpPr>
        <p:spPr>
          <a:xfrm>
            <a:off x="457200" y="533400"/>
            <a:ext cx="8229600" cy="609600"/>
          </a:xfrm>
          <a:ln>
            <a:solidFill>
              <a:schemeClr val="tx1"/>
            </a:solidFill>
          </a:ln>
        </p:spPr>
        <p:txBody>
          <a:bodyPr anchor="ctr"/>
          <a:lstStyle/>
          <a:p>
            <a:pPr algn="l" eaLnBrk="1" hangingPunct="1">
              <a:defRPr/>
            </a:pPr>
            <a:r>
              <a:rPr lang="en-US" sz="3200" dirty="0" smtClean="0">
                <a:solidFill>
                  <a:srgbClr val="C00000"/>
                </a:solidFill>
                <a:effectLst>
                  <a:outerShdw blurRad="38100" dist="38100" dir="2700000" algn="tl">
                    <a:srgbClr val="C0C0C0"/>
                  </a:outerShdw>
                </a:effectLst>
                <a:latin typeface="Candara" pitchFamily="34" charset="0"/>
              </a:rPr>
              <a:t>Challenges continued…</a:t>
            </a:r>
          </a:p>
        </p:txBody>
      </p:sp>
      <p:sp>
        <p:nvSpPr>
          <p:cNvPr id="14339" name="Content Placeholder 2"/>
          <p:cNvSpPr>
            <a:spLocks noGrp="1"/>
          </p:cNvSpPr>
          <p:nvPr>
            <p:ph idx="4294967295"/>
          </p:nvPr>
        </p:nvSpPr>
        <p:spPr>
          <a:xfrm>
            <a:off x="457200" y="1371601"/>
            <a:ext cx="7924800" cy="4114800"/>
          </a:xfrm>
        </p:spPr>
        <p:txBody>
          <a:bodyPr/>
          <a:lstStyle/>
          <a:p>
            <a:pPr marL="561975" indent="-330200" eaLnBrk="1" hangingPunct="1">
              <a:spcBef>
                <a:spcPts val="600"/>
              </a:spcBef>
              <a:spcAft>
                <a:spcPts val="600"/>
              </a:spcAft>
              <a:buClrTx/>
              <a:buSzPct val="84000"/>
              <a:buFont typeface="Wingdings" pitchFamily="2" charset="2"/>
              <a:buChar char="q"/>
              <a:defRPr/>
            </a:pPr>
            <a:r>
              <a:rPr lang="en-US" sz="2400" dirty="0" smtClean="0">
                <a:latin typeface="Candara" pitchFamily="34" charset="0"/>
              </a:rPr>
              <a:t>Climate change adaptation &amp; mitigation</a:t>
            </a:r>
          </a:p>
          <a:p>
            <a:pPr marL="561975" indent="-330200" eaLnBrk="1" hangingPunct="1">
              <a:spcBef>
                <a:spcPts val="600"/>
              </a:spcBef>
              <a:spcAft>
                <a:spcPts val="600"/>
              </a:spcAft>
              <a:buClrTx/>
              <a:buSzPct val="84000"/>
              <a:buFont typeface="Wingdings" pitchFamily="2" charset="2"/>
              <a:buChar char="q"/>
              <a:defRPr/>
            </a:pPr>
            <a:r>
              <a:rPr lang="en-US" sz="2400" dirty="0" smtClean="0">
                <a:latin typeface="Candara" pitchFamily="34" charset="0"/>
              </a:rPr>
              <a:t>Developing stress tolerant varieties</a:t>
            </a:r>
          </a:p>
          <a:p>
            <a:pPr marL="561975" indent="-330200" eaLnBrk="1" hangingPunct="1">
              <a:spcBef>
                <a:spcPts val="600"/>
              </a:spcBef>
              <a:spcAft>
                <a:spcPts val="600"/>
              </a:spcAft>
              <a:buClrTx/>
              <a:buSzPct val="84000"/>
              <a:buFont typeface="Wingdings" pitchFamily="2" charset="2"/>
              <a:buChar char="q"/>
              <a:defRPr/>
            </a:pPr>
            <a:r>
              <a:rPr lang="en-US" sz="2400" dirty="0" smtClean="0">
                <a:latin typeface="Candara" pitchFamily="34" charset="0"/>
              </a:rPr>
              <a:t>Transferring updated information and technologies to the field</a:t>
            </a:r>
          </a:p>
          <a:p>
            <a:pPr marL="561975" indent="-330200" eaLnBrk="1" hangingPunct="1">
              <a:spcBef>
                <a:spcPts val="600"/>
              </a:spcBef>
              <a:spcAft>
                <a:spcPts val="600"/>
              </a:spcAft>
              <a:buClrTx/>
              <a:buSzPct val="84000"/>
              <a:buFont typeface="Wingdings" pitchFamily="2" charset="2"/>
              <a:buChar char="q"/>
              <a:defRPr/>
            </a:pPr>
            <a:r>
              <a:rPr lang="en-US" sz="2400" dirty="0" smtClean="0">
                <a:latin typeface="Candara" pitchFamily="34" charset="0"/>
              </a:rPr>
              <a:t>Attaining irrigation efficiency</a:t>
            </a:r>
          </a:p>
          <a:p>
            <a:pPr marL="561975" indent="-330200" eaLnBrk="1" hangingPunct="1">
              <a:spcBef>
                <a:spcPts val="600"/>
              </a:spcBef>
              <a:spcAft>
                <a:spcPts val="600"/>
              </a:spcAft>
              <a:buClrTx/>
              <a:buSzPct val="84000"/>
              <a:buFont typeface="Wingdings" pitchFamily="2" charset="2"/>
              <a:buChar char="q"/>
              <a:defRPr/>
            </a:pPr>
            <a:r>
              <a:rPr lang="en-US" sz="2400" dirty="0" smtClean="0">
                <a:latin typeface="Candara" pitchFamily="34" charset="0"/>
              </a:rPr>
              <a:t>Regaining soil fertility and natural ingredients</a:t>
            </a:r>
          </a:p>
          <a:p>
            <a:pPr marL="561975" indent="-330200" eaLnBrk="1" hangingPunct="1">
              <a:spcBef>
                <a:spcPts val="600"/>
              </a:spcBef>
              <a:spcAft>
                <a:spcPts val="600"/>
              </a:spcAft>
              <a:buClrTx/>
              <a:buSzPct val="84000"/>
              <a:buFont typeface="Wingdings" pitchFamily="2" charset="2"/>
              <a:buChar char="q"/>
              <a:defRPr/>
            </a:pPr>
            <a:r>
              <a:rPr lang="en-US" sz="2400" dirty="0" smtClean="0">
                <a:latin typeface="Candara" pitchFamily="34" charset="0"/>
              </a:rPr>
              <a:t>Research-extension-farmer-market linkage</a:t>
            </a:r>
          </a:p>
          <a:p>
            <a:pPr marL="561975" indent="-330200" eaLnBrk="1" hangingPunct="1">
              <a:spcBef>
                <a:spcPts val="600"/>
              </a:spcBef>
              <a:spcAft>
                <a:spcPts val="600"/>
              </a:spcAft>
              <a:buClrTx/>
              <a:buSzPct val="84000"/>
              <a:buFont typeface="Wingdings" pitchFamily="2" charset="2"/>
              <a:buChar char="q"/>
              <a:defRPr/>
            </a:pPr>
            <a:r>
              <a:rPr lang="en-US" sz="2400" dirty="0" smtClean="0">
                <a:latin typeface="Candara" pitchFamily="34" charset="0"/>
              </a:rPr>
              <a:t>Shortage of Agricultural labor at peak seasons</a:t>
            </a:r>
            <a:endParaRPr lang="en-US" sz="2400" b="1" dirty="0" smtClean="0">
              <a:latin typeface="Candara" pitchFamily="34" charset="0"/>
            </a:endParaRPr>
          </a:p>
          <a:p>
            <a:pPr marL="365125" indent="-282575" eaLnBrk="1" hangingPunct="1">
              <a:spcBef>
                <a:spcPts val="600"/>
              </a:spcBef>
              <a:spcAft>
                <a:spcPts val="600"/>
              </a:spcAft>
              <a:buClrTx/>
              <a:buFont typeface="Wingdings" pitchFamily="2" charset="2"/>
              <a:buChar char="q"/>
              <a:defRPr/>
            </a:pPr>
            <a:endParaRPr lang="en-US" sz="2400" b="1" dirty="0" smtClean="0">
              <a:latin typeface="Candara" pitchFamily="34" charset="0"/>
            </a:endParaRPr>
          </a:p>
        </p:txBody>
      </p:sp>
    </p:spTree>
    <p:extLst>
      <p:ext uri="{BB962C8B-B14F-4D97-AF65-F5344CB8AC3E}">
        <p14:creationId xmlns:p14="http://schemas.microsoft.com/office/powerpoint/2010/main" val="37296562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normAutofit fontScale="90000"/>
          </a:bodyPr>
          <a:lstStyle/>
          <a:p>
            <a:pPr eaLnBrk="1" hangingPunct="1"/>
            <a:r>
              <a:rPr lang="en-US" altLang="en-US" sz="4000" b="1" smtClean="0"/>
              <a:t>Agriculture Driven Major Environmental Problems</a:t>
            </a:r>
          </a:p>
        </p:txBody>
      </p:sp>
      <p:sp>
        <p:nvSpPr>
          <p:cNvPr id="5123" name="Content Placeholder 2"/>
          <p:cNvSpPr>
            <a:spLocks noGrp="1"/>
          </p:cNvSpPr>
          <p:nvPr>
            <p:ph idx="1"/>
          </p:nvPr>
        </p:nvSpPr>
        <p:spPr/>
        <p:txBody>
          <a:bodyPr>
            <a:normAutofit lnSpcReduction="10000"/>
          </a:bodyPr>
          <a:lstStyle/>
          <a:p>
            <a:pPr eaLnBrk="1" hangingPunct="1">
              <a:buFont typeface="Arial" panose="020B0604020202020204" pitchFamily="34" charset="0"/>
              <a:buNone/>
            </a:pPr>
            <a:r>
              <a:rPr lang="en-US" altLang="en-US" sz="2600" smtClean="0"/>
              <a:t>Major environmental problems the result from agriculture include</a:t>
            </a:r>
          </a:p>
          <a:p>
            <a:pPr eaLnBrk="1" hangingPunct="1"/>
            <a:r>
              <a:rPr lang="en-US" altLang="en-US" sz="2600" smtClean="0"/>
              <a:t>Deforestation,</a:t>
            </a:r>
          </a:p>
          <a:p>
            <a:pPr eaLnBrk="1" hangingPunct="1"/>
            <a:r>
              <a:rPr lang="en-US" altLang="en-US" sz="2600" smtClean="0"/>
              <a:t>Desertification,</a:t>
            </a:r>
          </a:p>
          <a:p>
            <a:pPr eaLnBrk="1" hangingPunct="1"/>
            <a:r>
              <a:rPr lang="en-US" altLang="en-US" sz="2600" smtClean="0"/>
              <a:t>Soil Erosion,</a:t>
            </a:r>
          </a:p>
          <a:p>
            <a:pPr eaLnBrk="1" hangingPunct="1"/>
            <a:r>
              <a:rPr lang="en-US" altLang="en-US" sz="2600" smtClean="0"/>
              <a:t>Overgrazing,</a:t>
            </a:r>
          </a:p>
          <a:p>
            <a:pPr eaLnBrk="1" hangingPunct="1"/>
            <a:r>
              <a:rPr lang="en-US" altLang="en-US" sz="2600" smtClean="0"/>
              <a:t>Degradation Of Water Resources,</a:t>
            </a:r>
          </a:p>
          <a:p>
            <a:pPr eaLnBrk="1" hangingPunct="1"/>
            <a:r>
              <a:rPr lang="en-US" altLang="en-US" sz="2600" smtClean="0"/>
              <a:t>Salinization,</a:t>
            </a:r>
          </a:p>
          <a:p>
            <a:pPr eaLnBrk="1" hangingPunct="1"/>
            <a:r>
              <a:rPr lang="en-US" altLang="en-US" sz="2600" smtClean="0"/>
              <a:t>Accumulation Of Toxic Organic Compounds, And</a:t>
            </a:r>
          </a:p>
          <a:p>
            <a:pPr eaLnBrk="1" hangingPunct="1"/>
            <a:r>
              <a:rPr lang="en-US" altLang="en-US" sz="2600" smtClean="0"/>
              <a:t>Water pollution including eutrophication</a:t>
            </a:r>
          </a:p>
        </p:txBody>
      </p:sp>
    </p:spTree>
    <p:extLst>
      <p:ext uri="{BB962C8B-B14F-4D97-AF65-F5344CB8AC3E}">
        <p14:creationId xmlns:p14="http://schemas.microsoft.com/office/powerpoint/2010/main" val="2966278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381000"/>
            <a:ext cx="8229600" cy="655638"/>
          </a:xfrm>
        </p:spPr>
        <p:txBody>
          <a:bodyPr>
            <a:normAutofit/>
          </a:bodyPr>
          <a:lstStyle/>
          <a:p>
            <a:pPr algn="l">
              <a:defRPr/>
            </a:pPr>
            <a:r>
              <a:rPr lang="en-US" sz="3200" b="1" dirty="0" smtClean="0">
                <a:solidFill>
                  <a:srgbClr val="0070C0"/>
                </a:solidFill>
                <a:effectLst>
                  <a:outerShdw blurRad="38100" dist="38100" dir="2700000" algn="tl">
                    <a:srgbClr val="000000">
                      <a:alpha val="43137"/>
                    </a:srgbClr>
                  </a:outerShdw>
                </a:effectLst>
                <a:latin typeface="Candara" pitchFamily="34" charset="0"/>
              </a:rPr>
              <a:t>What is Sustainable Agriculture?</a:t>
            </a:r>
            <a:endParaRPr lang="en-US" sz="3200" b="1" dirty="0">
              <a:solidFill>
                <a:srgbClr val="0070C0"/>
              </a:solidFill>
              <a:effectLst>
                <a:outerShdw blurRad="38100" dist="38100" dir="2700000" algn="tl">
                  <a:srgbClr val="000000">
                    <a:alpha val="43137"/>
                  </a:srgbClr>
                </a:outerShdw>
              </a:effectLst>
              <a:latin typeface="Candara" pitchFamily="34" charset="0"/>
            </a:endParaRPr>
          </a:p>
        </p:txBody>
      </p:sp>
      <p:sp>
        <p:nvSpPr>
          <p:cNvPr id="5" name="Rectangle 4"/>
          <p:cNvSpPr/>
          <p:nvPr/>
        </p:nvSpPr>
        <p:spPr>
          <a:xfrm>
            <a:off x="609600" y="1143000"/>
            <a:ext cx="7848600" cy="5293757"/>
          </a:xfrm>
          <a:prstGeom prst="rect">
            <a:avLst/>
          </a:prstGeom>
        </p:spPr>
        <p:txBody>
          <a:bodyPr>
            <a:spAutoFit/>
          </a:bodyPr>
          <a:lstStyle/>
          <a:p>
            <a:pPr algn="just">
              <a:spcBef>
                <a:spcPts val="600"/>
              </a:spcBef>
              <a:spcAft>
                <a:spcPts val="600"/>
              </a:spcAft>
              <a:defRPr/>
            </a:pPr>
            <a:r>
              <a:rPr lang="en-US" sz="2400" dirty="0">
                <a:latin typeface="Candara" pitchFamily="34" charset="0"/>
              </a:rPr>
              <a:t>“Sustainable agriculture means an integrated system of plant and animal production practices having a site-specific application that over the long term will: </a:t>
            </a:r>
          </a:p>
          <a:p>
            <a:pPr marL="342900" indent="-342900" algn="just">
              <a:spcBef>
                <a:spcPts val="600"/>
              </a:spcBef>
              <a:spcAft>
                <a:spcPts val="600"/>
              </a:spcAft>
              <a:buFont typeface="Wingdings" pitchFamily="2" charset="2"/>
              <a:buChar char="Ø"/>
              <a:defRPr/>
            </a:pPr>
            <a:r>
              <a:rPr lang="en-US" sz="2400" dirty="0">
                <a:latin typeface="Candara" pitchFamily="34" charset="0"/>
              </a:rPr>
              <a:t>Satisfy human food and fiber needs. </a:t>
            </a:r>
          </a:p>
          <a:p>
            <a:pPr marL="342900" indent="-342900" algn="just">
              <a:spcBef>
                <a:spcPts val="600"/>
              </a:spcBef>
              <a:spcAft>
                <a:spcPts val="600"/>
              </a:spcAft>
              <a:buFont typeface="Wingdings" pitchFamily="2" charset="2"/>
              <a:buChar char="Ø"/>
              <a:defRPr/>
            </a:pPr>
            <a:r>
              <a:rPr lang="en-US" sz="2400" dirty="0">
                <a:latin typeface="Candara" pitchFamily="34" charset="0"/>
              </a:rPr>
              <a:t>Enhance environmental quality and the natural resource base upon which the agricultural economy depends. </a:t>
            </a:r>
          </a:p>
          <a:p>
            <a:pPr marL="342900" indent="-342900" algn="just">
              <a:spcBef>
                <a:spcPts val="600"/>
              </a:spcBef>
              <a:spcAft>
                <a:spcPts val="600"/>
              </a:spcAft>
              <a:buFont typeface="Wingdings" pitchFamily="2" charset="2"/>
              <a:buChar char="Ø"/>
              <a:defRPr/>
            </a:pPr>
            <a:r>
              <a:rPr lang="en-US" sz="2400" dirty="0">
                <a:latin typeface="Candara" pitchFamily="34" charset="0"/>
              </a:rPr>
              <a:t>Make the most efficient use of nonrenewable resources and on-farm resources and integrate, where appropriate, natural biological cycles and controls. </a:t>
            </a:r>
          </a:p>
          <a:p>
            <a:pPr marL="342900" indent="-342900" algn="just">
              <a:spcBef>
                <a:spcPts val="600"/>
              </a:spcBef>
              <a:spcAft>
                <a:spcPts val="600"/>
              </a:spcAft>
              <a:buFont typeface="Wingdings" pitchFamily="2" charset="2"/>
              <a:buChar char="Ø"/>
              <a:defRPr/>
            </a:pPr>
            <a:r>
              <a:rPr lang="en-US" sz="2400" dirty="0">
                <a:latin typeface="Candara" pitchFamily="34" charset="0"/>
              </a:rPr>
              <a:t>Sustain the economic viability of farm operations. </a:t>
            </a:r>
          </a:p>
          <a:p>
            <a:pPr marL="342900" indent="-342900" algn="just">
              <a:spcBef>
                <a:spcPts val="600"/>
              </a:spcBef>
              <a:spcAft>
                <a:spcPts val="600"/>
              </a:spcAft>
              <a:buFont typeface="Wingdings" pitchFamily="2" charset="2"/>
              <a:buChar char="Ø"/>
              <a:defRPr/>
            </a:pPr>
            <a:r>
              <a:rPr lang="en-US" sz="2400" dirty="0">
                <a:latin typeface="Candara" pitchFamily="34" charset="0"/>
              </a:rPr>
              <a:t>Enhance the quality of life for farmers and society as a whole.” </a:t>
            </a:r>
          </a:p>
        </p:txBody>
      </p:sp>
    </p:spTree>
    <p:extLst>
      <p:ext uri="{BB962C8B-B14F-4D97-AF65-F5344CB8AC3E}">
        <p14:creationId xmlns:p14="http://schemas.microsoft.com/office/powerpoint/2010/main" val="15511081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0070C0"/>
                </a:solidFill>
                <a:latin typeface="Candara" pitchFamily="34" charset="0"/>
              </a:rPr>
              <a:t>Differences between the Contemporary and Sustainable Types of Agriculture</a:t>
            </a:r>
            <a:endParaRPr lang="en-US" sz="2800" b="1" dirty="0">
              <a:solidFill>
                <a:srgbClr val="0070C0"/>
              </a:solidFill>
              <a:latin typeface="Candara"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76800025"/>
              </p:ext>
            </p:extLst>
          </p:nvPr>
        </p:nvGraphicFramePr>
        <p:xfrm>
          <a:off x="228600" y="1828800"/>
          <a:ext cx="8305800" cy="3535680"/>
        </p:xfrm>
        <a:graphic>
          <a:graphicData uri="http://schemas.openxmlformats.org/drawingml/2006/table">
            <a:tbl>
              <a:tblPr firstRow="1" bandRow="1">
                <a:tableStyleId>{5C22544A-7EE6-4342-B048-85BDC9FD1C3A}</a:tableStyleId>
              </a:tblPr>
              <a:tblGrid>
                <a:gridCol w="4152900"/>
                <a:gridCol w="4152900"/>
              </a:tblGrid>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FF00"/>
                          </a:solidFill>
                          <a:effectLst>
                            <a:outerShdw blurRad="38100" dist="38100" dir="2700000" algn="tl">
                              <a:srgbClr val="000000">
                                <a:alpha val="43137"/>
                              </a:srgbClr>
                            </a:outerShdw>
                          </a:effectLst>
                          <a:latin typeface="Candara" pitchFamily="34" charset="0"/>
                          <a:ea typeface="Calibri" pitchFamily="34" charset="0"/>
                          <a:cs typeface="Times New Roman" pitchFamily="18" charset="0"/>
                        </a:rPr>
                        <a:t>Contemporary Agriculture</a:t>
                      </a:r>
                      <a:endParaRPr lang="en-US" sz="2000" b="1" dirty="0">
                        <a:solidFill>
                          <a:srgbClr val="FFFF00"/>
                        </a:solidFill>
                        <a:effectLst>
                          <a:outerShdw blurRad="38100" dist="38100" dir="2700000" algn="tl">
                            <a:srgbClr val="000000">
                              <a:alpha val="43137"/>
                            </a:srgbClr>
                          </a:outerShdw>
                        </a:effectLst>
                        <a:latin typeface="Candara"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kern="1200" dirty="0" smtClean="0">
                          <a:solidFill>
                            <a:srgbClr val="FFFF00"/>
                          </a:solidFill>
                          <a:effectLst>
                            <a:outerShdw blurRad="38100" dist="38100" dir="2700000" algn="tl">
                              <a:srgbClr val="000000">
                                <a:alpha val="43137"/>
                              </a:srgbClr>
                            </a:outerShdw>
                          </a:effectLst>
                          <a:latin typeface="Candara" pitchFamily="34" charset="0"/>
                          <a:ea typeface="+mn-ea"/>
                          <a:cs typeface="+mn-cs"/>
                        </a:rPr>
                        <a:t>Sustainable Agriculture</a:t>
                      </a:r>
                    </a:p>
                  </a:txBody>
                  <a:tcPr/>
                </a:tc>
              </a:tr>
              <a:tr h="370840">
                <a:tc>
                  <a:txBody>
                    <a:bodyPr/>
                    <a:lstStyle/>
                    <a:p>
                      <a:pPr marL="457200" marR="0" lvl="0" indent="-457200" algn="l" defTabSz="914400" rtl="0" eaLnBrk="1" fontAlgn="base" latinLnBrk="0" hangingPunct="1">
                        <a:lnSpc>
                          <a:spcPct val="100000"/>
                        </a:lnSpc>
                        <a:spcBef>
                          <a:spcPct val="0"/>
                        </a:spcBef>
                        <a:spcAft>
                          <a:spcPct val="0"/>
                        </a:spcAft>
                        <a:buClrTx/>
                        <a:buSzTx/>
                        <a:buFont typeface="+mj-lt"/>
                        <a:buAutoNum type="arabicPeriod"/>
                        <a:tabLst/>
                      </a:pPr>
                      <a:r>
                        <a:rPr kumimoji="0" lang="en-US" sz="2000" b="0" i="0" u="none" strike="noStrike" cap="none" normalizeH="0" baseline="0" dirty="0" smtClean="0">
                          <a:ln>
                            <a:noFill/>
                          </a:ln>
                          <a:solidFill>
                            <a:srgbClr val="000000"/>
                          </a:solidFill>
                          <a:effectLst/>
                          <a:latin typeface="Candara" pitchFamily="34" charset="0"/>
                          <a:ea typeface="Calibri" pitchFamily="34" charset="0"/>
                          <a:cs typeface="Times New Roman" pitchFamily="18" charset="0"/>
                        </a:rPr>
                        <a:t>System simplification/monoculture</a:t>
                      </a:r>
                      <a:endParaRPr kumimoji="0" lang="en-US" sz="2000" b="0" i="0" u="none" strike="noStrike" cap="none" normalizeH="0" baseline="0" dirty="0" smtClean="0">
                        <a:ln>
                          <a:noFill/>
                        </a:ln>
                        <a:solidFill>
                          <a:schemeClr val="tx1"/>
                        </a:solidFill>
                        <a:effectLst/>
                        <a:latin typeface="Candara" pitchFamily="34" charset="0"/>
                        <a:cs typeface="Arial"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none" normalizeH="0" baseline="0" dirty="0" smtClean="0">
                          <a:ln>
                            <a:noFill/>
                          </a:ln>
                          <a:solidFill>
                            <a:srgbClr val="000000"/>
                          </a:solidFill>
                          <a:effectLst/>
                          <a:latin typeface="Candara" pitchFamily="34" charset="0"/>
                          <a:ea typeface="Calibri" pitchFamily="34" charset="0"/>
                          <a:cs typeface="Times New Roman" pitchFamily="18" charset="0"/>
                        </a:rPr>
                        <a:t>Specialized agriculture (economically vulnerable)</a:t>
                      </a:r>
                      <a:endParaRPr kumimoji="0" lang="en-US" sz="2000" b="0" i="0" u="none" strike="noStrike" cap="none" normalizeH="0" baseline="0" dirty="0" smtClean="0">
                        <a:ln>
                          <a:noFill/>
                        </a:ln>
                        <a:solidFill>
                          <a:schemeClr val="tx1"/>
                        </a:solidFill>
                        <a:effectLst/>
                        <a:latin typeface="Candara" pitchFamily="34" charset="0"/>
                        <a:cs typeface="Arial"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none" normalizeH="0" baseline="0" dirty="0" smtClean="0">
                          <a:ln>
                            <a:noFill/>
                          </a:ln>
                          <a:solidFill>
                            <a:srgbClr val="000000"/>
                          </a:solidFill>
                          <a:effectLst/>
                          <a:latin typeface="Candara" pitchFamily="34" charset="0"/>
                          <a:ea typeface="Calibri" pitchFamily="34" charset="0"/>
                          <a:cs typeface="Times New Roman" pitchFamily="18" charset="0"/>
                        </a:rPr>
                        <a:t>Soil is considered just as a medium</a:t>
                      </a:r>
                      <a:endParaRPr kumimoji="0" lang="en-US" sz="2000" b="0" i="0" u="none" strike="noStrike" cap="none" normalizeH="0" baseline="0" dirty="0" smtClean="0">
                        <a:ln>
                          <a:noFill/>
                        </a:ln>
                        <a:solidFill>
                          <a:schemeClr val="tx1"/>
                        </a:solidFill>
                        <a:effectLst/>
                        <a:latin typeface="Candara" pitchFamily="34" charset="0"/>
                        <a:cs typeface="Arial"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none" normalizeH="0" baseline="0" dirty="0" smtClean="0">
                          <a:ln>
                            <a:noFill/>
                          </a:ln>
                          <a:solidFill>
                            <a:srgbClr val="000000"/>
                          </a:solidFill>
                          <a:effectLst/>
                          <a:latin typeface="Candara" pitchFamily="34" charset="0"/>
                          <a:ea typeface="Calibri" pitchFamily="34" charset="0"/>
                          <a:cs typeface="Times New Roman" pitchFamily="18" charset="0"/>
                        </a:rPr>
                        <a:t>Feed the plant directly, not the soil</a:t>
                      </a:r>
                      <a:endParaRPr kumimoji="0" lang="en-US" sz="2000" b="0" i="0" u="none" strike="noStrike" cap="none" normalizeH="0" baseline="0" dirty="0" smtClean="0">
                        <a:ln>
                          <a:noFill/>
                        </a:ln>
                        <a:solidFill>
                          <a:schemeClr val="tx1"/>
                        </a:solidFill>
                        <a:effectLst/>
                        <a:latin typeface="Candara" pitchFamily="34" charset="0"/>
                        <a:cs typeface="Arial"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none" normalizeH="0" baseline="0" dirty="0" smtClean="0">
                          <a:ln>
                            <a:noFill/>
                          </a:ln>
                          <a:solidFill>
                            <a:srgbClr val="000000"/>
                          </a:solidFill>
                          <a:effectLst/>
                          <a:latin typeface="Candara" pitchFamily="34" charset="0"/>
                          <a:ea typeface="Calibri" pitchFamily="34" charset="0"/>
                          <a:cs typeface="Times New Roman" pitchFamily="18" charset="0"/>
                        </a:rPr>
                        <a:t>Linear flow of nutrients or energy</a:t>
                      </a:r>
                      <a:endParaRPr kumimoji="0" lang="en-US" sz="2000" b="0" i="0" u="none" strike="noStrike" cap="none" normalizeH="0" baseline="0" dirty="0" smtClean="0">
                        <a:ln>
                          <a:noFill/>
                        </a:ln>
                        <a:solidFill>
                          <a:schemeClr val="tx1"/>
                        </a:solidFill>
                        <a:effectLst/>
                        <a:latin typeface="Candara" pitchFamily="34" charset="0"/>
                        <a:cs typeface="Arial" pitchFamily="34" charset="0"/>
                      </a:endParaRPr>
                    </a:p>
                  </a:txBody>
                  <a:tcPr/>
                </a:tc>
                <a:tc>
                  <a:txBody>
                    <a:bodyPr/>
                    <a:lstStyle/>
                    <a:p>
                      <a:pPr marL="457200" lvl="0" indent="-457200">
                        <a:buFont typeface="+mj-lt"/>
                        <a:buAutoNum type="arabicPeriod"/>
                      </a:pPr>
                      <a:r>
                        <a:rPr lang="en-US" sz="2000" b="0" kern="1200" dirty="0" smtClean="0">
                          <a:solidFill>
                            <a:schemeClr val="dk1"/>
                          </a:solidFill>
                          <a:latin typeface="Candara" pitchFamily="34" charset="0"/>
                          <a:ea typeface="+mn-ea"/>
                          <a:cs typeface="+mn-cs"/>
                        </a:rPr>
                        <a:t>System of production diverse not restricted by monoculture of crops</a:t>
                      </a:r>
                    </a:p>
                    <a:p>
                      <a:pPr marL="457200" lvl="0" indent="-457200">
                        <a:buFont typeface="+mj-lt"/>
                        <a:buAutoNum type="arabicPeriod"/>
                      </a:pPr>
                      <a:r>
                        <a:rPr lang="en-US" sz="2000" b="0" kern="1200" dirty="0" smtClean="0">
                          <a:solidFill>
                            <a:schemeClr val="dk1"/>
                          </a:solidFill>
                          <a:latin typeface="Candara" pitchFamily="34" charset="0"/>
                          <a:ea typeface="+mn-ea"/>
                          <a:cs typeface="+mn-cs"/>
                        </a:rPr>
                        <a:t>Recycling of nutrient pool for crop</a:t>
                      </a:r>
                    </a:p>
                    <a:p>
                      <a:pPr marL="457200" lvl="0" indent="-457200">
                        <a:buFont typeface="+mj-lt"/>
                        <a:buAutoNum type="arabicPeriod"/>
                      </a:pPr>
                      <a:r>
                        <a:rPr lang="en-US" sz="2000" b="0" kern="1200" dirty="0" smtClean="0">
                          <a:solidFill>
                            <a:schemeClr val="dk1"/>
                          </a:solidFill>
                          <a:latin typeface="Candara" pitchFamily="34" charset="0"/>
                          <a:ea typeface="+mn-ea"/>
                          <a:cs typeface="+mn-cs"/>
                        </a:rPr>
                        <a:t>Feed and nurture the soil, not the crop</a:t>
                      </a:r>
                    </a:p>
                    <a:p>
                      <a:pPr marL="457200" indent="-457200">
                        <a:buFont typeface="+mj-lt"/>
                        <a:buAutoNum type="arabicPeriod"/>
                      </a:pPr>
                      <a:r>
                        <a:rPr lang="en-US" sz="2000" b="0" kern="1200" dirty="0" smtClean="0">
                          <a:solidFill>
                            <a:schemeClr val="dk1"/>
                          </a:solidFill>
                          <a:latin typeface="Candara" pitchFamily="34" charset="0"/>
                          <a:ea typeface="+mn-ea"/>
                          <a:cs typeface="+mn-cs"/>
                        </a:rPr>
                        <a:t>Holistic approach to farm productivity</a:t>
                      </a:r>
                      <a:endParaRPr lang="en-US" sz="2000" b="0" dirty="0">
                        <a:latin typeface="Candara" pitchFamily="34" charset="0"/>
                      </a:endParaRPr>
                    </a:p>
                  </a:txBody>
                  <a:tcPr/>
                </a:tc>
              </a:tr>
            </a:tbl>
          </a:graphicData>
        </a:graphic>
      </p:graphicFrame>
    </p:spTree>
    <p:extLst>
      <p:ext uri="{BB962C8B-B14F-4D97-AF65-F5344CB8AC3E}">
        <p14:creationId xmlns:p14="http://schemas.microsoft.com/office/powerpoint/2010/main" val="1561172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60438"/>
          </a:xfrm>
        </p:spPr>
        <p:txBody>
          <a:bodyPr>
            <a:noAutofit/>
          </a:bodyPr>
          <a:lstStyle/>
          <a:p>
            <a:pPr algn="l"/>
            <a:r>
              <a:rPr lang="en-US" sz="2800" dirty="0" smtClean="0">
                <a:solidFill>
                  <a:srgbClr val="0070C0"/>
                </a:solidFill>
                <a:effectLst>
                  <a:outerShdw blurRad="38100" dist="38100" dir="2700000" algn="tl">
                    <a:srgbClr val="000000">
                      <a:alpha val="43137"/>
                    </a:srgbClr>
                  </a:outerShdw>
                </a:effectLst>
                <a:latin typeface="Candara" pitchFamily="34" charset="0"/>
              </a:rPr>
              <a:t>Positive Aspects which Enhance Modern Agriculture</a:t>
            </a:r>
            <a:endParaRPr lang="en-US" sz="2800" dirty="0">
              <a:solidFill>
                <a:srgbClr val="0070C0"/>
              </a:solidFill>
              <a:effectLst>
                <a:outerShdw blurRad="38100" dist="38100" dir="2700000" algn="tl">
                  <a:srgbClr val="000000">
                    <a:alpha val="43137"/>
                  </a:srgbClr>
                </a:outerShdw>
              </a:effectLst>
              <a:latin typeface="Candara" pitchFamily="34" charset="0"/>
            </a:endParaRPr>
          </a:p>
        </p:txBody>
      </p:sp>
      <p:sp>
        <p:nvSpPr>
          <p:cNvPr id="36865" name="Rectangle 1"/>
          <p:cNvSpPr>
            <a:spLocks noChangeArrowheads="1"/>
          </p:cNvSpPr>
          <p:nvPr/>
        </p:nvSpPr>
        <p:spPr bwMode="auto">
          <a:xfrm>
            <a:off x="533400" y="1708666"/>
            <a:ext cx="8077200"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39725" marR="0" lvl="0" indent="-339725" algn="just" defTabSz="914400" rtl="0" eaLnBrk="0" fontAlgn="base" latinLnBrk="0" hangingPunct="0">
              <a:lnSpc>
                <a:spcPct val="100000"/>
              </a:lnSpc>
              <a:spcBef>
                <a:spcPts val="600"/>
              </a:spcBef>
              <a:spcAft>
                <a:spcPts val="600"/>
              </a:spcAft>
              <a:buClrTx/>
              <a:buSzTx/>
              <a:buFont typeface="Arial" pitchFamily="34" charset="0"/>
              <a:buChar char="•"/>
              <a:tabLst/>
            </a:pPr>
            <a:r>
              <a:rPr kumimoji="0" lang="en-US" sz="2400" b="0" i="0" u="none" strike="noStrike" cap="none" normalizeH="0" baseline="0" dirty="0" smtClean="0">
                <a:ln>
                  <a:noFill/>
                </a:ln>
                <a:solidFill>
                  <a:srgbClr val="000000"/>
                </a:solidFill>
                <a:effectLst/>
                <a:latin typeface="Candara" pitchFamily="34" charset="0"/>
                <a:ea typeface="Calibri" pitchFamily="34" charset="0"/>
                <a:cs typeface="Times New Roman" pitchFamily="18" charset="0"/>
              </a:rPr>
              <a:t>High yield / high and fast returns / profit oriented</a:t>
            </a:r>
            <a:endParaRPr kumimoji="0" lang="en-US" sz="2400" b="0" i="0" u="none" strike="noStrike" cap="none" normalizeH="0" baseline="0" dirty="0" smtClean="0">
              <a:ln>
                <a:noFill/>
              </a:ln>
              <a:solidFill>
                <a:schemeClr val="tx1"/>
              </a:solidFill>
              <a:effectLst/>
              <a:latin typeface="Candara" pitchFamily="34" charset="0"/>
              <a:cs typeface="Arial" pitchFamily="34" charset="0"/>
            </a:endParaRPr>
          </a:p>
          <a:p>
            <a:pPr marL="339725" marR="0" lvl="0" indent="-339725" algn="just" defTabSz="914400" rtl="0" eaLnBrk="0" fontAlgn="base" latinLnBrk="0" hangingPunct="0">
              <a:lnSpc>
                <a:spcPct val="100000"/>
              </a:lnSpc>
              <a:spcBef>
                <a:spcPts val="600"/>
              </a:spcBef>
              <a:spcAft>
                <a:spcPts val="600"/>
              </a:spcAft>
              <a:buClrTx/>
              <a:buSzTx/>
              <a:buFont typeface="Arial" pitchFamily="34" charset="0"/>
              <a:buChar char="•"/>
              <a:tabLst/>
            </a:pPr>
            <a:r>
              <a:rPr kumimoji="0" lang="en-US" sz="2400" b="0" i="0" u="none" strike="noStrike" cap="none" normalizeH="0" baseline="0" dirty="0" smtClean="0">
                <a:ln>
                  <a:noFill/>
                </a:ln>
                <a:solidFill>
                  <a:srgbClr val="000000"/>
                </a:solidFill>
                <a:effectLst/>
                <a:latin typeface="Candara" pitchFamily="34" charset="0"/>
                <a:ea typeface="Calibri" pitchFamily="34" charset="0"/>
                <a:cs typeface="Times New Roman" pitchFamily="18" charset="0"/>
              </a:rPr>
              <a:t>Increased mechanization</a:t>
            </a:r>
            <a:endParaRPr kumimoji="0" lang="en-US" sz="2400" b="0" i="0" u="none" strike="noStrike" cap="none" normalizeH="0" baseline="0" dirty="0" smtClean="0">
              <a:ln>
                <a:noFill/>
              </a:ln>
              <a:solidFill>
                <a:schemeClr val="tx1"/>
              </a:solidFill>
              <a:effectLst/>
              <a:latin typeface="Candara" pitchFamily="34" charset="0"/>
              <a:cs typeface="Arial" pitchFamily="34" charset="0"/>
            </a:endParaRPr>
          </a:p>
          <a:p>
            <a:pPr marL="339725" marR="0" lvl="0" indent="-339725" algn="just" defTabSz="914400" rtl="0" eaLnBrk="0" fontAlgn="base" latinLnBrk="0" hangingPunct="0">
              <a:lnSpc>
                <a:spcPct val="100000"/>
              </a:lnSpc>
              <a:spcBef>
                <a:spcPts val="600"/>
              </a:spcBef>
              <a:spcAft>
                <a:spcPts val="600"/>
              </a:spcAft>
              <a:buClrTx/>
              <a:buSzTx/>
              <a:buFont typeface="Arial" pitchFamily="34" charset="0"/>
              <a:buChar char="•"/>
              <a:tabLst/>
            </a:pPr>
            <a:r>
              <a:rPr kumimoji="0" lang="en-US" sz="2400" b="0" i="0" u="none" strike="noStrike" cap="none" normalizeH="0" baseline="0" dirty="0" smtClean="0">
                <a:ln>
                  <a:noFill/>
                </a:ln>
                <a:solidFill>
                  <a:srgbClr val="000000"/>
                </a:solidFill>
                <a:effectLst/>
                <a:latin typeface="Candara" pitchFamily="34" charset="0"/>
                <a:ea typeface="Calibri" pitchFamily="34" charset="0"/>
                <a:cs typeface="Times New Roman" pitchFamily="18" charset="0"/>
              </a:rPr>
              <a:t>Scope for intensive cropping</a:t>
            </a:r>
            <a:endParaRPr kumimoji="0" lang="en-US" sz="2400" b="0" i="0" u="none" strike="noStrike" cap="none" normalizeH="0" baseline="0" dirty="0" smtClean="0">
              <a:ln>
                <a:noFill/>
              </a:ln>
              <a:solidFill>
                <a:schemeClr val="tx1"/>
              </a:solidFill>
              <a:effectLst/>
              <a:latin typeface="Candara" pitchFamily="34" charset="0"/>
              <a:cs typeface="Arial" pitchFamily="34" charset="0"/>
            </a:endParaRPr>
          </a:p>
          <a:p>
            <a:pPr marL="339725" marR="0" lvl="0" indent="-339725" algn="just" defTabSz="914400" rtl="0" eaLnBrk="0" fontAlgn="base" latinLnBrk="0" hangingPunct="0">
              <a:lnSpc>
                <a:spcPct val="100000"/>
              </a:lnSpc>
              <a:spcBef>
                <a:spcPts val="600"/>
              </a:spcBef>
              <a:spcAft>
                <a:spcPts val="600"/>
              </a:spcAft>
              <a:buClrTx/>
              <a:buSzTx/>
              <a:buFont typeface="Arial" pitchFamily="34" charset="0"/>
              <a:buChar char="•"/>
              <a:tabLst/>
            </a:pPr>
            <a:r>
              <a:rPr kumimoji="0" lang="en-US" sz="2400" b="0" i="0" u="none" strike="noStrike" cap="none" normalizeH="0" baseline="0" dirty="0" smtClean="0">
                <a:ln>
                  <a:noFill/>
                </a:ln>
                <a:solidFill>
                  <a:srgbClr val="000000"/>
                </a:solidFill>
                <a:effectLst/>
                <a:latin typeface="Candara" pitchFamily="34" charset="0"/>
                <a:ea typeface="Calibri" pitchFamily="34" charset="0"/>
                <a:cs typeface="Times New Roman" pitchFamily="18" charset="0"/>
              </a:rPr>
              <a:t>Better compatibility through genetic homogeneity in inter/mixed cropping</a:t>
            </a:r>
            <a:endParaRPr kumimoji="0" lang="en-US" sz="2400" b="0" i="0" u="none" strike="noStrike" cap="none" normalizeH="0" baseline="0" dirty="0" smtClean="0">
              <a:ln>
                <a:noFill/>
              </a:ln>
              <a:solidFill>
                <a:schemeClr val="tx1"/>
              </a:solidFill>
              <a:effectLst/>
              <a:latin typeface="Candara" pitchFamily="34" charset="0"/>
              <a:cs typeface="Arial" pitchFamily="34" charset="0"/>
            </a:endParaRPr>
          </a:p>
          <a:p>
            <a:pPr marL="339725" marR="0" lvl="0" indent="-339725" algn="just" defTabSz="914400" rtl="0" eaLnBrk="0" fontAlgn="base" latinLnBrk="0" hangingPunct="0">
              <a:lnSpc>
                <a:spcPct val="100000"/>
              </a:lnSpc>
              <a:spcBef>
                <a:spcPts val="600"/>
              </a:spcBef>
              <a:spcAft>
                <a:spcPts val="600"/>
              </a:spcAft>
              <a:buClrTx/>
              <a:buSzTx/>
              <a:buFont typeface="Arial" pitchFamily="34" charset="0"/>
              <a:buChar char="•"/>
              <a:tabLst/>
            </a:pPr>
            <a:r>
              <a:rPr kumimoji="0" lang="en-US" sz="2400" b="0" i="0" u="none" strike="noStrike" cap="none" normalizeH="0" baseline="0" dirty="0" smtClean="0">
                <a:ln>
                  <a:noFill/>
                </a:ln>
                <a:solidFill>
                  <a:srgbClr val="000000"/>
                </a:solidFill>
                <a:effectLst/>
                <a:latin typeface="Candara" pitchFamily="34" charset="0"/>
                <a:ea typeface="Calibri" pitchFamily="34" charset="0"/>
                <a:cs typeface="Times New Roman" pitchFamily="18" charset="0"/>
              </a:rPr>
              <a:t>New varieties of plant breed (pest/disease tolerant)</a:t>
            </a:r>
            <a:endParaRPr kumimoji="0" lang="en-US" sz="2400" b="0" i="0" u="none" strike="noStrike" cap="none" normalizeH="0" baseline="0" dirty="0" smtClean="0">
              <a:ln>
                <a:noFill/>
              </a:ln>
              <a:solidFill>
                <a:schemeClr val="tx1"/>
              </a:solidFill>
              <a:effectLst/>
              <a:latin typeface="Candara" pitchFamily="34" charset="0"/>
              <a:cs typeface="Arial" pitchFamily="34" charset="0"/>
            </a:endParaRPr>
          </a:p>
          <a:p>
            <a:pPr marL="339725" marR="0" lvl="0" indent="-339725" algn="just" defTabSz="914400" rtl="0" eaLnBrk="0" fontAlgn="base" latinLnBrk="0" hangingPunct="0">
              <a:lnSpc>
                <a:spcPct val="100000"/>
              </a:lnSpc>
              <a:spcBef>
                <a:spcPts val="600"/>
              </a:spcBef>
              <a:spcAft>
                <a:spcPts val="600"/>
              </a:spcAft>
              <a:buClrTx/>
              <a:buSzTx/>
              <a:buFont typeface="Arial" pitchFamily="34" charset="0"/>
              <a:buChar char="•"/>
              <a:tabLst/>
            </a:pPr>
            <a:r>
              <a:rPr kumimoji="0" lang="en-US" sz="2400" b="0" i="0" u="none" strike="noStrike" cap="none" normalizeH="0" baseline="0" dirty="0" smtClean="0">
                <a:ln>
                  <a:noFill/>
                </a:ln>
                <a:solidFill>
                  <a:srgbClr val="000000"/>
                </a:solidFill>
                <a:effectLst/>
                <a:latin typeface="Candara" pitchFamily="34" charset="0"/>
                <a:ea typeface="Calibri" pitchFamily="34" charset="0"/>
                <a:cs typeface="Times New Roman" pitchFamily="18" charset="0"/>
              </a:rPr>
              <a:t>Maximum utilization of land and water</a:t>
            </a:r>
            <a:endParaRPr kumimoji="0" lang="en-US" sz="2400" b="0" i="0" u="none" strike="noStrike" cap="none" normalizeH="0" baseline="0" dirty="0" smtClean="0">
              <a:ln>
                <a:noFill/>
              </a:ln>
              <a:solidFill>
                <a:schemeClr val="tx1"/>
              </a:solidFill>
              <a:effectLst/>
              <a:latin typeface="Candara" pitchFamily="34" charset="0"/>
              <a:cs typeface="Arial" pitchFamily="34" charset="0"/>
            </a:endParaRPr>
          </a:p>
          <a:p>
            <a:pPr marL="339725" marR="0" lvl="0" indent="-339725" algn="just" defTabSz="914400" rtl="0" eaLnBrk="0" fontAlgn="base" latinLnBrk="0" hangingPunct="0">
              <a:lnSpc>
                <a:spcPct val="100000"/>
              </a:lnSpc>
              <a:spcBef>
                <a:spcPts val="600"/>
              </a:spcBef>
              <a:spcAft>
                <a:spcPts val="600"/>
              </a:spcAft>
              <a:buClrTx/>
              <a:buSzTx/>
              <a:buFont typeface="Arial" pitchFamily="34" charset="0"/>
              <a:buChar char="•"/>
              <a:tabLst/>
            </a:pPr>
            <a:r>
              <a:rPr kumimoji="0" lang="en-US" sz="2400" b="0" i="0" u="none" strike="noStrike" cap="none" normalizeH="0" baseline="0" dirty="0" smtClean="0">
                <a:ln>
                  <a:noFill/>
                </a:ln>
                <a:solidFill>
                  <a:srgbClr val="000000"/>
                </a:solidFill>
                <a:effectLst/>
                <a:latin typeface="Candara" pitchFamily="34" charset="0"/>
                <a:ea typeface="Calibri" pitchFamily="34" charset="0"/>
                <a:cs typeface="Times New Roman" pitchFamily="18" charset="0"/>
              </a:rPr>
              <a:t>Meeting the need of sufficient and fast food production</a:t>
            </a:r>
            <a:endParaRPr kumimoji="0" lang="en-US" sz="2400" b="0" i="0" u="none" strike="noStrike" cap="none" normalizeH="0" baseline="0" dirty="0" smtClean="0">
              <a:ln>
                <a:noFill/>
              </a:ln>
              <a:solidFill>
                <a:schemeClr val="tx1"/>
              </a:solidFill>
              <a:effectLst/>
              <a:latin typeface="Candara" pitchFamily="34" charset="0"/>
              <a:cs typeface="Arial" pitchFamily="34" charset="0"/>
            </a:endParaRPr>
          </a:p>
        </p:txBody>
      </p:sp>
    </p:spTree>
    <p:extLst>
      <p:ext uri="{BB962C8B-B14F-4D97-AF65-F5344CB8AC3E}">
        <p14:creationId xmlns:p14="http://schemas.microsoft.com/office/powerpoint/2010/main" val="12410008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1338</Words>
  <Application>Microsoft Office PowerPoint</Application>
  <PresentationFormat>On-screen Show (4:3)</PresentationFormat>
  <Paragraphs>185</Paragraphs>
  <Slides>23</Slides>
  <Notes>19</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ENV 107 Introduction to  Environmental Science  Sustainable Agriculture       North South University</vt:lpstr>
      <vt:lpstr>Agriculture</vt:lpstr>
      <vt:lpstr>Characteristics of Bangladesh Agriculture</vt:lpstr>
      <vt:lpstr>Some Challenges</vt:lpstr>
      <vt:lpstr>Challenges continued…</vt:lpstr>
      <vt:lpstr>Agriculture Driven Major Environmental Problems</vt:lpstr>
      <vt:lpstr>What is Sustainable Agriculture?</vt:lpstr>
      <vt:lpstr>Differences between the Contemporary and Sustainable Types of Agriculture</vt:lpstr>
      <vt:lpstr>Positive Aspects which Enhance Modern Agriculture</vt:lpstr>
      <vt:lpstr>Negative Aspects of Modern Agriculture </vt:lpstr>
      <vt:lpstr>Positive aspects of Sustainable Agriculture</vt:lpstr>
      <vt:lpstr>Elements of Sustainable Agriculture</vt:lpstr>
      <vt:lpstr>Soil Erosion</vt:lpstr>
      <vt:lpstr>PowerPoint Presentation</vt:lpstr>
      <vt:lpstr>Arable land Management</vt:lpstr>
      <vt:lpstr>Plant Nutrients</vt:lpstr>
      <vt:lpstr>Pesticides</vt:lpstr>
      <vt:lpstr>Impact of Pesticides on Organisms</vt:lpstr>
      <vt:lpstr>What is IPM?</vt:lpstr>
      <vt:lpstr>PowerPoint Presentation</vt:lpstr>
      <vt:lpstr>Advantages of IPM</vt:lpstr>
      <vt:lpstr>Irrigation Water Management</vt:lpstr>
      <vt:lpstr>Different method of Irrigation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Khan</dc:creator>
  <cp:lastModifiedBy>Moshiur</cp:lastModifiedBy>
  <cp:revision>22</cp:revision>
  <dcterms:created xsi:type="dcterms:W3CDTF">2017-03-15T10:00:17Z</dcterms:created>
  <dcterms:modified xsi:type="dcterms:W3CDTF">2017-08-27T04:42:53Z</dcterms:modified>
</cp:coreProperties>
</file>