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8" r:id="rId4"/>
    <p:sldId id="262" r:id="rId5"/>
    <p:sldId id="263" r:id="rId6"/>
    <p:sldId id="265" r:id="rId7"/>
    <p:sldId id="266" r:id="rId8"/>
    <p:sldId id="267" r:id="rId9"/>
    <p:sldId id="269" r:id="rId10"/>
    <p:sldId id="270" r:id="rId11"/>
    <p:sldId id="293" r:id="rId12"/>
    <p:sldId id="271" r:id="rId13"/>
    <p:sldId id="268" r:id="rId14"/>
    <p:sldId id="264" r:id="rId15"/>
    <p:sldId id="272" r:id="rId16"/>
    <p:sldId id="288" r:id="rId17"/>
    <p:sldId id="29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9" r:id="rId29"/>
    <p:sldId id="283" r:id="rId30"/>
    <p:sldId id="290" r:id="rId31"/>
    <p:sldId id="284" r:id="rId32"/>
    <p:sldId id="285" r:id="rId33"/>
    <p:sldId id="286" r:id="rId34"/>
    <p:sldId id="291" r:id="rId35"/>
    <p:sldId id="292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52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8/18/2019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8/18/2019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8/18/2019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8/18/2019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8/18/2019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8/18/2019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8/18/2019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8/18/2019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8/18/2019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8/18/2019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8/18/2019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8/18/2019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8/18/2019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1858292"/>
            <a:ext cx="9601200" cy="1724092"/>
          </a:xfrm>
        </p:spPr>
        <p:txBody>
          <a:bodyPr>
            <a:normAutofit/>
          </a:bodyPr>
          <a:lstStyle/>
          <a:p>
            <a:r>
              <a:rPr lang="en-US" dirty="0" smtClean="0"/>
              <a:t>Economic History of Bengal</a:t>
            </a:r>
            <a:br>
              <a:rPr lang="en-US" dirty="0" smtClean="0"/>
            </a:b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Agriculture, Industry, Trade and Famine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95400" y="4151336"/>
            <a:ext cx="96012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Muhammad Asiful Basar (Mab2)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Lecturer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Department of History and Philosophy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North South University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piken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02" y="1901536"/>
            <a:ext cx="3865419" cy="28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labath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12" y="1901536"/>
            <a:ext cx="2899064" cy="28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etel-vin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29" y="1904615"/>
            <a:ext cx="2171989" cy="28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12385" y="488609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Betel-vines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8370" y="4886097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/>
              <a:t>Malabathrum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8805" y="488609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Spikenard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4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505" y="516888"/>
            <a:ext cx="117692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Further</a:t>
            </a:r>
            <a:r>
              <a:rPr lang="en-US" sz="2800" dirty="0" smtClean="0"/>
              <a:t>, epigraphic records</a:t>
            </a:r>
            <a:r>
              <a:rPr lang="en-US" sz="2800" dirty="0"/>
              <a:t> </a:t>
            </a:r>
            <a:r>
              <a:rPr lang="en-US" sz="2800" dirty="0" smtClean="0"/>
              <a:t>tell </a:t>
            </a:r>
            <a:r>
              <a:rPr lang="en-US" sz="2800" dirty="0"/>
              <a:t>us that </a:t>
            </a:r>
            <a:r>
              <a:rPr lang="en-US" sz="2800" b="1" dirty="0"/>
              <a:t>betel-nut palm </a:t>
            </a:r>
            <a:r>
              <a:rPr lang="en-US" sz="2800" dirty="0"/>
              <a:t>(</a:t>
            </a:r>
            <a:r>
              <a:rPr lang="en-US" sz="2800" dirty="0" err="1"/>
              <a:t>guvaka</a:t>
            </a:r>
            <a:r>
              <a:rPr lang="en-US" sz="2800" dirty="0"/>
              <a:t>) and </a:t>
            </a:r>
            <a:r>
              <a:rPr lang="en-US" sz="2800" b="1" dirty="0"/>
              <a:t>cocoanut</a:t>
            </a:r>
            <a:r>
              <a:rPr lang="en-US" sz="2800" dirty="0"/>
              <a:t> (</a:t>
            </a:r>
            <a:r>
              <a:rPr lang="en-US" sz="2800" dirty="0" err="1"/>
              <a:t>Narikela</a:t>
            </a:r>
            <a:r>
              <a:rPr lang="en-US" sz="2800" dirty="0"/>
              <a:t>) </a:t>
            </a:r>
            <a:r>
              <a:rPr lang="en-US" sz="2800" dirty="0" smtClean="0"/>
              <a:t>were extensively </a:t>
            </a:r>
            <a:r>
              <a:rPr lang="en-US" sz="2800" dirty="0"/>
              <a:t>grown. </a:t>
            </a:r>
            <a:r>
              <a:rPr lang="en-US" sz="2800" b="1" dirty="0"/>
              <a:t>Betel-vines</a:t>
            </a:r>
            <a:r>
              <a:rPr lang="en-US" sz="2800" dirty="0"/>
              <a:t> were also cultivated in the form </a:t>
            </a:r>
            <a:r>
              <a:rPr lang="en-US" sz="2800" dirty="0" smtClean="0"/>
              <a:t>of plantations and </a:t>
            </a:r>
            <a:r>
              <a:rPr lang="en-US" sz="2800" dirty="0"/>
              <a:t>formed, under the </a:t>
            </a:r>
            <a:r>
              <a:rPr lang="en-US" sz="2800" b="1" dirty="0" err="1"/>
              <a:t>Sena</a:t>
            </a:r>
            <a:r>
              <a:rPr lang="en-US" sz="2800" b="1" dirty="0"/>
              <a:t> kings</a:t>
            </a:r>
            <a:r>
              <a:rPr lang="en-US" sz="2800" dirty="0"/>
              <a:t>, a </a:t>
            </a:r>
            <a:r>
              <a:rPr lang="en-US" sz="2800" b="1" dirty="0"/>
              <a:t>source </a:t>
            </a:r>
            <a:r>
              <a:rPr lang="en-US" sz="2800" b="1" dirty="0" smtClean="0"/>
              <a:t>of revenue </a:t>
            </a:r>
            <a:r>
              <a:rPr lang="en-US" sz="2800" dirty="0"/>
              <a:t>to the state. </a:t>
            </a:r>
            <a:r>
              <a:rPr lang="en-US" sz="2800" b="1" dirty="0"/>
              <a:t>Cotton</a:t>
            </a:r>
            <a:r>
              <a:rPr lang="en-US" sz="2800" dirty="0"/>
              <a:t> was also cultivated to feed </a:t>
            </a:r>
            <a:r>
              <a:rPr lang="en-US" sz="2800" dirty="0" smtClean="0"/>
              <a:t>an important </a:t>
            </a:r>
            <a:r>
              <a:rPr lang="en-US" sz="2800" dirty="0"/>
              <a:t>industry of the province. </a:t>
            </a:r>
            <a:r>
              <a:rPr lang="en-US" sz="2800" b="1" dirty="0" err="1">
                <a:solidFill>
                  <a:srgbClr val="FF0000"/>
                </a:solidFill>
              </a:rPr>
              <a:t>Kautilya</a:t>
            </a:r>
            <a:r>
              <a:rPr lang="en-US" sz="2800" dirty="0"/>
              <a:t> </a:t>
            </a:r>
            <a:r>
              <a:rPr lang="en-US" sz="2800" dirty="0" smtClean="0"/>
              <a:t>mentions finest quality </a:t>
            </a:r>
            <a:r>
              <a:rPr lang="en-US" sz="2800" b="1" dirty="0" err="1" smtClean="0"/>
              <a:t>karpasika</a:t>
            </a:r>
            <a:r>
              <a:rPr lang="en-US" sz="2800" dirty="0" smtClean="0"/>
              <a:t> </a:t>
            </a:r>
            <a:r>
              <a:rPr lang="en-US" sz="2800" dirty="0"/>
              <a:t>or </a:t>
            </a:r>
            <a:r>
              <a:rPr lang="en-US" sz="2800" b="1" dirty="0"/>
              <a:t>cotton fabrics </a:t>
            </a:r>
            <a:r>
              <a:rPr lang="en-US" sz="2800" dirty="0"/>
              <a:t>manufactured in </a:t>
            </a:r>
            <a:r>
              <a:rPr lang="en-US" sz="2800" b="1" dirty="0" err="1"/>
              <a:t>Vanga</a:t>
            </a:r>
            <a:r>
              <a:rPr lang="en-US" sz="28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778" y="3387664"/>
            <a:ext cx="11705953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According to the inscription of </a:t>
            </a:r>
            <a:r>
              <a:rPr lang="en-US" sz="2800" b="1" dirty="0" err="1" smtClean="0">
                <a:solidFill>
                  <a:srgbClr val="FF0000"/>
                </a:solidFill>
              </a:rPr>
              <a:t>Vijayasena</a:t>
            </a:r>
            <a:r>
              <a:rPr lang="en-US" sz="2800" dirty="0" smtClean="0"/>
              <a:t>, </a:t>
            </a:r>
            <a:r>
              <a:rPr lang="en-US" sz="2800" b="1" dirty="0"/>
              <a:t>ordinary </a:t>
            </a:r>
            <a:r>
              <a:rPr lang="en-US" sz="2800" b="1" dirty="0" smtClean="0"/>
              <a:t>rural folk </a:t>
            </a:r>
            <a:r>
              <a:rPr lang="en-US" sz="2800" dirty="0"/>
              <a:t>were familiar with </a:t>
            </a:r>
            <a:r>
              <a:rPr lang="en-US" sz="2800" b="1" dirty="0"/>
              <a:t>seeds of cotton</a:t>
            </a:r>
            <a:r>
              <a:rPr lang="en-US" sz="2800" dirty="0"/>
              <a:t>. The early </a:t>
            </a:r>
            <a:r>
              <a:rPr lang="en-US" sz="2800" b="1" i="1" dirty="0" err="1" smtClean="0"/>
              <a:t>Charyapadas</a:t>
            </a:r>
            <a:r>
              <a:rPr lang="en-US" sz="2800" b="1" dirty="0" smtClean="0"/>
              <a:t> </a:t>
            </a:r>
            <a:r>
              <a:rPr lang="en-US" sz="2800" dirty="0" smtClean="0"/>
              <a:t>also refer </a:t>
            </a:r>
            <a:r>
              <a:rPr lang="en-US" sz="2800" dirty="0"/>
              <a:t>to </a:t>
            </a:r>
            <a:r>
              <a:rPr lang="en-US" sz="2800" b="1" dirty="0"/>
              <a:t>cotton </a:t>
            </a:r>
            <a:r>
              <a:rPr lang="en-US" sz="2800" b="1" dirty="0" smtClean="0"/>
              <a:t>cultivation</a:t>
            </a:r>
            <a:r>
              <a:rPr lang="en-US" sz="2800" dirty="0" smtClean="0"/>
              <a:t>. </a:t>
            </a:r>
            <a:r>
              <a:rPr lang="en-US" sz="2800" dirty="0"/>
              <a:t>Referring to the people </a:t>
            </a:r>
            <a:r>
              <a:rPr lang="en-US" sz="2800" dirty="0" smtClean="0"/>
              <a:t>of Bengal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Marco Polo </a:t>
            </a:r>
            <a:r>
              <a:rPr lang="en-US" sz="2800" dirty="0"/>
              <a:t>says,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800" b="1" i="1" dirty="0">
                <a:solidFill>
                  <a:schemeClr val="accent5">
                    <a:lumMod val="50000"/>
                  </a:schemeClr>
                </a:solidFill>
              </a:rPr>
              <a:t>They grow cotton, in which they derive </a:t>
            </a:r>
            <a:r>
              <a:rPr lang="en-US" sz="2800" b="1" i="1" dirty="0" smtClean="0">
                <a:solidFill>
                  <a:schemeClr val="accent5">
                    <a:lumMod val="50000"/>
                  </a:schemeClr>
                </a:solidFill>
              </a:rPr>
              <a:t>a great</a:t>
            </a:r>
            <a:r>
              <a:rPr lang="en-US" sz="2800" b="1" i="1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en-US" sz="2800" b="1" i="1" dirty="0" smtClean="0">
                <a:solidFill>
                  <a:schemeClr val="accent5">
                    <a:lumMod val="50000"/>
                  </a:schemeClr>
                </a:solidFill>
              </a:rPr>
              <a:t>trade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  <a:r>
              <a:rPr lang="en-US" sz="2800" dirty="0" smtClean="0"/>
              <a:t>. </a:t>
            </a:r>
            <a:r>
              <a:rPr lang="en-US" sz="2800" dirty="0"/>
              <a:t>Fruits like </a:t>
            </a:r>
            <a:r>
              <a:rPr lang="en-US" sz="2800" b="1" dirty="0" smtClean="0"/>
              <a:t>Mango</a:t>
            </a:r>
            <a:r>
              <a:rPr lang="en-US" sz="2800" dirty="0" smtClean="0"/>
              <a:t>, </a:t>
            </a:r>
            <a:r>
              <a:rPr lang="en-US" sz="2800" b="1" dirty="0" smtClean="0"/>
              <a:t>bread</a:t>
            </a:r>
            <a:r>
              <a:rPr lang="en-US" sz="2800" b="1" dirty="0"/>
              <a:t>-fruit </a:t>
            </a:r>
            <a:r>
              <a:rPr lang="en-US" sz="2800" dirty="0"/>
              <a:t>(</a:t>
            </a:r>
            <a:r>
              <a:rPr lang="en-US" sz="2800" dirty="0" err="1"/>
              <a:t>panasa</a:t>
            </a:r>
            <a:r>
              <a:rPr lang="en-US" sz="2800" dirty="0"/>
              <a:t>), </a:t>
            </a:r>
            <a:r>
              <a:rPr lang="en-US" sz="2800" b="1" dirty="0" err="1"/>
              <a:t>pomgranate</a:t>
            </a:r>
            <a:r>
              <a:rPr lang="en-US" sz="2800" dirty="0"/>
              <a:t> (</a:t>
            </a:r>
            <a:r>
              <a:rPr lang="en-US" sz="2800" dirty="0" err="1"/>
              <a:t>dalimya</a:t>
            </a:r>
            <a:r>
              <a:rPr lang="en-US" sz="2800" dirty="0"/>
              <a:t>)</a:t>
            </a:r>
            <a:r>
              <a:rPr lang="en-US" sz="2800" dirty="0" smtClean="0"/>
              <a:t>, </a:t>
            </a:r>
            <a:r>
              <a:rPr lang="en-US" sz="2800" b="1" dirty="0" err="1"/>
              <a:t>bassia</a:t>
            </a:r>
            <a:r>
              <a:rPr lang="en-US" sz="2800" b="1" dirty="0"/>
              <a:t> </a:t>
            </a:r>
            <a:r>
              <a:rPr lang="en-US" sz="2800" b="1" dirty="0" err="1" smtClean="0"/>
              <a:t>latifolia</a:t>
            </a:r>
            <a:r>
              <a:rPr lang="en-US" sz="2800" b="1" dirty="0"/>
              <a:t> </a:t>
            </a:r>
            <a:r>
              <a:rPr lang="en-US" sz="2800" dirty="0" smtClean="0"/>
              <a:t>( </a:t>
            </a:r>
            <a:r>
              <a:rPr lang="en-US" sz="2800" dirty="0" err="1" smtClean="0"/>
              <a:t>mahua</a:t>
            </a:r>
            <a:r>
              <a:rPr lang="en-US" sz="2800" dirty="0" smtClean="0"/>
              <a:t> </a:t>
            </a:r>
            <a:r>
              <a:rPr lang="en-US" sz="2800" dirty="0"/>
              <a:t>), date ( </a:t>
            </a:r>
            <a:r>
              <a:rPr lang="en-US" sz="2800" dirty="0" err="1"/>
              <a:t>kharjura</a:t>
            </a:r>
            <a:r>
              <a:rPr lang="en-US" sz="2800" dirty="0"/>
              <a:t> ), citron ( </a:t>
            </a:r>
            <a:r>
              <a:rPr lang="en-US" sz="2800" dirty="0" err="1"/>
              <a:t>vija</a:t>
            </a:r>
            <a:r>
              <a:rPr lang="en-US" sz="2800" dirty="0"/>
              <a:t> ) and figs ( </a:t>
            </a:r>
            <a:r>
              <a:rPr lang="en-US" sz="2800" dirty="0" err="1" smtClean="0"/>
              <a:t>Dumur</a:t>
            </a:r>
            <a:r>
              <a:rPr lang="en-US" sz="2800" dirty="0" smtClean="0"/>
              <a:t> </a:t>
            </a:r>
            <a:r>
              <a:rPr lang="en-US" sz="2800" dirty="0"/>
              <a:t>) </a:t>
            </a:r>
            <a:r>
              <a:rPr lang="en-US" sz="2800" dirty="0" smtClean="0"/>
              <a:t>were also </a:t>
            </a:r>
            <a:r>
              <a:rPr lang="en-US" sz="2800" dirty="0"/>
              <a:t>widely cultivated.</a:t>
            </a:r>
          </a:p>
        </p:txBody>
      </p:sp>
    </p:spTree>
    <p:extLst>
      <p:ext uri="{BB962C8B-B14F-4D97-AF65-F5344CB8AC3E}">
        <p14:creationId xmlns:p14="http://schemas.microsoft.com/office/powerpoint/2010/main" val="4978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dia-famine-bengal-indian-mode-of-irrigation-antique-print-1874-95193-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67" y="2879132"/>
            <a:ext cx="5296536" cy="3611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573" y="2745777"/>
            <a:ext cx="6210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800000"/>
                </a:solidFill>
              </a:rPr>
              <a:t>Factors that Contributed to the Growth of Agriculture in </a:t>
            </a:r>
            <a:r>
              <a:rPr lang="en-US" sz="2800" b="1" dirty="0">
                <a:solidFill>
                  <a:srgbClr val="800000"/>
                </a:solidFill>
              </a:rPr>
              <a:t>B</a:t>
            </a:r>
            <a:r>
              <a:rPr lang="en-US" sz="2800" b="1" dirty="0" smtClean="0">
                <a:solidFill>
                  <a:srgbClr val="800000"/>
                </a:solidFill>
              </a:rPr>
              <a:t>engal: 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175" y="3757891"/>
            <a:ext cx="570006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Abundance of Water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Very fertile and alluvial soil 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Long Monsoon Season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Annual Fresh Flood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Favorable tropical temperature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A hard working Peasant class</a:t>
            </a:r>
          </a:p>
          <a:p>
            <a:pPr marL="342900" indent="-342900">
              <a:buAutoNum type="arabicPeriod"/>
            </a:pP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10444" y="381339"/>
            <a:ext cx="1168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FF0000"/>
                </a:solidFill>
              </a:rPr>
              <a:t>Niccollao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Manouchi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b="1" dirty="0" smtClean="0"/>
              <a:t>Italian </a:t>
            </a:r>
            <a:r>
              <a:rPr lang="en-US" sz="2400" b="1" dirty="0"/>
              <a:t>physician of </a:t>
            </a:r>
            <a:r>
              <a:rPr lang="en-US" sz="2400" b="1" dirty="0" err="1"/>
              <a:t>Aurangjeb</a:t>
            </a:r>
            <a:r>
              <a:rPr lang="en-US" sz="2400" dirty="0"/>
              <a:t>, wrote: </a:t>
            </a:r>
            <a:r>
              <a:rPr lang="en-US" sz="2800" i="1" dirty="0"/>
              <a:t>“</a:t>
            </a:r>
            <a:r>
              <a:rPr lang="en-US" sz="2800" i="1" dirty="0" smtClean="0"/>
              <a:t>Bengal’s huge </a:t>
            </a:r>
            <a:r>
              <a:rPr lang="en-US" sz="2800" i="1" dirty="0"/>
              <a:t>wealth, which flows to Europe, is a proof of this </a:t>
            </a:r>
            <a:r>
              <a:rPr lang="en-US" sz="2800" b="1" i="1" dirty="0"/>
              <a:t>country’s fertility</a:t>
            </a:r>
            <a:r>
              <a:rPr lang="en-US" sz="2800" i="1" dirty="0"/>
              <a:t>. In fact the productivity of this country in </a:t>
            </a:r>
            <a:r>
              <a:rPr lang="en-US" sz="2800" b="1" i="1" dirty="0"/>
              <a:t>silk, cotton, sugar and indigo </a:t>
            </a:r>
            <a:r>
              <a:rPr lang="en-US" sz="2800" i="1" dirty="0"/>
              <a:t>surpassed </a:t>
            </a:r>
            <a:r>
              <a:rPr lang="en-US" sz="2800" b="1" i="1" dirty="0"/>
              <a:t>Egypt</a:t>
            </a:r>
            <a:r>
              <a:rPr lang="en-US" sz="2800" i="1" dirty="0"/>
              <a:t>. Everything is in plenty here. Here there is plenty of </a:t>
            </a:r>
            <a:r>
              <a:rPr lang="en-US" sz="2800" i="1" dirty="0" smtClean="0"/>
              <a:t>fruits, </a:t>
            </a:r>
            <a:r>
              <a:rPr lang="en-US" sz="2800" i="1" dirty="0"/>
              <a:t>food grain, Muslin, golden textile and silk”.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110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198" y="393890"/>
            <a:ext cx="809448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800000"/>
                </a:solidFill>
              </a:rPr>
              <a:t>Growth of Crafts and Industries in Bengal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554" y="895616"/>
            <a:ext cx="116134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Historically Bengal played a major role in the development of trade and commerce in the Bay of Bengal region. Fame </a:t>
            </a:r>
            <a:r>
              <a:rPr lang="en-US" sz="2800" dirty="0"/>
              <a:t>of Textiles of </a:t>
            </a:r>
            <a:r>
              <a:rPr lang="en-US" sz="2800" b="1" dirty="0"/>
              <a:t>Bengal Muslin</a:t>
            </a:r>
            <a:r>
              <a:rPr lang="en-US" sz="2800" dirty="0"/>
              <a:t>, </a:t>
            </a:r>
            <a:r>
              <a:rPr lang="en-US" sz="2800" dirty="0" smtClean="0"/>
              <a:t>spread all </a:t>
            </a:r>
            <a:r>
              <a:rPr lang="en-US" sz="2800" dirty="0"/>
              <a:t>over the world long before B.C. In fact </a:t>
            </a:r>
            <a:r>
              <a:rPr lang="en-US" sz="2800" b="1" dirty="0"/>
              <a:t>Mummy </a:t>
            </a:r>
            <a:r>
              <a:rPr lang="en-US" sz="2800" dirty="0"/>
              <a:t>has been </a:t>
            </a:r>
            <a:r>
              <a:rPr lang="en-US" sz="2800" dirty="0" smtClean="0"/>
              <a:t>found </a:t>
            </a:r>
            <a:r>
              <a:rPr lang="en-US" sz="2800" b="1" dirty="0" smtClean="0"/>
              <a:t>wrapped </a:t>
            </a:r>
            <a:r>
              <a:rPr lang="en-US" sz="2800" b="1" dirty="0"/>
              <a:t>with Muslin </a:t>
            </a:r>
            <a:r>
              <a:rPr lang="en-US" sz="2800" dirty="0"/>
              <a:t>dated </a:t>
            </a:r>
            <a:r>
              <a:rPr lang="en-US" sz="2800" b="1" dirty="0"/>
              <a:t>2000 B.C. </a:t>
            </a:r>
            <a:r>
              <a:rPr lang="en-US" sz="2800" dirty="0"/>
              <a:t>in Egypt</a:t>
            </a:r>
            <a:r>
              <a:rPr lang="en-US" sz="2800" dirty="0" smtClean="0"/>
              <a:t>. </a:t>
            </a:r>
            <a:r>
              <a:rPr lang="en-US" sz="2800" dirty="0"/>
              <a:t>Chinese traveler </a:t>
            </a:r>
            <a:r>
              <a:rPr lang="en-US" sz="2800" b="1" dirty="0">
                <a:solidFill>
                  <a:srgbClr val="FF0000"/>
                </a:solidFill>
              </a:rPr>
              <a:t>Chao-</a:t>
            </a:r>
            <a:r>
              <a:rPr lang="en-US" sz="2800" b="1" dirty="0" err="1">
                <a:solidFill>
                  <a:srgbClr val="FF0000"/>
                </a:solidFill>
              </a:rPr>
              <a:t>Ju</a:t>
            </a:r>
            <a:r>
              <a:rPr lang="en-US" sz="2800" b="1" dirty="0">
                <a:solidFill>
                  <a:srgbClr val="FF0000"/>
                </a:solidFill>
              </a:rPr>
              <a:t>-</a:t>
            </a:r>
            <a:r>
              <a:rPr lang="en-US" sz="2800" b="1" dirty="0" err="1">
                <a:solidFill>
                  <a:srgbClr val="FF0000"/>
                </a:solidFill>
              </a:rPr>
              <a:t>Kua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Ping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stated about </a:t>
            </a:r>
            <a:r>
              <a:rPr lang="en-US" sz="2800" b="1" dirty="0" err="1"/>
              <a:t>Kalo</a:t>
            </a:r>
            <a:r>
              <a:rPr lang="en-US" sz="2800" dirty="0"/>
              <a:t> </a:t>
            </a:r>
            <a:r>
              <a:rPr lang="en-US" sz="2800" dirty="0" smtClean="0"/>
              <a:t>of </a:t>
            </a:r>
            <a:r>
              <a:rPr lang="en-US" sz="2800" b="1" dirty="0" smtClean="0"/>
              <a:t>Bengal</a:t>
            </a:r>
            <a:r>
              <a:rPr lang="en-US" sz="2800" dirty="0"/>
              <a:t>, that excellent </a:t>
            </a:r>
            <a:r>
              <a:rPr lang="en-US" sz="2800" b="1" dirty="0"/>
              <a:t>swords</a:t>
            </a:r>
            <a:r>
              <a:rPr lang="en-US" sz="2800" dirty="0"/>
              <a:t> were made there as well as </a:t>
            </a:r>
            <a:r>
              <a:rPr lang="en-US" sz="2800" b="1" dirty="0"/>
              <a:t>cotton</a:t>
            </a:r>
            <a:r>
              <a:rPr lang="en-US" sz="2800" dirty="0"/>
              <a:t> </a:t>
            </a:r>
            <a:r>
              <a:rPr lang="en-US" sz="2800" dirty="0" smtClean="0"/>
              <a:t>and other </a:t>
            </a:r>
            <a:r>
              <a:rPr lang="en-US" sz="2800" dirty="0"/>
              <a:t>textiles.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4555" y="3590830"/>
            <a:ext cx="1148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most note worthy among the crafts and Industries </a:t>
            </a:r>
            <a:r>
              <a:rPr lang="en-US" sz="2800" dirty="0" smtClean="0"/>
              <a:t>were </a:t>
            </a:r>
            <a:r>
              <a:rPr lang="en-US" sz="2800" b="1" dirty="0" smtClean="0"/>
              <a:t>Textiles, Sugar</a:t>
            </a:r>
            <a:r>
              <a:rPr lang="en-US" sz="2800" b="1" dirty="0"/>
              <a:t>, Metal work, Stonework, Wood work</a:t>
            </a:r>
            <a:r>
              <a:rPr lang="en-US" sz="2800" dirty="0"/>
              <a:t> and </a:t>
            </a:r>
            <a:r>
              <a:rPr lang="en-US" sz="2800" b="1" dirty="0"/>
              <a:t>Pottery</a:t>
            </a:r>
            <a:r>
              <a:rPr lang="en-US" sz="28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2451" y="4570782"/>
            <a:ext cx="3525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</a:rPr>
              <a:t>Textile Manufacture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888" y="5059224"/>
            <a:ext cx="115146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There were </a:t>
            </a:r>
            <a:r>
              <a:rPr lang="en-US" sz="2800" b="1" dirty="0"/>
              <a:t>four varieties </a:t>
            </a:r>
            <a:r>
              <a:rPr lang="en-US" sz="2800" dirty="0"/>
              <a:t>of textile commodity which were produced </a:t>
            </a:r>
            <a:r>
              <a:rPr lang="en-US" sz="2800" dirty="0" smtClean="0"/>
              <a:t>in Bengal. These were </a:t>
            </a:r>
            <a:r>
              <a:rPr lang="en-US" sz="2800" b="1" dirty="0" err="1"/>
              <a:t>K</a:t>
            </a:r>
            <a:r>
              <a:rPr lang="en-US" sz="2800" b="1" dirty="0" err="1" smtClean="0"/>
              <a:t>shauma</a:t>
            </a:r>
            <a:r>
              <a:rPr lang="en-US" sz="2800" b="1" dirty="0"/>
              <a:t>, </a:t>
            </a:r>
            <a:r>
              <a:rPr lang="en-US" sz="2800" b="1" dirty="0" err="1"/>
              <a:t>D</a:t>
            </a:r>
            <a:r>
              <a:rPr lang="en-US" sz="2800" b="1" dirty="0" err="1" smtClean="0"/>
              <a:t>ukula</a:t>
            </a:r>
            <a:r>
              <a:rPr lang="en-US" sz="2800" b="1" dirty="0" smtClean="0"/>
              <a:t> </a:t>
            </a:r>
            <a:r>
              <a:rPr lang="en-US" sz="2800" b="1" dirty="0" err="1"/>
              <a:t>P</a:t>
            </a:r>
            <a:r>
              <a:rPr lang="en-US" sz="2800" b="1" dirty="0" err="1" smtClean="0"/>
              <a:t>atrorna</a:t>
            </a:r>
            <a:r>
              <a:rPr lang="en-US" sz="2800" b="1" dirty="0" smtClean="0"/>
              <a:t> </a:t>
            </a:r>
            <a:r>
              <a:rPr lang="en-US" sz="2800" dirty="0"/>
              <a:t>and </a:t>
            </a:r>
            <a:r>
              <a:rPr lang="en-US" sz="2800" b="1" dirty="0" err="1"/>
              <a:t>K</a:t>
            </a:r>
            <a:r>
              <a:rPr lang="en-US" sz="2800" b="1" dirty="0" err="1" smtClean="0"/>
              <a:t>arpasika</a:t>
            </a:r>
            <a:r>
              <a:rPr lang="en-US" sz="2800" dirty="0"/>
              <a:t>. </a:t>
            </a:r>
            <a:r>
              <a:rPr lang="en-US" sz="2800" b="1" dirty="0" err="1"/>
              <a:t>Kshauma</a:t>
            </a:r>
            <a:r>
              <a:rPr lang="en-US" sz="2800" dirty="0"/>
              <a:t> was </a:t>
            </a:r>
            <a:r>
              <a:rPr lang="en-US" sz="2800" b="1" dirty="0"/>
              <a:t>linen</a:t>
            </a:r>
            <a:r>
              <a:rPr lang="en-US" sz="2800" dirty="0"/>
              <a:t> </a:t>
            </a:r>
            <a:r>
              <a:rPr lang="en-US" sz="2800" dirty="0" smtClean="0"/>
              <a:t>but of </a:t>
            </a:r>
            <a:r>
              <a:rPr lang="en-US" sz="2800" dirty="0"/>
              <a:t>a coarse variety, being </a:t>
            </a:r>
            <a:r>
              <a:rPr lang="en-US" sz="2800" b="1" dirty="0"/>
              <a:t>mixed with cotton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022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999" y="437444"/>
            <a:ext cx="11669889" cy="340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/>
              <a:t>Its chief seats of manufacture were </a:t>
            </a:r>
            <a:r>
              <a:rPr lang="en-US" sz="2800" b="1" dirty="0" err="1"/>
              <a:t>Pundravardhana</a:t>
            </a:r>
            <a:r>
              <a:rPr lang="en-US" sz="2800" dirty="0"/>
              <a:t> (North Bengal) and </a:t>
            </a:r>
            <a:r>
              <a:rPr lang="en-US" sz="2800" b="1" dirty="0" smtClean="0"/>
              <a:t>Benares</a:t>
            </a:r>
            <a:r>
              <a:rPr lang="en-US" sz="2800" dirty="0" smtClean="0"/>
              <a:t>. </a:t>
            </a:r>
            <a:r>
              <a:rPr lang="en-US" sz="2800" dirty="0"/>
              <a:t>A </a:t>
            </a:r>
            <a:r>
              <a:rPr lang="en-US" sz="2800" b="1" dirty="0"/>
              <a:t>pure and finer </a:t>
            </a:r>
            <a:r>
              <a:rPr lang="en-US" sz="2800" dirty="0"/>
              <a:t>form of </a:t>
            </a:r>
            <a:r>
              <a:rPr lang="en-US" sz="2800" b="1" dirty="0"/>
              <a:t>linen</a:t>
            </a:r>
            <a:r>
              <a:rPr lang="en-US" sz="2800" dirty="0"/>
              <a:t> was called </a:t>
            </a:r>
            <a:r>
              <a:rPr lang="en-US" sz="2800" b="1" dirty="0" err="1" smtClean="0"/>
              <a:t>Dukula</a:t>
            </a:r>
            <a:r>
              <a:rPr lang="en-US" sz="2800" dirty="0"/>
              <a:t>. </a:t>
            </a:r>
            <a:r>
              <a:rPr lang="en-US" sz="2800" b="1" dirty="0" err="1"/>
              <a:t>Patrorna</a:t>
            </a:r>
            <a:r>
              <a:rPr lang="en-US" sz="2800" dirty="0"/>
              <a:t> appears to have been </a:t>
            </a:r>
            <a:r>
              <a:rPr lang="en-US" sz="2800" b="1" dirty="0"/>
              <a:t>wild silk</a:t>
            </a:r>
            <a:r>
              <a:rPr lang="en-US" sz="2800" dirty="0" smtClean="0"/>
              <a:t>. Historical sources say that </a:t>
            </a:r>
            <a:r>
              <a:rPr lang="en-US" sz="2800" dirty="0"/>
              <a:t>it was a </a:t>
            </a:r>
            <a:r>
              <a:rPr lang="en-US" sz="2800" dirty="0" smtClean="0"/>
              <a:t>fiber </a:t>
            </a:r>
            <a:r>
              <a:rPr lang="en-US" sz="2800" dirty="0"/>
              <a:t>produced by the </a:t>
            </a:r>
            <a:r>
              <a:rPr lang="en-US" sz="2800" b="1" dirty="0"/>
              <a:t>saliva</a:t>
            </a:r>
            <a:r>
              <a:rPr lang="en-US" sz="2800" dirty="0"/>
              <a:t> of a </a:t>
            </a:r>
            <a:r>
              <a:rPr lang="en-US" sz="2800" dirty="0" smtClean="0"/>
              <a:t>worm </a:t>
            </a:r>
            <a:r>
              <a:rPr lang="en-US" sz="2800" dirty="0"/>
              <a:t>"on the" </a:t>
            </a:r>
            <a:r>
              <a:rPr lang="en-US" sz="2800" b="1" dirty="0" smtClean="0"/>
              <a:t>leaves</a:t>
            </a:r>
            <a:r>
              <a:rPr lang="en-US" sz="2800" dirty="0" smtClean="0"/>
              <a:t> of </a:t>
            </a:r>
            <a:r>
              <a:rPr lang="en-US" sz="2800" dirty="0"/>
              <a:t>certain trees</a:t>
            </a:r>
            <a:r>
              <a:rPr lang="en-US" sz="2800" dirty="0" smtClean="0"/>
              <a:t>: and </a:t>
            </a:r>
            <a:r>
              <a:rPr lang="en-US" sz="2800" b="1" dirty="0" err="1" smtClean="0"/>
              <a:t>Pundra</a:t>
            </a:r>
            <a:r>
              <a:rPr lang="en-US" sz="2800" dirty="0" smtClean="0"/>
              <a:t> produced abandoned the majority of this wild silk.” It should be noted that </a:t>
            </a:r>
            <a:r>
              <a:rPr lang="en-US" sz="2800" b="1" dirty="0"/>
              <a:t>wild silk of the best quality </a:t>
            </a:r>
            <a:r>
              <a:rPr lang="en-US" sz="2800" dirty="0"/>
              <a:t>is still produced in these districts.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000" y="4058054"/>
            <a:ext cx="11669889" cy="2455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 err="1" smtClean="0"/>
              <a:t>Karpasika</a:t>
            </a:r>
            <a:r>
              <a:rPr lang="en-US" sz="2800" dirty="0" smtClean="0"/>
              <a:t> </a:t>
            </a:r>
            <a:r>
              <a:rPr lang="en-US" sz="2800" dirty="0"/>
              <a:t>obviously meant </a:t>
            </a:r>
            <a:r>
              <a:rPr lang="en-US" sz="2800" b="1" dirty="0"/>
              <a:t>cotton fabrics</a:t>
            </a:r>
            <a:r>
              <a:rPr lang="en-US" sz="2800" dirty="0"/>
              <a:t>. </a:t>
            </a:r>
            <a:r>
              <a:rPr lang="en-US" sz="2800" dirty="0" smtClean="0"/>
              <a:t>These were </a:t>
            </a:r>
            <a:r>
              <a:rPr lang="en-US" sz="2800" dirty="0"/>
              <a:t>manufactured in various parts of India, but </a:t>
            </a:r>
            <a:r>
              <a:rPr lang="en-US" sz="2800" b="1" dirty="0" err="1"/>
              <a:t>Vanga</a:t>
            </a:r>
            <a:r>
              <a:rPr lang="en-US" sz="2800" dirty="0"/>
              <a:t> and </a:t>
            </a:r>
            <a:r>
              <a:rPr lang="en-US" sz="2800" dirty="0" smtClean="0"/>
              <a:t>other regions</a:t>
            </a:r>
            <a:r>
              <a:rPr lang="en-US" sz="2800" dirty="0"/>
              <a:t>, as </a:t>
            </a:r>
            <a:r>
              <a:rPr lang="en-US" sz="2800" b="1" dirty="0" err="1">
                <a:solidFill>
                  <a:srgbClr val="FF0000"/>
                </a:solidFill>
              </a:rPr>
              <a:t>Kautilya</a:t>
            </a:r>
            <a:r>
              <a:rPr lang="en-US" sz="2800" b="1" dirty="0"/>
              <a:t> </a:t>
            </a:r>
            <a:r>
              <a:rPr lang="en-US" sz="2800" b="1" dirty="0" smtClean="0"/>
              <a:t>affirms</a:t>
            </a:r>
            <a:r>
              <a:rPr lang="en-US" sz="2800" dirty="0" smtClean="0"/>
              <a:t>, produced </a:t>
            </a:r>
            <a:r>
              <a:rPr lang="en-US" sz="2800" dirty="0"/>
              <a:t>the </a:t>
            </a:r>
            <a:r>
              <a:rPr lang="en-US" sz="2800" b="1" dirty="0"/>
              <a:t>best </a:t>
            </a:r>
            <a:r>
              <a:rPr lang="en-US" sz="2800" b="1" dirty="0" smtClean="0"/>
              <a:t>quality</a:t>
            </a:r>
            <a:r>
              <a:rPr lang="en-US" sz="2800" dirty="0" smtClean="0"/>
              <a:t>. It </a:t>
            </a:r>
            <a:r>
              <a:rPr lang="en-US" sz="2800" dirty="0"/>
              <a:t>is </a:t>
            </a:r>
            <a:r>
              <a:rPr lang="en-US" sz="2800" dirty="0" smtClean="0"/>
              <a:t>thus evident </a:t>
            </a:r>
            <a:r>
              <a:rPr lang="en-US" sz="2800" dirty="0"/>
              <a:t>that as early as the time of </a:t>
            </a:r>
            <a:r>
              <a:rPr lang="en-US" sz="2800" dirty="0" err="1"/>
              <a:t>Kautilya</a:t>
            </a:r>
            <a:r>
              <a:rPr lang="en-US" sz="2800" dirty="0"/>
              <a:t> Bengal had attained </a:t>
            </a:r>
            <a:r>
              <a:rPr lang="en-US" sz="2800" dirty="0" smtClean="0"/>
              <a:t>to great </a:t>
            </a:r>
            <a:r>
              <a:rPr lang="en-US" sz="2800" dirty="0"/>
              <a:t>eminence as a seat of textile manufacture.</a:t>
            </a:r>
          </a:p>
        </p:txBody>
      </p:sp>
    </p:spTree>
    <p:extLst>
      <p:ext uri="{BB962C8B-B14F-4D97-AF65-F5344CB8AC3E}">
        <p14:creationId xmlns:p14="http://schemas.microsoft.com/office/powerpoint/2010/main" val="140432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f/f2/Renaldis_muslin_woman.jpg/1024px-Renaldis_muslin_wo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04" y="388786"/>
            <a:ext cx="7611447" cy="605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23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ramcoworld.com/getmedia/5ae43f89-6e0c-452b-b369-aadd4e54eb7d/Muslin_Map_web?width=600&amp;height=740&amp;ext=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084" y="405245"/>
            <a:ext cx="4925580" cy="607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7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229237"/>
            <a:ext cx="11712222" cy="6381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3100" dirty="0"/>
              <a:t>It may be </a:t>
            </a:r>
            <a:r>
              <a:rPr lang="en-US" sz="3100" dirty="0" smtClean="0"/>
              <a:t>noted that</a:t>
            </a:r>
            <a:r>
              <a:rPr lang="en-US" sz="3100" dirty="0"/>
              <a:t>- the </a:t>
            </a:r>
            <a:r>
              <a:rPr lang="en-US" sz="3100" b="1" dirty="0" err="1"/>
              <a:t>Periplus</a:t>
            </a:r>
            <a:r>
              <a:rPr lang="en-US" sz="3100" b="1" dirty="0"/>
              <a:t> of the </a:t>
            </a:r>
            <a:r>
              <a:rPr lang="en-US" sz="3100" b="1" dirty="0" err="1"/>
              <a:t>Erythraean</a:t>
            </a:r>
            <a:r>
              <a:rPr lang="en-US" sz="3100" b="1" dirty="0"/>
              <a:t> Sea</a:t>
            </a:r>
            <a:r>
              <a:rPr lang="en-US" sz="3100" dirty="0"/>
              <a:t>, written in the </a:t>
            </a:r>
            <a:r>
              <a:rPr lang="en-US" sz="3100" dirty="0" smtClean="0"/>
              <a:t>1</a:t>
            </a:r>
            <a:r>
              <a:rPr lang="en-US" sz="3100" baseline="30000" dirty="0" smtClean="0"/>
              <a:t>st</a:t>
            </a:r>
            <a:r>
              <a:rPr lang="en-US" sz="3100" dirty="0" smtClean="0"/>
              <a:t>  century A.D</a:t>
            </a:r>
            <a:r>
              <a:rPr lang="en-US" sz="3100" dirty="0"/>
              <a:t>., includes "</a:t>
            </a:r>
            <a:r>
              <a:rPr lang="en-US" sz="3100" b="1" dirty="0"/>
              <a:t>muslins of the finest sorts</a:t>
            </a:r>
            <a:r>
              <a:rPr lang="en-US" sz="3100" dirty="0"/>
              <a:t>" among the exports </a:t>
            </a:r>
            <a:r>
              <a:rPr lang="en-US" sz="3100" dirty="0" smtClean="0"/>
              <a:t>of Bengal</a:t>
            </a:r>
            <a:r>
              <a:rPr lang="en-US" sz="3100" dirty="0"/>
              <a:t>. Referring to </a:t>
            </a:r>
            <a:r>
              <a:rPr lang="en-US" sz="3100" b="1" dirty="0" err="1" smtClean="0"/>
              <a:t>Ruhml</a:t>
            </a:r>
            <a:r>
              <a:rPr lang="en-US" sz="3100" dirty="0" smtClean="0"/>
              <a:t>, the Arab </a:t>
            </a:r>
            <a:r>
              <a:rPr lang="en-US" sz="3100" dirty="0"/>
              <a:t>merchant </a:t>
            </a:r>
            <a:r>
              <a:rPr lang="en-US" sz="3100" b="1" dirty="0" err="1">
                <a:solidFill>
                  <a:srgbClr val="FF0000"/>
                </a:solidFill>
              </a:rPr>
              <a:t>Sulaiman</a:t>
            </a:r>
            <a:r>
              <a:rPr lang="en-US" sz="3100" dirty="0"/>
              <a:t> wrote in the </a:t>
            </a:r>
            <a:r>
              <a:rPr lang="en-US" sz="3100" b="1" dirty="0" smtClean="0"/>
              <a:t>9</a:t>
            </a:r>
            <a:r>
              <a:rPr lang="en-US" sz="3100" b="1" baseline="30000" dirty="0" smtClean="0"/>
              <a:t>th</a:t>
            </a:r>
            <a:r>
              <a:rPr lang="en-US" sz="3100" b="1" dirty="0" smtClean="0"/>
              <a:t> </a:t>
            </a:r>
            <a:r>
              <a:rPr lang="en-US" sz="3100" b="1" dirty="0"/>
              <a:t>century A.D</a:t>
            </a:r>
            <a:r>
              <a:rPr lang="en-US" sz="3100" dirty="0"/>
              <a:t>. that </a:t>
            </a:r>
            <a:r>
              <a:rPr lang="en-US" sz="3100" dirty="0" smtClean="0"/>
              <a:t>there was </a:t>
            </a:r>
            <a:r>
              <a:rPr lang="en-US" sz="3100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3100" i="1" dirty="0">
                <a:solidFill>
                  <a:schemeClr val="accent5">
                    <a:lumMod val="50000"/>
                  </a:schemeClr>
                </a:solidFill>
              </a:rPr>
              <a:t>a stuff made in this country which is not to be found </a:t>
            </a:r>
            <a:r>
              <a:rPr lang="en-US" sz="3100" i="1" dirty="0" smtClean="0">
                <a:solidFill>
                  <a:schemeClr val="accent5">
                    <a:lumMod val="50000"/>
                  </a:schemeClr>
                </a:solidFill>
              </a:rPr>
              <a:t>elsewhere; </a:t>
            </a:r>
            <a:r>
              <a:rPr lang="en-US" sz="3100" i="1" dirty="0">
                <a:solidFill>
                  <a:schemeClr val="accent5">
                    <a:lumMod val="50000"/>
                  </a:schemeClr>
                </a:solidFill>
              </a:rPr>
              <a:t>so fine and </a:t>
            </a:r>
            <a:r>
              <a:rPr lang="en-US" sz="3100" b="1" i="1" dirty="0">
                <a:solidFill>
                  <a:schemeClr val="accent5">
                    <a:lumMod val="50000"/>
                  </a:schemeClr>
                </a:solidFill>
              </a:rPr>
              <a:t>delicate is this material</a:t>
            </a:r>
            <a:r>
              <a:rPr lang="en-US" sz="3100" i="1" dirty="0">
                <a:solidFill>
                  <a:schemeClr val="accent5">
                    <a:lumMod val="50000"/>
                  </a:schemeClr>
                </a:solidFill>
              </a:rPr>
              <a:t> that a dress made of </a:t>
            </a:r>
            <a:r>
              <a:rPr lang="en-US" sz="3100" i="1" dirty="0" smtClean="0">
                <a:solidFill>
                  <a:schemeClr val="accent5">
                    <a:lumMod val="50000"/>
                  </a:schemeClr>
                </a:solidFill>
              </a:rPr>
              <a:t>it was </a:t>
            </a: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3 feet </a:t>
            </a:r>
            <a:r>
              <a:rPr lang="en-US" sz="3100" b="1" i="1" dirty="0">
                <a:solidFill>
                  <a:schemeClr val="accent5">
                    <a:lumMod val="50000"/>
                  </a:schemeClr>
                </a:solidFill>
              </a:rPr>
              <a:t>in breadth </a:t>
            </a:r>
            <a:r>
              <a:rPr lang="en-US" sz="3100" i="1" dirty="0">
                <a:solidFill>
                  <a:schemeClr val="accent5">
                    <a:lumMod val="50000"/>
                  </a:schemeClr>
                </a:solidFill>
              </a:rPr>
              <a:t>and about </a:t>
            </a:r>
            <a:r>
              <a:rPr lang="en-US" sz="3100" b="1" i="1" dirty="0">
                <a:solidFill>
                  <a:schemeClr val="accent5">
                    <a:lumMod val="50000"/>
                  </a:schemeClr>
                </a:solidFill>
              </a:rPr>
              <a:t>29 feet in length</a:t>
            </a:r>
            <a:r>
              <a:rPr lang="en-US" sz="3100" i="1" dirty="0">
                <a:solidFill>
                  <a:schemeClr val="accent5">
                    <a:lumMod val="50000"/>
                  </a:schemeClr>
                </a:solidFill>
              </a:rPr>
              <a:t> and may be </a:t>
            </a:r>
            <a:r>
              <a:rPr lang="en-US" sz="3100" i="1" dirty="0" smtClean="0">
                <a:solidFill>
                  <a:schemeClr val="accent5">
                    <a:lumMod val="50000"/>
                  </a:schemeClr>
                </a:solidFill>
              </a:rPr>
              <a:t>passed through</a:t>
            </a:r>
            <a:r>
              <a:rPr lang="en-US" sz="3100" i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3100" b="1" i="1" dirty="0">
                <a:solidFill>
                  <a:schemeClr val="accent5">
                    <a:lumMod val="50000"/>
                  </a:schemeClr>
                </a:solidFill>
              </a:rPr>
              <a:t>a signet-ring</a:t>
            </a:r>
            <a:r>
              <a:rPr lang="en-US" sz="3100" i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sz="3100" dirty="0">
                <a:solidFill>
                  <a:schemeClr val="accent5">
                    <a:lumMod val="50000"/>
                  </a:schemeClr>
                </a:solidFill>
              </a:rPr>
              <a:t>' </a:t>
            </a:r>
            <a:r>
              <a:rPr lang="en-US" sz="3100" dirty="0" err="1"/>
              <a:t>Sulaiman</a:t>
            </a:r>
            <a:r>
              <a:rPr lang="en-US" sz="3100" dirty="0"/>
              <a:t> added that it was </a:t>
            </a:r>
            <a:r>
              <a:rPr lang="en-US" sz="3100" b="1" dirty="0"/>
              <a:t>made of cotton</a:t>
            </a:r>
            <a:r>
              <a:rPr lang="en-US" sz="3100" dirty="0" smtClean="0"/>
              <a:t>, and </a:t>
            </a:r>
            <a:r>
              <a:rPr lang="en-US" sz="3100" dirty="0"/>
              <a:t>that he was not speaking from</a:t>
            </a:r>
            <a:r>
              <a:rPr lang="en-US" sz="3100" b="1" dirty="0"/>
              <a:t> hearsay</a:t>
            </a:r>
            <a:r>
              <a:rPr lang="en-US" sz="3100" dirty="0"/>
              <a:t>, but had himself seen </a:t>
            </a:r>
            <a:r>
              <a:rPr lang="en-US" sz="3100" dirty="0" smtClean="0"/>
              <a:t>a piece </a:t>
            </a:r>
            <a:r>
              <a:rPr lang="en-US" sz="3100" dirty="0"/>
              <a:t>of </a:t>
            </a:r>
            <a:r>
              <a:rPr lang="en-US" sz="3100" dirty="0" smtClean="0"/>
              <a:t>it. </a:t>
            </a:r>
            <a:r>
              <a:rPr lang="en-US" sz="3100" dirty="0"/>
              <a:t>In the fifteenth century </a:t>
            </a:r>
            <a:r>
              <a:rPr lang="en-US" sz="3100" b="1" dirty="0">
                <a:solidFill>
                  <a:srgbClr val="FF0000"/>
                </a:solidFill>
              </a:rPr>
              <a:t>Ma </a:t>
            </a:r>
            <a:r>
              <a:rPr lang="en-US" sz="3100" b="1" dirty="0" err="1">
                <a:solidFill>
                  <a:srgbClr val="FF0000"/>
                </a:solidFill>
              </a:rPr>
              <a:t>Huan</a:t>
            </a:r>
            <a:r>
              <a:rPr lang="en-US" sz="3100" dirty="0"/>
              <a:t>, the Chinese traveller</a:t>
            </a:r>
            <a:r>
              <a:rPr lang="en-US" sz="3100" dirty="0" smtClean="0"/>
              <a:t>, witnessed </a:t>
            </a:r>
            <a:r>
              <a:rPr lang="en-US" sz="3100" b="1" dirty="0"/>
              <a:t>five or six varieties </a:t>
            </a:r>
            <a:r>
              <a:rPr lang="en-US" sz="3100" dirty="0"/>
              <a:t>of textile goods being manufactured </a:t>
            </a:r>
            <a:r>
              <a:rPr lang="en-US" sz="3100" dirty="0" smtClean="0"/>
              <a:t>in Bengal</a:t>
            </a:r>
            <a:r>
              <a:rPr lang="en-US" sz="3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86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113" y="310448"/>
            <a:ext cx="44873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548235"/>
                </a:solidFill>
              </a:rPr>
              <a:t>Sugar and Salt</a:t>
            </a:r>
            <a:endParaRPr lang="en-US" sz="3200" b="1" dirty="0">
              <a:solidFill>
                <a:srgbClr val="54823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000" y="882156"/>
            <a:ext cx="11754556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dirty="0"/>
              <a:t>Another industry which seems to have made </a:t>
            </a:r>
            <a:r>
              <a:rPr lang="en-US" sz="3000" b="1" dirty="0" smtClean="0"/>
              <a:t>considerable headway </a:t>
            </a:r>
            <a:r>
              <a:rPr lang="en-US" sz="3000" dirty="0"/>
              <a:t>was</a:t>
            </a:r>
            <a:r>
              <a:rPr lang="en-US" sz="3000" b="1" dirty="0"/>
              <a:t> sugar</a:t>
            </a:r>
            <a:r>
              <a:rPr lang="en-US" sz="3000" dirty="0"/>
              <a:t>. Bengal was probably </a:t>
            </a:r>
            <a:r>
              <a:rPr lang="en-US" sz="3000" b="1" dirty="0"/>
              <a:t>one of the earliest homes </a:t>
            </a:r>
            <a:r>
              <a:rPr lang="en-US" sz="3000" dirty="0" smtClean="0"/>
              <a:t>of </a:t>
            </a:r>
            <a:r>
              <a:rPr lang="en-US" sz="3000" b="1" dirty="0" smtClean="0"/>
              <a:t>sugar</a:t>
            </a:r>
            <a:r>
              <a:rPr lang="en-US" sz="3000" b="1" dirty="0"/>
              <a:t>-cane cultivation</a:t>
            </a:r>
            <a:r>
              <a:rPr lang="en-US" sz="3000" dirty="0"/>
              <a:t>. </a:t>
            </a:r>
            <a:r>
              <a:rPr lang="en-US" sz="3000" b="1" dirty="0" err="1" smtClean="0">
                <a:solidFill>
                  <a:srgbClr val="FF0000"/>
                </a:solidFill>
              </a:rPr>
              <a:t>Susruta</a:t>
            </a:r>
            <a:r>
              <a:rPr lang="en-US" sz="3000" dirty="0" smtClean="0"/>
              <a:t> </a:t>
            </a:r>
            <a:r>
              <a:rPr lang="en-US" sz="3000" dirty="0"/>
              <a:t>mentions that </a:t>
            </a:r>
            <a:r>
              <a:rPr lang="en-US" sz="3000" dirty="0" smtClean="0"/>
              <a:t>the </a:t>
            </a:r>
            <a:r>
              <a:rPr lang="en-US" sz="3000" b="1" dirty="0" err="1"/>
              <a:t>P</a:t>
            </a:r>
            <a:r>
              <a:rPr lang="en-US" sz="3000" b="1" dirty="0" err="1" smtClean="0"/>
              <a:t>aundraka</a:t>
            </a:r>
            <a:r>
              <a:rPr lang="en-US" sz="3000" b="1" dirty="0" smtClean="0"/>
              <a:t> </a:t>
            </a:r>
            <a:r>
              <a:rPr lang="en-US" sz="3000" b="1" dirty="0"/>
              <a:t>cane </a:t>
            </a:r>
            <a:r>
              <a:rPr lang="en-US" sz="3000" dirty="0"/>
              <a:t>(which grew in the </a:t>
            </a:r>
            <a:r>
              <a:rPr lang="en-US" sz="3000" dirty="0" err="1"/>
              <a:t>Paundra</a:t>
            </a:r>
            <a:r>
              <a:rPr lang="en-US" sz="3000" dirty="0"/>
              <a:t> country) were </a:t>
            </a:r>
            <a:r>
              <a:rPr lang="en-US" sz="3000" b="1" dirty="0" smtClean="0"/>
              <a:t>noted for </a:t>
            </a:r>
            <a:r>
              <a:rPr lang="en-US" sz="3000" b="1" dirty="0"/>
              <a:t>the large quantity</a:t>
            </a:r>
            <a:r>
              <a:rPr lang="en-US" sz="3000" dirty="0"/>
              <a:t> of sugar which they yielded. In the </a:t>
            </a:r>
            <a:r>
              <a:rPr lang="en-US" sz="3000" dirty="0" smtClean="0"/>
              <a:t>thirteenth century </a:t>
            </a:r>
            <a:r>
              <a:rPr lang="en-US" sz="3000" b="1" dirty="0"/>
              <a:t>Marco Polo </a:t>
            </a:r>
            <a:r>
              <a:rPr lang="en-US" sz="3000" dirty="0"/>
              <a:t>noticed that </a:t>
            </a:r>
            <a:r>
              <a:rPr lang="en-US" sz="3000" b="1" dirty="0"/>
              <a:t>sugar </a:t>
            </a:r>
            <a:r>
              <a:rPr lang="en-US" sz="3000" b="1" dirty="0" smtClean="0"/>
              <a:t>juice </a:t>
            </a:r>
            <a:r>
              <a:rPr lang="en-US" sz="3000" dirty="0" smtClean="0"/>
              <a:t>was </a:t>
            </a:r>
            <a:r>
              <a:rPr lang="en-US" sz="3000" dirty="0"/>
              <a:t>one of the </a:t>
            </a:r>
            <a:r>
              <a:rPr lang="en-US" sz="3000" b="1" dirty="0" smtClean="0"/>
              <a:t>important commodities </a:t>
            </a:r>
            <a:r>
              <a:rPr lang="en-US" sz="3000" b="1" dirty="0"/>
              <a:t>of export </a:t>
            </a:r>
            <a:r>
              <a:rPr lang="en-US" sz="3000" dirty="0"/>
              <a:t>from Bengal. Early in the sixteenth </a:t>
            </a:r>
            <a:r>
              <a:rPr lang="en-US" sz="3000" dirty="0" smtClean="0"/>
              <a:t>century the</a:t>
            </a:r>
            <a:r>
              <a:rPr lang="en-US" sz="3000" dirty="0"/>
              <a:t> </a:t>
            </a:r>
            <a:r>
              <a:rPr lang="en-US" sz="3000" dirty="0" smtClean="0"/>
              <a:t>Portuguese </a:t>
            </a:r>
            <a:r>
              <a:rPr lang="en-US" sz="3000" b="1" dirty="0"/>
              <a:t>traveller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FF0000"/>
                </a:solidFill>
              </a:rPr>
              <a:t>Barbosa</a:t>
            </a:r>
            <a:r>
              <a:rPr lang="en-US" sz="3000" dirty="0"/>
              <a:t>, found </a:t>
            </a:r>
            <a:r>
              <a:rPr lang="en-US" sz="3000" b="1" dirty="0"/>
              <a:t>Bengal competing with </a:t>
            </a:r>
            <a:r>
              <a:rPr lang="en-US" sz="3000" b="1" dirty="0" smtClean="0"/>
              <a:t>South </a:t>
            </a:r>
            <a:r>
              <a:rPr lang="en-US" sz="3200" b="1" dirty="0"/>
              <a:t>India </a:t>
            </a:r>
            <a:r>
              <a:rPr lang="en-US" sz="3200" dirty="0"/>
              <a:t>in the </a:t>
            </a:r>
            <a:r>
              <a:rPr lang="en-US" sz="3200" b="1" dirty="0" smtClean="0"/>
              <a:t>supply </a:t>
            </a:r>
            <a:r>
              <a:rPr lang="en-US" sz="3200" b="1" dirty="0"/>
              <a:t>of sugar </a:t>
            </a:r>
            <a:r>
              <a:rPr lang="en-US" sz="3200" dirty="0"/>
              <a:t>to different parts of India. Ceylon, </a:t>
            </a:r>
            <a:r>
              <a:rPr lang="en-US" sz="3200" dirty="0" smtClean="0"/>
              <a:t>Arabia and </a:t>
            </a:r>
            <a:r>
              <a:rPr lang="en-US" sz="3200" dirty="0"/>
              <a:t>Persia.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7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0384" y="463021"/>
            <a:ext cx="11684000" cy="5928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The </a:t>
            </a:r>
            <a:r>
              <a:rPr lang="en-US" sz="3200" b="1" dirty="0"/>
              <a:t>manufacture of salt </a:t>
            </a:r>
            <a:r>
              <a:rPr lang="en-US" sz="3200" dirty="0"/>
              <a:t>by means of </a:t>
            </a:r>
            <a:r>
              <a:rPr lang="en-US" sz="3200" b="1" dirty="0"/>
              <a:t>evaporation</a:t>
            </a:r>
            <a:r>
              <a:rPr lang="en-US" sz="3200" dirty="0"/>
              <a:t> either </a:t>
            </a:r>
            <a:r>
              <a:rPr lang="en-US" sz="3200" dirty="0" smtClean="0"/>
              <a:t>from </a:t>
            </a:r>
            <a:r>
              <a:rPr lang="en-US" sz="3200" b="1" dirty="0" smtClean="0"/>
              <a:t>infiltrated </a:t>
            </a:r>
            <a:r>
              <a:rPr lang="en-US" sz="3200" b="1" dirty="0"/>
              <a:t>sea-water </a:t>
            </a:r>
            <a:r>
              <a:rPr lang="en-US" sz="3200" dirty="0"/>
              <a:t>or from </a:t>
            </a:r>
            <a:r>
              <a:rPr lang="en-US" sz="3200" b="1" dirty="0"/>
              <a:t>subsoil</a:t>
            </a:r>
            <a:r>
              <a:rPr lang="en-US" sz="3200" dirty="0"/>
              <a:t> </a:t>
            </a:r>
            <a:r>
              <a:rPr lang="en-US" sz="3200" b="1" dirty="0"/>
              <a:t>brine</a:t>
            </a:r>
            <a:r>
              <a:rPr lang="en-US" sz="3200" dirty="0"/>
              <a:t> was also probably </a:t>
            </a:r>
            <a:r>
              <a:rPr lang="en-US" sz="3200" dirty="0" smtClean="0"/>
              <a:t>known and </a:t>
            </a:r>
            <a:r>
              <a:rPr lang="en-US" sz="3200" dirty="0"/>
              <a:t>practiced in certain areas</a:t>
            </a:r>
            <a:r>
              <a:rPr lang="en-US" sz="3200" dirty="0" smtClean="0"/>
              <a:t>. The manufacture </a:t>
            </a:r>
            <a:r>
              <a:rPr lang="en-US" sz="3200" dirty="0"/>
              <a:t>of salt was </a:t>
            </a:r>
            <a:r>
              <a:rPr lang="en-US" sz="3200" b="1" dirty="0"/>
              <a:t>known and </a:t>
            </a:r>
            <a:r>
              <a:rPr lang="en-US" sz="3200" b="1" dirty="0" smtClean="0"/>
              <a:t>practiced </a:t>
            </a:r>
            <a:r>
              <a:rPr lang="en-US" sz="3200" dirty="0"/>
              <a:t>in certain places, </a:t>
            </a:r>
            <a:r>
              <a:rPr lang="en-US" sz="3200" dirty="0" smtClean="0"/>
              <a:t>however, it had </a:t>
            </a:r>
            <a:r>
              <a:rPr lang="en-US" sz="3200" dirty="0"/>
              <a:t>not developed </a:t>
            </a:r>
            <a:r>
              <a:rPr lang="en-US" sz="3200" dirty="0" smtClean="0"/>
              <a:t>into any, </a:t>
            </a:r>
            <a:r>
              <a:rPr lang="en-US" sz="3200" b="1" dirty="0" smtClean="0"/>
              <a:t>considerable </a:t>
            </a:r>
            <a:r>
              <a:rPr lang="en-US" sz="3200" b="1" dirty="0"/>
              <a:t>industry</a:t>
            </a:r>
            <a:r>
              <a:rPr lang="en-US" sz="3200" dirty="0"/>
              <a:t>. The </a:t>
            </a:r>
            <a:r>
              <a:rPr lang="en-US" sz="3200" b="1" dirty="0"/>
              <a:t>dampness</a:t>
            </a:r>
            <a:r>
              <a:rPr lang="en-US" sz="3200" dirty="0"/>
              <a:t> of the climate and </a:t>
            </a:r>
            <a:r>
              <a:rPr lang="en-US" sz="3200" dirty="0" smtClean="0"/>
              <a:t>the large </a:t>
            </a:r>
            <a:r>
              <a:rPr lang="en-US" sz="3200" dirty="0"/>
              <a:t>amount of fresh water discharged into the sea by the </a:t>
            </a:r>
            <a:r>
              <a:rPr lang="en-US" sz="3200" b="1" dirty="0" smtClean="0"/>
              <a:t>Ganges and </a:t>
            </a:r>
            <a:r>
              <a:rPr lang="en-US" sz="3200" b="1" dirty="0"/>
              <a:t>the Brahmaputra </a:t>
            </a:r>
            <a:r>
              <a:rPr lang="en-US" sz="3200" dirty="0"/>
              <a:t>might have, hampered the growth of </a:t>
            </a:r>
            <a:r>
              <a:rPr lang="en-US" sz="3200" dirty="0" smtClean="0"/>
              <a:t>any </a:t>
            </a:r>
            <a:r>
              <a:rPr lang="en-US" sz="3200" b="1" dirty="0" smtClean="0"/>
              <a:t>large</a:t>
            </a:r>
            <a:r>
              <a:rPr lang="en-US" sz="3200" b="1" dirty="0"/>
              <a:t>-scale salt manufacture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2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504" y="770101"/>
            <a:ext cx="11708727" cy="5813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/>
              <a:t>The economic life and activities of the people of Bengal </a:t>
            </a:r>
            <a:r>
              <a:rPr lang="en-US" sz="3000" dirty="0" smtClean="0"/>
              <a:t>since to the </a:t>
            </a:r>
            <a:r>
              <a:rPr lang="en-US" sz="3000" b="1" dirty="0" smtClean="0"/>
              <a:t>formation</a:t>
            </a:r>
            <a:r>
              <a:rPr lang="en-US" sz="3000" dirty="0" smtClean="0"/>
              <a:t> </a:t>
            </a:r>
            <a:r>
              <a:rPr lang="en-US" sz="3000" b="1" dirty="0" smtClean="0"/>
              <a:t>of </a:t>
            </a:r>
            <a:r>
              <a:rPr lang="en-US" sz="3000" b="1" dirty="0" err="1" smtClean="0"/>
              <a:t>Janapads</a:t>
            </a:r>
            <a:r>
              <a:rPr lang="en-US" sz="3000" b="1" dirty="0" smtClean="0"/>
              <a:t> </a:t>
            </a:r>
            <a:r>
              <a:rPr lang="en-US" sz="3000" dirty="0" smtClean="0"/>
              <a:t>till the beginning </a:t>
            </a:r>
            <a:r>
              <a:rPr lang="en-US" sz="3000" b="1" dirty="0" smtClean="0"/>
              <a:t>colonial rule</a:t>
            </a:r>
            <a:r>
              <a:rPr lang="en-US" sz="3000" dirty="0" smtClean="0"/>
              <a:t>, seem </a:t>
            </a:r>
            <a:r>
              <a:rPr lang="en-US" sz="3000" dirty="0"/>
              <a:t>to be </a:t>
            </a:r>
            <a:r>
              <a:rPr lang="en-US" sz="3000" b="1" dirty="0"/>
              <a:t>more </a:t>
            </a:r>
            <a:r>
              <a:rPr lang="en-US" sz="3000" b="1" dirty="0" smtClean="0"/>
              <a:t>attractive </a:t>
            </a:r>
            <a:r>
              <a:rPr lang="en-US" sz="3000" dirty="0"/>
              <a:t>than any other aspect of </a:t>
            </a:r>
            <a:r>
              <a:rPr lang="en-US" sz="3000" dirty="0" smtClean="0"/>
              <a:t>its </a:t>
            </a:r>
            <a:r>
              <a:rPr lang="en-US" sz="3000" dirty="0"/>
              <a:t>history. Politically Bengal </a:t>
            </a:r>
            <a:r>
              <a:rPr lang="en-US" sz="3000" dirty="0" smtClean="0"/>
              <a:t>was </a:t>
            </a:r>
            <a:r>
              <a:rPr lang="en-US" sz="3000" b="1" dirty="0"/>
              <a:t>rarely fortunate </a:t>
            </a:r>
            <a:r>
              <a:rPr lang="en-US" sz="3000" dirty="0"/>
              <a:t>to manage </a:t>
            </a:r>
            <a:r>
              <a:rPr lang="en-US" sz="3000" dirty="0" smtClean="0"/>
              <a:t>its </a:t>
            </a:r>
            <a:r>
              <a:rPr lang="en-US" sz="3000" b="1" dirty="0" smtClean="0"/>
              <a:t>freedom</a:t>
            </a:r>
            <a:r>
              <a:rPr lang="en-US" sz="3000" dirty="0" smtClean="0"/>
              <a:t> from foreign subjugation, </a:t>
            </a:r>
            <a:r>
              <a:rPr lang="en-US" sz="3000" dirty="0"/>
              <a:t>and </a:t>
            </a:r>
            <a:r>
              <a:rPr lang="en-US" sz="3000" b="1" dirty="0"/>
              <a:t>culturally never free </a:t>
            </a:r>
            <a:r>
              <a:rPr lang="en-US" sz="3000" dirty="0"/>
              <a:t>from the </a:t>
            </a:r>
            <a:r>
              <a:rPr lang="en-US" sz="3000" b="1" dirty="0" smtClean="0"/>
              <a:t>external </a:t>
            </a:r>
            <a:r>
              <a:rPr lang="en-US" sz="3000" b="1" dirty="0"/>
              <a:t>influences</a:t>
            </a:r>
            <a:r>
              <a:rPr lang="en-US" sz="3000" dirty="0"/>
              <a:t>. </a:t>
            </a:r>
            <a:r>
              <a:rPr lang="en-US" sz="3000" b="1" dirty="0" err="1"/>
              <a:t>Brahminism</a:t>
            </a:r>
            <a:r>
              <a:rPr lang="en-US" sz="3000" b="1" dirty="0"/>
              <a:t>, Buddhism, Islam</a:t>
            </a:r>
            <a:r>
              <a:rPr lang="en-US" sz="3000" dirty="0"/>
              <a:t>, and </a:t>
            </a:r>
            <a:r>
              <a:rPr lang="en-US" sz="3000" b="1" dirty="0"/>
              <a:t>cultures</a:t>
            </a:r>
            <a:r>
              <a:rPr lang="en-US" sz="3000" dirty="0"/>
              <a:t> of all invading people, who ruled this region sometime or other had always influenced the </a:t>
            </a:r>
            <a:r>
              <a:rPr lang="en-US" sz="3000" b="1" dirty="0"/>
              <a:t>habits, customs, manners, prejudices </a:t>
            </a:r>
            <a:r>
              <a:rPr lang="en-US" sz="3000" dirty="0"/>
              <a:t>and </a:t>
            </a:r>
            <a:r>
              <a:rPr lang="en-US" sz="3000" b="1" dirty="0"/>
              <a:t>thoughts</a:t>
            </a:r>
            <a:r>
              <a:rPr lang="en-US" sz="3000" dirty="0"/>
              <a:t>  of its people. It was only in the sphere of </a:t>
            </a:r>
            <a:r>
              <a:rPr lang="en-US" sz="3000" b="1" dirty="0"/>
              <a:t>economic life </a:t>
            </a:r>
            <a:r>
              <a:rPr lang="en-US" sz="3000" dirty="0"/>
              <a:t>that the </a:t>
            </a:r>
            <a:r>
              <a:rPr lang="en-US" sz="3000" b="1" dirty="0"/>
              <a:t>Bengal people </a:t>
            </a:r>
            <a:r>
              <a:rPr lang="en-US" sz="3000" dirty="0"/>
              <a:t>had always been </a:t>
            </a:r>
            <a:r>
              <a:rPr lang="en-US" sz="3000" b="1" dirty="0"/>
              <a:t>original</a:t>
            </a:r>
            <a:r>
              <a:rPr lang="en-US" sz="3000" dirty="0"/>
              <a:t> in their </a:t>
            </a:r>
            <a:r>
              <a:rPr lang="en-US" sz="3000" b="1" dirty="0"/>
              <a:t>thought and activities </a:t>
            </a:r>
            <a:r>
              <a:rPr lang="en-US" sz="3000" dirty="0"/>
              <a:t>and they had continued to play their role autonomously until they were </a:t>
            </a:r>
            <a:r>
              <a:rPr lang="en-US" sz="3000" b="1" dirty="0"/>
              <a:t>subjugated by the British</a:t>
            </a:r>
            <a:r>
              <a:rPr lang="en-US" sz="30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72" y="44310"/>
            <a:ext cx="39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2C3973"/>
                </a:solidFill>
              </a:rPr>
              <a:t>Introduction</a:t>
            </a:r>
            <a:endParaRPr lang="en-US" sz="3600" b="1" dirty="0">
              <a:solidFill>
                <a:srgbClr val="2C3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555" y="268115"/>
            <a:ext cx="11754555" cy="4013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548235"/>
                </a:solidFill>
              </a:rPr>
              <a:t>Jewelry, Stone and </a:t>
            </a:r>
            <a:r>
              <a:rPr lang="en-US" sz="3200" b="1" dirty="0">
                <a:solidFill>
                  <a:srgbClr val="548235"/>
                </a:solidFill>
              </a:rPr>
              <a:t>W</a:t>
            </a:r>
            <a:r>
              <a:rPr lang="en-US" sz="3200" b="1" dirty="0" smtClean="0">
                <a:solidFill>
                  <a:srgbClr val="548235"/>
                </a:solidFill>
              </a:rPr>
              <a:t>ood works</a:t>
            </a:r>
            <a:endParaRPr lang="en-US" sz="3200" b="1" dirty="0">
              <a:solidFill>
                <a:srgbClr val="548235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sz="2900" dirty="0" smtClean="0"/>
              <a:t>Jewelry making was another profitable industry where a </a:t>
            </a:r>
            <a:r>
              <a:rPr lang="en-US" sz="2900" dirty="0"/>
              <a:t>considerable group </a:t>
            </a:r>
            <a:r>
              <a:rPr lang="en-US" sz="2900" dirty="0" smtClean="0"/>
              <a:t>of metal</a:t>
            </a:r>
            <a:r>
              <a:rPr lang="en-US" sz="2900" dirty="0"/>
              <a:t>-</a:t>
            </a:r>
            <a:r>
              <a:rPr lang="en-US" sz="2900" dirty="0" smtClean="0"/>
              <a:t>workers were involved. The jewelry was </a:t>
            </a:r>
            <a:r>
              <a:rPr lang="en-US" sz="2900" dirty="0"/>
              <a:t>the </a:t>
            </a:r>
            <a:r>
              <a:rPr lang="en-US" sz="2900" b="1" dirty="0"/>
              <a:t>fashion</a:t>
            </a:r>
            <a:r>
              <a:rPr lang="en-US" sz="2900" dirty="0"/>
              <a:t> of the rich </a:t>
            </a:r>
            <a:r>
              <a:rPr lang="en-US" sz="2900" dirty="0" smtClean="0"/>
              <a:t>and they had practices to </a:t>
            </a:r>
            <a:r>
              <a:rPr lang="en-US" sz="2900" dirty="0"/>
              <a:t>use gold </a:t>
            </a:r>
            <a:r>
              <a:rPr lang="en-US" sz="2900" dirty="0" smtClean="0"/>
              <a:t>and </a:t>
            </a:r>
            <a:r>
              <a:rPr lang="en-US" sz="2900" b="1" dirty="0" smtClean="0"/>
              <a:t>silver </a:t>
            </a:r>
            <a:r>
              <a:rPr lang="en-US" sz="2900" b="1" dirty="0"/>
              <a:t>dishes </a:t>
            </a:r>
            <a:r>
              <a:rPr lang="en-US" sz="2900" dirty="0"/>
              <a:t>and </a:t>
            </a:r>
            <a:r>
              <a:rPr lang="en-US" sz="2900" b="1" dirty="0"/>
              <a:t>ornaments</a:t>
            </a:r>
            <a:r>
              <a:rPr lang="en-US" sz="2900" dirty="0"/>
              <a:t> made of </a:t>
            </a:r>
            <a:r>
              <a:rPr lang="en-US" sz="2900" b="1" dirty="0"/>
              <a:t>pearls and precious </a:t>
            </a:r>
            <a:r>
              <a:rPr lang="en-US" sz="2900" b="1" dirty="0" smtClean="0"/>
              <a:t>stones</a:t>
            </a:r>
            <a:r>
              <a:rPr lang="en-US" sz="2900" dirty="0" smtClean="0"/>
              <a:t> and </a:t>
            </a:r>
            <a:r>
              <a:rPr lang="en-US" sz="2900" dirty="0"/>
              <a:t>metals for personal adornment. The </a:t>
            </a:r>
            <a:r>
              <a:rPr lang="en-US" sz="2900" b="1" dirty="0" err="1"/>
              <a:t>Deopara</a:t>
            </a:r>
            <a:r>
              <a:rPr lang="en-US" sz="2900" b="1" dirty="0"/>
              <a:t> inscription </a:t>
            </a:r>
            <a:r>
              <a:rPr lang="en-US" sz="2900" dirty="0" smtClean="0"/>
              <a:t>of </a:t>
            </a:r>
            <a:r>
              <a:rPr lang="en-US" sz="2900" b="1" dirty="0" err="1" smtClean="0">
                <a:solidFill>
                  <a:srgbClr val="FF0000"/>
                </a:solidFill>
              </a:rPr>
              <a:t>Vijayasena</a:t>
            </a:r>
            <a:r>
              <a:rPr lang="en-US" sz="2900" b="1" dirty="0" smtClean="0">
                <a:solidFill>
                  <a:srgbClr val="FF0000"/>
                </a:solidFill>
              </a:rPr>
              <a:t> </a:t>
            </a:r>
            <a:r>
              <a:rPr lang="en-US" sz="2900" dirty="0"/>
              <a:t>mentions "</a:t>
            </a:r>
            <a:r>
              <a:rPr lang="en-US" sz="2900" i="1" dirty="0"/>
              <a:t>flowers made of precious stones, necklaces</a:t>
            </a:r>
            <a:r>
              <a:rPr lang="en-US" sz="2900" i="1" dirty="0" smtClean="0"/>
              <a:t>, ear</a:t>
            </a:r>
            <a:r>
              <a:rPr lang="en-US" sz="2900" i="1" dirty="0"/>
              <a:t>-rings, anklets, garlands and golden bracelets," worn </a:t>
            </a:r>
            <a:r>
              <a:rPr lang="en-US" sz="2900" i="1" dirty="0" smtClean="0"/>
              <a:t>by the </a:t>
            </a:r>
            <a:r>
              <a:rPr lang="en-US" sz="2900" i="1" dirty="0"/>
              <a:t>wives of the king's </a:t>
            </a:r>
            <a:r>
              <a:rPr lang="en-US" sz="2900" i="1" dirty="0" smtClean="0"/>
              <a:t>servants</a:t>
            </a:r>
            <a:r>
              <a:rPr lang="en-US" sz="2900" dirty="0" smtClean="0"/>
              <a:t>’’. </a:t>
            </a:r>
            <a:endParaRPr lang="en-US" sz="2900" dirty="0"/>
          </a:p>
        </p:txBody>
      </p:sp>
      <p:sp>
        <p:nvSpPr>
          <p:cNvPr id="3" name="Rectangle 2"/>
          <p:cNvSpPr/>
          <p:nvPr/>
        </p:nvSpPr>
        <p:spPr>
          <a:xfrm>
            <a:off x="155222" y="4309448"/>
            <a:ext cx="11810999" cy="2048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900" dirty="0"/>
              <a:t>Two other categories of craftsmen were the workers in </a:t>
            </a:r>
            <a:r>
              <a:rPr lang="en-US" sz="2900" b="1" dirty="0" smtClean="0"/>
              <a:t>stone and </a:t>
            </a:r>
            <a:r>
              <a:rPr lang="en-US" sz="2900" b="1" dirty="0"/>
              <a:t>wood</a:t>
            </a:r>
            <a:r>
              <a:rPr lang="en-US" sz="2900" dirty="0"/>
              <a:t>. The numerous </a:t>
            </a:r>
            <a:r>
              <a:rPr lang="en-US" sz="2900" b="1" dirty="0"/>
              <a:t>pre-Muslim stone images </a:t>
            </a:r>
            <a:r>
              <a:rPr lang="en-US" sz="2900" dirty="0" smtClean="0"/>
              <a:t>discovered in </a:t>
            </a:r>
            <a:r>
              <a:rPr lang="en-US" sz="2900" dirty="0"/>
              <a:t>Bengal and the beautifully </a:t>
            </a:r>
            <a:r>
              <a:rPr lang="en-US" sz="2900" b="1" dirty="0"/>
              <a:t>engraved inscr</a:t>
            </a:r>
            <a:r>
              <a:rPr lang="en-US" sz="2900" dirty="0"/>
              <a:t>iptions on </a:t>
            </a:r>
            <a:r>
              <a:rPr lang="en-US" sz="2900" b="1" dirty="0" smtClean="0"/>
              <a:t>stone slabs </a:t>
            </a:r>
            <a:r>
              <a:rPr lang="en-US" sz="2900" dirty="0"/>
              <a:t>bear eloquent testimony both to the volume and skill </a:t>
            </a:r>
            <a:r>
              <a:rPr lang="en-US" sz="2900" dirty="0" smtClean="0"/>
              <a:t>of the </a:t>
            </a:r>
            <a:r>
              <a:rPr lang="en-US" sz="2900" b="1" dirty="0"/>
              <a:t>stone-carvers' </a:t>
            </a:r>
            <a:r>
              <a:rPr lang="en-US" sz="2900" dirty="0"/>
              <a:t>profession.</a:t>
            </a:r>
          </a:p>
        </p:txBody>
      </p:sp>
    </p:spTree>
    <p:extLst>
      <p:ext uri="{BB962C8B-B14F-4D97-AF65-F5344CB8AC3E}">
        <p14:creationId xmlns:p14="http://schemas.microsoft.com/office/powerpoint/2010/main" val="16311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778" y="451555"/>
            <a:ext cx="1174044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548235"/>
                </a:solidFill>
              </a:rPr>
              <a:t>International </a:t>
            </a:r>
            <a:r>
              <a:rPr lang="en-US" sz="3200" b="1" dirty="0">
                <a:solidFill>
                  <a:srgbClr val="548235"/>
                </a:solidFill>
              </a:rPr>
              <a:t>Trade </a:t>
            </a:r>
            <a:r>
              <a:rPr lang="en-US" sz="3200" b="1" dirty="0" smtClean="0">
                <a:solidFill>
                  <a:srgbClr val="548235"/>
                </a:solidFill>
              </a:rPr>
              <a:t>of Bengal </a:t>
            </a:r>
            <a:r>
              <a:rPr lang="en-US" sz="3200" b="1" dirty="0">
                <a:solidFill>
                  <a:srgbClr val="548235"/>
                </a:solidFill>
              </a:rPr>
              <a:t>Before British Colon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68111" y="1038785"/>
            <a:ext cx="1172633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/>
              <a:t>Living standard of </a:t>
            </a:r>
            <a:r>
              <a:rPr lang="en-US" sz="3000" b="1" dirty="0"/>
              <a:t>Bengal started improving </a:t>
            </a:r>
            <a:r>
              <a:rPr lang="en-US" sz="3000" dirty="0"/>
              <a:t>from the </a:t>
            </a:r>
            <a:r>
              <a:rPr lang="en-US" sz="3000" b="1" dirty="0"/>
              <a:t>middle </a:t>
            </a:r>
            <a:r>
              <a:rPr lang="en-US" sz="3000" b="1" dirty="0" smtClean="0"/>
              <a:t>of 1st </a:t>
            </a:r>
            <a:r>
              <a:rPr lang="en-US" sz="3000" b="1" dirty="0"/>
              <a:t>century</a:t>
            </a:r>
            <a:r>
              <a:rPr lang="en-US" sz="3000" dirty="0" smtClean="0"/>
              <a:t>. The </a:t>
            </a:r>
            <a:r>
              <a:rPr lang="en-US" sz="3000" dirty="0"/>
              <a:t>land of Bengal was turned into </a:t>
            </a:r>
            <a:r>
              <a:rPr lang="en-US" sz="3000" b="1" dirty="0"/>
              <a:t>a golden land </a:t>
            </a:r>
            <a:r>
              <a:rPr lang="en-US" sz="3000" dirty="0" smtClean="0"/>
              <a:t>from </a:t>
            </a:r>
            <a:r>
              <a:rPr lang="en-US" sz="3000" b="1" dirty="0" smtClean="0"/>
              <a:t>4th </a:t>
            </a:r>
            <a:r>
              <a:rPr lang="en-US" sz="3000" b="1" dirty="0"/>
              <a:t>and 5th Century</a:t>
            </a:r>
            <a:r>
              <a:rPr lang="en-US" sz="3000" dirty="0"/>
              <a:t>. The main reason was the </a:t>
            </a:r>
            <a:r>
              <a:rPr lang="en-US" sz="3000" b="1" dirty="0"/>
              <a:t>development of </a:t>
            </a:r>
            <a:r>
              <a:rPr lang="en-US" sz="3000" b="1" dirty="0" smtClean="0"/>
              <a:t>sea trade</a:t>
            </a:r>
            <a:r>
              <a:rPr lang="en-US" sz="3000" dirty="0"/>
              <a:t>. Even </a:t>
            </a:r>
            <a:r>
              <a:rPr lang="en-US" sz="3000" b="1" dirty="0"/>
              <a:t>before that the country </a:t>
            </a:r>
            <a:r>
              <a:rPr lang="en-US" sz="3000" dirty="0"/>
              <a:t>had a business relationship </a:t>
            </a:r>
            <a:r>
              <a:rPr lang="en-US" sz="3000" dirty="0" smtClean="0"/>
              <a:t>with </a:t>
            </a:r>
            <a:r>
              <a:rPr lang="en-US" sz="3000" b="1" dirty="0" smtClean="0"/>
              <a:t>eastern </a:t>
            </a:r>
            <a:r>
              <a:rPr lang="en-US" sz="3000" b="1" dirty="0"/>
              <a:t>Mediterranean countries</a:t>
            </a:r>
            <a:r>
              <a:rPr lang="en-US" sz="3000" dirty="0"/>
              <a:t>. But the trade was mainly in </a:t>
            </a:r>
            <a:r>
              <a:rPr lang="en-US" sz="3000" dirty="0" smtClean="0"/>
              <a:t>the </a:t>
            </a:r>
            <a:r>
              <a:rPr lang="en-US" sz="3000" b="1" dirty="0" smtClean="0"/>
              <a:t>hands </a:t>
            </a:r>
            <a:r>
              <a:rPr lang="en-US" sz="3000" b="1" dirty="0"/>
              <a:t>of the Arabs</a:t>
            </a:r>
            <a:r>
              <a:rPr lang="en-US" sz="3000" dirty="0"/>
              <a:t>. F</a:t>
            </a:r>
            <a:r>
              <a:rPr lang="en-US" sz="3000" dirty="0" smtClean="0"/>
              <a:t>rom </a:t>
            </a:r>
            <a:r>
              <a:rPr lang="en-US" sz="3000" b="1" dirty="0"/>
              <a:t>50 A.D. India and Rome </a:t>
            </a:r>
            <a:r>
              <a:rPr lang="en-US" sz="3000" dirty="0"/>
              <a:t>got into </a:t>
            </a:r>
            <a:r>
              <a:rPr lang="en-US" sz="3000" dirty="0" smtClean="0"/>
              <a:t>direct contact</a:t>
            </a:r>
            <a:r>
              <a:rPr lang="en-US" sz="3000" dirty="0"/>
              <a:t>. Gold continued to flow into India from Rome. </a:t>
            </a:r>
            <a:r>
              <a:rPr lang="en-US" sz="3000" b="1" dirty="0">
                <a:solidFill>
                  <a:srgbClr val="FF0000"/>
                </a:solidFill>
              </a:rPr>
              <a:t>Pliny</a:t>
            </a:r>
            <a:r>
              <a:rPr lang="en-US" sz="3000" dirty="0"/>
              <a:t> stated </a:t>
            </a:r>
            <a:r>
              <a:rPr lang="en-US" sz="3000" dirty="0" smtClean="0"/>
              <a:t>if the </a:t>
            </a:r>
            <a:r>
              <a:rPr lang="en-US" sz="3000" b="1" dirty="0"/>
              <a:t>flow of gold </a:t>
            </a:r>
            <a:r>
              <a:rPr lang="en-US" sz="3000" dirty="0"/>
              <a:t>continues to be like this then there will be </a:t>
            </a:r>
            <a:r>
              <a:rPr lang="en-US" sz="3000" b="1" dirty="0"/>
              <a:t>no </a:t>
            </a:r>
            <a:r>
              <a:rPr lang="en-US" sz="3000" b="1" dirty="0" smtClean="0"/>
              <a:t>gold left </a:t>
            </a:r>
            <a:r>
              <a:rPr lang="en-US" sz="3000" b="1" dirty="0"/>
              <a:t>in Roman Empire</a:t>
            </a:r>
            <a:r>
              <a:rPr lang="en-US" sz="3000" dirty="0"/>
              <a:t>. However, </a:t>
            </a:r>
            <a:r>
              <a:rPr lang="en-US" sz="3000" b="1" dirty="0"/>
              <a:t>Trade with Rome </a:t>
            </a:r>
            <a:r>
              <a:rPr lang="en-US" sz="3000" dirty="0"/>
              <a:t>started to </a:t>
            </a:r>
            <a:r>
              <a:rPr lang="en-US" sz="3000" b="1" dirty="0" smtClean="0"/>
              <a:t>decline since </a:t>
            </a:r>
            <a:r>
              <a:rPr lang="en-US" sz="3000" b="1" dirty="0"/>
              <a:t>475 A.D</a:t>
            </a:r>
            <a:r>
              <a:rPr lang="en-US" sz="3000" dirty="0"/>
              <a:t>. through to half of </a:t>
            </a:r>
            <a:r>
              <a:rPr lang="en-US" sz="3000" b="1" dirty="0"/>
              <a:t>7th century</a:t>
            </a:r>
            <a:r>
              <a:rPr lang="en-US" sz="3000" dirty="0"/>
              <a:t>. Since the </a:t>
            </a:r>
            <a:r>
              <a:rPr lang="en-US" sz="3000" b="1" dirty="0"/>
              <a:t>advent </a:t>
            </a:r>
            <a:r>
              <a:rPr lang="en-US" sz="3000" b="1" dirty="0" smtClean="0"/>
              <a:t>of Islam </a:t>
            </a:r>
            <a:r>
              <a:rPr lang="en-US" sz="3000" b="1" dirty="0"/>
              <a:t>Arab </a:t>
            </a:r>
            <a:r>
              <a:rPr lang="en-US" sz="3000" dirty="0"/>
              <a:t>trade started to </a:t>
            </a:r>
            <a:r>
              <a:rPr lang="en-US" sz="3000" b="1" dirty="0"/>
              <a:t>rise from 606-7 A.D.</a:t>
            </a:r>
          </a:p>
        </p:txBody>
      </p:sp>
    </p:spTree>
    <p:extLst>
      <p:ext uri="{BB962C8B-B14F-4D97-AF65-F5344CB8AC3E}">
        <p14:creationId xmlns:p14="http://schemas.microsoft.com/office/powerpoint/2010/main" val="19438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776" y="438835"/>
            <a:ext cx="11768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548235"/>
                </a:solidFill>
              </a:rPr>
              <a:t>The Devastation of the Economy of Bengal </a:t>
            </a:r>
            <a:r>
              <a:rPr lang="en-US" sz="2800" b="1" dirty="0" smtClean="0">
                <a:solidFill>
                  <a:srgbClr val="548235"/>
                </a:solidFill>
              </a:rPr>
              <a:t>by British </a:t>
            </a:r>
            <a:r>
              <a:rPr lang="en-US" sz="2800" b="1" dirty="0">
                <a:solidFill>
                  <a:srgbClr val="548235"/>
                </a:solidFill>
              </a:rPr>
              <a:t>Colonialism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668" y="1114780"/>
            <a:ext cx="11712222" cy="5248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b="1" dirty="0"/>
              <a:t>Industrial revolution </a:t>
            </a:r>
            <a:r>
              <a:rPr lang="en-US" sz="2800" dirty="0"/>
              <a:t>in England led to </a:t>
            </a:r>
            <a:r>
              <a:rPr lang="en-US" sz="2800" b="1" dirty="0"/>
              <a:t>mass production </a:t>
            </a:r>
            <a:r>
              <a:rPr lang="en-US" sz="2800" dirty="0"/>
              <a:t>of </a:t>
            </a:r>
            <a:r>
              <a:rPr lang="en-US" sz="2800" b="1" dirty="0" smtClean="0"/>
              <a:t>cheap textiles</a:t>
            </a:r>
            <a:r>
              <a:rPr lang="en-US" sz="2800" b="1" dirty="0"/>
              <a:t>.</a:t>
            </a:r>
            <a:r>
              <a:rPr lang="en-US" sz="2800" dirty="0"/>
              <a:t> It could not </a:t>
            </a:r>
            <a:r>
              <a:rPr lang="en-US" sz="2800" b="1" dirty="0"/>
              <a:t>compete with Indian textiles </a:t>
            </a:r>
            <a:r>
              <a:rPr lang="en-US" sz="2800" dirty="0"/>
              <a:t>– </a:t>
            </a:r>
            <a:r>
              <a:rPr lang="en-US" sz="2800" b="1" dirty="0"/>
              <a:t>Muslin, </a:t>
            </a:r>
            <a:r>
              <a:rPr lang="en-US" sz="2800" b="1" dirty="0" smtClean="0"/>
              <a:t>Calico</a:t>
            </a:r>
            <a:r>
              <a:rPr lang="en-US" sz="2800" dirty="0" smtClean="0"/>
              <a:t>. East India company</a:t>
            </a:r>
            <a:r>
              <a:rPr lang="en-US" sz="2800" dirty="0"/>
              <a:t>, set up in 1600, </a:t>
            </a:r>
            <a:r>
              <a:rPr lang="en-US" sz="2800" b="1" dirty="0"/>
              <a:t>lobbied to ban calico </a:t>
            </a:r>
            <a:r>
              <a:rPr lang="en-US" sz="2800" dirty="0"/>
              <a:t>and </a:t>
            </a:r>
            <a:r>
              <a:rPr lang="en-US" sz="2800" dirty="0" smtClean="0"/>
              <a:t>put </a:t>
            </a:r>
            <a:r>
              <a:rPr lang="en-US" sz="2800" b="1" dirty="0" smtClean="0"/>
              <a:t>high </a:t>
            </a:r>
            <a:r>
              <a:rPr lang="en-US" sz="2800" b="1" dirty="0"/>
              <a:t>tariff </a:t>
            </a:r>
            <a:r>
              <a:rPr lang="en-US" sz="2800" b="1" dirty="0" smtClean="0"/>
              <a:t>on Muslin</a:t>
            </a:r>
            <a:r>
              <a:rPr lang="en-US" sz="2800" b="1" dirty="0"/>
              <a:t>.</a:t>
            </a:r>
            <a:r>
              <a:rPr lang="en-US" sz="2800" dirty="0"/>
              <a:t> English expedition found route to India </a:t>
            </a:r>
            <a:r>
              <a:rPr lang="en-US" sz="2800" dirty="0" smtClean="0"/>
              <a:t>and ultimately </a:t>
            </a:r>
            <a:r>
              <a:rPr lang="en-US" sz="2800" dirty="0"/>
              <a:t>conquered Bengal in 1757</a:t>
            </a:r>
            <a:r>
              <a:rPr lang="en-US" sz="2800" dirty="0" smtClean="0"/>
              <a:t>. </a:t>
            </a:r>
            <a:r>
              <a:rPr lang="en-US" sz="2800" b="1" dirty="0" smtClean="0"/>
              <a:t>EIC’s </a:t>
            </a:r>
            <a:r>
              <a:rPr lang="en-US" sz="2800" b="1" dirty="0"/>
              <a:t>commercial activities </a:t>
            </a:r>
            <a:r>
              <a:rPr lang="en-US" sz="2800" dirty="0"/>
              <a:t>led to damage </a:t>
            </a:r>
            <a:r>
              <a:rPr lang="en-US" sz="2800" dirty="0" smtClean="0"/>
              <a:t>of </a:t>
            </a:r>
            <a:r>
              <a:rPr lang="en-US" sz="2800" b="1" dirty="0" smtClean="0"/>
              <a:t>indigenous </a:t>
            </a:r>
            <a:r>
              <a:rPr lang="en-US" sz="2800" b="1" dirty="0"/>
              <a:t>industrial </a:t>
            </a:r>
            <a:r>
              <a:rPr lang="en-US" sz="2800" dirty="0"/>
              <a:t>and trading activities. Such </a:t>
            </a:r>
            <a:r>
              <a:rPr lang="en-US" sz="2800" dirty="0" smtClean="0"/>
              <a:t>destructive activities </a:t>
            </a:r>
            <a:r>
              <a:rPr lang="en-US" sz="2800" dirty="0"/>
              <a:t>included :- cutting of fingers of </a:t>
            </a:r>
            <a:r>
              <a:rPr lang="en-US" sz="2800" b="1" dirty="0" err="1"/>
              <a:t>Nakod</a:t>
            </a:r>
            <a:r>
              <a:rPr lang="en-US" sz="2800" dirty="0"/>
              <a:t> (</a:t>
            </a:r>
            <a:r>
              <a:rPr lang="en-US" sz="2800" dirty="0" smtClean="0"/>
              <a:t>Muslin producers</a:t>
            </a:r>
            <a:r>
              <a:rPr lang="en-US" sz="2800" dirty="0"/>
              <a:t>),particularly the British </a:t>
            </a:r>
            <a:r>
              <a:rPr lang="en-US" sz="2800" b="1" dirty="0"/>
              <a:t>looted the factories </a:t>
            </a:r>
            <a:r>
              <a:rPr lang="en-US" sz="2800" dirty="0"/>
              <a:t>of </a:t>
            </a:r>
            <a:r>
              <a:rPr lang="en-US" sz="2800" b="1" dirty="0" smtClean="0"/>
              <a:t>Armenian traders </a:t>
            </a:r>
            <a:r>
              <a:rPr lang="en-US" sz="2800" dirty="0"/>
              <a:t>at </a:t>
            </a:r>
            <a:r>
              <a:rPr lang="en-US" sz="2800" dirty="0" err="1"/>
              <a:t>Sayedabad</a:t>
            </a:r>
            <a:r>
              <a:rPr lang="en-US" sz="2800" dirty="0"/>
              <a:t> and imprisoned the factory </a:t>
            </a:r>
            <a:r>
              <a:rPr lang="en-US" sz="2800" dirty="0" smtClean="0"/>
              <a:t>workers. </a:t>
            </a:r>
            <a:r>
              <a:rPr lang="en-US" sz="2800" b="1" dirty="0" smtClean="0"/>
              <a:t>British </a:t>
            </a:r>
            <a:r>
              <a:rPr lang="en-US" sz="2800" b="1" dirty="0"/>
              <a:t>Colonists </a:t>
            </a:r>
            <a:r>
              <a:rPr lang="en-US" sz="2800" dirty="0"/>
              <a:t>did every thing possible to </a:t>
            </a:r>
            <a:r>
              <a:rPr lang="en-US" sz="2800" b="1" dirty="0"/>
              <a:t>quash the growth </a:t>
            </a:r>
            <a:r>
              <a:rPr lang="en-US" sz="2800" b="1" dirty="0" smtClean="0"/>
              <a:t>of local </a:t>
            </a:r>
            <a:r>
              <a:rPr lang="en-US" sz="2800" b="1" dirty="0"/>
              <a:t>Indian entrepreneurs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7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666" y="423333"/>
            <a:ext cx="11726333" cy="1738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b="1" dirty="0"/>
              <a:t>Lord </a:t>
            </a:r>
            <a:r>
              <a:rPr lang="en-US" sz="3000" b="1" dirty="0" err="1"/>
              <a:t>Cornwalis</a:t>
            </a:r>
            <a:r>
              <a:rPr lang="en-US" sz="3000" b="1" dirty="0"/>
              <a:t> </a:t>
            </a:r>
            <a:r>
              <a:rPr lang="en-US" sz="3000" dirty="0"/>
              <a:t>developed a new land rent system </a:t>
            </a:r>
            <a:r>
              <a:rPr lang="en-US" sz="3000" b="1" dirty="0" smtClean="0"/>
              <a:t>in 1793 </a:t>
            </a:r>
            <a:r>
              <a:rPr lang="en-US" sz="3000" dirty="0" smtClean="0"/>
              <a:t>entitled </a:t>
            </a:r>
            <a:r>
              <a:rPr lang="en-US" sz="3000" b="1" dirty="0" smtClean="0"/>
              <a:t>Permanent </a:t>
            </a:r>
            <a:r>
              <a:rPr lang="en-US" sz="3000" b="1" dirty="0"/>
              <a:t>settlement </a:t>
            </a:r>
            <a:r>
              <a:rPr lang="en-US" sz="3000" dirty="0"/>
              <a:t>in which the tenure of land </a:t>
            </a:r>
            <a:r>
              <a:rPr lang="en-US" sz="3000" dirty="0" smtClean="0"/>
              <a:t>was declared </a:t>
            </a:r>
            <a:r>
              <a:rPr lang="en-US" sz="3000" dirty="0"/>
              <a:t>secure.</a:t>
            </a:r>
          </a:p>
        </p:txBody>
      </p:sp>
      <p:sp>
        <p:nvSpPr>
          <p:cNvPr id="3" name="Rectangle 2"/>
          <p:cNvSpPr/>
          <p:nvPr/>
        </p:nvSpPr>
        <p:spPr>
          <a:xfrm>
            <a:off x="239890" y="2152002"/>
            <a:ext cx="11585222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b="1" dirty="0"/>
              <a:t>Exploitation of the farmers </a:t>
            </a:r>
            <a:r>
              <a:rPr lang="en-US" sz="3000" dirty="0"/>
              <a:t>by the </a:t>
            </a:r>
            <a:r>
              <a:rPr lang="en-US" sz="3000" b="1" dirty="0" err="1" smtClean="0"/>
              <a:t>Zamindars</a:t>
            </a:r>
            <a:r>
              <a:rPr lang="en-US" sz="3000" dirty="0" smtClean="0"/>
              <a:t> </a:t>
            </a:r>
            <a:r>
              <a:rPr lang="en-US" sz="3000" dirty="0"/>
              <a:t>and </a:t>
            </a:r>
            <a:r>
              <a:rPr lang="en-US" sz="3000" dirty="0" smtClean="0"/>
              <a:t>their middle </a:t>
            </a:r>
            <a:r>
              <a:rPr lang="en-US" sz="3000" dirty="0"/>
              <a:t>men initiated the </a:t>
            </a:r>
            <a:r>
              <a:rPr lang="en-US" sz="3000" b="1" dirty="0"/>
              <a:t>decline of agricultural sector </a:t>
            </a:r>
            <a:r>
              <a:rPr lang="en-US" sz="3000" dirty="0"/>
              <a:t>of </a:t>
            </a:r>
            <a:r>
              <a:rPr lang="en-US" sz="3000" dirty="0" smtClean="0"/>
              <a:t>Bengal. This </a:t>
            </a:r>
            <a:r>
              <a:rPr lang="en-US" sz="3000" dirty="0"/>
              <a:t>was accentuated by </a:t>
            </a:r>
            <a:r>
              <a:rPr lang="en-US" sz="3000" b="1" dirty="0" smtClean="0"/>
              <a:t>Indigo cultivation</a:t>
            </a:r>
            <a:r>
              <a:rPr lang="en-US" sz="3000" dirty="0" smtClean="0"/>
              <a:t>. </a:t>
            </a:r>
            <a:r>
              <a:rPr lang="en-US" sz="3000" b="1" dirty="0" err="1" smtClean="0"/>
              <a:t>Kuthials</a:t>
            </a:r>
            <a:r>
              <a:rPr lang="en-US" sz="3000" b="1" dirty="0" smtClean="0"/>
              <a:t> </a:t>
            </a:r>
            <a:r>
              <a:rPr lang="en-US" sz="3000" b="1" dirty="0"/>
              <a:t>of indigo </a:t>
            </a:r>
            <a:r>
              <a:rPr lang="en-US" sz="3000" b="1" dirty="0" err="1"/>
              <a:t>kuthis</a:t>
            </a:r>
            <a:r>
              <a:rPr lang="en-US" sz="3000" b="1" dirty="0"/>
              <a:t> </a:t>
            </a:r>
            <a:r>
              <a:rPr lang="en-US" sz="3000" dirty="0"/>
              <a:t>led to </a:t>
            </a:r>
            <a:r>
              <a:rPr lang="en-US" sz="3000" b="1" dirty="0"/>
              <a:t>inhuman exploitation </a:t>
            </a:r>
            <a:r>
              <a:rPr lang="en-US" sz="3000" dirty="0" smtClean="0"/>
              <a:t>of the </a:t>
            </a:r>
            <a:r>
              <a:rPr lang="en-US" sz="3000" dirty="0"/>
              <a:t>farmers</a:t>
            </a:r>
            <a:r>
              <a:rPr lang="en-US" sz="3000" dirty="0" smtClean="0"/>
              <a:t>. In </a:t>
            </a:r>
            <a:r>
              <a:rPr lang="en-US" sz="3000" b="1" dirty="0"/>
              <a:t>1770</a:t>
            </a:r>
            <a:r>
              <a:rPr lang="en-US" sz="3000" dirty="0"/>
              <a:t> there was a huge </a:t>
            </a:r>
            <a:r>
              <a:rPr lang="en-US" sz="3000" b="1" dirty="0"/>
              <a:t>famine</a:t>
            </a:r>
            <a:r>
              <a:rPr lang="en-US" sz="3000" dirty="0"/>
              <a:t> and large number </a:t>
            </a:r>
            <a:r>
              <a:rPr lang="en-US" sz="3000" dirty="0" smtClean="0"/>
              <a:t>of people </a:t>
            </a:r>
            <a:r>
              <a:rPr lang="en-US" sz="3000" dirty="0"/>
              <a:t>died. </a:t>
            </a:r>
            <a:r>
              <a:rPr lang="en-US" sz="3000" dirty="0" smtClean="0"/>
              <a:t>Rebellions </a:t>
            </a:r>
            <a:r>
              <a:rPr lang="en-US" sz="3000" dirty="0"/>
              <a:t>such as </a:t>
            </a:r>
            <a:r>
              <a:rPr lang="en-US" sz="3000" b="1" dirty="0" err="1"/>
              <a:t>Sanyasi</a:t>
            </a:r>
            <a:r>
              <a:rPr lang="en-US" sz="3000" b="1" dirty="0"/>
              <a:t> </a:t>
            </a:r>
            <a:r>
              <a:rPr lang="en-US" sz="3000" b="1" dirty="0" smtClean="0"/>
              <a:t>revolt</a:t>
            </a:r>
            <a:r>
              <a:rPr lang="en-US" sz="3000" dirty="0" smtClean="0"/>
              <a:t>, </a:t>
            </a:r>
            <a:r>
              <a:rPr lang="en-US" sz="3000" b="1" dirty="0" err="1"/>
              <a:t>Titumir’s</a:t>
            </a:r>
            <a:r>
              <a:rPr lang="en-US" sz="3000" b="1" dirty="0"/>
              <a:t> </a:t>
            </a:r>
            <a:r>
              <a:rPr lang="en-US" sz="3000" b="1" dirty="0" smtClean="0"/>
              <a:t>bamboo </a:t>
            </a:r>
            <a:r>
              <a:rPr lang="en-US" sz="3000" b="1" dirty="0" err="1" smtClean="0"/>
              <a:t>killa</a:t>
            </a:r>
            <a:r>
              <a:rPr lang="en-US" sz="3000" dirty="0" smtClean="0"/>
              <a:t> led </a:t>
            </a:r>
            <a:r>
              <a:rPr lang="en-US" sz="3000" dirty="0"/>
              <a:t>to a </a:t>
            </a:r>
            <a:r>
              <a:rPr lang="en-US" sz="3000" dirty="0" smtClean="0"/>
              <a:t>conflagration Which accentuated </a:t>
            </a:r>
            <a:r>
              <a:rPr lang="en-US" sz="3000" dirty="0"/>
              <a:t>the </a:t>
            </a:r>
            <a:r>
              <a:rPr lang="en-US" sz="3000" b="1" dirty="0"/>
              <a:t>decline of indigenous economy </a:t>
            </a:r>
            <a:r>
              <a:rPr lang="en-US" sz="3000" dirty="0"/>
              <a:t>of Bengal.</a:t>
            </a:r>
          </a:p>
        </p:txBody>
      </p:sp>
    </p:spTree>
    <p:extLst>
      <p:ext uri="{BB962C8B-B14F-4D97-AF65-F5344CB8AC3E}">
        <p14:creationId xmlns:p14="http://schemas.microsoft.com/office/powerpoint/2010/main" val="2831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222" y="663224"/>
            <a:ext cx="11641668" cy="5189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3200" dirty="0"/>
              <a:t>The colonialists</a:t>
            </a:r>
            <a:r>
              <a:rPr lang="en-US" sz="3200" dirty="0" smtClean="0"/>
              <a:t>, did </a:t>
            </a:r>
            <a:r>
              <a:rPr lang="en-US" sz="3200" dirty="0"/>
              <a:t>bring in </a:t>
            </a:r>
            <a:r>
              <a:rPr lang="en-US" sz="3200" b="1" dirty="0"/>
              <a:t>technology and </a:t>
            </a:r>
            <a:r>
              <a:rPr lang="en-US" sz="3200" b="1" dirty="0" smtClean="0"/>
              <a:t>education</a:t>
            </a:r>
            <a:r>
              <a:rPr lang="en-US" sz="3200" dirty="0" smtClean="0"/>
              <a:t>, such as Textile </a:t>
            </a:r>
            <a:r>
              <a:rPr lang="en-US" sz="3200" dirty="0"/>
              <a:t>Mills</a:t>
            </a:r>
            <a:r>
              <a:rPr lang="en-US" sz="3200" dirty="0" smtClean="0"/>
              <a:t>, Railway, Telegraph</a:t>
            </a:r>
            <a:r>
              <a:rPr lang="en-US" sz="3200" dirty="0"/>
              <a:t>, Jute mills</a:t>
            </a:r>
            <a:r>
              <a:rPr lang="en-US" sz="3200" dirty="0" smtClean="0"/>
              <a:t>, Chemical Industry, Printing </a:t>
            </a:r>
            <a:r>
              <a:rPr lang="en-US" sz="3200" dirty="0"/>
              <a:t>industry, Leather Industry, Rice and </a:t>
            </a:r>
            <a:r>
              <a:rPr lang="en-US" sz="3200" dirty="0" smtClean="0"/>
              <a:t>wheat mill, Matches etc. This </a:t>
            </a:r>
            <a:r>
              <a:rPr lang="en-US" sz="3200" dirty="0"/>
              <a:t>was brought in </a:t>
            </a:r>
            <a:r>
              <a:rPr lang="en-US" sz="3200" b="1" dirty="0"/>
              <a:t>at the expense </a:t>
            </a:r>
            <a:r>
              <a:rPr lang="en-US" sz="3200" dirty="0"/>
              <a:t>of the </a:t>
            </a:r>
            <a:r>
              <a:rPr lang="en-US" sz="3200" dirty="0" smtClean="0"/>
              <a:t>existing growth </a:t>
            </a:r>
            <a:r>
              <a:rPr lang="en-US" sz="3200" dirty="0"/>
              <a:t>process by a competing nation(England) who almost </a:t>
            </a:r>
            <a:r>
              <a:rPr lang="en-US" sz="3200" b="1" dirty="0" smtClean="0"/>
              <a:t>destroyed the </a:t>
            </a:r>
            <a:r>
              <a:rPr lang="en-US" sz="3200" b="1" dirty="0"/>
              <a:t>indigenous agriculture </a:t>
            </a:r>
            <a:r>
              <a:rPr lang="en-US" sz="3200" dirty="0"/>
              <a:t>,</a:t>
            </a:r>
            <a:r>
              <a:rPr lang="en-US" sz="3200" b="1" dirty="0"/>
              <a:t>industry and trade</a:t>
            </a:r>
            <a:r>
              <a:rPr lang="en-US" sz="3200" dirty="0"/>
              <a:t> </a:t>
            </a:r>
            <a:r>
              <a:rPr lang="en-US" sz="3200" dirty="0" smtClean="0"/>
              <a:t>in Bengal. World </a:t>
            </a:r>
            <a:r>
              <a:rPr lang="en-US" sz="3200" dirty="0"/>
              <a:t>wide trade was routed to the mother </a:t>
            </a:r>
            <a:r>
              <a:rPr lang="en-US" sz="3200" dirty="0" smtClean="0"/>
              <a:t>country, England.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209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2222" y="296334"/>
            <a:ext cx="11613445" cy="414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3000" b="1" dirty="0" smtClean="0"/>
              <a:t>Declining </a:t>
            </a:r>
            <a:r>
              <a:rPr lang="en-US" sz="3000" b="1" dirty="0"/>
              <a:t>agricultural productivity</a:t>
            </a:r>
            <a:r>
              <a:rPr lang="en-US" sz="3000" dirty="0"/>
              <a:t>, </a:t>
            </a:r>
            <a:r>
              <a:rPr lang="en-US" sz="3000" dirty="0" smtClean="0"/>
              <a:t>must have </a:t>
            </a:r>
            <a:r>
              <a:rPr lang="en-US" sz="3000" b="1" dirty="0"/>
              <a:t>shot up </a:t>
            </a:r>
            <a:r>
              <a:rPr lang="en-US" sz="3000" dirty="0"/>
              <a:t>in India during the </a:t>
            </a:r>
            <a:r>
              <a:rPr lang="en-US" sz="3000" b="1" dirty="0"/>
              <a:t>eighteenth-nineteenth </a:t>
            </a:r>
            <a:r>
              <a:rPr lang="en-US" sz="3000" b="1" dirty="0" smtClean="0"/>
              <a:t>centuries</a:t>
            </a:r>
            <a:r>
              <a:rPr lang="en-US" sz="3000" dirty="0" smtClean="0"/>
              <a:t>. This </a:t>
            </a:r>
            <a:r>
              <a:rPr lang="en-US" sz="3000" dirty="0"/>
              <a:t>argument is strengthened by the empirical findings that </a:t>
            </a:r>
            <a:r>
              <a:rPr lang="en-US" sz="3000" b="1" dirty="0"/>
              <a:t>India's </a:t>
            </a:r>
            <a:r>
              <a:rPr lang="en-US" sz="3000" b="1" dirty="0" smtClean="0"/>
              <a:t>grain prices </a:t>
            </a:r>
            <a:r>
              <a:rPr lang="en-US" sz="3000" dirty="0"/>
              <a:t>rose by more than </a:t>
            </a:r>
            <a:r>
              <a:rPr lang="en-US" sz="3000" b="1" dirty="0"/>
              <a:t>30 per cent in 1740-60</a:t>
            </a:r>
            <a:r>
              <a:rPr lang="en-US" sz="3000" dirty="0"/>
              <a:t>. The adverse domestic terms </a:t>
            </a:r>
            <a:r>
              <a:rPr lang="en-US" sz="3000" dirty="0" smtClean="0"/>
              <a:t>of trade </a:t>
            </a:r>
            <a:r>
              <a:rPr lang="en-US" sz="3000" dirty="0"/>
              <a:t>that </a:t>
            </a:r>
            <a:r>
              <a:rPr lang="en-US" sz="3000" b="1" dirty="0"/>
              <a:t>higher grain prices </a:t>
            </a:r>
            <a:r>
              <a:rPr lang="en-US" sz="3000" dirty="0"/>
              <a:t>caused is believed to have </a:t>
            </a:r>
            <a:r>
              <a:rPr lang="en-US" sz="3000" b="1" dirty="0"/>
              <a:t>transferred </a:t>
            </a:r>
            <a:r>
              <a:rPr lang="en-US" sz="3000" b="1" dirty="0" smtClean="0"/>
              <a:t>resources </a:t>
            </a:r>
            <a:r>
              <a:rPr lang="en-US" sz="3000" dirty="0" smtClean="0"/>
              <a:t>from </a:t>
            </a:r>
            <a:r>
              <a:rPr lang="en-US" sz="3000" b="1" dirty="0"/>
              <a:t>industry to agriculture</a:t>
            </a:r>
            <a:r>
              <a:rPr lang="en-US" sz="3000" dirty="0"/>
              <a:t>, ushering in a phase of </a:t>
            </a:r>
            <a:r>
              <a:rPr lang="en-US" sz="3000" b="1" dirty="0"/>
              <a:t>deindustrialization</a:t>
            </a:r>
            <a:r>
              <a:rPr lang="en-US" sz="3000" dirty="0"/>
              <a:t> in India</a:t>
            </a:r>
            <a:r>
              <a:rPr lang="en-US" sz="3000" dirty="0" smtClean="0"/>
              <a:t>. This colonial oppression later on caused severe problem of </a:t>
            </a:r>
            <a:r>
              <a:rPr lang="en-US" sz="3000" b="1" dirty="0" smtClean="0"/>
              <a:t>hunger and famines</a:t>
            </a:r>
            <a:r>
              <a:rPr lang="en-US" sz="3000" dirty="0" smtClean="0"/>
              <a:t>. 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82223" y="4346226"/>
            <a:ext cx="3386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Famines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2777" y="4971114"/>
            <a:ext cx="115428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sz="3000" dirty="0">
                <a:cs typeface="Book Antiqua"/>
              </a:rPr>
              <a:t>Bengal saw numerous number of famine in its colonial history. The place which was never </a:t>
            </a:r>
            <a:r>
              <a:rPr lang="en-US" sz="3000" b="1" dirty="0">
                <a:cs typeface="Book Antiqua"/>
              </a:rPr>
              <a:t>food insecure </a:t>
            </a:r>
            <a:r>
              <a:rPr lang="en-US" sz="3000" dirty="0">
                <a:cs typeface="Book Antiqua"/>
              </a:rPr>
              <a:t>found itself as one of the </a:t>
            </a:r>
            <a:r>
              <a:rPr lang="en-US" sz="3000" b="1" dirty="0">
                <a:cs typeface="Book Antiqua"/>
              </a:rPr>
              <a:t>famine prone </a:t>
            </a:r>
            <a:r>
              <a:rPr lang="en-US" sz="3000" dirty="0">
                <a:cs typeface="Book Antiqua"/>
              </a:rPr>
              <a:t>region in India. </a:t>
            </a:r>
          </a:p>
        </p:txBody>
      </p:sp>
    </p:spTree>
    <p:extLst>
      <p:ext uri="{BB962C8B-B14F-4D97-AF65-F5344CB8AC3E}">
        <p14:creationId xmlns:p14="http://schemas.microsoft.com/office/powerpoint/2010/main" val="18782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508" y="1524000"/>
            <a:ext cx="5662613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" y="1524000"/>
            <a:ext cx="6469063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07" y="437980"/>
            <a:ext cx="1175810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i="1" dirty="0">
                <a:solidFill>
                  <a:srgbClr val="333333"/>
                </a:solidFill>
                <a:latin typeface="+mj-lt"/>
              </a:rPr>
              <a:t>The </a:t>
            </a:r>
            <a:r>
              <a:rPr lang="en-US" sz="3000" b="1" i="1" dirty="0">
                <a:solidFill>
                  <a:srgbClr val="333333"/>
                </a:solidFill>
                <a:latin typeface="+mj-lt"/>
              </a:rPr>
              <a:t>famine of 1770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 occurred in 1769 and 1770. It is popularly known as </a:t>
            </a:r>
            <a:r>
              <a:rPr lang="en-US" sz="3000" b="1" dirty="0" err="1">
                <a:solidFill>
                  <a:srgbClr val="333333"/>
                </a:solidFill>
                <a:latin typeface="+mj-lt"/>
              </a:rPr>
              <a:t>Chhiyattarer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3000" b="1" dirty="0" err="1">
                <a:solidFill>
                  <a:srgbClr val="333333"/>
                </a:solidFill>
                <a:latin typeface="+mj-lt"/>
              </a:rPr>
              <a:t>Manvantar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sz="3000" dirty="0" smtClean="0">
                <a:solidFill>
                  <a:srgbClr val="333333"/>
                </a:solidFill>
                <a:latin typeface="+mj-lt"/>
              </a:rPr>
              <a:t>or the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Great Famine of </a:t>
            </a:r>
            <a:r>
              <a:rPr lang="en-US" sz="3000" dirty="0" smtClean="0">
                <a:solidFill>
                  <a:srgbClr val="333333"/>
                </a:solidFill>
                <a:latin typeface="+mj-lt"/>
              </a:rPr>
              <a:t>1176. It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was the worst famine in Bengal in the 18th century.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excessive rainfall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in 1770 did not relieve the people from the sufferings </a:t>
            </a:r>
            <a:r>
              <a:rPr lang="en-US" sz="3000" dirty="0" smtClean="0">
                <a:solidFill>
                  <a:srgbClr val="333333"/>
                </a:solidFill>
                <a:latin typeface="+mj-lt"/>
              </a:rPr>
              <a:t>of </a:t>
            </a:r>
            <a:r>
              <a:rPr lang="en-US" sz="3000" b="1" dirty="0" smtClean="0">
                <a:solidFill>
                  <a:srgbClr val="333333"/>
                </a:solidFill>
                <a:latin typeface="+mj-lt"/>
              </a:rPr>
              <a:t>drought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 of the year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before; on the contrary, it caused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overflowing </a:t>
            </a:r>
            <a:r>
              <a:rPr lang="en-US" sz="3000" b="1" dirty="0" smtClean="0">
                <a:solidFill>
                  <a:srgbClr val="333333"/>
                </a:solidFill>
                <a:latin typeface="+mj-lt"/>
              </a:rPr>
              <a:t>of rivers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 and damaged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standing crops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. The existing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revenue system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of land and activities of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middlemen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 in the </a:t>
            </a:r>
            <a:r>
              <a:rPr lang="en-US" sz="3000" dirty="0" smtClean="0">
                <a:solidFill>
                  <a:srgbClr val="333333"/>
                </a:solidFill>
                <a:latin typeface="+mj-lt"/>
              </a:rPr>
              <a:t>food grain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market further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deteriorated the situation</a:t>
            </a:r>
            <a:r>
              <a:rPr lang="en-US" sz="3000" dirty="0" smtClean="0">
                <a:solidFill>
                  <a:srgbClr val="333333"/>
                </a:solidFill>
                <a:latin typeface="+mj-lt"/>
              </a:rPr>
              <a:t>.</a:t>
            </a:r>
          </a:p>
          <a:p>
            <a:pPr algn="just"/>
            <a:r>
              <a:rPr lang="en-US" sz="3000" dirty="0">
                <a:latin typeface="+mj-lt"/>
              </a:rPr>
              <a:t>The East India Company administration put the </a:t>
            </a:r>
            <a:r>
              <a:rPr lang="en-US" sz="3000" b="1" dirty="0">
                <a:latin typeface="+mj-lt"/>
              </a:rPr>
              <a:t>whole blame </a:t>
            </a:r>
            <a:r>
              <a:rPr lang="en-US" sz="3000" dirty="0">
                <a:latin typeface="+mj-lt"/>
              </a:rPr>
              <a:t>for the famine on the </a:t>
            </a:r>
            <a:r>
              <a:rPr lang="en-US" sz="3000" b="1" dirty="0">
                <a:latin typeface="+mj-lt"/>
              </a:rPr>
              <a:t>vagary of nature</a:t>
            </a:r>
            <a:r>
              <a:rPr lang="en-US" sz="3000" dirty="0">
                <a:latin typeface="+mj-lt"/>
              </a:rPr>
              <a:t>. But a quite different picture is also evident from some other facts</a:t>
            </a:r>
            <a:r>
              <a:rPr lang="en-US" sz="3000" dirty="0" smtClean="0">
                <a:latin typeface="+mj-lt"/>
              </a:rPr>
              <a:t>. The </a:t>
            </a:r>
            <a:r>
              <a:rPr lang="en-US" sz="3000" b="1" dirty="0" smtClean="0">
                <a:latin typeface="+mj-lt"/>
              </a:rPr>
              <a:t>revenue collection </a:t>
            </a:r>
            <a:r>
              <a:rPr lang="en-US" sz="3000" dirty="0" smtClean="0">
                <a:latin typeface="+mj-lt"/>
              </a:rPr>
              <a:t>of East India company before and during the famine years gives a clear picture of exploitation.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37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6" y="860779"/>
            <a:ext cx="11112485" cy="529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2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79" y="537883"/>
            <a:ext cx="11779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i="1" dirty="0">
                <a:solidFill>
                  <a:srgbClr val="333333"/>
                </a:solidFill>
                <a:latin typeface="+mj-lt"/>
              </a:rPr>
              <a:t>The </a:t>
            </a:r>
            <a:r>
              <a:rPr lang="en-US" sz="3000" b="1" i="1" dirty="0">
                <a:solidFill>
                  <a:srgbClr val="333333"/>
                </a:solidFill>
                <a:latin typeface="+mj-lt"/>
              </a:rPr>
              <a:t>famine of 1866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 Although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Orissa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 was the main disaster zone,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part of Bengal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was also affected. Famine affected areas experienced a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sharp decline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in real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wages of agricultural </a:t>
            </a:r>
            <a:r>
              <a:rPr lang="en-US" sz="3000" b="1" dirty="0" smtClean="0">
                <a:solidFill>
                  <a:srgbClr val="333333"/>
                </a:solidFill>
                <a:latin typeface="+mj-lt"/>
              </a:rPr>
              <a:t>laborers</a:t>
            </a:r>
            <a:r>
              <a:rPr lang="en-US" sz="3000" dirty="0" smtClean="0">
                <a:solidFill>
                  <a:srgbClr val="333333"/>
                </a:solidFill>
                <a:latin typeface="+mj-lt"/>
              </a:rPr>
              <a:t>.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For the first time, an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official body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with extensive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power of inquiry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named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'Famine Commission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' was formed to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investigate the causes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of this famine and to suggest remedial measures.</a:t>
            </a:r>
            <a:endParaRPr lang="en-US" sz="30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79" y="3532133"/>
            <a:ext cx="11779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i="1" dirty="0">
                <a:solidFill>
                  <a:srgbClr val="333333"/>
                </a:solidFill>
                <a:latin typeface="+mj-lt"/>
              </a:rPr>
              <a:t>The </a:t>
            </a:r>
            <a:r>
              <a:rPr lang="en-US" sz="3000" b="1" i="1" dirty="0">
                <a:solidFill>
                  <a:srgbClr val="333333"/>
                </a:solidFill>
                <a:latin typeface="+mj-lt"/>
              </a:rPr>
              <a:t>famine of 1896-98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 affected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Bengal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along with provinces such as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Bihar, Bombay, Oudh, Central Provinces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and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Punjab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. In Bengal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failure of rainfall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was the triggering factor. </a:t>
            </a:r>
            <a:r>
              <a:rPr lang="en-US" sz="3000" b="1" dirty="0" smtClean="0">
                <a:solidFill>
                  <a:srgbClr val="333333"/>
                </a:solidFill>
                <a:latin typeface="+mj-lt"/>
              </a:rPr>
              <a:t>Food grains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were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available in market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, but these were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beyond the reach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of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majority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who had virtually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no purchasing power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.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No market intervention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by the government was in evidence to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control prices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6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573" y="369216"/>
            <a:ext cx="1163639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/>
              <a:t>T</a:t>
            </a:r>
            <a:r>
              <a:rPr lang="en-US" sz="3000" dirty="0" smtClean="0"/>
              <a:t>he name </a:t>
            </a:r>
            <a:r>
              <a:rPr lang="en-US" sz="3000" dirty="0"/>
              <a:t>of </a:t>
            </a:r>
            <a:r>
              <a:rPr lang="en-US" sz="3000" b="1" dirty="0"/>
              <a:t>Bengal </a:t>
            </a:r>
            <a:r>
              <a:rPr lang="en-US" sz="3000" b="1" dirty="0" smtClean="0"/>
              <a:t>muslin </a:t>
            </a:r>
            <a:r>
              <a:rPr lang="en-US" sz="3000" dirty="0"/>
              <a:t>and its other </a:t>
            </a:r>
            <a:r>
              <a:rPr lang="en-US" sz="3000" b="1" dirty="0"/>
              <a:t>manufactures</a:t>
            </a:r>
            <a:r>
              <a:rPr lang="en-US" sz="3000" dirty="0"/>
              <a:t> became well-known to the whole of the </a:t>
            </a:r>
            <a:r>
              <a:rPr lang="en-US" sz="3000" b="1" dirty="0"/>
              <a:t>maritime world</a:t>
            </a:r>
            <a:r>
              <a:rPr lang="en-US" sz="3000" dirty="0"/>
              <a:t> from the times of </a:t>
            </a:r>
            <a:r>
              <a:rPr lang="en-US" sz="3000" b="1" dirty="0"/>
              <a:t>Pliny</a:t>
            </a:r>
            <a:r>
              <a:rPr lang="en-US" sz="3000" dirty="0"/>
              <a:t>. It is to be noted that Bengal </a:t>
            </a:r>
            <a:r>
              <a:rPr lang="en-US" sz="3000" dirty="0" smtClean="0"/>
              <a:t>was </a:t>
            </a:r>
            <a:r>
              <a:rPr lang="en-US" sz="3000" dirty="0"/>
              <a:t>known to the outside world not by any </a:t>
            </a:r>
            <a:r>
              <a:rPr lang="en-US" sz="3000" b="1" dirty="0"/>
              <a:t>general</a:t>
            </a:r>
            <a:r>
              <a:rPr lang="en-US" sz="3000" dirty="0"/>
              <a:t>, not by any </a:t>
            </a:r>
            <a:r>
              <a:rPr lang="en-US" sz="3000" b="1" dirty="0"/>
              <a:t>ruling dynasty </a:t>
            </a:r>
            <a:r>
              <a:rPr lang="en-US" sz="3000" dirty="0"/>
              <a:t>like the </a:t>
            </a:r>
            <a:r>
              <a:rPr lang="en-US" sz="3000" b="1" dirty="0" err="1"/>
              <a:t>Palas</a:t>
            </a:r>
            <a:r>
              <a:rPr lang="en-US" sz="3000" b="1" dirty="0"/>
              <a:t> or  </a:t>
            </a:r>
            <a:r>
              <a:rPr lang="en-US" sz="3000" b="1" dirty="0" err="1"/>
              <a:t>Senas</a:t>
            </a:r>
            <a:r>
              <a:rPr lang="en-US" sz="3000" b="1" dirty="0"/>
              <a:t> </a:t>
            </a:r>
            <a:r>
              <a:rPr lang="en-US" sz="3000" dirty="0"/>
              <a:t>or</a:t>
            </a:r>
            <a:r>
              <a:rPr lang="en-US" sz="3000" b="1" dirty="0"/>
              <a:t> </a:t>
            </a:r>
            <a:r>
              <a:rPr lang="en-US" sz="3000" b="1" dirty="0" err="1"/>
              <a:t>Pathans</a:t>
            </a:r>
            <a:r>
              <a:rPr lang="en-US" sz="3000" dirty="0"/>
              <a:t> but by its </a:t>
            </a:r>
            <a:r>
              <a:rPr lang="en-US" sz="3000" b="1" dirty="0"/>
              <a:t>humble artisan </a:t>
            </a:r>
            <a:r>
              <a:rPr lang="en-US" sz="3000" dirty="0"/>
              <a:t>class whose products created demand from far and wide. Artistically and technologically, if the Bengal manufactures had </a:t>
            </a:r>
            <a:r>
              <a:rPr lang="en-US" sz="3000" b="1" dirty="0"/>
              <a:t>any unique feature </a:t>
            </a:r>
            <a:r>
              <a:rPr lang="en-US" sz="3000" dirty="0"/>
              <a:t>or features </a:t>
            </a:r>
            <a:r>
              <a:rPr lang="en-US" sz="3000" b="1" dirty="0"/>
              <a:t>unaffected by foreign influence </a:t>
            </a:r>
            <a:r>
              <a:rPr lang="en-US" sz="3000" dirty="0"/>
              <a:t>it was because of the </a:t>
            </a:r>
            <a:r>
              <a:rPr lang="en-US" sz="3000" b="1" dirty="0"/>
              <a:t>independent operations </a:t>
            </a:r>
            <a:r>
              <a:rPr lang="en-US" sz="3000" dirty="0"/>
              <a:t>of the </a:t>
            </a:r>
            <a:r>
              <a:rPr lang="en-US" sz="3000" b="1" dirty="0"/>
              <a:t>artisans</a:t>
            </a:r>
            <a:r>
              <a:rPr lang="en-US" sz="3000" dirty="0" smtClean="0"/>
              <a:t>.</a:t>
            </a:r>
            <a:endParaRPr lang="en-US" sz="3000" dirty="0"/>
          </a:p>
          <a:p>
            <a:pPr algn="just"/>
            <a:r>
              <a:rPr lang="en-US" sz="3000" dirty="0" smtClean="0"/>
              <a:t>Based on </a:t>
            </a:r>
            <a:r>
              <a:rPr lang="en-US" sz="3000" b="1" dirty="0" smtClean="0"/>
              <a:t>availability of data and sources </a:t>
            </a:r>
            <a:r>
              <a:rPr lang="en-US" sz="3000" dirty="0" smtClean="0"/>
              <a:t>this lecture will split the Bengal Economic history in two parts:</a:t>
            </a:r>
          </a:p>
          <a:p>
            <a:pPr marL="514350" indent="-514350" algn="just">
              <a:buAutoNum type="alphaLcPeriod"/>
            </a:pPr>
            <a:r>
              <a:rPr lang="en-US" sz="3000" b="1" dirty="0"/>
              <a:t>P</a:t>
            </a:r>
            <a:r>
              <a:rPr lang="en-US" sz="3000" b="1" dirty="0" smtClean="0"/>
              <a:t>re-colonial Bengal Economy</a:t>
            </a:r>
          </a:p>
          <a:p>
            <a:pPr marL="514350" indent="-514350" algn="just">
              <a:buAutoNum type="alphaLcPeriod"/>
            </a:pPr>
            <a:r>
              <a:rPr lang="en-US" sz="3000" b="1" dirty="0" smtClean="0"/>
              <a:t>Colonial Bengal Economy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0064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79400"/>
            <a:ext cx="112776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8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impact of Colonialism on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685800"/>
            <a:ext cx="94964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3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60" y="401504"/>
            <a:ext cx="8817856" cy="604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54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364" y="245580"/>
            <a:ext cx="11758108" cy="6380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3000" i="1" dirty="0">
                <a:solidFill>
                  <a:srgbClr val="333333"/>
                </a:solidFill>
                <a:latin typeface="+mj-lt"/>
              </a:rPr>
              <a:t>The </a:t>
            </a:r>
            <a:r>
              <a:rPr lang="en-US" sz="3000" b="1" i="1" dirty="0">
                <a:solidFill>
                  <a:srgbClr val="333333"/>
                </a:solidFill>
                <a:latin typeface="+mj-lt"/>
              </a:rPr>
              <a:t>Great Bengal Famine of 1943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 was one of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worst famines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to have struck this region. A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series of crop failures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beginning from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1938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and other disruptive events accompanying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Second World War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 precipitated this famine.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Interruption of normal imports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of </a:t>
            </a:r>
            <a:r>
              <a:rPr lang="en-US" sz="3000" dirty="0" smtClean="0">
                <a:solidFill>
                  <a:srgbClr val="333333"/>
                </a:solidFill>
                <a:latin typeface="+mj-lt"/>
              </a:rPr>
              <a:t>food grains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from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 Burma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due to its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fall to the Japanese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, dislocation of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trade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,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irregular movement of </a:t>
            </a:r>
            <a:r>
              <a:rPr lang="en-US" sz="3000" b="1" dirty="0" smtClean="0">
                <a:solidFill>
                  <a:srgbClr val="333333"/>
                </a:solidFill>
                <a:latin typeface="+mj-lt"/>
              </a:rPr>
              <a:t>food grains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due to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war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 in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East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, and building up of provincial and district </a:t>
            </a:r>
            <a:r>
              <a:rPr lang="en-US" sz="3000" dirty="0" smtClean="0">
                <a:solidFill>
                  <a:srgbClr val="333333"/>
                </a:solidFill>
                <a:latin typeface="+mj-lt"/>
              </a:rPr>
              <a:t>barriers against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the movement of grains and other essential supplies,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increased demand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for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food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 to meet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want of the army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, and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inflow of refugees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were some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important factors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leading to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famine of 1943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. And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failure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on the part of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administration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 to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foresee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 these crises at the beginning of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war added further fuel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to the fire.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393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22" y="568423"/>
            <a:ext cx="117796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solidFill>
                  <a:srgbClr val="333333"/>
                </a:solidFill>
                <a:latin typeface="+mj-lt"/>
              </a:rPr>
              <a:t>A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heavy toll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of life was claimed by the famine. The total number of deaths was estimated at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3.5 million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. Almost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whole of Bengal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was more or less affected by the famine and suffered loss of lives. But it is noteworthy that though a large number of people died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from starvation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 on the pavements of </a:t>
            </a:r>
            <a:r>
              <a:rPr lang="en-US" sz="3000" cap="small" dirty="0" smtClean="0">
                <a:latin typeface="+mj-lt"/>
              </a:rPr>
              <a:t>Calcutta</a:t>
            </a:r>
            <a:r>
              <a:rPr lang="en-US" sz="3000" dirty="0" smtClean="0">
                <a:solidFill>
                  <a:srgbClr val="333333"/>
                </a:solidFill>
                <a:latin typeface="+mj-lt"/>
              </a:rPr>
              <a:t>,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not a single person among the dead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belonged to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city and its suburbs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.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People migrated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 to the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city from outside 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in </a:t>
            </a:r>
            <a:r>
              <a:rPr lang="en-US" sz="3000" b="1" dirty="0">
                <a:solidFill>
                  <a:srgbClr val="333333"/>
                </a:solidFill>
                <a:latin typeface="+mj-lt"/>
              </a:rPr>
              <a:t>search of food</a:t>
            </a:r>
            <a:r>
              <a:rPr lang="en-US" sz="3000" dirty="0">
                <a:solidFill>
                  <a:srgbClr val="333333"/>
                </a:solidFill>
                <a:latin typeface="+mj-lt"/>
              </a:rPr>
              <a:t>, which most of them often did not find, and many among them died implying that people from rural areas were more vulnerable to the disaster.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28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9"/>
          <a:stretch>
            <a:fillRect/>
          </a:stretch>
        </p:blipFill>
        <p:spPr bwMode="auto">
          <a:xfrm>
            <a:off x="0" y="2297805"/>
            <a:ext cx="32766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9849" y="375511"/>
            <a:ext cx="1190275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3000" i="1" dirty="0">
                <a:solidFill>
                  <a:srgbClr val="416620"/>
                </a:solidFill>
                <a:latin typeface="+mj-lt"/>
              </a:rPr>
              <a:t> "I hate Indians," he told the </a:t>
            </a:r>
            <a:r>
              <a:rPr lang="en-US" sz="3000" b="1" i="1" dirty="0">
                <a:solidFill>
                  <a:srgbClr val="416620"/>
                </a:solidFill>
                <a:latin typeface="+mj-lt"/>
              </a:rPr>
              <a:t>Secretary of State</a:t>
            </a:r>
            <a:r>
              <a:rPr lang="en-US" sz="3000" i="1" dirty="0">
                <a:solidFill>
                  <a:srgbClr val="416620"/>
                </a:solidFill>
                <a:latin typeface="+mj-lt"/>
              </a:rPr>
              <a:t> for India, </a:t>
            </a:r>
            <a:r>
              <a:rPr lang="en-US" sz="3000" b="1" i="1" dirty="0">
                <a:solidFill>
                  <a:srgbClr val="416620"/>
                </a:solidFill>
                <a:latin typeface="+mj-lt"/>
              </a:rPr>
              <a:t>Leopold Amery</a:t>
            </a:r>
            <a:r>
              <a:rPr lang="en-US" sz="3000" i="1" dirty="0">
                <a:solidFill>
                  <a:srgbClr val="416620"/>
                </a:solidFill>
                <a:latin typeface="+mj-lt"/>
              </a:rPr>
              <a:t>. "They are a beastly people with a beastly religion." The famine was their own fault, he declared at a war-cabinet meeting, for "breeding like rabbits."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5880745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Winston Churchill</a:t>
            </a:r>
            <a:endParaRPr lang="en-US" dirty="0"/>
          </a:p>
        </p:txBody>
      </p:sp>
      <p:pic>
        <p:nvPicPr>
          <p:cNvPr id="2050" name="Picture 2" descr="Image result for famine of 19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35" y="2775770"/>
            <a:ext cx="5038165" cy="37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3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505" y="375314"/>
            <a:ext cx="82252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</a:rPr>
              <a:t>Pre-colonial Bengal Economy</a:t>
            </a:r>
            <a:endParaRPr lang="en-US" sz="3200" b="1" dirty="0">
              <a:solidFill>
                <a:srgbClr val="8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505" y="895542"/>
            <a:ext cx="696460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“Sonar </a:t>
            </a:r>
            <a:r>
              <a:rPr lang="en-US" sz="2800" b="1" dirty="0" err="1" smtClean="0"/>
              <a:t>Bangla”</a:t>
            </a:r>
            <a:r>
              <a:rPr lang="en-US" sz="2800" dirty="0" err="1" smtClean="0"/>
              <a:t>is</a:t>
            </a:r>
            <a:r>
              <a:rPr lang="en-US" sz="2800" dirty="0" smtClean="0"/>
              <a:t> the word that we traditionally use to describe the </a:t>
            </a:r>
            <a:r>
              <a:rPr lang="en-US" sz="2800" b="1" dirty="0" smtClean="0"/>
              <a:t>prosperity of Bengal economy </a:t>
            </a:r>
            <a:r>
              <a:rPr lang="en-US" sz="2800" dirty="0" smtClean="0"/>
              <a:t>during the ancient and medieval time.   </a:t>
            </a:r>
            <a:r>
              <a:rPr lang="en-US" sz="2800" b="1" dirty="0" smtClean="0"/>
              <a:t> Fertile </a:t>
            </a:r>
            <a:r>
              <a:rPr lang="en-US" sz="2800" b="1" dirty="0"/>
              <a:t>delta </a:t>
            </a:r>
            <a:r>
              <a:rPr lang="en-US" sz="2800" dirty="0"/>
              <a:t>of Bengal attracted people from all directions. </a:t>
            </a:r>
            <a:r>
              <a:rPr lang="en-US" sz="2800" dirty="0" smtClean="0"/>
              <a:t>During the ancient </a:t>
            </a:r>
            <a:r>
              <a:rPr lang="en-US" sz="2800" dirty="0"/>
              <a:t>time the </a:t>
            </a:r>
            <a:r>
              <a:rPr lang="en-US" sz="2800" b="1" dirty="0"/>
              <a:t>wealth generation </a:t>
            </a:r>
            <a:r>
              <a:rPr lang="en-US" sz="2800" dirty="0"/>
              <a:t>in </a:t>
            </a:r>
            <a:r>
              <a:rPr lang="en-US" sz="2800" dirty="0" smtClean="0"/>
              <a:t>Bengal’s economy </a:t>
            </a:r>
            <a:r>
              <a:rPr lang="en-US" sz="2800" dirty="0"/>
              <a:t>developed significantly. </a:t>
            </a:r>
            <a:r>
              <a:rPr lang="en-US" sz="2800" dirty="0" smtClean="0"/>
              <a:t>At the same time </a:t>
            </a:r>
            <a:r>
              <a:rPr lang="en-US" sz="2800" b="1" dirty="0" smtClean="0"/>
              <a:t>industrial </a:t>
            </a:r>
            <a:r>
              <a:rPr lang="en-US" sz="2800" b="1" dirty="0"/>
              <a:t>raw material </a:t>
            </a:r>
            <a:r>
              <a:rPr lang="en-US" sz="2800" dirty="0" smtClean="0"/>
              <a:t>production and </a:t>
            </a:r>
            <a:r>
              <a:rPr lang="en-US" sz="2800" b="1" dirty="0" smtClean="0"/>
              <a:t>extracting minerals </a:t>
            </a:r>
            <a:r>
              <a:rPr lang="en-US" sz="2800" dirty="0" smtClean="0"/>
              <a:t>from </a:t>
            </a:r>
            <a:r>
              <a:rPr lang="en-US" sz="2800" b="1" dirty="0" smtClean="0"/>
              <a:t>nature</a:t>
            </a:r>
            <a:r>
              <a:rPr lang="en-US" sz="2800" dirty="0" smtClean="0"/>
              <a:t> also emerged significantly. </a:t>
            </a:r>
            <a:r>
              <a:rPr lang="en-US" sz="2800" b="1" dirty="0"/>
              <a:t>Trade </a:t>
            </a:r>
            <a:r>
              <a:rPr lang="en-US" sz="2800" dirty="0"/>
              <a:t>with the world made Bengal one of the </a:t>
            </a:r>
            <a:r>
              <a:rPr lang="en-US" sz="2800" b="1" dirty="0"/>
              <a:t>wealthiest countries </a:t>
            </a:r>
            <a:r>
              <a:rPr lang="en-US" sz="2800" dirty="0"/>
              <a:t>of the world. </a:t>
            </a:r>
            <a:endParaRPr lang="en-US" sz="2800" b="1" dirty="0" smtClean="0"/>
          </a:p>
        </p:txBody>
      </p:sp>
      <p:pic>
        <p:nvPicPr>
          <p:cNvPr id="3074" name="Picture 2" descr="Image result for bengal agriculture ancient 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08" y="2318054"/>
            <a:ext cx="5005892" cy="281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7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106" y="1329142"/>
            <a:ext cx="1165115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/>
              <a:t>The main sectors of Bengal’s economy during the </a:t>
            </a:r>
            <a:r>
              <a:rPr lang="en-US" sz="3000" b="1" dirty="0"/>
              <a:t>Pre-colonial time </a:t>
            </a:r>
            <a:r>
              <a:rPr lang="en-US" sz="3000" dirty="0"/>
              <a:t>are</a:t>
            </a:r>
            <a:r>
              <a:rPr lang="en-US" sz="3000" dirty="0" smtClean="0"/>
              <a:t>:</a:t>
            </a:r>
          </a:p>
          <a:p>
            <a:pPr algn="just"/>
            <a:endParaRPr lang="en-US" sz="3000" dirty="0"/>
          </a:p>
          <a:p>
            <a:pPr marL="514350" indent="-514350" algn="just">
              <a:buAutoNum type="alphaLcPeriod"/>
            </a:pPr>
            <a:r>
              <a:rPr lang="en-US" sz="3000" b="1" dirty="0"/>
              <a:t>Agriculture</a:t>
            </a:r>
          </a:p>
          <a:p>
            <a:pPr marL="514350" indent="-514350" algn="just">
              <a:buAutoNum type="alphaLcPeriod"/>
            </a:pPr>
            <a:r>
              <a:rPr lang="en-US" sz="3000" b="1" dirty="0"/>
              <a:t>Trade and Commerce</a:t>
            </a:r>
          </a:p>
          <a:p>
            <a:pPr marL="514350" indent="-514350" algn="just">
              <a:buAutoNum type="alphaLcPeriod"/>
            </a:pPr>
            <a:r>
              <a:rPr lang="en-US" sz="3000" b="1" dirty="0"/>
              <a:t>Manufacturing Industries, like textile and ship building</a:t>
            </a:r>
          </a:p>
          <a:p>
            <a:pPr marL="514350" indent="-514350" algn="just">
              <a:lnSpc>
                <a:spcPct val="130000"/>
              </a:lnSpc>
              <a:buAutoNum type="alphaLcPeriod"/>
            </a:pPr>
            <a:r>
              <a:rPr lang="en-US" sz="3000" b="1" dirty="0"/>
              <a:t>Production and exportation of Industrial raw materials </a:t>
            </a:r>
          </a:p>
          <a:p>
            <a:pPr marL="514350" indent="-514350" algn="just">
              <a:buAutoNum type="alphaLcPeriod"/>
            </a:pPr>
            <a:r>
              <a:rPr lang="en-US" sz="3000" b="1" dirty="0"/>
              <a:t>Extraction of natural minerals etc. </a:t>
            </a:r>
          </a:p>
        </p:txBody>
      </p:sp>
    </p:spTree>
    <p:extLst>
      <p:ext uri="{BB962C8B-B14F-4D97-AF65-F5344CB8AC3E}">
        <p14:creationId xmlns:p14="http://schemas.microsoft.com/office/powerpoint/2010/main" val="13952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039" y="899399"/>
            <a:ext cx="11665926" cy="569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beginnings of agriculture in Bengal, </a:t>
            </a:r>
            <a:r>
              <a:rPr lang="en-US" sz="2800" dirty="0" smtClean="0"/>
              <a:t>have </a:t>
            </a:r>
            <a:r>
              <a:rPr lang="en-US" sz="2800" dirty="0"/>
              <a:t>to be traced back to the </a:t>
            </a:r>
            <a:r>
              <a:rPr lang="en-US" sz="2800" b="1" dirty="0"/>
              <a:t>pre-historic </a:t>
            </a:r>
            <a:r>
              <a:rPr lang="en-US" sz="2800" b="1" dirty="0" smtClean="0"/>
              <a:t>past. </a:t>
            </a:r>
            <a:r>
              <a:rPr lang="en-US" sz="2800" dirty="0"/>
              <a:t>Foundations of civilization </a:t>
            </a:r>
            <a:r>
              <a:rPr lang="en-US" sz="2800" dirty="0" smtClean="0"/>
              <a:t>as well as </a:t>
            </a:r>
            <a:r>
              <a:rPr lang="en-US" sz="2800" b="1" dirty="0" smtClean="0"/>
              <a:t>village life-based Agricultural economy</a:t>
            </a:r>
            <a:r>
              <a:rPr lang="en-US" sz="2800" dirty="0" smtClean="0"/>
              <a:t> had been </a:t>
            </a:r>
            <a:r>
              <a:rPr lang="en-US" sz="2800" dirty="0"/>
              <a:t>laid </a:t>
            </a:r>
            <a:r>
              <a:rPr lang="en-US" sz="2800" dirty="0" smtClean="0"/>
              <a:t>by </a:t>
            </a:r>
            <a:r>
              <a:rPr lang="en-US" sz="2800" b="1" dirty="0" err="1" smtClean="0"/>
              <a:t>Nishadas</a:t>
            </a:r>
            <a:r>
              <a:rPr lang="en-US" sz="2800" b="1" dirty="0" smtClean="0"/>
              <a:t> </a:t>
            </a:r>
            <a:r>
              <a:rPr lang="en-US" sz="2800" b="1" dirty="0"/>
              <a:t>or </a:t>
            </a:r>
            <a:r>
              <a:rPr lang="en-US" sz="2800" b="1" dirty="0" err="1"/>
              <a:t>Austric</a:t>
            </a:r>
            <a:r>
              <a:rPr lang="en-US" sz="2800" b="1" dirty="0"/>
              <a:t> </a:t>
            </a:r>
            <a:r>
              <a:rPr lang="en-US" sz="2800" dirty="0"/>
              <a:t>speaking people. The </a:t>
            </a:r>
            <a:r>
              <a:rPr lang="en-US" sz="2800" dirty="0" err="1"/>
              <a:t>Austric</a:t>
            </a:r>
            <a:r>
              <a:rPr lang="en-US" sz="2800" dirty="0"/>
              <a:t> Tribes </a:t>
            </a:r>
            <a:r>
              <a:rPr lang="en-US" sz="2800" dirty="0" smtClean="0"/>
              <a:t>brought with </a:t>
            </a:r>
            <a:r>
              <a:rPr lang="en-US" sz="2800" dirty="0"/>
              <a:t>them </a:t>
            </a:r>
            <a:r>
              <a:rPr lang="en-US" sz="2800" b="1" dirty="0"/>
              <a:t>a primitive system of Agriculture </a:t>
            </a:r>
            <a:r>
              <a:rPr lang="en-US" sz="2800" dirty="0"/>
              <a:t>producing a varieties </a:t>
            </a:r>
            <a:r>
              <a:rPr lang="en-US" sz="2800" dirty="0" smtClean="0"/>
              <a:t>of products</a:t>
            </a:r>
            <a:r>
              <a:rPr lang="en-US" sz="2800" dirty="0"/>
              <a:t>. These </a:t>
            </a:r>
            <a:r>
              <a:rPr lang="en-US" sz="2800" b="1" dirty="0" err="1"/>
              <a:t>Austric</a:t>
            </a:r>
            <a:r>
              <a:rPr lang="en-US" sz="2800" b="1" dirty="0"/>
              <a:t> </a:t>
            </a:r>
            <a:r>
              <a:rPr lang="en-US" sz="2800" dirty="0"/>
              <a:t>speaking people </a:t>
            </a:r>
            <a:r>
              <a:rPr lang="en-US" sz="2800" b="1" dirty="0"/>
              <a:t>developed</a:t>
            </a:r>
            <a:r>
              <a:rPr lang="en-US" sz="2800" dirty="0"/>
              <a:t> a large </a:t>
            </a:r>
            <a:r>
              <a:rPr lang="en-US" sz="2800" b="1" dirty="0" smtClean="0"/>
              <a:t>water transportation </a:t>
            </a:r>
            <a:r>
              <a:rPr lang="en-US" sz="2800" b="1" dirty="0"/>
              <a:t>system</a:t>
            </a:r>
            <a:r>
              <a:rPr lang="en-US" sz="2800" dirty="0"/>
              <a:t>, initially using long </a:t>
            </a:r>
            <a:r>
              <a:rPr lang="en-US" sz="2800" dirty="0" smtClean="0"/>
              <a:t>boat called </a:t>
            </a:r>
            <a:r>
              <a:rPr lang="en-US" sz="2800" b="1" dirty="0" smtClean="0"/>
              <a:t>Donga</a:t>
            </a:r>
            <a:r>
              <a:rPr lang="en-US" sz="2800" dirty="0" smtClean="0"/>
              <a:t>. </a:t>
            </a:r>
            <a:r>
              <a:rPr lang="en-US" sz="2800" dirty="0"/>
              <a:t>These, in turn, </a:t>
            </a:r>
            <a:r>
              <a:rPr lang="en-US" sz="2800" b="1" dirty="0"/>
              <a:t>laid the foundation </a:t>
            </a:r>
            <a:r>
              <a:rPr lang="en-US" sz="2800" dirty="0"/>
              <a:t>of </a:t>
            </a:r>
            <a:r>
              <a:rPr lang="en-US" sz="2800" b="1" dirty="0" smtClean="0"/>
              <a:t>wealth generation </a:t>
            </a:r>
            <a:r>
              <a:rPr lang="en-US" sz="2800" b="1" dirty="0"/>
              <a:t>through trade</a:t>
            </a:r>
            <a:r>
              <a:rPr lang="en-US" sz="2800" dirty="0"/>
              <a:t>. In the initial stage </a:t>
            </a:r>
            <a:r>
              <a:rPr lang="en-US" sz="2800" dirty="0" smtClean="0"/>
              <a:t>the </a:t>
            </a:r>
            <a:r>
              <a:rPr lang="en-US" sz="2800" b="1" dirty="0" smtClean="0"/>
              <a:t>growth of population and </a:t>
            </a:r>
            <a:r>
              <a:rPr lang="en-US" sz="2800" b="1" dirty="0"/>
              <a:t>settlement</a:t>
            </a:r>
            <a:r>
              <a:rPr lang="en-US" sz="2800" dirty="0"/>
              <a:t> </a:t>
            </a:r>
            <a:r>
              <a:rPr lang="en-US" sz="2800" dirty="0" smtClean="0"/>
              <a:t>of other groups, agriculture </a:t>
            </a:r>
            <a:r>
              <a:rPr lang="en-US" sz="2800" dirty="0"/>
              <a:t>followed </a:t>
            </a:r>
            <a:r>
              <a:rPr lang="en-US" sz="2800" dirty="0" smtClean="0"/>
              <a:t>a more diverse and complex course depending on the </a:t>
            </a:r>
            <a:r>
              <a:rPr lang="en-US" sz="2800" dirty="0"/>
              <a:t>great river-systems of </a:t>
            </a:r>
            <a:r>
              <a:rPr lang="en-US" sz="2800" dirty="0" smtClean="0"/>
              <a:t>the delta, </a:t>
            </a:r>
            <a:r>
              <a:rPr lang="en-US" sz="2800" dirty="0"/>
              <a:t>which acted as </a:t>
            </a:r>
            <a:r>
              <a:rPr lang="en-US" sz="2800" b="1" dirty="0"/>
              <a:t>powerful fertilizing agents </a:t>
            </a:r>
            <a:r>
              <a:rPr lang="en-US" sz="2800" dirty="0" smtClean="0"/>
              <a:t>of its soil. During the </a:t>
            </a:r>
            <a:r>
              <a:rPr lang="en-US" sz="2800" b="1" dirty="0" smtClean="0"/>
              <a:t>pre-historic time</a:t>
            </a:r>
            <a:r>
              <a:rPr lang="en-US" sz="2800" dirty="0" smtClean="0"/>
              <a:t>, it </a:t>
            </a:r>
            <a:r>
              <a:rPr lang="en-US" sz="2800" b="1" dirty="0" smtClean="0"/>
              <a:t>is assumed </a:t>
            </a:r>
            <a:r>
              <a:rPr lang="en-US" sz="2800" dirty="0" smtClean="0"/>
              <a:t>that most of the </a:t>
            </a:r>
            <a:r>
              <a:rPr lang="en-US" sz="2800" dirty="0"/>
              <a:t>B</a:t>
            </a:r>
            <a:r>
              <a:rPr lang="en-US" sz="2800" dirty="0" smtClean="0"/>
              <a:t>engal land was covered by either </a:t>
            </a:r>
            <a:r>
              <a:rPr lang="en-US" sz="2800" b="1" dirty="0" smtClean="0"/>
              <a:t>forest or water </a:t>
            </a:r>
            <a:r>
              <a:rPr lang="en-US" sz="2800" dirty="0" smtClean="0"/>
              <a:t>bodies.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72" y="413513"/>
            <a:ext cx="42971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</a:rPr>
              <a:t>a. Agriculture</a:t>
            </a:r>
            <a:endParaRPr lang="en-US" sz="3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107" y="457816"/>
            <a:ext cx="11547790" cy="2455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here </a:t>
            </a:r>
            <a:r>
              <a:rPr lang="en-US" sz="2800" dirty="0"/>
              <a:t>is no doubt that by </a:t>
            </a:r>
            <a:r>
              <a:rPr lang="en-US" sz="2800" b="1" dirty="0"/>
              <a:t>the 7</a:t>
            </a:r>
            <a:r>
              <a:rPr lang="en-US" sz="2800" b="1" dirty="0" smtClean="0"/>
              <a:t>th </a:t>
            </a:r>
            <a:r>
              <a:rPr lang="en-US" sz="2800" b="1" dirty="0"/>
              <a:t>century A.D.</a:t>
            </a:r>
            <a:r>
              <a:rPr lang="en-US" sz="2800" dirty="0"/>
              <a:t> </a:t>
            </a:r>
            <a:r>
              <a:rPr lang="en-US" sz="2800" dirty="0" smtClean="0"/>
              <a:t>the majority </a:t>
            </a:r>
            <a:r>
              <a:rPr lang="en-US" sz="2800" dirty="0"/>
              <a:t>of the people had taken </a:t>
            </a:r>
            <a:r>
              <a:rPr lang="en-US" sz="2800" b="1" dirty="0" smtClean="0"/>
              <a:t>agriculture</a:t>
            </a:r>
            <a:r>
              <a:rPr lang="en-US" sz="2800" dirty="0" smtClean="0"/>
              <a:t> as </a:t>
            </a:r>
            <a:r>
              <a:rPr lang="en-US" sz="2800" dirty="0"/>
              <a:t>the </a:t>
            </a:r>
            <a:r>
              <a:rPr lang="en-US" sz="2800" b="1" dirty="0"/>
              <a:t>chief means of </a:t>
            </a:r>
            <a:r>
              <a:rPr lang="en-US" sz="2800" b="1" dirty="0" smtClean="0"/>
              <a:t>livelihood</a:t>
            </a:r>
            <a:r>
              <a:rPr lang="en-US" sz="2800" dirty="0" smtClean="0"/>
              <a:t>. The </a:t>
            </a:r>
            <a:r>
              <a:rPr lang="en-US" sz="2800" dirty="0"/>
              <a:t>Chinese pilgrim </a:t>
            </a:r>
            <a:r>
              <a:rPr lang="en-US" sz="2800" b="1" dirty="0" err="1">
                <a:solidFill>
                  <a:srgbClr val="FF0000"/>
                </a:solidFill>
              </a:rPr>
              <a:t>Hiuen</a:t>
            </a:r>
            <a:r>
              <a:rPr lang="en-US" sz="2800" b="1" dirty="0">
                <a:solidFill>
                  <a:srgbClr val="FF0000"/>
                </a:solidFill>
              </a:rPr>
              <a:t> Tsang </a:t>
            </a:r>
            <a:r>
              <a:rPr lang="en-US" sz="2800" dirty="0"/>
              <a:t>bears testimony to the fact that </a:t>
            </a:r>
            <a:r>
              <a:rPr lang="en-US" sz="2800" dirty="0" smtClean="0"/>
              <a:t>in </a:t>
            </a:r>
            <a:r>
              <a:rPr lang="en-US" sz="2800" b="1" dirty="0" smtClean="0"/>
              <a:t>all </a:t>
            </a:r>
            <a:r>
              <a:rPr lang="en-US" sz="2800" b="1" dirty="0"/>
              <a:t>parts of the province </a:t>
            </a:r>
            <a:r>
              <a:rPr lang="en-US" sz="2800" dirty="0"/>
              <a:t>the </a:t>
            </a:r>
            <a:r>
              <a:rPr lang="en-US" sz="2800" b="1" dirty="0"/>
              <a:t>countryside</a:t>
            </a:r>
            <a:r>
              <a:rPr lang="en-US" sz="2800" dirty="0"/>
              <a:t> was </a:t>
            </a:r>
            <a:r>
              <a:rPr lang="en-US" sz="2800" b="1" dirty="0"/>
              <a:t>regularly </a:t>
            </a:r>
            <a:r>
              <a:rPr lang="en-US" sz="2800" b="1" dirty="0" smtClean="0"/>
              <a:t>and assiduously </a:t>
            </a:r>
            <a:r>
              <a:rPr lang="en-US" sz="2800" b="1" dirty="0"/>
              <a:t>cultivated</a:t>
            </a:r>
            <a:r>
              <a:rPr lang="en-US" sz="2800" dirty="0"/>
              <a:t>, and produced </a:t>
            </a:r>
            <a:r>
              <a:rPr lang="en-US" sz="2800" b="1" dirty="0"/>
              <a:t>grains, flowers and fruits </a:t>
            </a:r>
            <a:r>
              <a:rPr lang="en-US" sz="2800" dirty="0" smtClean="0"/>
              <a:t>in abundance.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95339" y="3105439"/>
            <a:ext cx="11429655" cy="292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b="1" dirty="0"/>
              <a:t>copper-plate </a:t>
            </a:r>
            <a:r>
              <a:rPr lang="en-US" sz="2800" b="1" dirty="0" smtClean="0"/>
              <a:t>inscriptions </a:t>
            </a:r>
            <a:r>
              <a:rPr lang="en-US" sz="2800" dirty="0" smtClean="0"/>
              <a:t>ranging </a:t>
            </a:r>
            <a:r>
              <a:rPr lang="en-US" sz="2800" dirty="0"/>
              <a:t>from the </a:t>
            </a:r>
            <a:r>
              <a:rPr lang="en-US" sz="2800" b="1" dirty="0"/>
              <a:t>8th to the 13th century</a:t>
            </a:r>
            <a:r>
              <a:rPr lang="en-US" sz="2800" dirty="0"/>
              <a:t>, </a:t>
            </a:r>
            <a:r>
              <a:rPr lang="en-US" sz="2800" dirty="0" smtClean="0"/>
              <a:t>which we discovered from many places around Bengal, mention the cultivators as </a:t>
            </a:r>
            <a:r>
              <a:rPr lang="en-US" sz="2800" b="1" dirty="0" err="1">
                <a:solidFill>
                  <a:srgbClr val="FF0000"/>
                </a:solidFill>
              </a:rPr>
              <a:t>Kshetra-karah</a:t>
            </a:r>
            <a:r>
              <a:rPr lang="en-US" sz="2800" b="1" dirty="0"/>
              <a:t> </a:t>
            </a:r>
            <a:r>
              <a:rPr lang="en-US" sz="2800" dirty="0"/>
              <a:t>or </a:t>
            </a:r>
            <a:r>
              <a:rPr lang="en-US" sz="2800" b="1" dirty="0" err="1">
                <a:solidFill>
                  <a:srgbClr val="FF0000"/>
                </a:solidFill>
              </a:rPr>
              <a:t>K</a:t>
            </a:r>
            <a:r>
              <a:rPr lang="en-US" sz="2800" b="1" dirty="0" err="1" smtClean="0">
                <a:solidFill>
                  <a:srgbClr val="FF0000"/>
                </a:solidFill>
              </a:rPr>
              <a:t>arshakali</a:t>
            </a:r>
            <a:r>
              <a:rPr lang="en-US" sz="2800" dirty="0"/>
              <a:t>, as an important </a:t>
            </a:r>
            <a:r>
              <a:rPr lang="en-US" sz="2800" dirty="0" smtClean="0"/>
              <a:t>class apart </a:t>
            </a:r>
            <a:r>
              <a:rPr lang="en-US" sz="2800" dirty="0"/>
              <a:t>from the </a:t>
            </a:r>
            <a:r>
              <a:rPr lang="en-US" sz="2800" b="1" dirty="0"/>
              <a:t>officials, </a:t>
            </a:r>
            <a:r>
              <a:rPr lang="en-US" sz="2800" b="1" dirty="0" err="1"/>
              <a:t>Brahmanas</a:t>
            </a:r>
            <a:r>
              <a:rPr lang="en-US" sz="2800" b="1" dirty="0"/>
              <a:t> </a:t>
            </a:r>
            <a:r>
              <a:rPr lang="en-US" sz="2800" dirty="0"/>
              <a:t>and others, and in various </a:t>
            </a:r>
            <a:r>
              <a:rPr lang="en-US" sz="2800" dirty="0" smtClean="0"/>
              <a:t>ways convey </a:t>
            </a:r>
            <a:r>
              <a:rPr lang="en-US" sz="2800" dirty="0"/>
              <a:t>an idea of the </a:t>
            </a:r>
            <a:r>
              <a:rPr lang="en-US" sz="2800" b="1" dirty="0"/>
              <a:t>important role </a:t>
            </a:r>
            <a:r>
              <a:rPr lang="en-US" sz="2800" dirty="0"/>
              <a:t>they played in the </a:t>
            </a:r>
            <a:r>
              <a:rPr lang="en-US" sz="2800" b="1" dirty="0"/>
              <a:t>economic </a:t>
            </a:r>
            <a:r>
              <a:rPr lang="en-US" sz="2800" b="1" dirty="0" smtClean="0"/>
              <a:t>life </a:t>
            </a:r>
            <a:r>
              <a:rPr lang="en-US" sz="2800" dirty="0" smtClean="0"/>
              <a:t>of </a:t>
            </a:r>
            <a:r>
              <a:rPr lang="en-US" sz="2800" dirty="0"/>
              <a:t>the community.</a:t>
            </a:r>
          </a:p>
        </p:txBody>
      </p:sp>
    </p:spTree>
    <p:extLst>
      <p:ext uri="{BB962C8B-B14F-4D97-AF65-F5344CB8AC3E}">
        <p14:creationId xmlns:p14="http://schemas.microsoft.com/office/powerpoint/2010/main" val="9609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874" y="439601"/>
            <a:ext cx="11547790" cy="3876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/>
              <a:t>Based on the information of various sources, it can be said that </a:t>
            </a:r>
            <a:r>
              <a:rPr lang="en-US" sz="2800" b="1" dirty="0"/>
              <a:t>paddy (</a:t>
            </a:r>
            <a:r>
              <a:rPr lang="en-US" sz="2800" b="1" dirty="0" err="1"/>
              <a:t>dhanya</a:t>
            </a:r>
            <a:r>
              <a:rPr lang="en-US" sz="2800" b="1" dirty="0"/>
              <a:t>) </a:t>
            </a:r>
            <a:r>
              <a:rPr lang="en-US" sz="2800" dirty="0"/>
              <a:t>was cultivated from a </a:t>
            </a:r>
            <a:r>
              <a:rPr lang="en-US" sz="2800" dirty="0" smtClean="0"/>
              <a:t>remote antiquity </a:t>
            </a:r>
            <a:r>
              <a:rPr lang="en-US" sz="2800" dirty="0"/>
              <a:t>as the </a:t>
            </a:r>
            <a:r>
              <a:rPr lang="en-US" sz="2800" b="1" dirty="0"/>
              <a:t>staple food-crop </a:t>
            </a:r>
            <a:r>
              <a:rPr lang="en-US" sz="2800" dirty="0"/>
              <a:t>of the people. The </a:t>
            </a:r>
            <a:r>
              <a:rPr lang="en-US" sz="2800" b="1" dirty="0" err="1" smtClean="0">
                <a:solidFill>
                  <a:srgbClr val="FF0000"/>
                </a:solidFill>
              </a:rPr>
              <a:t>Mahasthan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Brahml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inscription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probably refers to a </a:t>
            </a:r>
            <a:r>
              <a:rPr lang="en-US" sz="2800" b="1" dirty="0"/>
              <a:t>rice granary </a:t>
            </a:r>
            <a:r>
              <a:rPr lang="en-US" sz="2800" dirty="0"/>
              <a:t>located </a:t>
            </a:r>
            <a:r>
              <a:rPr lang="en-US" sz="2800" dirty="0" smtClean="0"/>
              <a:t>at </a:t>
            </a:r>
            <a:r>
              <a:rPr lang="en-US" sz="2800" b="1" dirty="0" err="1" smtClean="0"/>
              <a:t>Pudanagala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Pundranagara</a:t>
            </a:r>
            <a:r>
              <a:rPr lang="en-US" sz="2800" dirty="0" smtClean="0"/>
              <a:t>).</a:t>
            </a:r>
            <a:r>
              <a:rPr lang="en-US" sz="2800" b="1" dirty="0" smtClean="0"/>
              <a:t>The </a:t>
            </a:r>
            <a:r>
              <a:rPr lang="en-US" sz="2800" b="1" dirty="0" err="1" smtClean="0"/>
              <a:t>Ramacharita</a:t>
            </a:r>
            <a:r>
              <a:rPr lang="en-US" sz="2800" dirty="0" smtClean="0"/>
              <a:t> mentions </a:t>
            </a:r>
            <a:r>
              <a:rPr lang="en-US" sz="2800" dirty="0"/>
              <a:t>"</a:t>
            </a:r>
            <a:r>
              <a:rPr lang="en-US" sz="2800" b="1" dirty="0"/>
              <a:t>paddy plants of various kinds</a:t>
            </a:r>
            <a:r>
              <a:rPr lang="en-US" sz="2800" dirty="0"/>
              <a:t>" grown in </a:t>
            </a:r>
            <a:r>
              <a:rPr lang="en-US" sz="2800" b="1" dirty="0" err="1"/>
              <a:t>Varendri</a:t>
            </a:r>
            <a:r>
              <a:rPr lang="en-US" sz="2800" dirty="0"/>
              <a:t>. </a:t>
            </a:r>
            <a:r>
              <a:rPr lang="en-US" sz="2800" dirty="0" smtClean="0"/>
              <a:t>The inscriptions </a:t>
            </a:r>
            <a:r>
              <a:rPr lang="en-US" sz="2800" dirty="0"/>
              <a:t>of the </a:t>
            </a:r>
            <a:r>
              <a:rPr lang="en-US" sz="2800" b="1" dirty="0" err="1"/>
              <a:t>Sena</a:t>
            </a:r>
            <a:r>
              <a:rPr lang="en-US" sz="2800" b="1" dirty="0"/>
              <a:t> kings </a:t>
            </a:r>
            <a:r>
              <a:rPr lang="en-US" sz="2800" dirty="0"/>
              <a:t>mention "</a:t>
            </a:r>
            <a:r>
              <a:rPr lang="en-US" sz="2800" b="1" dirty="0"/>
              <a:t>smooth fields </a:t>
            </a:r>
            <a:r>
              <a:rPr lang="en-US" sz="2800" b="1" dirty="0" smtClean="0"/>
              <a:t>growing excellent </a:t>
            </a:r>
            <a:r>
              <a:rPr lang="en-US" sz="2800" b="1" dirty="0"/>
              <a:t>paddy</a:t>
            </a:r>
            <a:r>
              <a:rPr lang="en-US" sz="2800" dirty="0"/>
              <a:t>,” and" </a:t>
            </a:r>
            <a:r>
              <a:rPr lang="en-US" sz="2800" dirty="0" smtClean="0"/>
              <a:t>numbers </a:t>
            </a:r>
            <a:r>
              <a:rPr lang="en-US" sz="2800" dirty="0"/>
              <a:t>of villages, consisting of </a:t>
            </a:r>
            <a:r>
              <a:rPr lang="en-US" sz="2800" b="1" dirty="0" smtClean="0"/>
              <a:t>land growing </a:t>
            </a:r>
            <a:r>
              <a:rPr lang="en-US" sz="2800" b="1" dirty="0"/>
              <a:t>paddy </a:t>
            </a:r>
            <a:r>
              <a:rPr lang="en-US" sz="2800" dirty="0"/>
              <a:t>in excessive quantities."</a:t>
            </a:r>
          </a:p>
        </p:txBody>
      </p:sp>
      <p:sp>
        <p:nvSpPr>
          <p:cNvPr id="3" name="Rectangle 2"/>
          <p:cNvSpPr/>
          <p:nvPr/>
        </p:nvSpPr>
        <p:spPr>
          <a:xfrm>
            <a:off x="375173" y="4501244"/>
            <a:ext cx="11453189" cy="1507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/>
              <a:t>Another </a:t>
            </a:r>
            <a:r>
              <a:rPr lang="en-US" sz="2800" b="1" dirty="0"/>
              <a:t>food-crop </a:t>
            </a:r>
            <a:r>
              <a:rPr lang="en-US" sz="2800" dirty="0"/>
              <a:t>cultivated was probably </a:t>
            </a:r>
            <a:r>
              <a:rPr lang="en-US" sz="2800" b="1" dirty="0"/>
              <a:t>sugar-cane</a:t>
            </a:r>
            <a:r>
              <a:rPr lang="en-US" sz="2800" dirty="0"/>
              <a:t>. A</a:t>
            </a:r>
            <a:r>
              <a:rPr lang="en-US" sz="2800" dirty="0" smtClean="0"/>
              <a:t> </a:t>
            </a:r>
            <a:r>
              <a:rPr lang="en-US" sz="2800" b="1" dirty="0" smtClean="0"/>
              <a:t>Greek</a:t>
            </a:r>
            <a:r>
              <a:rPr lang="en-US" sz="2800" dirty="0" smtClean="0"/>
              <a:t> author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FF0000"/>
                </a:solidFill>
              </a:rPr>
              <a:t>Aelian</a:t>
            </a:r>
            <a:r>
              <a:rPr lang="en-US" sz="2800" dirty="0" smtClean="0"/>
              <a:t>,</a:t>
            </a:r>
            <a:r>
              <a:rPr lang="en-US" sz="2800" dirty="0"/>
              <a:t> </a:t>
            </a:r>
            <a:r>
              <a:rPr lang="en-US" sz="2800" dirty="0" smtClean="0"/>
              <a:t>speaks </a:t>
            </a:r>
            <a:r>
              <a:rPr lang="en-US" sz="2800" dirty="0"/>
              <a:t>of </a:t>
            </a:r>
            <a:r>
              <a:rPr lang="en-US" sz="2800" dirty="0" smtClean="0"/>
              <a:t>a kind </a:t>
            </a:r>
            <a:r>
              <a:rPr lang="en-US" sz="2800" dirty="0"/>
              <a:t>of </a:t>
            </a:r>
            <a:r>
              <a:rPr lang="en-US" sz="2800" b="1" dirty="0"/>
              <a:t>honey expressed from reeds </a:t>
            </a:r>
            <a:r>
              <a:rPr lang="en-US" sz="2800" dirty="0"/>
              <a:t>which grew among the </a:t>
            </a:r>
            <a:r>
              <a:rPr lang="en-US" sz="2800" b="1" dirty="0" err="1"/>
              <a:t>Prasioi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107" y="430249"/>
            <a:ext cx="11606858" cy="2115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3000" dirty="0" smtClean="0"/>
              <a:t>Another author </a:t>
            </a:r>
            <a:r>
              <a:rPr lang="en-US" sz="3000" b="1" dirty="0" smtClean="0">
                <a:solidFill>
                  <a:srgbClr val="FF0000"/>
                </a:solidFill>
              </a:rPr>
              <a:t>Lucan</a:t>
            </a:r>
            <a:r>
              <a:rPr lang="en-US" sz="3000" dirty="0" smtClean="0"/>
              <a:t> </a:t>
            </a:r>
            <a:r>
              <a:rPr lang="en-US" sz="3000" dirty="0"/>
              <a:t>says that the </a:t>
            </a:r>
            <a:r>
              <a:rPr lang="en-US" sz="3000" b="1" dirty="0"/>
              <a:t>Indians near </a:t>
            </a:r>
            <a:r>
              <a:rPr lang="en-US" sz="3000" dirty="0"/>
              <a:t>the </a:t>
            </a:r>
            <a:r>
              <a:rPr lang="en-US" sz="3000" b="1" dirty="0"/>
              <a:t>Ganges</a:t>
            </a:r>
            <a:r>
              <a:rPr lang="en-US" sz="3000" dirty="0"/>
              <a:t> used to </a:t>
            </a:r>
            <a:r>
              <a:rPr lang="en-US" sz="3000" b="1" dirty="0" smtClean="0"/>
              <a:t>drink sweet </a:t>
            </a:r>
            <a:r>
              <a:rPr lang="en-US" sz="3000" b="1" dirty="0"/>
              <a:t>juices </a:t>
            </a:r>
            <a:r>
              <a:rPr lang="en-US" sz="3000" dirty="0"/>
              <a:t>from </a:t>
            </a:r>
            <a:r>
              <a:rPr lang="en-US" sz="3000" b="1" dirty="0"/>
              <a:t>tender</a:t>
            </a:r>
            <a:r>
              <a:rPr lang="en-US" sz="3000" dirty="0"/>
              <a:t> </a:t>
            </a:r>
            <a:r>
              <a:rPr lang="en-US" sz="3000" b="1" dirty="0"/>
              <a:t>reeds</a:t>
            </a:r>
            <a:r>
              <a:rPr lang="en-US" sz="3000" dirty="0"/>
              <a:t>. </a:t>
            </a:r>
            <a:r>
              <a:rPr lang="en-US" sz="3000" b="1" dirty="0" err="1" smtClean="0">
                <a:solidFill>
                  <a:srgbClr val="FF0000"/>
                </a:solidFill>
              </a:rPr>
              <a:t>Susruta</a:t>
            </a:r>
            <a:r>
              <a:rPr lang="en-US" sz="3000" dirty="0" smtClean="0"/>
              <a:t> </a:t>
            </a:r>
            <a:r>
              <a:rPr lang="en-US" sz="3000" dirty="0"/>
              <a:t>mentions a </a:t>
            </a:r>
            <a:r>
              <a:rPr lang="en-US" sz="3000" b="1" dirty="0" smtClean="0"/>
              <a:t>variety of </a:t>
            </a:r>
            <a:r>
              <a:rPr lang="en-US" sz="3000" b="1" dirty="0"/>
              <a:t>sugar-cane </a:t>
            </a:r>
            <a:r>
              <a:rPr lang="en-US" sz="3000" dirty="0"/>
              <a:t>called </a:t>
            </a:r>
            <a:r>
              <a:rPr lang="en-US" sz="3000" b="1" dirty="0" err="1"/>
              <a:t>Paundraka</a:t>
            </a:r>
            <a:r>
              <a:rPr lang="en-US" sz="3000" dirty="0"/>
              <a:t>  </a:t>
            </a:r>
            <a:r>
              <a:rPr lang="en-US" sz="3000" dirty="0" smtClean="0"/>
              <a:t>which was </a:t>
            </a:r>
            <a:r>
              <a:rPr lang="en-US" sz="3000" dirty="0"/>
              <a:t>grown </a:t>
            </a:r>
            <a:r>
              <a:rPr lang="en-US" sz="3000" dirty="0" smtClean="0"/>
              <a:t>in the </a:t>
            </a:r>
            <a:r>
              <a:rPr lang="en-US" sz="3000" b="1" dirty="0" err="1"/>
              <a:t>Paundra</a:t>
            </a:r>
            <a:r>
              <a:rPr lang="en-US" sz="3000" dirty="0"/>
              <a:t> country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339" y="2506469"/>
            <a:ext cx="11562557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dirty="0" smtClean="0"/>
              <a:t>The other records </a:t>
            </a:r>
            <a:r>
              <a:rPr lang="en-US" sz="3000" dirty="0"/>
              <a:t>mention a variety of other </a:t>
            </a:r>
            <a:r>
              <a:rPr lang="en-US" sz="3000" dirty="0" smtClean="0"/>
              <a:t>crops, especially </a:t>
            </a:r>
            <a:r>
              <a:rPr lang="en-US" sz="3000" b="1" dirty="0" smtClean="0"/>
              <a:t>spices</a:t>
            </a:r>
            <a:r>
              <a:rPr lang="en-US" sz="3000" dirty="0" smtClean="0"/>
              <a:t> </a:t>
            </a:r>
            <a:r>
              <a:rPr lang="en-US" sz="3000" dirty="0"/>
              <a:t>grown </a:t>
            </a:r>
            <a:r>
              <a:rPr lang="en-US" sz="3000" dirty="0" smtClean="0"/>
              <a:t>in different </a:t>
            </a:r>
            <a:r>
              <a:rPr lang="en-US" sz="3000" dirty="0"/>
              <a:t>parts of Bengal. These include </a:t>
            </a:r>
            <a:r>
              <a:rPr lang="en-US" sz="3000" b="1" i="1" dirty="0" err="1" smtClean="0"/>
              <a:t>Malabathrum</a:t>
            </a:r>
            <a:r>
              <a:rPr lang="en-US" sz="3000" b="1" i="1" dirty="0" smtClean="0"/>
              <a:t> </a:t>
            </a:r>
            <a:r>
              <a:rPr lang="en-US" sz="3000" i="1" dirty="0" smtClean="0"/>
              <a:t>(</a:t>
            </a:r>
            <a:r>
              <a:rPr lang="en-US" sz="3000" i="1" dirty="0" err="1" smtClean="0"/>
              <a:t>Tejpata</a:t>
            </a:r>
            <a:r>
              <a:rPr lang="en-US" sz="3000" b="1" i="1" dirty="0" smtClean="0"/>
              <a:t>) </a:t>
            </a:r>
            <a:r>
              <a:rPr lang="en-US" sz="3000" dirty="0" smtClean="0"/>
              <a:t> and </a:t>
            </a:r>
            <a:r>
              <a:rPr lang="en-US" sz="3000" b="1" i="1" dirty="0" smtClean="0"/>
              <a:t>Spikenard (</a:t>
            </a:r>
            <a:r>
              <a:rPr lang="en-US" sz="3000" b="1" i="1" dirty="0" err="1" smtClean="0"/>
              <a:t>Nishandhi</a:t>
            </a:r>
            <a:r>
              <a:rPr lang="en-US" sz="3000" b="1" i="1" dirty="0" smtClean="0"/>
              <a:t>)</a:t>
            </a:r>
            <a:r>
              <a:rPr lang="en-US" sz="3000" dirty="0" smtClean="0"/>
              <a:t>, </a:t>
            </a:r>
            <a:r>
              <a:rPr lang="en-US" sz="3000" dirty="0"/>
              <a:t>mentioned in the </a:t>
            </a:r>
            <a:r>
              <a:rPr lang="en-US" sz="3000" b="1" dirty="0" err="1"/>
              <a:t>Periplus</a:t>
            </a:r>
            <a:r>
              <a:rPr lang="en-US" sz="3000" b="1" dirty="0"/>
              <a:t> of the </a:t>
            </a:r>
            <a:r>
              <a:rPr lang="en-US" sz="3000" b="1" dirty="0" err="1"/>
              <a:t>Erythraean</a:t>
            </a:r>
            <a:r>
              <a:rPr lang="en-US" sz="3000" b="1" dirty="0"/>
              <a:t> </a:t>
            </a:r>
            <a:r>
              <a:rPr lang="en-US" sz="3000" b="1" dirty="0" smtClean="0"/>
              <a:t>Sea </a:t>
            </a:r>
            <a:r>
              <a:rPr lang="en-US" sz="3000" dirty="0" smtClean="0"/>
              <a:t>among the </a:t>
            </a:r>
            <a:r>
              <a:rPr lang="en-US" sz="3000" b="1" dirty="0" smtClean="0"/>
              <a:t>exports</a:t>
            </a:r>
            <a:r>
              <a:rPr lang="en-US" sz="3000" dirty="0" smtClean="0"/>
              <a:t> </a:t>
            </a:r>
            <a:r>
              <a:rPr lang="en-US" sz="3000" dirty="0"/>
              <a:t>of this province. These were obviously of excellent quality</a:t>
            </a:r>
            <a:r>
              <a:rPr lang="en-US" sz="3000" dirty="0" smtClean="0"/>
              <a:t>, and </a:t>
            </a:r>
            <a:r>
              <a:rPr lang="en-US" sz="3000" dirty="0"/>
              <a:t>were grown on an extensive scale in the </a:t>
            </a:r>
            <a:r>
              <a:rPr lang="en-US" sz="3000" b="1" dirty="0"/>
              <a:t>Eastern </a:t>
            </a:r>
            <a:r>
              <a:rPr lang="en-US" sz="3000" b="1" dirty="0" smtClean="0"/>
              <a:t>Himalayas</a:t>
            </a:r>
            <a:r>
              <a:rPr lang="en-US" sz="3000" dirty="0" smtClean="0"/>
              <a:t>. Another </a:t>
            </a:r>
            <a:r>
              <a:rPr lang="en-US" sz="3000" dirty="0"/>
              <a:t>cultivated crop appears to have been </a:t>
            </a:r>
            <a:r>
              <a:rPr lang="en-US" sz="3000" b="1" dirty="0"/>
              <a:t>mustard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03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2560</Words>
  <Application>Microsoft Office PowerPoint</Application>
  <PresentationFormat>Widescreen</PresentationFormat>
  <Paragraphs>73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Book Antiqua</vt:lpstr>
      <vt:lpstr>Banded Design Yellow 16x9</vt:lpstr>
      <vt:lpstr>Economic History of Bengal Agriculture, Industry, Trade and Famine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2017-03-20T08:14:42Z</dcterms:created>
  <dcterms:modified xsi:type="dcterms:W3CDTF">2019-08-18T08:49:52Z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