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6"/>
  </p:notesMasterIdLst>
  <p:handoutMasterIdLst>
    <p:handoutMasterId r:id="rId27"/>
  </p:handoutMasterIdLst>
  <p:sldIdLst>
    <p:sldId id="258" r:id="rId2"/>
    <p:sldId id="259" r:id="rId3"/>
    <p:sldId id="263" r:id="rId4"/>
    <p:sldId id="261" r:id="rId5"/>
    <p:sldId id="260" r:id="rId6"/>
    <p:sldId id="265" r:id="rId7"/>
    <p:sldId id="264" r:id="rId8"/>
    <p:sldId id="262" r:id="rId9"/>
    <p:sldId id="269" r:id="rId10"/>
    <p:sldId id="266" r:id="rId11"/>
    <p:sldId id="267" r:id="rId12"/>
    <p:sldId id="278" r:id="rId13"/>
    <p:sldId id="279" r:id="rId14"/>
    <p:sldId id="276" r:id="rId15"/>
    <p:sldId id="277" r:id="rId16"/>
    <p:sldId id="280" r:id="rId17"/>
    <p:sldId id="281" r:id="rId18"/>
    <p:sldId id="268" r:id="rId19"/>
    <p:sldId id="270" r:id="rId20"/>
    <p:sldId id="271" r:id="rId21"/>
    <p:sldId id="272" r:id="rId22"/>
    <p:sldId id="273" r:id="rId23"/>
    <p:sldId id="274" r:id="rId24"/>
    <p:sldId id="275"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6182" autoAdjust="0"/>
  </p:normalViewPr>
  <p:slideViewPr>
    <p:cSldViewPr showGuides="1">
      <p:cViewPr varScale="1">
        <p:scale>
          <a:sx n="74" d="100"/>
          <a:sy n="74" d="100"/>
        </p:scale>
        <p:origin x="582" y="72"/>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12/19/2019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12/19/2019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12/19/2019</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12/19/2019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12/19/2019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12/19/2019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12/19/2019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12/19/2019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12/19/2019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12/19/2019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12/19/2019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smtClean="0"/>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12/19/2019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12/19/2019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12/19/2019</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algn="ctr"/>
            <a:r>
              <a:rPr lang="en-US" sz="4400" b="1" dirty="0" smtClean="0"/>
              <a:t>MATERIAL ART, ARCHITECTURE, MUSIC AND FOLK CULTURE</a:t>
            </a:r>
            <a:br>
              <a:rPr lang="en-US" sz="4400" b="1" dirty="0" smtClean="0"/>
            </a:br>
            <a:endParaRPr lang="en-US" sz="4400" b="1" dirty="0"/>
          </a:p>
        </p:txBody>
      </p:sp>
      <p:sp>
        <p:nvSpPr>
          <p:cNvPr id="3" name="Subtitle 2"/>
          <p:cNvSpPr>
            <a:spLocks noGrp="1"/>
          </p:cNvSpPr>
          <p:nvPr>
            <p:ph type="subTitle" idx="1"/>
          </p:nvPr>
        </p:nvSpPr>
        <p:spPr/>
        <p:txBody>
          <a:bodyPr>
            <a:normAutofit fontScale="85000" lnSpcReduction="20000"/>
          </a:bodyPr>
          <a:lstStyle/>
          <a:p>
            <a:r>
              <a:rPr lang="en-US" dirty="0" smtClean="0"/>
              <a:t>Asif </a:t>
            </a:r>
            <a:r>
              <a:rPr lang="en-US" dirty="0" err="1" smtClean="0"/>
              <a:t>Basar</a:t>
            </a:r>
            <a:r>
              <a:rPr lang="en-US" dirty="0" smtClean="0"/>
              <a:t> (Mab2)</a:t>
            </a:r>
          </a:p>
          <a:p>
            <a:r>
              <a:rPr lang="en-US" dirty="0" smtClean="0"/>
              <a:t>Lecturer,</a:t>
            </a:r>
          </a:p>
          <a:p>
            <a:r>
              <a:rPr lang="en-US" dirty="0" smtClean="0"/>
              <a:t>Department of History and Philosophy</a:t>
            </a:r>
          </a:p>
          <a:p>
            <a:r>
              <a:rPr lang="en-US" dirty="0" smtClean="0"/>
              <a:t>North South University</a:t>
            </a:r>
            <a:endParaRPr lang="en-US" dirty="0"/>
          </a:p>
        </p:txBody>
      </p:sp>
      <p:pic>
        <p:nvPicPr>
          <p:cNvPr id="1026" name="Picture 2" descr="Image result for Bengal art and cul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 y="228599"/>
            <a:ext cx="4743449" cy="662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388" y="838200"/>
            <a:ext cx="11407343" cy="5678478"/>
          </a:xfrm>
          <a:prstGeom prst="rect">
            <a:avLst/>
          </a:prstGeom>
        </p:spPr>
        <p:txBody>
          <a:bodyPr wrap="square">
            <a:spAutoFit/>
          </a:bodyPr>
          <a:lstStyle/>
          <a:p>
            <a:pPr algn="just"/>
            <a:r>
              <a:rPr lang="en-US" sz="3300" dirty="0" smtClean="0">
                <a:solidFill>
                  <a:srgbClr val="000000"/>
                </a:solidFill>
                <a:latin typeface="Times New Roman" panose="02020603050405020304" pitchFamily="18" charset="0"/>
                <a:cs typeface="Times New Roman" panose="02020603050405020304" pitchFamily="18" charset="0"/>
              </a:rPr>
              <a:t>Folk </a:t>
            </a:r>
            <a:r>
              <a:rPr lang="en-US" sz="3300" dirty="0">
                <a:solidFill>
                  <a:srgbClr val="000000"/>
                </a:solidFill>
                <a:latin typeface="Times New Roman" panose="02020603050405020304" pitchFamily="18" charset="0"/>
                <a:cs typeface="Times New Roman" panose="02020603050405020304" pitchFamily="18" charset="0"/>
              </a:rPr>
              <a:t>drama is combination of dance, song, music, and acting called as </a:t>
            </a:r>
            <a:r>
              <a:rPr lang="en-US" sz="3300" b="1" i="1" dirty="0" err="1" smtClean="0">
                <a:solidFill>
                  <a:srgbClr val="000000"/>
                </a:solidFill>
                <a:latin typeface="Times New Roman" panose="02020603050405020304" pitchFamily="18" charset="0"/>
                <a:cs typeface="Times New Roman" panose="02020603050405020304" pitchFamily="18" charset="0"/>
              </a:rPr>
              <a:t>jatra</a:t>
            </a:r>
            <a:r>
              <a:rPr lang="en-US" sz="3300" b="1" i="1" dirty="0">
                <a:solidFill>
                  <a:srgbClr val="000000"/>
                </a:solidFill>
                <a:latin typeface="Times New Roman" panose="02020603050405020304" pitchFamily="18" charset="0"/>
                <a:cs typeface="Times New Roman" panose="02020603050405020304" pitchFamily="18" charset="0"/>
              </a:rPr>
              <a:t>, </a:t>
            </a:r>
            <a:r>
              <a:rPr lang="en-US" sz="3300" b="1" i="1" dirty="0" err="1">
                <a:solidFill>
                  <a:srgbClr val="000000"/>
                </a:solidFill>
                <a:latin typeface="Times New Roman" panose="02020603050405020304" pitchFamily="18" charset="0"/>
                <a:cs typeface="Times New Roman" panose="02020603050405020304" pitchFamily="18" charset="0"/>
              </a:rPr>
              <a:t>pala</a:t>
            </a:r>
            <a:r>
              <a:rPr lang="en-US" sz="3300" b="1" i="1" dirty="0">
                <a:solidFill>
                  <a:srgbClr val="000000"/>
                </a:solidFill>
                <a:latin typeface="Times New Roman" panose="02020603050405020304" pitchFamily="18" charset="0"/>
                <a:cs typeface="Times New Roman" panose="02020603050405020304" pitchFamily="18" charset="0"/>
              </a:rPr>
              <a:t> </a:t>
            </a:r>
            <a:r>
              <a:rPr lang="en-US" sz="3300" b="1" i="1" dirty="0" err="1" smtClean="0">
                <a:solidFill>
                  <a:srgbClr val="000000"/>
                </a:solidFill>
                <a:latin typeface="Times New Roman" panose="02020603050405020304" pitchFamily="18" charset="0"/>
                <a:cs typeface="Times New Roman" panose="02020603050405020304" pitchFamily="18" charset="0"/>
              </a:rPr>
              <a:t>gan</a:t>
            </a:r>
            <a:r>
              <a:rPr lang="en-US" sz="3300" b="1" i="1" dirty="0" smtClean="0">
                <a:solidFill>
                  <a:srgbClr val="000000"/>
                </a:solidFill>
                <a:latin typeface="Times New Roman" panose="02020603050405020304" pitchFamily="18" charset="0"/>
                <a:cs typeface="Times New Roman" panose="02020603050405020304" pitchFamily="18" charset="0"/>
              </a:rPr>
              <a:t>, </a:t>
            </a:r>
            <a:r>
              <a:rPr lang="en-US" sz="3300" b="1" i="1" dirty="0" err="1" smtClean="0">
                <a:solidFill>
                  <a:srgbClr val="000000"/>
                </a:solidFill>
                <a:latin typeface="Times New Roman" panose="02020603050405020304" pitchFamily="18" charset="0"/>
                <a:cs typeface="Times New Roman" panose="02020603050405020304" pitchFamily="18" charset="0"/>
              </a:rPr>
              <a:t>ghatu</a:t>
            </a:r>
            <a:r>
              <a:rPr lang="en-US" sz="3300" b="1" i="1" dirty="0">
                <a:solidFill>
                  <a:srgbClr val="000000"/>
                </a:solidFill>
                <a:latin typeface="Times New Roman" panose="02020603050405020304" pitchFamily="18" charset="0"/>
                <a:cs typeface="Times New Roman" panose="02020603050405020304" pitchFamily="18" charset="0"/>
              </a:rPr>
              <a:t>, </a:t>
            </a:r>
            <a:r>
              <a:rPr lang="en-US" sz="3300" b="1" i="1" dirty="0" err="1">
                <a:solidFill>
                  <a:srgbClr val="000000"/>
                </a:solidFill>
                <a:latin typeface="Times New Roman" panose="02020603050405020304" pitchFamily="18" charset="0"/>
                <a:cs typeface="Times New Roman" panose="02020603050405020304" pitchFamily="18" charset="0"/>
              </a:rPr>
              <a:t>gambhira</a:t>
            </a:r>
            <a:r>
              <a:rPr lang="en-US" sz="3300" b="1" i="1" dirty="0">
                <a:solidFill>
                  <a:srgbClr val="000000"/>
                </a:solidFill>
                <a:latin typeface="Times New Roman" panose="02020603050405020304" pitchFamily="18" charset="0"/>
                <a:cs typeface="Times New Roman" panose="02020603050405020304" pitchFamily="18" charset="0"/>
              </a:rPr>
              <a:t>, </a:t>
            </a:r>
            <a:r>
              <a:rPr lang="en-US" sz="3300" b="1" i="1" dirty="0" err="1" smtClean="0">
                <a:solidFill>
                  <a:srgbClr val="000000"/>
                </a:solidFill>
                <a:latin typeface="Times New Roman" panose="02020603050405020304" pitchFamily="18" charset="0"/>
                <a:cs typeface="Times New Roman" panose="02020603050405020304" pitchFamily="18" charset="0"/>
              </a:rPr>
              <a:t>kavigan</a:t>
            </a:r>
            <a:r>
              <a:rPr lang="en-US" sz="3300" b="1" i="1" dirty="0" smtClean="0">
                <a:solidFill>
                  <a:srgbClr val="000000"/>
                </a:solidFill>
                <a:latin typeface="Times New Roman" panose="02020603050405020304" pitchFamily="18" charset="0"/>
                <a:cs typeface="Times New Roman" panose="02020603050405020304" pitchFamily="18" charset="0"/>
              </a:rPr>
              <a:t> </a:t>
            </a:r>
            <a:r>
              <a:rPr lang="en-US" sz="3300" dirty="0" smtClean="0">
                <a:solidFill>
                  <a:srgbClr val="000000"/>
                </a:solidFill>
                <a:latin typeface="Times New Roman" panose="02020603050405020304" pitchFamily="18" charset="0"/>
                <a:cs typeface="Times New Roman" panose="02020603050405020304" pitchFamily="18" charset="0"/>
              </a:rPr>
              <a:t>etc</a:t>
            </a:r>
            <a:r>
              <a:rPr lang="en-US" sz="3300" dirty="0">
                <a:solidFill>
                  <a:srgbClr val="000000"/>
                </a:solidFill>
                <a:latin typeface="Times New Roman" panose="02020603050405020304" pitchFamily="18" charset="0"/>
                <a:cs typeface="Times New Roman" panose="02020603050405020304" pitchFamily="18" charset="0"/>
              </a:rPr>
              <a:t>. </a:t>
            </a:r>
            <a:r>
              <a:rPr lang="en-US" sz="3300" b="1" i="1" dirty="0" err="1" smtClean="0">
                <a:solidFill>
                  <a:srgbClr val="000000"/>
                </a:solidFill>
                <a:latin typeface="Times New Roman" panose="02020603050405020304" pitchFamily="18" charset="0"/>
                <a:cs typeface="Times New Roman" panose="02020603050405020304" pitchFamily="18" charset="0"/>
              </a:rPr>
              <a:t>Jatra</a:t>
            </a:r>
            <a:r>
              <a:rPr lang="en-US" sz="3300" dirty="0" smtClean="0">
                <a:solidFill>
                  <a:srgbClr val="000000"/>
                </a:solidFill>
                <a:latin typeface="Times New Roman" panose="02020603050405020304" pitchFamily="18" charset="0"/>
                <a:cs typeface="Times New Roman" panose="02020603050405020304" pitchFamily="18" charset="0"/>
              </a:rPr>
              <a:t> </a:t>
            </a:r>
            <a:r>
              <a:rPr lang="en-US" sz="3300" dirty="0">
                <a:solidFill>
                  <a:srgbClr val="000000"/>
                </a:solidFill>
                <a:latin typeface="Times New Roman" panose="02020603050405020304" pitchFamily="18" charset="0"/>
                <a:cs typeface="Times New Roman" panose="02020603050405020304" pitchFamily="18" charset="0"/>
              </a:rPr>
              <a:t>is the most popular form of </a:t>
            </a:r>
            <a:r>
              <a:rPr lang="en-US" sz="3300" b="1" dirty="0">
                <a:solidFill>
                  <a:srgbClr val="000000"/>
                </a:solidFill>
                <a:latin typeface="Times New Roman" panose="02020603050405020304" pitchFamily="18" charset="0"/>
                <a:cs typeface="Times New Roman" panose="02020603050405020304" pitchFamily="18" charset="0"/>
              </a:rPr>
              <a:t>Folk drama</a:t>
            </a:r>
            <a:r>
              <a:rPr lang="en-US" sz="3300" dirty="0">
                <a:solidFill>
                  <a:srgbClr val="000000"/>
                </a:solidFill>
                <a:latin typeface="Times New Roman" panose="02020603050405020304" pitchFamily="18" charset="0"/>
                <a:cs typeface="Times New Roman" panose="02020603050405020304" pitchFamily="18" charset="0"/>
              </a:rPr>
              <a:t>. In </a:t>
            </a:r>
            <a:r>
              <a:rPr lang="en-US" sz="3300" dirty="0" err="1">
                <a:solidFill>
                  <a:srgbClr val="000000"/>
                </a:solidFill>
                <a:latin typeface="Times New Roman" panose="02020603050405020304" pitchFamily="18" charset="0"/>
                <a:cs typeface="Times New Roman" panose="02020603050405020304" pitchFamily="18" charset="0"/>
              </a:rPr>
              <a:t>Jatras</a:t>
            </a:r>
            <a:r>
              <a:rPr lang="en-US" sz="3300" dirty="0">
                <a:solidFill>
                  <a:srgbClr val="000000"/>
                </a:solidFill>
                <a:latin typeface="Times New Roman" panose="02020603050405020304" pitchFamily="18" charset="0"/>
                <a:cs typeface="Times New Roman" panose="02020603050405020304" pitchFamily="18" charset="0"/>
              </a:rPr>
              <a:t>, </a:t>
            </a:r>
            <a:r>
              <a:rPr lang="en-US" sz="3300" b="1" dirty="0">
                <a:solidFill>
                  <a:srgbClr val="000000"/>
                </a:solidFill>
                <a:latin typeface="Times New Roman" panose="02020603050405020304" pitchFamily="18" charset="0"/>
                <a:cs typeface="Times New Roman" panose="02020603050405020304" pitchFamily="18" charset="0"/>
              </a:rPr>
              <a:t>legendary plays </a:t>
            </a:r>
            <a:r>
              <a:rPr lang="en-US" sz="3300" dirty="0" smtClean="0">
                <a:solidFill>
                  <a:srgbClr val="000000"/>
                </a:solidFill>
                <a:latin typeface="Times New Roman" panose="02020603050405020304" pitchFamily="18" charset="0"/>
                <a:cs typeface="Times New Roman" panose="02020603050405020304" pitchFamily="18" charset="0"/>
              </a:rPr>
              <a:t>of </a:t>
            </a:r>
            <a:r>
              <a:rPr lang="en-US" sz="3300" b="1" dirty="0" smtClean="0">
                <a:solidFill>
                  <a:srgbClr val="000000"/>
                </a:solidFill>
                <a:latin typeface="Times New Roman" panose="02020603050405020304" pitchFamily="18" charset="0"/>
                <a:cs typeface="Times New Roman" panose="02020603050405020304" pitchFamily="18" charset="0"/>
              </a:rPr>
              <a:t>heroism</a:t>
            </a:r>
            <a:r>
              <a:rPr lang="en-US" sz="3300" dirty="0">
                <a:solidFill>
                  <a:srgbClr val="000000"/>
                </a:solidFill>
                <a:latin typeface="Times New Roman" panose="02020603050405020304" pitchFamily="18" charset="0"/>
                <a:cs typeface="Times New Roman" panose="02020603050405020304" pitchFamily="18" charset="0"/>
              </a:rPr>
              <a:t>, </a:t>
            </a:r>
            <a:r>
              <a:rPr lang="en-US" sz="3300" b="1" dirty="0">
                <a:solidFill>
                  <a:srgbClr val="000000"/>
                </a:solidFill>
                <a:latin typeface="Times New Roman" panose="02020603050405020304" pitchFamily="18" charset="0"/>
                <a:cs typeface="Times New Roman" panose="02020603050405020304" pitchFamily="18" charset="0"/>
              </a:rPr>
              <a:t>mythological</a:t>
            </a:r>
            <a:r>
              <a:rPr lang="en-US" sz="3300" dirty="0">
                <a:solidFill>
                  <a:srgbClr val="000000"/>
                </a:solidFill>
                <a:latin typeface="Times New Roman" panose="02020603050405020304" pitchFamily="18" charset="0"/>
                <a:cs typeface="Times New Roman" panose="02020603050405020304" pitchFamily="18" charset="0"/>
              </a:rPr>
              <a:t> stories, </a:t>
            </a:r>
            <a:r>
              <a:rPr lang="en-US" sz="3300" b="1" dirty="0">
                <a:solidFill>
                  <a:srgbClr val="000000"/>
                </a:solidFill>
                <a:latin typeface="Times New Roman" panose="02020603050405020304" pitchFamily="18" charset="0"/>
                <a:cs typeface="Times New Roman" panose="02020603050405020304" pitchFamily="18" charset="0"/>
              </a:rPr>
              <a:t>folktales </a:t>
            </a:r>
            <a:r>
              <a:rPr lang="en-US" sz="3300" dirty="0">
                <a:solidFill>
                  <a:srgbClr val="000000"/>
                </a:solidFill>
                <a:latin typeface="Times New Roman" panose="02020603050405020304" pitchFamily="18" charset="0"/>
                <a:cs typeface="Times New Roman" panose="02020603050405020304" pitchFamily="18" charset="0"/>
              </a:rPr>
              <a:t>of love and tragedy, and similar countless themes </a:t>
            </a:r>
            <a:r>
              <a:rPr lang="en-US" sz="3300" dirty="0" smtClean="0">
                <a:solidFill>
                  <a:srgbClr val="000000"/>
                </a:solidFill>
                <a:latin typeface="Times New Roman" panose="02020603050405020304" pitchFamily="18" charset="0"/>
                <a:cs typeface="Times New Roman" panose="02020603050405020304" pitchFamily="18" charset="0"/>
              </a:rPr>
              <a:t>are enacted </a:t>
            </a:r>
            <a:r>
              <a:rPr lang="en-US" sz="3300" dirty="0">
                <a:solidFill>
                  <a:srgbClr val="000000"/>
                </a:solidFill>
                <a:latin typeface="Times New Roman" panose="02020603050405020304" pitchFamily="18" charset="0"/>
                <a:cs typeface="Times New Roman" panose="02020603050405020304" pitchFamily="18" charset="0"/>
              </a:rPr>
              <a:t>in </a:t>
            </a:r>
            <a:r>
              <a:rPr lang="en-US" sz="3300" b="1" dirty="0">
                <a:solidFill>
                  <a:srgbClr val="000000"/>
                </a:solidFill>
                <a:latin typeface="Times New Roman" panose="02020603050405020304" pitchFamily="18" charset="0"/>
                <a:cs typeface="Times New Roman" panose="02020603050405020304" pitchFamily="18" charset="0"/>
              </a:rPr>
              <a:t>open air theatre</a:t>
            </a:r>
            <a:r>
              <a:rPr lang="en-US" sz="3300" dirty="0">
                <a:solidFill>
                  <a:srgbClr val="000000"/>
                </a:solidFill>
                <a:latin typeface="Times New Roman" panose="02020603050405020304" pitchFamily="18" charset="0"/>
                <a:cs typeface="Times New Roman" panose="02020603050405020304" pitchFamily="18" charset="0"/>
              </a:rPr>
              <a:t>. While some folk dramas </a:t>
            </a:r>
            <a:r>
              <a:rPr lang="en-US" sz="3300" dirty="0" smtClean="0">
                <a:solidFill>
                  <a:srgbClr val="000000"/>
                </a:solidFill>
                <a:latin typeface="Times New Roman" panose="02020603050405020304" pitchFamily="18" charset="0"/>
                <a:cs typeface="Times New Roman" panose="02020603050405020304" pitchFamily="18" charset="0"/>
              </a:rPr>
              <a:t>emphasize </a:t>
            </a:r>
            <a:r>
              <a:rPr lang="en-US" sz="3300" dirty="0">
                <a:solidFill>
                  <a:srgbClr val="000000"/>
                </a:solidFill>
                <a:latin typeface="Times New Roman" panose="02020603050405020304" pitchFamily="18" charset="0"/>
                <a:cs typeface="Times New Roman" panose="02020603050405020304" pitchFamily="18" charset="0"/>
              </a:rPr>
              <a:t>songs, others stress dancing </a:t>
            </a:r>
            <a:r>
              <a:rPr lang="en-US" sz="3300" dirty="0" smtClean="0">
                <a:solidFill>
                  <a:srgbClr val="000000"/>
                </a:solidFill>
                <a:latin typeface="Times New Roman" panose="02020603050405020304" pitchFamily="18" charset="0"/>
                <a:cs typeface="Times New Roman" panose="02020603050405020304" pitchFamily="18" charset="0"/>
              </a:rPr>
              <a:t>or acting</a:t>
            </a:r>
            <a:r>
              <a:rPr lang="en-US" sz="3300" dirty="0">
                <a:solidFill>
                  <a:srgbClr val="000000"/>
                </a:solidFill>
                <a:latin typeface="Times New Roman" panose="02020603050405020304" pitchFamily="18" charset="0"/>
                <a:cs typeface="Times New Roman" panose="02020603050405020304" pitchFamily="18" charset="0"/>
              </a:rPr>
              <a:t>. </a:t>
            </a:r>
            <a:r>
              <a:rPr lang="en-US" sz="3300" b="1" dirty="0">
                <a:solidFill>
                  <a:srgbClr val="000000"/>
                </a:solidFill>
                <a:latin typeface="Times New Roman" panose="02020603050405020304" pitchFamily="18" charset="0"/>
                <a:cs typeface="Times New Roman" panose="02020603050405020304" pitchFamily="18" charset="0"/>
              </a:rPr>
              <a:t>Folk drama </a:t>
            </a:r>
            <a:r>
              <a:rPr lang="en-US" sz="3300" dirty="0">
                <a:solidFill>
                  <a:srgbClr val="000000"/>
                </a:solidFill>
                <a:latin typeface="Times New Roman" panose="02020603050405020304" pitchFamily="18" charset="0"/>
                <a:cs typeface="Times New Roman" panose="02020603050405020304" pitchFamily="18" charset="0"/>
              </a:rPr>
              <a:t>are commonly based on stories of </a:t>
            </a:r>
            <a:r>
              <a:rPr lang="en-US" sz="3300" b="1" dirty="0">
                <a:solidFill>
                  <a:srgbClr val="000000"/>
                </a:solidFill>
                <a:latin typeface="Times New Roman" panose="02020603050405020304" pitchFamily="18" charset="0"/>
                <a:cs typeface="Times New Roman" panose="02020603050405020304" pitchFamily="18" charset="0"/>
              </a:rPr>
              <a:t>Rama and </a:t>
            </a:r>
            <a:r>
              <a:rPr lang="en-US" sz="3300" b="1" dirty="0" err="1">
                <a:solidFill>
                  <a:srgbClr val="000000"/>
                </a:solidFill>
                <a:latin typeface="Times New Roman" panose="02020603050405020304" pitchFamily="18" charset="0"/>
                <a:cs typeface="Times New Roman" panose="02020603050405020304" pitchFamily="18" charset="0"/>
              </a:rPr>
              <a:t>Sita</a:t>
            </a:r>
            <a:r>
              <a:rPr lang="en-US" sz="3300" dirty="0">
                <a:solidFill>
                  <a:srgbClr val="000000"/>
                </a:solidFill>
                <a:latin typeface="Times New Roman" panose="02020603050405020304" pitchFamily="18" charset="0"/>
                <a:cs typeface="Times New Roman" panose="02020603050405020304" pitchFamily="18" charset="0"/>
              </a:rPr>
              <a:t>, </a:t>
            </a:r>
            <a:r>
              <a:rPr lang="en-US" sz="3300" b="1" dirty="0" err="1" smtClean="0">
                <a:solidFill>
                  <a:srgbClr val="000000"/>
                </a:solidFill>
                <a:latin typeface="Times New Roman" panose="02020603050405020304" pitchFamily="18" charset="0"/>
                <a:cs typeface="Times New Roman" panose="02020603050405020304" pitchFamily="18" charset="0"/>
              </a:rPr>
              <a:t>Radha</a:t>
            </a:r>
            <a:r>
              <a:rPr lang="en-US" sz="3300" b="1" dirty="0" smtClean="0">
                <a:solidFill>
                  <a:srgbClr val="000000"/>
                </a:solidFill>
                <a:latin typeface="Times New Roman" panose="02020603050405020304" pitchFamily="18" charset="0"/>
                <a:cs typeface="Times New Roman" panose="02020603050405020304" pitchFamily="18" charset="0"/>
              </a:rPr>
              <a:t> </a:t>
            </a:r>
            <a:r>
              <a:rPr lang="en-US" sz="3300" b="1" dirty="0">
                <a:solidFill>
                  <a:srgbClr val="000000"/>
                </a:solidFill>
                <a:latin typeface="Times New Roman" panose="02020603050405020304" pitchFamily="18" charset="0"/>
                <a:cs typeface="Times New Roman" panose="02020603050405020304" pitchFamily="18" charset="0"/>
              </a:rPr>
              <a:t>and Krishna</a:t>
            </a:r>
            <a:r>
              <a:rPr lang="en-US" sz="3300" dirty="0">
                <a:solidFill>
                  <a:srgbClr val="000000"/>
                </a:solidFill>
                <a:latin typeface="Times New Roman" panose="02020603050405020304" pitchFamily="18" charset="0"/>
                <a:cs typeface="Times New Roman" panose="02020603050405020304" pitchFamily="18" charset="0"/>
              </a:rPr>
              <a:t>, </a:t>
            </a:r>
            <a:r>
              <a:rPr lang="en-US" sz="3300" b="1" dirty="0" err="1" smtClean="0">
                <a:solidFill>
                  <a:srgbClr val="000000"/>
                </a:solidFill>
                <a:latin typeface="Times New Roman" panose="02020603050405020304" pitchFamily="18" charset="0"/>
                <a:cs typeface="Times New Roman" panose="02020603050405020304" pitchFamily="18" charset="0"/>
              </a:rPr>
              <a:t>Behula</a:t>
            </a:r>
            <a:r>
              <a:rPr lang="en-US" sz="3300" b="1" dirty="0" smtClean="0">
                <a:solidFill>
                  <a:srgbClr val="000000"/>
                </a:solidFill>
                <a:latin typeface="Times New Roman" panose="02020603050405020304" pitchFamily="18" charset="0"/>
                <a:cs typeface="Times New Roman" panose="02020603050405020304" pitchFamily="18" charset="0"/>
              </a:rPr>
              <a:t> </a:t>
            </a:r>
            <a:r>
              <a:rPr lang="en-US" sz="3300" b="1" dirty="0">
                <a:solidFill>
                  <a:srgbClr val="000000"/>
                </a:solidFill>
                <a:latin typeface="Times New Roman" panose="02020603050405020304" pitchFamily="18" charset="0"/>
                <a:cs typeface="Times New Roman" panose="02020603050405020304" pitchFamily="18" charset="0"/>
              </a:rPr>
              <a:t>and </a:t>
            </a:r>
            <a:r>
              <a:rPr lang="en-US" sz="3300" b="1" dirty="0" err="1" smtClean="0">
                <a:solidFill>
                  <a:srgbClr val="000000"/>
                </a:solidFill>
                <a:latin typeface="Times New Roman" panose="02020603050405020304" pitchFamily="18" charset="0"/>
                <a:cs typeface="Times New Roman" panose="02020603050405020304" pitchFamily="18" charset="0"/>
              </a:rPr>
              <a:t>Laksindar</a:t>
            </a:r>
            <a:r>
              <a:rPr lang="en-US" sz="3300" dirty="0" smtClean="0">
                <a:solidFill>
                  <a:srgbClr val="000000"/>
                </a:solidFill>
                <a:latin typeface="Times New Roman" panose="02020603050405020304" pitchFamily="18" charset="0"/>
                <a:cs typeface="Times New Roman" panose="02020603050405020304" pitchFamily="18" charset="0"/>
              </a:rPr>
              <a:t>, </a:t>
            </a:r>
            <a:r>
              <a:rPr lang="en-US" sz="3300" b="1" dirty="0">
                <a:solidFill>
                  <a:srgbClr val="000000"/>
                </a:solidFill>
                <a:latin typeface="Times New Roman" panose="02020603050405020304" pitchFamily="18" charset="0"/>
                <a:cs typeface="Times New Roman" panose="02020603050405020304" pitchFamily="18" charset="0"/>
              </a:rPr>
              <a:t>Rahim </a:t>
            </a:r>
            <a:r>
              <a:rPr lang="en-US" sz="3300" b="1" dirty="0" err="1" smtClean="0">
                <a:solidFill>
                  <a:srgbClr val="000000"/>
                </a:solidFill>
                <a:latin typeface="Times New Roman" panose="02020603050405020304" pitchFamily="18" charset="0"/>
                <a:cs typeface="Times New Roman" panose="02020603050405020304" pitchFamily="18" charset="0"/>
              </a:rPr>
              <a:t>Badsha</a:t>
            </a:r>
            <a:r>
              <a:rPr lang="en-US" sz="3300" b="1" dirty="0">
                <a:solidFill>
                  <a:srgbClr val="000000"/>
                </a:solidFill>
                <a:latin typeface="Times New Roman" panose="02020603050405020304" pitchFamily="18" charset="0"/>
                <a:cs typeface="Times New Roman" panose="02020603050405020304" pitchFamily="18" charset="0"/>
              </a:rPr>
              <a:t> </a:t>
            </a:r>
            <a:r>
              <a:rPr lang="en-US" sz="3300" b="1" dirty="0" smtClean="0">
                <a:solidFill>
                  <a:srgbClr val="000000"/>
                </a:solidFill>
                <a:latin typeface="Times New Roman" panose="02020603050405020304" pitchFamily="18" charset="0"/>
                <a:cs typeface="Times New Roman" panose="02020603050405020304" pitchFamily="18" charset="0"/>
              </a:rPr>
              <a:t>and </a:t>
            </a:r>
            <a:r>
              <a:rPr lang="en-US" sz="3300" b="1" dirty="0" err="1" smtClean="0">
                <a:solidFill>
                  <a:srgbClr val="000000"/>
                </a:solidFill>
                <a:latin typeface="Times New Roman" panose="02020603050405020304" pitchFamily="18" charset="0"/>
                <a:cs typeface="Times New Roman" panose="02020603050405020304" pitchFamily="18" charset="0"/>
              </a:rPr>
              <a:t>Rupban</a:t>
            </a:r>
            <a:r>
              <a:rPr lang="en-US" sz="3300" b="1" dirty="0">
                <a:solidFill>
                  <a:srgbClr val="000000"/>
                </a:solidFill>
                <a:latin typeface="Times New Roman" panose="02020603050405020304" pitchFamily="18" charset="0"/>
                <a:cs typeface="Times New Roman" panose="02020603050405020304" pitchFamily="18" charset="0"/>
              </a:rPr>
              <a:t>, </a:t>
            </a:r>
            <a:r>
              <a:rPr lang="en-US" sz="3300" b="1" dirty="0" err="1">
                <a:solidFill>
                  <a:srgbClr val="000000"/>
                </a:solidFill>
                <a:latin typeface="Times New Roman" panose="02020603050405020304" pitchFamily="18" charset="0"/>
                <a:cs typeface="Times New Roman" panose="02020603050405020304" pitchFamily="18" charset="0"/>
              </a:rPr>
              <a:t>Baidyani</a:t>
            </a:r>
            <a:r>
              <a:rPr lang="en-US" sz="3300" b="1" dirty="0">
                <a:solidFill>
                  <a:srgbClr val="000000"/>
                </a:solidFill>
                <a:latin typeface="Times New Roman" panose="02020603050405020304" pitchFamily="18" charset="0"/>
                <a:cs typeface="Times New Roman" panose="02020603050405020304" pitchFamily="18" charset="0"/>
              </a:rPr>
              <a:t> </a:t>
            </a:r>
            <a:r>
              <a:rPr lang="en-US" sz="3300" dirty="0">
                <a:solidFill>
                  <a:srgbClr val="000000"/>
                </a:solidFill>
                <a:latin typeface="Times New Roman" panose="02020603050405020304" pitchFamily="18" charset="0"/>
                <a:cs typeface="Times New Roman" panose="02020603050405020304" pitchFamily="18" charset="0"/>
              </a:rPr>
              <a:t>etc. Folk dramas usually have a </a:t>
            </a:r>
            <a:r>
              <a:rPr lang="en-US" sz="3300" b="1" dirty="0">
                <a:solidFill>
                  <a:srgbClr val="000000"/>
                </a:solidFill>
                <a:latin typeface="Times New Roman" panose="02020603050405020304" pitchFamily="18" charset="0"/>
                <a:cs typeface="Times New Roman" panose="02020603050405020304" pitchFamily="18" charset="0"/>
              </a:rPr>
              <a:t>mythical, historical, religious</a:t>
            </a:r>
            <a:r>
              <a:rPr lang="en-US" sz="3300" dirty="0">
                <a:solidFill>
                  <a:srgbClr val="000000"/>
                </a:solidFill>
                <a:latin typeface="Times New Roman" panose="02020603050405020304" pitchFamily="18" charset="0"/>
                <a:cs typeface="Times New Roman" panose="02020603050405020304" pitchFamily="18" charset="0"/>
              </a:rPr>
              <a:t> and </a:t>
            </a:r>
            <a:r>
              <a:rPr lang="en-US" sz="3300" b="1" dirty="0" smtClean="0">
                <a:solidFill>
                  <a:srgbClr val="000000"/>
                </a:solidFill>
                <a:latin typeface="Times New Roman" panose="02020603050405020304" pitchFamily="18" charset="0"/>
                <a:cs typeface="Times New Roman" panose="02020603050405020304" pitchFamily="18" charset="0"/>
              </a:rPr>
              <a:t>political</a:t>
            </a:r>
            <a:r>
              <a:rPr lang="en-US" sz="3300" dirty="0" smtClean="0">
                <a:solidFill>
                  <a:srgbClr val="000000"/>
                </a:solidFill>
                <a:latin typeface="Times New Roman" panose="02020603050405020304" pitchFamily="18" charset="0"/>
                <a:cs typeface="Times New Roman" panose="02020603050405020304" pitchFamily="18" charset="0"/>
              </a:rPr>
              <a:t> flavor.</a:t>
            </a:r>
            <a:r>
              <a:rPr lang="en-US" sz="3300" dirty="0" smtClean="0">
                <a:latin typeface="Times New Roman" panose="02020603050405020304" pitchFamily="18" charset="0"/>
                <a:cs typeface="Times New Roman" panose="02020603050405020304" pitchFamily="18" charset="0"/>
              </a:rPr>
              <a:t> </a:t>
            </a:r>
            <a:r>
              <a:rPr lang="en-US" sz="3300" dirty="0">
                <a:latin typeface="Times New Roman" panose="02020603050405020304" pitchFamily="18" charset="0"/>
                <a:cs typeface="Times New Roman" panose="02020603050405020304" pitchFamily="18" charset="0"/>
              </a:rPr>
              <a:t/>
            </a:r>
            <a:br>
              <a:rPr lang="en-US" sz="3300" dirty="0">
                <a:latin typeface="Times New Roman" panose="02020603050405020304" pitchFamily="18" charset="0"/>
                <a:cs typeface="Times New Roman" panose="02020603050405020304" pitchFamily="18" charset="0"/>
              </a:rPr>
            </a:br>
            <a:endParaRPr lang="en-US" sz="3300" dirty="0">
              <a:latin typeface="Times New Roman" panose="02020603050405020304" pitchFamily="18" charset="0"/>
              <a:cs typeface="Times New Roman" panose="02020603050405020304" pitchFamily="18" charset="0"/>
            </a:endParaRPr>
          </a:p>
        </p:txBody>
      </p:sp>
      <p:sp>
        <p:nvSpPr>
          <p:cNvPr id="3" name="Rectangle 2"/>
          <p:cNvSpPr/>
          <p:nvPr/>
        </p:nvSpPr>
        <p:spPr>
          <a:xfrm>
            <a:off x="419388" y="152400"/>
            <a:ext cx="3374642" cy="584775"/>
          </a:xfrm>
          <a:prstGeom prst="rect">
            <a:avLst/>
          </a:prstGeom>
        </p:spPr>
        <p:txBody>
          <a:bodyPr wrap="none">
            <a:spAutoFit/>
          </a:bodyPr>
          <a:lstStyle/>
          <a:p>
            <a:r>
              <a:rPr lang="en-US" sz="3200" b="1" dirty="0">
                <a:solidFill>
                  <a:schemeClr val="accent6">
                    <a:lumMod val="50000"/>
                  </a:schemeClr>
                </a:solidFill>
                <a:latin typeface="Arial" panose="020B0604020202020204" pitchFamily="34" charset="0"/>
              </a:rPr>
              <a:t>Performing arts:</a:t>
            </a:r>
            <a:endParaRPr lang="en-US" sz="3200" dirty="0">
              <a:solidFill>
                <a:schemeClr val="accent6">
                  <a:lumMod val="50000"/>
                </a:schemeClr>
              </a:solidFill>
            </a:endParaRPr>
          </a:p>
        </p:txBody>
      </p:sp>
    </p:spTree>
    <p:extLst>
      <p:ext uri="{BB962C8B-B14F-4D97-AF65-F5344CB8AC3E}">
        <p14:creationId xmlns:p14="http://schemas.microsoft.com/office/powerpoint/2010/main" val="77043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832950"/>
            <a:ext cx="11506200" cy="6001643"/>
          </a:xfrm>
          <a:prstGeom prst="rect">
            <a:avLst/>
          </a:prstGeom>
        </p:spPr>
        <p:txBody>
          <a:bodyPr wrap="square">
            <a:spAutoFit/>
          </a:bodyPr>
          <a:lstStyle/>
          <a:p>
            <a:pPr algn="just"/>
            <a:r>
              <a:rPr lang="en-US" sz="3200" dirty="0">
                <a:solidFill>
                  <a:srgbClr val="000000"/>
                </a:solidFill>
                <a:latin typeface="Times New Roman" panose="02020603050405020304" pitchFamily="18" charset="0"/>
                <a:cs typeface="Times New Roman" panose="02020603050405020304" pitchFamily="18" charset="0"/>
              </a:rPr>
              <a:t>The musical tradition of Bangladesh is </a:t>
            </a:r>
            <a:r>
              <a:rPr lang="en-US" sz="3200" b="1" dirty="0">
                <a:solidFill>
                  <a:srgbClr val="000000"/>
                </a:solidFill>
                <a:latin typeface="Times New Roman" panose="02020603050405020304" pitchFamily="18" charset="0"/>
                <a:cs typeface="Times New Roman" panose="02020603050405020304" pitchFamily="18" charset="0"/>
              </a:rPr>
              <a:t>lyrics-based</a:t>
            </a:r>
            <a:r>
              <a:rPr lang="en-US" sz="3200" dirty="0">
                <a:solidFill>
                  <a:srgbClr val="000000"/>
                </a:solidFill>
                <a:latin typeface="Times New Roman" panose="02020603050405020304" pitchFamily="18" charset="0"/>
                <a:cs typeface="Times New Roman" panose="02020603050405020304" pitchFamily="18" charset="0"/>
              </a:rPr>
              <a:t>, with </a:t>
            </a:r>
            <a:r>
              <a:rPr lang="en-US" sz="3200" b="1" dirty="0">
                <a:solidFill>
                  <a:srgbClr val="000000"/>
                </a:solidFill>
                <a:latin typeface="Times New Roman" panose="02020603050405020304" pitchFamily="18" charset="0"/>
                <a:cs typeface="Times New Roman" panose="02020603050405020304" pitchFamily="18" charset="0"/>
              </a:rPr>
              <a:t>minimal instrumental</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accompaniment. We </a:t>
            </a:r>
            <a:r>
              <a:rPr lang="en-US" sz="3200" dirty="0">
                <a:solidFill>
                  <a:srgbClr val="000000"/>
                </a:solidFill>
                <a:latin typeface="Times New Roman" panose="02020603050405020304" pitchFamily="18" charset="0"/>
                <a:cs typeface="Times New Roman" panose="02020603050405020304" pitchFamily="18" charset="0"/>
              </a:rPr>
              <a:t>can </a:t>
            </a:r>
            <a:r>
              <a:rPr lang="en-US" sz="3200" b="1" dirty="0">
                <a:solidFill>
                  <a:srgbClr val="000000"/>
                </a:solidFill>
                <a:latin typeface="Times New Roman" panose="02020603050405020304" pitchFamily="18" charset="0"/>
                <a:cs typeface="Times New Roman" panose="02020603050405020304" pitchFamily="18" charset="0"/>
              </a:rPr>
              <a:t>classify folk songs </a:t>
            </a:r>
            <a:r>
              <a:rPr lang="en-US" sz="3200" dirty="0">
                <a:solidFill>
                  <a:srgbClr val="000000"/>
                </a:solidFill>
                <a:latin typeface="Times New Roman" panose="02020603050405020304" pitchFamily="18" charset="0"/>
                <a:cs typeface="Times New Roman" panose="02020603050405020304" pitchFamily="18" charset="0"/>
              </a:rPr>
              <a:t>in </a:t>
            </a:r>
            <a:r>
              <a:rPr lang="en-US" sz="3200" b="1" dirty="0">
                <a:solidFill>
                  <a:srgbClr val="000000"/>
                </a:solidFill>
                <a:latin typeface="Times New Roman" panose="02020603050405020304" pitchFamily="18" charset="0"/>
                <a:cs typeface="Times New Roman" panose="02020603050405020304" pitchFamily="18" charset="0"/>
              </a:rPr>
              <a:t>seven categories</a:t>
            </a:r>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love, ritual, philosophy</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and </a:t>
            </a:r>
            <a:r>
              <a:rPr lang="en-US" sz="3200" b="1" dirty="0" smtClean="0">
                <a:solidFill>
                  <a:srgbClr val="000000"/>
                </a:solidFill>
                <a:latin typeface="Times New Roman" panose="02020603050405020304" pitchFamily="18" charset="0"/>
                <a:cs typeface="Times New Roman" panose="02020603050405020304" pitchFamily="18" charset="0"/>
              </a:rPr>
              <a:t>devotion</a:t>
            </a:r>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work</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and </a:t>
            </a:r>
            <a:r>
              <a:rPr lang="en-US" sz="3200" b="1" dirty="0" err="1" smtClean="0">
                <a:solidFill>
                  <a:srgbClr val="000000"/>
                </a:solidFill>
                <a:latin typeface="Times New Roman" panose="02020603050405020304" pitchFamily="18" charset="0"/>
                <a:cs typeface="Times New Roman" panose="02020603050405020304" pitchFamily="18" charset="0"/>
              </a:rPr>
              <a:t>labour</a:t>
            </a:r>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profession</a:t>
            </a:r>
            <a:r>
              <a:rPr lang="en-US" sz="3200" dirty="0">
                <a:solidFill>
                  <a:srgbClr val="000000"/>
                </a:solidFill>
                <a:latin typeface="Times New Roman" panose="02020603050405020304" pitchFamily="18" charset="0"/>
                <a:cs typeface="Times New Roman" panose="02020603050405020304" pitchFamily="18" charset="0"/>
              </a:rPr>
              <a:t> and </a:t>
            </a:r>
            <a:r>
              <a:rPr lang="en-US" sz="3200" b="1" dirty="0">
                <a:solidFill>
                  <a:srgbClr val="000000"/>
                </a:solidFill>
                <a:latin typeface="Times New Roman" panose="02020603050405020304" pitchFamily="18" charset="0"/>
                <a:cs typeface="Times New Roman" panose="02020603050405020304" pitchFamily="18" charset="0"/>
              </a:rPr>
              <a:t>occupation</a:t>
            </a:r>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satire</a:t>
            </a:r>
            <a:r>
              <a:rPr lang="en-US" sz="3200" dirty="0">
                <a:solidFill>
                  <a:srgbClr val="000000"/>
                </a:solidFill>
                <a:latin typeface="Times New Roman" panose="02020603050405020304" pitchFamily="18" charset="0"/>
                <a:cs typeface="Times New Roman" panose="02020603050405020304" pitchFamily="18" charset="0"/>
              </a:rPr>
              <a:t> and </a:t>
            </a:r>
            <a:r>
              <a:rPr lang="en-US" sz="3200" b="1" dirty="0">
                <a:solidFill>
                  <a:srgbClr val="000000"/>
                </a:solidFill>
                <a:latin typeface="Times New Roman" panose="02020603050405020304" pitchFamily="18" charset="0"/>
                <a:cs typeface="Times New Roman" panose="02020603050405020304" pitchFamily="18" charset="0"/>
              </a:rPr>
              <a:t>fun</a:t>
            </a:r>
            <a:r>
              <a:rPr lang="en-US" sz="3200" dirty="0">
                <a:solidFill>
                  <a:srgbClr val="000000"/>
                </a:solidFill>
                <a:latin typeface="Times New Roman" panose="02020603050405020304" pitchFamily="18" charset="0"/>
                <a:cs typeface="Times New Roman" panose="02020603050405020304" pitchFamily="18" charset="0"/>
              </a:rPr>
              <a:t>, and </a:t>
            </a:r>
            <a:r>
              <a:rPr lang="en-US" sz="3200" b="1" dirty="0">
                <a:solidFill>
                  <a:srgbClr val="000000"/>
                </a:solidFill>
                <a:latin typeface="Times New Roman" panose="02020603050405020304" pitchFamily="18" charset="0"/>
                <a:cs typeface="Times New Roman" panose="02020603050405020304" pitchFamily="18" charset="0"/>
              </a:rPr>
              <a:t>mixed</a:t>
            </a:r>
            <a:r>
              <a:rPr lang="en-US" sz="3200" dirty="0">
                <a:solidFill>
                  <a:srgbClr val="000000"/>
                </a:solidFill>
                <a:latin typeface="Times New Roman" panose="02020603050405020304" pitchFamily="18" charset="0"/>
                <a:cs typeface="Times New Roman" panose="02020603050405020304" pitchFamily="18" charset="0"/>
              </a:rPr>
              <a:t>. On the other side there </a:t>
            </a:r>
            <a:r>
              <a:rPr lang="en-US" sz="3200" dirty="0" smtClean="0">
                <a:solidFill>
                  <a:srgbClr val="000000"/>
                </a:solidFill>
                <a:latin typeface="Times New Roman" panose="02020603050405020304" pitchFamily="18" charset="0"/>
                <a:cs typeface="Times New Roman" panose="02020603050405020304" pitchFamily="18" charset="0"/>
              </a:rPr>
              <a:t>are different </a:t>
            </a:r>
            <a:r>
              <a:rPr lang="en-US" sz="3200" dirty="0">
                <a:solidFill>
                  <a:srgbClr val="000000"/>
                </a:solidFill>
                <a:latin typeface="Times New Roman" panose="02020603050405020304" pitchFamily="18" charset="0"/>
                <a:cs typeface="Times New Roman" panose="02020603050405020304" pitchFamily="18" charset="0"/>
              </a:rPr>
              <a:t>forms of Folk music, </a:t>
            </a:r>
            <a:r>
              <a:rPr lang="en-US" sz="3200" b="1" i="1" dirty="0" err="1">
                <a:solidFill>
                  <a:srgbClr val="000000"/>
                </a:solidFill>
                <a:latin typeface="Times New Roman" panose="02020603050405020304" pitchFamily="18" charset="0"/>
                <a:cs typeface="Times New Roman" panose="02020603050405020304" pitchFamily="18" charset="0"/>
              </a:rPr>
              <a:t>Baul</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Gombhira</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Bhatiali</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Bhawaiya</a:t>
            </a:r>
            <a:r>
              <a:rPr lang="en-US" sz="3200" b="1" i="1" dirty="0" smtClean="0">
                <a:solidFill>
                  <a:srgbClr val="000000"/>
                </a:solidFill>
                <a:latin typeface="Times New Roman" panose="02020603050405020304" pitchFamily="18" charset="0"/>
                <a:cs typeface="Times New Roman" panose="02020603050405020304" pitchFamily="18" charset="0"/>
              </a:rPr>
              <a:t>, </a:t>
            </a:r>
            <a:r>
              <a:rPr lang="en-US" sz="3200" b="1" i="1" dirty="0" err="1" smtClean="0">
                <a:solidFill>
                  <a:srgbClr val="000000"/>
                </a:solidFill>
                <a:latin typeface="Times New Roman" panose="02020603050405020304" pitchFamily="18" charset="0"/>
                <a:cs typeface="Times New Roman" panose="02020603050405020304" pitchFamily="18" charset="0"/>
              </a:rPr>
              <a:t>kavigan</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ghatu</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gan</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smtClean="0">
                <a:solidFill>
                  <a:srgbClr val="000000"/>
                </a:solidFill>
                <a:latin typeface="Times New Roman" panose="02020603050405020304" pitchFamily="18" charset="0"/>
                <a:cs typeface="Times New Roman" panose="02020603050405020304" pitchFamily="18" charset="0"/>
              </a:rPr>
              <a:t>jhumur</a:t>
            </a:r>
            <a:r>
              <a:rPr lang="en-US" sz="3200" b="1" i="1" dirty="0" smtClean="0">
                <a:solidFill>
                  <a:srgbClr val="000000"/>
                </a:solidFill>
                <a:latin typeface="Times New Roman" panose="02020603050405020304" pitchFamily="18" charset="0"/>
                <a:cs typeface="Times New Roman" panose="02020603050405020304" pitchFamily="18" charset="0"/>
              </a:rPr>
              <a:t>, </a:t>
            </a:r>
            <a:r>
              <a:rPr lang="en-US" sz="3200" b="1" i="1" dirty="0" err="1" smtClean="0">
                <a:solidFill>
                  <a:srgbClr val="000000"/>
                </a:solidFill>
                <a:latin typeface="Times New Roman" panose="02020603050405020304" pitchFamily="18" charset="0"/>
                <a:cs typeface="Times New Roman" panose="02020603050405020304" pitchFamily="18" charset="0"/>
              </a:rPr>
              <a:t>baramasi</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meyeli</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git</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jatra</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gan</a:t>
            </a:r>
            <a:r>
              <a:rPr lang="en-US" sz="3200" b="1" i="1" dirty="0">
                <a:solidFill>
                  <a:srgbClr val="000000"/>
                </a:solidFill>
                <a:latin typeface="Times New Roman" panose="02020603050405020304" pitchFamily="18" charset="0"/>
                <a:cs typeface="Times New Roman" panose="02020603050405020304" pitchFamily="18" charset="0"/>
              </a:rPr>
              <a:t>, sari </a:t>
            </a:r>
            <a:r>
              <a:rPr lang="en-US" sz="3200" b="1" i="1" dirty="0" err="1">
                <a:solidFill>
                  <a:srgbClr val="000000"/>
                </a:solidFill>
                <a:latin typeface="Times New Roman" panose="02020603050405020304" pitchFamily="18" charset="0"/>
                <a:cs typeface="Times New Roman" panose="02020603050405020304" pitchFamily="18" charset="0"/>
              </a:rPr>
              <a:t>gan</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etc. The </a:t>
            </a:r>
            <a:r>
              <a:rPr lang="en-US" sz="3200" b="1" dirty="0" err="1">
                <a:solidFill>
                  <a:srgbClr val="000000"/>
                </a:solidFill>
                <a:latin typeface="Times New Roman" panose="02020603050405020304" pitchFamily="18" charset="0"/>
                <a:cs typeface="Times New Roman" panose="02020603050405020304" pitchFamily="18" charset="0"/>
              </a:rPr>
              <a:t>Baul</a:t>
            </a:r>
            <a:r>
              <a:rPr lang="en-US" sz="3200" dirty="0">
                <a:solidFill>
                  <a:srgbClr val="000000"/>
                </a:solidFill>
                <a:latin typeface="Times New Roman" panose="02020603050405020304" pitchFamily="18" charset="0"/>
                <a:cs typeface="Times New Roman" panose="02020603050405020304" pitchFamily="18" charset="0"/>
              </a:rPr>
              <a:t> tradition is a </a:t>
            </a:r>
            <a:r>
              <a:rPr lang="en-US" sz="3200" b="1" dirty="0">
                <a:solidFill>
                  <a:srgbClr val="000000"/>
                </a:solidFill>
                <a:latin typeface="Times New Roman" panose="02020603050405020304" pitchFamily="18" charset="0"/>
                <a:cs typeface="Times New Roman" panose="02020603050405020304" pitchFamily="18" charset="0"/>
              </a:rPr>
              <a:t>unique heritage </a:t>
            </a:r>
            <a:r>
              <a:rPr lang="en-US" sz="3200" dirty="0" smtClean="0">
                <a:solidFill>
                  <a:srgbClr val="000000"/>
                </a:solidFill>
                <a:latin typeface="Times New Roman" panose="02020603050405020304" pitchFamily="18" charset="0"/>
                <a:cs typeface="Times New Roman" panose="02020603050405020304" pitchFamily="18" charset="0"/>
              </a:rPr>
              <a:t>of Bangla </a:t>
            </a:r>
            <a:r>
              <a:rPr lang="en-US" sz="3200" dirty="0">
                <a:solidFill>
                  <a:srgbClr val="000000"/>
                </a:solidFill>
                <a:latin typeface="Times New Roman" panose="02020603050405020304" pitchFamily="18" charset="0"/>
                <a:cs typeface="Times New Roman" panose="02020603050405020304" pitchFamily="18" charset="0"/>
              </a:rPr>
              <a:t>folk music, and there are numerous other musical traditions in Bangladesh, which </a:t>
            </a:r>
            <a:r>
              <a:rPr lang="en-US" sz="3200" dirty="0" smtClean="0">
                <a:solidFill>
                  <a:srgbClr val="000000"/>
                </a:solidFill>
                <a:latin typeface="Times New Roman" panose="02020603050405020304" pitchFamily="18" charset="0"/>
                <a:cs typeface="Times New Roman" panose="02020603050405020304" pitchFamily="18" charset="0"/>
              </a:rPr>
              <a:t>vary from </a:t>
            </a:r>
            <a:r>
              <a:rPr lang="en-US" sz="3200" dirty="0">
                <a:solidFill>
                  <a:srgbClr val="000000"/>
                </a:solidFill>
                <a:latin typeface="Times New Roman" panose="02020603050405020304" pitchFamily="18" charset="0"/>
                <a:cs typeface="Times New Roman" panose="02020603050405020304" pitchFamily="18" charset="0"/>
              </a:rPr>
              <a:t>one region to the other. </a:t>
            </a:r>
            <a:r>
              <a:rPr lang="en-US" sz="3200" b="1" dirty="0" err="1">
                <a:solidFill>
                  <a:srgbClr val="000000"/>
                </a:solidFill>
                <a:latin typeface="Times New Roman" panose="02020603050405020304" pitchFamily="18" charset="0"/>
                <a:cs typeface="Times New Roman" panose="02020603050405020304" pitchFamily="18" charset="0"/>
              </a:rPr>
              <a:t>Gombhira</a:t>
            </a:r>
            <a:r>
              <a:rPr lang="en-US" sz="3200" b="1" dirty="0">
                <a:solidFill>
                  <a:srgbClr val="000000"/>
                </a:solidFill>
                <a:latin typeface="Times New Roman" panose="02020603050405020304" pitchFamily="18" charset="0"/>
                <a:cs typeface="Times New Roman" panose="02020603050405020304" pitchFamily="18" charset="0"/>
              </a:rPr>
              <a:t>, </a:t>
            </a:r>
            <a:r>
              <a:rPr lang="en-US" sz="3200" b="1" dirty="0" err="1">
                <a:solidFill>
                  <a:srgbClr val="000000"/>
                </a:solidFill>
                <a:latin typeface="Times New Roman" panose="02020603050405020304" pitchFamily="18" charset="0"/>
                <a:cs typeface="Times New Roman" panose="02020603050405020304" pitchFamily="18" charset="0"/>
              </a:rPr>
              <a:t>Bhatiali</a:t>
            </a:r>
            <a:r>
              <a:rPr lang="en-US" sz="3200" b="1" dirty="0">
                <a:solidFill>
                  <a:srgbClr val="000000"/>
                </a:solidFill>
                <a:latin typeface="Times New Roman" panose="02020603050405020304" pitchFamily="18" charset="0"/>
                <a:cs typeface="Times New Roman" panose="02020603050405020304" pitchFamily="18" charset="0"/>
              </a:rPr>
              <a:t>, </a:t>
            </a:r>
            <a:r>
              <a:rPr lang="en-US" sz="3200" b="1" dirty="0" err="1">
                <a:solidFill>
                  <a:srgbClr val="000000"/>
                </a:solidFill>
                <a:latin typeface="Times New Roman" panose="02020603050405020304" pitchFamily="18" charset="0"/>
                <a:cs typeface="Times New Roman" panose="02020603050405020304" pitchFamily="18" charset="0"/>
              </a:rPr>
              <a:t>Bhawaiya</a:t>
            </a: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are a few of the </a:t>
            </a:r>
            <a:r>
              <a:rPr lang="en-US" sz="3200" dirty="0" smtClean="0">
                <a:solidFill>
                  <a:srgbClr val="000000"/>
                </a:solidFill>
                <a:latin typeface="Times New Roman" panose="02020603050405020304" pitchFamily="18" charset="0"/>
                <a:cs typeface="Times New Roman" panose="02020603050405020304" pitchFamily="18" charset="0"/>
              </a:rPr>
              <a:t>better-known musical </a:t>
            </a:r>
            <a:r>
              <a:rPr lang="en-US" sz="3200" dirty="0">
                <a:solidFill>
                  <a:srgbClr val="000000"/>
                </a:solidFill>
                <a:latin typeface="Times New Roman" panose="02020603050405020304" pitchFamily="18" charset="0"/>
                <a:cs typeface="Times New Roman" panose="02020603050405020304" pitchFamily="18" charset="0"/>
              </a:rPr>
              <a:t>forms. Folk music of Bengal is often accompanied by the </a:t>
            </a:r>
            <a:r>
              <a:rPr lang="en-US" sz="3200" b="1" dirty="0" err="1">
                <a:solidFill>
                  <a:srgbClr val="000000"/>
                </a:solidFill>
                <a:latin typeface="Times New Roman" panose="02020603050405020304" pitchFamily="18" charset="0"/>
                <a:cs typeface="Times New Roman" panose="02020603050405020304" pitchFamily="18" charset="0"/>
              </a:rPr>
              <a:t>ektara</a:t>
            </a:r>
            <a:r>
              <a:rPr lang="en-US" sz="3200" dirty="0">
                <a:solidFill>
                  <a:srgbClr val="000000"/>
                </a:solidFill>
                <a:latin typeface="Times New Roman" panose="02020603050405020304" pitchFamily="18" charset="0"/>
                <a:cs typeface="Times New Roman" panose="02020603050405020304" pitchFamily="18" charset="0"/>
              </a:rPr>
              <a:t>, an instrument </a:t>
            </a:r>
            <a:r>
              <a:rPr lang="en-US" sz="3200" dirty="0" smtClean="0">
                <a:solidFill>
                  <a:srgbClr val="000000"/>
                </a:solidFill>
                <a:latin typeface="Times New Roman" panose="02020603050405020304" pitchFamily="18" charset="0"/>
                <a:cs typeface="Times New Roman" panose="02020603050405020304" pitchFamily="18" charset="0"/>
              </a:rPr>
              <a:t>with only </a:t>
            </a:r>
            <a:r>
              <a:rPr lang="en-US" sz="3200" b="1" dirty="0">
                <a:solidFill>
                  <a:srgbClr val="000000"/>
                </a:solidFill>
                <a:latin typeface="Times New Roman" panose="02020603050405020304" pitchFamily="18" charset="0"/>
                <a:cs typeface="Times New Roman" panose="02020603050405020304" pitchFamily="18" charset="0"/>
              </a:rPr>
              <a:t>one string</a:t>
            </a:r>
            <a:r>
              <a:rPr lang="en-US" sz="3200" dirty="0">
                <a:solidFill>
                  <a:srgbClr val="000000"/>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p>
        </p:txBody>
      </p:sp>
      <p:sp>
        <p:nvSpPr>
          <p:cNvPr id="3" name="TextBox 2"/>
          <p:cNvSpPr txBox="1"/>
          <p:nvPr/>
        </p:nvSpPr>
        <p:spPr>
          <a:xfrm>
            <a:off x="379412" y="292740"/>
            <a:ext cx="3352800" cy="560153"/>
          </a:xfrm>
          <a:prstGeom prst="rect">
            <a:avLst/>
          </a:prstGeom>
          <a:noFill/>
        </p:spPr>
        <p:txBody>
          <a:bodyPr wrap="square" rtlCol="0">
            <a:spAutoFit/>
          </a:bodyPr>
          <a:lstStyle/>
          <a:p>
            <a:pPr>
              <a:lnSpc>
                <a:spcPct val="95000"/>
              </a:lnSpc>
            </a:pPr>
            <a:r>
              <a:rPr lang="en-US" sz="3200" b="1" i="1" dirty="0" smtClean="0">
                <a:solidFill>
                  <a:schemeClr val="accent6">
                    <a:lumMod val="50000"/>
                  </a:schemeClr>
                </a:solidFill>
              </a:rPr>
              <a:t>Music</a:t>
            </a:r>
            <a:endParaRPr lang="en-US" sz="3200" b="1" i="1" dirty="0">
              <a:solidFill>
                <a:schemeClr val="accent6">
                  <a:lumMod val="50000"/>
                </a:schemeClr>
              </a:solidFill>
            </a:endParaRPr>
          </a:p>
        </p:txBody>
      </p:sp>
    </p:spTree>
    <p:extLst>
      <p:ext uri="{BB962C8B-B14F-4D97-AF65-F5344CB8AC3E}">
        <p14:creationId xmlns:p14="http://schemas.microsoft.com/office/powerpoint/2010/main" val="413966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412" y="152400"/>
            <a:ext cx="2895600" cy="501676"/>
          </a:xfrm>
          <a:prstGeom prst="rect">
            <a:avLst/>
          </a:prstGeom>
          <a:noFill/>
        </p:spPr>
        <p:txBody>
          <a:bodyPr wrap="square" rtlCol="0">
            <a:spAutoFit/>
          </a:bodyPr>
          <a:lstStyle/>
          <a:p>
            <a:pPr>
              <a:lnSpc>
                <a:spcPct val="95000"/>
              </a:lnSpc>
            </a:pPr>
            <a:r>
              <a:rPr lang="en-US" sz="2800" b="1" i="1" dirty="0" err="1" smtClean="0">
                <a:solidFill>
                  <a:srgbClr val="FF0000"/>
                </a:solidFill>
              </a:rPr>
              <a:t>Baul</a:t>
            </a:r>
            <a:r>
              <a:rPr lang="en-US" sz="2800" b="1" i="1" dirty="0" smtClean="0">
                <a:solidFill>
                  <a:srgbClr val="FF0000"/>
                </a:solidFill>
              </a:rPr>
              <a:t> Song</a:t>
            </a:r>
            <a:endParaRPr lang="en-US" sz="2800" b="1" i="1" dirty="0">
              <a:solidFill>
                <a:srgbClr val="FF0000"/>
              </a:solidFill>
            </a:endParaRPr>
          </a:p>
        </p:txBody>
      </p:sp>
      <p:sp>
        <p:nvSpPr>
          <p:cNvPr id="3" name="Rectangle 2"/>
          <p:cNvSpPr/>
          <p:nvPr/>
        </p:nvSpPr>
        <p:spPr>
          <a:xfrm>
            <a:off x="379412" y="838200"/>
            <a:ext cx="11201400" cy="5123262"/>
          </a:xfrm>
          <a:prstGeom prst="rect">
            <a:avLst/>
          </a:prstGeom>
        </p:spPr>
        <p:txBody>
          <a:bodyPr wrap="square">
            <a:spAutoFit/>
          </a:bodyPr>
          <a:lstStyle/>
          <a:p>
            <a:pPr algn="just">
              <a:lnSpc>
                <a:spcPct val="125000"/>
              </a:lnSpc>
            </a:pPr>
            <a:r>
              <a:rPr lang="en-US" dirty="0">
                <a:solidFill>
                  <a:srgbClr val="000000"/>
                </a:solidFill>
                <a:latin typeface="Roboto"/>
              </a:rPr>
              <a:t>The word </a:t>
            </a:r>
            <a:r>
              <a:rPr lang="en-US" b="1" dirty="0">
                <a:solidFill>
                  <a:srgbClr val="000000"/>
                </a:solidFill>
                <a:latin typeface="Roboto"/>
              </a:rPr>
              <a:t>“</a:t>
            </a:r>
            <a:r>
              <a:rPr lang="en-US" b="1" dirty="0" err="1">
                <a:solidFill>
                  <a:srgbClr val="000000"/>
                </a:solidFill>
                <a:latin typeface="Roboto"/>
              </a:rPr>
              <a:t>Baul</a:t>
            </a:r>
            <a:r>
              <a:rPr lang="en-US" b="1" dirty="0">
                <a:solidFill>
                  <a:srgbClr val="000000"/>
                </a:solidFill>
                <a:latin typeface="Roboto"/>
              </a:rPr>
              <a:t>” </a:t>
            </a:r>
            <a:r>
              <a:rPr lang="en-US" dirty="0">
                <a:solidFill>
                  <a:srgbClr val="000000"/>
                </a:solidFill>
                <a:latin typeface="Roboto"/>
              </a:rPr>
              <a:t>first appeared in Bengali text around the </a:t>
            </a:r>
            <a:r>
              <a:rPr lang="en-US" b="1" dirty="0">
                <a:solidFill>
                  <a:srgbClr val="000000"/>
                </a:solidFill>
                <a:latin typeface="Roboto"/>
              </a:rPr>
              <a:t>15th century</a:t>
            </a:r>
            <a:r>
              <a:rPr lang="en-US" dirty="0">
                <a:solidFill>
                  <a:srgbClr val="000000"/>
                </a:solidFill>
                <a:latin typeface="Roboto"/>
              </a:rPr>
              <a:t>, and over time became a </a:t>
            </a:r>
            <a:r>
              <a:rPr lang="en-US" dirty="0" smtClean="0">
                <a:solidFill>
                  <a:srgbClr val="000000"/>
                </a:solidFill>
                <a:latin typeface="Roboto"/>
              </a:rPr>
              <a:t>recognized </a:t>
            </a:r>
            <a:r>
              <a:rPr lang="en-US" dirty="0">
                <a:solidFill>
                  <a:srgbClr val="000000"/>
                </a:solidFill>
                <a:latin typeface="Roboto"/>
              </a:rPr>
              <a:t>and popular musical genre. </a:t>
            </a:r>
            <a:r>
              <a:rPr lang="en-US" dirty="0"/>
              <a:t>It is the overall literary value of the works, the </a:t>
            </a:r>
            <a:r>
              <a:rPr lang="en-US" b="1" dirty="0"/>
              <a:t>philosophy and spirituality </a:t>
            </a:r>
            <a:r>
              <a:rPr lang="en-US" dirty="0"/>
              <a:t>in the unique music, together with the </a:t>
            </a:r>
            <a:r>
              <a:rPr lang="en-US" dirty="0" err="1"/>
              <a:t>Baul’s</a:t>
            </a:r>
            <a:r>
              <a:rPr lang="en-US" dirty="0"/>
              <a:t> emphasis on </a:t>
            </a:r>
            <a:r>
              <a:rPr lang="en-US" b="1" dirty="0"/>
              <a:t>living life in closest proximity </a:t>
            </a:r>
            <a:r>
              <a:rPr lang="en-US" dirty="0"/>
              <a:t>with </a:t>
            </a:r>
            <a:r>
              <a:rPr lang="en-US" b="1" dirty="0"/>
              <a:t>nature’s climactic cycles</a:t>
            </a:r>
            <a:r>
              <a:rPr lang="en-US" dirty="0"/>
              <a:t>, cosmology, their food habits, social rites and rituals, </a:t>
            </a:r>
            <a:r>
              <a:rPr lang="en-US" b="1" dirty="0"/>
              <a:t>spirit of tolerance </a:t>
            </a:r>
            <a:r>
              <a:rPr lang="en-US" dirty="0"/>
              <a:t>and </a:t>
            </a:r>
            <a:r>
              <a:rPr lang="en-US" b="1" dirty="0"/>
              <a:t>secularism </a:t>
            </a:r>
            <a:r>
              <a:rPr lang="en-US" dirty="0"/>
              <a:t>makes it one of our </a:t>
            </a:r>
            <a:r>
              <a:rPr lang="en-US" b="1" dirty="0"/>
              <a:t>most phenomenal cultural component</a:t>
            </a:r>
            <a:r>
              <a:rPr lang="en-US" dirty="0"/>
              <a:t>. </a:t>
            </a:r>
            <a:r>
              <a:rPr lang="en-US" dirty="0" smtClean="0"/>
              <a:t>The </a:t>
            </a:r>
            <a:r>
              <a:rPr lang="en-US" b="1" dirty="0" err="1" smtClean="0"/>
              <a:t>Bauls</a:t>
            </a:r>
            <a:r>
              <a:rPr lang="en-US" b="1" dirty="0" smtClean="0"/>
              <a:t> believe </a:t>
            </a:r>
            <a:r>
              <a:rPr lang="en-US" dirty="0" smtClean="0"/>
              <a:t>that </a:t>
            </a:r>
            <a:r>
              <a:rPr lang="en-US" b="1" dirty="0"/>
              <a:t>God is hidden </a:t>
            </a:r>
            <a:r>
              <a:rPr lang="en-US" dirty="0"/>
              <a:t>in the </a:t>
            </a:r>
            <a:r>
              <a:rPr lang="en-US" b="1" dirty="0"/>
              <a:t>heart of man</a:t>
            </a:r>
            <a:r>
              <a:rPr lang="en-US" dirty="0"/>
              <a:t>, and </a:t>
            </a:r>
            <a:r>
              <a:rPr lang="en-US" b="1" dirty="0"/>
              <a:t>neither priest </a:t>
            </a:r>
            <a:r>
              <a:rPr lang="en-US" dirty="0"/>
              <a:t>nor </a:t>
            </a:r>
            <a:r>
              <a:rPr lang="en-US" b="1" dirty="0"/>
              <a:t>prophet</a:t>
            </a:r>
            <a:r>
              <a:rPr lang="en-US" dirty="0"/>
              <a:t>, nor the </a:t>
            </a:r>
            <a:r>
              <a:rPr lang="en-US" b="1" dirty="0"/>
              <a:t>ritual</a:t>
            </a:r>
            <a:r>
              <a:rPr lang="en-US" dirty="0"/>
              <a:t> of any </a:t>
            </a:r>
            <a:r>
              <a:rPr lang="en-US" b="1" dirty="0"/>
              <a:t>organized religion</a:t>
            </a:r>
            <a:r>
              <a:rPr lang="en-US" dirty="0"/>
              <a:t>, will help man to find him there. The </a:t>
            </a:r>
            <a:r>
              <a:rPr lang="en-US" dirty="0" err="1"/>
              <a:t>Baul</a:t>
            </a:r>
            <a:r>
              <a:rPr lang="en-US" dirty="0"/>
              <a:t> feels that both </a:t>
            </a:r>
            <a:r>
              <a:rPr lang="en-US" b="1" dirty="0"/>
              <a:t>temple and mosque </a:t>
            </a:r>
            <a:r>
              <a:rPr lang="en-US" dirty="0"/>
              <a:t>stand </a:t>
            </a:r>
            <a:r>
              <a:rPr lang="en-US" b="1" dirty="0"/>
              <a:t>across the path of truth</a:t>
            </a:r>
            <a:r>
              <a:rPr lang="en-US" dirty="0"/>
              <a:t>, blocking the search. The </a:t>
            </a:r>
            <a:r>
              <a:rPr lang="en-US" b="1" dirty="0"/>
              <a:t>search for God </a:t>
            </a:r>
            <a:r>
              <a:rPr lang="en-US" dirty="0"/>
              <a:t>is one which </a:t>
            </a:r>
            <a:r>
              <a:rPr lang="en-US" b="1" dirty="0"/>
              <a:t>everyone must carry </a:t>
            </a:r>
            <a:r>
              <a:rPr lang="en-US" dirty="0"/>
              <a:t>out for himself</a:t>
            </a:r>
            <a:endParaRPr lang="en-US" dirty="0"/>
          </a:p>
        </p:txBody>
      </p:sp>
    </p:spTree>
    <p:extLst>
      <p:ext uri="{BB962C8B-B14F-4D97-AF65-F5344CB8AC3E}">
        <p14:creationId xmlns:p14="http://schemas.microsoft.com/office/powerpoint/2010/main" val="228928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12" y="609600"/>
            <a:ext cx="11277600" cy="5632311"/>
          </a:xfrm>
          <a:prstGeom prst="rect">
            <a:avLst/>
          </a:prstGeom>
        </p:spPr>
        <p:txBody>
          <a:bodyPr wrap="square">
            <a:spAutoFit/>
          </a:bodyPr>
          <a:lstStyle/>
          <a:p>
            <a:pPr algn="just"/>
            <a:r>
              <a:rPr lang="en-US" dirty="0"/>
              <a:t>T</a:t>
            </a:r>
            <a:r>
              <a:rPr lang="en-US" dirty="0" smtClean="0"/>
              <a:t>he </a:t>
            </a:r>
            <a:r>
              <a:rPr lang="en-US" b="1" dirty="0"/>
              <a:t>charm of the </a:t>
            </a:r>
            <a:r>
              <a:rPr lang="en-US" b="1" dirty="0" err="1"/>
              <a:t>Baul</a:t>
            </a:r>
            <a:r>
              <a:rPr lang="en-US" b="1" dirty="0"/>
              <a:t> </a:t>
            </a:r>
            <a:r>
              <a:rPr lang="en-US" b="1" dirty="0" smtClean="0"/>
              <a:t>songs </a:t>
            </a:r>
            <a:r>
              <a:rPr lang="en-US" dirty="0"/>
              <a:t>lies in two things: that they are folk songs, in the sense that they come </a:t>
            </a:r>
            <a:r>
              <a:rPr lang="en-US" dirty="0" smtClean="0"/>
              <a:t>spontaneously </a:t>
            </a:r>
            <a:r>
              <a:rPr lang="en-US" dirty="0"/>
              <a:t>from the hearts of people and speak therefore to the hearts of people even of a very different culture; and </a:t>
            </a:r>
            <a:r>
              <a:rPr lang="en-US" b="1" dirty="0"/>
              <a:t>they are songs which speak </a:t>
            </a:r>
            <a:r>
              <a:rPr lang="en-US" dirty="0"/>
              <a:t>of certain </a:t>
            </a:r>
            <a:r>
              <a:rPr lang="en-US" b="1" dirty="0"/>
              <a:t>universal mysteries of life</a:t>
            </a:r>
            <a:r>
              <a:rPr lang="en-US" dirty="0"/>
              <a:t>, graced with a human and very real </a:t>
            </a:r>
            <a:r>
              <a:rPr lang="en-US" dirty="0" smtClean="0"/>
              <a:t>dignity</a:t>
            </a:r>
            <a:r>
              <a:rPr lang="en-US" dirty="0"/>
              <a:t>. It has been said in one of the </a:t>
            </a:r>
            <a:r>
              <a:rPr lang="en-US" dirty="0" err="1"/>
              <a:t>Baul</a:t>
            </a:r>
            <a:r>
              <a:rPr lang="en-US" dirty="0"/>
              <a:t> songs:</a:t>
            </a:r>
          </a:p>
          <a:p>
            <a:pPr algn="just"/>
            <a:r>
              <a:rPr lang="en-US" dirty="0"/>
              <a:t>  </a:t>
            </a:r>
            <a:endParaRPr lang="en-US" dirty="0" smtClean="0"/>
          </a:p>
          <a:p>
            <a:pPr algn="just"/>
            <a:r>
              <a:rPr lang="en-US" dirty="0" smtClean="0">
                <a:solidFill>
                  <a:srgbClr val="002060"/>
                </a:solidFill>
              </a:rPr>
              <a:t>“Oh </a:t>
            </a:r>
            <a:r>
              <a:rPr lang="en-US" dirty="0">
                <a:solidFill>
                  <a:srgbClr val="002060"/>
                </a:solidFill>
              </a:rPr>
              <a:t>Lord! With what can I worship You? </a:t>
            </a:r>
            <a:endParaRPr lang="en-US" dirty="0" smtClean="0">
              <a:solidFill>
                <a:srgbClr val="002060"/>
              </a:solidFill>
            </a:endParaRPr>
          </a:p>
          <a:p>
            <a:pPr algn="just"/>
            <a:r>
              <a:rPr lang="en-US" dirty="0" smtClean="0">
                <a:solidFill>
                  <a:srgbClr val="002060"/>
                </a:solidFill>
              </a:rPr>
              <a:t>Pray</a:t>
            </a:r>
            <a:r>
              <a:rPr lang="en-US" dirty="0">
                <a:solidFill>
                  <a:srgbClr val="002060"/>
                </a:solidFill>
              </a:rPr>
              <a:t>, tell me which flower I may offer? </a:t>
            </a:r>
            <a:endParaRPr lang="en-US" dirty="0" smtClean="0">
              <a:solidFill>
                <a:srgbClr val="002060"/>
              </a:solidFill>
            </a:endParaRPr>
          </a:p>
          <a:p>
            <a:pPr algn="just"/>
            <a:r>
              <a:rPr lang="en-US" dirty="0" smtClean="0">
                <a:solidFill>
                  <a:srgbClr val="002060"/>
                </a:solidFill>
              </a:rPr>
              <a:t>The </a:t>
            </a:r>
            <a:r>
              <a:rPr lang="en-US" dirty="0" err="1">
                <a:solidFill>
                  <a:srgbClr val="002060"/>
                </a:solidFill>
              </a:rPr>
              <a:t>malati</a:t>
            </a:r>
            <a:r>
              <a:rPr lang="en-US" dirty="0">
                <a:solidFill>
                  <a:srgbClr val="002060"/>
                </a:solidFill>
              </a:rPr>
              <a:t> or </a:t>
            </a:r>
            <a:r>
              <a:rPr lang="en-US" dirty="0" err="1">
                <a:solidFill>
                  <a:srgbClr val="002060"/>
                </a:solidFill>
              </a:rPr>
              <a:t>beli</a:t>
            </a:r>
            <a:r>
              <a:rPr lang="en-US" dirty="0">
                <a:solidFill>
                  <a:srgbClr val="002060"/>
                </a:solidFill>
              </a:rPr>
              <a:t>, </a:t>
            </a:r>
            <a:r>
              <a:rPr lang="en-US" dirty="0" smtClean="0">
                <a:solidFill>
                  <a:srgbClr val="002060"/>
                </a:solidFill>
              </a:rPr>
              <a:t>or </a:t>
            </a:r>
            <a:r>
              <a:rPr lang="en-US" dirty="0">
                <a:solidFill>
                  <a:srgbClr val="002060"/>
                </a:solidFill>
              </a:rPr>
              <a:t>the golden </a:t>
            </a:r>
            <a:r>
              <a:rPr lang="en-US" dirty="0" err="1">
                <a:solidFill>
                  <a:srgbClr val="002060"/>
                </a:solidFill>
              </a:rPr>
              <a:t>parijat</a:t>
            </a:r>
            <a:r>
              <a:rPr lang="en-US" dirty="0">
                <a:solidFill>
                  <a:srgbClr val="002060"/>
                </a:solidFill>
              </a:rPr>
              <a:t> </a:t>
            </a:r>
            <a:endParaRPr lang="en-US" dirty="0" smtClean="0">
              <a:solidFill>
                <a:srgbClr val="002060"/>
              </a:solidFill>
            </a:endParaRPr>
          </a:p>
          <a:p>
            <a:pPr algn="just"/>
            <a:r>
              <a:rPr lang="en-US" dirty="0" smtClean="0">
                <a:solidFill>
                  <a:srgbClr val="002060"/>
                </a:solidFill>
              </a:rPr>
              <a:t>From </a:t>
            </a:r>
            <a:r>
              <a:rPr lang="en-US" dirty="0">
                <a:solidFill>
                  <a:srgbClr val="002060"/>
                </a:solidFill>
              </a:rPr>
              <a:t>the garden of Paradise? </a:t>
            </a:r>
            <a:endParaRPr lang="en-US" dirty="0" smtClean="0">
              <a:solidFill>
                <a:srgbClr val="002060"/>
              </a:solidFill>
            </a:endParaRPr>
          </a:p>
          <a:p>
            <a:pPr algn="just"/>
            <a:r>
              <a:rPr lang="en-US" dirty="0" smtClean="0">
                <a:solidFill>
                  <a:srgbClr val="002060"/>
                </a:solidFill>
              </a:rPr>
              <a:t>If</a:t>
            </a:r>
            <a:r>
              <a:rPr lang="en-US" dirty="0">
                <a:solidFill>
                  <a:srgbClr val="002060"/>
                </a:solidFill>
              </a:rPr>
              <a:t>, by repeating Your name, these flowers will bloom Inside my own heart, then Perhaps from my chanting </a:t>
            </a:r>
            <a:endParaRPr lang="en-US" dirty="0" smtClean="0">
              <a:solidFill>
                <a:srgbClr val="002060"/>
              </a:solidFill>
            </a:endParaRPr>
          </a:p>
          <a:p>
            <a:pPr algn="just"/>
            <a:r>
              <a:rPr lang="en-US" dirty="0" smtClean="0">
                <a:solidFill>
                  <a:srgbClr val="002060"/>
                </a:solidFill>
              </a:rPr>
              <a:t>Your </a:t>
            </a:r>
            <a:r>
              <a:rPr lang="en-US" dirty="0">
                <a:solidFill>
                  <a:srgbClr val="002060"/>
                </a:solidFill>
              </a:rPr>
              <a:t>name, my eyes will eventually </a:t>
            </a:r>
            <a:endParaRPr lang="en-US" dirty="0" smtClean="0">
              <a:solidFill>
                <a:srgbClr val="002060"/>
              </a:solidFill>
            </a:endParaRPr>
          </a:p>
          <a:p>
            <a:pPr algn="just"/>
            <a:r>
              <a:rPr lang="en-US" dirty="0" smtClean="0">
                <a:solidFill>
                  <a:srgbClr val="002060"/>
                </a:solidFill>
              </a:rPr>
              <a:t>Open </a:t>
            </a:r>
            <a:r>
              <a:rPr lang="en-US" dirty="0">
                <a:solidFill>
                  <a:srgbClr val="002060"/>
                </a:solidFill>
              </a:rPr>
              <a:t>like them to admire You</a:t>
            </a:r>
            <a:r>
              <a:rPr lang="en-US"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31562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asan raj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453" y="1285009"/>
            <a:ext cx="2861033" cy="366799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56012" y="5029279"/>
            <a:ext cx="1609736" cy="461665"/>
          </a:xfrm>
          <a:prstGeom prst="rect">
            <a:avLst/>
          </a:prstGeom>
        </p:spPr>
        <p:txBody>
          <a:bodyPr wrap="none">
            <a:spAutoFit/>
          </a:bodyPr>
          <a:lstStyle/>
          <a:p>
            <a:r>
              <a:rPr lang="en-US" b="1" dirty="0" err="1">
                <a:solidFill>
                  <a:srgbClr val="000000"/>
                </a:solidFill>
                <a:latin typeface="Calibri" panose="020F0502020204030204" pitchFamily="34" charset="0"/>
                <a:cs typeface="Calibri" panose="020F0502020204030204" pitchFamily="34" charset="0"/>
              </a:rPr>
              <a:t>Hason</a:t>
            </a:r>
            <a:r>
              <a:rPr lang="en-US" b="1" dirty="0">
                <a:solidFill>
                  <a:srgbClr val="000000"/>
                </a:solidFill>
                <a:latin typeface="Calibri" panose="020F0502020204030204" pitchFamily="34" charset="0"/>
                <a:cs typeface="Calibri" panose="020F0502020204030204" pitchFamily="34" charset="0"/>
              </a:rPr>
              <a:t> Raja</a:t>
            </a:r>
            <a:endParaRPr lang="en-US" b="1" i="0" dirty="0">
              <a:solidFill>
                <a:srgbClr val="000000"/>
              </a:solidFill>
              <a:effectLst/>
              <a:latin typeface="Calibri" panose="020F0502020204030204" pitchFamily="34" charset="0"/>
              <a:cs typeface="Calibri" panose="020F0502020204030204" pitchFamily="34" charset="0"/>
            </a:endParaRPr>
          </a:p>
        </p:txBody>
      </p:sp>
      <p:pic>
        <p:nvPicPr>
          <p:cNvPr id="1028" name="Picture 4" descr="Image result for lal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994" y="1285009"/>
            <a:ext cx="2750993" cy="366799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1812" y="5017732"/>
            <a:ext cx="2255361" cy="461665"/>
          </a:xfrm>
          <a:prstGeom prst="rect">
            <a:avLst/>
          </a:prstGeom>
        </p:spPr>
        <p:txBody>
          <a:bodyPr wrap="none">
            <a:spAutoFit/>
          </a:bodyPr>
          <a:lstStyle/>
          <a:p>
            <a:r>
              <a:rPr lang="en-US" b="1" dirty="0">
                <a:solidFill>
                  <a:srgbClr val="222222"/>
                </a:solidFill>
                <a:latin typeface="Calibri" panose="020F0502020204030204" pitchFamily="34" charset="0"/>
                <a:cs typeface="Calibri" panose="020F0502020204030204" pitchFamily="34" charset="0"/>
              </a:rPr>
              <a:t>Fakir </a:t>
            </a:r>
            <a:r>
              <a:rPr lang="en-US" b="1" dirty="0" err="1">
                <a:solidFill>
                  <a:srgbClr val="222222"/>
                </a:solidFill>
                <a:latin typeface="Calibri" panose="020F0502020204030204" pitchFamily="34" charset="0"/>
                <a:cs typeface="Calibri" panose="020F0502020204030204" pitchFamily="34" charset="0"/>
              </a:rPr>
              <a:t>Lalon</a:t>
            </a:r>
            <a:r>
              <a:rPr lang="en-US" b="1" dirty="0">
                <a:solidFill>
                  <a:srgbClr val="222222"/>
                </a:solidFill>
                <a:latin typeface="Calibri" panose="020F0502020204030204" pitchFamily="34" charset="0"/>
                <a:cs typeface="Calibri" panose="020F0502020204030204" pitchFamily="34" charset="0"/>
              </a:rPr>
              <a:t> Shah</a:t>
            </a:r>
            <a:endParaRPr lang="en-US" dirty="0">
              <a:latin typeface="Calibri" panose="020F0502020204030204" pitchFamily="34" charset="0"/>
              <a:cs typeface="Calibri" panose="020F0502020204030204" pitchFamily="34" charset="0"/>
            </a:endParaRPr>
          </a:p>
        </p:txBody>
      </p:sp>
      <p:pic>
        <p:nvPicPr>
          <p:cNvPr id="1030" name="Picture 6" descr="Image result for Abbasuddin"/>
          <p:cNvPicPr>
            <a:picLocks noChangeAspect="1" noChangeArrowheads="1"/>
          </p:cNvPicPr>
          <p:nvPr/>
        </p:nvPicPr>
        <p:blipFill rotWithShape="1">
          <a:blip r:embed="rId4">
            <a:extLst>
              <a:ext uri="{28A0092B-C50C-407E-A947-70E740481C1C}">
                <a14:useLocalDpi xmlns:a14="http://schemas.microsoft.com/office/drawing/2010/main" val="0"/>
              </a:ext>
            </a:extLst>
          </a:blip>
          <a:srcRect l="5805" r="7722"/>
          <a:stretch/>
        </p:blipFill>
        <p:spPr bwMode="auto">
          <a:xfrm>
            <a:off x="6089657" y="1285008"/>
            <a:ext cx="2819400" cy="36679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65101" y="5017731"/>
            <a:ext cx="2702984" cy="461665"/>
          </a:xfrm>
          <a:prstGeom prst="rect">
            <a:avLst/>
          </a:prstGeom>
        </p:spPr>
        <p:txBody>
          <a:bodyPr wrap="none">
            <a:spAutoFit/>
          </a:bodyPr>
          <a:lstStyle/>
          <a:p>
            <a:r>
              <a:rPr lang="en-US" b="1" dirty="0" err="1">
                <a:solidFill>
                  <a:srgbClr val="222222"/>
                </a:solidFill>
                <a:latin typeface="Calibri" panose="020F0502020204030204" pitchFamily="34" charset="0"/>
                <a:cs typeface="Calibri" panose="020F0502020204030204" pitchFamily="34" charset="0"/>
              </a:rPr>
              <a:t>Abbasuddin</a:t>
            </a:r>
            <a:r>
              <a:rPr lang="en-US" b="1" dirty="0">
                <a:solidFill>
                  <a:srgbClr val="222222"/>
                </a:solidFill>
                <a:latin typeface="Calibri" panose="020F0502020204030204" pitchFamily="34" charset="0"/>
                <a:cs typeface="Calibri" panose="020F0502020204030204" pitchFamily="34" charset="0"/>
              </a:rPr>
              <a:t> Ahmed</a:t>
            </a:r>
            <a:endParaRPr lang="en-US" b="1" dirty="0">
              <a:latin typeface="Calibri" panose="020F0502020204030204" pitchFamily="34" charset="0"/>
              <a:cs typeface="Calibri" panose="020F0502020204030204" pitchFamily="34" charset="0"/>
            </a:endParaRPr>
          </a:p>
        </p:txBody>
      </p:sp>
      <p:pic>
        <p:nvPicPr>
          <p:cNvPr id="1032" name="Picture 8" descr="Image result for shah abdul karim"/>
          <p:cNvPicPr>
            <a:picLocks noChangeAspect="1" noChangeArrowheads="1"/>
          </p:cNvPicPr>
          <p:nvPr/>
        </p:nvPicPr>
        <p:blipFill rotWithShape="1">
          <a:blip r:embed="rId5">
            <a:extLst>
              <a:ext uri="{28A0092B-C50C-407E-A947-70E740481C1C}">
                <a14:useLocalDpi xmlns:a14="http://schemas.microsoft.com/office/drawing/2010/main" val="0"/>
              </a:ext>
            </a:extLst>
          </a:blip>
          <a:srcRect l="1046" t="283" r="37258" b="-283"/>
          <a:stretch/>
        </p:blipFill>
        <p:spPr bwMode="auto">
          <a:xfrm>
            <a:off x="8983738" y="1285009"/>
            <a:ext cx="2577466" cy="36679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981072" y="4952999"/>
            <a:ext cx="2437911" cy="461665"/>
          </a:xfrm>
          <a:prstGeom prst="rect">
            <a:avLst/>
          </a:prstGeom>
        </p:spPr>
        <p:txBody>
          <a:bodyPr wrap="none">
            <a:spAutoFit/>
          </a:bodyPr>
          <a:lstStyle/>
          <a:p>
            <a:r>
              <a:rPr lang="en-US" b="1" dirty="0" smtClean="0">
                <a:latin typeface="Calibri" panose="020F0502020204030204" pitchFamily="34" charset="0"/>
                <a:cs typeface="Calibri" panose="020F0502020204030204" pitchFamily="34" charset="0"/>
              </a:rPr>
              <a:t>Shah Abdul </a:t>
            </a:r>
            <a:r>
              <a:rPr lang="en-US" b="1" dirty="0" err="1">
                <a:latin typeface="Calibri" panose="020F0502020204030204" pitchFamily="34" charset="0"/>
                <a:cs typeface="Calibri" panose="020F0502020204030204" pitchFamily="34" charset="0"/>
              </a:rPr>
              <a:t>karim</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107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aKTAR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412" y="1066800"/>
            <a:ext cx="3169920"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60412" y="5192138"/>
            <a:ext cx="2133600" cy="443198"/>
          </a:xfrm>
          <a:prstGeom prst="rect">
            <a:avLst/>
          </a:prstGeom>
          <a:noFill/>
        </p:spPr>
        <p:txBody>
          <a:bodyPr wrap="square" rtlCol="0">
            <a:spAutoFit/>
          </a:bodyPr>
          <a:lstStyle/>
          <a:p>
            <a:pPr algn="ctr">
              <a:lnSpc>
                <a:spcPct val="95000"/>
              </a:lnSpc>
            </a:pPr>
            <a:r>
              <a:rPr lang="en-US" b="1" dirty="0" err="1" smtClean="0"/>
              <a:t>Aktara</a:t>
            </a:r>
            <a:endParaRPr lang="en-US" b="1" dirty="0"/>
          </a:p>
        </p:txBody>
      </p:sp>
      <p:pic>
        <p:nvPicPr>
          <p:cNvPr id="2054" name="Picture 6" descr="Image result for Dota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012" y="1056409"/>
            <a:ext cx="3000598" cy="39727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27612" y="5168040"/>
            <a:ext cx="1371600" cy="443198"/>
          </a:xfrm>
          <a:prstGeom prst="rect">
            <a:avLst/>
          </a:prstGeom>
          <a:noFill/>
        </p:spPr>
        <p:txBody>
          <a:bodyPr wrap="square" rtlCol="0">
            <a:spAutoFit/>
          </a:bodyPr>
          <a:lstStyle/>
          <a:p>
            <a:pPr>
              <a:lnSpc>
                <a:spcPct val="95000"/>
              </a:lnSpc>
            </a:pPr>
            <a:r>
              <a:rPr lang="en-US" b="1" dirty="0" err="1" smtClean="0">
                <a:latin typeface="Calibri" panose="020F0502020204030204" pitchFamily="34" charset="0"/>
                <a:cs typeface="Calibri" panose="020F0502020204030204" pitchFamily="34" charset="0"/>
              </a:rPr>
              <a:t>Dotara</a:t>
            </a:r>
            <a:endParaRPr lang="en-US" b="1" dirty="0">
              <a:latin typeface="Calibri" panose="020F0502020204030204" pitchFamily="34" charset="0"/>
              <a:cs typeface="Calibri" panose="020F0502020204030204" pitchFamily="34" charset="0"/>
            </a:endParaRPr>
          </a:p>
        </p:txBody>
      </p:sp>
      <p:pic>
        <p:nvPicPr>
          <p:cNvPr id="2056" name="Picture 8" descr="Image result for Bengali Music instrument"/>
          <p:cNvPicPr>
            <a:picLocks noChangeAspect="1" noChangeArrowheads="1"/>
          </p:cNvPicPr>
          <p:nvPr/>
        </p:nvPicPr>
        <p:blipFill rotWithShape="1">
          <a:blip r:embed="rId4">
            <a:extLst>
              <a:ext uri="{28A0092B-C50C-407E-A947-70E740481C1C}">
                <a14:useLocalDpi xmlns:a14="http://schemas.microsoft.com/office/drawing/2010/main" val="0"/>
              </a:ext>
            </a:extLst>
          </a:blip>
          <a:srcRect l="31000" t="4396" r="5000"/>
          <a:stretch/>
        </p:blipFill>
        <p:spPr bwMode="auto">
          <a:xfrm>
            <a:off x="7587141" y="1066801"/>
            <a:ext cx="3886491"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120686" y="5192138"/>
            <a:ext cx="2819400" cy="443198"/>
          </a:xfrm>
          <a:prstGeom prst="rect">
            <a:avLst/>
          </a:prstGeom>
          <a:noFill/>
        </p:spPr>
        <p:txBody>
          <a:bodyPr wrap="square" rtlCol="0">
            <a:spAutoFit/>
          </a:bodyPr>
          <a:lstStyle/>
          <a:p>
            <a:pPr>
              <a:lnSpc>
                <a:spcPct val="95000"/>
              </a:lnSpc>
            </a:pPr>
            <a:r>
              <a:rPr lang="en-US" b="1" dirty="0" err="1" smtClean="0">
                <a:latin typeface="Calibri" panose="020F0502020204030204" pitchFamily="34" charset="0"/>
                <a:cs typeface="Calibri" panose="020F0502020204030204" pitchFamily="34" charset="0"/>
              </a:rPr>
              <a:t>Dhol</a:t>
            </a:r>
            <a:r>
              <a:rPr lang="en-US" b="1" dirty="0" smtClean="0">
                <a:latin typeface="Calibri" panose="020F0502020204030204" pitchFamily="34" charset="0"/>
                <a:cs typeface="Calibri" panose="020F0502020204030204" pitchFamily="34" charset="0"/>
              </a:rPr>
              <a:t> and </a:t>
            </a:r>
            <a:r>
              <a:rPr lang="en-US" b="1" dirty="0" err="1" smtClean="0">
                <a:latin typeface="Calibri" panose="020F0502020204030204" pitchFamily="34" charset="0"/>
                <a:cs typeface="Calibri" panose="020F0502020204030204" pitchFamily="34" charset="0"/>
              </a:rPr>
              <a:t>Fluet</a:t>
            </a:r>
            <a:r>
              <a:rPr lang="en-US" b="1" dirty="0" err="1">
                <a:latin typeface="Calibri" panose="020F0502020204030204" pitchFamily="34" charset="0"/>
                <a:cs typeface="Calibri" panose="020F0502020204030204" pitchFamily="34" charset="0"/>
              </a:rPr>
              <a:t>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520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8012" y="304800"/>
            <a:ext cx="3200400" cy="501676"/>
          </a:xfrm>
          <a:prstGeom prst="rect">
            <a:avLst/>
          </a:prstGeom>
          <a:noFill/>
        </p:spPr>
        <p:txBody>
          <a:bodyPr wrap="square" rtlCol="0">
            <a:spAutoFit/>
          </a:bodyPr>
          <a:lstStyle/>
          <a:p>
            <a:pPr>
              <a:lnSpc>
                <a:spcPct val="95000"/>
              </a:lnSpc>
            </a:pPr>
            <a:r>
              <a:rPr lang="en-US" sz="2800" b="1" dirty="0" smtClean="0">
                <a:solidFill>
                  <a:srgbClr val="FF0000"/>
                </a:solidFill>
              </a:rPr>
              <a:t>Fakir </a:t>
            </a:r>
            <a:r>
              <a:rPr lang="en-US" sz="2800" b="1" dirty="0" err="1" smtClean="0">
                <a:solidFill>
                  <a:srgbClr val="FF0000"/>
                </a:solidFill>
              </a:rPr>
              <a:t>Lalon</a:t>
            </a:r>
            <a:r>
              <a:rPr lang="en-US" sz="2800" b="1" dirty="0" smtClean="0">
                <a:solidFill>
                  <a:srgbClr val="FF0000"/>
                </a:solidFill>
              </a:rPr>
              <a:t> Shah</a:t>
            </a:r>
            <a:endParaRPr lang="en-US" sz="2800" b="1" dirty="0">
              <a:solidFill>
                <a:srgbClr val="FF0000"/>
              </a:solidFill>
            </a:endParaRPr>
          </a:p>
        </p:txBody>
      </p:sp>
      <p:sp>
        <p:nvSpPr>
          <p:cNvPr id="3" name="Rectangle 2"/>
          <p:cNvSpPr/>
          <p:nvPr/>
        </p:nvSpPr>
        <p:spPr>
          <a:xfrm>
            <a:off x="455612" y="1219200"/>
            <a:ext cx="11201400" cy="5093702"/>
          </a:xfrm>
          <a:prstGeom prst="rect">
            <a:avLst/>
          </a:prstGeom>
        </p:spPr>
        <p:txBody>
          <a:bodyPr wrap="square">
            <a:spAutoFit/>
          </a:bodyPr>
          <a:lstStyle/>
          <a:p>
            <a:pPr algn="just"/>
            <a:r>
              <a:rPr lang="en-US" sz="2500" dirty="0">
                <a:solidFill>
                  <a:srgbClr val="333333"/>
                </a:solidFill>
                <a:latin typeface="Helvetica Neue"/>
              </a:rPr>
              <a:t>Little is known about the </a:t>
            </a:r>
            <a:r>
              <a:rPr lang="en-US" sz="2500" b="1" dirty="0">
                <a:solidFill>
                  <a:srgbClr val="333333"/>
                </a:solidFill>
                <a:latin typeface="Helvetica Neue"/>
              </a:rPr>
              <a:t>personal life of </a:t>
            </a:r>
            <a:r>
              <a:rPr lang="en-US" sz="2500" b="1" dirty="0" err="1">
                <a:solidFill>
                  <a:srgbClr val="333333"/>
                </a:solidFill>
                <a:latin typeface="Helvetica Neue"/>
              </a:rPr>
              <a:t>Lalon</a:t>
            </a:r>
            <a:r>
              <a:rPr lang="en-US" sz="2500" b="1" dirty="0">
                <a:solidFill>
                  <a:srgbClr val="333333"/>
                </a:solidFill>
                <a:latin typeface="Helvetica Neue"/>
              </a:rPr>
              <a:t> Shah</a:t>
            </a:r>
            <a:r>
              <a:rPr lang="en-US" sz="2500" dirty="0">
                <a:solidFill>
                  <a:srgbClr val="333333"/>
                </a:solidFill>
                <a:latin typeface="Helvetica Neue"/>
              </a:rPr>
              <a:t>. He was probably </a:t>
            </a:r>
            <a:r>
              <a:rPr lang="en-US" sz="2500" b="1" dirty="0">
                <a:solidFill>
                  <a:srgbClr val="333333"/>
                </a:solidFill>
                <a:latin typeface="Helvetica Neue"/>
              </a:rPr>
              <a:t>married in his boyhood</a:t>
            </a:r>
            <a:r>
              <a:rPr lang="en-US" sz="2500" dirty="0">
                <a:solidFill>
                  <a:srgbClr val="333333"/>
                </a:solidFill>
                <a:latin typeface="Helvetica Neue"/>
              </a:rPr>
              <a:t>. Sometime in early years of his life, </a:t>
            </a:r>
            <a:r>
              <a:rPr lang="en-US" sz="2500" dirty="0" err="1">
                <a:solidFill>
                  <a:srgbClr val="333333"/>
                </a:solidFill>
                <a:latin typeface="Helvetica Neue"/>
              </a:rPr>
              <a:t>Lalon</a:t>
            </a:r>
            <a:r>
              <a:rPr lang="en-US" sz="2500" dirty="0">
                <a:solidFill>
                  <a:srgbClr val="333333"/>
                </a:solidFill>
                <a:latin typeface="Helvetica Neue"/>
              </a:rPr>
              <a:t> happened to be a </a:t>
            </a:r>
            <a:r>
              <a:rPr lang="en-US" sz="2500" b="1" dirty="0">
                <a:solidFill>
                  <a:srgbClr val="333333"/>
                </a:solidFill>
                <a:latin typeface="Helvetica Neue"/>
              </a:rPr>
              <a:t>victim of small pox</a:t>
            </a:r>
            <a:r>
              <a:rPr lang="en-US" sz="2500" dirty="0">
                <a:solidFill>
                  <a:srgbClr val="333333"/>
                </a:solidFill>
                <a:latin typeface="Helvetica Neue"/>
              </a:rPr>
              <a:t> while in a journey to visit the places of pilgrimage. His companions abandoned him on the way. A Muslim </a:t>
            </a:r>
            <a:r>
              <a:rPr lang="en-US" sz="2500" dirty="0" smtClean="0">
                <a:solidFill>
                  <a:srgbClr val="333333"/>
                </a:solidFill>
                <a:latin typeface="Helvetica Neue"/>
              </a:rPr>
              <a:t>fakir, </a:t>
            </a:r>
            <a:r>
              <a:rPr lang="en-US" sz="2500" b="1" dirty="0" err="1">
                <a:solidFill>
                  <a:srgbClr val="333333"/>
                </a:solidFill>
                <a:latin typeface="Helvetica Neue"/>
              </a:rPr>
              <a:t>Siraj</a:t>
            </a:r>
            <a:r>
              <a:rPr lang="en-US" sz="2500" b="1" dirty="0">
                <a:solidFill>
                  <a:srgbClr val="333333"/>
                </a:solidFill>
                <a:latin typeface="Helvetica Neue"/>
              </a:rPr>
              <a:t> </a:t>
            </a:r>
            <a:r>
              <a:rPr lang="en-US" sz="2500" b="1" dirty="0" err="1">
                <a:solidFill>
                  <a:srgbClr val="333333"/>
                </a:solidFill>
                <a:latin typeface="Helvetica Neue"/>
              </a:rPr>
              <a:t>Sanyi</a:t>
            </a:r>
            <a:r>
              <a:rPr lang="en-US" sz="2500" b="1" dirty="0">
                <a:solidFill>
                  <a:srgbClr val="333333"/>
                </a:solidFill>
                <a:latin typeface="Helvetica Neue"/>
              </a:rPr>
              <a:t> </a:t>
            </a:r>
            <a:r>
              <a:rPr lang="en-US" sz="2500" dirty="0">
                <a:solidFill>
                  <a:srgbClr val="333333"/>
                </a:solidFill>
                <a:latin typeface="Helvetica Neue"/>
              </a:rPr>
              <a:t>rescued him in a dying condition and got him recovered by nursing and medical treatment. After his recovery </a:t>
            </a:r>
            <a:r>
              <a:rPr lang="en-US" sz="2500" dirty="0" err="1">
                <a:solidFill>
                  <a:srgbClr val="333333"/>
                </a:solidFill>
                <a:latin typeface="Helvetica Neue"/>
              </a:rPr>
              <a:t>Lalon</a:t>
            </a:r>
            <a:r>
              <a:rPr lang="en-US" sz="2500" dirty="0">
                <a:solidFill>
                  <a:srgbClr val="333333"/>
                </a:solidFill>
                <a:latin typeface="Helvetica Neue"/>
              </a:rPr>
              <a:t> </a:t>
            </a:r>
            <a:r>
              <a:rPr lang="en-US" sz="2500" b="1" dirty="0">
                <a:solidFill>
                  <a:srgbClr val="333333"/>
                </a:solidFill>
                <a:latin typeface="Helvetica Neue"/>
              </a:rPr>
              <a:t>returned to his house</a:t>
            </a:r>
            <a:r>
              <a:rPr lang="en-US" sz="2500" dirty="0">
                <a:solidFill>
                  <a:srgbClr val="333333"/>
                </a:solidFill>
                <a:latin typeface="Helvetica Neue"/>
              </a:rPr>
              <a:t>, but was denounced by his wife and the relatives since he had been under the shelter and association of the Muslims. </a:t>
            </a:r>
            <a:r>
              <a:rPr lang="en-US" sz="2500" b="1" dirty="0">
                <a:solidFill>
                  <a:srgbClr val="333333"/>
                </a:solidFill>
                <a:latin typeface="Helvetica Neue"/>
              </a:rPr>
              <a:t>Disappointed and disheartened</a:t>
            </a:r>
            <a:r>
              <a:rPr lang="en-US" sz="2500" dirty="0">
                <a:solidFill>
                  <a:srgbClr val="333333"/>
                </a:solidFill>
                <a:latin typeface="Helvetica Neue"/>
              </a:rPr>
              <a:t>, </a:t>
            </a:r>
            <a:r>
              <a:rPr lang="en-US" sz="2500" dirty="0" err="1">
                <a:solidFill>
                  <a:srgbClr val="333333"/>
                </a:solidFill>
                <a:latin typeface="Helvetica Neue"/>
              </a:rPr>
              <a:t>Lalon</a:t>
            </a:r>
            <a:r>
              <a:rPr lang="en-US" sz="2500" dirty="0">
                <a:solidFill>
                  <a:srgbClr val="333333"/>
                </a:solidFill>
                <a:latin typeface="Helvetica Neue"/>
              </a:rPr>
              <a:t> returned to </a:t>
            </a:r>
            <a:r>
              <a:rPr lang="en-US" sz="2500" b="1" dirty="0" err="1">
                <a:solidFill>
                  <a:srgbClr val="333333"/>
                </a:solidFill>
                <a:latin typeface="Helvetica Neue"/>
              </a:rPr>
              <a:t>Siraj</a:t>
            </a:r>
            <a:r>
              <a:rPr lang="en-US" sz="2500" b="1" dirty="0">
                <a:solidFill>
                  <a:srgbClr val="333333"/>
                </a:solidFill>
                <a:latin typeface="Helvetica Neue"/>
              </a:rPr>
              <a:t> </a:t>
            </a:r>
            <a:r>
              <a:rPr lang="en-US" sz="2500" b="1" dirty="0" err="1">
                <a:solidFill>
                  <a:srgbClr val="333333"/>
                </a:solidFill>
                <a:latin typeface="Helvetica Neue"/>
              </a:rPr>
              <a:t>Sanyi</a:t>
            </a:r>
            <a:r>
              <a:rPr lang="en-US" sz="2500" dirty="0">
                <a:solidFill>
                  <a:srgbClr val="333333"/>
                </a:solidFill>
                <a:latin typeface="Helvetica Neue"/>
              </a:rPr>
              <a:t>, initiated with him in </a:t>
            </a:r>
            <a:r>
              <a:rPr lang="en-US" sz="2500" b="1" dirty="0" err="1">
                <a:solidFill>
                  <a:srgbClr val="333333"/>
                </a:solidFill>
                <a:latin typeface="Helvetica Neue"/>
              </a:rPr>
              <a:t>Baul</a:t>
            </a:r>
            <a:r>
              <a:rPr lang="en-US" sz="2500" b="1" dirty="0">
                <a:solidFill>
                  <a:srgbClr val="333333"/>
                </a:solidFill>
                <a:latin typeface="Helvetica Neue"/>
              </a:rPr>
              <a:t> doctrine </a:t>
            </a:r>
            <a:r>
              <a:rPr lang="en-US" sz="2500" dirty="0">
                <a:solidFill>
                  <a:srgbClr val="333333"/>
                </a:solidFill>
                <a:latin typeface="Helvetica Neue"/>
              </a:rPr>
              <a:t>and devoted himself in austere ascetic practice. After the death of his Guru, </a:t>
            </a:r>
            <a:r>
              <a:rPr lang="en-US" sz="2500" dirty="0" err="1">
                <a:solidFill>
                  <a:srgbClr val="333333"/>
                </a:solidFill>
                <a:latin typeface="Helvetica Neue"/>
              </a:rPr>
              <a:t>Lalon</a:t>
            </a:r>
            <a:r>
              <a:rPr lang="en-US" sz="2500" dirty="0">
                <a:solidFill>
                  <a:srgbClr val="333333"/>
                </a:solidFill>
                <a:latin typeface="Helvetica Neue"/>
              </a:rPr>
              <a:t> established his </a:t>
            </a:r>
            <a:r>
              <a:rPr lang="en-US" sz="2500" b="1" dirty="0" err="1">
                <a:solidFill>
                  <a:srgbClr val="333333"/>
                </a:solidFill>
                <a:latin typeface="Helvetica Neue"/>
              </a:rPr>
              <a:t>akhda</a:t>
            </a:r>
            <a:r>
              <a:rPr lang="en-US" sz="2500" dirty="0">
                <a:solidFill>
                  <a:srgbClr val="333333"/>
                </a:solidFill>
                <a:latin typeface="Helvetica Neue"/>
              </a:rPr>
              <a:t> (monastery) at </a:t>
            </a:r>
            <a:r>
              <a:rPr lang="en-US" sz="2500" b="1" dirty="0" err="1">
                <a:solidFill>
                  <a:srgbClr val="333333"/>
                </a:solidFill>
                <a:latin typeface="Helvetica Neue"/>
              </a:rPr>
              <a:t>Chheunriya</a:t>
            </a:r>
            <a:r>
              <a:rPr lang="en-US" sz="2500" dirty="0">
                <a:solidFill>
                  <a:srgbClr val="333333"/>
                </a:solidFill>
                <a:latin typeface="Helvetica Neue"/>
              </a:rPr>
              <a:t> on the bank of the </a:t>
            </a:r>
            <a:r>
              <a:rPr lang="en-US" sz="2500" dirty="0" err="1">
                <a:solidFill>
                  <a:srgbClr val="333333"/>
                </a:solidFill>
                <a:latin typeface="Helvetica Neue"/>
              </a:rPr>
              <a:t>Kaliganga</a:t>
            </a:r>
            <a:r>
              <a:rPr lang="en-US" sz="2500" dirty="0">
                <a:solidFill>
                  <a:srgbClr val="333333"/>
                </a:solidFill>
                <a:latin typeface="Helvetica Neue"/>
              </a:rPr>
              <a:t>, and passed his days there in austerity, composing and singing devotional songs.</a:t>
            </a:r>
            <a:endParaRPr lang="en-US" sz="2500" dirty="0"/>
          </a:p>
        </p:txBody>
      </p:sp>
    </p:spTree>
    <p:extLst>
      <p:ext uri="{BB962C8B-B14F-4D97-AF65-F5344CB8AC3E}">
        <p14:creationId xmlns:p14="http://schemas.microsoft.com/office/powerpoint/2010/main" val="299588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685800"/>
            <a:ext cx="11125200" cy="5544338"/>
          </a:xfrm>
          <a:prstGeom prst="rect">
            <a:avLst/>
          </a:prstGeom>
        </p:spPr>
        <p:txBody>
          <a:bodyPr wrap="square">
            <a:spAutoFit/>
          </a:bodyPr>
          <a:lstStyle/>
          <a:p>
            <a:pPr algn="just">
              <a:lnSpc>
                <a:spcPct val="125000"/>
              </a:lnSpc>
            </a:pPr>
            <a:r>
              <a:rPr lang="en-US" sz="2600" dirty="0" err="1">
                <a:solidFill>
                  <a:srgbClr val="333333"/>
                </a:solidFill>
                <a:latin typeface="Helvetica Neue"/>
              </a:rPr>
              <a:t>Lalon</a:t>
            </a:r>
            <a:r>
              <a:rPr lang="en-US" sz="2600" dirty="0">
                <a:solidFill>
                  <a:srgbClr val="333333"/>
                </a:solidFill>
                <a:latin typeface="Helvetica Neue"/>
              </a:rPr>
              <a:t> had no </a:t>
            </a:r>
            <a:r>
              <a:rPr lang="en-US" sz="2600" b="1" dirty="0">
                <a:solidFill>
                  <a:srgbClr val="333333"/>
                </a:solidFill>
                <a:latin typeface="Helvetica Neue"/>
              </a:rPr>
              <a:t>institutional education</a:t>
            </a:r>
            <a:r>
              <a:rPr lang="en-US" sz="2600" dirty="0">
                <a:solidFill>
                  <a:srgbClr val="333333"/>
                </a:solidFill>
                <a:latin typeface="Helvetica Neue"/>
              </a:rPr>
              <a:t>. By his devotion he acquired deep knowledge on the </a:t>
            </a:r>
            <a:r>
              <a:rPr lang="en-US" sz="2600" b="1" dirty="0">
                <a:solidFill>
                  <a:srgbClr val="333333"/>
                </a:solidFill>
                <a:latin typeface="Helvetica Neue"/>
              </a:rPr>
              <a:t>religious doctrines</a:t>
            </a:r>
            <a:r>
              <a:rPr lang="en-US" sz="2600" dirty="0">
                <a:solidFill>
                  <a:srgbClr val="333333"/>
                </a:solidFill>
                <a:latin typeface="Helvetica Neue"/>
              </a:rPr>
              <a:t> of the </a:t>
            </a:r>
            <a:r>
              <a:rPr lang="en-US" sz="2600" b="1" dirty="0">
                <a:solidFill>
                  <a:srgbClr val="333333"/>
                </a:solidFill>
                <a:latin typeface="Helvetica Neue"/>
              </a:rPr>
              <a:t>Hindus and Muslims</a:t>
            </a:r>
            <a:r>
              <a:rPr lang="en-US" sz="2600" dirty="0">
                <a:solidFill>
                  <a:srgbClr val="333333"/>
                </a:solidFill>
                <a:latin typeface="Helvetica Neue"/>
              </a:rPr>
              <a:t>, the manifestation of which is found in the songs composed by him. He </a:t>
            </a:r>
            <a:r>
              <a:rPr lang="en-US" sz="2600" b="1" dirty="0">
                <a:solidFill>
                  <a:srgbClr val="333333"/>
                </a:solidFill>
                <a:latin typeface="Helvetica Neue"/>
              </a:rPr>
              <a:t>composed</a:t>
            </a:r>
            <a:r>
              <a:rPr lang="en-US" sz="2600" dirty="0">
                <a:solidFill>
                  <a:srgbClr val="333333"/>
                </a:solidFill>
                <a:latin typeface="Helvetica Neue"/>
              </a:rPr>
              <a:t> nearly </a:t>
            </a:r>
            <a:r>
              <a:rPr lang="en-US" sz="2600" b="1" dirty="0">
                <a:solidFill>
                  <a:srgbClr val="333333"/>
                </a:solidFill>
                <a:latin typeface="Helvetica Neue"/>
              </a:rPr>
              <a:t>two thousand five hundred </a:t>
            </a:r>
            <a:r>
              <a:rPr lang="en-US" sz="2600" dirty="0">
                <a:solidFill>
                  <a:srgbClr val="333333"/>
                </a:solidFill>
                <a:latin typeface="Helvetica Neue"/>
              </a:rPr>
              <a:t>devotional songs. His songs are rich in mystic trend of thought and in artistic skill. Composed in </a:t>
            </a:r>
            <a:r>
              <a:rPr lang="en-US" sz="2600" b="1" dirty="0">
                <a:solidFill>
                  <a:srgbClr val="333333"/>
                </a:solidFill>
                <a:latin typeface="Helvetica Neue"/>
              </a:rPr>
              <a:t>simple language </a:t>
            </a:r>
            <a:r>
              <a:rPr lang="en-US" sz="2600" dirty="0">
                <a:solidFill>
                  <a:srgbClr val="333333"/>
                </a:solidFill>
                <a:latin typeface="Helvetica Neue"/>
              </a:rPr>
              <a:t>his songs are significant and impressive, and are indicative of ideal of human life, humanism and non-sectarian attitude. His disciples used to sing his songs. Even in his life time, a </a:t>
            </a:r>
            <a:r>
              <a:rPr lang="en-US" sz="2600" b="1" dirty="0">
                <a:solidFill>
                  <a:srgbClr val="333333"/>
                </a:solidFill>
                <a:latin typeface="Helvetica Neue"/>
              </a:rPr>
              <a:t>colossal </a:t>
            </a:r>
            <a:r>
              <a:rPr lang="en-US" sz="2600" b="1" dirty="0" err="1">
                <a:solidFill>
                  <a:srgbClr val="333333"/>
                </a:solidFill>
                <a:latin typeface="Helvetica Neue"/>
              </a:rPr>
              <a:t>Baul</a:t>
            </a:r>
            <a:r>
              <a:rPr lang="en-US" sz="2600" b="1" dirty="0">
                <a:solidFill>
                  <a:srgbClr val="333333"/>
                </a:solidFill>
                <a:latin typeface="Helvetica Neue"/>
              </a:rPr>
              <a:t> community developed</a:t>
            </a:r>
            <a:r>
              <a:rPr lang="en-US" sz="2600" dirty="0">
                <a:solidFill>
                  <a:srgbClr val="333333"/>
                </a:solidFill>
                <a:latin typeface="Helvetica Neue"/>
              </a:rPr>
              <a:t> consisting of his disciples and of their disciples. His disciples like </a:t>
            </a:r>
            <a:r>
              <a:rPr lang="en-US" sz="2600" b="1" dirty="0" err="1">
                <a:solidFill>
                  <a:srgbClr val="333333"/>
                </a:solidFill>
                <a:latin typeface="Helvetica Neue"/>
              </a:rPr>
              <a:t>Kangal</a:t>
            </a:r>
            <a:r>
              <a:rPr lang="en-US" sz="2600" b="1" dirty="0">
                <a:solidFill>
                  <a:srgbClr val="333333"/>
                </a:solidFill>
                <a:latin typeface="Helvetica Neue"/>
              </a:rPr>
              <a:t> </a:t>
            </a:r>
            <a:r>
              <a:rPr lang="en-US" sz="2600" b="1" dirty="0" err="1">
                <a:solidFill>
                  <a:srgbClr val="333333"/>
                </a:solidFill>
                <a:latin typeface="Helvetica Neue"/>
              </a:rPr>
              <a:t>Harinath</a:t>
            </a:r>
            <a:r>
              <a:rPr lang="en-US" sz="2600" b="1" dirty="0">
                <a:solidFill>
                  <a:srgbClr val="333333"/>
                </a:solidFill>
                <a:latin typeface="Helvetica Neue"/>
              </a:rPr>
              <a:t> </a:t>
            </a:r>
            <a:r>
              <a:rPr lang="en-US" sz="2600" b="1" dirty="0" err="1" smtClean="0">
                <a:solidFill>
                  <a:srgbClr val="333333"/>
                </a:solidFill>
                <a:latin typeface="Helvetica Neue"/>
              </a:rPr>
              <a:t>Majumder</a:t>
            </a:r>
            <a:r>
              <a:rPr lang="en-US" sz="2600" dirty="0" smtClean="0">
                <a:solidFill>
                  <a:srgbClr val="333333"/>
                </a:solidFill>
                <a:latin typeface="Helvetica Neue"/>
              </a:rPr>
              <a:t>, </a:t>
            </a:r>
            <a:r>
              <a:rPr lang="en-US" sz="2600" b="1" dirty="0" err="1" smtClean="0">
                <a:solidFill>
                  <a:srgbClr val="333333"/>
                </a:solidFill>
                <a:latin typeface="Helvetica Neue"/>
              </a:rPr>
              <a:t>Pagla</a:t>
            </a:r>
            <a:r>
              <a:rPr lang="en-US" sz="2600" b="1" dirty="0" smtClean="0">
                <a:solidFill>
                  <a:srgbClr val="333333"/>
                </a:solidFill>
                <a:latin typeface="Helvetica Neue"/>
              </a:rPr>
              <a:t> </a:t>
            </a:r>
            <a:r>
              <a:rPr lang="en-US" sz="2600" b="1" dirty="0">
                <a:solidFill>
                  <a:srgbClr val="333333"/>
                </a:solidFill>
                <a:latin typeface="Helvetica Neue"/>
              </a:rPr>
              <a:t>Kanai </a:t>
            </a:r>
            <a:r>
              <a:rPr lang="en-US" sz="2600" dirty="0" err="1">
                <a:solidFill>
                  <a:srgbClr val="333333"/>
                </a:solidFill>
                <a:latin typeface="Helvetica Neue"/>
              </a:rPr>
              <a:t>etc</a:t>
            </a:r>
            <a:r>
              <a:rPr lang="en-US" sz="2600" dirty="0">
                <a:solidFill>
                  <a:srgbClr val="333333"/>
                </a:solidFill>
                <a:latin typeface="Helvetica Neue"/>
              </a:rPr>
              <a:t> earned reputation as composer of </a:t>
            </a:r>
            <a:r>
              <a:rPr lang="en-US" sz="2600" dirty="0" err="1">
                <a:solidFill>
                  <a:srgbClr val="333333"/>
                </a:solidFill>
                <a:latin typeface="Helvetica Neue"/>
              </a:rPr>
              <a:t>Baul</a:t>
            </a:r>
            <a:r>
              <a:rPr lang="en-US" sz="2600" dirty="0">
                <a:solidFill>
                  <a:srgbClr val="333333"/>
                </a:solidFill>
                <a:latin typeface="Helvetica Neue"/>
              </a:rPr>
              <a:t> songs.</a:t>
            </a:r>
            <a:endParaRPr lang="en-US" sz="2600" dirty="0"/>
          </a:p>
        </p:txBody>
      </p:sp>
    </p:spTree>
    <p:extLst>
      <p:ext uri="{BB962C8B-B14F-4D97-AF65-F5344CB8AC3E}">
        <p14:creationId xmlns:p14="http://schemas.microsoft.com/office/powerpoint/2010/main" val="323443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408" y="1098304"/>
            <a:ext cx="11430000" cy="2554545"/>
          </a:xfrm>
          <a:prstGeom prst="rect">
            <a:avLst/>
          </a:prstGeom>
        </p:spPr>
        <p:txBody>
          <a:bodyPr wrap="square">
            <a:spAutoFit/>
          </a:bodyPr>
          <a:lstStyle/>
          <a:p>
            <a:pPr algn="just"/>
            <a:r>
              <a:rPr lang="en-US" sz="3200" dirty="0">
                <a:latin typeface="Times New Roman" panose="02020603050405020304" pitchFamily="18" charset="0"/>
                <a:ea typeface="Times New Roman" panose="02020603050405020304" pitchFamily="18" charset="0"/>
              </a:rPr>
              <a:t>Ever since the </a:t>
            </a:r>
            <a:r>
              <a:rPr lang="en-US" sz="3200" b="1" dirty="0">
                <a:latin typeface="Times New Roman" panose="02020603050405020304" pitchFamily="18" charset="0"/>
                <a:ea typeface="Times New Roman" panose="02020603050405020304" pitchFamily="18" charset="0"/>
              </a:rPr>
              <a:t>consolidation of Mughal rule </a:t>
            </a:r>
            <a:r>
              <a:rPr lang="en-US" sz="3200" dirty="0">
                <a:latin typeface="Times New Roman" panose="02020603050405020304" pitchFamily="18" charset="0"/>
                <a:ea typeface="Times New Roman" panose="02020603050405020304" pitchFamily="18" charset="0"/>
              </a:rPr>
              <a:t>in Bengal in the beginning of the 17th century, the architecture of this area, specially in and around the capital </a:t>
            </a:r>
            <a:r>
              <a:rPr lang="en-US" sz="3200" b="1" dirty="0">
                <a:latin typeface="Times New Roman" panose="02020603050405020304" pitchFamily="18" charset="0"/>
                <a:ea typeface="Times New Roman" panose="02020603050405020304" pitchFamily="18" charset="0"/>
              </a:rPr>
              <a:t>followed</a:t>
            </a:r>
            <a:r>
              <a:rPr lang="en-US" sz="3200" dirty="0">
                <a:latin typeface="Times New Roman" panose="02020603050405020304" pitchFamily="18" charset="0"/>
                <a:ea typeface="Times New Roman" panose="02020603050405020304" pitchFamily="18" charset="0"/>
              </a:rPr>
              <a:t> the imperial </a:t>
            </a:r>
            <a:r>
              <a:rPr lang="en-US" sz="3200" b="1" dirty="0">
                <a:latin typeface="Times New Roman" panose="02020603050405020304" pitchFamily="18" charset="0"/>
                <a:ea typeface="Times New Roman" panose="02020603050405020304" pitchFamily="18" charset="0"/>
              </a:rPr>
              <a:t>Mughal tradition </a:t>
            </a:r>
            <a:r>
              <a:rPr lang="en-US" sz="3200" dirty="0">
                <a:latin typeface="Times New Roman" panose="02020603050405020304" pitchFamily="18" charset="0"/>
                <a:ea typeface="Times New Roman" panose="02020603050405020304" pitchFamily="18" charset="0"/>
              </a:rPr>
              <a:t>of </a:t>
            </a:r>
            <a:r>
              <a:rPr lang="en-US" sz="3200" b="1" dirty="0">
                <a:latin typeface="Times New Roman" panose="02020603050405020304" pitchFamily="18" charset="0"/>
                <a:ea typeface="Times New Roman" panose="02020603050405020304" pitchFamily="18" charset="0"/>
              </a:rPr>
              <a:t>Delhi</a:t>
            </a:r>
            <a:r>
              <a:rPr lang="en-US" sz="3200" dirty="0">
                <a:latin typeface="Times New Roman" panose="02020603050405020304" pitchFamily="18" charset="0"/>
                <a:ea typeface="Times New Roman" panose="02020603050405020304" pitchFamily="18" charset="0"/>
              </a:rPr>
              <a:t>. Consequently much of the </a:t>
            </a:r>
            <a:r>
              <a:rPr lang="en-US" sz="3200" b="1" dirty="0">
                <a:latin typeface="Times New Roman" panose="02020603050405020304" pitchFamily="18" charset="0"/>
                <a:ea typeface="Times New Roman" panose="02020603050405020304" pitchFamily="18" charset="0"/>
              </a:rPr>
              <a:t>distinctively</a:t>
            </a:r>
            <a:r>
              <a:rPr lang="en-US" sz="3200" dirty="0">
                <a:latin typeface="Times New Roman" panose="02020603050405020304" pitchFamily="18" charset="0"/>
                <a:ea typeface="Times New Roman" panose="02020603050405020304" pitchFamily="18" charset="0"/>
              </a:rPr>
              <a:t> </a:t>
            </a:r>
            <a:r>
              <a:rPr lang="en-US" sz="3200" b="1" dirty="0">
                <a:latin typeface="Times New Roman" panose="02020603050405020304" pitchFamily="18" charset="0"/>
                <a:ea typeface="Times New Roman" panose="02020603050405020304" pitchFamily="18" charset="0"/>
              </a:rPr>
              <a:t>regional characteristic </a:t>
            </a:r>
            <a:r>
              <a:rPr lang="en-US" sz="3200" dirty="0">
                <a:latin typeface="Times New Roman" panose="02020603050405020304" pitchFamily="18" charset="0"/>
                <a:ea typeface="Times New Roman" panose="02020603050405020304" pitchFamily="18" charset="0"/>
              </a:rPr>
              <a:t>of </a:t>
            </a:r>
            <a:r>
              <a:rPr lang="en-US" sz="3200" b="1" dirty="0">
                <a:latin typeface="Times New Roman" panose="02020603050405020304" pitchFamily="18" charset="0"/>
                <a:ea typeface="Times New Roman" panose="02020603050405020304" pitchFamily="18" charset="0"/>
              </a:rPr>
              <a:t>pre-Mughal architecture </a:t>
            </a:r>
            <a:r>
              <a:rPr lang="en-US" sz="3200" dirty="0">
                <a:latin typeface="Times New Roman" panose="02020603050405020304" pitchFamily="18" charset="0"/>
                <a:ea typeface="Times New Roman" panose="02020603050405020304" pitchFamily="18" charset="0"/>
              </a:rPr>
              <a:t>was </a:t>
            </a:r>
            <a:r>
              <a:rPr lang="en-US" sz="3200" b="1" dirty="0">
                <a:latin typeface="Times New Roman" panose="02020603050405020304" pitchFamily="18" charset="0"/>
                <a:ea typeface="Times New Roman" panose="02020603050405020304" pitchFamily="18" charset="0"/>
              </a:rPr>
              <a:t>lost</a:t>
            </a:r>
            <a:r>
              <a:rPr lang="en-US" sz="3200" dirty="0">
                <a:latin typeface="Times New Roman" panose="02020603050405020304" pitchFamily="18" charset="0"/>
                <a:ea typeface="Times New Roman" panose="02020603050405020304" pitchFamily="18" charset="0"/>
              </a:rPr>
              <a:t>. </a:t>
            </a:r>
            <a:endParaRPr lang="en-US" sz="3200" dirty="0"/>
          </a:p>
        </p:txBody>
      </p:sp>
      <p:sp>
        <p:nvSpPr>
          <p:cNvPr id="3" name="TextBox 2"/>
          <p:cNvSpPr txBox="1"/>
          <p:nvPr/>
        </p:nvSpPr>
        <p:spPr>
          <a:xfrm>
            <a:off x="412460" y="152400"/>
            <a:ext cx="3200400" cy="560153"/>
          </a:xfrm>
          <a:prstGeom prst="rect">
            <a:avLst/>
          </a:prstGeom>
          <a:noFill/>
        </p:spPr>
        <p:txBody>
          <a:bodyPr wrap="square" rtlCol="0">
            <a:spAutoFit/>
          </a:bodyPr>
          <a:lstStyle/>
          <a:p>
            <a:pPr>
              <a:lnSpc>
                <a:spcPct val="95000"/>
              </a:lnSpc>
            </a:pPr>
            <a:r>
              <a:rPr lang="en-US" sz="3200" b="1" dirty="0" smtClean="0">
                <a:solidFill>
                  <a:schemeClr val="accent6">
                    <a:lumMod val="50000"/>
                  </a:schemeClr>
                </a:solidFill>
              </a:rPr>
              <a:t>Architecture</a:t>
            </a:r>
            <a:endParaRPr lang="en-US" sz="3200" b="1" dirty="0">
              <a:solidFill>
                <a:schemeClr val="accent6">
                  <a:lumMod val="50000"/>
                </a:schemeClr>
              </a:solidFill>
            </a:endParaRPr>
          </a:p>
        </p:txBody>
      </p:sp>
      <p:sp>
        <p:nvSpPr>
          <p:cNvPr id="4" name="Rectangle 3"/>
          <p:cNvSpPr/>
          <p:nvPr/>
        </p:nvSpPr>
        <p:spPr>
          <a:xfrm>
            <a:off x="407408" y="4038600"/>
            <a:ext cx="11318589" cy="2062103"/>
          </a:xfrm>
          <a:prstGeom prst="rect">
            <a:avLst/>
          </a:prstGeom>
        </p:spPr>
        <p:txBody>
          <a:bodyPr wrap="square">
            <a:spAutoFit/>
          </a:bodyPr>
          <a:lstStyle/>
          <a:p>
            <a:pPr algn="just"/>
            <a:r>
              <a:rPr lang="en-US" sz="3200" dirty="0">
                <a:latin typeface="Times New Roman" panose="02020603050405020304" pitchFamily="18" charset="0"/>
                <a:ea typeface="Times New Roman" panose="02020603050405020304" pitchFamily="18" charset="0"/>
              </a:rPr>
              <a:t>A </a:t>
            </a:r>
            <a:r>
              <a:rPr lang="en-US" sz="3200" b="1" dirty="0">
                <a:latin typeface="Times New Roman" panose="02020603050405020304" pitchFamily="18" charset="0"/>
                <a:ea typeface="Times New Roman" panose="02020603050405020304" pitchFamily="18" charset="0"/>
              </a:rPr>
              <a:t>refined Mughal provincial style </a:t>
            </a:r>
            <a:r>
              <a:rPr lang="en-US" sz="3200" dirty="0">
                <a:latin typeface="Times New Roman" panose="02020603050405020304" pitchFamily="18" charset="0"/>
                <a:ea typeface="Times New Roman" panose="02020603050405020304" pitchFamily="18" charset="0"/>
              </a:rPr>
              <a:t>was developed in Dhaka during the 17th century when it was the </a:t>
            </a:r>
            <a:r>
              <a:rPr lang="en-US" sz="3200" b="1" dirty="0">
                <a:latin typeface="Times New Roman" panose="02020603050405020304" pitchFamily="18" charset="0"/>
                <a:ea typeface="Times New Roman" panose="02020603050405020304" pitchFamily="18" charset="0"/>
              </a:rPr>
              <a:t>capital city</a:t>
            </a:r>
            <a:r>
              <a:rPr lang="en-US" sz="3200" dirty="0">
                <a:latin typeface="Times New Roman" panose="02020603050405020304" pitchFamily="18" charset="0"/>
                <a:ea typeface="Times New Roman" panose="02020603050405020304" pitchFamily="18" charset="0"/>
              </a:rPr>
              <a:t>. Here the </a:t>
            </a:r>
            <a:r>
              <a:rPr lang="en-US" sz="3200" b="1" dirty="0">
                <a:latin typeface="Times New Roman" panose="02020603050405020304" pitchFamily="18" charset="0"/>
                <a:ea typeface="Times New Roman" panose="02020603050405020304" pitchFamily="18" charset="0"/>
              </a:rPr>
              <a:t>terracotta </a:t>
            </a:r>
            <a:r>
              <a:rPr lang="en-US" sz="3200" dirty="0">
                <a:latin typeface="Times New Roman" panose="02020603050405020304" pitchFamily="18" charset="0"/>
                <a:ea typeface="Times New Roman" panose="02020603050405020304" pitchFamily="18" charset="0"/>
              </a:rPr>
              <a:t>of the previous centuries is </a:t>
            </a:r>
            <a:r>
              <a:rPr lang="en-US" sz="3200" b="1" dirty="0">
                <a:latin typeface="Times New Roman" panose="02020603050405020304" pitchFamily="18" charset="0"/>
                <a:ea typeface="Times New Roman" panose="02020603050405020304" pitchFamily="18" charset="0"/>
              </a:rPr>
              <a:t>replaced by plaster </a:t>
            </a:r>
            <a:r>
              <a:rPr lang="en-US" sz="3200" dirty="0">
                <a:latin typeface="Times New Roman" panose="02020603050405020304" pitchFamily="18" charset="0"/>
                <a:ea typeface="Times New Roman" panose="02020603050405020304" pitchFamily="18" charset="0"/>
              </a:rPr>
              <a:t>decorated surfaces, and niches and foliate motifs are used as ornamental devices.</a:t>
            </a:r>
            <a:endParaRPr lang="en-US" sz="3200" dirty="0"/>
          </a:p>
        </p:txBody>
      </p:sp>
    </p:spTree>
    <p:extLst>
      <p:ext uri="{BB962C8B-B14F-4D97-AF65-F5344CB8AC3E}">
        <p14:creationId xmlns:p14="http://schemas.microsoft.com/office/powerpoint/2010/main" val="352094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12" y="85767"/>
            <a:ext cx="11506200" cy="3539430"/>
          </a:xfrm>
          <a:prstGeom prst="rect">
            <a:avLst/>
          </a:prstGeom>
        </p:spPr>
        <p:txBody>
          <a:bodyPr wrap="square">
            <a:spAutoFit/>
          </a:bodyPr>
          <a:lstStyle/>
          <a:p>
            <a:pPr algn="just"/>
            <a:r>
              <a:rPr lang="en-US" sz="3200" dirty="0">
                <a:latin typeface="Times New Roman" panose="02020603050405020304" pitchFamily="18" charset="0"/>
                <a:ea typeface="Times New Roman" panose="02020603050405020304" pitchFamily="18" charset="0"/>
              </a:rPr>
              <a:t>Two mosques in Dhaka which date from the early 18th century mark the termination of the </a:t>
            </a:r>
            <a:r>
              <a:rPr lang="en-US" sz="3200" b="1" dirty="0">
                <a:latin typeface="Times New Roman" panose="02020603050405020304" pitchFamily="18" charset="0"/>
                <a:ea typeface="Times New Roman" panose="02020603050405020304" pitchFamily="18" charset="0"/>
              </a:rPr>
              <a:t>high tradition </a:t>
            </a:r>
            <a:r>
              <a:rPr lang="en-US" sz="3200" dirty="0">
                <a:latin typeface="Times New Roman" panose="02020603050405020304" pitchFamily="18" charset="0"/>
                <a:ea typeface="Times New Roman" panose="02020603050405020304" pitchFamily="18" charset="0"/>
              </a:rPr>
              <a:t>of Mughal architecture in Bengal which had developed in the previous century. These are </a:t>
            </a:r>
            <a:r>
              <a:rPr lang="en-US" sz="3200" b="1" dirty="0" err="1">
                <a:latin typeface="Times New Roman" panose="02020603050405020304" pitchFamily="18" charset="0"/>
                <a:ea typeface="Times New Roman" panose="02020603050405020304" pitchFamily="18" charset="0"/>
              </a:rPr>
              <a:t>Kartalab</a:t>
            </a:r>
            <a:r>
              <a:rPr lang="en-US" sz="3200" b="1" dirty="0">
                <a:latin typeface="Times New Roman" panose="02020603050405020304" pitchFamily="18" charset="0"/>
                <a:ea typeface="Times New Roman" panose="02020603050405020304" pitchFamily="18" charset="0"/>
              </a:rPr>
              <a:t> Khan's mosque </a:t>
            </a:r>
            <a:r>
              <a:rPr lang="en-US" sz="3200" dirty="0">
                <a:latin typeface="Times New Roman" panose="02020603050405020304" pitchFamily="18" charset="0"/>
                <a:ea typeface="Times New Roman" panose="02020603050405020304" pitchFamily="18" charset="0"/>
              </a:rPr>
              <a:t>in </a:t>
            </a:r>
            <a:r>
              <a:rPr lang="en-US" sz="3200" dirty="0" err="1">
                <a:latin typeface="Times New Roman" panose="02020603050405020304" pitchFamily="18" charset="0"/>
                <a:ea typeface="Times New Roman" panose="02020603050405020304" pitchFamily="18" charset="0"/>
              </a:rPr>
              <a:t>Begumbazar</a:t>
            </a:r>
            <a:r>
              <a:rPr lang="en-US" sz="3200" dirty="0">
                <a:latin typeface="Times New Roman" panose="02020603050405020304" pitchFamily="18" charset="0"/>
                <a:ea typeface="Times New Roman" panose="02020603050405020304" pitchFamily="18" charset="0"/>
              </a:rPr>
              <a:t>, reportedly built by </a:t>
            </a:r>
            <a:r>
              <a:rPr lang="en-US" sz="3200" b="1" dirty="0" err="1">
                <a:latin typeface="Times New Roman" panose="02020603050405020304" pitchFamily="18" charset="0"/>
                <a:ea typeface="Times New Roman" panose="02020603050405020304" pitchFamily="18" charset="0"/>
              </a:rPr>
              <a:t>Murshid</a:t>
            </a:r>
            <a:r>
              <a:rPr lang="en-US" sz="3200" b="1" dirty="0">
                <a:latin typeface="Times New Roman" panose="02020603050405020304" pitchFamily="18" charset="0"/>
                <a:ea typeface="Times New Roman" panose="02020603050405020304" pitchFamily="18" charset="0"/>
              </a:rPr>
              <a:t> </a:t>
            </a:r>
            <a:r>
              <a:rPr lang="en-US" sz="3200" b="1" dirty="0" err="1">
                <a:latin typeface="Times New Roman" panose="02020603050405020304" pitchFamily="18" charset="0"/>
                <a:ea typeface="Times New Roman" panose="02020603050405020304" pitchFamily="18" charset="0"/>
              </a:rPr>
              <a:t>Quli</a:t>
            </a:r>
            <a:r>
              <a:rPr lang="en-US" sz="3200" b="1" dirty="0">
                <a:latin typeface="Times New Roman" panose="02020603050405020304" pitchFamily="18" charset="0"/>
                <a:ea typeface="Times New Roman" panose="02020603050405020304" pitchFamily="18" charset="0"/>
              </a:rPr>
              <a:t> Khan </a:t>
            </a:r>
            <a:r>
              <a:rPr lang="en-US" sz="3200" dirty="0">
                <a:latin typeface="Times New Roman" panose="02020603050405020304" pitchFamily="18" charset="0"/>
                <a:ea typeface="Times New Roman" panose="02020603050405020304" pitchFamily="18" charset="0"/>
              </a:rPr>
              <a:t>when he was residing in Dhaka between 1700-1703, and </a:t>
            </a:r>
            <a:r>
              <a:rPr lang="en-US" sz="3200" b="1" dirty="0">
                <a:latin typeface="Times New Roman" panose="02020603050405020304" pitchFamily="18" charset="0"/>
                <a:ea typeface="Times New Roman" panose="02020603050405020304" pitchFamily="18" charset="0"/>
              </a:rPr>
              <a:t>Khan Muhammad </a:t>
            </a:r>
            <a:r>
              <a:rPr lang="en-US" sz="3200" b="1" dirty="0" err="1">
                <a:latin typeface="Times New Roman" panose="02020603050405020304" pitchFamily="18" charset="0"/>
                <a:ea typeface="Times New Roman" panose="02020603050405020304" pitchFamily="18" charset="0"/>
              </a:rPr>
              <a:t>Mridha's</a:t>
            </a:r>
            <a:r>
              <a:rPr lang="en-US" sz="3200" b="1" dirty="0">
                <a:latin typeface="Times New Roman" panose="02020603050405020304" pitchFamily="18" charset="0"/>
                <a:ea typeface="Times New Roman" panose="02020603050405020304" pitchFamily="18" charset="0"/>
              </a:rPr>
              <a:t> Mosque </a:t>
            </a:r>
            <a:r>
              <a:rPr lang="en-US" sz="3200" dirty="0">
                <a:latin typeface="Times New Roman" panose="02020603050405020304" pitchFamily="18" charset="0"/>
                <a:ea typeface="Times New Roman" panose="02020603050405020304" pitchFamily="18" charset="0"/>
              </a:rPr>
              <a:t>in </a:t>
            </a:r>
            <a:r>
              <a:rPr lang="en-US" sz="3200" dirty="0" err="1">
                <a:latin typeface="Times New Roman" panose="02020603050405020304" pitchFamily="18" charset="0"/>
                <a:ea typeface="Times New Roman" panose="02020603050405020304" pitchFamily="18" charset="0"/>
              </a:rPr>
              <a:t>Lalbagh</a:t>
            </a:r>
            <a:r>
              <a:rPr lang="en-US" sz="3200" dirty="0">
                <a:latin typeface="Times New Roman" panose="02020603050405020304" pitchFamily="18" charset="0"/>
                <a:ea typeface="Times New Roman" panose="02020603050405020304" pitchFamily="18" charset="0"/>
              </a:rPr>
              <a:t> dated by inscription to </a:t>
            </a:r>
            <a:r>
              <a:rPr lang="en-US" sz="3200" dirty="0" smtClean="0">
                <a:latin typeface="Times New Roman" panose="02020603050405020304" pitchFamily="18" charset="0"/>
                <a:ea typeface="Times New Roman" panose="02020603050405020304" pitchFamily="18" charset="0"/>
              </a:rPr>
              <a:t>1704. </a:t>
            </a:r>
            <a:endParaRPr lang="en-US" sz="3200" dirty="0"/>
          </a:p>
        </p:txBody>
      </p:sp>
      <p:pic>
        <p:nvPicPr>
          <p:cNvPr id="7170" name="Picture 2" descr="Image result for Kartalab Khan mos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 y="3691830"/>
            <a:ext cx="4287694" cy="24118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18362" y="6103658"/>
            <a:ext cx="3562194" cy="461665"/>
          </a:xfrm>
          <a:prstGeom prst="rect">
            <a:avLst/>
          </a:prstGeom>
        </p:spPr>
        <p:txBody>
          <a:bodyPr wrap="none">
            <a:spAutoFit/>
          </a:bodyPr>
          <a:lstStyle/>
          <a:p>
            <a:r>
              <a:rPr lang="en-US" b="1" dirty="0" err="1">
                <a:latin typeface="Times New Roman" panose="02020603050405020304" pitchFamily="18" charset="0"/>
                <a:ea typeface="Times New Roman" panose="02020603050405020304" pitchFamily="18" charset="0"/>
              </a:rPr>
              <a:t>Kartalab</a:t>
            </a:r>
            <a:r>
              <a:rPr lang="en-US" b="1" dirty="0">
                <a:latin typeface="Times New Roman" panose="02020603050405020304" pitchFamily="18" charset="0"/>
                <a:ea typeface="Times New Roman" panose="02020603050405020304" pitchFamily="18" charset="0"/>
              </a:rPr>
              <a:t> Khan's mosque </a:t>
            </a:r>
            <a:endParaRPr lang="en-US" dirty="0"/>
          </a:p>
        </p:txBody>
      </p:sp>
      <p:pic>
        <p:nvPicPr>
          <p:cNvPr id="7172" name="Picture 4" descr="Image result for Khan Mohammad Mridha Mosq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212" y="3691830"/>
            <a:ext cx="3200400" cy="24067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87065" y="6165165"/>
            <a:ext cx="5110694" cy="461665"/>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Khan Muhammad </a:t>
            </a:r>
            <a:r>
              <a:rPr lang="en-US" b="1" dirty="0" err="1">
                <a:latin typeface="Times New Roman" panose="02020603050405020304" pitchFamily="18" charset="0"/>
                <a:ea typeface="Times New Roman" panose="02020603050405020304" pitchFamily="18" charset="0"/>
              </a:rPr>
              <a:t>Mridha's</a:t>
            </a:r>
            <a:r>
              <a:rPr lang="en-US" b="1" dirty="0">
                <a:latin typeface="Times New Roman" panose="02020603050405020304" pitchFamily="18" charset="0"/>
                <a:ea typeface="Times New Roman" panose="02020603050405020304" pitchFamily="18" charset="0"/>
              </a:rPr>
              <a:t> Mosque </a:t>
            </a:r>
            <a:endParaRPr lang="en-US" dirty="0"/>
          </a:p>
        </p:txBody>
      </p:sp>
    </p:spTree>
    <p:extLst>
      <p:ext uri="{BB962C8B-B14F-4D97-AF65-F5344CB8AC3E}">
        <p14:creationId xmlns:p14="http://schemas.microsoft.com/office/powerpoint/2010/main" val="229295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840968"/>
            <a:ext cx="11353800" cy="6017032"/>
          </a:xfrm>
          <a:prstGeom prst="rect">
            <a:avLst/>
          </a:prstGeom>
        </p:spPr>
        <p:txBody>
          <a:bodyPr wrap="square">
            <a:spAutoFit/>
          </a:bodyPr>
          <a:lstStyle/>
          <a:p>
            <a:pPr algn="just"/>
            <a:r>
              <a:rPr lang="en-US" sz="3500" dirty="0">
                <a:solidFill>
                  <a:srgbClr val="000000"/>
                </a:solidFill>
                <a:latin typeface="Times New Roman" panose="02020603050405020304" pitchFamily="18" charset="0"/>
                <a:cs typeface="Times New Roman" panose="02020603050405020304" pitchFamily="18" charset="0"/>
              </a:rPr>
              <a:t>Bangladesh has been a </a:t>
            </a:r>
            <a:r>
              <a:rPr lang="en-US" sz="3500" b="1" dirty="0">
                <a:solidFill>
                  <a:srgbClr val="000000"/>
                </a:solidFill>
                <a:latin typeface="Times New Roman" panose="02020603050405020304" pitchFamily="18" charset="0"/>
                <a:cs typeface="Times New Roman" panose="02020603050405020304" pitchFamily="18" charset="0"/>
              </a:rPr>
              <a:t>center</a:t>
            </a:r>
            <a:r>
              <a:rPr lang="en-US" sz="3500" dirty="0">
                <a:solidFill>
                  <a:srgbClr val="000000"/>
                </a:solidFill>
                <a:latin typeface="Times New Roman" panose="02020603050405020304" pitchFamily="18" charset="0"/>
                <a:cs typeface="Times New Roman" panose="02020603050405020304" pitchFamily="18" charset="0"/>
              </a:rPr>
              <a:t> of </a:t>
            </a:r>
            <a:r>
              <a:rPr lang="en-US" sz="3500" b="1" dirty="0">
                <a:solidFill>
                  <a:srgbClr val="000000"/>
                </a:solidFill>
                <a:latin typeface="Times New Roman" panose="02020603050405020304" pitchFamily="18" charset="0"/>
                <a:cs typeface="Times New Roman" panose="02020603050405020304" pitchFamily="18" charset="0"/>
              </a:rPr>
              <a:t>cultural diffusion </a:t>
            </a:r>
            <a:r>
              <a:rPr lang="en-US" sz="3500" dirty="0">
                <a:solidFill>
                  <a:srgbClr val="000000"/>
                </a:solidFill>
                <a:latin typeface="Times New Roman" panose="02020603050405020304" pitchFamily="18" charset="0"/>
                <a:cs typeface="Times New Roman" panose="02020603050405020304" pitchFamily="18" charset="0"/>
              </a:rPr>
              <a:t>since the dawn of history of mankind. It was </a:t>
            </a:r>
            <a:r>
              <a:rPr lang="en-US" sz="3500" dirty="0" smtClean="0">
                <a:solidFill>
                  <a:srgbClr val="000000"/>
                </a:solidFill>
                <a:latin typeface="Times New Roman" panose="02020603050405020304" pitchFamily="18" charset="0"/>
                <a:cs typeface="Times New Roman" panose="02020603050405020304" pitchFamily="18" charset="0"/>
              </a:rPr>
              <a:t>the meeting </a:t>
            </a:r>
            <a:r>
              <a:rPr lang="en-US" sz="3500" dirty="0">
                <a:solidFill>
                  <a:srgbClr val="000000"/>
                </a:solidFill>
                <a:latin typeface="Times New Roman" panose="02020603050405020304" pitchFamily="18" charset="0"/>
                <a:cs typeface="Times New Roman" panose="02020603050405020304" pitchFamily="18" charset="0"/>
              </a:rPr>
              <a:t>ground of various peoples in different states of civilization, the </a:t>
            </a:r>
            <a:r>
              <a:rPr lang="en-US" sz="3500" b="1" dirty="0">
                <a:solidFill>
                  <a:srgbClr val="000000"/>
                </a:solidFill>
                <a:latin typeface="Times New Roman" panose="02020603050405020304" pitchFamily="18" charset="0"/>
                <a:cs typeface="Times New Roman" panose="02020603050405020304" pitchFamily="18" charset="0"/>
              </a:rPr>
              <a:t>most primitive</a:t>
            </a:r>
            <a:r>
              <a:rPr lang="en-US" sz="3500" dirty="0">
                <a:solidFill>
                  <a:srgbClr val="000000"/>
                </a:solidFill>
                <a:latin typeface="Times New Roman" panose="02020603050405020304" pitchFamily="18" charset="0"/>
                <a:cs typeface="Times New Roman" panose="02020603050405020304" pitchFamily="18" charset="0"/>
              </a:rPr>
              <a:t> as well as </a:t>
            </a:r>
            <a:r>
              <a:rPr lang="en-US" sz="3500" dirty="0" smtClean="0">
                <a:solidFill>
                  <a:srgbClr val="000000"/>
                </a:solidFill>
                <a:latin typeface="Times New Roman" panose="02020603050405020304" pitchFamily="18" charset="0"/>
                <a:cs typeface="Times New Roman" panose="02020603050405020304" pitchFamily="18" charset="0"/>
              </a:rPr>
              <a:t>the </a:t>
            </a:r>
            <a:r>
              <a:rPr lang="en-US" sz="3500" b="1" dirty="0" smtClean="0">
                <a:solidFill>
                  <a:srgbClr val="000000"/>
                </a:solidFill>
                <a:latin typeface="Times New Roman" panose="02020603050405020304" pitchFamily="18" charset="0"/>
                <a:cs typeface="Times New Roman" panose="02020603050405020304" pitchFamily="18" charset="0"/>
              </a:rPr>
              <a:t>most </a:t>
            </a:r>
            <a:r>
              <a:rPr lang="en-US" sz="3500" b="1" dirty="0">
                <a:solidFill>
                  <a:srgbClr val="000000"/>
                </a:solidFill>
                <a:latin typeface="Times New Roman" panose="02020603050405020304" pitchFamily="18" charset="0"/>
                <a:cs typeface="Times New Roman" panose="02020603050405020304" pitchFamily="18" charset="0"/>
              </a:rPr>
              <a:t>advanced</a:t>
            </a:r>
            <a:r>
              <a:rPr lang="en-US" sz="3500" dirty="0">
                <a:solidFill>
                  <a:srgbClr val="000000"/>
                </a:solidFill>
                <a:latin typeface="Times New Roman" panose="02020603050405020304" pitchFamily="18" charset="0"/>
                <a:cs typeface="Times New Roman" panose="02020603050405020304" pitchFamily="18" charset="0"/>
              </a:rPr>
              <a:t>. Every Bangladeshi is proud for the </a:t>
            </a:r>
            <a:r>
              <a:rPr lang="en-US" sz="3500" b="1" dirty="0">
                <a:solidFill>
                  <a:srgbClr val="000000"/>
                </a:solidFill>
                <a:latin typeface="Times New Roman" panose="02020603050405020304" pitchFamily="18" charset="0"/>
                <a:cs typeface="Times New Roman" panose="02020603050405020304" pitchFamily="18" charset="0"/>
              </a:rPr>
              <a:t>cultural history of Bangladesh </a:t>
            </a:r>
            <a:r>
              <a:rPr lang="en-US" sz="3500" dirty="0">
                <a:solidFill>
                  <a:srgbClr val="000000"/>
                </a:solidFill>
                <a:latin typeface="Times New Roman" panose="02020603050405020304" pitchFamily="18" charset="0"/>
                <a:cs typeface="Times New Roman" panose="02020603050405020304" pitchFamily="18" charset="0"/>
              </a:rPr>
              <a:t>along with its </a:t>
            </a:r>
            <a:r>
              <a:rPr lang="en-US" sz="3500" dirty="0" smtClean="0">
                <a:solidFill>
                  <a:srgbClr val="000000"/>
                </a:solidFill>
                <a:latin typeface="Times New Roman" panose="02020603050405020304" pitchFamily="18" charset="0"/>
                <a:cs typeface="Times New Roman" panose="02020603050405020304" pitchFamily="18" charset="0"/>
              </a:rPr>
              <a:t>glorious heritages</a:t>
            </a:r>
            <a:r>
              <a:rPr lang="en-US" sz="3500" dirty="0">
                <a:solidFill>
                  <a:srgbClr val="000000"/>
                </a:solidFill>
                <a:latin typeface="Times New Roman" panose="02020603050405020304" pitchFamily="18" charset="0"/>
                <a:cs typeface="Times New Roman" panose="02020603050405020304" pitchFamily="18" charset="0"/>
              </a:rPr>
              <a:t>. Each phase of the history of Bangladesh has its distinct characteristics and </a:t>
            </a:r>
            <a:r>
              <a:rPr lang="en-US" sz="3500" b="1" dirty="0">
                <a:solidFill>
                  <a:srgbClr val="000000"/>
                </a:solidFill>
                <a:latin typeface="Times New Roman" panose="02020603050405020304" pitchFamily="18" charset="0"/>
                <a:cs typeface="Times New Roman" panose="02020603050405020304" pitchFamily="18" charset="0"/>
              </a:rPr>
              <a:t>every race </a:t>
            </a:r>
            <a:r>
              <a:rPr lang="en-US" sz="3500" dirty="0">
                <a:solidFill>
                  <a:srgbClr val="000000"/>
                </a:solidFill>
                <a:latin typeface="Times New Roman" panose="02020603050405020304" pitchFamily="18" charset="0"/>
                <a:cs typeface="Times New Roman" panose="02020603050405020304" pitchFamily="18" charset="0"/>
              </a:rPr>
              <a:t>of </a:t>
            </a:r>
            <a:r>
              <a:rPr lang="en-US" sz="3500" dirty="0" smtClean="0">
                <a:solidFill>
                  <a:srgbClr val="000000"/>
                </a:solidFill>
                <a:latin typeface="Times New Roman" panose="02020603050405020304" pitchFamily="18" charset="0"/>
                <a:cs typeface="Times New Roman" panose="02020603050405020304" pitchFamily="18" charset="0"/>
              </a:rPr>
              <a:t>people who </a:t>
            </a:r>
            <a:r>
              <a:rPr lang="en-US" sz="3500" dirty="0">
                <a:solidFill>
                  <a:srgbClr val="000000"/>
                </a:solidFill>
                <a:latin typeface="Times New Roman" panose="02020603050405020304" pitchFamily="18" charset="0"/>
                <a:cs typeface="Times New Roman" panose="02020603050405020304" pitchFamily="18" charset="0"/>
              </a:rPr>
              <a:t>came and settled here, left its </a:t>
            </a:r>
            <a:r>
              <a:rPr lang="en-US" sz="3500" b="1" dirty="0">
                <a:solidFill>
                  <a:srgbClr val="000000"/>
                </a:solidFill>
                <a:latin typeface="Times New Roman" panose="02020603050405020304" pitchFamily="18" charset="0"/>
                <a:cs typeface="Times New Roman" panose="02020603050405020304" pitchFamily="18" charset="0"/>
              </a:rPr>
              <a:t>individual racial, religious </a:t>
            </a:r>
            <a:r>
              <a:rPr lang="en-US" sz="3500" dirty="0">
                <a:solidFill>
                  <a:srgbClr val="000000"/>
                </a:solidFill>
                <a:latin typeface="Times New Roman" panose="02020603050405020304" pitchFamily="18" charset="0"/>
                <a:cs typeface="Times New Roman" panose="02020603050405020304" pitchFamily="18" charset="0"/>
              </a:rPr>
              <a:t>or </a:t>
            </a:r>
            <a:r>
              <a:rPr lang="en-US" sz="3500" b="1" dirty="0">
                <a:solidFill>
                  <a:srgbClr val="000000"/>
                </a:solidFill>
                <a:latin typeface="Times New Roman" panose="02020603050405020304" pitchFamily="18" charset="0"/>
                <a:cs typeface="Times New Roman" panose="02020603050405020304" pitchFamily="18" charset="0"/>
              </a:rPr>
              <a:t>cultural impacts </a:t>
            </a:r>
            <a:r>
              <a:rPr lang="en-US" sz="3500" dirty="0">
                <a:solidFill>
                  <a:srgbClr val="000000"/>
                </a:solidFill>
                <a:latin typeface="Times New Roman" panose="02020603050405020304" pitchFamily="18" charset="0"/>
                <a:cs typeface="Times New Roman" panose="02020603050405020304" pitchFamily="18" charset="0"/>
              </a:rPr>
              <a:t>in the form of </a:t>
            </a:r>
            <a:r>
              <a:rPr lang="en-US" sz="3500" dirty="0" smtClean="0">
                <a:solidFill>
                  <a:srgbClr val="000000"/>
                </a:solidFill>
                <a:latin typeface="Times New Roman" panose="02020603050405020304" pitchFamily="18" charset="0"/>
                <a:cs typeface="Times New Roman" panose="02020603050405020304" pitchFamily="18" charset="0"/>
              </a:rPr>
              <a:t>temples, monasteries </a:t>
            </a:r>
            <a:r>
              <a:rPr lang="en-US" sz="3500" dirty="0">
                <a:solidFill>
                  <a:srgbClr val="000000"/>
                </a:solidFill>
                <a:latin typeface="Times New Roman" panose="02020603050405020304" pitchFamily="18" charset="0"/>
                <a:cs typeface="Times New Roman" panose="02020603050405020304" pitchFamily="18" charset="0"/>
              </a:rPr>
              <a:t>and mosques along with their associated objects.</a:t>
            </a:r>
            <a:r>
              <a:rPr lang="en-US" sz="3500" dirty="0">
                <a:latin typeface="Times New Roman" panose="02020603050405020304" pitchFamily="18" charset="0"/>
                <a:cs typeface="Times New Roman" panose="02020603050405020304" pitchFamily="18" charset="0"/>
              </a:rPr>
              <a:t> </a:t>
            </a:r>
            <a:br>
              <a:rPr lang="en-US" sz="3500" dirty="0">
                <a:latin typeface="Times New Roman" panose="02020603050405020304" pitchFamily="18" charset="0"/>
                <a:cs typeface="Times New Roman" panose="02020603050405020304" pitchFamily="18" charset="0"/>
              </a:rPr>
            </a:br>
            <a:endParaRPr lang="en-US" sz="35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79412" y="298133"/>
            <a:ext cx="4114800" cy="618631"/>
          </a:xfrm>
          <a:prstGeom prst="rect">
            <a:avLst/>
          </a:prstGeom>
          <a:noFill/>
        </p:spPr>
        <p:txBody>
          <a:bodyPr wrap="square" rtlCol="0">
            <a:spAutoFit/>
          </a:bodyPr>
          <a:lstStyle/>
          <a:p>
            <a:pPr>
              <a:lnSpc>
                <a:spcPct val="95000"/>
              </a:lnSpc>
            </a:pPr>
            <a:r>
              <a:rPr lang="en-US" sz="3600" b="1" dirty="0" smtClean="0">
                <a:solidFill>
                  <a:srgbClr val="FF0000"/>
                </a:solidFill>
              </a:rPr>
              <a:t>Introduction:</a:t>
            </a:r>
            <a:endParaRPr lang="en-US" sz="3600" b="1" dirty="0">
              <a:solidFill>
                <a:srgbClr val="FF0000"/>
              </a:solidFill>
            </a:endParaRPr>
          </a:p>
        </p:txBody>
      </p:sp>
    </p:spTree>
    <p:extLst>
      <p:ext uri="{BB962C8B-B14F-4D97-AF65-F5344CB8AC3E}">
        <p14:creationId xmlns:p14="http://schemas.microsoft.com/office/powerpoint/2010/main" val="15876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12" y="457200"/>
            <a:ext cx="11506200" cy="4524315"/>
          </a:xfrm>
          <a:prstGeom prst="rect">
            <a:avLst/>
          </a:prstGeom>
        </p:spPr>
        <p:txBody>
          <a:bodyPr wrap="square">
            <a:spAutoFit/>
          </a:bodyPr>
          <a:lstStyle/>
          <a:p>
            <a:pPr algn="just"/>
            <a:r>
              <a:rPr lang="en-US" sz="3200" dirty="0" smtClean="0">
                <a:latin typeface="Times New Roman" panose="02020603050405020304" pitchFamily="18" charset="0"/>
                <a:ea typeface="Times New Roman" panose="02020603050405020304" pitchFamily="18" charset="0"/>
              </a:rPr>
              <a:t>The Mughals </a:t>
            </a:r>
            <a:r>
              <a:rPr lang="en-US" sz="3200" dirty="0">
                <a:latin typeface="Times New Roman" panose="02020603050405020304" pitchFamily="18" charset="0"/>
                <a:ea typeface="Times New Roman" panose="02020603050405020304" pitchFamily="18" charset="0"/>
              </a:rPr>
              <a:t>continued the tradition of mosque buildings without </a:t>
            </a:r>
            <a:r>
              <a:rPr lang="en-US" sz="3200" b="1" dirty="0">
                <a:latin typeface="Times New Roman" panose="02020603050405020304" pitchFamily="18" charset="0"/>
                <a:ea typeface="Times New Roman" panose="02020603050405020304" pitchFamily="18" charset="0"/>
              </a:rPr>
              <a:t>any enclosed courtyard </a:t>
            </a:r>
            <a:r>
              <a:rPr lang="en-US" sz="3200" dirty="0">
                <a:latin typeface="Times New Roman" panose="02020603050405020304" pitchFamily="18" charset="0"/>
                <a:ea typeface="Times New Roman" panose="02020603050405020304" pitchFamily="18" charset="0"/>
              </a:rPr>
              <a:t>which was standardized during the </a:t>
            </a:r>
            <a:r>
              <a:rPr lang="en-US" sz="3200" b="1" dirty="0">
                <a:latin typeface="Times New Roman" panose="02020603050405020304" pitchFamily="18" charset="0"/>
                <a:ea typeface="Times New Roman" panose="02020603050405020304" pitchFamily="18" charset="0"/>
              </a:rPr>
              <a:t>Sultanate period</a:t>
            </a:r>
            <a:r>
              <a:rPr lang="en-US" sz="3200" dirty="0">
                <a:latin typeface="Times New Roman" panose="02020603050405020304" pitchFamily="18" charset="0"/>
                <a:ea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rPr>
              <a:t>Traditionally</a:t>
            </a:r>
            <a:r>
              <a:rPr lang="en-US" sz="3200" dirty="0">
                <a:latin typeface="Times New Roman" panose="02020603050405020304" pitchFamily="18" charset="0"/>
                <a:ea typeface="Times New Roman" panose="02020603050405020304" pitchFamily="18" charset="0"/>
              </a:rPr>
              <a:t>, the building material was </a:t>
            </a:r>
            <a:r>
              <a:rPr lang="en-US" sz="3200" b="1" dirty="0">
                <a:latin typeface="Times New Roman" panose="02020603050405020304" pitchFamily="18" charset="0"/>
                <a:ea typeface="Times New Roman" panose="02020603050405020304" pitchFamily="18" charset="0"/>
              </a:rPr>
              <a:t>well-fired brick</a:t>
            </a:r>
            <a:r>
              <a:rPr lang="en-US" sz="3200" dirty="0">
                <a:latin typeface="Times New Roman" panose="02020603050405020304" pitchFamily="18" charset="0"/>
                <a:ea typeface="Times New Roman" panose="02020603050405020304" pitchFamily="18" charset="0"/>
              </a:rPr>
              <a:t>, and </a:t>
            </a:r>
            <a:r>
              <a:rPr lang="en-US" sz="3200" dirty="0" smtClean="0">
                <a:latin typeface="Times New Roman" panose="02020603050405020304" pitchFamily="18" charset="0"/>
                <a:ea typeface="Times New Roman" panose="02020603050405020304" pitchFamily="18" charset="0"/>
              </a:rPr>
              <a:t>the</a:t>
            </a:r>
            <a:r>
              <a:rPr lang="en-US" sz="3200" dirty="0">
                <a:latin typeface="Times New Roman" panose="02020603050405020304" pitchFamily="18" charset="0"/>
                <a:ea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rPr>
              <a:t> </a:t>
            </a:r>
            <a:r>
              <a:rPr lang="en-US" sz="3200" b="1" dirty="0">
                <a:latin typeface="Times New Roman" panose="02020603050405020304" pitchFamily="18" charset="0"/>
                <a:ea typeface="Times New Roman" panose="02020603050405020304" pitchFamily="18" charset="0"/>
              </a:rPr>
              <a:t>mortar</a:t>
            </a:r>
            <a:r>
              <a:rPr lang="en-US" sz="3200" dirty="0">
                <a:latin typeface="Times New Roman" panose="02020603050405020304" pitchFamily="18" charset="0"/>
                <a:ea typeface="Times New Roman" panose="02020603050405020304" pitchFamily="18" charset="0"/>
              </a:rPr>
              <a:t> was of </a:t>
            </a:r>
            <a:r>
              <a:rPr lang="en-US" sz="3200" b="1" dirty="0">
                <a:latin typeface="Times New Roman" panose="02020603050405020304" pitchFamily="18" charset="0"/>
                <a:ea typeface="Times New Roman" panose="02020603050405020304" pitchFamily="18" charset="0"/>
              </a:rPr>
              <a:t>powdered brick </a:t>
            </a:r>
            <a:r>
              <a:rPr lang="en-US" sz="3200" dirty="0">
                <a:latin typeface="Times New Roman" panose="02020603050405020304" pitchFamily="18" charset="0"/>
                <a:ea typeface="Times New Roman" panose="02020603050405020304" pitchFamily="18" charset="0"/>
              </a:rPr>
              <a:t>and </a:t>
            </a:r>
            <a:r>
              <a:rPr lang="en-US" sz="3200" b="1" dirty="0">
                <a:latin typeface="Times New Roman" panose="02020603050405020304" pitchFamily="18" charset="0"/>
                <a:ea typeface="Times New Roman" panose="02020603050405020304" pitchFamily="18" charset="0"/>
              </a:rPr>
              <a:t>lime</a:t>
            </a:r>
            <a:r>
              <a:rPr lang="en-US" sz="3200" dirty="0">
                <a:latin typeface="Times New Roman" panose="02020603050405020304" pitchFamily="18" charset="0"/>
                <a:ea typeface="Times New Roman" panose="02020603050405020304" pitchFamily="18" charset="0"/>
              </a:rPr>
              <a:t> which was often </a:t>
            </a:r>
            <a:r>
              <a:rPr lang="en-US" sz="3200" dirty="0" smtClean="0">
                <a:latin typeface="Times New Roman" panose="02020603050405020304" pitchFamily="18" charset="0"/>
                <a:ea typeface="Times New Roman" panose="02020603050405020304" pitchFamily="18" charset="0"/>
              </a:rPr>
              <a:t>obtained from </a:t>
            </a:r>
            <a:r>
              <a:rPr lang="en-US" sz="3200" b="1" dirty="0">
                <a:latin typeface="Times New Roman" panose="02020603050405020304" pitchFamily="18" charset="0"/>
                <a:ea typeface="Times New Roman" panose="02020603050405020304" pitchFamily="18" charset="0"/>
              </a:rPr>
              <a:t>snail shells</a:t>
            </a:r>
            <a:r>
              <a:rPr lang="en-US" sz="3200" dirty="0">
                <a:latin typeface="Times New Roman" panose="02020603050405020304" pitchFamily="18" charset="0"/>
                <a:ea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rPr>
              <a:t>The plans of these mosques are typically Mughal. They </a:t>
            </a:r>
            <a:r>
              <a:rPr lang="en-US" sz="3200" dirty="0">
                <a:latin typeface="Times New Roman" panose="02020603050405020304" pitchFamily="18" charset="0"/>
                <a:ea typeface="Times New Roman" panose="02020603050405020304" pitchFamily="18" charset="0"/>
              </a:rPr>
              <a:t>are </a:t>
            </a:r>
            <a:r>
              <a:rPr lang="en-US" sz="3200" b="1" dirty="0">
                <a:latin typeface="Times New Roman" panose="02020603050405020304" pitchFamily="18" charset="0"/>
                <a:ea typeface="Times New Roman" panose="02020603050405020304" pitchFamily="18" charset="0"/>
              </a:rPr>
              <a:t>single-aisled </a:t>
            </a:r>
            <a:r>
              <a:rPr lang="en-US" sz="3200" dirty="0">
                <a:latin typeface="Times New Roman" panose="02020603050405020304" pitchFamily="18" charset="0"/>
                <a:ea typeface="Times New Roman" panose="02020603050405020304" pitchFamily="18" charset="0"/>
              </a:rPr>
              <a:t>and divided into </a:t>
            </a:r>
            <a:r>
              <a:rPr lang="en-US" sz="3200" b="1" dirty="0">
                <a:latin typeface="Times New Roman" panose="02020603050405020304" pitchFamily="18" charset="0"/>
                <a:ea typeface="Times New Roman" panose="02020603050405020304" pitchFamily="18" charset="0"/>
              </a:rPr>
              <a:t>bays</a:t>
            </a:r>
            <a:r>
              <a:rPr lang="en-US" sz="3200" dirty="0">
                <a:latin typeface="Times New Roman" panose="02020603050405020304" pitchFamily="18" charset="0"/>
                <a:ea typeface="Times New Roman" panose="02020603050405020304" pitchFamily="18" charset="0"/>
              </a:rPr>
              <a:t> by cusped lateral arches, </a:t>
            </a:r>
            <a:r>
              <a:rPr lang="en-US" sz="3200" dirty="0" err="1">
                <a:latin typeface="Times New Roman" panose="02020603050405020304" pitchFamily="18" charset="0"/>
                <a:ea typeface="Times New Roman" panose="02020603050405020304" pitchFamily="18" charset="0"/>
              </a:rPr>
              <a:t>Kartalab</a:t>
            </a:r>
            <a:r>
              <a:rPr lang="en-US" sz="3200" dirty="0">
                <a:latin typeface="Times New Roman" panose="02020603050405020304" pitchFamily="18" charset="0"/>
                <a:ea typeface="Times New Roman" panose="02020603050405020304" pitchFamily="18" charset="0"/>
              </a:rPr>
              <a:t> Khan's Mosque has five bays, and </a:t>
            </a:r>
            <a:r>
              <a:rPr lang="en-US" sz="3200" dirty="0" err="1">
                <a:latin typeface="Times New Roman" panose="02020603050405020304" pitchFamily="18" charset="0"/>
                <a:ea typeface="Times New Roman" panose="02020603050405020304" pitchFamily="18" charset="0"/>
              </a:rPr>
              <a:t>Mridha's</a:t>
            </a:r>
            <a:r>
              <a:rPr lang="en-US" sz="3200" dirty="0">
                <a:latin typeface="Times New Roman" panose="02020603050405020304" pitchFamily="18" charset="0"/>
                <a:ea typeface="Times New Roman" panose="02020603050405020304" pitchFamily="18" charset="0"/>
              </a:rPr>
              <a:t> Mosque, three. Their wall </a:t>
            </a:r>
            <a:r>
              <a:rPr lang="en-US" sz="3200" b="1" dirty="0">
                <a:latin typeface="Times New Roman" panose="02020603050405020304" pitchFamily="18" charset="0"/>
                <a:ea typeface="Times New Roman" panose="02020603050405020304" pitchFamily="18" charset="0"/>
              </a:rPr>
              <a:t>surfaces are plastered</a:t>
            </a:r>
            <a:r>
              <a:rPr lang="en-US" sz="3200" dirty="0">
                <a:latin typeface="Times New Roman" panose="02020603050405020304" pitchFamily="18" charset="0"/>
                <a:ea typeface="Times New Roman" panose="02020603050405020304" pitchFamily="18" charset="0"/>
              </a:rPr>
              <a:t>, and the exterior articulated by rectangular panels. </a:t>
            </a:r>
            <a:endParaRPr lang="en-US" sz="3200" dirty="0"/>
          </a:p>
        </p:txBody>
      </p:sp>
      <p:sp>
        <p:nvSpPr>
          <p:cNvPr id="3" name="Rectangle 2"/>
          <p:cNvSpPr/>
          <p:nvPr/>
        </p:nvSpPr>
        <p:spPr>
          <a:xfrm>
            <a:off x="341312" y="5105400"/>
            <a:ext cx="11365779" cy="1077218"/>
          </a:xfrm>
          <a:prstGeom prst="rect">
            <a:avLst/>
          </a:prstGeom>
        </p:spPr>
        <p:txBody>
          <a:bodyPr wrap="square">
            <a:spAutoFit/>
          </a:bodyPr>
          <a:lstStyle/>
          <a:p>
            <a:r>
              <a:rPr lang="en-US" sz="3200" dirty="0">
                <a:latin typeface="Times New Roman" panose="02020603050405020304" pitchFamily="18" charset="0"/>
                <a:ea typeface="Times New Roman" panose="02020603050405020304" pitchFamily="18" charset="0"/>
              </a:rPr>
              <a:t>Several 18th century mosques have suffered demolition, and much enlarged, multi-storied mosques have been built on their sites. </a:t>
            </a:r>
            <a:endParaRPr lang="en-US" sz="3200" dirty="0"/>
          </a:p>
        </p:txBody>
      </p:sp>
    </p:spTree>
    <p:extLst>
      <p:ext uri="{BB962C8B-B14F-4D97-AF65-F5344CB8AC3E}">
        <p14:creationId xmlns:p14="http://schemas.microsoft.com/office/powerpoint/2010/main" val="220968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304800"/>
            <a:ext cx="10972800" cy="6294031"/>
          </a:xfrm>
          <a:prstGeom prst="rect">
            <a:avLst/>
          </a:prstGeom>
        </p:spPr>
        <p:txBody>
          <a:bodyPr wrap="square">
            <a:spAutoFit/>
          </a:bodyPr>
          <a:lstStyle/>
          <a:p>
            <a:pPr algn="just">
              <a:spcBef>
                <a:spcPts val="500"/>
              </a:spcBef>
            </a:pPr>
            <a:r>
              <a:rPr lang="en-US" sz="3100" dirty="0">
                <a:latin typeface="Times New Roman" panose="02020603050405020304" pitchFamily="18" charset="0"/>
                <a:ea typeface="Times New Roman" panose="02020603050405020304" pitchFamily="18" charset="0"/>
              </a:rPr>
              <a:t>The </a:t>
            </a:r>
            <a:r>
              <a:rPr lang="en-US" sz="3100" b="1" dirty="0">
                <a:latin typeface="Times New Roman" panose="02020603050405020304" pitchFamily="18" charset="0"/>
                <a:ea typeface="Times New Roman" panose="02020603050405020304" pitchFamily="18" charset="0"/>
              </a:rPr>
              <a:t>decline of Mughal </a:t>
            </a:r>
            <a:r>
              <a:rPr lang="en-US" sz="3100" dirty="0">
                <a:latin typeface="Times New Roman" panose="02020603050405020304" pitchFamily="18" charset="0"/>
                <a:ea typeface="Times New Roman" panose="02020603050405020304" pitchFamily="18" charset="0"/>
              </a:rPr>
              <a:t>power in Delhi gave rise to a new class of officials in the province. Although key posts in the administration were given to </a:t>
            </a:r>
            <a:r>
              <a:rPr lang="en-US" sz="3100" b="1" dirty="0" err="1">
                <a:latin typeface="Times New Roman" panose="02020603050405020304" pitchFamily="18" charset="0"/>
                <a:ea typeface="Times New Roman" panose="02020603050405020304" pitchFamily="18" charset="0"/>
              </a:rPr>
              <a:t>Murshid</a:t>
            </a:r>
            <a:r>
              <a:rPr lang="en-US" sz="3100" b="1" dirty="0">
                <a:latin typeface="Times New Roman" panose="02020603050405020304" pitchFamily="18" charset="0"/>
                <a:ea typeface="Times New Roman" panose="02020603050405020304" pitchFamily="18" charset="0"/>
              </a:rPr>
              <a:t> </a:t>
            </a:r>
            <a:r>
              <a:rPr lang="en-US" sz="3100" b="1" dirty="0" err="1">
                <a:latin typeface="Times New Roman" panose="02020603050405020304" pitchFamily="18" charset="0"/>
                <a:ea typeface="Times New Roman" panose="02020603050405020304" pitchFamily="18" charset="0"/>
              </a:rPr>
              <a:t>Quli</a:t>
            </a:r>
            <a:r>
              <a:rPr lang="en-US" sz="3100" b="1" dirty="0">
                <a:latin typeface="Times New Roman" panose="02020603050405020304" pitchFamily="18" charset="0"/>
                <a:ea typeface="Times New Roman" panose="02020603050405020304" pitchFamily="18" charset="0"/>
              </a:rPr>
              <a:t> Khan's relatives</a:t>
            </a:r>
            <a:r>
              <a:rPr lang="en-US" sz="3100" dirty="0">
                <a:latin typeface="Times New Roman" panose="02020603050405020304" pitchFamily="18" charset="0"/>
                <a:ea typeface="Times New Roman" panose="02020603050405020304" pitchFamily="18" charset="0"/>
              </a:rPr>
              <a:t>, the bulk of the officials, specially in the </a:t>
            </a:r>
            <a:r>
              <a:rPr lang="en-US" sz="3100" b="1" dirty="0">
                <a:latin typeface="Times New Roman" panose="02020603050405020304" pitchFamily="18" charset="0"/>
                <a:ea typeface="Times New Roman" panose="02020603050405020304" pitchFamily="18" charset="0"/>
              </a:rPr>
              <a:t>revenue department</a:t>
            </a:r>
            <a:r>
              <a:rPr lang="en-US" sz="3100" dirty="0">
                <a:latin typeface="Times New Roman" panose="02020603050405020304" pitchFamily="18" charset="0"/>
                <a:ea typeface="Times New Roman" panose="02020603050405020304" pitchFamily="18" charset="0"/>
              </a:rPr>
              <a:t>, were all </a:t>
            </a:r>
            <a:r>
              <a:rPr lang="en-US" sz="3100" b="1" dirty="0">
                <a:latin typeface="Times New Roman" panose="02020603050405020304" pitchFamily="18" charset="0"/>
                <a:ea typeface="Times New Roman" panose="02020603050405020304" pitchFamily="18" charset="0"/>
              </a:rPr>
              <a:t>Hindus</a:t>
            </a:r>
            <a:r>
              <a:rPr lang="en-US" sz="3100" dirty="0">
                <a:latin typeface="Times New Roman" panose="02020603050405020304" pitchFamily="18" charset="0"/>
                <a:ea typeface="Times New Roman" panose="02020603050405020304" pitchFamily="18" charset="0"/>
              </a:rPr>
              <a:t>, and many </a:t>
            </a:r>
            <a:r>
              <a:rPr lang="en-US" sz="3100" b="1" dirty="0">
                <a:latin typeface="Times New Roman" panose="02020603050405020304" pitchFamily="18" charset="0"/>
                <a:ea typeface="Times New Roman" panose="02020603050405020304" pitchFamily="18" charset="0"/>
              </a:rPr>
              <a:t>large </a:t>
            </a:r>
            <a:r>
              <a:rPr lang="en-US" sz="3100" b="1" dirty="0" err="1">
                <a:latin typeface="Times New Roman" panose="02020603050405020304" pitchFamily="18" charset="0"/>
                <a:ea typeface="Times New Roman" panose="02020603050405020304" pitchFamily="18" charset="0"/>
              </a:rPr>
              <a:t>zamindaris</a:t>
            </a:r>
            <a:r>
              <a:rPr lang="en-US" sz="3100" b="1" dirty="0">
                <a:latin typeface="Times New Roman" panose="02020603050405020304" pitchFamily="18" charset="0"/>
                <a:ea typeface="Times New Roman" panose="02020603050405020304" pitchFamily="18" charset="0"/>
              </a:rPr>
              <a:t> </a:t>
            </a:r>
            <a:r>
              <a:rPr lang="en-US" sz="3100" dirty="0">
                <a:latin typeface="Times New Roman" panose="02020603050405020304" pitchFamily="18" charset="0"/>
                <a:ea typeface="Times New Roman" panose="02020603050405020304" pitchFamily="18" charset="0"/>
              </a:rPr>
              <a:t>were also granted to them. These powerful </a:t>
            </a:r>
            <a:r>
              <a:rPr lang="en-US" sz="3100" b="1" dirty="0">
                <a:latin typeface="Times New Roman" panose="02020603050405020304" pitchFamily="18" charset="0"/>
                <a:ea typeface="Times New Roman" panose="02020603050405020304" pitchFamily="18" charset="0"/>
              </a:rPr>
              <a:t>hereditary landlords </a:t>
            </a:r>
            <a:r>
              <a:rPr lang="en-US" sz="3100" dirty="0">
                <a:latin typeface="Times New Roman" panose="02020603050405020304" pitchFamily="18" charset="0"/>
                <a:ea typeface="Times New Roman" panose="02020603050405020304" pitchFamily="18" charset="0"/>
              </a:rPr>
              <a:t>were allowed almost </a:t>
            </a:r>
            <a:r>
              <a:rPr lang="en-US" sz="3100" b="1" dirty="0">
                <a:latin typeface="Times New Roman" panose="02020603050405020304" pitchFamily="18" charset="0"/>
                <a:ea typeface="Times New Roman" panose="02020603050405020304" pitchFamily="18" charset="0"/>
              </a:rPr>
              <a:t>full autonomy</a:t>
            </a:r>
            <a:r>
              <a:rPr lang="en-US" sz="3100" dirty="0">
                <a:latin typeface="Times New Roman" panose="02020603050405020304" pitchFamily="18" charset="0"/>
                <a:ea typeface="Times New Roman" panose="02020603050405020304" pitchFamily="18" charset="0"/>
              </a:rPr>
              <a:t> so long as they sent the required revenues to the provincial court. The </a:t>
            </a:r>
            <a:r>
              <a:rPr lang="en-US" sz="3100" b="1" dirty="0">
                <a:latin typeface="Times New Roman" panose="02020603050405020304" pitchFamily="18" charset="0"/>
                <a:ea typeface="Times New Roman" panose="02020603050405020304" pitchFamily="18" charset="0"/>
              </a:rPr>
              <a:t>temples</a:t>
            </a:r>
            <a:r>
              <a:rPr lang="en-US" sz="3100" dirty="0">
                <a:latin typeface="Times New Roman" panose="02020603050405020304" pitchFamily="18" charset="0"/>
                <a:ea typeface="Times New Roman" panose="02020603050405020304" pitchFamily="18" charset="0"/>
              </a:rPr>
              <a:t> that they built were </a:t>
            </a:r>
            <a:r>
              <a:rPr lang="en-US" sz="3100" b="1" dirty="0">
                <a:latin typeface="Times New Roman" panose="02020603050405020304" pitchFamily="18" charset="0"/>
                <a:ea typeface="Times New Roman" panose="02020603050405020304" pitchFamily="18" charset="0"/>
              </a:rPr>
              <a:t>large and elaborate</a:t>
            </a:r>
            <a:r>
              <a:rPr lang="en-US" sz="3100" dirty="0">
                <a:latin typeface="Times New Roman" panose="02020603050405020304" pitchFamily="18" charset="0"/>
                <a:ea typeface="Times New Roman" panose="02020603050405020304" pitchFamily="18" charset="0"/>
              </a:rPr>
              <a:t>, e. g. </a:t>
            </a:r>
            <a:r>
              <a:rPr lang="en-US" sz="3100" b="1" dirty="0" err="1">
                <a:latin typeface="Times New Roman" panose="02020603050405020304" pitchFamily="18" charset="0"/>
                <a:ea typeface="Times New Roman" panose="02020603050405020304" pitchFamily="18" charset="0"/>
              </a:rPr>
              <a:t>Kantaji's</a:t>
            </a:r>
            <a:r>
              <a:rPr lang="en-US" sz="3100" b="1" dirty="0">
                <a:latin typeface="Times New Roman" panose="02020603050405020304" pitchFamily="18" charset="0"/>
                <a:ea typeface="Times New Roman" panose="02020603050405020304" pitchFamily="18" charset="0"/>
              </a:rPr>
              <a:t> temple </a:t>
            </a:r>
            <a:r>
              <a:rPr lang="en-US" sz="3100" dirty="0">
                <a:latin typeface="Times New Roman" panose="02020603050405020304" pitchFamily="18" charset="0"/>
                <a:ea typeface="Times New Roman" panose="02020603050405020304" pitchFamily="18" charset="0"/>
              </a:rPr>
              <a:t>at </a:t>
            </a:r>
            <a:r>
              <a:rPr lang="en-US" sz="3100" b="1" dirty="0" err="1">
                <a:latin typeface="Times New Roman" panose="02020603050405020304" pitchFamily="18" charset="0"/>
                <a:ea typeface="Times New Roman" panose="02020603050405020304" pitchFamily="18" charset="0"/>
              </a:rPr>
              <a:t>Kantanagar</a:t>
            </a:r>
            <a:r>
              <a:rPr lang="en-US" sz="3100" dirty="0">
                <a:latin typeface="Times New Roman" panose="02020603050405020304" pitchFamily="18" charset="0"/>
                <a:ea typeface="Times New Roman" panose="02020603050405020304" pitchFamily="18" charset="0"/>
              </a:rPr>
              <a:t> in </a:t>
            </a:r>
            <a:r>
              <a:rPr lang="en-US" sz="3100" dirty="0" err="1">
                <a:latin typeface="Times New Roman" panose="02020603050405020304" pitchFamily="18" charset="0"/>
                <a:ea typeface="Times New Roman" panose="02020603050405020304" pitchFamily="18" charset="0"/>
              </a:rPr>
              <a:t>Dinajpur</a:t>
            </a:r>
            <a:r>
              <a:rPr lang="en-US" sz="3100" dirty="0">
                <a:latin typeface="Times New Roman" panose="02020603050405020304" pitchFamily="18" charset="0"/>
                <a:ea typeface="Times New Roman" panose="02020603050405020304" pitchFamily="18" charset="0"/>
              </a:rPr>
              <a:t>. After </a:t>
            </a:r>
            <a:r>
              <a:rPr lang="en-US" sz="3100" b="1" dirty="0" err="1" smtClean="0">
                <a:latin typeface="Times New Roman" panose="02020603050405020304" pitchFamily="18" charset="0"/>
                <a:ea typeface="Times New Roman" panose="02020603050405020304" pitchFamily="18" charset="0"/>
              </a:rPr>
              <a:t>Farrukh</a:t>
            </a:r>
            <a:r>
              <a:rPr lang="en-US" sz="3100" b="1" dirty="0" smtClean="0">
                <a:latin typeface="Times New Roman" panose="02020603050405020304" pitchFamily="18" charset="0"/>
                <a:ea typeface="Times New Roman" panose="02020603050405020304" pitchFamily="18" charset="0"/>
              </a:rPr>
              <a:t> </a:t>
            </a:r>
            <a:r>
              <a:rPr lang="en-US" sz="3100" b="1" dirty="0" err="1" smtClean="0">
                <a:latin typeface="Times New Roman" panose="02020603050405020304" pitchFamily="18" charset="0"/>
                <a:ea typeface="Times New Roman" panose="02020603050405020304" pitchFamily="18" charset="0"/>
              </a:rPr>
              <a:t>Siyar's</a:t>
            </a:r>
            <a:r>
              <a:rPr lang="en-US" sz="3100" dirty="0" smtClean="0">
                <a:latin typeface="Times New Roman" panose="02020603050405020304" pitchFamily="18" charset="0"/>
                <a:ea typeface="Times New Roman" panose="02020603050405020304" pitchFamily="18" charset="0"/>
              </a:rPr>
              <a:t> </a:t>
            </a:r>
            <a:r>
              <a:rPr lang="en-US" sz="3100" i="1" dirty="0" err="1">
                <a:latin typeface="Times New Roman" panose="02020603050405020304" pitchFamily="18" charset="0"/>
                <a:ea typeface="Times New Roman" panose="02020603050405020304" pitchFamily="18" charset="0"/>
              </a:rPr>
              <a:t>farman</a:t>
            </a:r>
            <a:r>
              <a:rPr lang="en-US" sz="3100" dirty="0">
                <a:latin typeface="Times New Roman" panose="02020603050405020304" pitchFamily="18" charset="0"/>
                <a:ea typeface="Times New Roman" panose="02020603050405020304" pitchFamily="18" charset="0"/>
              </a:rPr>
              <a:t> </a:t>
            </a:r>
            <a:r>
              <a:rPr lang="en-US" sz="3100" dirty="0" smtClean="0">
                <a:latin typeface="Times New Roman" panose="02020603050405020304" pitchFamily="18" charset="0"/>
                <a:ea typeface="Times New Roman" panose="02020603050405020304" pitchFamily="18" charset="0"/>
              </a:rPr>
              <a:t>to </a:t>
            </a:r>
            <a:r>
              <a:rPr lang="en-US" sz="3100" dirty="0">
                <a:latin typeface="Times New Roman" panose="02020603050405020304" pitchFamily="18" charset="0"/>
                <a:ea typeface="Times New Roman" panose="02020603050405020304" pitchFamily="18" charset="0"/>
              </a:rPr>
              <a:t>the East India Company in 1717, there was considerable expansion of British trade. Soon there arose a new </a:t>
            </a:r>
            <a:r>
              <a:rPr lang="en-US" sz="3100" b="1" dirty="0">
                <a:latin typeface="Times New Roman" panose="02020603050405020304" pitchFamily="18" charset="0"/>
                <a:ea typeface="Times New Roman" panose="02020603050405020304" pitchFamily="18" charset="0"/>
              </a:rPr>
              <a:t>wealthy class of entrepreneur </a:t>
            </a:r>
            <a:r>
              <a:rPr lang="en-US" sz="3100" dirty="0">
                <a:latin typeface="Times New Roman" panose="02020603050405020304" pitchFamily="18" charset="0"/>
                <a:ea typeface="Times New Roman" panose="02020603050405020304" pitchFamily="18" charset="0"/>
              </a:rPr>
              <a:t>traders called </a:t>
            </a:r>
            <a:r>
              <a:rPr lang="en-US" sz="3100" b="1" i="1" dirty="0" err="1">
                <a:latin typeface="Times New Roman" panose="02020603050405020304" pitchFamily="18" charset="0"/>
                <a:ea typeface="Times New Roman" panose="02020603050405020304" pitchFamily="18" charset="0"/>
              </a:rPr>
              <a:t>banians</a:t>
            </a:r>
            <a:r>
              <a:rPr lang="en-US" sz="3100" dirty="0">
                <a:latin typeface="Times New Roman" panose="02020603050405020304" pitchFamily="18" charset="0"/>
                <a:ea typeface="Times New Roman" panose="02020603050405020304" pitchFamily="18" charset="0"/>
              </a:rPr>
              <a:t> who mediated between </a:t>
            </a:r>
            <a:r>
              <a:rPr lang="en-US" sz="3100" b="1" dirty="0">
                <a:latin typeface="Times New Roman" panose="02020603050405020304" pitchFamily="18" charset="0"/>
                <a:ea typeface="Times New Roman" panose="02020603050405020304" pitchFamily="18" charset="0"/>
              </a:rPr>
              <a:t>producers</a:t>
            </a:r>
            <a:r>
              <a:rPr lang="en-US" sz="3100" dirty="0">
                <a:latin typeface="Times New Roman" panose="02020603050405020304" pitchFamily="18" charset="0"/>
                <a:ea typeface="Times New Roman" panose="02020603050405020304" pitchFamily="18" charset="0"/>
              </a:rPr>
              <a:t> and the </a:t>
            </a:r>
            <a:r>
              <a:rPr lang="en-US" sz="3100" b="1" dirty="0">
                <a:latin typeface="Times New Roman" panose="02020603050405020304" pitchFamily="18" charset="0"/>
                <a:ea typeface="Times New Roman" panose="02020603050405020304" pitchFamily="18" charset="0"/>
              </a:rPr>
              <a:t>East India Company</a:t>
            </a:r>
            <a:r>
              <a:rPr lang="en-US" sz="3100" dirty="0" smtClean="0">
                <a:latin typeface="Times New Roman" panose="02020603050405020304" pitchFamily="18" charset="0"/>
                <a:ea typeface="Times New Roman" panose="02020603050405020304" pitchFamily="18" charset="0"/>
              </a:rPr>
              <a:t>.</a:t>
            </a:r>
            <a:endParaRPr lang="en-US" sz="3100" dirty="0">
              <a:effectLst/>
              <a:latin typeface="Times"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64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12" y="3288723"/>
            <a:ext cx="11353800" cy="3431709"/>
          </a:xfrm>
          <a:prstGeom prst="rect">
            <a:avLst/>
          </a:prstGeom>
        </p:spPr>
        <p:txBody>
          <a:bodyPr wrap="square">
            <a:spAutoFit/>
          </a:bodyPr>
          <a:lstStyle/>
          <a:p>
            <a:pPr algn="just"/>
            <a:r>
              <a:rPr lang="en-US" sz="3100" dirty="0">
                <a:latin typeface="Times New Roman" panose="02020603050405020304" pitchFamily="18" charset="0"/>
                <a:ea typeface="Times New Roman" panose="02020603050405020304" pitchFamily="18" charset="0"/>
              </a:rPr>
              <a:t>With the </a:t>
            </a:r>
            <a:r>
              <a:rPr lang="en-US" sz="3100" b="1" dirty="0">
                <a:latin typeface="Times New Roman" panose="02020603050405020304" pitchFamily="18" charset="0"/>
                <a:ea typeface="Times New Roman" panose="02020603050405020304" pitchFamily="18" charset="0"/>
              </a:rPr>
              <a:t>decline of </a:t>
            </a:r>
            <a:r>
              <a:rPr lang="en-US" sz="3100" b="1" dirty="0" err="1">
                <a:latin typeface="Times New Roman" panose="02020603050405020304" pitchFamily="18" charset="0"/>
                <a:ea typeface="Times New Roman" panose="02020603050405020304" pitchFamily="18" charset="0"/>
              </a:rPr>
              <a:t>nawabi</a:t>
            </a:r>
            <a:r>
              <a:rPr lang="en-US" sz="3100" b="1" dirty="0">
                <a:latin typeface="Times New Roman" panose="02020603050405020304" pitchFamily="18" charset="0"/>
                <a:ea typeface="Times New Roman" panose="02020603050405020304" pitchFamily="18" charset="0"/>
              </a:rPr>
              <a:t> </a:t>
            </a:r>
            <a:r>
              <a:rPr lang="en-US" sz="3100" dirty="0">
                <a:latin typeface="Times New Roman" panose="02020603050405020304" pitchFamily="18" charset="0"/>
                <a:ea typeface="Times New Roman" panose="02020603050405020304" pitchFamily="18" charset="0"/>
              </a:rPr>
              <a:t>rule in the second half of the 18th century, these newly rich Bengalis </a:t>
            </a:r>
            <a:r>
              <a:rPr lang="en-US" sz="3100" b="1" dirty="0">
                <a:latin typeface="Times New Roman" panose="02020603050405020304" pitchFamily="18" charset="0"/>
                <a:ea typeface="Times New Roman" panose="02020603050405020304" pitchFamily="18" charset="0"/>
              </a:rPr>
              <a:t>started to purchase </a:t>
            </a:r>
            <a:r>
              <a:rPr lang="en-US" sz="3100" dirty="0">
                <a:latin typeface="Times New Roman" panose="02020603050405020304" pitchFamily="18" charset="0"/>
                <a:ea typeface="Times New Roman" panose="02020603050405020304" pitchFamily="18" charset="0"/>
              </a:rPr>
              <a:t>landed </a:t>
            </a:r>
            <a:r>
              <a:rPr lang="en-US" sz="3100" b="1" dirty="0">
                <a:latin typeface="Times New Roman" panose="02020603050405020304" pitchFamily="18" charset="0"/>
                <a:ea typeface="Times New Roman" panose="02020603050405020304" pitchFamily="18" charset="0"/>
              </a:rPr>
              <a:t>estates</a:t>
            </a:r>
            <a:r>
              <a:rPr lang="en-US" sz="3100" dirty="0">
                <a:latin typeface="Times New Roman" panose="02020603050405020304" pitchFamily="18" charset="0"/>
                <a:ea typeface="Times New Roman" panose="02020603050405020304" pitchFamily="18" charset="0"/>
              </a:rPr>
              <a:t> as investment and earned the title of </a:t>
            </a:r>
            <a:r>
              <a:rPr lang="en-US" sz="3100" b="1" i="1" dirty="0" err="1">
                <a:latin typeface="Times New Roman" panose="02020603050405020304" pitchFamily="18" charset="0"/>
                <a:ea typeface="Times New Roman" panose="02020603050405020304" pitchFamily="18" charset="0"/>
              </a:rPr>
              <a:t>zamindar</a:t>
            </a:r>
            <a:r>
              <a:rPr lang="en-US" sz="3100" dirty="0">
                <a:latin typeface="Times New Roman" panose="02020603050405020304" pitchFamily="18" charset="0"/>
                <a:ea typeface="Times New Roman" panose="02020603050405020304" pitchFamily="18" charset="0"/>
              </a:rPr>
              <a:t>. Consequently, a </a:t>
            </a:r>
            <a:r>
              <a:rPr lang="en-US" sz="3100" b="1" dirty="0">
                <a:latin typeface="Times New Roman" panose="02020603050405020304" pitchFamily="18" charset="0"/>
                <a:ea typeface="Times New Roman" panose="02020603050405020304" pitchFamily="18" charset="0"/>
              </a:rPr>
              <a:t>large number of temples </a:t>
            </a:r>
            <a:r>
              <a:rPr lang="en-US" sz="3100" dirty="0">
                <a:latin typeface="Times New Roman" panose="02020603050405020304" pitchFamily="18" charset="0"/>
                <a:ea typeface="Times New Roman" panose="02020603050405020304" pitchFamily="18" charset="0"/>
              </a:rPr>
              <a:t>were</a:t>
            </a:r>
            <a:r>
              <a:rPr lang="en-US" sz="3100" i="1" dirty="0">
                <a:latin typeface="Times New Roman" panose="02020603050405020304" pitchFamily="18" charset="0"/>
                <a:ea typeface="Times New Roman" panose="02020603050405020304" pitchFamily="18" charset="0"/>
              </a:rPr>
              <a:t> </a:t>
            </a:r>
            <a:r>
              <a:rPr lang="en-US" sz="3100" dirty="0">
                <a:latin typeface="Times New Roman" panose="02020603050405020304" pitchFamily="18" charset="0"/>
                <a:ea typeface="Times New Roman" panose="02020603050405020304" pitchFamily="18" charset="0"/>
              </a:rPr>
              <a:t>built in areas linked with </a:t>
            </a:r>
            <a:r>
              <a:rPr lang="en-US" sz="3100" b="1" dirty="0">
                <a:latin typeface="Times New Roman" panose="02020603050405020304" pitchFamily="18" charset="0"/>
                <a:ea typeface="Times New Roman" panose="02020603050405020304" pitchFamily="18" charset="0"/>
              </a:rPr>
              <a:t>foreign trade</a:t>
            </a:r>
            <a:r>
              <a:rPr lang="en-US" sz="3100" dirty="0">
                <a:latin typeface="Times New Roman" panose="02020603050405020304" pitchFamily="18" charset="0"/>
                <a:ea typeface="Times New Roman" panose="02020603050405020304" pitchFamily="18" charset="0"/>
              </a:rPr>
              <a:t> specially in </a:t>
            </a:r>
            <a:r>
              <a:rPr lang="en-US" sz="3100" b="1" dirty="0" err="1">
                <a:latin typeface="Times New Roman" panose="02020603050405020304" pitchFamily="18" charset="0"/>
                <a:ea typeface="Times New Roman" panose="02020603050405020304" pitchFamily="18" charset="0"/>
              </a:rPr>
              <a:t>Hughli</a:t>
            </a:r>
            <a:r>
              <a:rPr lang="en-US" sz="3100" b="1" dirty="0">
                <a:latin typeface="Times New Roman" panose="02020603050405020304" pitchFamily="18" charset="0"/>
                <a:ea typeface="Times New Roman" panose="02020603050405020304" pitchFamily="18" charset="0"/>
              </a:rPr>
              <a:t>, </a:t>
            </a:r>
            <a:r>
              <a:rPr lang="en-US" sz="3100" b="1" dirty="0" err="1">
                <a:latin typeface="Times New Roman" panose="02020603050405020304" pitchFamily="18" charset="0"/>
                <a:ea typeface="Times New Roman" panose="02020603050405020304" pitchFamily="18" charset="0"/>
              </a:rPr>
              <a:t>Midnapur</a:t>
            </a:r>
            <a:r>
              <a:rPr lang="en-US" sz="3100" b="1" dirty="0">
                <a:latin typeface="Times New Roman" panose="02020603050405020304" pitchFamily="18" charset="0"/>
                <a:ea typeface="Times New Roman" panose="02020603050405020304" pitchFamily="18" charset="0"/>
              </a:rPr>
              <a:t>, </a:t>
            </a:r>
            <a:r>
              <a:rPr lang="en-US" sz="3100" b="1" dirty="0" err="1">
                <a:latin typeface="Times New Roman" panose="02020603050405020304" pitchFamily="18" charset="0"/>
                <a:ea typeface="Times New Roman" panose="02020603050405020304" pitchFamily="18" charset="0"/>
              </a:rPr>
              <a:t>Burdwan</a:t>
            </a:r>
            <a:r>
              <a:rPr lang="en-US" sz="3100" b="1" dirty="0">
                <a:latin typeface="Times New Roman" panose="02020603050405020304" pitchFamily="18" charset="0"/>
                <a:ea typeface="Times New Roman" panose="02020603050405020304" pitchFamily="18" charset="0"/>
              </a:rPr>
              <a:t>, Howrah </a:t>
            </a:r>
            <a:r>
              <a:rPr lang="en-US" sz="3100" dirty="0">
                <a:latin typeface="Times New Roman" panose="02020603050405020304" pitchFamily="18" charset="0"/>
                <a:ea typeface="Times New Roman" panose="02020603050405020304" pitchFamily="18" charset="0"/>
              </a:rPr>
              <a:t>and </a:t>
            </a:r>
            <a:r>
              <a:rPr lang="en-US" sz="3100" b="1" dirty="0" err="1">
                <a:latin typeface="Times New Roman" panose="02020603050405020304" pitchFamily="18" charset="0"/>
                <a:ea typeface="Times New Roman" panose="02020603050405020304" pitchFamily="18" charset="0"/>
              </a:rPr>
              <a:t>Birbhum</a:t>
            </a:r>
            <a:r>
              <a:rPr lang="en-US" sz="3100" b="1" dirty="0">
                <a:latin typeface="Times New Roman" panose="02020603050405020304" pitchFamily="18" charset="0"/>
                <a:ea typeface="Times New Roman" panose="02020603050405020304" pitchFamily="18" charset="0"/>
              </a:rPr>
              <a:t> </a:t>
            </a:r>
            <a:r>
              <a:rPr lang="en-US" sz="3100" dirty="0">
                <a:latin typeface="Times New Roman" panose="02020603050405020304" pitchFamily="18" charset="0"/>
                <a:ea typeface="Times New Roman" panose="02020603050405020304" pitchFamily="18" charset="0"/>
              </a:rPr>
              <a:t>districts. In addition to providing influence and prestige, temple building was a means of </a:t>
            </a:r>
            <a:r>
              <a:rPr lang="en-US" sz="3100" b="1" dirty="0">
                <a:latin typeface="Times New Roman" panose="02020603050405020304" pitchFamily="18" charset="0"/>
                <a:ea typeface="Times New Roman" panose="02020603050405020304" pitchFamily="18" charset="0"/>
              </a:rPr>
              <a:t>social recognition </a:t>
            </a:r>
            <a:r>
              <a:rPr lang="en-US" sz="3100" dirty="0">
                <a:latin typeface="Times New Roman" panose="02020603050405020304" pitchFamily="18" charset="0"/>
                <a:ea typeface="Times New Roman" panose="02020603050405020304" pitchFamily="18" charset="0"/>
              </a:rPr>
              <a:t>and </a:t>
            </a:r>
            <a:r>
              <a:rPr lang="en-US" sz="3100" dirty="0" smtClean="0">
                <a:latin typeface="Times New Roman" panose="02020603050405020304" pitchFamily="18" charset="0"/>
                <a:ea typeface="Times New Roman" panose="02020603050405020304" pitchFamily="18" charset="0"/>
              </a:rPr>
              <a:t>mobility.</a:t>
            </a:r>
            <a:endParaRPr lang="en-US" sz="3100" dirty="0"/>
          </a:p>
        </p:txBody>
      </p:sp>
      <p:pic>
        <p:nvPicPr>
          <p:cNvPr id="8194" name="Picture 2" descr="Image result for Kantaji's te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812" y="152400"/>
            <a:ext cx="445213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30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212" y="0"/>
            <a:ext cx="11582400" cy="2000548"/>
          </a:xfrm>
          <a:prstGeom prst="rect">
            <a:avLst/>
          </a:prstGeom>
        </p:spPr>
        <p:txBody>
          <a:bodyPr wrap="square">
            <a:spAutoFit/>
          </a:bodyPr>
          <a:lstStyle/>
          <a:p>
            <a:pPr algn="just"/>
            <a:r>
              <a:rPr lang="en-US" sz="3100" dirty="0">
                <a:latin typeface="Times New Roman" panose="02020603050405020304" pitchFamily="18" charset="0"/>
                <a:ea typeface="Times New Roman" panose="02020603050405020304" pitchFamily="18" charset="0"/>
              </a:rPr>
              <a:t>The </a:t>
            </a:r>
            <a:r>
              <a:rPr lang="en-US" sz="3100" dirty="0" err="1">
                <a:latin typeface="Times New Roman" panose="02020603050405020304" pitchFamily="18" charset="0"/>
                <a:ea typeface="Times New Roman" panose="02020603050405020304" pitchFamily="18" charset="0"/>
              </a:rPr>
              <a:t>Orissan</a:t>
            </a:r>
            <a:r>
              <a:rPr lang="en-US" sz="3100" dirty="0">
                <a:latin typeface="Times New Roman" panose="02020603050405020304" pitchFamily="18" charset="0"/>
                <a:ea typeface="Times New Roman" panose="02020603050405020304" pitchFamily="18" charset="0"/>
              </a:rPr>
              <a:t> </a:t>
            </a:r>
            <a:r>
              <a:rPr lang="en-US" sz="3100" b="1" i="1" dirty="0" err="1">
                <a:latin typeface="Times New Roman" panose="02020603050405020304" pitchFamily="18" charset="0"/>
                <a:ea typeface="Times New Roman" panose="02020603050405020304" pitchFamily="18" charset="0"/>
              </a:rPr>
              <a:t>rekha</a:t>
            </a:r>
            <a:r>
              <a:rPr lang="en-US" sz="3100" b="1" i="1" dirty="0">
                <a:latin typeface="Times New Roman" panose="02020603050405020304" pitchFamily="18" charset="0"/>
                <a:ea typeface="Times New Roman" panose="02020603050405020304" pitchFamily="18" charset="0"/>
              </a:rPr>
              <a:t> </a:t>
            </a:r>
            <a:r>
              <a:rPr lang="en-US" sz="3100" b="1" i="1" dirty="0" err="1">
                <a:latin typeface="Times New Roman" panose="02020603050405020304" pitchFamily="18" charset="0"/>
                <a:ea typeface="Times New Roman" panose="02020603050405020304" pitchFamily="18" charset="0"/>
              </a:rPr>
              <a:t>deul</a:t>
            </a:r>
            <a:r>
              <a:rPr lang="en-US" sz="3100" b="1" dirty="0">
                <a:latin typeface="Times New Roman" panose="02020603050405020304" pitchFamily="18" charset="0"/>
                <a:ea typeface="Times New Roman" panose="02020603050405020304" pitchFamily="18" charset="0"/>
              </a:rPr>
              <a:t> </a:t>
            </a:r>
            <a:r>
              <a:rPr lang="en-US" sz="3100" dirty="0">
                <a:latin typeface="Times New Roman" panose="02020603050405020304" pitchFamily="18" charset="0"/>
                <a:ea typeface="Times New Roman" panose="02020603050405020304" pitchFamily="18" charset="0"/>
              </a:rPr>
              <a:t>of the </a:t>
            </a:r>
            <a:r>
              <a:rPr lang="en-US" sz="3100" b="1" dirty="0">
                <a:latin typeface="Times New Roman" panose="02020603050405020304" pitchFamily="18" charset="0"/>
                <a:ea typeface="Times New Roman" panose="02020603050405020304" pitchFamily="18" charset="0"/>
              </a:rPr>
              <a:t>northern Indian temple </a:t>
            </a:r>
            <a:r>
              <a:rPr lang="en-US" sz="3100" dirty="0">
                <a:latin typeface="Times New Roman" panose="02020603050405020304" pitchFamily="18" charset="0"/>
                <a:ea typeface="Times New Roman" panose="02020603050405020304" pitchFamily="18" charset="0"/>
              </a:rPr>
              <a:t>type is the most important stylistic influence. This is evident in the rhythmically organized projections and recesses of the </a:t>
            </a:r>
            <a:r>
              <a:rPr lang="en-US" sz="3100" b="1" dirty="0">
                <a:latin typeface="Times New Roman" panose="02020603050405020304" pitchFamily="18" charset="0"/>
                <a:ea typeface="Times New Roman" panose="02020603050405020304" pitchFamily="18" charset="0"/>
              </a:rPr>
              <a:t>outer walls </a:t>
            </a:r>
            <a:r>
              <a:rPr lang="en-US" sz="3100" dirty="0">
                <a:latin typeface="Times New Roman" panose="02020603050405020304" pitchFamily="18" charset="0"/>
                <a:ea typeface="Times New Roman" panose="02020603050405020304" pitchFamily="18" charset="0"/>
              </a:rPr>
              <a:t>and the </a:t>
            </a:r>
            <a:r>
              <a:rPr lang="en-US" sz="3100" b="1" dirty="0">
                <a:latin typeface="Times New Roman" panose="02020603050405020304" pitchFamily="18" charset="0"/>
                <a:ea typeface="Times New Roman" panose="02020603050405020304" pitchFamily="18" charset="0"/>
              </a:rPr>
              <a:t>massive walled towers </a:t>
            </a:r>
            <a:r>
              <a:rPr lang="en-US" sz="3100" dirty="0">
                <a:latin typeface="Times New Roman" panose="02020603050405020304" pitchFamily="18" charset="0"/>
                <a:ea typeface="Times New Roman" panose="02020603050405020304" pitchFamily="18" charset="0"/>
              </a:rPr>
              <a:t>with hollow interiors constructed of </a:t>
            </a:r>
            <a:r>
              <a:rPr lang="en-US" sz="3100" dirty="0" smtClean="0">
                <a:latin typeface="Times New Roman" panose="02020603050405020304" pitchFamily="18" charset="0"/>
                <a:ea typeface="Times New Roman" panose="02020603050405020304" pitchFamily="18" charset="0"/>
              </a:rPr>
              <a:t>brickwork</a:t>
            </a:r>
            <a:r>
              <a:rPr lang="en-US" sz="3100" dirty="0">
                <a:latin typeface="Times New Roman" panose="02020603050405020304" pitchFamily="18" charset="0"/>
                <a:ea typeface="Times New Roman" panose="02020603050405020304" pitchFamily="18" charset="0"/>
              </a:rPr>
              <a:t>. </a:t>
            </a:r>
            <a:endParaRPr lang="en-US" sz="3100" dirty="0"/>
          </a:p>
        </p:txBody>
      </p:sp>
      <p:sp>
        <p:nvSpPr>
          <p:cNvPr id="3" name="Rectangle 2"/>
          <p:cNvSpPr/>
          <p:nvPr/>
        </p:nvSpPr>
        <p:spPr>
          <a:xfrm>
            <a:off x="284306" y="2201044"/>
            <a:ext cx="11582400" cy="2062103"/>
          </a:xfrm>
          <a:prstGeom prst="rect">
            <a:avLst/>
          </a:prstGeom>
        </p:spPr>
        <p:txBody>
          <a:bodyPr wrap="square">
            <a:spAutoFit/>
          </a:bodyPr>
          <a:lstStyle/>
          <a:p>
            <a:pPr algn="just"/>
            <a:r>
              <a:rPr lang="en-US" sz="3100" dirty="0">
                <a:latin typeface="Times New Roman" panose="02020603050405020304" pitchFamily="18" charset="0"/>
                <a:ea typeface="Times New Roman" panose="02020603050405020304" pitchFamily="18" charset="0"/>
              </a:rPr>
              <a:t>The </a:t>
            </a:r>
            <a:r>
              <a:rPr lang="en-US" sz="3100" b="1" dirty="0">
                <a:latin typeface="Times New Roman" panose="02020603050405020304" pitchFamily="18" charset="0"/>
                <a:ea typeface="Times New Roman" panose="02020603050405020304" pitchFamily="18" charset="0"/>
              </a:rPr>
              <a:t>hut styles </a:t>
            </a:r>
            <a:r>
              <a:rPr lang="en-US" sz="3100" dirty="0">
                <a:latin typeface="Times New Roman" panose="02020603050405020304" pitchFamily="18" charset="0"/>
                <a:ea typeface="Times New Roman" panose="02020603050405020304" pitchFamily="18" charset="0"/>
              </a:rPr>
              <a:t>imitated the village houses of </a:t>
            </a:r>
            <a:r>
              <a:rPr lang="en-US" sz="3100" b="1" dirty="0">
                <a:latin typeface="Times New Roman" panose="02020603050405020304" pitchFamily="18" charset="0"/>
                <a:ea typeface="Times New Roman" panose="02020603050405020304" pitchFamily="18" charset="0"/>
              </a:rPr>
              <a:t>mud or bamboo </a:t>
            </a:r>
            <a:r>
              <a:rPr lang="en-US" sz="3100" dirty="0">
                <a:latin typeface="Times New Roman" panose="02020603050405020304" pitchFamily="18" charset="0"/>
                <a:ea typeface="Times New Roman" panose="02020603050405020304" pitchFamily="18" charset="0"/>
              </a:rPr>
              <a:t>with </a:t>
            </a:r>
            <a:r>
              <a:rPr lang="en-US" sz="3100" b="1" dirty="0">
                <a:latin typeface="Times New Roman" panose="02020603050405020304" pitchFamily="18" charset="0"/>
                <a:ea typeface="Times New Roman" panose="02020603050405020304" pitchFamily="18" charset="0"/>
              </a:rPr>
              <a:t>thatched roof</a:t>
            </a:r>
            <a:r>
              <a:rPr lang="en-US" sz="3100" dirty="0">
                <a:latin typeface="Times New Roman" panose="02020603050405020304" pitchFamily="18" charset="0"/>
                <a:ea typeface="Times New Roman" panose="02020603050405020304" pitchFamily="18" charset="0"/>
              </a:rPr>
              <a:t>. Whereas in the Muslim tradition of Sultanate Bengal only certain elements of hut architecture, like the curved cornice was translated into brick, we now see entire hut structures built in brick. </a:t>
            </a:r>
            <a:endParaRPr lang="en-US" sz="3100" dirty="0"/>
          </a:p>
        </p:txBody>
      </p:sp>
      <p:sp>
        <p:nvSpPr>
          <p:cNvPr id="4" name="Rectangle 3"/>
          <p:cNvSpPr/>
          <p:nvPr/>
        </p:nvSpPr>
        <p:spPr>
          <a:xfrm>
            <a:off x="272327" y="4263147"/>
            <a:ext cx="11582400" cy="2554545"/>
          </a:xfrm>
          <a:prstGeom prst="rect">
            <a:avLst/>
          </a:prstGeom>
        </p:spPr>
        <p:txBody>
          <a:bodyPr wrap="square">
            <a:spAutoFit/>
          </a:bodyPr>
          <a:lstStyle/>
          <a:p>
            <a:pPr algn="just"/>
            <a:r>
              <a:rPr lang="en-US" sz="3100" dirty="0">
                <a:latin typeface="Times New Roman" panose="02020603050405020304" pitchFamily="18" charset="0"/>
                <a:ea typeface="Times New Roman" panose="02020603050405020304" pitchFamily="18" charset="0"/>
              </a:rPr>
              <a:t>The </a:t>
            </a:r>
            <a:r>
              <a:rPr lang="en-US" sz="3100" b="1" i="1" dirty="0" err="1">
                <a:latin typeface="Times New Roman" panose="02020603050405020304" pitchFamily="18" charset="0"/>
                <a:ea typeface="Times New Roman" panose="02020603050405020304" pitchFamily="18" charset="0"/>
              </a:rPr>
              <a:t>jor-bangla</a:t>
            </a:r>
            <a:r>
              <a:rPr lang="en-US" sz="3100" dirty="0">
                <a:latin typeface="Times New Roman" panose="02020603050405020304" pitchFamily="18" charset="0"/>
                <a:ea typeface="Times New Roman" panose="02020603050405020304" pitchFamily="18" charset="0"/>
              </a:rPr>
              <a:t> or twin hut is the </a:t>
            </a:r>
            <a:r>
              <a:rPr lang="en-US" sz="3100" b="1" dirty="0">
                <a:latin typeface="Times New Roman" panose="02020603050405020304" pitchFamily="18" charset="0"/>
                <a:ea typeface="Times New Roman" panose="02020603050405020304" pitchFamily="18" charset="0"/>
              </a:rPr>
              <a:t>most distinctive </a:t>
            </a:r>
            <a:r>
              <a:rPr lang="en-US" sz="3100" dirty="0">
                <a:latin typeface="Times New Roman" panose="02020603050405020304" pitchFamily="18" charset="0"/>
                <a:ea typeface="Times New Roman" panose="02020603050405020304" pitchFamily="18" charset="0"/>
              </a:rPr>
              <a:t>indigenous contribution to </a:t>
            </a:r>
            <a:r>
              <a:rPr lang="en-US" sz="3100" b="1" dirty="0">
                <a:latin typeface="Times New Roman" panose="02020603050405020304" pitchFamily="18" charset="0"/>
                <a:ea typeface="Times New Roman" panose="02020603050405020304" pitchFamily="18" charset="0"/>
              </a:rPr>
              <a:t>temple architecture</a:t>
            </a:r>
            <a:r>
              <a:rPr lang="en-US" sz="3100" dirty="0">
                <a:latin typeface="Times New Roman" panose="02020603050405020304" pitchFamily="18" charset="0"/>
                <a:ea typeface="Times New Roman" panose="02020603050405020304" pitchFamily="18" charset="0"/>
              </a:rPr>
              <a:t>. It consists of </a:t>
            </a:r>
            <a:r>
              <a:rPr lang="en-US" sz="3100" b="1" dirty="0">
                <a:latin typeface="Times New Roman" panose="02020603050405020304" pitchFamily="18" charset="0"/>
                <a:ea typeface="Times New Roman" panose="02020603050405020304" pitchFamily="18" charset="0"/>
              </a:rPr>
              <a:t>two attached </a:t>
            </a:r>
            <a:r>
              <a:rPr lang="en-US" sz="3100" i="1" dirty="0" err="1">
                <a:latin typeface="Times New Roman" panose="02020603050405020304" pitchFamily="18" charset="0"/>
                <a:ea typeface="Times New Roman" panose="02020603050405020304" pitchFamily="18" charset="0"/>
              </a:rPr>
              <a:t>ek</a:t>
            </a:r>
            <a:r>
              <a:rPr lang="en-US" sz="3100" i="1" dirty="0">
                <a:latin typeface="Times New Roman" panose="02020603050405020304" pitchFamily="18" charset="0"/>
                <a:ea typeface="Times New Roman" panose="02020603050405020304" pitchFamily="18" charset="0"/>
              </a:rPr>
              <a:t>- </a:t>
            </a:r>
            <a:r>
              <a:rPr lang="en-US" sz="3100" i="1" dirty="0" err="1">
                <a:latin typeface="Times New Roman" panose="02020603050405020304" pitchFamily="18" charset="0"/>
                <a:ea typeface="Times New Roman" panose="02020603050405020304" pitchFamily="18" charset="0"/>
              </a:rPr>
              <a:t>banglas</a:t>
            </a:r>
            <a:r>
              <a:rPr lang="en-US" sz="3100" i="1" dirty="0">
                <a:latin typeface="Times New Roman" panose="02020603050405020304" pitchFamily="18" charset="0"/>
                <a:ea typeface="Times New Roman" panose="02020603050405020304" pitchFamily="18" charset="0"/>
              </a:rPr>
              <a:t>,</a:t>
            </a:r>
            <a:r>
              <a:rPr lang="en-US" sz="3100" dirty="0">
                <a:latin typeface="Times New Roman" panose="02020603050405020304" pitchFamily="18" charset="0"/>
                <a:ea typeface="Times New Roman" panose="02020603050405020304" pitchFamily="18" charset="0"/>
              </a:rPr>
              <a:t> the one behind being the actual shrine. It is found scattered over a wide area from </a:t>
            </a:r>
            <a:r>
              <a:rPr lang="en-US" sz="3100" b="1" dirty="0" err="1">
                <a:latin typeface="Times New Roman" panose="02020603050405020304" pitchFamily="18" charset="0"/>
                <a:ea typeface="Times New Roman" panose="02020603050405020304" pitchFamily="18" charset="0"/>
              </a:rPr>
              <a:t>Purulia</a:t>
            </a:r>
            <a:r>
              <a:rPr lang="en-US" sz="3100" b="1" dirty="0">
                <a:latin typeface="Times New Roman" panose="02020603050405020304" pitchFamily="18" charset="0"/>
                <a:ea typeface="Times New Roman" panose="02020603050405020304" pitchFamily="18" charset="0"/>
              </a:rPr>
              <a:t> to </a:t>
            </a:r>
            <a:r>
              <a:rPr lang="en-US" sz="3100" b="1" dirty="0" err="1">
                <a:latin typeface="Times New Roman" panose="02020603050405020304" pitchFamily="18" charset="0"/>
                <a:ea typeface="Times New Roman" panose="02020603050405020304" pitchFamily="18" charset="0"/>
              </a:rPr>
              <a:t>Faridpur</a:t>
            </a:r>
            <a:r>
              <a:rPr lang="en-US" sz="3100" dirty="0">
                <a:latin typeface="Times New Roman" panose="02020603050405020304" pitchFamily="18" charset="0"/>
                <a:ea typeface="Times New Roman" panose="02020603050405020304" pitchFamily="18" charset="0"/>
              </a:rPr>
              <a:t>, and concentrated in </a:t>
            </a:r>
            <a:r>
              <a:rPr lang="en-US" sz="3100" b="1" dirty="0" err="1">
                <a:latin typeface="Times New Roman" panose="02020603050405020304" pitchFamily="18" charset="0"/>
                <a:ea typeface="Times New Roman" panose="02020603050405020304" pitchFamily="18" charset="0"/>
              </a:rPr>
              <a:t>Jessore</a:t>
            </a:r>
            <a:r>
              <a:rPr lang="en-US" sz="3100" b="1" dirty="0">
                <a:latin typeface="Times New Roman" panose="02020603050405020304" pitchFamily="18" charset="0"/>
                <a:ea typeface="Times New Roman" panose="02020603050405020304" pitchFamily="18" charset="0"/>
              </a:rPr>
              <a:t>, Khulna </a:t>
            </a:r>
            <a:r>
              <a:rPr lang="en-US" sz="3100" dirty="0">
                <a:latin typeface="Times New Roman" panose="02020603050405020304" pitchFamily="18" charset="0"/>
                <a:ea typeface="Times New Roman" panose="02020603050405020304" pitchFamily="18" charset="0"/>
              </a:rPr>
              <a:t>and </a:t>
            </a:r>
            <a:r>
              <a:rPr lang="en-US" sz="3100" b="1" dirty="0" err="1">
                <a:latin typeface="Times New Roman" panose="02020603050405020304" pitchFamily="18" charset="0"/>
                <a:ea typeface="Times New Roman" panose="02020603050405020304" pitchFamily="18" charset="0"/>
              </a:rPr>
              <a:t>Pabna</a:t>
            </a:r>
            <a:r>
              <a:rPr lang="en-US" sz="3100" dirty="0">
                <a:latin typeface="Times New Roman" panose="02020603050405020304" pitchFamily="18" charset="0"/>
                <a:ea typeface="Times New Roman" panose="02020603050405020304" pitchFamily="18" charset="0"/>
              </a:rPr>
              <a:t> districts. </a:t>
            </a:r>
            <a:endParaRPr lang="en-US" sz="3100" dirty="0"/>
          </a:p>
        </p:txBody>
      </p:sp>
    </p:spTree>
    <p:extLst>
      <p:ext uri="{BB962C8B-B14F-4D97-AF65-F5344CB8AC3E}">
        <p14:creationId xmlns:p14="http://schemas.microsoft.com/office/powerpoint/2010/main" val="112401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hut of banglades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12" y="2667000"/>
            <a:ext cx="5334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hut of bangladesh jor bang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812" y="2653145"/>
            <a:ext cx="5711152" cy="36714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8551" y="152400"/>
            <a:ext cx="11577061" cy="2062103"/>
          </a:xfrm>
          <a:prstGeom prst="rect">
            <a:avLst/>
          </a:prstGeom>
        </p:spPr>
        <p:txBody>
          <a:bodyPr wrap="square">
            <a:spAutoFit/>
          </a:bodyPr>
          <a:lstStyle/>
          <a:p>
            <a:pPr algn="just"/>
            <a:r>
              <a:rPr lang="en-US" sz="3200" b="1" i="1" dirty="0" smtClean="0">
                <a:latin typeface="Times New Roman" panose="02020603050405020304" pitchFamily="18" charset="0"/>
                <a:ea typeface="Times New Roman" panose="02020603050405020304" pitchFamily="18" charset="0"/>
              </a:rPr>
              <a:t>Char-</a:t>
            </a:r>
            <a:r>
              <a:rPr lang="en-US" sz="3200" b="1" i="1" dirty="0" err="1" smtClean="0">
                <a:latin typeface="Times New Roman" panose="02020603050405020304" pitchFamily="18" charset="0"/>
                <a:ea typeface="Times New Roman" panose="02020603050405020304" pitchFamily="18" charset="0"/>
              </a:rPr>
              <a:t>chala</a:t>
            </a:r>
            <a:r>
              <a:rPr lang="en-US" sz="3200" dirty="0" smtClean="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have roofs with four sloping sections which come to a point on top if the base is square, and to a ridge if rectangular. If the chamber is square it is </a:t>
            </a:r>
            <a:r>
              <a:rPr lang="en-US" sz="3200" b="1" dirty="0">
                <a:latin typeface="Times New Roman" panose="02020603050405020304" pitchFamily="18" charset="0"/>
                <a:ea typeface="Times New Roman" panose="02020603050405020304" pitchFamily="18" charset="0"/>
              </a:rPr>
              <a:t>surmounted by a dome </a:t>
            </a:r>
            <a:r>
              <a:rPr lang="en-US" sz="3200" dirty="0">
                <a:latin typeface="Times New Roman" panose="02020603050405020304" pitchFamily="18" charset="0"/>
                <a:ea typeface="Times New Roman" panose="02020603050405020304" pitchFamily="18" charset="0"/>
              </a:rPr>
              <a:t>on </a:t>
            </a:r>
            <a:r>
              <a:rPr lang="en-US" sz="3200" dirty="0" err="1">
                <a:latin typeface="Times New Roman" panose="02020603050405020304" pitchFamily="18" charset="0"/>
                <a:ea typeface="Times New Roman" panose="02020603050405020304" pitchFamily="18" charset="0"/>
              </a:rPr>
              <a:t>pendentives</a:t>
            </a:r>
            <a:r>
              <a:rPr lang="en-US" sz="3200" dirty="0">
                <a:latin typeface="Times New Roman" panose="02020603050405020304" pitchFamily="18" charset="0"/>
                <a:ea typeface="Times New Roman" panose="02020603050405020304" pitchFamily="18" charset="0"/>
              </a:rPr>
              <a:t> in the interior.</a:t>
            </a:r>
            <a:endParaRPr lang="en-US" sz="3200" dirty="0"/>
          </a:p>
        </p:txBody>
      </p:sp>
    </p:spTree>
    <p:extLst>
      <p:ext uri="{BB962C8B-B14F-4D97-AF65-F5344CB8AC3E}">
        <p14:creationId xmlns:p14="http://schemas.microsoft.com/office/powerpoint/2010/main" val="394480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412" y="304800"/>
            <a:ext cx="11353800" cy="6494085"/>
          </a:xfrm>
          <a:prstGeom prst="rect">
            <a:avLst/>
          </a:prstGeom>
        </p:spPr>
        <p:txBody>
          <a:bodyPr wrap="square">
            <a:spAutoFit/>
          </a:bodyPr>
          <a:lstStyle/>
          <a:p>
            <a:pPr algn="just"/>
            <a:r>
              <a:rPr lang="en-US" sz="3200" dirty="0">
                <a:solidFill>
                  <a:srgbClr val="000000"/>
                </a:solidFill>
                <a:latin typeface="Times New Roman" panose="02020603050405020304" pitchFamily="18" charset="0"/>
                <a:cs typeface="Times New Roman" panose="02020603050405020304" pitchFamily="18" charset="0"/>
              </a:rPr>
              <a:t>The </a:t>
            </a:r>
            <a:r>
              <a:rPr lang="en-US" sz="3200" b="1" dirty="0">
                <a:solidFill>
                  <a:srgbClr val="000000"/>
                </a:solidFill>
                <a:latin typeface="Times New Roman" panose="02020603050405020304" pitchFamily="18" charset="0"/>
                <a:cs typeface="Times New Roman" panose="02020603050405020304" pitchFamily="18" charset="0"/>
              </a:rPr>
              <a:t>environment</a:t>
            </a:r>
            <a:r>
              <a:rPr lang="en-US" sz="3200" dirty="0">
                <a:solidFill>
                  <a:srgbClr val="000000"/>
                </a:solidFill>
                <a:latin typeface="Times New Roman" panose="02020603050405020304" pitchFamily="18" charset="0"/>
                <a:cs typeface="Times New Roman" panose="02020603050405020304" pitchFamily="18" charset="0"/>
              </a:rPr>
              <a:t> and the </a:t>
            </a:r>
            <a:r>
              <a:rPr lang="en-US" sz="3200" b="1" dirty="0">
                <a:solidFill>
                  <a:srgbClr val="000000"/>
                </a:solidFill>
                <a:latin typeface="Times New Roman" panose="02020603050405020304" pitchFamily="18" charset="0"/>
                <a:cs typeface="Times New Roman" panose="02020603050405020304" pitchFamily="18" charset="0"/>
              </a:rPr>
              <a:t>agricultural</a:t>
            </a:r>
            <a:r>
              <a:rPr lang="en-US" sz="3200" dirty="0">
                <a:solidFill>
                  <a:srgbClr val="000000"/>
                </a:solidFill>
                <a:latin typeface="Times New Roman" panose="02020603050405020304" pitchFamily="18" charset="0"/>
                <a:cs typeface="Times New Roman" panose="02020603050405020304" pitchFamily="18" charset="0"/>
              </a:rPr>
              <a:t> activities </a:t>
            </a:r>
            <a:r>
              <a:rPr lang="en-US" sz="3200" dirty="0" smtClean="0">
                <a:solidFill>
                  <a:srgbClr val="000000"/>
                </a:solidFill>
                <a:latin typeface="Times New Roman" panose="02020603050405020304" pitchFamily="18" charset="0"/>
                <a:cs typeface="Times New Roman" panose="02020603050405020304" pitchFamily="18" charset="0"/>
              </a:rPr>
              <a:t>greatly helped </a:t>
            </a:r>
            <a:r>
              <a:rPr lang="en-US" sz="3200" dirty="0">
                <a:solidFill>
                  <a:srgbClr val="000000"/>
                </a:solidFill>
                <a:latin typeface="Times New Roman" panose="02020603050405020304" pitchFamily="18" charset="0"/>
                <a:cs typeface="Times New Roman" panose="02020603050405020304" pitchFamily="18" charset="0"/>
              </a:rPr>
              <a:t>to enrich the </a:t>
            </a:r>
            <a:r>
              <a:rPr lang="en-US" sz="3200" b="1" dirty="0">
                <a:solidFill>
                  <a:srgbClr val="000000"/>
                </a:solidFill>
                <a:latin typeface="Times New Roman" panose="02020603050405020304" pitchFamily="18" charset="0"/>
                <a:cs typeface="Times New Roman" panose="02020603050405020304" pitchFamily="18" charset="0"/>
              </a:rPr>
              <a:t>traditional folk-art </a:t>
            </a:r>
            <a:r>
              <a:rPr lang="en-US" sz="3200" dirty="0">
                <a:solidFill>
                  <a:srgbClr val="000000"/>
                </a:solidFill>
                <a:latin typeface="Times New Roman" panose="02020603050405020304" pitchFamily="18" charset="0"/>
                <a:cs typeface="Times New Roman" panose="02020603050405020304" pitchFamily="18" charset="0"/>
              </a:rPr>
              <a:t>of Bangladesh. It </a:t>
            </a:r>
            <a:r>
              <a:rPr lang="en-US" sz="3200" dirty="0">
                <a:solidFill>
                  <a:srgbClr val="FF0000"/>
                </a:solidFill>
                <a:latin typeface="Times New Roman" panose="02020603050405020304" pitchFamily="18" charset="0"/>
                <a:cs typeface="Times New Roman" panose="02020603050405020304" pitchFamily="18" charset="0"/>
              </a:rPr>
              <a:t>uses </a:t>
            </a:r>
            <a:r>
              <a:rPr lang="en-US" sz="3200" b="1" dirty="0">
                <a:solidFill>
                  <a:srgbClr val="FF0000"/>
                </a:solidFill>
                <a:latin typeface="Times New Roman" panose="02020603050405020304" pitchFamily="18" charset="0"/>
                <a:cs typeface="Times New Roman" panose="02020603050405020304" pitchFamily="18" charset="0"/>
              </a:rPr>
              <a:t>traditional motifs </a:t>
            </a:r>
            <a:r>
              <a:rPr lang="en-US" sz="3200" dirty="0">
                <a:solidFill>
                  <a:srgbClr val="000000"/>
                </a:solidFill>
                <a:latin typeface="Times New Roman" panose="02020603050405020304" pitchFamily="18" charset="0"/>
                <a:cs typeface="Times New Roman" panose="02020603050405020304" pitchFamily="18" charset="0"/>
              </a:rPr>
              <a:t>reflecting </a:t>
            </a:r>
            <a:r>
              <a:rPr lang="en-US" sz="3200" dirty="0" smtClean="0">
                <a:solidFill>
                  <a:srgbClr val="000000"/>
                </a:solidFill>
                <a:latin typeface="Times New Roman" panose="02020603050405020304" pitchFamily="18" charset="0"/>
                <a:cs typeface="Times New Roman" panose="02020603050405020304" pitchFamily="18" charset="0"/>
              </a:rPr>
              <a:t>the </a:t>
            </a:r>
            <a:r>
              <a:rPr lang="en-US" sz="3200" b="1" dirty="0" smtClean="0">
                <a:solidFill>
                  <a:srgbClr val="000000"/>
                </a:solidFill>
                <a:latin typeface="Times New Roman" panose="02020603050405020304" pitchFamily="18" charset="0"/>
                <a:cs typeface="Times New Roman" panose="02020603050405020304" pitchFamily="18" charset="0"/>
              </a:rPr>
              <a:t>land </a:t>
            </a:r>
            <a:r>
              <a:rPr lang="en-US" sz="3200" b="1" dirty="0">
                <a:solidFill>
                  <a:srgbClr val="000000"/>
                </a:solidFill>
                <a:latin typeface="Times New Roman" panose="02020603050405020304" pitchFamily="18" charset="0"/>
                <a:cs typeface="Times New Roman" panose="02020603050405020304" pitchFamily="18" charset="0"/>
              </a:rPr>
              <a:t>and its people</a:t>
            </a:r>
            <a:r>
              <a:rPr lang="en-US" sz="3200" dirty="0">
                <a:solidFill>
                  <a:srgbClr val="000000"/>
                </a:solidFill>
                <a:latin typeface="Times New Roman" panose="02020603050405020304" pitchFamily="18" charset="0"/>
                <a:cs typeface="Times New Roman" panose="02020603050405020304" pitchFamily="18" charset="0"/>
              </a:rPr>
              <a:t>. Different forms of folk art tend to repeat these </a:t>
            </a:r>
            <a:r>
              <a:rPr lang="en-US" sz="3200" b="1" dirty="0">
                <a:solidFill>
                  <a:srgbClr val="000000"/>
                </a:solidFill>
                <a:latin typeface="Times New Roman" panose="02020603050405020304" pitchFamily="18" charset="0"/>
                <a:cs typeface="Times New Roman" panose="02020603050405020304" pitchFamily="18" charset="0"/>
              </a:rPr>
              <a:t>common motifs</a:t>
            </a:r>
            <a:r>
              <a:rPr lang="en-US" sz="3200" dirty="0">
                <a:solidFill>
                  <a:srgbClr val="000000"/>
                </a:solidFill>
                <a:latin typeface="Times New Roman" panose="02020603050405020304" pitchFamily="18" charset="0"/>
                <a:cs typeface="Times New Roman" panose="02020603050405020304" pitchFamily="18" charset="0"/>
              </a:rPr>
              <a:t>. For </a:t>
            </a:r>
            <a:r>
              <a:rPr lang="en-US" sz="3200" dirty="0" smtClean="0">
                <a:solidFill>
                  <a:srgbClr val="000000"/>
                </a:solidFill>
                <a:latin typeface="Times New Roman" panose="02020603050405020304" pitchFamily="18" charset="0"/>
                <a:cs typeface="Times New Roman" panose="02020603050405020304" pitchFamily="18" charset="0"/>
              </a:rPr>
              <a:t>instance, the </a:t>
            </a:r>
            <a:r>
              <a:rPr lang="en-US" sz="3200" b="1" dirty="0">
                <a:solidFill>
                  <a:srgbClr val="FF0000"/>
                </a:solidFill>
                <a:latin typeface="Times New Roman" panose="02020603050405020304" pitchFamily="18" charset="0"/>
                <a:cs typeface="Times New Roman" panose="02020603050405020304" pitchFamily="18" charset="0"/>
              </a:rPr>
              <a:t>lotus</a:t>
            </a:r>
            <a:r>
              <a:rPr lang="en-US" sz="3200" dirty="0">
                <a:solidFill>
                  <a:srgbClr val="000000"/>
                </a:solidFill>
                <a:latin typeface="Times New Roman" panose="02020603050405020304" pitchFamily="18" charset="0"/>
                <a:cs typeface="Times New Roman" panose="02020603050405020304" pitchFamily="18" charset="0"/>
              </a:rPr>
              <a:t>, the </a:t>
            </a:r>
            <a:r>
              <a:rPr lang="en-US" sz="3200" b="1" dirty="0">
                <a:solidFill>
                  <a:srgbClr val="FF0000"/>
                </a:solidFill>
                <a:latin typeface="Times New Roman" panose="02020603050405020304" pitchFamily="18" charset="0"/>
                <a:cs typeface="Times New Roman" panose="02020603050405020304" pitchFamily="18" charset="0"/>
              </a:rPr>
              <a:t>sun</a:t>
            </a:r>
            <a:r>
              <a:rPr lang="en-US" sz="3200" dirty="0">
                <a:solidFill>
                  <a:srgbClr val="000000"/>
                </a:solidFill>
                <a:latin typeface="Times New Roman" panose="02020603050405020304" pitchFamily="18" charset="0"/>
                <a:cs typeface="Times New Roman" panose="02020603050405020304" pitchFamily="18" charset="0"/>
              </a:rPr>
              <a:t>, the </a:t>
            </a:r>
            <a:r>
              <a:rPr lang="en-US" sz="3200" b="1" dirty="0">
                <a:solidFill>
                  <a:srgbClr val="FF0000"/>
                </a:solidFill>
                <a:latin typeface="Times New Roman" panose="02020603050405020304" pitchFamily="18" charset="0"/>
                <a:cs typeface="Times New Roman" panose="02020603050405020304" pitchFamily="18" charset="0"/>
              </a:rPr>
              <a:t>tree</a:t>
            </a:r>
            <a:r>
              <a:rPr lang="en-US" sz="3200" b="1" dirty="0">
                <a:solidFill>
                  <a:srgbClr val="000000"/>
                </a:solidFill>
                <a:latin typeface="Times New Roman" panose="02020603050405020304" pitchFamily="18" charset="0"/>
                <a:cs typeface="Times New Roman" panose="02020603050405020304" pitchFamily="18" charset="0"/>
              </a:rPr>
              <a:t>-of-life</a:t>
            </a:r>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flowery creepers </a:t>
            </a:r>
            <a:r>
              <a:rPr lang="en-US" sz="3200" dirty="0">
                <a:solidFill>
                  <a:srgbClr val="000000"/>
                </a:solidFill>
                <a:latin typeface="Times New Roman" panose="02020603050405020304" pitchFamily="18" charset="0"/>
                <a:cs typeface="Times New Roman" panose="02020603050405020304" pitchFamily="18" charset="0"/>
              </a:rPr>
              <a:t>etc. are seen in </a:t>
            </a:r>
            <a:r>
              <a:rPr lang="en-US" sz="3200" b="1" dirty="0">
                <a:solidFill>
                  <a:srgbClr val="000000"/>
                </a:solidFill>
                <a:latin typeface="Times New Roman" panose="02020603050405020304" pitchFamily="18" charset="0"/>
                <a:cs typeface="Times New Roman" panose="02020603050405020304" pitchFamily="18" charset="0"/>
              </a:rPr>
              <a:t>paintings</a:t>
            </a:r>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smtClean="0">
                <a:solidFill>
                  <a:srgbClr val="000000"/>
                </a:solidFill>
                <a:latin typeface="Times New Roman" panose="02020603050405020304" pitchFamily="18" charset="0"/>
                <a:cs typeface="Times New Roman" panose="02020603050405020304" pitchFamily="18" charset="0"/>
              </a:rPr>
              <a:t>embroidery</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b="1" dirty="0" smtClean="0">
                <a:solidFill>
                  <a:srgbClr val="000000"/>
                </a:solidFill>
                <a:latin typeface="Times New Roman" panose="02020603050405020304" pitchFamily="18" charset="0"/>
                <a:cs typeface="Times New Roman" panose="02020603050405020304" pitchFamily="18" charset="0"/>
              </a:rPr>
              <a:t>weaving</a:t>
            </a:r>
            <a:r>
              <a:rPr lang="en-US" sz="3200" dirty="0">
                <a:solidFill>
                  <a:srgbClr val="000000"/>
                </a:solidFill>
                <a:latin typeface="Times New Roman" panose="02020603050405020304" pitchFamily="18" charset="0"/>
                <a:cs typeface="Times New Roman" panose="02020603050405020304" pitchFamily="18" charset="0"/>
              </a:rPr>
              <a:t>, </a:t>
            </a:r>
            <a:r>
              <a:rPr lang="en-US" sz="3200" b="1" dirty="0">
                <a:solidFill>
                  <a:srgbClr val="000000"/>
                </a:solidFill>
                <a:latin typeface="Times New Roman" panose="02020603050405020304" pitchFamily="18" charset="0"/>
                <a:cs typeface="Times New Roman" panose="02020603050405020304" pitchFamily="18" charset="0"/>
              </a:rPr>
              <a:t>carving</a:t>
            </a:r>
            <a:r>
              <a:rPr lang="en-US" sz="3200" dirty="0">
                <a:solidFill>
                  <a:srgbClr val="000000"/>
                </a:solidFill>
                <a:latin typeface="Times New Roman" panose="02020603050405020304" pitchFamily="18" charset="0"/>
                <a:cs typeface="Times New Roman" panose="02020603050405020304" pitchFamily="18" charset="0"/>
              </a:rPr>
              <a:t> and </a:t>
            </a:r>
            <a:r>
              <a:rPr lang="en-US" sz="3200" b="1" dirty="0">
                <a:solidFill>
                  <a:srgbClr val="000000"/>
                </a:solidFill>
                <a:latin typeface="Times New Roman" panose="02020603050405020304" pitchFamily="18" charset="0"/>
                <a:cs typeface="Times New Roman" panose="02020603050405020304" pitchFamily="18" charset="0"/>
              </a:rPr>
              <a:t>engraving</a:t>
            </a:r>
            <a:r>
              <a:rPr lang="en-US" sz="3200" dirty="0">
                <a:solidFill>
                  <a:srgbClr val="000000"/>
                </a:solidFill>
                <a:latin typeface="Times New Roman" panose="02020603050405020304" pitchFamily="18" charset="0"/>
                <a:cs typeface="Times New Roman" panose="02020603050405020304" pitchFamily="18" charset="0"/>
              </a:rPr>
              <a:t>. Other common motifs are </a:t>
            </a:r>
            <a:r>
              <a:rPr lang="en-US" sz="3200" b="1" dirty="0">
                <a:solidFill>
                  <a:srgbClr val="FF0000"/>
                </a:solidFill>
                <a:latin typeface="Times New Roman" panose="02020603050405020304" pitchFamily="18" charset="0"/>
                <a:cs typeface="Times New Roman" panose="02020603050405020304" pitchFamily="18" charset="0"/>
              </a:rPr>
              <a:t>fish, elephant, horse, </a:t>
            </a:r>
            <a:r>
              <a:rPr lang="en-US" sz="3200" b="1" dirty="0" smtClean="0">
                <a:solidFill>
                  <a:srgbClr val="FF0000"/>
                </a:solidFill>
                <a:latin typeface="Times New Roman" panose="02020603050405020304" pitchFamily="18" charset="0"/>
                <a:cs typeface="Times New Roman" panose="02020603050405020304" pitchFamily="18" charset="0"/>
              </a:rPr>
              <a:t>peacock</a:t>
            </a:r>
            <a:r>
              <a:rPr lang="en-US" sz="3200"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swastika</a:t>
            </a:r>
            <a:r>
              <a:rPr lang="en-US" sz="3200" b="1" dirty="0">
                <a:solidFill>
                  <a:srgbClr val="FF0000"/>
                </a:solidFill>
                <a:latin typeface="Times New Roman" panose="02020603050405020304" pitchFamily="18" charset="0"/>
                <a:cs typeface="Times New Roman" panose="02020603050405020304" pitchFamily="18" charset="0"/>
              </a:rPr>
              <a:t>, circle, waves, temple, mosque</a:t>
            </a:r>
            <a:r>
              <a:rPr lang="en-US" sz="3200" dirty="0">
                <a:solidFill>
                  <a:srgbClr val="000000"/>
                </a:solidFill>
                <a:latin typeface="Times New Roman" panose="02020603050405020304" pitchFamily="18" charset="0"/>
                <a:cs typeface="Times New Roman" panose="02020603050405020304" pitchFamily="18" charset="0"/>
              </a:rPr>
              <a:t> etc. Many of these motifs have </a:t>
            </a:r>
            <a:r>
              <a:rPr lang="en-US" sz="3200" b="1" dirty="0">
                <a:solidFill>
                  <a:srgbClr val="000000"/>
                </a:solidFill>
                <a:latin typeface="Times New Roman" panose="02020603050405020304" pitchFamily="18" charset="0"/>
                <a:cs typeface="Times New Roman" panose="02020603050405020304" pitchFamily="18" charset="0"/>
              </a:rPr>
              <a:t>symbolical </a:t>
            </a:r>
            <a:r>
              <a:rPr lang="en-US" sz="3200" b="1" dirty="0" smtClean="0">
                <a:solidFill>
                  <a:srgbClr val="000000"/>
                </a:solidFill>
                <a:latin typeface="Times New Roman" panose="02020603050405020304" pitchFamily="18" charset="0"/>
                <a:cs typeface="Times New Roman" panose="02020603050405020304" pitchFamily="18" charset="0"/>
              </a:rPr>
              <a:t>meanings</a:t>
            </a:r>
            <a:r>
              <a:rPr lang="en-US" sz="3200" dirty="0" smtClean="0">
                <a:solidFill>
                  <a:srgbClr val="000000"/>
                </a:solidFill>
                <a:latin typeface="Times New Roman" panose="02020603050405020304" pitchFamily="18" charset="0"/>
                <a:cs typeface="Times New Roman" panose="02020603050405020304" pitchFamily="18" charset="0"/>
              </a:rPr>
              <a:t>. For </a:t>
            </a:r>
            <a:r>
              <a:rPr lang="en-US" sz="3200" dirty="0">
                <a:solidFill>
                  <a:srgbClr val="000000"/>
                </a:solidFill>
                <a:latin typeface="Times New Roman" panose="02020603050405020304" pitchFamily="18" charset="0"/>
                <a:cs typeface="Times New Roman" panose="02020603050405020304" pitchFamily="18" charset="0"/>
              </a:rPr>
              <a:t>example, the </a:t>
            </a:r>
            <a:r>
              <a:rPr lang="en-US" sz="3200" b="1" dirty="0">
                <a:solidFill>
                  <a:srgbClr val="000000"/>
                </a:solidFill>
                <a:latin typeface="Times New Roman" panose="02020603050405020304" pitchFamily="18" charset="0"/>
                <a:cs typeface="Times New Roman" panose="02020603050405020304" pitchFamily="18" charset="0"/>
              </a:rPr>
              <a:t>fish</a:t>
            </a:r>
            <a:r>
              <a:rPr lang="en-US" sz="3200" dirty="0">
                <a:solidFill>
                  <a:srgbClr val="000000"/>
                </a:solidFill>
                <a:latin typeface="Times New Roman" panose="02020603050405020304" pitchFamily="18" charset="0"/>
                <a:cs typeface="Times New Roman" panose="02020603050405020304" pitchFamily="18" charset="0"/>
              </a:rPr>
              <a:t> represents </a:t>
            </a:r>
            <a:r>
              <a:rPr lang="en-US" sz="3200" b="1" dirty="0">
                <a:solidFill>
                  <a:srgbClr val="000000"/>
                </a:solidFill>
                <a:latin typeface="Times New Roman" panose="02020603050405020304" pitchFamily="18" charset="0"/>
                <a:cs typeface="Times New Roman" panose="02020603050405020304" pitchFamily="18" charset="0"/>
              </a:rPr>
              <a:t>fertility</a:t>
            </a:r>
            <a:r>
              <a:rPr lang="en-US" sz="3200" dirty="0">
                <a:solidFill>
                  <a:srgbClr val="000000"/>
                </a:solidFill>
                <a:latin typeface="Times New Roman" panose="02020603050405020304" pitchFamily="18" charset="0"/>
                <a:cs typeface="Times New Roman" panose="02020603050405020304" pitchFamily="18" charset="0"/>
              </a:rPr>
              <a:t>, the </a:t>
            </a:r>
            <a:r>
              <a:rPr lang="en-US" sz="3200" b="1" dirty="0">
                <a:solidFill>
                  <a:srgbClr val="000000"/>
                </a:solidFill>
                <a:latin typeface="Times New Roman" panose="02020603050405020304" pitchFamily="18" charset="0"/>
                <a:cs typeface="Times New Roman" panose="02020603050405020304" pitchFamily="18" charset="0"/>
              </a:rPr>
              <a:t>sheaf of paddy</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a:t>
            </a:r>
            <a:r>
              <a:rPr lang="en-US" sz="3200" b="1" dirty="0" smtClean="0">
                <a:solidFill>
                  <a:srgbClr val="000000"/>
                </a:solidFill>
                <a:latin typeface="Times New Roman" panose="02020603050405020304" pitchFamily="18" charset="0"/>
                <a:cs typeface="Times New Roman" panose="02020603050405020304" pitchFamily="18" charset="0"/>
              </a:rPr>
              <a:t>prosperity</a:t>
            </a:r>
            <a:r>
              <a:rPr lang="en-US" sz="3200" dirty="0">
                <a:solidFill>
                  <a:srgbClr val="000000"/>
                </a:solidFill>
                <a:latin typeface="Times New Roman" panose="02020603050405020304" pitchFamily="18" charset="0"/>
                <a:cs typeface="Times New Roman" panose="02020603050405020304" pitchFamily="18" charset="0"/>
              </a:rPr>
              <a:t>, the </a:t>
            </a:r>
            <a:r>
              <a:rPr lang="en-US" sz="3200" b="1" dirty="0">
                <a:solidFill>
                  <a:srgbClr val="000000"/>
                </a:solidFill>
                <a:latin typeface="Times New Roman" panose="02020603050405020304" pitchFamily="18" charset="0"/>
                <a:cs typeface="Times New Roman" panose="02020603050405020304" pitchFamily="18" charset="0"/>
              </a:rPr>
              <a:t>lotus</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a:t>
            </a:r>
            <a:r>
              <a:rPr lang="en-US" sz="3200" b="1" dirty="0" smtClean="0">
                <a:solidFill>
                  <a:srgbClr val="000000"/>
                </a:solidFill>
                <a:latin typeface="Times New Roman" panose="02020603050405020304" pitchFamily="18" charset="0"/>
                <a:cs typeface="Times New Roman" panose="02020603050405020304" pitchFamily="18" charset="0"/>
              </a:rPr>
              <a:t>purity</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and the </a:t>
            </a:r>
            <a:r>
              <a:rPr lang="en-US" sz="3200" b="1" dirty="0">
                <a:solidFill>
                  <a:srgbClr val="000000"/>
                </a:solidFill>
                <a:latin typeface="Times New Roman" panose="02020603050405020304" pitchFamily="18" charset="0"/>
                <a:cs typeface="Times New Roman" panose="02020603050405020304" pitchFamily="18" charset="0"/>
              </a:rPr>
              <a:t>Swastika</a:t>
            </a:r>
            <a:r>
              <a:rPr lang="en-US" sz="3200" dirty="0">
                <a:solidFill>
                  <a:srgbClr val="000000"/>
                </a:solidFill>
                <a:latin typeface="Times New Roman" panose="02020603050405020304" pitchFamily="18" charset="0"/>
                <a:cs typeface="Times New Roman" panose="02020603050405020304" pitchFamily="18" charset="0"/>
              </a:rPr>
              <a:t> good </a:t>
            </a:r>
            <a:r>
              <a:rPr lang="en-US" sz="3200" b="1" dirty="0">
                <a:solidFill>
                  <a:srgbClr val="000000"/>
                </a:solidFill>
                <a:latin typeface="Times New Roman" panose="02020603050405020304" pitchFamily="18" charset="0"/>
                <a:cs typeface="Times New Roman" panose="02020603050405020304" pitchFamily="18" charset="0"/>
              </a:rPr>
              <a:t>fortune</a:t>
            </a:r>
            <a:r>
              <a:rPr lang="en-US" sz="3200" dirty="0">
                <a:solidFill>
                  <a:srgbClr val="000000"/>
                </a:solidFill>
                <a:latin typeface="Times New Roman" panose="02020603050405020304" pitchFamily="18" charset="0"/>
                <a:cs typeface="Times New Roman" panose="02020603050405020304" pitchFamily="18" charset="0"/>
              </a:rPr>
              <a:t>. Another factor, most important perhaps, that has influenced the </a:t>
            </a:r>
            <a:r>
              <a:rPr lang="en-US" sz="3200" dirty="0" smtClean="0">
                <a:solidFill>
                  <a:srgbClr val="000000"/>
                </a:solidFill>
                <a:latin typeface="Times New Roman" panose="02020603050405020304" pitchFamily="18" charset="0"/>
                <a:cs typeface="Times New Roman" panose="02020603050405020304" pitchFamily="18" charset="0"/>
              </a:rPr>
              <a:t>art and </a:t>
            </a:r>
            <a:r>
              <a:rPr lang="en-US" sz="3200" dirty="0">
                <a:solidFill>
                  <a:srgbClr val="000000"/>
                </a:solidFill>
                <a:latin typeface="Times New Roman" panose="02020603050405020304" pitchFamily="18" charset="0"/>
                <a:cs typeface="Times New Roman" panose="02020603050405020304" pitchFamily="18" charset="0"/>
              </a:rPr>
              <a:t>culture of this land is the </a:t>
            </a:r>
            <a:r>
              <a:rPr lang="en-US" sz="3200" b="1" dirty="0">
                <a:solidFill>
                  <a:srgbClr val="000000"/>
                </a:solidFill>
                <a:latin typeface="Times New Roman" panose="02020603050405020304" pitchFamily="18" charset="0"/>
                <a:cs typeface="Times New Roman" panose="02020603050405020304" pitchFamily="18" charset="0"/>
              </a:rPr>
              <a:t>six seasons</a:t>
            </a:r>
            <a:r>
              <a:rPr lang="en-US" sz="3200" dirty="0">
                <a:solidFill>
                  <a:srgbClr val="000000"/>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35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9965" y="4303455"/>
            <a:ext cx="11261870" cy="2554545"/>
          </a:xfrm>
          <a:prstGeom prst="rect">
            <a:avLst/>
          </a:prstGeom>
        </p:spPr>
        <p:txBody>
          <a:bodyPr wrap="square">
            <a:spAutoFit/>
          </a:bodyPr>
          <a:lstStyle/>
          <a:p>
            <a:pPr algn="just"/>
            <a:r>
              <a:rPr lang="en-US" sz="3100" dirty="0">
                <a:solidFill>
                  <a:srgbClr val="000000"/>
                </a:solidFill>
                <a:latin typeface="Times New Roman" panose="02020603050405020304" pitchFamily="18" charset="0"/>
                <a:cs typeface="Times New Roman" panose="02020603050405020304" pitchFamily="18" charset="0"/>
              </a:rPr>
              <a:t>Different </a:t>
            </a:r>
            <a:r>
              <a:rPr lang="en-US" sz="3100" b="1" dirty="0">
                <a:solidFill>
                  <a:srgbClr val="000000"/>
                </a:solidFill>
                <a:latin typeface="Times New Roman" panose="02020603050405020304" pitchFamily="18" charset="0"/>
                <a:cs typeface="Times New Roman" panose="02020603050405020304" pitchFamily="18" charset="0"/>
              </a:rPr>
              <a:t>folk-paintings</a:t>
            </a:r>
            <a:r>
              <a:rPr lang="en-US" sz="3100" dirty="0">
                <a:solidFill>
                  <a:srgbClr val="000000"/>
                </a:solidFill>
                <a:latin typeface="Times New Roman" panose="02020603050405020304" pitchFamily="18" charset="0"/>
                <a:cs typeface="Times New Roman" panose="02020603050405020304" pitchFamily="18" charset="0"/>
              </a:rPr>
              <a:t> are made in various </a:t>
            </a:r>
            <a:r>
              <a:rPr lang="en-US" sz="3100" b="1" dirty="0">
                <a:solidFill>
                  <a:srgbClr val="000000"/>
                </a:solidFill>
                <a:latin typeface="Times New Roman" panose="02020603050405020304" pitchFamily="18" charset="0"/>
                <a:cs typeface="Times New Roman" panose="02020603050405020304" pitchFamily="18" charset="0"/>
              </a:rPr>
              <a:t>religious rites</a:t>
            </a:r>
            <a:r>
              <a:rPr lang="en-US" sz="3100" dirty="0">
                <a:solidFill>
                  <a:srgbClr val="000000"/>
                </a:solidFill>
                <a:latin typeface="Times New Roman" panose="02020603050405020304" pitchFamily="18" charset="0"/>
                <a:cs typeface="Times New Roman" panose="02020603050405020304" pitchFamily="18" charset="0"/>
              </a:rPr>
              <a:t> and </a:t>
            </a:r>
            <a:r>
              <a:rPr lang="en-US" sz="3100" b="1" dirty="0">
                <a:solidFill>
                  <a:srgbClr val="000000"/>
                </a:solidFill>
                <a:latin typeface="Times New Roman" panose="02020603050405020304" pitchFamily="18" charset="0"/>
                <a:cs typeface="Times New Roman" panose="02020603050405020304" pitchFamily="18" charset="0"/>
              </a:rPr>
              <a:t>celebration</a:t>
            </a:r>
            <a:r>
              <a:rPr lang="en-US" sz="3100" dirty="0">
                <a:solidFill>
                  <a:srgbClr val="000000"/>
                </a:solidFill>
                <a:latin typeface="Times New Roman" panose="02020603050405020304" pitchFamily="18" charset="0"/>
                <a:cs typeface="Times New Roman" panose="02020603050405020304" pitchFamily="18" charset="0"/>
              </a:rPr>
              <a:t> in the village areas </a:t>
            </a:r>
            <a:r>
              <a:rPr lang="en-US" sz="3100" dirty="0" smtClean="0">
                <a:solidFill>
                  <a:srgbClr val="000000"/>
                </a:solidFill>
                <a:latin typeface="Times New Roman" panose="02020603050405020304" pitchFamily="18" charset="0"/>
                <a:cs typeface="Times New Roman" panose="02020603050405020304" pitchFamily="18" charset="0"/>
              </a:rPr>
              <a:t>of Bangladesh</a:t>
            </a:r>
            <a:r>
              <a:rPr lang="en-US" sz="3100" dirty="0">
                <a:solidFill>
                  <a:srgbClr val="000000"/>
                </a:solidFill>
                <a:latin typeface="Times New Roman" panose="02020603050405020304" pitchFamily="18" charset="0"/>
                <a:cs typeface="Times New Roman" panose="02020603050405020304" pitchFamily="18" charset="0"/>
              </a:rPr>
              <a:t>. Floor painting, painted pots, masks, wall painting, tattooing and other body </a:t>
            </a:r>
            <a:r>
              <a:rPr lang="en-US" sz="3100" dirty="0" smtClean="0">
                <a:solidFill>
                  <a:srgbClr val="000000"/>
                </a:solidFill>
                <a:latin typeface="Times New Roman" panose="02020603050405020304" pitchFamily="18" charset="0"/>
                <a:cs typeface="Times New Roman" panose="02020603050405020304" pitchFamily="18" charset="0"/>
              </a:rPr>
              <a:t>painting, </a:t>
            </a:r>
            <a:r>
              <a:rPr lang="en-US" sz="3100" b="1" i="1" dirty="0" err="1" smtClean="0">
                <a:solidFill>
                  <a:srgbClr val="000000"/>
                </a:solidFill>
                <a:latin typeface="Times New Roman" panose="02020603050405020304" pitchFamily="18" charset="0"/>
                <a:cs typeface="Times New Roman" panose="02020603050405020304" pitchFamily="18" charset="0"/>
              </a:rPr>
              <a:t>Patachitra</a:t>
            </a:r>
            <a:r>
              <a:rPr lang="en-US" sz="3100" dirty="0">
                <a:solidFill>
                  <a:srgbClr val="000000"/>
                </a:solidFill>
                <a:latin typeface="Times New Roman" panose="02020603050405020304" pitchFamily="18" charset="0"/>
                <a:cs typeface="Times New Roman" panose="02020603050405020304" pitchFamily="18" charset="0"/>
              </a:rPr>
              <a:t>, fancy pots etc. are among them.</a:t>
            </a:r>
            <a:r>
              <a:rPr lang="en-US" sz="3100" dirty="0">
                <a:latin typeface="Times New Roman" panose="02020603050405020304" pitchFamily="18" charset="0"/>
                <a:cs typeface="Times New Roman" panose="02020603050405020304" pitchFamily="18" charset="0"/>
              </a:rPr>
              <a:t> </a:t>
            </a: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7" name="Rectangle 6"/>
          <p:cNvSpPr/>
          <p:nvPr/>
        </p:nvSpPr>
        <p:spPr>
          <a:xfrm>
            <a:off x="409906" y="181436"/>
            <a:ext cx="11506200" cy="3539430"/>
          </a:xfrm>
          <a:prstGeom prst="rect">
            <a:avLst/>
          </a:prstGeom>
        </p:spPr>
        <p:txBody>
          <a:bodyPr wrap="square">
            <a:spAutoFit/>
          </a:bodyPr>
          <a:lstStyle/>
          <a:p>
            <a:pPr algn="just"/>
            <a:r>
              <a:rPr lang="en-US" sz="3200" dirty="0">
                <a:solidFill>
                  <a:srgbClr val="000000"/>
                </a:solidFill>
                <a:latin typeface="Times New Roman" panose="02020603050405020304" pitchFamily="18" charset="0"/>
              </a:rPr>
              <a:t>The </a:t>
            </a:r>
            <a:r>
              <a:rPr lang="en-US" sz="3200" b="1" dirty="0">
                <a:solidFill>
                  <a:srgbClr val="000000"/>
                </a:solidFill>
                <a:latin typeface="Times New Roman" panose="02020603050405020304" pitchFamily="18" charset="0"/>
              </a:rPr>
              <a:t>area of the folk-arts</a:t>
            </a:r>
            <a:r>
              <a:rPr lang="en-US" sz="3200" dirty="0">
                <a:solidFill>
                  <a:srgbClr val="000000"/>
                </a:solidFill>
                <a:latin typeface="Times New Roman" panose="02020603050405020304" pitchFamily="18" charset="0"/>
              </a:rPr>
              <a:t> of Bangladesh is very wide. The </a:t>
            </a:r>
            <a:r>
              <a:rPr lang="en-US" sz="3200" b="1" dirty="0">
                <a:solidFill>
                  <a:srgbClr val="000000"/>
                </a:solidFill>
                <a:latin typeface="Times New Roman" panose="02020603050405020304" pitchFamily="18" charset="0"/>
              </a:rPr>
              <a:t>multifarious</a:t>
            </a:r>
            <a:r>
              <a:rPr lang="en-US" sz="3200" dirty="0">
                <a:solidFill>
                  <a:srgbClr val="000000"/>
                </a:solidFill>
                <a:latin typeface="Times New Roman" panose="02020603050405020304" pitchFamily="18" charset="0"/>
              </a:rPr>
              <a:t> world of the folk-arts </a:t>
            </a:r>
            <a:r>
              <a:rPr lang="en-US" sz="3200" dirty="0" smtClean="0">
                <a:solidFill>
                  <a:srgbClr val="000000"/>
                </a:solidFill>
                <a:latin typeface="Times New Roman" panose="02020603050405020304" pitchFamily="18" charset="0"/>
              </a:rPr>
              <a:t>of Bangladesh </a:t>
            </a:r>
            <a:r>
              <a:rPr lang="en-US" sz="3200" dirty="0">
                <a:solidFill>
                  <a:srgbClr val="000000"/>
                </a:solidFill>
                <a:latin typeface="Times New Roman" panose="02020603050405020304" pitchFamily="18" charset="0"/>
              </a:rPr>
              <a:t>is made with </a:t>
            </a:r>
            <a:r>
              <a:rPr lang="en-US" sz="3200" b="1" i="1" dirty="0" err="1">
                <a:solidFill>
                  <a:srgbClr val="000000"/>
                </a:solidFill>
                <a:latin typeface="Times New Roman" panose="02020603050405020304" pitchFamily="18" charset="0"/>
              </a:rPr>
              <a:t>Alpana</a:t>
            </a:r>
            <a:r>
              <a:rPr lang="en-US" sz="3200" i="1" dirty="0">
                <a:solidFill>
                  <a:srgbClr val="000000"/>
                </a:solidFill>
                <a:latin typeface="Times New Roman" panose="02020603050405020304" pitchFamily="18" charset="0"/>
              </a:rPr>
              <a:t> </a:t>
            </a:r>
            <a:r>
              <a:rPr lang="en-US" sz="3200" dirty="0">
                <a:solidFill>
                  <a:srgbClr val="000000"/>
                </a:solidFill>
                <a:latin typeface="Times New Roman" panose="02020603050405020304" pitchFamily="18" charset="0"/>
              </a:rPr>
              <a:t>(floor painting), designed cake, </a:t>
            </a:r>
            <a:r>
              <a:rPr lang="en-US" sz="3200" b="1" i="1" dirty="0" err="1">
                <a:solidFill>
                  <a:srgbClr val="000000"/>
                </a:solidFill>
                <a:latin typeface="Times New Roman" panose="02020603050405020304" pitchFamily="18" charset="0"/>
              </a:rPr>
              <a:t>Patachitra</a:t>
            </a:r>
            <a:r>
              <a:rPr lang="en-US" sz="3200" i="1" dirty="0">
                <a:solidFill>
                  <a:srgbClr val="000000"/>
                </a:solidFill>
                <a:latin typeface="Times New Roman" panose="02020603050405020304" pitchFamily="18" charset="0"/>
              </a:rPr>
              <a:t> </a:t>
            </a:r>
            <a:r>
              <a:rPr lang="en-US" sz="3200" dirty="0">
                <a:solidFill>
                  <a:srgbClr val="000000"/>
                </a:solidFill>
                <a:latin typeface="Times New Roman" panose="02020603050405020304" pitchFamily="18" charset="0"/>
              </a:rPr>
              <a:t>(designed frame), </a:t>
            </a:r>
            <a:r>
              <a:rPr lang="en-US" sz="3200" b="1" i="1" dirty="0" err="1" smtClean="0">
                <a:solidFill>
                  <a:srgbClr val="000000"/>
                </a:solidFill>
                <a:latin typeface="Times New Roman" panose="02020603050405020304" pitchFamily="18" charset="0"/>
              </a:rPr>
              <a:t>Nakshi</a:t>
            </a:r>
            <a:r>
              <a:rPr lang="en-US" sz="3200" b="1" i="1" dirty="0" smtClean="0">
                <a:solidFill>
                  <a:srgbClr val="000000"/>
                </a:solidFill>
                <a:latin typeface="Times New Roman" panose="02020603050405020304" pitchFamily="18" charset="0"/>
              </a:rPr>
              <a:t> </a:t>
            </a:r>
            <a:r>
              <a:rPr lang="en-US" sz="3200" b="1" i="1" dirty="0" err="1" smtClean="0">
                <a:solidFill>
                  <a:srgbClr val="000000"/>
                </a:solidFill>
                <a:latin typeface="Times New Roman" panose="02020603050405020304" pitchFamily="18" charset="0"/>
              </a:rPr>
              <a:t>Pakha</a:t>
            </a:r>
            <a:r>
              <a:rPr lang="en-US" sz="3200" b="1" i="1" dirty="0" smtClean="0">
                <a:solidFill>
                  <a:srgbClr val="000000"/>
                </a:solidFill>
                <a:latin typeface="Times New Roman" panose="02020603050405020304" pitchFamily="18" charset="0"/>
              </a:rPr>
              <a:t> </a:t>
            </a:r>
            <a:r>
              <a:rPr lang="en-US" sz="3200" dirty="0">
                <a:solidFill>
                  <a:srgbClr val="000000"/>
                </a:solidFill>
                <a:latin typeface="Times New Roman" panose="02020603050405020304" pitchFamily="18" charset="0"/>
              </a:rPr>
              <a:t>(designed fan), </a:t>
            </a:r>
            <a:r>
              <a:rPr lang="en-US" sz="3200" b="1" i="1" dirty="0" err="1">
                <a:solidFill>
                  <a:srgbClr val="000000"/>
                </a:solidFill>
                <a:latin typeface="Times New Roman" panose="02020603050405020304" pitchFamily="18" charset="0"/>
                <a:cs typeface="Times New Roman" panose="02020603050405020304" pitchFamily="18" charset="0"/>
              </a:rPr>
              <a:t>Shital</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Pati</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(fancy mats), </a:t>
            </a:r>
            <a:r>
              <a:rPr lang="en-US" sz="3200" b="1" i="1" dirty="0" err="1">
                <a:solidFill>
                  <a:srgbClr val="000000"/>
                </a:solidFill>
                <a:latin typeface="Times New Roman" panose="02020603050405020304" pitchFamily="18" charset="0"/>
                <a:cs typeface="Times New Roman" panose="02020603050405020304" pitchFamily="18" charset="0"/>
              </a:rPr>
              <a:t>Nakshi</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b="1" i="1" dirty="0" err="1">
                <a:solidFill>
                  <a:srgbClr val="000000"/>
                </a:solidFill>
                <a:latin typeface="Times New Roman" panose="02020603050405020304" pitchFamily="18" charset="0"/>
                <a:cs typeface="Times New Roman" panose="02020603050405020304" pitchFamily="18" charset="0"/>
              </a:rPr>
              <a:t>Kantha</a:t>
            </a:r>
            <a:r>
              <a:rPr lang="en-US" sz="3200" b="1" i="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(embroidered quilt), designed </a:t>
            </a:r>
            <a:r>
              <a:rPr lang="en-US" sz="3200" b="1" i="1" dirty="0" err="1">
                <a:solidFill>
                  <a:srgbClr val="000000"/>
                </a:solidFill>
                <a:latin typeface="Times New Roman" panose="02020603050405020304" pitchFamily="18" charset="0"/>
                <a:cs typeface="Times New Roman" panose="02020603050405020304" pitchFamily="18" charset="0"/>
              </a:rPr>
              <a:t>Shika</a:t>
            </a:r>
            <a:r>
              <a:rPr lang="en-US" sz="3200" dirty="0">
                <a:solidFill>
                  <a:srgbClr val="000000"/>
                </a:solidFill>
                <a:latin typeface="Times New Roman" panose="02020603050405020304" pitchFamily="18" charset="0"/>
                <a:cs typeface="Times New Roman" panose="02020603050405020304" pitchFamily="18" charset="0"/>
              </a:rPr>
              <a:t>, fancy fans, baskets, flower vases of bamboo and reed, folk-ornaments, folk-musical instruments etc.</a:t>
            </a:r>
            <a:r>
              <a:rPr lang="en-US" sz="3200" dirty="0">
                <a:latin typeface="Times New Roman" panose="02020603050405020304" pitchFamily="18"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60516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612" y="90202"/>
            <a:ext cx="2971800" cy="443198"/>
          </a:xfrm>
          <a:prstGeom prst="rect">
            <a:avLst/>
          </a:prstGeom>
          <a:noFill/>
        </p:spPr>
        <p:txBody>
          <a:bodyPr wrap="square" rtlCol="0">
            <a:spAutoFit/>
          </a:bodyPr>
          <a:lstStyle/>
          <a:p>
            <a:pPr>
              <a:lnSpc>
                <a:spcPct val="95000"/>
              </a:lnSpc>
            </a:pPr>
            <a:r>
              <a:rPr lang="en-US" b="1" dirty="0" smtClean="0">
                <a:solidFill>
                  <a:srgbClr val="FF0000"/>
                </a:solidFill>
              </a:rPr>
              <a:t>Folk Art:</a:t>
            </a:r>
            <a:endParaRPr lang="en-US" b="1" dirty="0">
              <a:solidFill>
                <a:srgbClr val="FF0000"/>
              </a:solidFill>
            </a:endParaRPr>
          </a:p>
        </p:txBody>
      </p:sp>
      <p:pic>
        <p:nvPicPr>
          <p:cNvPr id="1026" name="Picture 2" descr="Image result for folk art of banglades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9633" y="1371600"/>
            <a:ext cx="5269779" cy="32019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9779" y="533400"/>
            <a:ext cx="6121833" cy="6001643"/>
          </a:xfrm>
          <a:prstGeom prst="rect">
            <a:avLst/>
          </a:prstGeom>
        </p:spPr>
        <p:txBody>
          <a:bodyPr wrap="square">
            <a:spAutoFit/>
          </a:bodyPr>
          <a:lstStyle/>
          <a:p>
            <a:pPr algn="just"/>
            <a:r>
              <a:rPr lang="en-US" sz="3200" dirty="0">
                <a:latin typeface="Times New Roman" panose="02020603050405020304" pitchFamily="18" charset="0"/>
                <a:cs typeface="Times New Roman" panose="02020603050405020304" pitchFamily="18" charset="0"/>
              </a:rPr>
              <a:t>Folk art </a:t>
            </a:r>
            <a:r>
              <a:rPr lang="en-US" sz="3200" b="1" dirty="0">
                <a:latin typeface="Times New Roman" panose="02020603050405020304" pitchFamily="18" charset="0"/>
                <a:cs typeface="Times New Roman" panose="02020603050405020304" pitchFamily="18" charset="0"/>
              </a:rPr>
              <a:t>encompasses art </a:t>
            </a:r>
            <a:r>
              <a:rPr lang="en-US" sz="3200" dirty="0">
                <a:latin typeface="Times New Roman" panose="02020603050405020304" pitchFamily="18" charset="0"/>
                <a:cs typeface="Times New Roman" panose="02020603050405020304" pitchFamily="18" charset="0"/>
              </a:rPr>
              <a:t>produced from an </a:t>
            </a:r>
            <a:r>
              <a:rPr lang="en-US" sz="3200" b="1" dirty="0">
                <a:latin typeface="Times New Roman" panose="02020603050405020304" pitchFamily="18" charset="0"/>
                <a:cs typeface="Times New Roman" panose="02020603050405020304" pitchFamily="18" charset="0"/>
              </a:rPr>
              <a:t>indigenous culture </a:t>
            </a:r>
            <a:r>
              <a:rPr lang="en-US" sz="3200" dirty="0">
                <a:latin typeface="Times New Roman" panose="02020603050405020304" pitchFamily="18" charset="0"/>
                <a:cs typeface="Times New Roman" panose="02020603050405020304" pitchFamily="18" charset="0"/>
              </a:rPr>
              <a:t>or by </a:t>
            </a:r>
            <a:r>
              <a:rPr lang="en-US" sz="3200" b="1" dirty="0">
                <a:latin typeface="Times New Roman" panose="02020603050405020304" pitchFamily="18" charset="0"/>
                <a:cs typeface="Times New Roman" panose="02020603050405020304" pitchFamily="18" charset="0"/>
              </a:rPr>
              <a:t>peasants</a:t>
            </a:r>
            <a:r>
              <a:rPr lang="en-US" sz="3200" dirty="0">
                <a:latin typeface="Times New Roman" panose="02020603050405020304" pitchFamily="18" charset="0"/>
                <a:cs typeface="Times New Roman" panose="02020603050405020304" pitchFamily="18" charset="0"/>
              </a:rPr>
              <a:t> or other </a:t>
            </a:r>
            <a:r>
              <a:rPr lang="en-US" sz="3200" b="1" dirty="0" smtClean="0">
                <a:latin typeface="Times New Roman" panose="02020603050405020304" pitchFamily="18" charset="0"/>
                <a:cs typeface="Times New Roman" panose="02020603050405020304" pitchFamily="18" charset="0"/>
              </a:rPr>
              <a:t>laboring </a:t>
            </a:r>
            <a:r>
              <a:rPr lang="en-US" sz="3200" dirty="0" smtClean="0">
                <a:latin typeface="Times New Roman" panose="02020603050405020304" pitchFamily="18" charset="0"/>
                <a:cs typeface="Times New Roman" panose="02020603050405020304" pitchFamily="18" charset="0"/>
              </a:rPr>
              <a:t>tradespeople</a:t>
            </a:r>
            <a:r>
              <a:rPr lang="en-US" sz="3200" dirty="0">
                <a:latin typeface="Times New Roman" panose="02020603050405020304" pitchFamily="18" charset="0"/>
                <a:cs typeface="Times New Roman" panose="02020603050405020304" pitchFamily="18" charset="0"/>
              </a:rPr>
              <a:t>. In contrast to </a:t>
            </a:r>
            <a:r>
              <a:rPr lang="en-US" sz="3200" b="1" dirty="0">
                <a:latin typeface="Times New Roman" panose="02020603050405020304" pitchFamily="18" charset="0"/>
                <a:cs typeface="Times New Roman" panose="02020603050405020304" pitchFamily="18" charset="0"/>
              </a:rPr>
              <a:t>fine art</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folk art </a:t>
            </a:r>
            <a:r>
              <a:rPr lang="en-US" sz="3200" dirty="0">
                <a:latin typeface="Times New Roman" panose="02020603050405020304" pitchFamily="18" charset="0"/>
                <a:cs typeface="Times New Roman" panose="02020603050405020304" pitchFamily="18" charset="0"/>
              </a:rPr>
              <a:t>is </a:t>
            </a:r>
            <a:r>
              <a:rPr lang="en-US" sz="3200" b="1" dirty="0">
                <a:solidFill>
                  <a:srgbClr val="FF0000"/>
                </a:solidFill>
                <a:latin typeface="Times New Roman" panose="02020603050405020304" pitchFamily="18" charset="0"/>
                <a:cs typeface="Times New Roman" panose="02020603050405020304" pitchFamily="18" charset="0"/>
              </a:rPr>
              <a:t>primarily </a:t>
            </a:r>
            <a:r>
              <a:rPr lang="en-US" sz="3200" b="1" dirty="0" smtClean="0">
                <a:solidFill>
                  <a:srgbClr val="FF0000"/>
                </a:solidFill>
                <a:latin typeface="Times New Roman" panose="02020603050405020304" pitchFamily="18" charset="0"/>
                <a:cs typeface="Times New Roman" panose="02020603050405020304" pitchFamily="18" charset="0"/>
              </a:rPr>
              <a:t>practical </a:t>
            </a:r>
            <a:r>
              <a:rPr lang="en-US" sz="3200" dirty="0">
                <a:latin typeface="Times New Roman" panose="02020603050405020304" pitchFamily="18" charset="0"/>
                <a:cs typeface="Times New Roman" panose="02020603050405020304" pitchFamily="18" charset="0"/>
              </a:rPr>
              <a:t>and </a:t>
            </a:r>
            <a:r>
              <a:rPr lang="en-US" sz="3200" b="1" dirty="0">
                <a:solidFill>
                  <a:srgbClr val="FF0000"/>
                </a:solidFill>
                <a:latin typeface="Times New Roman" panose="02020603050405020304" pitchFamily="18" charset="0"/>
                <a:cs typeface="Times New Roman" panose="02020603050405020304" pitchFamily="18" charset="0"/>
              </a:rPr>
              <a:t>decorative</a:t>
            </a:r>
            <a:r>
              <a:rPr lang="en-US" sz="3200" dirty="0">
                <a:latin typeface="Times New Roman" panose="02020603050405020304" pitchFamily="18" charset="0"/>
                <a:cs typeface="Times New Roman" panose="02020603050405020304" pitchFamily="18" charset="0"/>
              </a:rPr>
              <a:t> rather </a:t>
            </a:r>
            <a:r>
              <a:rPr lang="en-US" sz="3200" dirty="0" smtClean="0">
                <a:latin typeface="Times New Roman" panose="02020603050405020304" pitchFamily="18" charset="0"/>
                <a:cs typeface="Times New Roman" panose="02020603050405020304" pitchFamily="18" charset="0"/>
              </a:rPr>
              <a:t>than </a:t>
            </a:r>
            <a:r>
              <a:rPr lang="en-US" sz="3200" b="1" dirty="0" smtClean="0">
                <a:solidFill>
                  <a:srgbClr val="FF0000"/>
                </a:solidFill>
                <a:latin typeface="Times New Roman" panose="02020603050405020304" pitchFamily="18" charset="0"/>
                <a:cs typeface="Times New Roman" panose="02020603050405020304" pitchFamily="18" charset="0"/>
              </a:rPr>
              <a:t>purely </a:t>
            </a:r>
            <a:r>
              <a:rPr lang="en-US" sz="3200" b="1" dirty="0">
                <a:solidFill>
                  <a:srgbClr val="FF0000"/>
                </a:solidFill>
                <a:latin typeface="Times New Roman" panose="02020603050405020304" pitchFamily="18" charset="0"/>
                <a:cs typeface="Times New Roman" panose="02020603050405020304" pitchFamily="18" charset="0"/>
              </a:rPr>
              <a:t>aesthetic</a:t>
            </a:r>
            <a:r>
              <a:rPr lang="en-US" sz="3200" dirty="0">
                <a:latin typeface="Times New Roman" panose="02020603050405020304" pitchFamily="18" charset="0"/>
                <a:cs typeface="Times New Roman" panose="02020603050405020304" pitchFamily="18" charset="0"/>
              </a:rPr>
              <a:t>. Folk Art is characterized by a </a:t>
            </a:r>
            <a:r>
              <a:rPr lang="en-US" sz="3200" b="1" dirty="0">
                <a:latin typeface="Times New Roman" panose="02020603050405020304" pitchFamily="18" charset="0"/>
                <a:cs typeface="Times New Roman" panose="02020603050405020304" pitchFamily="18" charset="0"/>
              </a:rPr>
              <a:t>naive style</a:t>
            </a:r>
            <a:r>
              <a:rPr lang="en-US" sz="3200" dirty="0">
                <a:latin typeface="Times New Roman" panose="02020603050405020304" pitchFamily="18" charset="0"/>
                <a:cs typeface="Times New Roman" panose="02020603050405020304" pitchFamily="18" charset="0"/>
              </a:rPr>
              <a:t>, in which </a:t>
            </a:r>
            <a:r>
              <a:rPr lang="en-US" sz="3200" b="1" dirty="0">
                <a:latin typeface="Times New Roman" panose="02020603050405020304" pitchFamily="18" charset="0"/>
                <a:cs typeface="Times New Roman" panose="02020603050405020304" pitchFamily="18" charset="0"/>
              </a:rPr>
              <a:t>traditional rules </a:t>
            </a:r>
            <a:r>
              <a:rPr lang="en-US" sz="3200" b="1" dirty="0" smtClean="0">
                <a:latin typeface="Times New Roman" panose="02020603050405020304" pitchFamily="18" charset="0"/>
                <a:cs typeface="Times New Roman" panose="02020603050405020304" pitchFamily="18" charset="0"/>
              </a:rPr>
              <a:t>of </a:t>
            </a:r>
            <a:r>
              <a:rPr lang="en-US" sz="3200" b="1" dirty="0" smtClean="0">
                <a:solidFill>
                  <a:srgbClr val="FF0000"/>
                </a:solidFill>
                <a:latin typeface="Times New Roman" panose="02020603050405020304" pitchFamily="18" charset="0"/>
                <a:cs typeface="Times New Roman" panose="02020603050405020304" pitchFamily="18" charset="0"/>
              </a:rPr>
              <a:t>proportion</a:t>
            </a:r>
            <a:r>
              <a:rPr lang="en-US" sz="3200" b="1"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 </a:t>
            </a:r>
            <a:r>
              <a:rPr lang="en-US" sz="3200" b="1" dirty="0">
                <a:solidFill>
                  <a:srgbClr val="FF0000"/>
                </a:solidFill>
                <a:latin typeface="Times New Roman" panose="02020603050405020304" pitchFamily="18" charset="0"/>
                <a:cs typeface="Times New Roman" panose="02020603050405020304" pitchFamily="18" charset="0"/>
              </a:rPr>
              <a:t>perspective</a:t>
            </a:r>
            <a:r>
              <a:rPr lang="en-US" sz="3200" dirty="0">
                <a:latin typeface="Times New Roman" panose="02020603050405020304" pitchFamily="18" charset="0"/>
                <a:cs typeface="Times New Roman" panose="02020603050405020304" pitchFamily="18" charset="0"/>
              </a:rPr>
              <a:t> are not employed</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There are two types of folk arts: </a:t>
            </a:r>
            <a:r>
              <a:rPr lang="en-US" sz="3200" b="1" dirty="0" smtClean="0">
                <a:latin typeface="Times New Roman" panose="02020603050405020304" pitchFamily="18" charset="0"/>
                <a:cs typeface="Times New Roman" panose="02020603050405020304" pitchFamily="18" charset="0"/>
              </a:rPr>
              <a:t>Performing</a:t>
            </a:r>
            <a:r>
              <a:rPr lang="en-US" sz="3200" dirty="0" smtClean="0">
                <a:latin typeface="Times New Roman" panose="02020603050405020304" pitchFamily="18" charset="0"/>
                <a:cs typeface="Times New Roman" panose="02020603050405020304" pitchFamily="18" charset="0"/>
              </a:rPr>
              <a:t> and </a:t>
            </a:r>
            <a:r>
              <a:rPr lang="en-US" sz="3200" b="1" dirty="0" smtClean="0">
                <a:latin typeface="Times New Roman" panose="02020603050405020304" pitchFamily="18" charset="0"/>
                <a:cs typeface="Times New Roman" panose="02020603050405020304" pitchFamily="18" charset="0"/>
              </a:rPr>
              <a:t>Non Performing</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67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5612" y="609600"/>
            <a:ext cx="11430000" cy="6494085"/>
          </a:xfrm>
          <a:prstGeom prst="rect">
            <a:avLst/>
          </a:prstGeom>
        </p:spPr>
        <p:txBody>
          <a:bodyPr wrap="square">
            <a:spAutoFit/>
          </a:bodyPr>
          <a:lstStyle/>
          <a:p>
            <a:pPr algn="just"/>
            <a:r>
              <a:rPr lang="en-US" sz="3200" dirty="0" smtClean="0">
                <a:solidFill>
                  <a:srgbClr val="000000"/>
                </a:solidFill>
                <a:latin typeface="Times New Roman" panose="02020603050405020304" pitchFamily="18" charset="0"/>
                <a:cs typeface="Times New Roman" panose="02020603050405020304" pitchFamily="18" charset="0"/>
              </a:rPr>
              <a:t>The </a:t>
            </a:r>
            <a:r>
              <a:rPr lang="en-US" sz="3200" dirty="0">
                <a:solidFill>
                  <a:srgbClr val="000000"/>
                </a:solidFill>
                <a:latin typeface="Times New Roman" panose="02020603050405020304" pitchFamily="18" charset="0"/>
                <a:cs typeface="Times New Roman" panose="02020603050405020304" pitchFamily="18" charset="0"/>
              </a:rPr>
              <a:t>folk art of Bangladesh has been largely contributed by the </a:t>
            </a:r>
            <a:r>
              <a:rPr lang="en-US" sz="3200" b="1" dirty="0">
                <a:solidFill>
                  <a:srgbClr val="000000"/>
                </a:solidFill>
                <a:latin typeface="Times New Roman" panose="02020603050405020304" pitchFamily="18" charset="0"/>
                <a:cs typeface="Times New Roman" panose="02020603050405020304" pitchFamily="18" charset="0"/>
              </a:rPr>
              <a:t>rural women</a:t>
            </a:r>
            <a:r>
              <a:rPr lang="en-US" sz="3200" dirty="0">
                <a:solidFill>
                  <a:srgbClr val="000000"/>
                </a:solidFill>
                <a:latin typeface="Times New Roman" panose="02020603050405020304" pitchFamily="18" charset="0"/>
                <a:cs typeface="Times New Roman" panose="02020603050405020304" pitchFamily="18" charset="0"/>
              </a:rPr>
              <a:t> because of </a:t>
            </a:r>
            <a:r>
              <a:rPr lang="en-US" sz="3200" dirty="0" smtClean="0">
                <a:solidFill>
                  <a:srgbClr val="000000"/>
                </a:solidFill>
                <a:latin typeface="Times New Roman" panose="02020603050405020304" pitchFamily="18" charset="0"/>
                <a:cs typeface="Times New Roman" panose="02020603050405020304" pitchFamily="18" charset="0"/>
              </a:rPr>
              <a:t>the </a:t>
            </a:r>
            <a:r>
              <a:rPr lang="en-US" sz="3200" b="1" dirty="0" smtClean="0">
                <a:solidFill>
                  <a:srgbClr val="000000"/>
                </a:solidFill>
                <a:latin typeface="Times New Roman" panose="02020603050405020304" pitchFamily="18" charset="0"/>
                <a:cs typeface="Times New Roman" panose="02020603050405020304" pitchFamily="18" charset="0"/>
              </a:rPr>
              <a:t>aesthetic </a:t>
            </a:r>
            <a:r>
              <a:rPr lang="en-US" sz="3200" b="1" dirty="0">
                <a:solidFill>
                  <a:srgbClr val="000000"/>
                </a:solidFill>
                <a:latin typeface="Times New Roman" panose="02020603050405020304" pitchFamily="18" charset="0"/>
                <a:cs typeface="Times New Roman" panose="02020603050405020304" pitchFamily="18" charset="0"/>
              </a:rPr>
              <a:t>value</a:t>
            </a:r>
            <a:r>
              <a:rPr lang="en-US" sz="3200" dirty="0">
                <a:solidFill>
                  <a:srgbClr val="000000"/>
                </a:solidFill>
                <a:latin typeface="Times New Roman" panose="02020603050405020304" pitchFamily="18" charset="0"/>
                <a:cs typeface="Times New Roman" panose="02020603050405020304" pitchFamily="18" charset="0"/>
              </a:rPr>
              <a:t> as well as the quality of their work. A key reason behind it was that in </a:t>
            </a:r>
            <a:r>
              <a:rPr lang="en-US" sz="3200" dirty="0" smtClean="0">
                <a:solidFill>
                  <a:srgbClr val="000000"/>
                </a:solidFill>
                <a:latin typeface="Times New Roman" panose="02020603050405020304" pitchFamily="18" charset="0"/>
                <a:cs typeface="Times New Roman" panose="02020603050405020304" pitchFamily="18" charset="0"/>
              </a:rPr>
              <a:t>most cases </a:t>
            </a:r>
            <a:r>
              <a:rPr lang="en-US" sz="3200" dirty="0">
                <a:solidFill>
                  <a:srgbClr val="000000"/>
                </a:solidFill>
                <a:latin typeface="Times New Roman" panose="02020603050405020304" pitchFamily="18" charset="0"/>
                <a:cs typeface="Times New Roman" panose="02020603050405020304" pitchFamily="18" charset="0"/>
              </a:rPr>
              <a:t>their art has been </a:t>
            </a:r>
            <a:r>
              <a:rPr lang="en-US" sz="3200" b="1" dirty="0">
                <a:solidFill>
                  <a:srgbClr val="000000"/>
                </a:solidFill>
                <a:latin typeface="Times New Roman" panose="02020603050405020304" pitchFamily="18" charset="0"/>
                <a:cs typeface="Times New Roman" panose="02020603050405020304" pitchFamily="18" charset="0"/>
              </a:rPr>
              <a:t>non-commercial</a:t>
            </a:r>
            <a:r>
              <a:rPr lang="en-US" sz="3200" dirty="0">
                <a:solidFill>
                  <a:srgbClr val="000000"/>
                </a:solidFill>
                <a:latin typeface="Times New Roman" panose="02020603050405020304" pitchFamily="18" charset="0"/>
                <a:cs typeface="Times New Roman" panose="02020603050405020304" pitchFamily="18" charset="0"/>
              </a:rPr>
              <a:t>, whereas the </a:t>
            </a:r>
            <a:r>
              <a:rPr lang="en-US" sz="3200" b="1" dirty="0">
                <a:solidFill>
                  <a:srgbClr val="000000"/>
                </a:solidFill>
                <a:latin typeface="Times New Roman" panose="02020603050405020304" pitchFamily="18" charset="0"/>
                <a:cs typeface="Times New Roman" panose="02020603050405020304" pitchFamily="18" charset="0"/>
              </a:rPr>
              <a:t>folk art produced by men </a:t>
            </a:r>
            <a:r>
              <a:rPr lang="en-US" sz="3200" dirty="0">
                <a:solidFill>
                  <a:srgbClr val="000000"/>
                </a:solidFill>
                <a:latin typeface="Times New Roman" panose="02020603050405020304" pitchFamily="18" charset="0"/>
                <a:cs typeface="Times New Roman" panose="02020603050405020304" pitchFamily="18" charset="0"/>
              </a:rPr>
              <a:t>has </a:t>
            </a:r>
            <a:r>
              <a:rPr lang="en-US" sz="3200" dirty="0" smtClean="0">
                <a:solidFill>
                  <a:srgbClr val="000000"/>
                </a:solidFill>
                <a:latin typeface="Times New Roman" panose="02020603050405020304" pitchFamily="18" charset="0"/>
                <a:cs typeface="Times New Roman" panose="02020603050405020304" pitchFamily="18" charset="0"/>
              </a:rPr>
              <a:t>a </a:t>
            </a:r>
            <a:r>
              <a:rPr lang="en-US" sz="3200" b="1" dirty="0" smtClean="0">
                <a:solidFill>
                  <a:srgbClr val="000000"/>
                </a:solidFill>
                <a:latin typeface="Times New Roman" panose="02020603050405020304" pitchFamily="18" charset="0"/>
                <a:cs typeface="Times New Roman" panose="02020603050405020304" pitchFamily="18" charset="0"/>
              </a:rPr>
              <a:t>commercial </a:t>
            </a:r>
            <a:r>
              <a:rPr lang="en-US" sz="3200" b="1" dirty="0">
                <a:solidFill>
                  <a:srgbClr val="000000"/>
                </a:solidFill>
                <a:latin typeface="Times New Roman" panose="02020603050405020304" pitchFamily="18" charset="0"/>
                <a:cs typeface="Times New Roman" panose="02020603050405020304" pitchFamily="18" charset="0"/>
              </a:rPr>
              <a:t>value </a:t>
            </a:r>
            <a:r>
              <a:rPr lang="en-US" sz="3200" dirty="0">
                <a:solidFill>
                  <a:srgbClr val="000000"/>
                </a:solidFill>
                <a:latin typeface="Times New Roman" panose="02020603050405020304" pitchFamily="18" charset="0"/>
                <a:cs typeface="Times New Roman" panose="02020603050405020304" pitchFamily="18" charset="0"/>
              </a:rPr>
              <a:t>attached to it. Thus, artists like </a:t>
            </a:r>
            <a:r>
              <a:rPr lang="en-US" sz="3200" b="1" dirty="0">
                <a:solidFill>
                  <a:srgbClr val="000000"/>
                </a:solidFill>
                <a:latin typeface="Times New Roman" panose="02020603050405020304" pitchFamily="18" charset="0"/>
                <a:cs typeface="Times New Roman" panose="02020603050405020304" pitchFamily="18" charset="0"/>
              </a:rPr>
              <a:t>blacksmiths, potters, cobblers, </a:t>
            </a:r>
            <a:r>
              <a:rPr lang="en-US" sz="3200" b="1" dirty="0" smtClean="0">
                <a:solidFill>
                  <a:srgbClr val="000000"/>
                </a:solidFill>
                <a:latin typeface="Times New Roman" panose="02020603050405020304" pitchFamily="18" charset="0"/>
                <a:cs typeface="Times New Roman" panose="02020603050405020304" pitchFamily="18" charset="0"/>
              </a:rPr>
              <a:t>painters, goldsmiths</a:t>
            </a:r>
            <a:r>
              <a:rPr lang="en-US" sz="3200" b="1" dirty="0">
                <a:solidFill>
                  <a:srgbClr val="000000"/>
                </a:solidFill>
                <a:latin typeface="Times New Roman" panose="02020603050405020304" pitchFamily="18" charset="0"/>
                <a:cs typeface="Times New Roman" panose="02020603050405020304" pitchFamily="18" charset="0"/>
              </a:rPr>
              <a:t>, brass-smiths, weavers </a:t>
            </a:r>
            <a:r>
              <a:rPr lang="en-US" sz="3200" dirty="0">
                <a:solidFill>
                  <a:srgbClr val="000000"/>
                </a:solidFill>
                <a:latin typeface="Times New Roman" panose="02020603050405020304" pitchFamily="18" charset="0"/>
                <a:cs typeface="Times New Roman" panose="02020603050405020304" pitchFamily="18" charset="0"/>
              </a:rPr>
              <a:t>earn their livelihood from what they produce </a:t>
            </a:r>
            <a:r>
              <a:rPr lang="en-US" sz="3200" dirty="0" smtClean="0">
                <a:solidFill>
                  <a:srgbClr val="000000"/>
                </a:solidFill>
                <a:latin typeface="Times New Roman" panose="02020603050405020304" pitchFamily="18" charset="0"/>
                <a:cs typeface="Times New Roman" panose="02020603050405020304" pitchFamily="18" charset="0"/>
              </a:rPr>
              <a:t>while traditionally</a:t>
            </a:r>
            <a:r>
              <a:rPr lang="en-US" sz="3200" dirty="0">
                <a:solidFill>
                  <a:srgbClr val="000000"/>
                </a:solidFill>
                <a:latin typeface="Times New Roman" panose="02020603050405020304" pitchFamily="18" charset="0"/>
                <a:cs typeface="Times New Roman" panose="02020603050405020304" pitchFamily="18" charset="0"/>
              </a:rPr>
              <a:t>, from the past, </a:t>
            </a:r>
            <a:r>
              <a:rPr lang="en-US" sz="3200" b="1" dirty="0" err="1">
                <a:solidFill>
                  <a:srgbClr val="000000"/>
                </a:solidFill>
                <a:latin typeface="Times New Roman" panose="02020603050405020304" pitchFamily="18" charset="0"/>
                <a:cs typeface="Times New Roman" panose="02020603050405020304" pitchFamily="18" charset="0"/>
              </a:rPr>
              <a:t>Alpana</a:t>
            </a: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artists or </a:t>
            </a:r>
            <a:r>
              <a:rPr lang="en-US" sz="3200" b="1" dirty="0" err="1">
                <a:solidFill>
                  <a:srgbClr val="000000"/>
                </a:solidFill>
                <a:latin typeface="Times New Roman" panose="02020603050405020304" pitchFamily="18" charset="0"/>
                <a:cs typeface="Times New Roman" panose="02020603050405020304" pitchFamily="18" charset="0"/>
              </a:rPr>
              <a:t>Nakshi</a:t>
            </a:r>
            <a:r>
              <a:rPr lang="en-US" sz="3200" b="1" dirty="0">
                <a:solidFill>
                  <a:srgbClr val="000000"/>
                </a:solidFill>
                <a:latin typeface="Times New Roman" panose="02020603050405020304" pitchFamily="18" charset="0"/>
                <a:cs typeface="Times New Roman" panose="02020603050405020304" pitchFamily="18" charset="0"/>
              </a:rPr>
              <a:t> </a:t>
            </a:r>
            <a:r>
              <a:rPr lang="en-US" sz="3200" b="1" dirty="0" err="1">
                <a:solidFill>
                  <a:srgbClr val="000000"/>
                </a:solidFill>
                <a:latin typeface="Times New Roman" panose="02020603050405020304" pitchFamily="18" charset="0"/>
                <a:cs typeface="Times New Roman" panose="02020603050405020304" pitchFamily="18" charset="0"/>
              </a:rPr>
              <a:t>kantha</a:t>
            </a: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needle </a:t>
            </a:r>
            <a:r>
              <a:rPr lang="en-US" sz="3200" b="1" dirty="0">
                <a:solidFill>
                  <a:srgbClr val="000000"/>
                </a:solidFill>
                <a:latin typeface="Times New Roman" panose="02020603050405020304" pitchFamily="18" charset="0"/>
                <a:cs typeface="Times New Roman" panose="02020603050405020304" pitchFamily="18" charset="0"/>
              </a:rPr>
              <a:t>women</a:t>
            </a:r>
            <a:r>
              <a:rPr lang="en-US" sz="3200" dirty="0">
                <a:solidFill>
                  <a:srgbClr val="000000"/>
                </a:solidFill>
                <a:latin typeface="Times New Roman" panose="02020603050405020304" pitchFamily="18" charset="0"/>
                <a:cs typeface="Times New Roman" panose="02020603050405020304" pitchFamily="18" charset="0"/>
              </a:rPr>
              <a:t> were working </a:t>
            </a:r>
            <a:r>
              <a:rPr lang="en-US" sz="3200" dirty="0" smtClean="0">
                <a:solidFill>
                  <a:srgbClr val="000000"/>
                </a:solidFill>
                <a:latin typeface="Times New Roman" panose="02020603050405020304" pitchFamily="18" charset="0"/>
                <a:cs typeface="Times New Roman" panose="02020603050405020304" pitchFamily="18" charset="0"/>
              </a:rPr>
              <a:t>within the </a:t>
            </a:r>
            <a:r>
              <a:rPr lang="en-US" sz="3200" dirty="0">
                <a:solidFill>
                  <a:srgbClr val="000000"/>
                </a:solidFill>
                <a:latin typeface="Times New Roman" panose="02020603050405020304" pitchFamily="18" charset="0"/>
                <a:cs typeface="Times New Roman" panose="02020603050405020304" pitchFamily="18" charset="0"/>
              </a:rPr>
              <a:t>home and received </a:t>
            </a:r>
            <a:r>
              <a:rPr lang="en-US" sz="3200" b="1" dirty="0">
                <a:solidFill>
                  <a:srgbClr val="000000"/>
                </a:solidFill>
                <a:latin typeface="Times New Roman" panose="02020603050405020304" pitchFamily="18" charset="0"/>
                <a:cs typeface="Times New Roman" panose="02020603050405020304" pitchFamily="18" charset="0"/>
              </a:rPr>
              <a:t>no monetary recompense </a:t>
            </a:r>
            <a:r>
              <a:rPr lang="en-US" sz="3200" dirty="0">
                <a:solidFill>
                  <a:srgbClr val="000000"/>
                </a:solidFill>
                <a:latin typeface="Times New Roman" panose="02020603050405020304" pitchFamily="18" charset="0"/>
                <a:cs typeface="Times New Roman" panose="02020603050405020304" pitchFamily="18" charset="0"/>
              </a:rPr>
              <a:t>for their labor. Both </a:t>
            </a:r>
            <a:r>
              <a:rPr lang="en-US" sz="3200" b="1" dirty="0" err="1">
                <a:solidFill>
                  <a:srgbClr val="000000"/>
                </a:solidFill>
                <a:latin typeface="Times New Roman" panose="02020603050405020304" pitchFamily="18" charset="0"/>
                <a:cs typeface="Times New Roman" panose="02020603050405020304" pitchFamily="18" charset="0"/>
              </a:rPr>
              <a:t>Alpana</a:t>
            </a: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and </a:t>
            </a:r>
            <a:r>
              <a:rPr lang="en-US" sz="3200" b="1" dirty="0" err="1" smtClean="0">
                <a:solidFill>
                  <a:srgbClr val="000000"/>
                </a:solidFill>
                <a:latin typeface="Times New Roman" panose="02020603050405020304" pitchFamily="18" charset="0"/>
                <a:cs typeface="Times New Roman" panose="02020603050405020304" pitchFamily="18" charset="0"/>
              </a:rPr>
              <a:t>Nakshi</a:t>
            </a:r>
            <a:r>
              <a:rPr lang="en-US" sz="3200" b="1" dirty="0" smtClean="0">
                <a:solidFill>
                  <a:srgbClr val="000000"/>
                </a:solidFill>
                <a:latin typeface="Times New Roman" panose="02020603050405020304" pitchFamily="18" charset="0"/>
                <a:cs typeface="Times New Roman" panose="02020603050405020304" pitchFamily="18" charset="0"/>
              </a:rPr>
              <a:t> </a:t>
            </a:r>
            <a:r>
              <a:rPr lang="en-US" sz="3200" b="1" dirty="0" err="1" smtClean="0">
                <a:solidFill>
                  <a:srgbClr val="000000"/>
                </a:solidFill>
                <a:latin typeface="Times New Roman" panose="02020603050405020304" pitchFamily="18" charset="0"/>
                <a:cs typeface="Times New Roman" panose="02020603050405020304" pitchFamily="18" charset="0"/>
              </a:rPr>
              <a:t>kantha</a:t>
            </a:r>
            <a:r>
              <a:rPr lang="en-US" sz="3200" b="1" dirty="0" smtClean="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are some of the most attractive forms of Bangladeshi folk art. </a:t>
            </a:r>
            <a:r>
              <a:rPr lang="en-US" sz="3200" b="1" dirty="0">
                <a:solidFill>
                  <a:srgbClr val="000000"/>
                </a:solidFill>
                <a:latin typeface="Times New Roman" panose="02020603050405020304" pitchFamily="18" charset="0"/>
                <a:cs typeface="Times New Roman" panose="02020603050405020304" pitchFamily="18" charset="0"/>
              </a:rPr>
              <a:t>Pottery</a:t>
            </a:r>
            <a:r>
              <a:rPr lang="en-US" sz="3200" dirty="0">
                <a:solidFill>
                  <a:srgbClr val="000000"/>
                </a:solidFill>
                <a:latin typeface="Times New Roman" panose="02020603050405020304" pitchFamily="18" charset="0"/>
                <a:cs typeface="Times New Roman" panose="02020603050405020304" pitchFamily="18" charset="0"/>
              </a:rPr>
              <a:t> and </a:t>
            </a:r>
            <a:r>
              <a:rPr lang="en-US" sz="3200" b="1" dirty="0">
                <a:solidFill>
                  <a:srgbClr val="000000"/>
                </a:solidFill>
                <a:latin typeface="Times New Roman" panose="02020603050405020304" pitchFamily="18" charset="0"/>
                <a:cs typeface="Times New Roman" panose="02020603050405020304" pitchFamily="18" charset="0"/>
              </a:rPr>
              <a:t>Ivory</a:t>
            </a:r>
            <a:r>
              <a:rPr lang="en-US" sz="3200" dirty="0">
                <a:solidFill>
                  <a:srgbClr val="000000"/>
                </a:solidFill>
                <a:latin typeface="Times New Roman" panose="02020603050405020304" pitchFamily="18" charset="0"/>
                <a:cs typeface="Times New Roman" panose="02020603050405020304" pitchFamily="18" charset="0"/>
              </a:rPr>
              <a:t> are </a:t>
            </a:r>
            <a:r>
              <a:rPr lang="en-US" sz="3200" dirty="0" smtClean="0">
                <a:solidFill>
                  <a:srgbClr val="000000"/>
                </a:solidFill>
                <a:latin typeface="Times New Roman" panose="02020603050405020304" pitchFamily="18" charset="0"/>
                <a:cs typeface="Times New Roman" panose="02020603050405020304" pitchFamily="18" charset="0"/>
              </a:rPr>
              <a:t>also some </a:t>
            </a:r>
            <a:r>
              <a:rPr lang="en-US" sz="3200" dirty="0">
                <a:solidFill>
                  <a:srgbClr val="000000"/>
                </a:solidFill>
                <a:latin typeface="Times New Roman" panose="02020603050405020304" pitchFamily="18" charset="0"/>
                <a:cs typeface="Times New Roman" panose="02020603050405020304" pitchFamily="18" charset="0"/>
              </a:rPr>
              <a:t>popular forms of the art</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455612" y="76200"/>
            <a:ext cx="4261103" cy="584775"/>
          </a:xfrm>
          <a:prstGeom prst="rect">
            <a:avLst/>
          </a:prstGeom>
        </p:spPr>
        <p:txBody>
          <a:bodyPr wrap="none">
            <a:spAutoFit/>
          </a:bodyPr>
          <a:lstStyle/>
          <a:p>
            <a:r>
              <a:rPr lang="en-US" sz="3200" b="1" dirty="0">
                <a:solidFill>
                  <a:srgbClr val="FF0000"/>
                </a:solidFill>
                <a:latin typeface="Arial" panose="020B0604020202020204" pitchFamily="34" charset="0"/>
              </a:rPr>
              <a:t>Non performing arts:</a:t>
            </a:r>
            <a:endParaRPr lang="en-US" sz="3200" dirty="0">
              <a:solidFill>
                <a:srgbClr val="FF0000"/>
              </a:solidFill>
            </a:endParaRPr>
          </a:p>
        </p:txBody>
      </p:sp>
    </p:spTree>
    <p:extLst>
      <p:ext uri="{BB962C8B-B14F-4D97-AF65-F5344CB8AC3E}">
        <p14:creationId xmlns:p14="http://schemas.microsoft.com/office/powerpoint/2010/main" val="368117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9995932"/>
              </p:ext>
            </p:extLst>
          </p:nvPr>
        </p:nvGraphicFramePr>
        <p:xfrm>
          <a:off x="912812" y="762000"/>
          <a:ext cx="10210800" cy="5913120"/>
        </p:xfrm>
        <a:graphic>
          <a:graphicData uri="http://schemas.openxmlformats.org/drawingml/2006/table">
            <a:tbl>
              <a:tblPr/>
              <a:tblGrid>
                <a:gridCol w="2552702"/>
                <a:gridCol w="7658098"/>
              </a:tblGrid>
              <a:tr h="990600">
                <a:tc>
                  <a:txBody>
                    <a:bodyPr/>
                    <a:lstStyle/>
                    <a:p>
                      <a:r>
                        <a:rPr lang="en-US" sz="3200" b="1" i="0" dirty="0">
                          <a:solidFill>
                            <a:srgbClr val="C00000"/>
                          </a:solidFill>
                          <a:effectLst/>
                          <a:latin typeface="Times New Roman" panose="02020603050405020304" pitchFamily="18" charset="0"/>
                        </a:rPr>
                        <a:t>Painting </a:t>
                      </a:r>
                      <a:endParaRPr lang="en-US" sz="6000" b="1" dirty="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3200" b="0" i="1" dirty="0" err="1">
                          <a:solidFill>
                            <a:srgbClr val="C00000"/>
                          </a:solidFill>
                          <a:effectLst/>
                          <a:latin typeface="Times New Roman" panose="02020603050405020304" pitchFamily="18" charset="0"/>
                        </a:rPr>
                        <a:t>Alpana</a:t>
                      </a:r>
                      <a:r>
                        <a:rPr lang="en-US" sz="3200" b="0" i="0" dirty="0">
                          <a:solidFill>
                            <a:srgbClr val="C00000"/>
                          </a:solidFill>
                          <a:effectLst/>
                          <a:latin typeface="Times New Roman" panose="02020603050405020304" pitchFamily="18" charset="0"/>
                        </a:rPr>
                        <a:t>, painted pots, masks, wall </a:t>
                      </a:r>
                      <a:r>
                        <a:rPr lang="en-US" sz="3200" b="0" i="0" dirty="0" smtClean="0">
                          <a:solidFill>
                            <a:srgbClr val="C00000"/>
                          </a:solidFill>
                          <a:effectLst/>
                          <a:latin typeface="Times New Roman" panose="02020603050405020304" pitchFamily="18" charset="0"/>
                        </a:rPr>
                        <a:t>painting</a:t>
                      </a:r>
                      <a:r>
                        <a:rPr lang="en-US" sz="3200" b="0" i="0" baseline="0" dirty="0" smtClean="0">
                          <a:solidFill>
                            <a:srgbClr val="C00000"/>
                          </a:solidFill>
                          <a:effectLst/>
                          <a:latin typeface="Times New Roman" panose="02020603050405020304" pitchFamily="18" charset="0"/>
                        </a:rPr>
                        <a:t> </a:t>
                      </a:r>
                      <a:r>
                        <a:rPr lang="en-US" sz="3200" b="0" i="0" dirty="0" smtClean="0">
                          <a:solidFill>
                            <a:srgbClr val="C00000"/>
                          </a:solidFill>
                          <a:effectLst/>
                          <a:latin typeface="Times New Roman" panose="02020603050405020304" pitchFamily="18" charset="0"/>
                        </a:rPr>
                        <a:t>etc.</a:t>
                      </a:r>
                      <a:endParaRPr lang="en-US" sz="6000" b="0" dirty="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4133">
                <a:tc>
                  <a:txBody>
                    <a:bodyPr/>
                    <a:lstStyle/>
                    <a:p>
                      <a:r>
                        <a:rPr lang="en-US" sz="3200" b="1" i="0" dirty="0">
                          <a:solidFill>
                            <a:srgbClr val="C00000"/>
                          </a:solidFill>
                          <a:effectLst/>
                          <a:latin typeface="Times New Roman" panose="02020603050405020304" pitchFamily="18" charset="0"/>
                        </a:rPr>
                        <a:t>Embroidery </a:t>
                      </a:r>
                      <a:endParaRPr lang="en-US" sz="6000" b="1" dirty="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3200" b="0" i="1">
                          <a:solidFill>
                            <a:srgbClr val="C00000"/>
                          </a:solidFill>
                          <a:effectLst/>
                          <a:latin typeface="Times New Roman" panose="02020603050405020304" pitchFamily="18" charset="0"/>
                        </a:rPr>
                        <a:t>Nakshi Kantha</a:t>
                      </a:r>
                      <a:r>
                        <a:rPr lang="en-US" sz="3200" b="0" i="0">
                          <a:solidFill>
                            <a:srgbClr val="C00000"/>
                          </a:solidFill>
                          <a:effectLst/>
                          <a:latin typeface="Times New Roman" panose="02020603050405020304" pitchFamily="18" charset="0"/>
                        </a:rPr>
                        <a:t>, handkerchiefs, etc;</a:t>
                      </a:r>
                      <a:endParaRPr lang="en-US" sz="6000" b="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4133">
                <a:tc>
                  <a:txBody>
                    <a:bodyPr/>
                    <a:lstStyle/>
                    <a:p>
                      <a:r>
                        <a:rPr lang="en-US" sz="3200" b="1" i="0" dirty="0">
                          <a:solidFill>
                            <a:srgbClr val="C00000"/>
                          </a:solidFill>
                          <a:effectLst/>
                          <a:latin typeface="Times New Roman" panose="02020603050405020304" pitchFamily="18" charset="0"/>
                        </a:rPr>
                        <a:t>Weaving </a:t>
                      </a:r>
                      <a:endParaRPr lang="en-US" sz="6000" b="1" dirty="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3200" b="0" i="1" dirty="0" err="1">
                          <a:solidFill>
                            <a:srgbClr val="C00000"/>
                          </a:solidFill>
                          <a:effectLst/>
                          <a:latin typeface="Times New Roman" panose="02020603050405020304" pitchFamily="18" charset="0"/>
                        </a:rPr>
                        <a:t>Nakshi</a:t>
                      </a:r>
                      <a:r>
                        <a:rPr lang="en-US" sz="3200" b="0" i="1" dirty="0">
                          <a:solidFill>
                            <a:srgbClr val="C00000"/>
                          </a:solidFill>
                          <a:effectLst/>
                          <a:latin typeface="Times New Roman" panose="02020603050405020304" pitchFamily="18" charset="0"/>
                        </a:rPr>
                        <a:t> </a:t>
                      </a:r>
                      <a:r>
                        <a:rPr lang="en-US" sz="3200" b="0" i="1" dirty="0" err="1">
                          <a:solidFill>
                            <a:srgbClr val="C00000"/>
                          </a:solidFill>
                          <a:effectLst/>
                          <a:latin typeface="Times New Roman" panose="02020603050405020304" pitchFamily="18" charset="0"/>
                        </a:rPr>
                        <a:t>Shika</a:t>
                      </a:r>
                      <a:r>
                        <a:rPr lang="en-US" sz="3200" b="0" i="1" dirty="0">
                          <a:solidFill>
                            <a:srgbClr val="C00000"/>
                          </a:solidFill>
                          <a:effectLst/>
                          <a:latin typeface="Times New Roman" panose="02020603050405020304" pitchFamily="18" charset="0"/>
                        </a:rPr>
                        <a:t>, </a:t>
                      </a:r>
                      <a:r>
                        <a:rPr lang="en-US" sz="3200" b="0" i="1" dirty="0" err="1">
                          <a:solidFill>
                            <a:srgbClr val="C00000"/>
                          </a:solidFill>
                          <a:effectLst/>
                          <a:latin typeface="Times New Roman" panose="02020603050405020304" pitchFamily="18" charset="0"/>
                        </a:rPr>
                        <a:t>Shital</a:t>
                      </a:r>
                      <a:r>
                        <a:rPr lang="en-US" sz="3200" b="0" i="1" dirty="0">
                          <a:solidFill>
                            <a:srgbClr val="C00000"/>
                          </a:solidFill>
                          <a:effectLst/>
                          <a:latin typeface="Times New Roman" panose="02020603050405020304" pitchFamily="18" charset="0"/>
                        </a:rPr>
                        <a:t> </a:t>
                      </a:r>
                      <a:r>
                        <a:rPr lang="en-US" sz="3200" b="0" i="1" dirty="0" err="1" smtClean="0">
                          <a:solidFill>
                            <a:srgbClr val="C00000"/>
                          </a:solidFill>
                          <a:effectLst/>
                          <a:latin typeface="Times New Roman" panose="02020603050405020304" pitchFamily="18" charset="0"/>
                        </a:rPr>
                        <a:t>Pati</a:t>
                      </a:r>
                      <a:r>
                        <a:rPr lang="en-US" sz="3200" b="0" i="0" dirty="0" smtClean="0">
                          <a:solidFill>
                            <a:srgbClr val="C00000"/>
                          </a:solidFill>
                          <a:effectLst/>
                          <a:latin typeface="Times New Roman" panose="02020603050405020304" pitchFamily="18" charset="0"/>
                        </a:rPr>
                        <a:t>, </a:t>
                      </a:r>
                      <a:r>
                        <a:rPr lang="en-US" sz="3200" b="0" i="1" dirty="0" err="1">
                          <a:solidFill>
                            <a:srgbClr val="C00000"/>
                          </a:solidFill>
                          <a:effectLst/>
                          <a:latin typeface="Times New Roman" panose="02020603050405020304" pitchFamily="18" charset="0"/>
                        </a:rPr>
                        <a:t>Nakshi</a:t>
                      </a:r>
                      <a:r>
                        <a:rPr lang="en-US" sz="3200" b="0" i="1" dirty="0">
                          <a:solidFill>
                            <a:srgbClr val="C00000"/>
                          </a:solidFill>
                          <a:effectLst/>
                          <a:latin typeface="Times New Roman" panose="02020603050405020304" pitchFamily="18" charset="0"/>
                        </a:rPr>
                        <a:t> </a:t>
                      </a:r>
                      <a:r>
                        <a:rPr lang="en-US" sz="3200" b="0" i="1" dirty="0" err="1" smtClean="0">
                          <a:solidFill>
                            <a:srgbClr val="C00000"/>
                          </a:solidFill>
                          <a:effectLst/>
                          <a:latin typeface="Times New Roman" panose="02020603050405020304" pitchFamily="18" charset="0"/>
                        </a:rPr>
                        <a:t>Pakha</a:t>
                      </a:r>
                      <a:endParaRPr lang="en-US" sz="6000" b="0" dirty="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4133">
                <a:tc>
                  <a:txBody>
                    <a:bodyPr/>
                    <a:lstStyle/>
                    <a:p>
                      <a:r>
                        <a:rPr lang="en-US" sz="3200" b="1" i="0" dirty="0">
                          <a:solidFill>
                            <a:srgbClr val="C00000"/>
                          </a:solidFill>
                          <a:effectLst/>
                          <a:latin typeface="Times New Roman" panose="02020603050405020304" pitchFamily="18" charset="0"/>
                        </a:rPr>
                        <a:t>Modelling </a:t>
                      </a:r>
                      <a:endParaRPr lang="en-US" sz="6000" b="1" dirty="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3200" b="0" i="0" dirty="0">
                          <a:solidFill>
                            <a:srgbClr val="C00000"/>
                          </a:solidFill>
                          <a:effectLst/>
                          <a:latin typeface="Times New Roman" panose="02020603050405020304" pitchFamily="18" charset="0"/>
                        </a:rPr>
                        <a:t>Dolls and toys, utensils, </a:t>
                      </a:r>
                      <a:r>
                        <a:rPr lang="en-US" sz="3200" b="0" i="0" dirty="0" smtClean="0">
                          <a:solidFill>
                            <a:srgbClr val="C00000"/>
                          </a:solidFill>
                          <a:effectLst/>
                          <a:latin typeface="Times New Roman" panose="02020603050405020304" pitchFamily="18" charset="0"/>
                        </a:rPr>
                        <a:t>masks</a:t>
                      </a:r>
                      <a:r>
                        <a:rPr lang="en-US" sz="3200" b="0" i="0" baseline="0" dirty="0" smtClean="0">
                          <a:solidFill>
                            <a:srgbClr val="C00000"/>
                          </a:solidFill>
                          <a:effectLst/>
                          <a:latin typeface="Times New Roman" panose="02020603050405020304" pitchFamily="18" charset="0"/>
                        </a:rPr>
                        <a:t> etc.</a:t>
                      </a:r>
                      <a:endParaRPr lang="en-US" sz="6000" b="0" dirty="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4133">
                <a:tc>
                  <a:txBody>
                    <a:bodyPr/>
                    <a:lstStyle/>
                    <a:p>
                      <a:r>
                        <a:rPr lang="en-US" sz="3200" b="1" i="0" dirty="0">
                          <a:solidFill>
                            <a:srgbClr val="C00000"/>
                          </a:solidFill>
                          <a:effectLst/>
                          <a:latin typeface="Times New Roman" panose="02020603050405020304" pitchFamily="18" charset="0"/>
                        </a:rPr>
                        <a:t>Engraving </a:t>
                      </a:r>
                      <a:endParaRPr lang="en-US" sz="6000" b="1" dirty="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3200" b="0" i="0">
                          <a:solidFill>
                            <a:srgbClr val="C00000"/>
                          </a:solidFill>
                          <a:effectLst/>
                          <a:latin typeface="Times New Roman" panose="02020603050405020304" pitchFamily="18" charset="0"/>
                        </a:rPr>
                        <a:t>Wooden products, terracotta slabs, metal works;</a:t>
                      </a:r>
                      <a:endParaRPr lang="en-US" sz="6000" b="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9733">
                <a:tc>
                  <a:txBody>
                    <a:bodyPr/>
                    <a:lstStyle/>
                    <a:p>
                      <a:r>
                        <a:rPr lang="en-US" sz="3200" b="1" i="0" dirty="0">
                          <a:solidFill>
                            <a:srgbClr val="C00000"/>
                          </a:solidFill>
                          <a:effectLst/>
                          <a:latin typeface="Times New Roman" panose="02020603050405020304" pitchFamily="18" charset="0"/>
                        </a:rPr>
                        <a:t>Inlaying </a:t>
                      </a:r>
                      <a:endParaRPr lang="en-US" sz="6000" b="1" dirty="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3200" b="0" i="0" dirty="0">
                          <a:solidFill>
                            <a:srgbClr val="C00000"/>
                          </a:solidFill>
                          <a:effectLst/>
                          <a:latin typeface="Times New Roman" panose="02020603050405020304" pitchFamily="18" charset="0"/>
                        </a:rPr>
                        <a:t>Ornaments inlaid with gems, pearls, diamond and other precious stones, </a:t>
                      </a:r>
                      <a:r>
                        <a:rPr lang="en-US" sz="3200" b="0" i="0" dirty="0" smtClean="0">
                          <a:solidFill>
                            <a:srgbClr val="C00000"/>
                          </a:solidFill>
                          <a:effectLst/>
                          <a:latin typeface="Times New Roman" panose="02020603050405020304" pitchFamily="18" charset="0"/>
                        </a:rPr>
                        <a:t>decorating</a:t>
                      </a:r>
                      <a:r>
                        <a:rPr lang="en-US" sz="3200" b="0" i="0" baseline="0" dirty="0" smtClean="0">
                          <a:solidFill>
                            <a:srgbClr val="C00000"/>
                          </a:solidFill>
                          <a:effectLst/>
                          <a:latin typeface="Times New Roman" panose="02020603050405020304" pitchFamily="18" charset="0"/>
                        </a:rPr>
                        <a:t> </a:t>
                      </a:r>
                      <a:r>
                        <a:rPr lang="en-US" sz="3200" b="0" i="0" dirty="0" smtClean="0">
                          <a:solidFill>
                            <a:srgbClr val="C00000"/>
                          </a:solidFill>
                          <a:effectLst/>
                          <a:latin typeface="Times New Roman" panose="02020603050405020304" pitchFamily="18" charset="0"/>
                        </a:rPr>
                        <a:t>buildings </a:t>
                      </a:r>
                      <a:r>
                        <a:rPr lang="en-US" sz="3200" b="0" i="0" dirty="0">
                          <a:solidFill>
                            <a:srgbClr val="C00000"/>
                          </a:solidFill>
                          <a:effectLst/>
                          <a:latin typeface="Times New Roman" panose="02020603050405020304" pitchFamily="18" charset="0"/>
                        </a:rPr>
                        <a:t>and houses with colored glass and stones.</a:t>
                      </a:r>
                      <a:endParaRPr lang="en-US" sz="6000" b="0" dirty="0">
                        <a:solidFill>
                          <a:srgbClr val="C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760412" y="76200"/>
            <a:ext cx="11201400" cy="1077218"/>
          </a:xfrm>
          <a:prstGeom prst="rect">
            <a:avLst/>
          </a:prstGeom>
        </p:spPr>
        <p:txBody>
          <a:bodyPr wrap="square">
            <a:spAutoFit/>
          </a:bodyPr>
          <a:lstStyle/>
          <a:p>
            <a:r>
              <a:rPr lang="en-US" sz="3100" dirty="0" smtClean="0">
                <a:solidFill>
                  <a:srgbClr val="000000"/>
                </a:solidFill>
                <a:latin typeface="Times New Roman" panose="02020603050405020304" pitchFamily="18" charset="0"/>
                <a:cs typeface="Times New Roman" panose="02020603050405020304" pitchFamily="18" charset="0"/>
              </a:rPr>
              <a:t>Folk </a:t>
            </a:r>
            <a:r>
              <a:rPr lang="en-US" sz="3100" dirty="0">
                <a:solidFill>
                  <a:srgbClr val="000000"/>
                </a:solidFill>
                <a:latin typeface="Times New Roman" panose="02020603050405020304" pitchFamily="18" charset="0"/>
                <a:cs typeface="Times New Roman" panose="02020603050405020304" pitchFamily="18" charset="0"/>
              </a:rPr>
              <a:t>art </a:t>
            </a:r>
            <a:r>
              <a:rPr lang="en-US" sz="3100" dirty="0" smtClean="0">
                <a:solidFill>
                  <a:srgbClr val="000000"/>
                </a:solidFill>
                <a:latin typeface="Times New Roman" panose="02020603050405020304" pitchFamily="18" charset="0"/>
                <a:cs typeface="Times New Roman" panose="02020603050405020304" pitchFamily="18" charset="0"/>
              </a:rPr>
              <a:t>can </a:t>
            </a:r>
            <a:r>
              <a:rPr lang="en-US" sz="3100" dirty="0">
                <a:solidFill>
                  <a:srgbClr val="000000"/>
                </a:solidFill>
                <a:latin typeface="Times New Roman" panose="02020603050405020304" pitchFamily="18" charset="0"/>
                <a:cs typeface="Times New Roman" panose="02020603050405020304" pitchFamily="18" charset="0"/>
              </a:rPr>
              <a:t>be divided into </a:t>
            </a:r>
            <a:r>
              <a:rPr lang="en-US" sz="3100" b="1" dirty="0" smtClean="0">
                <a:solidFill>
                  <a:srgbClr val="000000"/>
                </a:solidFill>
                <a:latin typeface="Times New Roman" panose="02020603050405020304" pitchFamily="18" charset="0"/>
                <a:cs typeface="Times New Roman" panose="02020603050405020304" pitchFamily="18" charset="0"/>
              </a:rPr>
              <a:t>six categories</a:t>
            </a:r>
            <a:r>
              <a:rPr lang="en-US" sz="3100" dirty="0" smtClean="0">
                <a:solidFill>
                  <a:srgbClr val="000000"/>
                </a:solidFill>
                <a:latin typeface="Times New Roman" panose="02020603050405020304" pitchFamily="18" charset="0"/>
                <a:cs typeface="Times New Roman" panose="02020603050405020304" pitchFamily="18" charset="0"/>
              </a:rPr>
              <a:t>:</a:t>
            </a:r>
            <a:r>
              <a:rPr lang="en-US" sz="3100" dirty="0" smtClean="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99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3212" y="76200"/>
            <a:ext cx="11582400" cy="1027974"/>
          </a:xfrm>
          <a:prstGeom prst="rect">
            <a:avLst/>
          </a:prstGeom>
          <a:noFill/>
        </p:spPr>
        <p:txBody>
          <a:bodyPr wrap="square" rtlCol="0">
            <a:spAutoFit/>
          </a:bodyPr>
          <a:lstStyle/>
          <a:p>
            <a:pPr>
              <a:lnSpc>
                <a:spcPct val="95000"/>
              </a:lnSpc>
            </a:pPr>
            <a:r>
              <a:rPr lang="en-US" sz="3200" dirty="0" smtClean="0">
                <a:latin typeface="Times New Roman" panose="02020603050405020304" pitchFamily="18" charset="0"/>
                <a:cs typeface="Times New Roman" panose="02020603050405020304" pitchFamily="18" charset="0"/>
              </a:rPr>
              <a:t>The most popular forms of folk art in Bangladesh are </a:t>
            </a:r>
            <a:r>
              <a:rPr lang="en-US" sz="3200" b="1" i="1" dirty="0" err="1" smtClean="0">
                <a:latin typeface="Times New Roman" panose="02020603050405020304" pitchFamily="18" charset="0"/>
                <a:cs typeface="Times New Roman" panose="02020603050405020304" pitchFamily="18" charset="0"/>
              </a:rPr>
              <a:t>Alpana</a:t>
            </a:r>
            <a:r>
              <a:rPr lang="en-US" sz="3200" dirty="0" smtClean="0">
                <a:latin typeface="Times New Roman" panose="02020603050405020304" pitchFamily="18" charset="0"/>
                <a:cs typeface="Times New Roman" panose="02020603050405020304" pitchFamily="18" charset="0"/>
              </a:rPr>
              <a:t> and </a:t>
            </a:r>
            <a:r>
              <a:rPr lang="en-US" sz="3200" b="1" i="1" dirty="0" err="1" smtClean="0">
                <a:latin typeface="Times New Roman" panose="02020603050405020304" pitchFamily="18" charset="0"/>
                <a:cs typeface="Times New Roman" panose="02020603050405020304" pitchFamily="18" charset="0"/>
              </a:rPr>
              <a:t>Potchitra</a:t>
            </a:r>
            <a:r>
              <a:rPr lang="en-US" sz="3200" b="1" i="1"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pic>
        <p:nvPicPr>
          <p:cNvPr id="3074" name="Picture 2" descr="Image result for alpana"/>
          <p:cNvPicPr>
            <a:picLocks noChangeAspect="1" noChangeArrowheads="1"/>
          </p:cNvPicPr>
          <p:nvPr/>
        </p:nvPicPr>
        <p:blipFill rotWithShape="1">
          <a:blip r:embed="rId2">
            <a:extLst>
              <a:ext uri="{28A0092B-C50C-407E-A947-70E740481C1C}">
                <a14:useLocalDpi xmlns:a14="http://schemas.microsoft.com/office/drawing/2010/main" val="0"/>
              </a:ext>
            </a:extLst>
          </a:blip>
          <a:srcRect l="10001" t="8889" r="3332" b="8889"/>
          <a:stretch/>
        </p:blipFill>
        <p:spPr bwMode="auto">
          <a:xfrm>
            <a:off x="684212" y="1219200"/>
            <a:ext cx="4038600" cy="25908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3212" y="4151055"/>
            <a:ext cx="11277600" cy="2554545"/>
          </a:xfrm>
          <a:prstGeom prst="rect">
            <a:avLst/>
          </a:prstGeom>
        </p:spPr>
        <p:txBody>
          <a:bodyPr wrap="square">
            <a:spAutoFit/>
          </a:bodyPr>
          <a:lstStyle/>
          <a:p>
            <a:pPr algn="just"/>
            <a:r>
              <a:rPr lang="en-US" sz="3200" b="1" dirty="0" err="1">
                <a:latin typeface="Times New Roman" panose="02020603050405020304" pitchFamily="18" charset="0"/>
                <a:cs typeface="Times New Roman" panose="02020603050405020304" pitchFamily="18" charset="0"/>
              </a:rPr>
              <a:t>Alpana</a:t>
            </a:r>
            <a:r>
              <a:rPr lang="en-US" sz="3200" dirty="0">
                <a:latin typeface="Times New Roman" panose="02020603050405020304" pitchFamily="18" charset="0"/>
                <a:cs typeface="Times New Roman" panose="02020603050405020304" pitchFamily="18" charset="0"/>
              </a:rPr>
              <a:t> (Ritual Painting) is a kind of folk art and a </a:t>
            </a:r>
            <a:r>
              <a:rPr lang="en-US" sz="3200" b="1" dirty="0">
                <a:latin typeface="Times New Roman" panose="02020603050405020304" pitchFamily="18" charset="0"/>
                <a:cs typeface="Times New Roman" panose="02020603050405020304" pitchFamily="18" charset="0"/>
              </a:rPr>
              <a:t>spontaneous expression </a:t>
            </a:r>
            <a:r>
              <a:rPr lang="en-US" sz="3200" dirty="0">
                <a:latin typeface="Times New Roman" panose="02020603050405020304" pitchFamily="18" charset="0"/>
                <a:cs typeface="Times New Roman" panose="02020603050405020304" pitchFamily="18" charset="0"/>
              </a:rPr>
              <a:t>of the artistic sensibility of people</a:t>
            </a:r>
            <a:r>
              <a:rPr lang="en-US" sz="3200" dirty="0" smtClean="0">
                <a:latin typeface="Times New Roman" panose="02020603050405020304" pitchFamily="18" charset="0"/>
                <a:cs typeface="Times New Roman" panose="02020603050405020304" pitchFamily="18" charset="0"/>
              </a:rPr>
              <a:t>. It</a:t>
            </a:r>
            <a:r>
              <a:rPr lang="en-US" sz="3200" dirty="0">
                <a:latin typeface="Times New Roman" panose="02020603050405020304" pitchFamily="18" charset="0"/>
                <a:cs typeface="Times New Roman" panose="02020603050405020304" pitchFamily="18" charset="0"/>
              </a:rPr>
              <a:t> refers to </a:t>
            </a:r>
            <a:r>
              <a:rPr lang="en-US" sz="3200" b="1" dirty="0" smtClean="0">
                <a:latin typeface="Times New Roman" panose="02020603050405020304" pitchFamily="18" charset="0"/>
                <a:cs typeface="Times New Roman" panose="02020603050405020304" pitchFamily="18" charset="0"/>
              </a:rPr>
              <a:t>colorful </a:t>
            </a:r>
            <a:r>
              <a:rPr lang="en-US" sz="3200" b="1" dirty="0">
                <a:latin typeface="Times New Roman" panose="02020603050405020304" pitchFamily="18" charset="0"/>
                <a:cs typeface="Times New Roman" panose="02020603050405020304" pitchFamily="18" charset="0"/>
              </a:rPr>
              <a:t>motifs</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sacred art</a:t>
            </a:r>
            <a:r>
              <a:rPr lang="en-US" sz="3200" dirty="0">
                <a:latin typeface="Times New Roman" panose="02020603050405020304" pitchFamily="18" charset="0"/>
                <a:cs typeface="Times New Roman" panose="02020603050405020304" pitchFamily="18" charset="0"/>
              </a:rPr>
              <a:t> or painting done with hands and paint </a:t>
            </a:r>
            <a:r>
              <a:rPr lang="en-US" sz="3200" dirty="0" smtClean="0">
                <a:latin typeface="Times New Roman" panose="02020603050405020304" pitchFamily="18" charset="0"/>
                <a:cs typeface="Times New Roman" panose="02020603050405020304" pitchFamily="18" charset="0"/>
              </a:rPr>
              <a:t>on </a:t>
            </a:r>
            <a:r>
              <a:rPr lang="en-US" sz="3200" b="1" dirty="0">
                <a:latin typeface="Times New Roman" panose="02020603050405020304" pitchFamily="18" charset="0"/>
                <a:cs typeface="Times New Roman" panose="02020603050405020304" pitchFamily="18" charset="0"/>
              </a:rPr>
              <a:t>auspicious occasions </a:t>
            </a:r>
            <a:r>
              <a:rPr lang="en-US" sz="3200" dirty="0">
                <a:latin typeface="Times New Roman" panose="02020603050405020304" pitchFamily="18" charset="0"/>
                <a:cs typeface="Times New Roman" panose="02020603050405020304" pitchFamily="18" charset="0"/>
              </a:rPr>
              <a:t>in Bengal. The word </a:t>
            </a:r>
            <a:r>
              <a:rPr lang="en-US" sz="3200" b="1" dirty="0" err="1">
                <a:latin typeface="Times New Roman" panose="02020603050405020304" pitchFamily="18" charset="0"/>
                <a:cs typeface="Times New Roman" panose="02020603050405020304" pitchFamily="18" charset="0"/>
              </a:rPr>
              <a:t>Alpana</a:t>
            </a:r>
            <a:r>
              <a:rPr lang="en-US" sz="3200" dirty="0">
                <a:latin typeface="Times New Roman" panose="02020603050405020304" pitchFamily="18" charset="0"/>
                <a:cs typeface="Times New Roman" panose="02020603050405020304" pitchFamily="18" charset="0"/>
              </a:rPr>
              <a:t> is derived from the Sanskrit </a:t>
            </a:r>
            <a:r>
              <a:rPr lang="en-US" sz="3200" b="1" i="1" dirty="0" err="1">
                <a:latin typeface="Times New Roman" panose="02020603050405020304" pitchFamily="18" charset="0"/>
                <a:cs typeface="Times New Roman" panose="02020603050405020304" pitchFamily="18" charset="0"/>
              </a:rPr>
              <a:t>alimpana</a:t>
            </a:r>
            <a:r>
              <a:rPr lang="en-US" sz="3200" dirty="0">
                <a:latin typeface="Times New Roman" panose="02020603050405020304" pitchFamily="18" charset="0"/>
                <a:cs typeface="Times New Roman" panose="02020603050405020304" pitchFamily="18" charset="0"/>
              </a:rPr>
              <a:t>, which means </a:t>
            </a:r>
            <a:r>
              <a:rPr lang="en-US" sz="3200" b="1" dirty="0">
                <a:latin typeface="Times New Roman" panose="02020603050405020304" pitchFamily="18" charset="0"/>
                <a:cs typeface="Times New Roman" panose="02020603050405020304" pitchFamily="18" charset="0"/>
              </a:rPr>
              <a:t>'to plaster</a:t>
            </a:r>
            <a:r>
              <a:rPr lang="en-US" sz="3200" dirty="0">
                <a:latin typeface="Times New Roman" panose="02020603050405020304" pitchFamily="18" charset="0"/>
                <a:cs typeface="Times New Roman" panose="02020603050405020304" pitchFamily="18" charset="0"/>
              </a:rPr>
              <a:t>' or 'to </a:t>
            </a:r>
            <a:r>
              <a:rPr lang="en-US" sz="3200" b="1" dirty="0">
                <a:latin typeface="Times New Roman" panose="02020603050405020304" pitchFamily="18" charset="0"/>
                <a:cs typeface="Times New Roman" panose="02020603050405020304" pitchFamily="18" charset="0"/>
              </a:rPr>
              <a:t>coat with</a:t>
            </a:r>
            <a:r>
              <a:rPr lang="en-US" sz="3200" dirty="0">
                <a:latin typeface="Times New Roman" panose="02020603050405020304" pitchFamily="18" charset="0"/>
                <a:cs typeface="Times New Roman" panose="02020603050405020304" pitchFamily="18" charset="0"/>
              </a:rPr>
              <a:t>'.</a:t>
            </a:r>
          </a:p>
        </p:txBody>
      </p:sp>
      <p:pic>
        <p:nvPicPr>
          <p:cNvPr id="3076" name="Picture 4" descr="Image result for Pot Chitra"/>
          <p:cNvPicPr>
            <a:picLocks noChangeAspect="1" noChangeArrowheads="1"/>
          </p:cNvPicPr>
          <p:nvPr/>
        </p:nvPicPr>
        <p:blipFill rotWithShape="1">
          <a:blip r:embed="rId3">
            <a:extLst>
              <a:ext uri="{28A0092B-C50C-407E-A947-70E740481C1C}">
                <a14:useLocalDpi xmlns:a14="http://schemas.microsoft.com/office/drawing/2010/main" val="0"/>
              </a:ext>
            </a:extLst>
          </a:blip>
          <a:srcRect l="1987" t="17243" r="2649" b="3286"/>
          <a:stretch/>
        </p:blipFill>
        <p:spPr bwMode="auto">
          <a:xfrm>
            <a:off x="7008812" y="1219199"/>
            <a:ext cx="4145282" cy="259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37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843" y="76200"/>
            <a:ext cx="5432569" cy="6771084"/>
          </a:xfrm>
          <a:prstGeom prst="rect">
            <a:avLst/>
          </a:prstGeom>
        </p:spPr>
        <p:txBody>
          <a:bodyPr wrap="square">
            <a:spAutoFit/>
          </a:bodyPr>
          <a:lstStyle/>
          <a:p>
            <a:pPr algn="just"/>
            <a:r>
              <a:rPr lang="en-US" sz="3100" b="1" dirty="0" smtClean="0">
                <a:solidFill>
                  <a:srgbClr val="000000"/>
                </a:solidFill>
                <a:latin typeface="Times New Roman" panose="02020603050405020304" pitchFamily="18" charset="0"/>
                <a:cs typeface="Times New Roman" panose="02020603050405020304" pitchFamily="18" charset="0"/>
              </a:rPr>
              <a:t>Terracotta</a:t>
            </a:r>
            <a:r>
              <a:rPr lang="en-US" sz="3100" dirty="0">
                <a:solidFill>
                  <a:srgbClr val="000000"/>
                </a:solidFill>
                <a:latin typeface="Times New Roman" panose="02020603050405020304" pitchFamily="18" charset="0"/>
                <a:cs typeface="Times New Roman" panose="02020603050405020304" pitchFamily="18" charset="0"/>
              </a:rPr>
              <a:t> </a:t>
            </a:r>
            <a:r>
              <a:rPr lang="en-US" sz="3100" dirty="0" smtClean="0">
                <a:solidFill>
                  <a:srgbClr val="000000"/>
                </a:solidFill>
                <a:latin typeface="Times New Roman" panose="02020603050405020304" pitchFamily="18" charset="0"/>
                <a:cs typeface="Times New Roman" panose="02020603050405020304" pitchFamily="18" charset="0"/>
              </a:rPr>
              <a:t>is a folk art of </a:t>
            </a:r>
            <a:r>
              <a:rPr lang="en-US" sz="3100" b="1" dirty="0" smtClean="0">
                <a:solidFill>
                  <a:srgbClr val="000000"/>
                </a:solidFill>
                <a:latin typeface="Times New Roman" panose="02020603050405020304" pitchFamily="18" charset="0"/>
                <a:cs typeface="Times New Roman" panose="02020603050405020304" pitchFamily="18" charset="0"/>
              </a:rPr>
              <a:t>baked </a:t>
            </a:r>
            <a:r>
              <a:rPr lang="en-US" sz="3100" b="1" dirty="0">
                <a:solidFill>
                  <a:srgbClr val="000000"/>
                </a:solidFill>
                <a:latin typeface="Times New Roman" panose="02020603050405020304" pitchFamily="18" charset="0"/>
                <a:cs typeface="Times New Roman" panose="02020603050405020304" pitchFamily="18" charset="0"/>
              </a:rPr>
              <a:t>earth </a:t>
            </a:r>
            <a:r>
              <a:rPr lang="en-US" sz="3100" dirty="0">
                <a:solidFill>
                  <a:srgbClr val="000000"/>
                </a:solidFill>
                <a:latin typeface="Times New Roman" panose="02020603050405020304" pitchFamily="18" charset="0"/>
                <a:cs typeface="Times New Roman" panose="02020603050405020304" pitchFamily="18" charset="0"/>
              </a:rPr>
              <a:t>(</a:t>
            </a:r>
            <a:r>
              <a:rPr lang="en-US" sz="3100" i="1" dirty="0" err="1">
                <a:solidFill>
                  <a:srgbClr val="000000"/>
                </a:solidFill>
                <a:latin typeface="Times New Roman" panose="02020603050405020304" pitchFamily="18" charset="0"/>
                <a:cs typeface="Times New Roman" panose="02020603050405020304" pitchFamily="18" charset="0"/>
              </a:rPr>
              <a:t>pora</a:t>
            </a:r>
            <a:r>
              <a:rPr lang="en-US" sz="3100" i="1" dirty="0">
                <a:solidFill>
                  <a:srgbClr val="000000"/>
                </a:solidFill>
                <a:latin typeface="Times New Roman" panose="02020603050405020304" pitchFamily="18" charset="0"/>
                <a:cs typeface="Times New Roman" panose="02020603050405020304" pitchFamily="18" charset="0"/>
              </a:rPr>
              <a:t> </a:t>
            </a:r>
            <a:r>
              <a:rPr lang="en-US" sz="3100" i="1" dirty="0" err="1">
                <a:solidFill>
                  <a:srgbClr val="000000"/>
                </a:solidFill>
                <a:latin typeface="Times New Roman" panose="02020603050405020304" pitchFamily="18" charset="0"/>
                <a:cs typeface="Times New Roman" panose="02020603050405020304" pitchFamily="18" charset="0"/>
              </a:rPr>
              <a:t>maati</a:t>
            </a:r>
            <a:r>
              <a:rPr lang="en-US" sz="3100" dirty="0" smtClean="0">
                <a:solidFill>
                  <a:srgbClr val="000000"/>
                </a:solidFill>
                <a:latin typeface="Times New Roman" panose="02020603050405020304" pitchFamily="18" charset="0"/>
                <a:cs typeface="Times New Roman" panose="02020603050405020304" pitchFamily="18" charset="0"/>
              </a:rPr>
              <a:t>) . </a:t>
            </a:r>
            <a:r>
              <a:rPr lang="en-US" sz="3100" dirty="0">
                <a:solidFill>
                  <a:srgbClr val="000000"/>
                </a:solidFill>
                <a:latin typeface="Times New Roman" panose="02020603050405020304" pitchFamily="18" charset="0"/>
                <a:cs typeface="Times New Roman" panose="02020603050405020304" pitchFamily="18" charset="0"/>
              </a:rPr>
              <a:t>There are specific </a:t>
            </a:r>
            <a:r>
              <a:rPr lang="en-US" sz="3100" b="1" dirty="0" smtClean="0">
                <a:solidFill>
                  <a:srgbClr val="000000"/>
                </a:solidFill>
                <a:latin typeface="Times New Roman" panose="02020603050405020304" pitchFamily="18" charset="0"/>
                <a:cs typeface="Times New Roman" panose="02020603050405020304" pitchFamily="18" charset="0"/>
              </a:rPr>
              <a:t>themes and </a:t>
            </a:r>
            <a:r>
              <a:rPr lang="en-US" sz="3100" b="1" dirty="0">
                <a:solidFill>
                  <a:srgbClr val="000000"/>
                </a:solidFill>
                <a:latin typeface="Times New Roman" panose="02020603050405020304" pitchFamily="18" charset="0"/>
                <a:cs typeface="Times New Roman" panose="02020603050405020304" pitchFamily="18" charset="0"/>
              </a:rPr>
              <a:t>subjects </a:t>
            </a:r>
            <a:r>
              <a:rPr lang="en-US" sz="3100" dirty="0">
                <a:solidFill>
                  <a:srgbClr val="000000"/>
                </a:solidFill>
                <a:latin typeface="Times New Roman" panose="02020603050405020304" pitchFamily="18" charset="0"/>
                <a:cs typeface="Times New Roman" panose="02020603050405020304" pitchFamily="18" charset="0"/>
              </a:rPr>
              <a:t>based on which terracotta art is produced. A variety of items is made of terracotta – </a:t>
            </a:r>
            <a:r>
              <a:rPr lang="en-US" sz="3100" dirty="0" smtClean="0">
                <a:solidFill>
                  <a:srgbClr val="000000"/>
                </a:solidFill>
                <a:latin typeface="Times New Roman" panose="02020603050405020304" pitchFamily="18" charset="0"/>
                <a:cs typeface="Times New Roman" panose="02020603050405020304" pitchFamily="18" charset="0"/>
              </a:rPr>
              <a:t>plaques, wall </a:t>
            </a:r>
            <a:r>
              <a:rPr lang="en-US" sz="3100" dirty="0">
                <a:solidFill>
                  <a:srgbClr val="000000"/>
                </a:solidFill>
                <a:latin typeface="Times New Roman" panose="02020603050405020304" pitchFamily="18" charset="0"/>
                <a:cs typeface="Times New Roman" panose="02020603050405020304" pitchFamily="18" charset="0"/>
              </a:rPr>
              <a:t>tiles, lamps, pitchers, flower vase, pottery, coin bank, candle-stands, dolls, and </a:t>
            </a:r>
            <a:r>
              <a:rPr lang="en-US" sz="3100" dirty="0" smtClean="0">
                <a:solidFill>
                  <a:srgbClr val="000000"/>
                </a:solidFill>
                <a:latin typeface="Times New Roman" panose="02020603050405020304" pitchFamily="18" charset="0"/>
                <a:cs typeface="Times New Roman" panose="02020603050405020304" pitchFamily="18" charset="0"/>
              </a:rPr>
              <a:t>more. The </a:t>
            </a:r>
            <a:r>
              <a:rPr lang="en-US" sz="3100" b="1" dirty="0">
                <a:solidFill>
                  <a:srgbClr val="000000"/>
                </a:solidFill>
                <a:latin typeface="Times New Roman" panose="02020603050405020304" pitchFamily="18" charset="0"/>
                <a:cs typeface="Times New Roman" panose="02020603050405020304" pitchFamily="18" charset="0"/>
              </a:rPr>
              <a:t>designs</a:t>
            </a:r>
            <a:r>
              <a:rPr lang="en-US" sz="3100" dirty="0">
                <a:solidFill>
                  <a:srgbClr val="000000"/>
                </a:solidFill>
                <a:latin typeface="Times New Roman" panose="02020603050405020304" pitchFamily="18" charset="0"/>
                <a:cs typeface="Times New Roman" panose="02020603050405020304" pitchFamily="18" charset="0"/>
              </a:rPr>
              <a:t> of these burnt clay products reflect </a:t>
            </a:r>
            <a:r>
              <a:rPr lang="en-US" sz="3100" b="1" dirty="0">
                <a:solidFill>
                  <a:srgbClr val="000000"/>
                </a:solidFill>
                <a:latin typeface="Times New Roman" panose="02020603050405020304" pitchFamily="18" charset="0"/>
                <a:cs typeface="Times New Roman" panose="02020603050405020304" pitchFamily="18" charset="0"/>
              </a:rPr>
              <a:t>folk tales, picture of everyday life, artistic </a:t>
            </a:r>
            <a:r>
              <a:rPr lang="en-US" sz="3100" b="1" dirty="0" smtClean="0">
                <a:solidFill>
                  <a:srgbClr val="000000"/>
                </a:solidFill>
                <a:latin typeface="Times New Roman" panose="02020603050405020304" pitchFamily="18" charset="0"/>
                <a:cs typeface="Times New Roman" panose="02020603050405020304" pitchFamily="18" charset="0"/>
              </a:rPr>
              <a:t>symbols denoting </a:t>
            </a:r>
            <a:r>
              <a:rPr lang="en-US" sz="3100" b="1" dirty="0">
                <a:solidFill>
                  <a:srgbClr val="000000"/>
                </a:solidFill>
                <a:latin typeface="Times New Roman" panose="02020603050405020304" pitchFamily="18" charset="0"/>
                <a:cs typeface="Times New Roman" panose="02020603050405020304" pitchFamily="18" charset="0"/>
              </a:rPr>
              <a:t>peace, love </a:t>
            </a:r>
            <a:r>
              <a:rPr lang="en-US" sz="3100" dirty="0">
                <a:solidFill>
                  <a:srgbClr val="000000"/>
                </a:solidFill>
                <a:latin typeface="Times New Roman" panose="02020603050405020304" pitchFamily="18" charset="0"/>
                <a:cs typeface="Times New Roman" panose="02020603050405020304" pitchFamily="18" charset="0"/>
              </a:rPr>
              <a:t>and </a:t>
            </a:r>
            <a:r>
              <a:rPr lang="en-US" sz="3100" b="1" dirty="0">
                <a:solidFill>
                  <a:srgbClr val="000000"/>
                </a:solidFill>
                <a:latin typeface="Times New Roman" panose="02020603050405020304" pitchFamily="18" charset="0"/>
                <a:cs typeface="Times New Roman" panose="02020603050405020304" pitchFamily="18" charset="0"/>
              </a:rPr>
              <a:t>understanding</a:t>
            </a:r>
            <a:r>
              <a:rPr lang="en-US" sz="3100" dirty="0">
                <a:solidFill>
                  <a:srgbClr val="000000"/>
                </a:solidFill>
                <a:latin typeface="Times New Roman" panose="02020603050405020304" pitchFamily="18" charset="0"/>
                <a:cs typeface="Times New Roman" panose="02020603050405020304" pitchFamily="18" charset="0"/>
              </a:rPr>
              <a:t>. </a:t>
            </a:r>
            <a:endParaRPr lang="en-US" sz="3100" dirty="0">
              <a:latin typeface="Times New Roman" panose="02020603050405020304" pitchFamily="18" charset="0"/>
              <a:cs typeface="Times New Roman" panose="02020603050405020304" pitchFamily="18" charset="0"/>
            </a:endParaRPr>
          </a:p>
        </p:txBody>
      </p:sp>
      <p:pic>
        <p:nvPicPr>
          <p:cNvPr id="4098" name="Picture 2" descr="Image result for terracotta banglade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412" y="1627596"/>
            <a:ext cx="6102348" cy="351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43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 presentation</Template>
  <TotalTime>1387</TotalTime>
  <Words>2370</Words>
  <Application>Microsoft Office PowerPoint</Application>
  <PresentationFormat>Custom</PresentationFormat>
  <Paragraphs>70</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Helvetica Neue</vt:lpstr>
      <vt:lpstr>Roboto</vt:lpstr>
      <vt:lpstr>Times</vt:lpstr>
      <vt:lpstr>Times New Roman</vt:lpstr>
      <vt:lpstr>Welcome back to school presentation</vt:lpstr>
      <vt:lpstr>MATERIAL ART, ARCHITECTURE, MUSIC AND FOLK CULTURE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ART, ARCHITECTURE, MUSIC AND FOLK CULTURE </dc:title>
  <dc:creator>Acer</dc:creator>
  <cp:lastModifiedBy>NSU</cp:lastModifiedBy>
  <cp:revision>51</cp:revision>
  <dcterms:created xsi:type="dcterms:W3CDTF">2018-04-04T03:42:06Z</dcterms:created>
  <dcterms:modified xsi:type="dcterms:W3CDTF">2019-12-19T06:50:46Z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