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12/22/2019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31755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2837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33599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64768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68431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8686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4801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62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98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90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99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91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21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491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8404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94007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756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B482E8-6E0E-1B4F-B1FD-C69DB9E858D9}" type="datetimeFigureOut">
              <a:rPr lang="en-US" smtClean="0"/>
              <a:pPr/>
              <a:t>12/22/2019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54887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1072" y="766566"/>
            <a:ext cx="9531734" cy="2971051"/>
          </a:xfrm>
        </p:spPr>
        <p:txBody>
          <a:bodyPr/>
          <a:lstStyle/>
          <a:p>
            <a:pPr algn="just"/>
            <a:r>
              <a:rPr lang="en-US" sz="4800" dirty="0">
                <a:solidFill>
                  <a:srgbClr val="FF0000"/>
                </a:solidFill>
              </a:rPr>
              <a:t>Muslim Social Reform Movement in Bengal During the Colonial Period</a:t>
            </a:r>
          </a:p>
        </p:txBody>
      </p:sp>
      <p:sp>
        <p:nvSpPr>
          <p:cNvPr id="3" name="Subtitle 2"/>
          <p:cNvSpPr>
            <a:spLocks noGrp="1"/>
          </p:cNvSpPr>
          <p:nvPr>
            <p:ph type="subTitle" idx="1"/>
          </p:nvPr>
        </p:nvSpPr>
        <p:spPr>
          <a:xfrm>
            <a:off x="1770939" y="4791450"/>
            <a:ext cx="10572000" cy="434974"/>
          </a:xfrm>
        </p:spPr>
        <p:txBody>
          <a:bodyPr>
            <a:noAutofit/>
          </a:bodyPr>
          <a:lstStyle/>
          <a:p>
            <a:pPr algn="ctr"/>
            <a:r>
              <a:rPr lang="en-US" sz="1100" b="1" dirty="0" smtClean="0"/>
              <a:t>Course: His 101, Bangladesh Culture and Heritage</a:t>
            </a:r>
          </a:p>
          <a:p>
            <a:pPr algn="ctr"/>
            <a:r>
              <a:rPr lang="en-US" sz="1400" b="1" dirty="0" smtClean="0"/>
              <a:t>Muhammad Asif </a:t>
            </a:r>
            <a:r>
              <a:rPr lang="en-US" sz="1400" b="1" dirty="0" err="1" smtClean="0"/>
              <a:t>Basar</a:t>
            </a:r>
            <a:endParaRPr lang="en-US" sz="1400" b="1" dirty="0" smtClean="0"/>
          </a:p>
          <a:p>
            <a:pPr algn="ctr"/>
            <a:r>
              <a:rPr lang="en-US" sz="1400" b="1" dirty="0" smtClean="0"/>
              <a:t>Lecturer, Department of History and Philosophy</a:t>
            </a:r>
          </a:p>
          <a:p>
            <a:pPr algn="ctr"/>
            <a:r>
              <a:rPr lang="en-US" sz="1400" b="1" dirty="0" smtClean="0"/>
              <a:t>North South University</a:t>
            </a:r>
            <a:endParaRPr lang="en-US" sz="1400" b="1" dirty="0"/>
          </a:p>
        </p:txBody>
      </p:sp>
    </p:spTree>
    <p:extLst>
      <p:ext uri="{BB962C8B-B14F-4D97-AF65-F5344CB8AC3E}">
        <p14:creationId xmlns:p14="http://schemas.microsoft.com/office/powerpoint/2010/main" val="203805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Khan Bahadur Ahsanullah"/>
          <p:cNvPicPr/>
          <p:nvPr/>
        </p:nvPicPr>
        <p:blipFill>
          <a:blip r:embed="rId2">
            <a:extLst>
              <a:ext uri="{28A0092B-C50C-407E-A947-70E740481C1C}">
                <a14:useLocalDpi xmlns:a14="http://schemas.microsoft.com/office/drawing/2010/main" val="0"/>
              </a:ext>
            </a:extLst>
          </a:blip>
          <a:srcRect/>
          <a:stretch>
            <a:fillRect/>
          </a:stretch>
        </p:blipFill>
        <p:spPr bwMode="auto">
          <a:xfrm>
            <a:off x="1751791" y="1002598"/>
            <a:ext cx="2910361" cy="4071678"/>
          </a:xfrm>
          <a:prstGeom prst="rect">
            <a:avLst/>
          </a:prstGeom>
          <a:noFill/>
          <a:ln>
            <a:noFill/>
          </a:ln>
        </p:spPr>
      </p:pic>
      <p:sp>
        <p:nvSpPr>
          <p:cNvPr id="3" name="Rectangle 2"/>
          <p:cNvSpPr/>
          <p:nvPr/>
        </p:nvSpPr>
        <p:spPr>
          <a:xfrm>
            <a:off x="1896323" y="5240560"/>
            <a:ext cx="2835135"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Khan Bahadur </a:t>
            </a:r>
            <a:r>
              <a:rPr lang="en-US" b="1" dirty="0" err="1">
                <a:latin typeface="Times New Roman" panose="02020603050405020304" pitchFamily="18" charset="0"/>
                <a:ea typeface="Times New Roman" panose="02020603050405020304" pitchFamily="18" charset="0"/>
              </a:rPr>
              <a:t>Ahsanullah</a:t>
            </a:r>
            <a:endParaRPr lang="en-US" b="1"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b="36593"/>
          <a:stretch/>
        </p:blipFill>
        <p:spPr bwMode="auto">
          <a:xfrm>
            <a:off x="7420596" y="1002598"/>
            <a:ext cx="3011291" cy="4071678"/>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7534875" y="5240560"/>
            <a:ext cx="3063724"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Sayed </a:t>
            </a:r>
            <a:r>
              <a:rPr lang="en-US" b="1" dirty="0" err="1">
                <a:latin typeface="Times New Roman" panose="02020603050405020304" pitchFamily="18" charset="0"/>
                <a:ea typeface="Times New Roman" panose="02020603050405020304" pitchFamily="18" charset="0"/>
              </a:rPr>
              <a:t>Nabab</a:t>
            </a:r>
            <a:r>
              <a:rPr lang="en-US" b="1" dirty="0">
                <a:latin typeface="Times New Roman" panose="02020603050405020304" pitchFamily="18" charset="0"/>
                <a:ea typeface="Times New Roman" panose="02020603050405020304" pitchFamily="18" charset="0"/>
              </a:rPr>
              <a:t> Ali Chowdhury</a:t>
            </a:r>
            <a:endParaRPr lang="en-US" b="1" dirty="0"/>
          </a:p>
        </p:txBody>
      </p:sp>
    </p:spTree>
    <p:extLst>
      <p:ext uri="{BB962C8B-B14F-4D97-AF65-F5344CB8AC3E}">
        <p14:creationId xmlns:p14="http://schemas.microsoft.com/office/powerpoint/2010/main" val="1360382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uslim Social Reformers of Bengal"/>
          <p:cNvPicPr>
            <a:picLocks noChangeAspect="1" noChangeArrowheads="1"/>
          </p:cNvPicPr>
          <p:nvPr/>
        </p:nvPicPr>
        <p:blipFill rotWithShape="1">
          <a:blip r:embed="rId2">
            <a:extLst>
              <a:ext uri="{28A0092B-C50C-407E-A947-70E740481C1C}">
                <a14:useLocalDpi xmlns:a14="http://schemas.microsoft.com/office/drawing/2010/main" val="0"/>
              </a:ext>
            </a:extLst>
          </a:blip>
          <a:srcRect l="15522" r="14506"/>
          <a:stretch/>
        </p:blipFill>
        <p:spPr bwMode="auto">
          <a:xfrm>
            <a:off x="1777284" y="1147405"/>
            <a:ext cx="3116688" cy="38306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Nawab Salimul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0325" y="1147406"/>
            <a:ext cx="3089899" cy="3830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60620" y="5383369"/>
            <a:ext cx="2743200" cy="369332"/>
          </a:xfrm>
          <a:prstGeom prst="rect">
            <a:avLst/>
          </a:prstGeom>
          <a:noFill/>
        </p:spPr>
        <p:txBody>
          <a:bodyPr wrap="square" rtlCol="0">
            <a:spAutoFit/>
          </a:bodyPr>
          <a:lstStyle/>
          <a:p>
            <a:r>
              <a:rPr lang="en-US" b="1" dirty="0" smtClean="0"/>
              <a:t>Begum </a:t>
            </a:r>
            <a:r>
              <a:rPr lang="en-US" b="1" dirty="0" err="1" smtClean="0"/>
              <a:t>Rokeya</a:t>
            </a:r>
            <a:r>
              <a:rPr lang="en-US" b="1" dirty="0" smtClean="0"/>
              <a:t> </a:t>
            </a:r>
            <a:endParaRPr lang="en-US" b="1" dirty="0"/>
          </a:p>
        </p:txBody>
      </p:sp>
      <p:sp>
        <p:nvSpPr>
          <p:cNvPr id="5" name="TextBox 4"/>
          <p:cNvSpPr txBox="1"/>
          <p:nvPr/>
        </p:nvSpPr>
        <p:spPr>
          <a:xfrm>
            <a:off x="8678214" y="5383369"/>
            <a:ext cx="2743200" cy="369332"/>
          </a:xfrm>
          <a:prstGeom prst="rect">
            <a:avLst/>
          </a:prstGeom>
          <a:noFill/>
        </p:spPr>
        <p:txBody>
          <a:bodyPr wrap="square" rtlCol="0">
            <a:spAutoFit/>
          </a:bodyPr>
          <a:lstStyle/>
          <a:p>
            <a:r>
              <a:rPr lang="en-US" b="1" dirty="0" err="1" smtClean="0"/>
              <a:t>Nawab</a:t>
            </a:r>
            <a:r>
              <a:rPr lang="en-US" b="1" dirty="0" smtClean="0"/>
              <a:t> </a:t>
            </a:r>
            <a:r>
              <a:rPr lang="en-US" b="1" dirty="0" err="1" smtClean="0"/>
              <a:t>Salimullah</a:t>
            </a:r>
            <a:r>
              <a:rPr lang="en-US" b="1" dirty="0" smtClean="0"/>
              <a:t> </a:t>
            </a:r>
            <a:endParaRPr lang="en-US" b="1" dirty="0"/>
          </a:p>
        </p:txBody>
      </p:sp>
    </p:spTree>
    <p:extLst>
      <p:ext uri="{BB962C8B-B14F-4D97-AF65-F5344CB8AC3E}">
        <p14:creationId xmlns:p14="http://schemas.microsoft.com/office/powerpoint/2010/main" val="208751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9403" y="425004"/>
            <a:ext cx="10650828" cy="5816977"/>
          </a:xfrm>
          <a:prstGeom prst="rect">
            <a:avLst/>
          </a:prstGeom>
          <a:noFill/>
        </p:spPr>
        <p:txBody>
          <a:bodyPr wrap="square" rtlCol="0">
            <a:spAutoFit/>
          </a:bodyPr>
          <a:lstStyle/>
          <a:p>
            <a:pPr algn="just"/>
            <a:r>
              <a:rPr lang="en-US" sz="3600" b="1" dirty="0" err="1" smtClean="0">
                <a:solidFill>
                  <a:srgbClr val="FF0000"/>
                </a:solidFill>
              </a:rPr>
              <a:t>Sayyid</a:t>
            </a:r>
            <a:r>
              <a:rPr lang="en-US" sz="3600" b="1" dirty="0" smtClean="0">
                <a:solidFill>
                  <a:srgbClr val="FF0000"/>
                </a:solidFill>
              </a:rPr>
              <a:t> Ahmed Khan (1817-1898):</a:t>
            </a:r>
          </a:p>
          <a:p>
            <a:pPr algn="just"/>
            <a:r>
              <a:rPr lang="en-US" sz="2800" dirty="0" err="1" smtClean="0"/>
              <a:t>Sayyid</a:t>
            </a:r>
            <a:r>
              <a:rPr lang="en-US" sz="2800" dirty="0" smtClean="0"/>
              <a:t> Ahmed Khan devoted his entire life to the cause of </a:t>
            </a:r>
            <a:r>
              <a:rPr lang="en-US" sz="2800" b="1" dirty="0" smtClean="0"/>
              <a:t>promoting western education</a:t>
            </a:r>
            <a:r>
              <a:rPr lang="en-US" sz="2800" dirty="0" smtClean="0"/>
              <a:t> among the Muslim community in India. He first established a </a:t>
            </a:r>
            <a:r>
              <a:rPr lang="en-US" sz="2800" b="1" dirty="0" smtClean="0"/>
              <a:t>Translation Society in 1869 </a:t>
            </a:r>
            <a:r>
              <a:rPr lang="en-US" sz="2800" dirty="0" smtClean="0"/>
              <a:t>at </a:t>
            </a:r>
            <a:r>
              <a:rPr lang="en-US" sz="2800" b="1" dirty="0" err="1" smtClean="0"/>
              <a:t>Ghazipur</a:t>
            </a:r>
            <a:r>
              <a:rPr lang="en-US" sz="2800" b="1" dirty="0" smtClean="0"/>
              <a:t> in UP </a:t>
            </a:r>
            <a:r>
              <a:rPr lang="en-US" sz="2800" dirty="0" smtClean="0"/>
              <a:t>where he was posted as a government official. Through this society a large number of </a:t>
            </a:r>
            <a:r>
              <a:rPr lang="en-US" sz="2800" b="1" dirty="0" smtClean="0"/>
              <a:t>books and articles </a:t>
            </a:r>
            <a:r>
              <a:rPr lang="en-US" sz="2800" dirty="0" smtClean="0"/>
              <a:t>on various subjects were translated from </a:t>
            </a:r>
            <a:r>
              <a:rPr lang="en-US" sz="2800" b="1" dirty="0" smtClean="0"/>
              <a:t>English into Urdu</a:t>
            </a:r>
            <a:r>
              <a:rPr lang="en-US" sz="2800" dirty="0" smtClean="0"/>
              <a:t> and other Indian native languages. Later he established at Aligarh the </a:t>
            </a:r>
            <a:r>
              <a:rPr lang="en-US" sz="2800" b="1" dirty="0" smtClean="0"/>
              <a:t>Muhammadan Anglo-Oriental School </a:t>
            </a:r>
            <a:r>
              <a:rPr lang="en-US" sz="2800" dirty="0" smtClean="0"/>
              <a:t>in </a:t>
            </a:r>
            <a:r>
              <a:rPr lang="en-US" sz="2800" b="1" dirty="0" smtClean="0"/>
              <a:t>1874</a:t>
            </a:r>
            <a:r>
              <a:rPr lang="en-US" sz="2800" dirty="0" smtClean="0"/>
              <a:t> which was turned into a </a:t>
            </a:r>
            <a:r>
              <a:rPr lang="en-US" sz="2800" b="1" dirty="0" smtClean="0"/>
              <a:t>collage in 1878</a:t>
            </a:r>
            <a:r>
              <a:rPr lang="en-US" sz="2800" dirty="0" smtClean="0"/>
              <a:t>. It became the </a:t>
            </a:r>
            <a:r>
              <a:rPr lang="en-US" sz="2800" b="1" dirty="0" smtClean="0"/>
              <a:t>focal point </a:t>
            </a:r>
            <a:r>
              <a:rPr lang="en-US" sz="2800" dirty="0" smtClean="0"/>
              <a:t>of the Muslim renaissance in India. Like </a:t>
            </a:r>
            <a:r>
              <a:rPr lang="en-US" sz="2800" b="1" dirty="0" err="1" smtClean="0"/>
              <a:t>Rammohan</a:t>
            </a:r>
            <a:r>
              <a:rPr lang="en-US" sz="2800" b="1" dirty="0" smtClean="0"/>
              <a:t> Roy</a:t>
            </a:r>
            <a:r>
              <a:rPr lang="en-US" sz="2800" dirty="0" smtClean="0"/>
              <a:t>, he believed that </a:t>
            </a:r>
            <a:r>
              <a:rPr lang="en-US" sz="2800" b="1" dirty="0" smtClean="0"/>
              <a:t>religious doctrines </a:t>
            </a:r>
            <a:r>
              <a:rPr lang="en-US" sz="2800" dirty="0" smtClean="0"/>
              <a:t>should be </a:t>
            </a:r>
            <a:r>
              <a:rPr lang="en-US" sz="2800" b="1" dirty="0" smtClean="0"/>
              <a:t>examined by reason </a:t>
            </a:r>
            <a:r>
              <a:rPr lang="en-US" sz="2800" dirty="0" smtClean="0"/>
              <a:t>and </a:t>
            </a:r>
            <a:r>
              <a:rPr lang="en-US" sz="2800" b="1" dirty="0" smtClean="0"/>
              <a:t>commonsense</a:t>
            </a:r>
            <a:r>
              <a:rPr lang="en-US" sz="2800" dirty="0" smtClean="0"/>
              <a:t> and </a:t>
            </a:r>
            <a:r>
              <a:rPr lang="en-US" sz="2800" b="1" dirty="0" smtClean="0"/>
              <a:t>reevaluate</a:t>
            </a:r>
            <a:r>
              <a:rPr lang="en-US" sz="2800" dirty="0" smtClean="0"/>
              <a:t> in the light of </a:t>
            </a:r>
            <a:r>
              <a:rPr lang="en-US" sz="2800" b="1" dirty="0" smtClean="0"/>
              <a:t>contemporary knowledge </a:t>
            </a:r>
            <a:r>
              <a:rPr lang="en-US" sz="2800" dirty="0" smtClean="0"/>
              <a:t>and </a:t>
            </a:r>
            <a:r>
              <a:rPr lang="en-US" sz="2800" b="1" dirty="0" smtClean="0"/>
              <a:t>requirements</a:t>
            </a:r>
            <a:r>
              <a:rPr lang="en-US" sz="2800" dirty="0" smtClean="0"/>
              <a:t>. </a:t>
            </a:r>
            <a:endParaRPr lang="en-US" sz="2800" dirty="0"/>
          </a:p>
        </p:txBody>
      </p:sp>
    </p:spTree>
    <p:extLst>
      <p:ext uri="{BB962C8B-B14F-4D97-AF65-F5344CB8AC3E}">
        <p14:creationId xmlns:p14="http://schemas.microsoft.com/office/powerpoint/2010/main" val="2607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6677" y="123410"/>
            <a:ext cx="10534918" cy="6631559"/>
          </a:xfrm>
          <a:prstGeom prst="rect">
            <a:avLst/>
          </a:prstGeom>
        </p:spPr>
        <p:txBody>
          <a:bodyPr wrap="square">
            <a:spAutoFit/>
          </a:bodyPr>
          <a:lstStyle/>
          <a:p>
            <a:pPr algn="just">
              <a:lnSpc>
                <a:spcPct val="130000"/>
              </a:lnSpc>
              <a:spcBef>
                <a:spcPct val="0"/>
              </a:spcBef>
            </a:pPr>
            <a:r>
              <a:rPr lang="en-US" altLang="en-US" sz="3000" dirty="0">
                <a:solidFill>
                  <a:srgbClr val="000000"/>
                </a:solidFill>
                <a:latin typeface="Cambria" panose="02040503050406030204" pitchFamily="18" charset="0"/>
                <a:sym typeface="Cambria" panose="02040503050406030204" pitchFamily="18" charset="0"/>
              </a:rPr>
              <a:t>Syed Ahmed</a:t>
            </a:r>
            <a:r>
              <a:rPr lang="ja-JP" altLang="en-US" sz="3000" dirty="0">
                <a:solidFill>
                  <a:srgbClr val="000000"/>
                </a:solidFill>
                <a:latin typeface="Arial" panose="020B0604020202020204" pitchFamily="34" charset="0"/>
                <a:ea typeface="ＭＳ Ｐ明朝" charset="-128"/>
                <a:sym typeface="Arial" panose="020B0604020202020204" pitchFamily="34" charset="0"/>
              </a:rPr>
              <a:t>’</a:t>
            </a:r>
            <a:r>
              <a:rPr lang="en-US" altLang="ja-JP" sz="3000" dirty="0">
                <a:solidFill>
                  <a:srgbClr val="000000"/>
                </a:solidFill>
                <a:latin typeface="Cambria" panose="02040503050406030204" pitchFamily="18" charset="0"/>
                <a:ea typeface="ＭＳ Ｐ明朝" charset="-128"/>
                <a:sym typeface="Cambria" panose="02040503050406030204" pitchFamily="18" charset="0"/>
              </a:rPr>
              <a:t>s political thought can be viewed in </a:t>
            </a:r>
            <a:r>
              <a:rPr lang="en-US" altLang="ja-JP" sz="3000" b="1" dirty="0">
                <a:solidFill>
                  <a:srgbClr val="000000"/>
                </a:solidFill>
                <a:latin typeface="Cambria" panose="02040503050406030204" pitchFamily="18" charset="0"/>
                <a:ea typeface="ＭＳ Ｐ明朝" charset="-128"/>
                <a:sym typeface="Cambria" panose="02040503050406030204" pitchFamily="18" charset="0"/>
              </a:rPr>
              <a:t>two phases</a:t>
            </a:r>
            <a:r>
              <a:rPr lang="en-US" altLang="ja-JP" sz="3000" dirty="0">
                <a:solidFill>
                  <a:srgbClr val="000000"/>
                </a:solidFill>
                <a:latin typeface="Cambria" panose="02040503050406030204" pitchFamily="18" charset="0"/>
                <a:ea typeface="ＭＳ Ｐ明朝" charset="-128"/>
                <a:sym typeface="Cambria" panose="02040503050406030204" pitchFamily="18" charset="0"/>
              </a:rPr>
              <a:t>: a) he appears to be a bold, </a:t>
            </a:r>
            <a:r>
              <a:rPr lang="en-US" altLang="ja-JP" sz="3000" b="1" dirty="0">
                <a:solidFill>
                  <a:srgbClr val="000000"/>
                </a:solidFill>
                <a:latin typeface="Cambria" panose="02040503050406030204" pitchFamily="18" charset="0"/>
                <a:ea typeface="ＭＳ Ｐ明朝" charset="-128"/>
                <a:sym typeface="Cambria" panose="02040503050406030204" pitchFamily="18" charset="0"/>
              </a:rPr>
              <a:t>liberal-minded</a:t>
            </a:r>
            <a:r>
              <a:rPr lang="en-US" altLang="ja-JP" sz="3000" dirty="0">
                <a:solidFill>
                  <a:srgbClr val="000000"/>
                </a:solidFill>
                <a:latin typeface="Cambria" panose="02040503050406030204" pitchFamily="18" charset="0"/>
                <a:ea typeface="ＭＳ Ｐ明朝" charset="-128"/>
                <a:sym typeface="Cambria" panose="02040503050406030204" pitchFamily="18" charset="0"/>
              </a:rPr>
              <a:t> and </a:t>
            </a:r>
            <a:r>
              <a:rPr lang="en-US" altLang="ja-JP" sz="3000" b="1" dirty="0">
                <a:solidFill>
                  <a:srgbClr val="000000"/>
                </a:solidFill>
                <a:latin typeface="Cambria" panose="02040503050406030204" pitchFamily="18" charset="0"/>
                <a:ea typeface="ＭＳ Ｐ明朝" charset="-128"/>
                <a:sym typeface="Cambria" panose="02040503050406030204" pitchFamily="18" charset="0"/>
              </a:rPr>
              <a:t>non-communal</a:t>
            </a:r>
            <a:r>
              <a:rPr lang="en-US" altLang="ja-JP" sz="3000" dirty="0">
                <a:solidFill>
                  <a:srgbClr val="000000"/>
                </a:solidFill>
                <a:latin typeface="Cambria" panose="02040503050406030204" pitchFamily="18" charset="0"/>
                <a:ea typeface="ＭＳ Ｐ明朝" charset="-128"/>
                <a:sym typeface="Cambria" panose="02040503050406030204" pitchFamily="18" charset="0"/>
              </a:rPr>
              <a:t> leader. During the time of the </a:t>
            </a:r>
            <a:r>
              <a:rPr lang="en-US" altLang="ja-JP" sz="3000" b="1" dirty="0" err="1">
                <a:solidFill>
                  <a:srgbClr val="000000"/>
                </a:solidFill>
                <a:latin typeface="Cambria" panose="02040503050406030204" pitchFamily="18" charset="0"/>
                <a:ea typeface="ＭＳ Ｐ明朝" charset="-128"/>
                <a:sym typeface="Cambria" panose="02040503050406030204" pitchFamily="18" charset="0"/>
              </a:rPr>
              <a:t>Sepoy</a:t>
            </a:r>
            <a:r>
              <a:rPr lang="en-US" altLang="ja-JP" sz="3000" b="1" dirty="0">
                <a:solidFill>
                  <a:srgbClr val="000000"/>
                </a:solidFill>
                <a:latin typeface="Cambria" panose="02040503050406030204" pitchFamily="18" charset="0"/>
                <a:ea typeface="ＭＳ Ｐ明朝" charset="-128"/>
                <a:sym typeface="Cambria" panose="02040503050406030204" pitchFamily="18" charset="0"/>
              </a:rPr>
              <a:t> mutiny</a:t>
            </a:r>
            <a:r>
              <a:rPr lang="en-US" altLang="ja-JP" sz="3000" dirty="0">
                <a:solidFill>
                  <a:srgbClr val="000000"/>
                </a:solidFill>
                <a:latin typeface="Cambria" panose="02040503050406030204" pitchFamily="18" charset="0"/>
                <a:ea typeface="ＭＳ Ｐ明朝" charset="-128"/>
                <a:sym typeface="Cambria" panose="02040503050406030204" pitchFamily="18" charset="0"/>
              </a:rPr>
              <a:t> he supported the British side, as he believed that the success of the </a:t>
            </a:r>
            <a:r>
              <a:rPr lang="en-US" altLang="ja-JP" sz="3000" dirty="0" err="1">
                <a:solidFill>
                  <a:srgbClr val="000000"/>
                </a:solidFill>
                <a:latin typeface="Cambria" panose="02040503050406030204" pitchFamily="18" charset="0"/>
                <a:ea typeface="ＭＳ Ｐ明朝" charset="-128"/>
                <a:sym typeface="Cambria" panose="02040503050406030204" pitchFamily="18" charset="0"/>
              </a:rPr>
              <a:t>sepoys</a:t>
            </a:r>
            <a:r>
              <a:rPr lang="en-US" altLang="ja-JP" sz="3000" dirty="0">
                <a:solidFill>
                  <a:srgbClr val="000000"/>
                </a:solidFill>
                <a:latin typeface="Cambria" panose="02040503050406030204" pitchFamily="18" charset="0"/>
                <a:ea typeface="ＭＳ Ｐ明朝" charset="-128"/>
                <a:sym typeface="Cambria" panose="02040503050406030204" pitchFamily="18" charset="0"/>
              </a:rPr>
              <a:t> would mean a return of </a:t>
            </a:r>
            <a:r>
              <a:rPr lang="en-US" altLang="ja-JP" sz="3000" b="1" dirty="0">
                <a:solidFill>
                  <a:srgbClr val="000000"/>
                </a:solidFill>
                <a:latin typeface="Cambria" panose="02040503050406030204" pitchFamily="18" charset="0"/>
                <a:ea typeface="ＭＳ Ｐ明朝" charset="-128"/>
                <a:sym typeface="Cambria" panose="02040503050406030204" pitchFamily="18" charset="0"/>
              </a:rPr>
              <a:t>medieval autocracy</a:t>
            </a:r>
            <a:r>
              <a:rPr lang="en-US" altLang="ja-JP" sz="3000" dirty="0">
                <a:solidFill>
                  <a:srgbClr val="000000"/>
                </a:solidFill>
                <a:latin typeface="Cambria" panose="02040503050406030204" pitchFamily="18" charset="0"/>
                <a:ea typeface="ＭＳ Ｐ明朝" charset="-128"/>
                <a:sym typeface="Cambria" panose="02040503050406030204" pitchFamily="18" charset="0"/>
              </a:rPr>
              <a:t> and </a:t>
            </a:r>
            <a:r>
              <a:rPr lang="en-US" altLang="ja-JP" sz="3000" b="1" dirty="0">
                <a:solidFill>
                  <a:srgbClr val="000000"/>
                </a:solidFill>
                <a:latin typeface="Cambria" panose="02040503050406030204" pitchFamily="18" charset="0"/>
                <a:ea typeface="ＭＳ Ｐ明朝" charset="-128"/>
                <a:sym typeface="Cambria" panose="02040503050406030204" pitchFamily="18" charset="0"/>
              </a:rPr>
              <a:t>feudalism</a:t>
            </a:r>
            <a:r>
              <a:rPr lang="en-US" altLang="ja-JP" sz="3000" dirty="0">
                <a:solidFill>
                  <a:srgbClr val="000000"/>
                </a:solidFill>
                <a:latin typeface="Cambria" panose="02040503050406030204" pitchFamily="18" charset="0"/>
                <a:ea typeface="ＭＳ Ｐ明朝" charset="-128"/>
                <a:sym typeface="Cambria" panose="02040503050406030204" pitchFamily="18" charset="0"/>
              </a:rPr>
              <a:t>. b) he maintained that it was through British rule that the people of India would be able to march toward </a:t>
            </a:r>
            <a:r>
              <a:rPr lang="en-US" altLang="ja-JP" sz="3000" b="1" dirty="0">
                <a:solidFill>
                  <a:srgbClr val="000000"/>
                </a:solidFill>
                <a:latin typeface="Cambria" panose="02040503050406030204" pitchFamily="18" charset="0"/>
                <a:ea typeface="ＭＳ Ｐ明朝" charset="-128"/>
                <a:sym typeface="Cambria" panose="02040503050406030204" pitchFamily="18" charset="0"/>
              </a:rPr>
              <a:t>modernization</a:t>
            </a:r>
            <a:r>
              <a:rPr lang="en-US" altLang="ja-JP" sz="3000" dirty="0">
                <a:solidFill>
                  <a:srgbClr val="000000"/>
                </a:solidFill>
                <a:latin typeface="Cambria" panose="02040503050406030204" pitchFamily="18" charset="0"/>
                <a:ea typeface="ＭＳ Ｐ明朝" charset="-128"/>
                <a:sym typeface="Cambria" panose="02040503050406030204" pitchFamily="18" charset="0"/>
              </a:rPr>
              <a:t> and the prospect of unprecedented development in future. He also believed that the </a:t>
            </a:r>
            <a:r>
              <a:rPr lang="en-US" altLang="ja-JP" sz="3000" b="1" dirty="0">
                <a:solidFill>
                  <a:srgbClr val="000000"/>
                </a:solidFill>
                <a:latin typeface="Cambria" panose="02040503050406030204" pitchFamily="18" charset="0"/>
                <a:ea typeface="ＭＳ Ｐ明朝" charset="-128"/>
                <a:sym typeface="Cambria" panose="02040503050406030204" pitchFamily="18" charset="0"/>
              </a:rPr>
              <a:t>Hindus and the Muslims </a:t>
            </a:r>
            <a:r>
              <a:rPr lang="en-US" altLang="ja-JP" sz="3000" dirty="0">
                <a:solidFill>
                  <a:srgbClr val="000000"/>
                </a:solidFill>
                <a:latin typeface="Cambria" panose="02040503050406030204" pitchFamily="18" charset="0"/>
                <a:ea typeface="ＭＳ Ｐ明朝" charset="-128"/>
                <a:sym typeface="Cambria" panose="02040503050406030204" pitchFamily="18" charset="0"/>
              </a:rPr>
              <a:t>of the country constituted in a real sense of one nation. </a:t>
            </a:r>
            <a:endParaRPr lang="en-US" altLang="ja-JP" sz="3000" dirty="0">
              <a:solidFill>
                <a:srgbClr val="000000"/>
              </a:solidFill>
              <a:latin typeface="Cambria" panose="02040503050406030204" pitchFamily="18" charset="0"/>
              <a:ea typeface="ＭＳ Ｐ明朝" charset="-128"/>
              <a:sym typeface="Cambria" panose="02040503050406030204" pitchFamily="18" charset="0"/>
            </a:endParaRPr>
          </a:p>
        </p:txBody>
      </p:sp>
    </p:spTree>
    <p:extLst>
      <p:ext uri="{BB962C8B-B14F-4D97-AF65-F5344CB8AC3E}">
        <p14:creationId xmlns:p14="http://schemas.microsoft.com/office/powerpoint/2010/main" val="2436426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88964" y="257735"/>
            <a:ext cx="1055278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ts val="2400"/>
              </a:spcBef>
              <a:buSzPct val="90000"/>
              <a:buFont typeface="Wingdings" panose="05000000000000000000" pitchFamily="2" charset="2"/>
              <a:buChar char="v"/>
              <a:defRPr sz="2400">
                <a:solidFill>
                  <a:srgbClr val="404040"/>
                </a:solidFill>
                <a:latin typeface="Calisto MT" pitchFamily="18" charset="0"/>
                <a:ea typeface="MS PGothic" panose="020B0600070205080204" pitchFamily="34" charset="-128"/>
              </a:defRPr>
            </a:lvl1pPr>
            <a:lvl2pPr marL="742950" indent="-285750" defTabSz="457200">
              <a:spcBef>
                <a:spcPts val="1200"/>
              </a:spcBef>
              <a:buClr>
                <a:srgbClr val="A6A6A6"/>
              </a:buClr>
              <a:buSzPct val="90000"/>
              <a:buFont typeface="Wingdings" panose="05000000000000000000" pitchFamily="2" charset="2"/>
              <a:buChar char="v"/>
              <a:defRPr sz="2200">
                <a:solidFill>
                  <a:srgbClr val="404040"/>
                </a:solidFill>
                <a:latin typeface="Calisto MT" pitchFamily="18" charset="0"/>
                <a:ea typeface="MS PGothic" panose="020B0600070205080204" pitchFamily="34" charset="-128"/>
              </a:defRPr>
            </a:lvl2pPr>
            <a:lvl3pPr marL="1143000" indent="-228600" defTabSz="457200">
              <a:spcBef>
                <a:spcPts val="1200"/>
              </a:spcBef>
              <a:buSzPct val="90000"/>
              <a:buFont typeface="Wingdings" panose="05000000000000000000" pitchFamily="2" charset="2"/>
              <a:buChar char="v"/>
              <a:defRPr sz="2000">
                <a:solidFill>
                  <a:srgbClr val="404040"/>
                </a:solidFill>
                <a:latin typeface="Calisto MT" pitchFamily="18" charset="0"/>
                <a:ea typeface="MS PGothic" panose="020B0600070205080204" pitchFamily="34" charset="-128"/>
              </a:defRPr>
            </a:lvl3pPr>
            <a:lvl4pPr marL="1600200" indent="-228600" defTabSz="457200">
              <a:spcBef>
                <a:spcPts val="1200"/>
              </a:spcBef>
              <a:buClr>
                <a:srgbClr val="A6A6A6"/>
              </a:buClr>
              <a:buSzPct val="90000"/>
              <a:buFont typeface="Wingdings" panose="05000000000000000000" pitchFamily="2" charset="2"/>
              <a:buChar char="v"/>
              <a:defRPr>
                <a:solidFill>
                  <a:srgbClr val="404040"/>
                </a:solidFill>
                <a:latin typeface="Calisto MT" pitchFamily="18" charset="0"/>
                <a:ea typeface="MS PGothic" panose="020B0600070205080204" pitchFamily="34" charset="-128"/>
              </a:defRPr>
            </a:lvl4pPr>
            <a:lvl5pPr marL="2057400" indent="-228600" defTabSz="457200">
              <a:spcBef>
                <a:spcPts val="1200"/>
              </a:spcBef>
              <a:buSzPct val="90000"/>
              <a:buFont typeface="Wingdings" panose="05000000000000000000" pitchFamily="2" charset="2"/>
              <a:buChar char="v"/>
              <a:defRPr>
                <a:solidFill>
                  <a:srgbClr val="404040"/>
                </a:solidFill>
                <a:latin typeface="Calisto MT" pitchFamily="18" charset="0"/>
                <a:ea typeface="MS PGothic" panose="020B0600070205080204" pitchFamily="34" charset="-128"/>
              </a:defRPr>
            </a:lvl5pPr>
            <a:lvl6pPr marL="2514600" indent="-228600" defTabSz="457200" eaLnBrk="0" fontAlgn="base" hangingPunct="0">
              <a:spcBef>
                <a:spcPts val="1200"/>
              </a:spcBef>
              <a:spcAft>
                <a:spcPct val="0"/>
              </a:spcAft>
              <a:buSzPct val="90000"/>
              <a:buFont typeface="Wingdings" panose="05000000000000000000" pitchFamily="2" charset="2"/>
              <a:buChar char="v"/>
              <a:defRPr>
                <a:solidFill>
                  <a:srgbClr val="404040"/>
                </a:solidFill>
                <a:latin typeface="Calisto MT" pitchFamily="18" charset="0"/>
                <a:ea typeface="MS PGothic" panose="020B0600070205080204" pitchFamily="34" charset="-128"/>
              </a:defRPr>
            </a:lvl6pPr>
            <a:lvl7pPr marL="2971800" indent="-228600" defTabSz="457200" eaLnBrk="0" fontAlgn="base" hangingPunct="0">
              <a:spcBef>
                <a:spcPts val="1200"/>
              </a:spcBef>
              <a:spcAft>
                <a:spcPct val="0"/>
              </a:spcAft>
              <a:buSzPct val="90000"/>
              <a:buFont typeface="Wingdings" panose="05000000000000000000" pitchFamily="2" charset="2"/>
              <a:buChar char="v"/>
              <a:defRPr>
                <a:solidFill>
                  <a:srgbClr val="404040"/>
                </a:solidFill>
                <a:latin typeface="Calisto MT" pitchFamily="18" charset="0"/>
                <a:ea typeface="MS PGothic" panose="020B0600070205080204" pitchFamily="34" charset="-128"/>
              </a:defRPr>
            </a:lvl7pPr>
            <a:lvl8pPr marL="3429000" indent="-228600" defTabSz="457200" eaLnBrk="0" fontAlgn="base" hangingPunct="0">
              <a:spcBef>
                <a:spcPts val="1200"/>
              </a:spcBef>
              <a:spcAft>
                <a:spcPct val="0"/>
              </a:spcAft>
              <a:buSzPct val="90000"/>
              <a:buFont typeface="Wingdings" panose="05000000000000000000" pitchFamily="2" charset="2"/>
              <a:buChar char="v"/>
              <a:defRPr>
                <a:solidFill>
                  <a:srgbClr val="404040"/>
                </a:solidFill>
                <a:latin typeface="Calisto MT" pitchFamily="18" charset="0"/>
                <a:ea typeface="MS PGothic" panose="020B0600070205080204" pitchFamily="34" charset="-128"/>
              </a:defRPr>
            </a:lvl8pPr>
            <a:lvl9pPr marL="3886200" indent="-228600" defTabSz="457200" eaLnBrk="0" fontAlgn="base" hangingPunct="0">
              <a:spcBef>
                <a:spcPts val="1200"/>
              </a:spcBef>
              <a:spcAft>
                <a:spcPct val="0"/>
              </a:spcAft>
              <a:buSzPct val="90000"/>
              <a:buFont typeface="Wingdings" panose="05000000000000000000" pitchFamily="2" charset="2"/>
              <a:buChar char="v"/>
              <a:defRPr>
                <a:solidFill>
                  <a:srgbClr val="404040"/>
                </a:solidFill>
                <a:latin typeface="Calisto MT" pitchFamily="18" charset="0"/>
                <a:ea typeface="MS PGothic" panose="020B0600070205080204" pitchFamily="34" charset="-128"/>
              </a:defRPr>
            </a:lvl9pPr>
          </a:lstStyle>
          <a:p>
            <a:pPr algn="just" eaLnBrk="1">
              <a:spcBef>
                <a:spcPct val="0"/>
              </a:spcBef>
              <a:buSzTx/>
              <a:buFontTx/>
              <a:buNone/>
            </a:pPr>
            <a:r>
              <a:rPr lang="en-US" altLang="en-US" sz="3000" dirty="0">
                <a:solidFill>
                  <a:srgbClr val="000000"/>
                </a:solidFill>
                <a:latin typeface="Cambria" panose="02040503050406030204" pitchFamily="18" charset="0"/>
                <a:sym typeface="Cambria" panose="02040503050406030204" pitchFamily="18" charset="0"/>
              </a:rPr>
              <a:t>In his words, </a:t>
            </a:r>
            <a:r>
              <a:rPr lang="ja-JP" altLang="en-US" sz="3000" b="1" i="1" dirty="0">
                <a:solidFill>
                  <a:srgbClr val="000000"/>
                </a:solidFill>
                <a:latin typeface="Arial" panose="020B0604020202020204" pitchFamily="34" charset="0"/>
                <a:ea typeface="ＭＳ Ｐ明朝" charset="-128"/>
                <a:sym typeface="Arial" panose="020B0604020202020204" pitchFamily="34" charset="0"/>
              </a:rPr>
              <a:t>‘</a:t>
            </a:r>
            <a:r>
              <a:rPr lang="en-US" altLang="ja-JP" sz="3000" b="1" i="1" dirty="0" err="1">
                <a:solidFill>
                  <a:srgbClr val="000000"/>
                </a:solidFill>
                <a:latin typeface="Cambria" panose="02040503050406030204" pitchFamily="18" charset="0"/>
                <a:ea typeface="ＭＳ Ｐ明朝" charset="-128"/>
                <a:sym typeface="Cambria" panose="02040503050406030204" pitchFamily="18" charset="0"/>
              </a:rPr>
              <a:t>íf</a:t>
            </a:r>
            <a:r>
              <a:rPr lang="en-US" altLang="ja-JP" sz="3000" b="1" i="1" dirty="0">
                <a:solidFill>
                  <a:srgbClr val="000000"/>
                </a:solidFill>
                <a:latin typeface="Cambria" panose="02040503050406030204" pitchFamily="18" charset="0"/>
                <a:ea typeface="ＭＳ Ｐ明朝" charset="-128"/>
                <a:sym typeface="Cambria" panose="02040503050406030204" pitchFamily="18" charset="0"/>
              </a:rPr>
              <a:t> united, we could support each other</a:t>
            </a:r>
            <a:r>
              <a:rPr lang="en-US" altLang="ja-JP" sz="3000" dirty="0">
                <a:solidFill>
                  <a:srgbClr val="000000"/>
                </a:solidFill>
                <a:latin typeface="Cambria" panose="02040503050406030204" pitchFamily="18" charset="0"/>
                <a:ea typeface="ＭＳ Ｐ明朝" charset="-128"/>
                <a:sym typeface="Cambria" panose="02040503050406030204" pitchFamily="18" charset="0"/>
              </a:rPr>
              <a:t>—</a:t>
            </a:r>
            <a:r>
              <a:rPr lang="en-US" altLang="ja-JP" sz="3000" b="1" i="1" dirty="0">
                <a:solidFill>
                  <a:srgbClr val="000000"/>
                </a:solidFill>
                <a:latin typeface="Cambria" panose="02040503050406030204" pitchFamily="18" charset="0"/>
                <a:ea typeface="ＭＳ Ｐ明朝" charset="-128"/>
                <a:sym typeface="Cambria" panose="02040503050406030204" pitchFamily="18" charset="0"/>
              </a:rPr>
              <a:t>if not, the effect of one community arraying itself against the other would tend to destruction of both</a:t>
            </a:r>
            <a:r>
              <a:rPr lang="ja-JP" altLang="en-US" sz="3000" dirty="0">
                <a:solidFill>
                  <a:srgbClr val="000000"/>
                </a:solidFill>
                <a:latin typeface="Arial" panose="020B0604020202020204" pitchFamily="34" charset="0"/>
                <a:ea typeface="ＭＳ Ｐ明朝" charset="-128"/>
                <a:sym typeface="Arial" panose="020B0604020202020204" pitchFamily="34" charset="0"/>
              </a:rPr>
              <a:t>’</a:t>
            </a:r>
            <a:r>
              <a:rPr lang="en-US" altLang="ja-JP" sz="3000" dirty="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altLang="ja-JP" sz="3000" dirty="0">
                <a:solidFill>
                  <a:srgbClr val="000000"/>
                </a:solidFill>
                <a:latin typeface="Cambria" panose="02040503050406030204" pitchFamily="18" charset="0"/>
                <a:cs typeface="Arial" panose="020B0604020202020204" pitchFamily="34" charset="0"/>
                <a:sym typeface="Cambria" panose="02040503050406030204" pitchFamily="18" charset="0"/>
              </a:rPr>
              <a:t>. </a:t>
            </a:r>
            <a:endParaRPr lang="en-US" altLang="en-US" sz="3000" dirty="0">
              <a:solidFill>
                <a:srgbClr val="000000"/>
              </a:solidFill>
              <a:latin typeface="Cambria" panose="02040503050406030204" pitchFamily="18" charset="0"/>
              <a:cs typeface="Arial" panose="020B0604020202020204" pitchFamily="34" charset="0"/>
              <a:sym typeface="Cambria" panose="02040503050406030204" pitchFamily="18" charset="0"/>
            </a:endParaRPr>
          </a:p>
        </p:txBody>
      </p:sp>
      <p:sp>
        <p:nvSpPr>
          <p:cNvPr id="3" name="Rectangle 2"/>
          <p:cNvSpPr/>
          <p:nvPr/>
        </p:nvSpPr>
        <p:spPr>
          <a:xfrm>
            <a:off x="1488964" y="2098114"/>
            <a:ext cx="5261377" cy="523220"/>
          </a:xfrm>
          <a:prstGeom prst="rect">
            <a:avLst/>
          </a:prstGeom>
        </p:spPr>
        <p:txBody>
          <a:bodyPr wrap="none">
            <a:spAutoFit/>
          </a:bodyPr>
          <a:lstStyle/>
          <a:p>
            <a:r>
              <a:rPr lang="en-US" sz="2800" b="1" dirty="0" smtClean="0">
                <a:solidFill>
                  <a:srgbClr val="FF0000"/>
                </a:solidFill>
                <a:latin typeface="Helvetica Neue"/>
              </a:rPr>
              <a:t>Haji </a:t>
            </a:r>
            <a:r>
              <a:rPr lang="en-US" sz="2800" b="1" dirty="0" err="1" smtClean="0">
                <a:solidFill>
                  <a:srgbClr val="FF0000"/>
                </a:solidFill>
                <a:latin typeface="Helvetica Neue"/>
              </a:rPr>
              <a:t>Shariatullah</a:t>
            </a:r>
            <a:r>
              <a:rPr lang="en-US" sz="2800" b="1" dirty="0" smtClean="0">
                <a:solidFill>
                  <a:srgbClr val="FF0000"/>
                </a:solidFill>
                <a:latin typeface="Helvetica Neue"/>
              </a:rPr>
              <a:t> </a:t>
            </a:r>
            <a:r>
              <a:rPr lang="en-US" sz="2800" dirty="0" smtClean="0">
                <a:solidFill>
                  <a:srgbClr val="FF0000"/>
                </a:solidFill>
                <a:latin typeface="Helvetica Neue"/>
              </a:rPr>
              <a:t>(</a:t>
            </a:r>
            <a:r>
              <a:rPr lang="en-US" sz="2800" dirty="0">
                <a:solidFill>
                  <a:srgbClr val="FF0000"/>
                </a:solidFill>
                <a:latin typeface="Helvetica Neue"/>
              </a:rPr>
              <a:t>1781-1840</a:t>
            </a:r>
            <a:r>
              <a:rPr lang="en-US" sz="2800" dirty="0" smtClean="0">
                <a:solidFill>
                  <a:srgbClr val="FF0000"/>
                </a:solidFill>
                <a:latin typeface="Helvetica Neue"/>
              </a:rPr>
              <a:t>): </a:t>
            </a:r>
            <a:endParaRPr lang="en-US" sz="2800" dirty="0">
              <a:solidFill>
                <a:srgbClr val="FF0000"/>
              </a:solidFill>
            </a:endParaRPr>
          </a:p>
        </p:txBody>
      </p:sp>
      <p:sp>
        <p:nvSpPr>
          <p:cNvPr id="4" name="Rectangle 3"/>
          <p:cNvSpPr/>
          <p:nvPr/>
        </p:nvSpPr>
        <p:spPr>
          <a:xfrm>
            <a:off x="1488963" y="2747982"/>
            <a:ext cx="10411115" cy="3416320"/>
          </a:xfrm>
          <a:prstGeom prst="rect">
            <a:avLst/>
          </a:prstGeom>
        </p:spPr>
        <p:txBody>
          <a:bodyPr wrap="square">
            <a:spAutoFit/>
          </a:bodyPr>
          <a:lstStyle/>
          <a:p>
            <a:pPr algn="just"/>
            <a:r>
              <a:rPr lang="en-US" sz="2400" dirty="0">
                <a:solidFill>
                  <a:srgbClr val="333333"/>
                </a:solidFill>
                <a:latin typeface="Helvetica Neue"/>
              </a:rPr>
              <a:t>He was born in 1781 in a petty </a:t>
            </a:r>
            <a:r>
              <a:rPr lang="en-US" sz="2400" b="1" dirty="0" err="1">
                <a:solidFill>
                  <a:srgbClr val="333333"/>
                </a:solidFill>
                <a:latin typeface="Helvetica Neue"/>
              </a:rPr>
              <a:t>Talukdar</a:t>
            </a:r>
            <a:r>
              <a:rPr lang="en-US" sz="2400" b="1" dirty="0">
                <a:solidFill>
                  <a:srgbClr val="333333"/>
                </a:solidFill>
                <a:latin typeface="Helvetica Neue"/>
              </a:rPr>
              <a:t> family </a:t>
            </a:r>
            <a:r>
              <a:rPr lang="en-US" sz="2400" dirty="0">
                <a:solidFill>
                  <a:srgbClr val="333333"/>
                </a:solidFill>
                <a:latin typeface="Helvetica Neue"/>
              </a:rPr>
              <a:t>at the village</a:t>
            </a:r>
            <a:r>
              <a:rPr lang="en-US" sz="2400" b="1" dirty="0">
                <a:solidFill>
                  <a:srgbClr val="333333"/>
                </a:solidFill>
                <a:latin typeface="Helvetica Neue"/>
              </a:rPr>
              <a:t> </a:t>
            </a:r>
            <a:r>
              <a:rPr lang="en-US" sz="2400" b="1" dirty="0" err="1">
                <a:solidFill>
                  <a:srgbClr val="333333"/>
                </a:solidFill>
                <a:latin typeface="Helvetica Neue"/>
              </a:rPr>
              <a:t>Shamail</a:t>
            </a:r>
            <a:r>
              <a:rPr lang="en-US" sz="2400" b="1" dirty="0">
                <a:solidFill>
                  <a:srgbClr val="333333"/>
                </a:solidFill>
                <a:latin typeface="Helvetica Neue"/>
              </a:rPr>
              <a:t> </a:t>
            </a:r>
            <a:r>
              <a:rPr lang="en-US" sz="2400" dirty="0">
                <a:solidFill>
                  <a:srgbClr val="333333"/>
                </a:solidFill>
                <a:latin typeface="Helvetica Neue"/>
              </a:rPr>
              <a:t>under the then </a:t>
            </a:r>
            <a:r>
              <a:rPr lang="en-US" sz="2400" dirty="0" err="1">
                <a:solidFill>
                  <a:srgbClr val="333333"/>
                </a:solidFill>
                <a:latin typeface="Helvetica Neue"/>
              </a:rPr>
              <a:t>Madaripur</a:t>
            </a:r>
            <a:r>
              <a:rPr lang="en-US" sz="2400" dirty="0">
                <a:solidFill>
                  <a:srgbClr val="333333"/>
                </a:solidFill>
                <a:latin typeface="Helvetica Neue"/>
              </a:rPr>
              <a:t> sub-division of greater </a:t>
            </a:r>
            <a:r>
              <a:rPr lang="en-US" sz="2400" dirty="0" err="1">
                <a:solidFill>
                  <a:srgbClr val="333333"/>
                </a:solidFill>
                <a:latin typeface="Helvetica Neue"/>
              </a:rPr>
              <a:t>Faridpur</a:t>
            </a:r>
            <a:r>
              <a:rPr lang="en-US" sz="2400" dirty="0">
                <a:solidFill>
                  <a:srgbClr val="333333"/>
                </a:solidFill>
                <a:latin typeface="Helvetica Neue"/>
              </a:rPr>
              <a:t> district. He emigrated to </a:t>
            </a:r>
            <a:r>
              <a:rPr lang="en-US" sz="2400" b="1" dirty="0">
                <a:solidFill>
                  <a:srgbClr val="333333"/>
                </a:solidFill>
                <a:latin typeface="Helvetica Neue"/>
              </a:rPr>
              <a:t>Makkah in 1799</a:t>
            </a:r>
            <a:r>
              <a:rPr lang="en-US" sz="2400" dirty="0">
                <a:solidFill>
                  <a:srgbClr val="333333"/>
                </a:solidFill>
                <a:latin typeface="Helvetica Neue"/>
              </a:rPr>
              <a:t>, returned to Bangladesh in </a:t>
            </a:r>
            <a:r>
              <a:rPr lang="en-US" sz="2400" b="1" dirty="0">
                <a:solidFill>
                  <a:srgbClr val="333333"/>
                </a:solidFill>
                <a:latin typeface="Helvetica Neue"/>
              </a:rPr>
              <a:t>1818</a:t>
            </a:r>
            <a:r>
              <a:rPr lang="en-US" sz="2400" dirty="0">
                <a:solidFill>
                  <a:srgbClr val="333333"/>
                </a:solidFill>
                <a:latin typeface="Helvetica Neue"/>
              </a:rPr>
              <a:t> and started an </a:t>
            </a:r>
            <a:r>
              <a:rPr lang="en-US" sz="2400" b="1" dirty="0">
                <a:solidFill>
                  <a:srgbClr val="333333"/>
                </a:solidFill>
                <a:latin typeface="Helvetica Neue"/>
              </a:rPr>
              <a:t>Islamic revivalist reform movement</a:t>
            </a:r>
            <a:r>
              <a:rPr lang="en-US" sz="2400" dirty="0">
                <a:solidFill>
                  <a:srgbClr val="333333"/>
                </a:solidFill>
                <a:latin typeface="Helvetica Neue"/>
              </a:rPr>
              <a:t>, akin to the contemporary Arabian </a:t>
            </a:r>
            <a:r>
              <a:rPr lang="en-US" sz="2400" b="1" dirty="0">
                <a:solidFill>
                  <a:srgbClr val="333333"/>
                </a:solidFill>
                <a:latin typeface="Helvetica Neue"/>
              </a:rPr>
              <a:t>Wahhabism</a:t>
            </a:r>
            <a:r>
              <a:rPr lang="en-US" sz="2400" dirty="0">
                <a:solidFill>
                  <a:srgbClr val="333333"/>
                </a:solidFill>
                <a:latin typeface="Helvetica Neue"/>
              </a:rPr>
              <a:t>. The movement he started came to be popularly known as the </a:t>
            </a:r>
            <a:r>
              <a:rPr lang="en-US" sz="2400" b="1" cap="small" dirty="0" err="1">
                <a:latin typeface="Helvetica Neue"/>
              </a:rPr>
              <a:t>faraizi</a:t>
            </a:r>
            <a:r>
              <a:rPr lang="en-US" sz="2400" b="1" cap="small" dirty="0">
                <a:latin typeface="Helvetica Neue"/>
              </a:rPr>
              <a:t> movement</a:t>
            </a:r>
            <a:r>
              <a:rPr lang="en-US" sz="2400" dirty="0">
                <a:solidFill>
                  <a:srgbClr val="333333"/>
                </a:solidFill>
                <a:latin typeface="Helvetica Neue"/>
              </a:rPr>
              <a:t>. His reform movement was </a:t>
            </a:r>
            <a:r>
              <a:rPr lang="en-US" sz="2400" b="1" dirty="0">
                <a:solidFill>
                  <a:srgbClr val="333333"/>
                </a:solidFill>
                <a:latin typeface="Helvetica Neue"/>
              </a:rPr>
              <a:t>basically religious</a:t>
            </a:r>
            <a:r>
              <a:rPr lang="en-US" sz="2400" dirty="0">
                <a:solidFill>
                  <a:srgbClr val="333333"/>
                </a:solidFill>
                <a:latin typeface="Helvetica Neue"/>
              </a:rPr>
              <a:t>; but it touched upon various other aspects of the society. He may be </a:t>
            </a:r>
            <a:r>
              <a:rPr lang="en-US" sz="2400" dirty="0" smtClean="0">
                <a:solidFill>
                  <a:srgbClr val="333333"/>
                </a:solidFill>
                <a:latin typeface="Helvetica Neue"/>
              </a:rPr>
              <a:t>characterized </a:t>
            </a:r>
            <a:r>
              <a:rPr lang="en-US" sz="2400" dirty="0">
                <a:solidFill>
                  <a:srgbClr val="333333"/>
                </a:solidFill>
                <a:latin typeface="Helvetica Neue"/>
              </a:rPr>
              <a:t>as an </a:t>
            </a:r>
            <a:r>
              <a:rPr lang="en-US" sz="2400" b="1" dirty="0">
                <a:solidFill>
                  <a:srgbClr val="333333"/>
                </a:solidFill>
                <a:latin typeface="Helvetica Neue"/>
              </a:rPr>
              <a:t>Islamic revivalist</a:t>
            </a:r>
            <a:r>
              <a:rPr lang="en-US" sz="2400" dirty="0">
                <a:solidFill>
                  <a:srgbClr val="333333"/>
                </a:solidFill>
                <a:latin typeface="Helvetica Neue"/>
              </a:rPr>
              <a:t>, a social reformer and a populist peasant leader.</a:t>
            </a:r>
            <a:endParaRPr lang="en-US" sz="2400" dirty="0"/>
          </a:p>
        </p:txBody>
      </p:sp>
    </p:spTree>
    <p:extLst>
      <p:ext uri="{BB962C8B-B14F-4D97-AF65-F5344CB8AC3E}">
        <p14:creationId xmlns:p14="http://schemas.microsoft.com/office/powerpoint/2010/main" val="301894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1018" y="259361"/>
            <a:ext cx="10586434" cy="6124754"/>
          </a:xfrm>
          <a:prstGeom prst="rect">
            <a:avLst/>
          </a:prstGeom>
        </p:spPr>
        <p:txBody>
          <a:bodyPr wrap="square">
            <a:spAutoFit/>
          </a:bodyPr>
          <a:lstStyle/>
          <a:p>
            <a:r>
              <a:rPr lang="en-US" sz="2800" dirty="0">
                <a:solidFill>
                  <a:srgbClr val="333333"/>
                </a:solidFill>
                <a:latin typeface="Times New Roman" panose="02020603050405020304" pitchFamily="18" charset="0"/>
                <a:cs typeface="Times New Roman" panose="02020603050405020304" pitchFamily="18" charset="0"/>
              </a:rPr>
              <a:t>He emphasized on </a:t>
            </a:r>
            <a:r>
              <a:rPr lang="en-US" sz="2800" b="1" dirty="0">
                <a:solidFill>
                  <a:srgbClr val="333333"/>
                </a:solidFill>
                <a:latin typeface="Times New Roman" panose="02020603050405020304" pitchFamily="18" charset="0"/>
                <a:cs typeface="Times New Roman" panose="02020603050405020304" pitchFamily="18" charset="0"/>
              </a:rPr>
              <a:t>holding correct faith in the Tawhid </a:t>
            </a:r>
            <a:r>
              <a:rPr lang="en-US" sz="2800" dirty="0">
                <a:solidFill>
                  <a:srgbClr val="333333"/>
                </a:solidFill>
                <a:latin typeface="Times New Roman" panose="02020603050405020304" pitchFamily="18" charset="0"/>
                <a:cs typeface="Times New Roman" panose="02020603050405020304" pitchFamily="18" charset="0"/>
              </a:rPr>
              <a:t>(Unity of Allah) and the </a:t>
            </a:r>
            <a:r>
              <a:rPr lang="en-US" sz="2800" b="1" dirty="0" err="1">
                <a:solidFill>
                  <a:srgbClr val="333333"/>
                </a:solidFill>
                <a:latin typeface="Times New Roman" panose="02020603050405020304" pitchFamily="18" charset="0"/>
                <a:cs typeface="Times New Roman" panose="02020603050405020304" pitchFamily="18" charset="0"/>
              </a:rPr>
              <a:t>Prophethood</a:t>
            </a:r>
            <a:r>
              <a:rPr lang="en-US" sz="2800" b="1" dirty="0">
                <a:solidFill>
                  <a:srgbClr val="333333"/>
                </a:solidFill>
                <a:latin typeface="Times New Roman" panose="02020603050405020304" pitchFamily="18" charset="0"/>
                <a:cs typeface="Times New Roman" panose="02020603050405020304" pitchFamily="18" charset="0"/>
              </a:rPr>
              <a:t> of Muhammad </a:t>
            </a:r>
            <a:r>
              <a:rPr lang="en-US" sz="2800" dirty="0" smtClean="0">
                <a:solidFill>
                  <a:srgbClr val="333333"/>
                </a:solidFill>
                <a:latin typeface="Times New Roman" panose="02020603050405020304" pitchFamily="18" charset="0"/>
                <a:cs typeface="Times New Roman" panose="02020603050405020304" pitchFamily="18" charset="0"/>
              </a:rPr>
              <a:t>as </a:t>
            </a:r>
            <a:r>
              <a:rPr lang="en-US" sz="2800" dirty="0">
                <a:solidFill>
                  <a:srgbClr val="333333"/>
                </a:solidFill>
                <a:latin typeface="Times New Roman" panose="02020603050405020304" pitchFamily="18" charset="0"/>
                <a:cs typeface="Times New Roman" panose="02020603050405020304" pitchFamily="18" charset="0"/>
              </a:rPr>
              <a:t>well as on abstaining from associating any </a:t>
            </a:r>
            <a:r>
              <a:rPr lang="en-US" sz="2800" b="1" dirty="0">
                <a:solidFill>
                  <a:srgbClr val="333333"/>
                </a:solidFill>
                <a:latin typeface="Times New Roman" panose="02020603050405020304" pitchFamily="18" charset="0"/>
                <a:cs typeface="Times New Roman" panose="02020603050405020304" pitchFamily="18" charset="0"/>
              </a:rPr>
              <a:t>false gods and goddesses </a:t>
            </a:r>
            <a:r>
              <a:rPr lang="en-US" sz="2800" dirty="0">
                <a:solidFill>
                  <a:srgbClr val="333333"/>
                </a:solidFill>
                <a:latin typeface="Times New Roman" panose="02020603050405020304" pitchFamily="18" charset="0"/>
                <a:cs typeface="Times New Roman" panose="02020603050405020304" pitchFamily="18" charset="0"/>
              </a:rPr>
              <a:t>with Him (shirk). </a:t>
            </a:r>
            <a:endParaRPr lang="en-US" sz="2800" dirty="0" smtClean="0">
              <a:solidFill>
                <a:srgbClr val="333333"/>
              </a:solidFill>
              <a:latin typeface="Times New Roman" panose="02020603050405020304" pitchFamily="18" charset="0"/>
              <a:cs typeface="Times New Roman" panose="02020603050405020304" pitchFamily="18" charset="0"/>
            </a:endParaRPr>
          </a:p>
          <a:p>
            <a:endParaRPr lang="en-US" sz="2800" dirty="0" smtClean="0">
              <a:solidFill>
                <a:srgbClr val="333333"/>
              </a:solidFill>
              <a:latin typeface="Times New Roman" panose="02020603050405020304" pitchFamily="18" charset="0"/>
              <a:cs typeface="Times New Roman" panose="02020603050405020304" pitchFamily="18" charset="0"/>
            </a:endParaRPr>
          </a:p>
          <a:p>
            <a:r>
              <a:rPr lang="en-US" sz="2800" dirty="0" smtClean="0">
                <a:solidFill>
                  <a:srgbClr val="333333"/>
                </a:solidFill>
                <a:latin typeface="Times New Roman" panose="02020603050405020304" pitchFamily="18" charset="0"/>
                <a:cs typeface="Times New Roman" panose="02020603050405020304" pitchFamily="18" charset="0"/>
              </a:rPr>
              <a:t>Secondly</a:t>
            </a:r>
            <a:r>
              <a:rPr lang="en-US" sz="2800" dirty="0">
                <a:solidFill>
                  <a:srgbClr val="333333"/>
                </a:solidFill>
                <a:latin typeface="Times New Roman" panose="02020603050405020304" pitchFamily="18" charset="0"/>
                <a:cs typeface="Times New Roman" panose="02020603050405020304" pitchFamily="18" charset="0"/>
              </a:rPr>
              <a:t>, he laid </a:t>
            </a:r>
            <a:r>
              <a:rPr lang="en-US" sz="2800" b="1" dirty="0">
                <a:solidFill>
                  <a:srgbClr val="333333"/>
                </a:solidFill>
                <a:latin typeface="Times New Roman" panose="02020603050405020304" pitchFamily="18" charset="0"/>
                <a:cs typeface="Times New Roman" panose="02020603050405020304" pitchFamily="18" charset="0"/>
              </a:rPr>
              <a:t>extraordinary emphasis </a:t>
            </a:r>
            <a:r>
              <a:rPr lang="en-US" sz="2800" dirty="0">
                <a:solidFill>
                  <a:srgbClr val="333333"/>
                </a:solidFill>
                <a:latin typeface="Times New Roman" panose="02020603050405020304" pitchFamily="18" charset="0"/>
                <a:cs typeface="Times New Roman" panose="02020603050405020304" pitchFamily="18" charset="0"/>
              </a:rPr>
              <a:t>on </a:t>
            </a:r>
            <a:r>
              <a:rPr lang="en-US" sz="2800" b="1" dirty="0">
                <a:solidFill>
                  <a:srgbClr val="333333"/>
                </a:solidFill>
                <a:latin typeface="Times New Roman" panose="02020603050405020304" pitchFamily="18" charset="0"/>
                <a:cs typeface="Times New Roman" panose="02020603050405020304" pitchFamily="18" charset="0"/>
              </a:rPr>
              <a:t>performing the compulsory religious duties </a:t>
            </a:r>
            <a:r>
              <a:rPr lang="en-US" sz="2800" dirty="0">
                <a:solidFill>
                  <a:srgbClr val="333333"/>
                </a:solidFill>
                <a:latin typeface="Times New Roman" panose="02020603050405020304" pitchFamily="18" charset="0"/>
                <a:cs typeface="Times New Roman" panose="02020603050405020304" pitchFamily="18" charset="0"/>
              </a:rPr>
              <a:t>of Islam, by which he meant all necessary and mandatory duties, such as </a:t>
            </a:r>
            <a:r>
              <a:rPr lang="en-US" sz="2800" b="1" dirty="0">
                <a:solidFill>
                  <a:srgbClr val="333333"/>
                </a:solidFill>
                <a:latin typeface="Times New Roman" panose="02020603050405020304" pitchFamily="18" charset="0"/>
                <a:cs typeface="Times New Roman" panose="02020603050405020304" pitchFamily="18" charset="0"/>
              </a:rPr>
              <a:t>five times daily prayers </a:t>
            </a:r>
            <a:r>
              <a:rPr lang="en-US" sz="2800" dirty="0">
                <a:solidFill>
                  <a:srgbClr val="333333"/>
                </a:solidFill>
                <a:latin typeface="Times New Roman" panose="02020603050405020304" pitchFamily="18" charset="0"/>
                <a:cs typeface="Times New Roman" panose="02020603050405020304" pitchFamily="18" charset="0"/>
              </a:rPr>
              <a:t>(</a:t>
            </a:r>
            <a:r>
              <a:rPr lang="en-US" sz="2800" dirty="0" err="1">
                <a:solidFill>
                  <a:srgbClr val="333333"/>
                </a:solidFill>
                <a:latin typeface="Times New Roman" panose="02020603050405020304" pitchFamily="18" charset="0"/>
                <a:cs typeface="Times New Roman" panose="02020603050405020304" pitchFamily="18" charset="0"/>
              </a:rPr>
              <a:t>salat</a:t>
            </a:r>
            <a:r>
              <a:rPr lang="en-US" sz="2800" dirty="0">
                <a:solidFill>
                  <a:srgbClr val="333333"/>
                </a:solidFill>
                <a:latin typeface="Times New Roman" panose="02020603050405020304" pitchFamily="18" charset="0"/>
                <a:cs typeface="Times New Roman" panose="02020603050405020304" pitchFamily="18" charset="0"/>
              </a:rPr>
              <a:t>), </a:t>
            </a:r>
            <a:r>
              <a:rPr lang="en-US" sz="2800" b="1" dirty="0">
                <a:solidFill>
                  <a:srgbClr val="333333"/>
                </a:solidFill>
                <a:latin typeface="Times New Roman" panose="02020603050405020304" pitchFamily="18" charset="0"/>
                <a:cs typeface="Times New Roman" panose="02020603050405020304" pitchFamily="18" charset="0"/>
              </a:rPr>
              <a:t>payment </a:t>
            </a:r>
            <a:r>
              <a:rPr lang="en-US" sz="2800" b="1" dirty="0" smtClean="0">
                <a:solidFill>
                  <a:srgbClr val="333333"/>
                </a:solidFill>
                <a:latin typeface="Times New Roman" panose="02020603050405020304" pitchFamily="18" charset="0"/>
                <a:cs typeface="Times New Roman" panose="02020603050405020304" pitchFamily="18" charset="0"/>
              </a:rPr>
              <a:t>religious </a:t>
            </a:r>
            <a:r>
              <a:rPr lang="en-US" sz="2800" b="1" dirty="0">
                <a:solidFill>
                  <a:srgbClr val="333333"/>
                </a:solidFill>
                <a:latin typeface="Times New Roman" panose="02020603050405020304" pitchFamily="18" charset="0"/>
                <a:cs typeface="Times New Roman" panose="02020603050405020304" pitchFamily="18" charset="0"/>
              </a:rPr>
              <a:t>taxes </a:t>
            </a:r>
            <a:r>
              <a:rPr lang="en-US" sz="2800" dirty="0">
                <a:solidFill>
                  <a:srgbClr val="333333"/>
                </a:solidFill>
                <a:latin typeface="Times New Roman" panose="02020603050405020304" pitchFamily="18" charset="0"/>
                <a:cs typeface="Times New Roman" panose="02020603050405020304" pitchFamily="18" charset="0"/>
              </a:rPr>
              <a:t>(zakat), </a:t>
            </a:r>
            <a:r>
              <a:rPr lang="en-US" sz="2800" b="1" dirty="0">
                <a:solidFill>
                  <a:srgbClr val="333333"/>
                </a:solidFill>
                <a:latin typeface="Times New Roman" panose="02020603050405020304" pitchFamily="18" charset="0"/>
                <a:cs typeface="Times New Roman" panose="02020603050405020304" pitchFamily="18" charset="0"/>
              </a:rPr>
              <a:t>fasting</a:t>
            </a:r>
            <a:r>
              <a:rPr lang="en-US" sz="2800" dirty="0">
                <a:solidFill>
                  <a:srgbClr val="333333"/>
                </a:solidFill>
                <a:latin typeface="Times New Roman" panose="02020603050405020304" pitchFamily="18" charset="0"/>
                <a:cs typeface="Times New Roman" panose="02020603050405020304" pitchFamily="18" charset="0"/>
              </a:rPr>
              <a:t> in the mouth of Ramadan (</a:t>
            </a:r>
            <a:r>
              <a:rPr lang="en-US" sz="2800" dirty="0" err="1">
                <a:solidFill>
                  <a:srgbClr val="333333"/>
                </a:solidFill>
                <a:latin typeface="Times New Roman" panose="02020603050405020304" pitchFamily="18" charset="0"/>
                <a:cs typeface="Times New Roman" panose="02020603050405020304" pitchFamily="18" charset="0"/>
              </a:rPr>
              <a:t>saum</a:t>
            </a:r>
            <a:r>
              <a:rPr lang="en-US" sz="2800" dirty="0">
                <a:solidFill>
                  <a:srgbClr val="333333"/>
                </a:solidFill>
                <a:latin typeface="Times New Roman" panose="02020603050405020304" pitchFamily="18" charset="0"/>
                <a:cs typeface="Times New Roman" panose="02020603050405020304" pitchFamily="18" charset="0"/>
              </a:rPr>
              <a:t>) and performance of </a:t>
            </a:r>
            <a:r>
              <a:rPr lang="en-US" sz="2800" b="1" dirty="0">
                <a:solidFill>
                  <a:srgbClr val="333333"/>
                </a:solidFill>
                <a:latin typeface="Times New Roman" panose="02020603050405020304" pitchFamily="18" charset="0"/>
                <a:cs typeface="Times New Roman" panose="02020603050405020304" pitchFamily="18" charset="0"/>
              </a:rPr>
              <a:t>Hajj</a:t>
            </a:r>
            <a:r>
              <a:rPr lang="en-US" sz="2800" dirty="0">
                <a:solidFill>
                  <a:srgbClr val="333333"/>
                </a:solidFill>
                <a:latin typeface="Times New Roman" panose="02020603050405020304" pitchFamily="18" charset="0"/>
                <a:cs typeface="Times New Roman" panose="02020603050405020304" pitchFamily="18" charset="0"/>
              </a:rPr>
              <a:t>, which are </a:t>
            </a:r>
            <a:r>
              <a:rPr lang="en-US" sz="2800" b="1" dirty="0" err="1">
                <a:solidFill>
                  <a:srgbClr val="333333"/>
                </a:solidFill>
                <a:latin typeface="Times New Roman" panose="02020603050405020304" pitchFamily="18" charset="0"/>
                <a:cs typeface="Times New Roman" panose="02020603050405020304" pitchFamily="18" charset="0"/>
              </a:rPr>
              <a:t>Faraiz</a:t>
            </a:r>
            <a:r>
              <a:rPr lang="en-US" sz="2800" b="1" dirty="0">
                <a:solidFill>
                  <a:srgbClr val="333333"/>
                </a:solidFill>
                <a:latin typeface="Times New Roman" panose="02020603050405020304" pitchFamily="18" charset="0"/>
                <a:cs typeface="Times New Roman" panose="02020603050405020304" pitchFamily="18" charset="0"/>
              </a:rPr>
              <a:t> </a:t>
            </a:r>
            <a:r>
              <a:rPr lang="en-US" sz="2800" dirty="0" smtClean="0">
                <a:solidFill>
                  <a:srgbClr val="333333"/>
                </a:solidFill>
                <a:latin typeface="Times New Roman" panose="02020603050405020304" pitchFamily="18" charset="0"/>
                <a:cs typeface="Times New Roman" panose="02020603050405020304" pitchFamily="18" charset="0"/>
              </a:rPr>
              <a:t>and </a:t>
            </a:r>
            <a:r>
              <a:rPr lang="en-US" sz="2800" dirty="0">
                <a:solidFill>
                  <a:srgbClr val="333333"/>
                </a:solidFill>
                <a:latin typeface="Times New Roman" panose="02020603050405020304" pitchFamily="18" charset="0"/>
                <a:cs typeface="Times New Roman" panose="02020603050405020304" pitchFamily="18" charset="0"/>
              </a:rPr>
              <a:t>hence the movement was known as </a:t>
            </a:r>
            <a:r>
              <a:rPr lang="en-US" sz="2800" b="1" dirty="0">
                <a:solidFill>
                  <a:srgbClr val="333333"/>
                </a:solidFill>
                <a:latin typeface="Times New Roman" panose="02020603050405020304" pitchFamily="18" charset="0"/>
                <a:cs typeface="Times New Roman" panose="02020603050405020304" pitchFamily="18" charset="0"/>
              </a:rPr>
              <a:t>'</a:t>
            </a:r>
            <a:r>
              <a:rPr lang="en-US" sz="2800" b="1" dirty="0" err="1">
                <a:solidFill>
                  <a:srgbClr val="333333"/>
                </a:solidFill>
                <a:latin typeface="Times New Roman" panose="02020603050405020304" pitchFamily="18" charset="0"/>
                <a:cs typeface="Times New Roman" panose="02020603050405020304" pitchFamily="18" charset="0"/>
              </a:rPr>
              <a:t>Faraiz'i</a:t>
            </a:r>
            <a:r>
              <a:rPr lang="en-US" sz="2800" b="1" dirty="0">
                <a:solidFill>
                  <a:srgbClr val="333333"/>
                </a:solidFill>
                <a:latin typeface="Times New Roman" panose="02020603050405020304" pitchFamily="18" charset="0"/>
                <a:cs typeface="Times New Roman" panose="02020603050405020304" pitchFamily="18" charset="0"/>
              </a:rPr>
              <a:t>'. </a:t>
            </a:r>
            <a:endParaRPr lang="en-US" sz="2800" b="1" dirty="0" smtClean="0">
              <a:solidFill>
                <a:srgbClr val="333333"/>
              </a:solidFill>
              <a:latin typeface="Times New Roman" panose="02020603050405020304" pitchFamily="18" charset="0"/>
              <a:cs typeface="Times New Roman" panose="02020603050405020304" pitchFamily="18" charset="0"/>
            </a:endParaRPr>
          </a:p>
          <a:p>
            <a:endParaRPr lang="en-US" sz="2800" b="1" dirty="0" smtClean="0">
              <a:solidFill>
                <a:srgbClr val="333333"/>
              </a:solidFill>
              <a:latin typeface="Times New Roman" panose="02020603050405020304" pitchFamily="18" charset="0"/>
              <a:cs typeface="Times New Roman" panose="02020603050405020304" pitchFamily="18" charset="0"/>
            </a:endParaRPr>
          </a:p>
          <a:p>
            <a:r>
              <a:rPr lang="en-US" sz="2800" dirty="0" smtClean="0">
                <a:solidFill>
                  <a:srgbClr val="333333"/>
                </a:solidFill>
                <a:latin typeface="Times New Roman" panose="02020603050405020304" pitchFamily="18" charset="0"/>
                <a:cs typeface="Times New Roman" panose="02020603050405020304" pitchFamily="18" charset="0"/>
              </a:rPr>
              <a:t>Besides</a:t>
            </a:r>
            <a:r>
              <a:rPr lang="en-US" sz="2800" dirty="0">
                <a:solidFill>
                  <a:srgbClr val="333333"/>
                </a:solidFill>
                <a:latin typeface="Times New Roman" panose="02020603050405020304" pitchFamily="18" charset="0"/>
                <a:cs typeface="Times New Roman" panose="02020603050405020304" pitchFamily="18" charset="0"/>
              </a:rPr>
              <a:t>, he </a:t>
            </a:r>
            <a:r>
              <a:rPr lang="en-US" sz="2800" dirty="0" smtClean="0">
                <a:solidFill>
                  <a:srgbClr val="333333"/>
                </a:solidFill>
                <a:latin typeface="Times New Roman" panose="02020603050405020304" pitchFamily="18" charset="0"/>
                <a:cs typeface="Times New Roman" panose="02020603050405020304" pitchFamily="18" charset="0"/>
              </a:rPr>
              <a:t>emphasized </a:t>
            </a:r>
            <a:r>
              <a:rPr lang="en-US" sz="2800" dirty="0">
                <a:solidFill>
                  <a:srgbClr val="333333"/>
                </a:solidFill>
                <a:latin typeface="Times New Roman" panose="02020603050405020304" pitchFamily="18" charset="0"/>
                <a:cs typeface="Times New Roman" panose="02020603050405020304" pitchFamily="18" charset="0"/>
              </a:rPr>
              <a:t>the </a:t>
            </a:r>
            <a:r>
              <a:rPr lang="en-US" sz="2800" b="1" dirty="0">
                <a:solidFill>
                  <a:srgbClr val="333333"/>
                </a:solidFill>
                <a:latin typeface="Times New Roman" panose="02020603050405020304" pitchFamily="18" charset="0"/>
                <a:cs typeface="Times New Roman" panose="02020603050405020304" pitchFamily="18" charset="0"/>
              </a:rPr>
              <a:t>unity and brotherhood </a:t>
            </a:r>
            <a:r>
              <a:rPr lang="en-US" sz="2800" dirty="0">
                <a:solidFill>
                  <a:srgbClr val="333333"/>
                </a:solidFill>
                <a:latin typeface="Times New Roman" panose="02020603050405020304" pitchFamily="18" charset="0"/>
                <a:cs typeface="Times New Roman" panose="02020603050405020304" pitchFamily="18" charset="0"/>
              </a:rPr>
              <a:t>of the </a:t>
            </a:r>
            <a:r>
              <a:rPr lang="en-US" sz="2800" b="1" dirty="0">
                <a:solidFill>
                  <a:srgbClr val="333333"/>
                </a:solidFill>
                <a:latin typeface="Times New Roman" panose="02020603050405020304" pitchFamily="18" charset="0"/>
                <a:cs typeface="Times New Roman" panose="02020603050405020304" pitchFamily="18" charset="0"/>
              </a:rPr>
              <a:t>Muslims</a:t>
            </a:r>
            <a:r>
              <a:rPr lang="en-US" sz="2800" dirty="0">
                <a:solidFill>
                  <a:srgbClr val="333333"/>
                </a:solidFill>
                <a:latin typeface="Times New Roman" panose="02020603050405020304" pitchFamily="18" charset="0"/>
                <a:cs typeface="Times New Roman" panose="02020603050405020304" pitchFamily="18" charset="0"/>
              </a:rPr>
              <a:t> and equality of mankind; he condemned caste discrimination, which had contaminated the Muslim society. </a:t>
            </a:r>
            <a:endParaRPr lang="en-US" sz="2800" dirty="0" smtClean="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245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6978" y="2534106"/>
            <a:ext cx="10341735" cy="4031873"/>
          </a:xfrm>
          <a:prstGeom prst="rect">
            <a:avLst/>
          </a:prstGeom>
        </p:spPr>
        <p:txBody>
          <a:bodyPr wrap="square">
            <a:spAutoFit/>
          </a:bodyPr>
          <a:lstStyle/>
          <a:p>
            <a:pPr algn="just"/>
            <a:r>
              <a:rPr lang="en-US" sz="3200" dirty="0">
                <a:solidFill>
                  <a:srgbClr val="333333"/>
                </a:solidFill>
                <a:latin typeface="Times New Roman" panose="02020603050405020304" pitchFamily="18" charset="0"/>
                <a:cs typeface="Times New Roman" panose="02020603050405020304" pitchFamily="18" charset="0"/>
              </a:rPr>
              <a:t>Following the Wahhabi reforms of Arabia, he also </a:t>
            </a:r>
            <a:r>
              <a:rPr lang="en-US" sz="3200" b="1" dirty="0">
                <a:solidFill>
                  <a:srgbClr val="333333"/>
                </a:solidFill>
                <a:latin typeface="Times New Roman" panose="02020603050405020304" pitchFamily="18" charset="0"/>
                <a:cs typeface="Times New Roman" panose="02020603050405020304" pitchFamily="18" charset="0"/>
              </a:rPr>
              <a:t>condemned</a:t>
            </a:r>
            <a:r>
              <a:rPr lang="en-US" sz="3200" dirty="0">
                <a:solidFill>
                  <a:srgbClr val="333333"/>
                </a:solidFill>
                <a:latin typeface="Times New Roman" panose="02020603050405020304" pitchFamily="18" charset="0"/>
                <a:cs typeface="Times New Roman" panose="02020603050405020304" pitchFamily="18" charset="0"/>
              </a:rPr>
              <a:t> the </a:t>
            </a:r>
            <a:r>
              <a:rPr lang="en-US" sz="3200" b="1" dirty="0">
                <a:solidFill>
                  <a:srgbClr val="333333"/>
                </a:solidFill>
                <a:latin typeface="Times New Roman" panose="02020603050405020304" pitchFamily="18" charset="0"/>
                <a:cs typeface="Times New Roman" panose="02020603050405020304" pitchFamily="18" charset="0"/>
              </a:rPr>
              <a:t>performance of </a:t>
            </a:r>
            <a:r>
              <a:rPr lang="en-US" sz="3200" b="1" dirty="0" err="1">
                <a:solidFill>
                  <a:srgbClr val="333333"/>
                </a:solidFill>
                <a:latin typeface="Times New Roman" panose="02020603050405020304" pitchFamily="18" charset="0"/>
                <a:cs typeface="Times New Roman" panose="02020603050405020304" pitchFamily="18" charset="0"/>
              </a:rPr>
              <a:t>Fatiha</a:t>
            </a:r>
            <a:r>
              <a:rPr lang="en-US" sz="3200" b="1" dirty="0">
                <a:solidFill>
                  <a:srgbClr val="333333"/>
                </a:solidFill>
                <a:latin typeface="Times New Roman" panose="02020603050405020304" pitchFamily="18" charset="0"/>
                <a:cs typeface="Times New Roman" panose="02020603050405020304" pitchFamily="18" charset="0"/>
              </a:rPr>
              <a:t>, </a:t>
            </a:r>
            <a:r>
              <a:rPr lang="en-US" sz="3200" b="1" dirty="0" err="1">
                <a:solidFill>
                  <a:srgbClr val="333333"/>
                </a:solidFill>
                <a:latin typeface="Times New Roman" panose="02020603050405020304" pitchFamily="18" charset="0"/>
                <a:cs typeface="Times New Roman" panose="02020603050405020304" pitchFamily="18" charset="0"/>
              </a:rPr>
              <a:t>Urs</a:t>
            </a:r>
            <a:r>
              <a:rPr lang="en-US" sz="3200" b="1" dirty="0">
                <a:solidFill>
                  <a:srgbClr val="333333"/>
                </a:solidFill>
                <a:latin typeface="Times New Roman" panose="02020603050405020304" pitchFamily="18" charset="0"/>
                <a:cs typeface="Times New Roman" panose="02020603050405020304" pitchFamily="18" charset="0"/>
              </a:rPr>
              <a:t> and </a:t>
            </a:r>
            <a:r>
              <a:rPr lang="en-US" sz="3200" b="1" dirty="0" err="1">
                <a:solidFill>
                  <a:srgbClr val="333333"/>
                </a:solidFill>
                <a:latin typeface="Times New Roman" panose="02020603050405020304" pitchFamily="18" charset="0"/>
                <a:cs typeface="Times New Roman" panose="02020603050405020304" pitchFamily="18" charset="0"/>
              </a:rPr>
              <a:t>Milad</a:t>
            </a:r>
            <a:r>
              <a:rPr lang="en-US" sz="3200" dirty="0">
                <a:solidFill>
                  <a:srgbClr val="333333"/>
                </a:solidFill>
                <a:latin typeface="Times New Roman" panose="02020603050405020304" pitchFamily="18" charset="0"/>
                <a:cs typeface="Times New Roman" panose="02020603050405020304" pitchFamily="18" charset="0"/>
              </a:rPr>
              <a:t>, which were and still are popular social usage of the Muslims of the sub-continent, and tried </a:t>
            </a:r>
            <a:r>
              <a:rPr lang="en-US" sz="3200" b="1" dirty="0">
                <a:solidFill>
                  <a:srgbClr val="333333"/>
                </a:solidFill>
                <a:latin typeface="Times New Roman" panose="02020603050405020304" pitchFamily="18" charset="0"/>
                <a:cs typeface="Times New Roman" panose="02020603050405020304" pitchFamily="18" charset="0"/>
              </a:rPr>
              <a:t>to abolish </a:t>
            </a:r>
            <a:r>
              <a:rPr lang="en-US" sz="3200" dirty="0">
                <a:solidFill>
                  <a:srgbClr val="333333"/>
                </a:solidFill>
                <a:latin typeface="Times New Roman" panose="02020603050405020304" pitchFamily="18" charset="0"/>
                <a:cs typeface="Times New Roman" panose="02020603050405020304" pitchFamily="18" charset="0"/>
              </a:rPr>
              <a:t>them by </a:t>
            </a:r>
            <a:r>
              <a:rPr lang="en-US" sz="3200" dirty="0" smtClean="0">
                <a:solidFill>
                  <a:srgbClr val="333333"/>
                </a:solidFill>
                <a:latin typeface="Times New Roman" panose="02020603050405020304" pitchFamily="18" charset="0"/>
                <a:cs typeface="Times New Roman" panose="02020603050405020304" pitchFamily="18" charset="0"/>
              </a:rPr>
              <a:t>stigmatizing </a:t>
            </a:r>
            <a:r>
              <a:rPr lang="en-US" sz="3200" dirty="0">
                <a:solidFill>
                  <a:srgbClr val="333333"/>
                </a:solidFill>
                <a:latin typeface="Times New Roman" panose="02020603050405020304" pitchFamily="18" charset="0"/>
                <a:cs typeface="Times New Roman" panose="02020603050405020304" pitchFamily="18" charset="0"/>
              </a:rPr>
              <a:t>them as </a:t>
            </a:r>
            <a:r>
              <a:rPr lang="en-US" sz="3200" b="1" dirty="0" err="1">
                <a:solidFill>
                  <a:srgbClr val="333333"/>
                </a:solidFill>
                <a:latin typeface="Times New Roman" panose="02020603050405020304" pitchFamily="18" charset="0"/>
                <a:cs typeface="Times New Roman" panose="02020603050405020304" pitchFamily="18" charset="0"/>
              </a:rPr>
              <a:t>bid'at</a:t>
            </a:r>
            <a:r>
              <a:rPr lang="en-US" sz="3200" dirty="0">
                <a:solidFill>
                  <a:srgbClr val="333333"/>
                </a:solidFill>
                <a:latin typeface="Times New Roman" panose="02020603050405020304" pitchFamily="18" charset="0"/>
                <a:cs typeface="Times New Roman" panose="02020603050405020304" pitchFamily="18" charset="0"/>
              </a:rPr>
              <a:t> (irreligious and sinful innovations). This evoked </a:t>
            </a:r>
            <a:r>
              <a:rPr lang="en-US" sz="3200" b="1" dirty="0">
                <a:solidFill>
                  <a:srgbClr val="333333"/>
                </a:solidFill>
                <a:latin typeface="Times New Roman" panose="02020603050405020304" pitchFamily="18" charset="0"/>
                <a:cs typeface="Times New Roman" panose="02020603050405020304" pitchFamily="18" charset="0"/>
              </a:rPr>
              <a:t>conservative reaction </a:t>
            </a:r>
            <a:r>
              <a:rPr lang="en-US" sz="3200" dirty="0">
                <a:solidFill>
                  <a:srgbClr val="333333"/>
                </a:solidFill>
                <a:latin typeface="Times New Roman" panose="02020603050405020304" pitchFamily="18" charset="0"/>
                <a:cs typeface="Times New Roman" panose="02020603050405020304" pitchFamily="18" charset="0"/>
              </a:rPr>
              <a:t>against his movement from the Muslim society around </a:t>
            </a:r>
            <a:r>
              <a:rPr lang="en-US" sz="3200" b="1" dirty="0">
                <a:solidFill>
                  <a:srgbClr val="333333"/>
                </a:solidFill>
                <a:latin typeface="Times New Roman" panose="02020603050405020304" pitchFamily="18" charset="0"/>
                <a:cs typeface="Times New Roman" panose="02020603050405020304" pitchFamily="18" charset="0"/>
              </a:rPr>
              <a:t>1831</a:t>
            </a:r>
            <a:r>
              <a:rPr lang="en-US" sz="3200" dirty="0">
                <a:solidFill>
                  <a:srgbClr val="333333"/>
                </a:solidFill>
                <a:latin typeface="Times New Roman" panose="02020603050405020304" pitchFamily="18" charset="0"/>
                <a:cs typeface="Times New Roman" panose="02020603050405020304" pitchFamily="18" charset="0"/>
              </a:rPr>
              <a:t> that resulted into a riot at </a:t>
            </a:r>
            <a:r>
              <a:rPr lang="en-US" sz="3200" b="1" dirty="0" err="1">
                <a:solidFill>
                  <a:srgbClr val="333333"/>
                </a:solidFill>
                <a:latin typeface="Times New Roman" panose="02020603050405020304" pitchFamily="18" charset="0"/>
                <a:cs typeface="Times New Roman" panose="02020603050405020304" pitchFamily="18" charset="0"/>
              </a:rPr>
              <a:t>Nayabari</a:t>
            </a:r>
            <a:r>
              <a:rPr lang="en-US" sz="3200" dirty="0">
                <a:solidFill>
                  <a:srgbClr val="333333"/>
                </a:solidFill>
                <a:latin typeface="Times New Roman" panose="02020603050405020304" pitchFamily="18" charset="0"/>
                <a:cs typeface="Times New Roman" panose="02020603050405020304" pitchFamily="18" charset="0"/>
              </a:rPr>
              <a:t> in the district of Dhaka.</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1596979" y="472003"/>
            <a:ext cx="10341735" cy="2062103"/>
          </a:xfrm>
          <a:prstGeom prst="rect">
            <a:avLst/>
          </a:prstGeom>
        </p:spPr>
        <p:txBody>
          <a:bodyPr wrap="square">
            <a:spAutoFit/>
          </a:bodyPr>
          <a:lstStyle/>
          <a:p>
            <a:pPr algn="just"/>
            <a:r>
              <a:rPr lang="en-US" sz="3200" dirty="0">
                <a:solidFill>
                  <a:srgbClr val="333333"/>
                </a:solidFill>
                <a:latin typeface="Times New Roman" panose="02020603050405020304" pitchFamily="18" charset="0"/>
                <a:cs typeface="Times New Roman" panose="02020603050405020304" pitchFamily="18" charset="0"/>
              </a:rPr>
              <a:t>He </a:t>
            </a:r>
            <a:r>
              <a:rPr lang="en-US" sz="3200" b="1" dirty="0">
                <a:solidFill>
                  <a:srgbClr val="333333"/>
                </a:solidFill>
                <a:latin typeface="Times New Roman" panose="02020603050405020304" pitchFamily="18" charset="0"/>
                <a:cs typeface="Times New Roman" panose="02020603050405020304" pitchFamily="18" charset="0"/>
              </a:rPr>
              <a:t>vehemently condemned </a:t>
            </a:r>
            <a:r>
              <a:rPr lang="en-US" sz="3200" dirty="0">
                <a:solidFill>
                  <a:srgbClr val="333333"/>
                </a:solidFill>
                <a:latin typeface="Times New Roman" panose="02020603050405020304" pitchFamily="18" charset="0"/>
                <a:cs typeface="Times New Roman" panose="02020603050405020304" pitchFamily="18" charset="0"/>
              </a:rPr>
              <a:t>numerous </a:t>
            </a:r>
            <a:r>
              <a:rPr lang="en-US" sz="3200" b="1" dirty="0">
                <a:solidFill>
                  <a:srgbClr val="333333"/>
                </a:solidFill>
                <a:latin typeface="Times New Roman" panose="02020603050405020304" pitchFamily="18" charset="0"/>
                <a:cs typeface="Times New Roman" panose="02020603050405020304" pitchFamily="18" charset="0"/>
              </a:rPr>
              <a:t>un-Islamic customs</a:t>
            </a:r>
            <a:r>
              <a:rPr lang="en-US" sz="3200" dirty="0">
                <a:solidFill>
                  <a:srgbClr val="333333"/>
                </a:solidFill>
                <a:latin typeface="Times New Roman" panose="02020603050405020304" pitchFamily="18" charset="0"/>
                <a:cs typeface="Times New Roman" panose="02020603050405020304" pitchFamily="18" charset="0"/>
              </a:rPr>
              <a:t>, usage and polytheistic accretions that had crept into the Muslim society by contagion of the practices of the non-Muslim </a:t>
            </a:r>
            <a:r>
              <a:rPr lang="en-US" sz="3200" dirty="0" err="1">
                <a:solidFill>
                  <a:srgbClr val="333333"/>
                </a:solidFill>
                <a:latin typeface="Times New Roman" panose="02020603050405020304" pitchFamily="18" charset="0"/>
                <a:cs typeface="Times New Roman" panose="02020603050405020304" pitchFamily="18" charset="0"/>
              </a:rPr>
              <a:t>neighbours</a:t>
            </a:r>
            <a:r>
              <a:rPr lang="en-US" sz="3200" dirty="0">
                <a:solidFill>
                  <a:srgbClr val="333333"/>
                </a:solidFill>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254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3898" y="697280"/>
            <a:ext cx="10487696" cy="5262979"/>
          </a:xfrm>
          <a:prstGeom prst="rect">
            <a:avLst/>
          </a:prstGeom>
        </p:spPr>
        <p:txBody>
          <a:bodyPr wrap="square">
            <a:spAutoFit/>
          </a:bodyPr>
          <a:lstStyle/>
          <a:p>
            <a:pPr algn="just"/>
            <a:r>
              <a:rPr lang="en-US" sz="2800" dirty="0" smtClean="0">
                <a:solidFill>
                  <a:srgbClr val="333333"/>
                </a:solidFill>
                <a:latin typeface="Times New Roman" panose="02020603050405020304" pitchFamily="18" charset="0"/>
                <a:cs typeface="Times New Roman" panose="02020603050405020304" pitchFamily="18" charset="0"/>
              </a:rPr>
              <a:t>He </a:t>
            </a:r>
            <a:r>
              <a:rPr lang="en-US" sz="2800" dirty="0">
                <a:solidFill>
                  <a:srgbClr val="333333"/>
                </a:solidFill>
                <a:latin typeface="Times New Roman" panose="02020603050405020304" pitchFamily="18" charset="0"/>
                <a:cs typeface="Times New Roman" panose="02020603050405020304" pitchFamily="18" charset="0"/>
              </a:rPr>
              <a:t>declared </a:t>
            </a:r>
            <a:r>
              <a:rPr lang="en-US" sz="2800" b="1" dirty="0">
                <a:solidFill>
                  <a:srgbClr val="333333"/>
                </a:solidFill>
                <a:latin typeface="Times New Roman" panose="02020603050405020304" pitchFamily="18" charset="0"/>
                <a:cs typeface="Times New Roman" panose="02020603050405020304" pitchFamily="18" charset="0"/>
              </a:rPr>
              <a:t>British India </a:t>
            </a:r>
            <a:r>
              <a:rPr lang="en-US" sz="2800" dirty="0">
                <a:solidFill>
                  <a:srgbClr val="333333"/>
                </a:solidFill>
                <a:latin typeface="Times New Roman" panose="02020603050405020304" pitchFamily="18" charset="0"/>
                <a:cs typeface="Times New Roman" panose="02020603050405020304" pitchFamily="18" charset="0"/>
              </a:rPr>
              <a:t>as a </a:t>
            </a:r>
            <a:r>
              <a:rPr lang="en-US" sz="2800" b="1" dirty="0">
                <a:solidFill>
                  <a:srgbClr val="333333"/>
                </a:solidFill>
                <a:latin typeface="Times New Roman" panose="02020603050405020304" pitchFamily="18" charset="0"/>
                <a:cs typeface="Times New Roman" panose="02020603050405020304" pitchFamily="18" charset="0"/>
              </a:rPr>
              <a:t>Dar- al- </a:t>
            </a:r>
            <a:r>
              <a:rPr lang="en-US" sz="2800" b="1" dirty="0" err="1">
                <a:solidFill>
                  <a:srgbClr val="333333"/>
                </a:solidFill>
                <a:latin typeface="Times New Roman" panose="02020603050405020304" pitchFamily="18" charset="0"/>
                <a:cs typeface="Times New Roman" panose="02020603050405020304" pitchFamily="18" charset="0"/>
              </a:rPr>
              <a:t>harb</a:t>
            </a:r>
            <a:r>
              <a:rPr lang="en-US" sz="2800" dirty="0">
                <a:solidFill>
                  <a:srgbClr val="333333"/>
                </a:solidFill>
                <a:latin typeface="Times New Roman" panose="02020603050405020304" pitchFamily="18" charset="0"/>
                <a:cs typeface="Times New Roman" panose="02020603050405020304" pitchFamily="18" charset="0"/>
              </a:rPr>
              <a:t> (an enemy state); in view of the inability to wage a </a:t>
            </a:r>
            <a:r>
              <a:rPr lang="en-US" sz="2800" b="1" dirty="0">
                <a:solidFill>
                  <a:srgbClr val="333333"/>
                </a:solidFill>
                <a:latin typeface="Times New Roman" panose="02020603050405020304" pitchFamily="18" charset="0"/>
                <a:cs typeface="Times New Roman" panose="02020603050405020304" pitchFamily="18" charset="0"/>
              </a:rPr>
              <a:t>war of freedom </a:t>
            </a:r>
            <a:r>
              <a:rPr lang="en-US" sz="2800" dirty="0">
                <a:solidFill>
                  <a:srgbClr val="333333"/>
                </a:solidFill>
                <a:latin typeface="Times New Roman" panose="02020603050405020304" pitchFamily="18" charset="0"/>
                <a:cs typeface="Times New Roman" panose="02020603050405020304" pitchFamily="18" charset="0"/>
              </a:rPr>
              <a:t>against the occupation power, he gave the lesser verdict that the absence of Muslim administration deprived the Muslims of </a:t>
            </a:r>
            <a:r>
              <a:rPr lang="en-US" sz="2800" dirty="0" smtClean="0">
                <a:solidFill>
                  <a:srgbClr val="333333"/>
                </a:solidFill>
                <a:latin typeface="Times New Roman" panose="02020603050405020304" pitchFamily="18" charset="0"/>
                <a:cs typeface="Times New Roman" panose="02020603050405020304" pitchFamily="18" charset="0"/>
              </a:rPr>
              <a:t>Bengal </a:t>
            </a:r>
            <a:r>
              <a:rPr lang="en-US" sz="2800" dirty="0">
                <a:solidFill>
                  <a:srgbClr val="333333"/>
                </a:solidFill>
                <a:latin typeface="Times New Roman" panose="02020603050405020304" pitchFamily="18" charset="0"/>
                <a:cs typeface="Times New Roman" panose="02020603050405020304" pitchFamily="18" charset="0"/>
              </a:rPr>
              <a:t>from holding the </a:t>
            </a:r>
            <a:r>
              <a:rPr lang="en-US" sz="2800" b="1" dirty="0">
                <a:solidFill>
                  <a:srgbClr val="333333"/>
                </a:solidFill>
                <a:latin typeface="Times New Roman" panose="02020603050405020304" pitchFamily="18" charset="0"/>
                <a:cs typeface="Times New Roman" panose="02020603050405020304" pitchFamily="18" charset="0"/>
              </a:rPr>
              <a:t>congregational prayers </a:t>
            </a:r>
            <a:r>
              <a:rPr lang="en-US" sz="2800" dirty="0">
                <a:solidFill>
                  <a:srgbClr val="333333"/>
                </a:solidFill>
                <a:latin typeface="Times New Roman" panose="02020603050405020304" pitchFamily="18" charset="0"/>
                <a:cs typeface="Times New Roman" panose="02020603050405020304" pitchFamily="18" charset="0"/>
              </a:rPr>
              <a:t>of </a:t>
            </a:r>
            <a:r>
              <a:rPr lang="en-US" sz="2800" b="1" dirty="0" err="1">
                <a:solidFill>
                  <a:srgbClr val="333333"/>
                </a:solidFill>
                <a:latin typeface="Times New Roman" panose="02020603050405020304" pitchFamily="18" charset="0"/>
                <a:cs typeface="Times New Roman" panose="02020603050405020304" pitchFamily="18" charset="0"/>
              </a:rPr>
              <a:t>Juma</a:t>
            </a:r>
            <a:r>
              <a:rPr lang="en-US" sz="2800" b="1" dirty="0">
                <a:solidFill>
                  <a:srgbClr val="333333"/>
                </a:solidFill>
                <a:latin typeface="Times New Roman" panose="02020603050405020304" pitchFamily="18" charset="0"/>
                <a:cs typeface="Times New Roman" panose="02020603050405020304" pitchFamily="18" charset="0"/>
              </a:rPr>
              <a:t>' and </a:t>
            </a:r>
            <a:r>
              <a:rPr lang="en-US" sz="2800" b="1" dirty="0" err="1">
                <a:solidFill>
                  <a:srgbClr val="333333"/>
                </a:solidFill>
                <a:latin typeface="Times New Roman" panose="02020603050405020304" pitchFamily="18" charset="0"/>
                <a:cs typeface="Times New Roman" panose="02020603050405020304" pitchFamily="18" charset="0"/>
              </a:rPr>
              <a:t>Eids</a:t>
            </a:r>
            <a:r>
              <a:rPr lang="en-US" sz="2800" dirty="0">
                <a:solidFill>
                  <a:srgbClr val="333333"/>
                </a:solidFill>
                <a:latin typeface="Times New Roman" panose="02020603050405020304" pitchFamily="18" charset="0"/>
                <a:cs typeface="Times New Roman" panose="02020603050405020304" pitchFamily="18" charset="0"/>
              </a:rPr>
              <a:t>. </a:t>
            </a:r>
            <a:endParaRPr lang="en-US" sz="2800" dirty="0" smtClean="0">
              <a:solidFill>
                <a:srgbClr val="333333"/>
              </a:solidFill>
              <a:latin typeface="Times New Roman" panose="02020603050405020304" pitchFamily="18" charset="0"/>
              <a:cs typeface="Times New Roman" panose="02020603050405020304" pitchFamily="18" charset="0"/>
            </a:endParaRPr>
          </a:p>
          <a:p>
            <a:pPr algn="just"/>
            <a:endParaRPr lang="en-US" sz="2800" dirty="0">
              <a:solidFill>
                <a:srgbClr val="333333"/>
              </a:solidFill>
              <a:latin typeface="Times New Roman" panose="02020603050405020304" pitchFamily="18" charset="0"/>
              <a:cs typeface="Times New Roman" panose="02020603050405020304" pitchFamily="18" charset="0"/>
            </a:endParaRPr>
          </a:p>
          <a:p>
            <a:pPr algn="just"/>
            <a:r>
              <a:rPr lang="en-US" sz="2800" dirty="0">
                <a:solidFill>
                  <a:srgbClr val="333333"/>
                </a:solidFill>
                <a:latin typeface="Times New Roman" panose="02020603050405020304" pitchFamily="18" charset="0"/>
                <a:cs typeface="Times New Roman" panose="02020603050405020304" pitchFamily="18" charset="0"/>
              </a:rPr>
              <a:t>H</a:t>
            </a:r>
            <a:r>
              <a:rPr lang="en-US" sz="2800" dirty="0" smtClean="0">
                <a:solidFill>
                  <a:srgbClr val="333333"/>
                </a:solidFill>
                <a:latin typeface="Times New Roman" panose="02020603050405020304" pitchFamily="18" charset="0"/>
                <a:cs typeface="Times New Roman" panose="02020603050405020304" pitchFamily="18" charset="0"/>
              </a:rPr>
              <a:t>e </a:t>
            </a:r>
            <a:r>
              <a:rPr lang="en-US" sz="2800" dirty="0">
                <a:solidFill>
                  <a:srgbClr val="333333"/>
                </a:solidFill>
                <a:latin typeface="Times New Roman" panose="02020603050405020304" pitchFamily="18" charset="0"/>
                <a:cs typeface="Times New Roman" panose="02020603050405020304" pitchFamily="18" charset="0"/>
              </a:rPr>
              <a:t>declared that </a:t>
            </a:r>
            <a:r>
              <a:rPr lang="en-US" sz="2800" b="1" dirty="0" err="1">
                <a:solidFill>
                  <a:srgbClr val="333333"/>
                </a:solidFill>
                <a:latin typeface="Times New Roman" panose="02020603050405020304" pitchFamily="18" charset="0"/>
                <a:cs typeface="Times New Roman" panose="02020603050405020304" pitchFamily="18" charset="0"/>
              </a:rPr>
              <a:t>zamindars</a:t>
            </a:r>
            <a:r>
              <a:rPr lang="en-US" sz="2800" dirty="0">
                <a:solidFill>
                  <a:srgbClr val="333333"/>
                </a:solidFill>
                <a:latin typeface="Times New Roman" panose="02020603050405020304" pitchFamily="18" charset="0"/>
                <a:cs typeface="Times New Roman" panose="02020603050405020304" pitchFamily="18" charset="0"/>
              </a:rPr>
              <a:t> created under the </a:t>
            </a:r>
            <a:r>
              <a:rPr lang="en-US" sz="2800" b="1" dirty="0">
                <a:solidFill>
                  <a:srgbClr val="333333"/>
                </a:solidFill>
                <a:latin typeface="Times New Roman" panose="02020603050405020304" pitchFamily="18" charset="0"/>
                <a:cs typeface="Times New Roman" panose="02020603050405020304" pitchFamily="18" charset="0"/>
              </a:rPr>
              <a:t>Permanent Settlement </a:t>
            </a:r>
            <a:r>
              <a:rPr lang="en-US" sz="2800" dirty="0">
                <a:solidFill>
                  <a:srgbClr val="333333"/>
                </a:solidFill>
                <a:latin typeface="Times New Roman" panose="02020603050405020304" pitchFamily="18" charset="0"/>
                <a:cs typeface="Times New Roman" panose="02020603050405020304" pitchFamily="18" charset="0"/>
              </a:rPr>
              <a:t>had </a:t>
            </a:r>
            <a:r>
              <a:rPr lang="en-US" sz="2800" b="1" dirty="0">
                <a:solidFill>
                  <a:srgbClr val="333333"/>
                </a:solidFill>
                <a:latin typeface="Times New Roman" panose="02020603050405020304" pitchFamily="18" charset="0"/>
                <a:cs typeface="Times New Roman" panose="02020603050405020304" pitchFamily="18" charset="0"/>
              </a:rPr>
              <a:t>no right </a:t>
            </a:r>
            <a:r>
              <a:rPr lang="en-US" sz="2800" dirty="0">
                <a:solidFill>
                  <a:srgbClr val="333333"/>
                </a:solidFill>
                <a:latin typeface="Times New Roman" panose="02020603050405020304" pitchFamily="18" charset="0"/>
                <a:cs typeface="Times New Roman" panose="02020603050405020304" pitchFamily="18" charset="0"/>
              </a:rPr>
              <a:t>to a share of the agricultural crops produced by the </a:t>
            </a:r>
            <a:r>
              <a:rPr lang="en-US" sz="2800" dirty="0" smtClean="0">
                <a:solidFill>
                  <a:srgbClr val="333333"/>
                </a:solidFill>
                <a:latin typeface="Times New Roman" panose="02020603050405020304" pitchFamily="18" charset="0"/>
                <a:cs typeface="Times New Roman" panose="02020603050405020304" pitchFamily="18" charset="0"/>
              </a:rPr>
              <a:t>Muslim tillers </a:t>
            </a:r>
            <a:r>
              <a:rPr lang="en-US" sz="2800" dirty="0">
                <a:solidFill>
                  <a:srgbClr val="333333"/>
                </a:solidFill>
                <a:latin typeface="Times New Roman" panose="02020603050405020304" pitchFamily="18" charset="0"/>
                <a:cs typeface="Times New Roman" panose="02020603050405020304" pitchFamily="18" charset="0"/>
              </a:rPr>
              <a:t>of the land. </a:t>
            </a:r>
            <a:r>
              <a:rPr lang="en-US" sz="2800" dirty="0">
                <a:solidFill>
                  <a:srgbClr val="333333"/>
                </a:solidFill>
                <a:latin typeface="Times New Roman" panose="02020603050405020304" pitchFamily="18" charset="0"/>
                <a:cs typeface="Times New Roman" panose="02020603050405020304" pitchFamily="18" charset="0"/>
              </a:rPr>
              <a:t>He instructed his followers </a:t>
            </a:r>
            <a:r>
              <a:rPr lang="en-US" sz="2800" b="1" dirty="0">
                <a:solidFill>
                  <a:srgbClr val="333333"/>
                </a:solidFill>
                <a:latin typeface="Times New Roman" panose="02020603050405020304" pitchFamily="18" charset="0"/>
                <a:cs typeface="Times New Roman" panose="02020603050405020304" pitchFamily="18" charset="0"/>
              </a:rPr>
              <a:t>not to participate in the Puja festivities</a:t>
            </a:r>
            <a:r>
              <a:rPr lang="en-US" sz="2800" dirty="0">
                <a:solidFill>
                  <a:srgbClr val="333333"/>
                </a:solidFill>
                <a:latin typeface="Times New Roman" panose="02020603050405020304" pitchFamily="18" charset="0"/>
                <a:cs typeface="Times New Roman" panose="02020603050405020304" pitchFamily="18" charset="0"/>
              </a:rPr>
              <a:t> of the polytheistic Hindu </a:t>
            </a:r>
            <a:r>
              <a:rPr lang="en-US" sz="2800" dirty="0" err="1">
                <a:solidFill>
                  <a:srgbClr val="333333"/>
                </a:solidFill>
                <a:latin typeface="Times New Roman" panose="02020603050405020304" pitchFamily="18" charset="0"/>
                <a:cs typeface="Times New Roman" panose="02020603050405020304" pitchFamily="18" charset="0"/>
              </a:rPr>
              <a:t>neighbours</a:t>
            </a:r>
            <a:r>
              <a:rPr lang="en-US" sz="2800" dirty="0">
                <a:solidFill>
                  <a:srgbClr val="333333"/>
                </a:solidFill>
                <a:latin typeface="Times New Roman" panose="02020603050405020304" pitchFamily="18" charset="0"/>
                <a:cs typeface="Times New Roman" panose="02020603050405020304" pitchFamily="18" charset="0"/>
              </a:rPr>
              <a:t>, </a:t>
            </a:r>
            <a:r>
              <a:rPr lang="en-US" sz="2800" b="1" dirty="0">
                <a:solidFill>
                  <a:srgbClr val="333333"/>
                </a:solidFill>
                <a:latin typeface="Times New Roman" panose="02020603050405020304" pitchFamily="18" charset="0"/>
                <a:cs typeface="Times New Roman" panose="02020603050405020304" pitchFamily="18" charset="0"/>
              </a:rPr>
              <a:t>pay any crop-levy </a:t>
            </a:r>
            <a:r>
              <a:rPr lang="en-US" sz="2800" dirty="0">
                <a:solidFill>
                  <a:srgbClr val="333333"/>
                </a:solidFill>
                <a:latin typeface="Times New Roman" panose="02020603050405020304" pitchFamily="18" charset="0"/>
                <a:cs typeface="Times New Roman" panose="02020603050405020304" pitchFamily="18" charset="0"/>
              </a:rPr>
              <a:t>imposed on them by the </a:t>
            </a:r>
            <a:r>
              <a:rPr lang="en-US" sz="2800" b="1" dirty="0" err="1">
                <a:solidFill>
                  <a:srgbClr val="333333"/>
                </a:solidFill>
                <a:latin typeface="Times New Roman" panose="02020603050405020304" pitchFamily="18" charset="0"/>
                <a:cs typeface="Times New Roman" panose="02020603050405020304" pitchFamily="18" charset="0"/>
              </a:rPr>
              <a:t>zamindars</a:t>
            </a:r>
            <a:r>
              <a:rPr lang="en-US" sz="2800" dirty="0">
                <a:solidFill>
                  <a:srgbClr val="333333"/>
                </a:solidFill>
                <a:latin typeface="Times New Roman" panose="02020603050405020304" pitchFamily="18" charset="0"/>
                <a:cs typeface="Times New Roman" panose="02020603050405020304" pitchFamily="18" charset="0"/>
              </a:rPr>
              <a:t>, besides the legal revenues fixed by the rent-roll of the government.</a:t>
            </a:r>
          </a:p>
        </p:txBody>
      </p:sp>
    </p:spTree>
    <p:extLst>
      <p:ext uri="{BB962C8B-B14F-4D97-AF65-F5344CB8AC3E}">
        <p14:creationId xmlns:p14="http://schemas.microsoft.com/office/powerpoint/2010/main" val="3262967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656" y="188665"/>
            <a:ext cx="10461938" cy="6617196"/>
          </a:xfrm>
          <a:prstGeom prst="rect">
            <a:avLst/>
          </a:prstGeom>
        </p:spPr>
        <p:txBody>
          <a:bodyPr wrap="square">
            <a:spAutoFit/>
          </a:bodyPr>
          <a:lstStyle/>
          <a:p>
            <a:pPr algn="just"/>
            <a:r>
              <a:rPr lang="en-US" sz="3200" b="1" dirty="0" err="1" smtClean="0">
                <a:solidFill>
                  <a:srgbClr val="FF0000"/>
                </a:solidFill>
                <a:latin typeface="Times New Roman" panose="02020603050405020304" pitchFamily="18" charset="0"/>
                <a:cs typeface="Times New Roman" panose="02020603050405020304" pitchFamily="18" charset="0"/>
              </a:rPr>
              <a:t>Rokeya</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Sakhawat</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Hossain </a:t>
            </a:r>
            <a:r>
              <a:rPr lang="en-US" sz="3200" dirty="0">
                <a:solidFill>
                  <a:srgbClr val="FF0000"/>
                </a:solidFill>
                <a:latin typeface="Times New Roman" panose="02020603050405020304" pitchFamily="18" charset="0"/>
                <a:cs typeface="Times New Roman" panose="02020603050405020304" pitchFamily="18" charset="0"/>
              </a:rPr>
              <a:t> (1880-1932</a:t>
            </a:r>
            <a:r>
              <a:rPr lang="en-US" sz="3200" dirty="0" smtClean="0">
                <a:solidFill>
                  <a:srgbClr val="FF0000"/>
                </a:solidFill>
                <a:latin typeface="Times New Roman" panose="02020603050405020304" pitchFamily="18" charset="0"/>
                <a:cs typeface="Times New Roman" panose="02020603050405020304" pitchFamily="18" charset="0"/>
              </a:rPr>
              <a:t>):</a:t>
            </a:r>
          </a:p>
          <a:p>
            <a:pPr algn="just"/>
            <a:r>
              <a:rPr lang="en-US" sz="2800" dirty="0"/>
              <a:t>She was a famous writer, poet, </a:t>
            </a:r>
            <a:r>
              <a:rPr lang="en-US" sz="2800" dirty="0"/>
              <a:t>educationist, social </a:t>
            </a:r>
            <a:r>
              <a:rPr lang="en-US" sz="2800" dirty="0"/>
              <a:t>reformer who played </a:t>
            </a:r>
            <a:r>
              <a:rPr lang="en-US" sz="2800" dirty="0"/>
              <a:t>a </a:t>
            </a:r>
            <a:r>
              <a:rPr lang="en-US" sz="2800" b="1" dirty="0"/>
              <a:t>pioneering role in awakening Muslim </a:t>
            </a:r>
            <a:r>
              <a:rPr lang="en-US" sz="2800" b="1" dirty="0"/>
              <a:t>women </a:t>
            </a:r>
            <a:r>
              <a:rPr lang="en-US" sz="2800" dirty="0"/>
              <a:t>during the colonial period of Bengal history. </a:t>
            </a:r>
            <a:r>
              <a:rPr lang="en-US" sz="2800" dirty="0"/>
              <a:t>She was born on 9 December 1880 into a landed family of </a:t>
            </a:r>
            <a:r>
              <a:rPr lang="en-US" sz="2800" b="1" dirty="0" err="1"/>
              <a:t>Pairaband</a:t>
            </a:r>
            <a:r>
              <a:rPr lang="en-US" sz="2800" b="1" dirty="0"/>
              <a:t> in </a:t>
            </a:r>
            <a:r>
              <a:rPr lang="en-US" sz="2800" b="1" dirty="0"/>
              <a:t>R</a:t>
            </a:r>
            <a:r>
              <a:rPr lang="en-US" sz="2800" b="1" dirty="0" smtClean="0"/>
              <a:t>angpur</a:t>
            </a:r>
            <a:r>
              <a:rPr lang="en-US" sz="2800" dirty="0" smtClean="0"/>
              <a:t>.</a:t>
            </a:r>
          </a:p>
          <a:p>
            <a:pPr algn="just"/>
            <a:endParaRPr lang="en-US" sz="2800" dirty="0"/>
          </a:p>
          <a:p>
            <a:pPr algn="just"/>
            <a:r>
              <a:rPr lang="en-US" sz="2800" dirty="0" smtClean="0"/>
              <a:t>Her </a:t>
            </a:r>
            <a:r>
              <a:rPr lang="en-US" sz="2800" dirty="0"/>
              <a:t>father was a </a:t>
            </a:r>
            <a:r>
              <a:rPr lang="en-US" sz="2800" b="1" dirty="0"/>
              <a:t>multi-lingual intellectual </a:t>
            </a:r>
            <a:r>
              <a:rPr lang="en-US" sz="2800" dirty="0"/>
              <a:t>and was versed in Arabic, Urdu, Persian, Bangla, Hindi and English. But yet, he could not transcend the </a:t>
            </a:r>
            <a:r>
              <a:rPr lang="en-US" sz="2800" b="1" dirty="0"/>
              <a:t>spirit of the time about women education</a:t>
            </a:r>
            <a:r>
              <a:rPr lang="en-US" sz="2800" dirty="0"/>
              <a:t>. Like the rest of the society, Saber was also of the opinion that </a:t>
            </a:r>
            <a:r>
              <a:rPr lang="en-US" sz="2800" b="1" dirty="0"/>
              <a:t>women should not receive education </a:t>
            </a:r>
            <a:r>
              <a:rPr lang="en-US" sz="2800" dirty="0"/>
              <a:t>beyond the bounds of </a:t>
            </a:r>
            <a:r>
              <a:rPr lang="en-US" sz="2800" dirty="0" smtClean="0"/>
              <a:t>home. Therefore, </a:t>
            </a:r>
            <a:r>
              <a:rPr lang="en-US" sz="2800" dirty="0" err="1" smtClean="0"/>
              <a:t>Rokeya</a:t>
            </a:r>
            <a:r>
              <a:rPr lang="en-US" sz="2800" dirty="0" smtClean="0"/>
              <a:t> </a:t>
            </a:r>
            <a:r>
              <a:rPr lang="en-US" sz="2800" dirty="0"/>
              <a:t>was not allowed to receive formal education, she learnt both </a:t>
            </a:r>
            <a:r>
              <a:rPr lang="en-US" sz="2800" b="1" dirty="0"/>
              <a:t>Bangla and English </a:t>
            </a:r>
            <a:r>
              <a:rPr lang="en-US" sz="2800" dirty="0"/>
              <a:t>at home with the help of </a:t>
            </a:r>
            <a:r>
              <a:rPr lang="en-US" sz="2800" b="1" dirty="0"/>
              <a:t>her brothers</a:t>
            </a:r>
            <a:r>
              <a:rPr lang="en-US" sz="2800" dirty="0"/>
              <a:t>. </a:t>
            </a:r>
            <a:r>
              <a:rPr lang="en-US" sz="2800" dirty="0" smtClean="0"/>
              <a:t>Her </a:t>
            </a:r>
            <a:r>
              <a:rPr lang="en-US" sz="2800" dirty="0"/>
              <a:t>elder brothers and sister not only contributed to educating </a:t>
            </a:r>
            <a:r>
              <a:rPr lang="en-US" sz="2800" dirty="0" smtClean="0"/>
              <a:t>her, </a:t>
            </a:r>
            <a:r>
              <a:rPr lang="en-US" sz="2800" dirty="0"/>
              <a:t>but also inspired her in writing.</a:t>
            </a:r>
            <a:endParaRPr lang="en-US" sz="28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142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8038" y="502276"/>
            <a:ext cx="10599313" cy="5509200"/>
          </a:xfrm>
          <a:prstGeom prst="rect">
            <a:avLst/>
          </a:prstGeom>
        </p:spPr>
        <p:txBody>
          <a:bodyPr wrap="square">
            <a:spAutoFit/>
          </a:bodyPr>
          <a:lstStyle/>
          <a:p>
            <a:pPr algn="just"/>
            <a:r>
              <a:rPr lang="en-US" sz="3200" dirty="0">
                <a:solidFill>
                  <a:srgbClr val="333333"/>
                </a:solidFill>
                <a:latin typeface="Times New Roman" panose="02020603050405020304" pitchFamily="18" charset="0"/>
                <a:cs typeface="Times New Roman" panose="02020603050405020304" pitchFamily="18" charset="0"/>
              </a:rPr>
              <a:t>In 1898, </a:t>
            </a:r>
            <a:r>
              <a:rPr lang="en-US" sz="3200" dirty="0" err="1" smtClean="0">
                <a:solidFill>
                  <a:srgbClr val="333333"/>
                </a:solidFill>
                <a:latin typeface="Times New Roman" panose="02020603050405020304" pitchFamily="18" charset="0"/>
                <a:cs typeface="Times New Roman" panose="02020603050405020304" pitchFamily="18" charset="0"/>
              </a:rPr>
              <a:t>Rokeya</a:t>
            </a:r>
            <a:r>
              <a:rPr lang="en-US" sz="3200" dirty="0" smtClean="0">
                <a:solidFill>
                  <a:srgbClr val="333333"/>
                </a:solidFill>
                <a:latin typeface="Times New Roman" panose="02020603050405020304" pitchFamily="18" charset="0"/>
                <a:cs typeface="Times New Roman" panose="02020603050405020304" pitchFamily="18" charset="0"/>
              </a:rPr>
              <a:t> </a:t>
            </a:r>
            <a:r>
              <a:rPr lang="en-US" sz="3200" dirty="0">
                <a:solidFill>
                  <a:srgbClr val="333333"/>
                </a:solidFill>
                <a:latin typeface="Times New Roman" panose="02020603050405020304" pitchFamily="18" charset="0"/>
                <a:cs typeface="Times New Roman" panose="02020603050405020304" pitchFamily="18" charset="0"/>
              </a:rPr>
              <a:t>was married to </a:t>
            </a:r>
            <a:r>
              <a:rPr lang="en-US" sz="3200" b="1" dirty="0">
                <a:solidFill>
                  <a:srgbClr val="333333"/>
                </a:solidFill>
                <a:latin typeface="Times New Roman" panose="02020603050405020304" pitchFamily="18" charset="0"/>
                <a:cs typeface="Times New Roman" panose="02020603050405020304" pitchFamily="18" charset="0"/>
              </a:rPr>
              <a:t>Syed </a:t>
            </a:r>
            <a:r>
              <a:rPr lang="en-US" sz="3200" b="1" dirty="0" err="1">
                <a:solidFill>
                  <a:srgbClr val="333333"/>
                </a:solidFill>
                <a:latin typeface="Times New Roman" panose="02020603050405020304" pitchFamily="18" charset="0"/>
                <a:cs typeface="Times New Roman" panose="02020603050405020304" pitchFamily="18" charset="0"/>
              </a:rPr>
              <a:t>Sakhawat</a:t>
            </a:r>
            <a:r>
              <a:rPr lang="en-US" sz="3200" b="1" dirty="0">
                <a:solidFill>
                  <a:srgbClr val="333333"/>
                </a:solidFill>
                <a:latin typeface="Times New Roman" panose="02020603050405020304" pitchFamily="18" charset="0"/>
                <a:cs typeface="Times New Roman" panose="02020603050405020304" pitchFamily="18" charset="0"/>
              </a:rPr>
              <a:t> Hossain</a:t>
            </a:r>
            <a:r>
              <a:rPr lang="en-US" sz="3200" dirty="0">
                <a:solidFill>
                  <a:srgbClr val="333333"/>
                </a:solidFill>
                <a:latin typeface="Times New Roman" panose="02020603050405020304" pitchFamily="18" charset="0"/>
                <a:cs typeface="Times New Roman" panose="02020603050405020304" pitchFamily="18" charset="0"/>
              </a:rPr>
              <a:t>, an </a:t>
            </a:r>
            <a:r>
              <a:rPr lang="en-US" sz="3200" b="1" dirty="0">
                <a:solidFill>
                  <a:srgbClr val="333333"/>
                </a:solidFill>
                <a:latin typeface="Times New Roman" panose="02020603050405020304" pitchFamily="18" charset="0"/>
                <a:cs typeface="Times New Roman" panose="02020603050405020304" pitchFamily="18" charset="0"/>
              </a:rPr>
              <a:t>Urdu-speaking</a:t>
            </a:r>
            <a:r>
              <a:rPr lang="en-US" sz="3200" dirty="0">
                <a:solidFill>
                  <a:srgbClr val="333333"/>
                </a:solidFill>
                <a:latin typeface="Times New Roman" panose="02020603050405020304" pitchFamily="18" charset="0"/>
                <a:cs typeface="Times New Roman" panose="02020603050405020304" pitchFamily="18" charset="0"/>
              </a:rPr>
              <a:t> man from Bhagalpur in Bihar. A </a:t>
            </a:r>
            <a:r>
              <a:rPr lang="en-US" sz="3200" b="1" dirty="0">
                <a:solidFill>
                  <a:srgbClr val="333333"/>
                </a:solidFill>
                <a:latin typeface="Times New Roman" panose="02020603050405020304" pitchFamily="18" charset="0"/>
                <a:cs typeface="Times New Roman" panose="02020603050405020304" pitchFamily="18" charset="0"/>
              </a:rPr>
              <a:t>deputy magistrate</a:t>
            </a:r>
            <a:r>
              <a:rPr lang="en-US" sz="3200" dirty="0">
                <a:solidFill>
                  <a:srgbClr val="333333"/>
                </a:solidFill>
                <a:latin typeface="Times New Roman" panose="02020603050405020304" pitchFamily="18" charset="0"/>
                <a:cs typeface="Times New Roman" panose="02020603050405020304" pitchFamily="18" charset="0"/>
              </a:rPr>
              <a:t>, </a:t>
            </a:r>
            <a:r>
              <a:rPr lang="en-US" sz="3200" dirty="0" err="1">
                <a:solidFill>
                  <a:srgbClr val="333333"/>
                </a:solidFill>
                <a:latin typeface="Times New Roman" panose="02020603050405020304" pitchFamily="18" charset="0"/>
                <a:cs typeface="Times New Roman" panose="02020603050405020304" pitchFamily="18" charset="0"/>
              </a:rPr>
              <a:t>Sakhawat</a:t>
            </a:r>
            <a:r>
              <a:rPr lang="en-US" sz="3200" dirty="0">
                <a:solidFill>
                  <a:srgbClr val="333333"/>
                </a:solidFill>
                <a:latin typeface="Times New Roman" panose="02020603050405020304" pitchFamily="18" charset="0"/>
                <a:cs typeface="Times New Roman" panose="02020603050405020304" pitchFamily="18" charset="0"/>
              </a:rPr>
              <a:t> Hossain was liberal and progressive, and encouraged his wife to study both Bangla and English and also inspired her to read literary works from home and abroad and she took the </a:t>
            </a:r>
            <a:r>
              <a:rPr lang="en-US" sz="3200" b="1" dirty="0">
                <a:solidFill>
                  <a:srgbClr val="333333"/>
                </a:solidFill>
                <a:latin typeface="Times New Roman" panose="02020603050405020304" pitchFamily="18" charset="0"/>
                <a:cs typeface="Times New Roman" panose="02020603050405020304" pitchFamily="18" charset="0"/>
              </a:rPr>
              <a:t>fullest advantage of the liberality </a:t>
            </a:r>
            <a:r>
              <a:rPr lang="en-US" sz="3200" dirty="0">
                <a:solidFill>
                  <a:srgbClr val="333333"/>
                </a:solidFill>
                <a:latin typeface="Times New Roman" panose="02020603050405020304" pitchFamily="18" charset="0"/>
                <a:cs typeface="Times New Roman" panose="02020603050405020304" pitchFamily="18" charset="0"/>
              </a:rPr>
              <a:t>of her husband. Besides reading the existing literature in Bangla very extensively, she also took to writing at the same time. Unfortunately, </a:t>
            </a:r>
            <a:r>
              <a:rPr lang="en-US" sz="3200" dirty="0" err="1">
                <a:solidFill>
                  <a:srgbClr val="333333"/>
                </a:solidFill>
                <a:latin typeface="Times New Roman" panose="02020603050405020304" pitchFamily="18" charset="0"/>
                <a:cs typeface="Times New Roman" panose="02020603050405020304" pitchFamily="18" charset="0"/>
              </a:rPr>
              <a:t>Roquiah</a:t>
            </a:r>
            <a:r>
              <a:rPr lang="en-US" sz="3200" dirty="0">
                <a:solidFill>
                  <a:srgbClr val="333333"/>
                </a:solidFill>
                <a:latin typeface="Times New Roman" panose="02020603050405020304" pitchFamily="18" charset="0"/>
                <a:cs typeface="Times New Roman" panose="02020603050405020304" pitchFamily="18" charset="0"/>
              </a:rPr>
              <a:t> had a short conjugal life. Her husband died on </a:t>
            </a:r>
            <a:r>
              <a:rPr lang="en-US" sz="3200" b="1" dirty="0">
                <a:solidFill>
                  <a:srgbClr val="333333"/>
                </a:solidFill>
                <a:latin typeface="Times New Roman" panose="02020603050405020304" pitchFamily="18" charset="0"/>
                <a:cs typeface="Times New Roman" panose="02020603050405020304" pitchFamily="18" charset="0"/>
              </a:rPr>
              <a:t>3 May 1909</a:t>
            </a:r>
            <a:r>
              <a:rPr lang="en-US" sz="3200" dirty="0">
                <a:solidFill>
                  <a:srgbClr val="333333"/>
                </a:solidFill>
                <a:latin typeface="Times New Roman" panose="02020603050405020304" pitchFamily="18" charset="0"/>
                <a:cs typeface="Times New Roman" panose="02020603050405020304" pitchFamily="18" charset="0"/>
              </a:rPr>
              <a:t>. She had </a:t>
            </a:r>
            <a:r>
              <a:rPr lang="en-US" sz="3200" b="1" dirty="0">
                <a:solidFill>
                  <a:srgbClr val="333333"/>
                </a:solidFill>
                <a:latin typeface="Times New Roman" panose="02020603050405020304" pitchFamily="18" charset="0"/>
                <a:cs typeface="Times New Roman" panose="02020603050405020304" pitchFamily="18" charset="0"/>
              </a:rPr>
              <a:t>two daughters</a:t>
            </a:r>
            <a:r>
              <a:rPr lang="en-US" sz="3200" dirty="0">
                <a:solidFill>
                  <a:srgbClr val="333333"/>
                </a:solidFill>
                <a:latin typeface="Times New Roman" panose="02020603050405020304" pitchFamily="18" charset="0"/>
                <a:cs typeface="Times New Roman" panose="02020603050405020304" pitchFamily="18" charset="0"/>
              </a:rPr>
              <a:t>, but they died in infancy.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41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586" y="412124"/>
            <a:ext cx="10431887" cy="5755422"/>
          </a:xfrm>
          <a:prstGeom prst="rect">
            <a:avLst/>
          </a:prstGeom>
        </p:spPr>
        <p:txBody>
          <a:bodyPr wrap="square">
            <a:spAutoFit/>
          </a:bodyPr>
          <a:lstStyle/>
          <a:p>
            <a:r>
              <a:rPr lang="en-US" sz="3200" b="1" dirty="0">
                <a:solidFill>
                  <a:srgbClr val="FF0000"/>
                </a:solidFill>
                <a:latin typeface="Calibri" panose="020F0502020204030204" pitchFamily="34" charset="0"/>
                <a:ea typeface="Calibri" panose="020F0502020204030204" pitchFamily="34" charset="0"/>
                <a:cs typeface="Vrinda"/>
              </a:rPr>
              <a:t>Introduction</a:t>
            </a:r>
            <a:r>
              <a:rPr lang="en-US" sz="3200" b="1" dirty="0" smtClean="0">
                <a:solidFill>
                  <a:srgbClr val="FF0000"/>
                </a:solidFill>
                <a:latin typeface="Calibri" panose="020F0502020204030204" pitchFamily="34" charset="0"/>
                <a:ea typeface="Calibri" panose="020F0502020204030204" pitchFamily="34" charset="0"/>
                <a:cs typeface="Vrinda"/>
              </a:rPr>
              <a:t>:</a:t>
            </a:r>
            <a:endParaRPr lang="en-US" sz="2400" dirty="0">
              <a:latin typeface="Calibri" panose="020F0502020204030204" pitchFamily="34" charset="0"/>
              <a:ea typeface="Calibri" panose="020F0502020204030204" pitchFamily="34" charset="0"/>
              <a:cs typeface="Vrinda"/>
            </a:endParaRPr>
          </a:p>
          <a:p>
            <a:pPr algn="just"/>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Socio-religious reform movement within the Muslims society in Bengal and other parts of India emerged very lately in compare to the reform movements of the Hindus. Most </a:t>
            </a:r>
            <a:r>
              <a:rPr lang="en-US"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Muslims feared </a:t>
            </a: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that </a:t>
            </a:r>
            <a:r>
              <a:rPr lang="en-US"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Western education</a:t>
            </a: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would </a:t>
            </a:r>
            <a:r>
              <a:rPr lang="en-US"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endanger their religion </a:t>
            </a: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 it was un-Islamic in character. During the </a:t>
            </a:r>
            <a:r>
              <a:rPr lang="en-US"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first half of the 19th </a:t>
            </a:r>
            <a:r>
              <a:rPr lang="en-US" sz="28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century, due to the continuous struggles of some prominent Muslim scholars, </a:t>
            </a: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only </a:t>
            </a:r>
            <a:r>
              <a:rPr lang="en-US"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 handful of Muslims</a:t>
            </a: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had accepted </a:t>
            </a:r>
            <a:r>
              <a:rPr lang="en-US"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English education</a:t>
            </a: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Vrinda"/>
            </a:endParaRPr>
          </a:p>
          <a:p>
            <a:pPr algn="just"/>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Vrinda"/>
            </a:endParaRPr>
          </a:p>
          <a:p>
            <a:pPr algn="just"/>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In the early </a:t>
            </a:r>
            <a:r>
              <a:rPr lang="en-US"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19</a:t>
            </a:r>
            <a:r>
              <a:rPr lang="en-US" sz="2800" b="1" baseline="30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a:t>
            </a:r>
            <a:r>
              <a:rPr lang="en-US"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century</a:t>
            </a: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the </a:t>
            </a:r>
            <a:r>
              <a:rPr lang="en-US"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first signs of Muslim awakening </a:t>
            </a: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appeared under the leadership of </a:t>
            </a:r>
            <a:r>
              <a:rPr lang="en-US" sz="2800" b="1"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Sir Syed Ahmed Khan</a:t>
            </a: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of Bareilly in U.P. and </a:t>
            </a:r>
            <a:r>
              <a:rPr lang="en-US" sz="2800" b="1" i="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Shariatullah</a:t>
            </a:r>
            <a:r>
              <a:rPr lang="en-US" sz="2800"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of Bengal. </a:t>
            </a:r>
            <a:r>
              <a:rPr lang="en-US" sz="28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Due to their constant efforts, the age of reformation movement in the Muslim society started in India. </a:t>
            </a:r>
            <a:endParaRPr lang="en-US" sz="2400" dirty="0">
              <a:effectLst/>
              <a:latin typeface="Calibri" panose="020F0502020204030204" pitchFamily="34" charset="0"/>
              <a:ea typeface="Calibri" panose="020F0502020204030204" pitchFamily="34" charset="0"/>
              <a:cs typeface="Vrinda"/>
            </a:endParaRPr>
          </a:p>
        </p:txBody>
      </p:sp>
    </p:spTree>
    <p:extLst>
      <p:ext uri="{BB962C8B-B14F-4D97-AF65-F5344CB8AC3E}">
        <p14:creationId xmlns:p14="http://schemas.microsoft.com/office/powerpoint/2010/main" val="191169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886" y="850005"/>
            <a:ext cx="10702343" cy="4832092"/>
          </a:xfrm>
          <a:prstGeom prst="rect">
            <a:avLst/>
          </a:prstGeom>
        </p:spPr>
        <p:txBody>
          <a:bodyPr wrap="square">
            <a:spAutoFit/>
          </a:bodyPr>
          <a:lstStyle/>
          <a:p>
            <a:pPr algn="just"/>
            <a:r>
              <a:rPr lang="en-US" sz="2800" b="1" dirty="0" err="1" smtClean="0">
                <a:latin typeface="Times New Roman" panose="02020603050405020304" pitchFamily="18" charset="0"/>
                <a:cs typeface="Times New Roman" panose="02020603050405020304" pitchFamily="18" charset="0"/>
              </a:rPr>
              <a:t>Rokeya</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realized</a:t>
            </a:r>
            <a:r>
              <a:rPr lang="en-US" sz="2800" b="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that women could be freed from their shackles only if they were educated and became independent economically. On </a:t>
            </a:r>
            <a:r>
              <a:rPr lang="en-US" sz="2800" b="1" dirty="0">
                <a:latin typeface="Times New Roman" panose="02020603050405020304" pitchFamily="18" charset="0"/>
                <a:cs typeface="Times New Roman" panose="02020603050405020304" pitchFamily="18" charset="0"/>
              </a:rPr>
              <a:t>1 October 1909</a:t>
            </a:r>
            <a:r>
              <a:rPr lang="en-US" sz="2800" dirty="0">
                <a:latin typeface="Times New Roman" panose="02020603050405020304" pitchFamily="18" charset="0"/>
                <a:cs typeface="Times New Roman" panose="02020603050405020304" pitchFamily="18" charset="0"/>
              </a:rPr>
              <a:t>, she started a school for </a:t>
            </a:r>
            <a:r>
              <a:rPr lang="en-US" sz="2800" b="1" dirty="0">
                <a:latin typeface="Times New Roman" panose="02020603050405020304" pitchFamily="18" charset="0"/>
                <a:cs typeface="Times New Roman" panose="02020603050405020304" pitchFamily="18" charset="0"/>
              </a:rPr>
              <a:t>Muslim girls at Bhagalpur </a:t>
            </a:r>
            <a:r>
              <a:rPr lang="en-US" sz="2800" dirty="0">
                <a:latin typeface="Times New Roman" panose="02020603050405020304" pitchFamily="18" charset="0"/>
                <a:cs typeface="Times New Roman" panose="02020603050405020304" pitchFamily="18" charset="0"/>
              </a:rPr>
              <a:t>with only five students, naming it after her husband, </a:t>
            </a:r>
            <a:r>
              <a:rPr lang="en-US" sz="2800" b="1" dirty="0" err="1">
                <a:latin typeface="Times New Roman" panose="02020603050405020304" pitchFamily="18" charset="0"/>
                <a:cs typeface="Times New Roman" panose="02020603050405020304" pitchFamily="18" charset="0"/>
              </a:rPr>
              <a:t>Sakhawat</a:t>
            </a:r>
            <a:r>
              <a:rPr lang="en-US" sz="2800" b="1" dirty="0">
                <a:latin typeface="Times New Roman" panose="02020603050405020304" pitchFamily="18" charset="0"/>
                <a:cs typeface="Times New Roman" panose="02020603050405020304" pitchFamily="18" charset="0"/>
              </a:rPr>
              <a:t> Memorial Girls' School</a:t>
            </a:r>
            <a:r>
              <a:rPr lang="en-US" sz="2800" dirty="0">
                <a:latin typeface="Times New Roman" panose="02020603050405020304" pitchFamily="18" charset="0"/>
                <a:cs typeface="Times New Roman" panose="02020603050405020304" pitchFamily="18" charset="0"/>
              </a:rPr>
              <a:t>. However, she could not continue at Bhagalpur for domestic reasons and decided to move to Calcutta</a:t>
            </a:r>
            <a:r>
              <a:rPr lang="en-US" sz="2800" dirty="0" smtClean="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At Calcutta she set up </a:t>
            </a:r>
            <a:r>
              <a:rPr lang="en-US" sz="2800" b="1" dirty="0" err="1">
                <a:latin typeface="Times New Roman" panose="02020603050405020304" pitchFamily="18" charset="0"/>
                <a:cs typeface="Times New Roman" panose="02020603050405020304" pitchFamily="18" charset="0"/>
              </a:rPr>
              <a:t>Sakhawat</a:t>
            </a:r>
            <a:r>
              <a:rPr lang="en-US" sz="2800" b="1" dirty="0">
                <a:latin typeface="Times New Roman" panose="02020603050405020304" pitchFamily="18" charset="0"/>
                <a:cs typeface="Times New Roman" panose="02020603050405020304" pitchFamily="18" charset="0"/>
              </a:rPr>
              <a:t> Memorial Girls' School </a:t>
            </a:r>
            <a:r>
              <a:rPr lang="en-US" sz="2800" dirty="0">
                <a:latin typeface="Times New Roman" panose="02020603050405020304" pitchFamily="18" charset="0"/>
                <a:cs typeface="Times New Roman" panose="02020603050405020304" pitchFamily="18" charset="0"/>
              </a:rPr>
              <a:t>in a house at </a:t>
            </a:r>
            <a:r>
              <a:rPr lang="en-US" sz="2800" b="1" dirty="0">
                <a:latin typeface="Times New Roman" panose="02020603050405020304" pitchFamily="18" charset="0"/>
                <a:cs typeface="Times New Roman" panose="02020603050405020304" pitchFamily="18" charset="0"/>
              </a:rPr>
              <a:t>13, </a:t>
            </a:r>
            <a:r>
              <a:rPr lang="en-US" sz="2800" b="1" dirty="0" err="1">
                <a:latin typeface="Times New Roman" panose="02020603050405020304" pitchFamily="18" charset="0"/>
                <a:cs typeface="Times New Roman" panose="02020603050405020304" pitchFamily="18" charset="0"/>
              </a:rPr>
              <a:t>Waliullah</a:t>
            </a:r>
            <a:r>
              <a:rPr lang="en-US" sz="2800" b="1" dirty="0">
                <a:latin typeface="Times New Roman" panose="02020603050405020304" pitchFamily="18" charset="0"/>
                <a:cs typeface="Times New Roman" panose="02020603050405020304" pitchFamily="18" charset="0"/>
              </a:rPr>
              <a:t> Lane on 16 March 1911 </a:t>
            </a:r>
            <a:r>
              <a:rPr lang="en-US" sz="2800" dirty="0">
                <a:latin typeface="Times New Roman" panose="02020603050405020304" pitchFamily="18" charset="0"/>
                <a:cs typeface="Times New Roman" panose="02020603050405020304" pitchFamily="18" charset="0"/>
              </a:rPr>
              <a:t>with eight students. The school was upgraded to </a:t>
            </a:r>
            <a:r>
              <a:rPr lang="en-US" sz="2800" b="1" dirty="0">
                <a:latin typeface="Times New Roman" panose="02020603050405020304" pitchFamily="18" charset="0"/>
                <a:cs typeface="Times New Roman" panose="02020603050405020304" pitchFamily="18" charset="0"/>
              </a:rPr>
              <a:t>Middle English Girls' School </a:t>
            </a:r>
            <a:r>
              <a:rPr lang="en-US" sz="2800" dirty="0">
                <a:latin typeface="Times New Roman" panose="02020603050405020304" pitchFamily="18" charset="0"/>
                <a:cs typeface="Times New Roman" panose="02020603050405020304" pitchFamily="18" charset="0"/>
              </a:rPr>
              <a:t>in </a:t>
            </a:r>
            <a:r>
              <a:rPr lang="en-US" sz="2800" b="1" dirty="0">
                <a:latin typeface="Times New Roman" panose="02020603050405020304" pitchFamily="18" charset="0"/>
                <a:cs typeface="Times New Roman" panose="02020603050405020304" pitchFamily="18" charset="0"/>
              </a:rPr>
              <a:t>1917</a:t>
            </a:r>
            <a:r>
              <a:rPr lang="en-US" sz="2800" dirty="0">
                <a:latin typeface="Times New Roman" panose="02020603050405020304" pitchFamily="18" charset="0"/>
                <a:cs typeface="Times New Roman" panose="02020603050405020304" pitchFamily="18" charset="0"/>
              </a:rPr>
              <a:t> and to </a:t>
            </a:r>
            <a:r>
              <a:rPr lang="en-US" sz="2800" b="1" dirty="0">
                <a:latin typeface="Times New Roman" panose="02020603050405020304" pitchFamily="18" charset="0"/>
                <a:cs typeface="Times New Roman" panose="02020603050405020304" pitchFamily="18" charset="0"/>
              </a:rPr>
              <a:t>High English Girls' School in 1931</a:t>
            </a:r>
            <a:r>
              <a:rPr lang="en-US" sz="2800" dirty="0">
                <a:latin typeface="Times New Roman" panose="02020603050405020304" pitchFamily="18" charset="0"/>
                <a:cs typeface="Times New Roman" panose="02020603050405020304" pitchFamily="18" charset="0"/>
              </a:rPr>
              <a:t>, and all through the untiring efforts of </a:t>
            </a:r>
            <a:r>
              <a:rPr lang="en-US" sz="2800" dirty="0" err="1" smtClean="0">
                <a:latin typeface="Times New Roman" panose="02020603050405020304" pitchFamily="18" charset="0"/>
                <a:cs typeface="Times New Roman" panose="02020603050405020304" pitchFamily="18" charset="0"/>
              </a:rPr>
              <a:t>Rokeya</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21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886" y="1017431"/>
            <a:ext cx="10560677" cy="5016758"/>
          </a:xfrm>
          <a:prstGeom prst="rect">
            <a:avLst/>
          </a:prstGeom>
        </p:spPr>
        <p:txBody>
          <a:bodyPr wrap="square">
            <a:spAutoFit/>
          </a:bodyPr>
          <a:lstStyle/>
          <a:p>
            <a:pPr algn="just"/>
            <a:r>
              <a:rPr lang="en-US" sz="3200" dirty="0" err="1" smtClean="0">
                <a:solidFill>
                  <a:srgbClr val="333333"/>
                </a:solidFill>
                <a:latin typeface="Times New Roman" panose="02020603050405020304" pitchFamily="18" charset="0"/>
                <a:cs typeface="Times New Roman" panose="02020603050405020304" pitchFamily="18" charset="0"/>
              </a:rPr>
              <a:t>Rokeya</a:t>
            </a:r>
            <a:r>
              <a:rPr lang="en-US" sz="3200" dirty="0" smtClean="0">
                <a:solidFill>
                  <a:srgbClr val="333333"/>
                </a:solidFill>
                <a:latin typeface="Times New Roman" panose="02020603050405020304" pitchFamily="18" charset="0"/>
                <a:cs typeface="Times New Roman" panose="02020603050405020304" pitchFamily="18" charset="0"/>
              </a:rPr>
              <a:t> </a:t>
            </a:r>
            <a:r>
              <a:rPr lang="en-US" sz="3200" dirty="0" err="1">
                <a:solidFill>
                  <a:srgbClr val="333333"/>
                </a:solidFill>
                <a:latin typeface="Times New Roman" panose="02020603050405020304" pitchFamily="18" charset="0"/>
                <a:cs typeface="Times New Roman" panose="02020603050405020304" pitchFamily="18" charset="0"/>
              </a:rPr>
              <a:t>Sakhawat</a:t>
            </a:r>
            <a:r>
              <a:rPr lang="en-US" sz="3200" dirty="0">
                <a:solidFill>
                  <a:srgbClr val="333333"/>
                </a:solidFill>
                <a:latin typeface="Times New Roman" panose="02020603050405020304" pitchFamily="18" charset="0"/>
                <a:cs typeface="Times New Roman" panose="02020603050405020304" pitchFamily="18" charset="0"/>
              </a:rPr>
              <a:t> Hossain founded an </a:t>
            </a:r>
            <a:r>
              <a:rPr lang="en-US" sz="3200" b="1" dirty="0" err="1">
                <a:solidFill>
                  <a:srgbClr val="333333"/>
                </a:solidFill>
                <a:latin typeface="Times New Roman" panose="02020603050405020304" pitchFamily="18" charset="0"/>
                <a:cs typeface="Times New Roman" panose="02020603050405020304" pitchFamily="18" charset="0"/>
              </a:rPr>
              <a:t>organisation</a:t>
            </a:r>
            <a:r>
              <a:rPr lang="en-US" sz="3200" dirty="0">
                <a:solidFill>
                  <a:srgbClr val="333333"/>
                </a:solidFill>
                <a:latin typeface="Times New Roman" panose="02020603050405020304" pitchFamily="18" charset="0"/>
                <a:cs typeface="Times New Roman" panose="02020603050405020304" pitchFamily="18" charset="0"/>
              </a:rPr>
              <a:t> called </a:t>
            </a:r>
            <a:r>
              <a:rPr lang="en-US" sz="3200" b="1" dirty="0" err="1">
                <a:solidFill>
                  <a:srgbClr val="333333"/>
                </a:solidFill>
                <a:latin typeface="Times New Roman" panose="02020603050405020304" pitchFamily="18" charset="0"/>
                <a:cs typeface="Times New Roman" panose="02020603050405020304" pitchFamily="18" charset="0"/>
              </a:rPr>
              <a:t>Anjuman</a:t>
            </a:r>
            <a:r>
              <a:rPr lang="en-US" sz="3200" b="1" dirty="0">
                <a:solidFill>
                  <a:srgbClr val="333333"/>
                </a:solidFill>
                <a:latin typeface="Times New Roman" panose="02020603050405020304" pitchFamily="18" charset="0"/>
                <a:cs typeface="Times New Roman" panose="02020603050405020304" pitchFamily="18" charset="0"/>
              </a:rPr>
              <a:t>-e-</a:t>
            </a:r>
            <a:r>
              <a:rPr lang="en-US" sz="3200" b="1" dirty="0" err="1">
                <a:solidFill>
                  <a:srgbClr val="333333"/>
                </a:solidFill>
                <a:latin typeface="Times New Roman" panose="02020603050405020304" pitchFamily="18" charset="0"/>
                <a:cs typeface="Times New Roman" panose="02020603050405020304" pitchFamily="18" charset="0"/>
              </a:rPr>
              <a:t>Khawatin</a:t>
            </a:r>
            <a:r>
              <a:rPr lang="en-US" sz="3200" b="1" dirty="0">
                <a:solidFill>
                  <a:srgbClr val="333333"/>
                </a:solidFill>
                <a:latin typeface="Times New Roman" panose="02020603050405020304" pitchFamily="18" charset="0"/>
                <a:cs typeface="Times New Roman" panose="02020603050405020304" pitchFamily="18" charset="0"/>
              </a:rPr>
              <a:t>-e-Islam</a:t>
            </a:r>
            <a:r>
              <a:rPr lang="en-US" sz="3200" dirty="0">
                <a:solidFill>
                  <a:srgbClr val="333333"/>
                </a:solidFill>
                <a:latin typeface="Times New Roman" panose="02020603050405020304" pitchFamily="18" charset="0"/>
                <a:cs typeface="Times New Roman" panose="02020603050405020304" pitchFamily="18" charset="0"/>
              </a:rPr>
              <a:t>, or the Muslim women's society, in </a:t>
            </a:r>
            <a:r>
              <a:rPr lang="en-US" sz="3200" b="1" dirty="0">
                <a:solidFill>
                  <a:srgbClr val="333333"/>
                </a:solidFill>
                <a:latin typeface="Times New Roman" panose="02020603050405020304" pitchFamily="18" charset="0"/>
                <a:cs typeface="Times New Roman" panose="02020603050405020304" pitchFamily="18" charset="0"/>
              </a:rPr>
              <a:t>1916</a:t>
            </a:r>
            <a:r>
              <a:rPr lang="en-US" sz="3200" dirty="0">
                <a:solidFill>
                  <a:srgbClr val="333333"/>
                </a:solidFill>
                <a:latin typeface="Times New Roman" panose="02020603050405020304" pitchFamily="18" charset="0"/>
                <a:cs typeface="Times New Roman" panose="02020603050405020304" pitchFamily="18" charset="0"/>
              </a:rPr>
              <a:t> to make women aware of their rights. The society was in the forefront of the </a:t>
            </a:r>
            <a:r>
              <a:rPr lang="en-US" sz="3200" b="1" dirty="0">
                <a:solidFill>
                  <a:srgbClr val="333333"/>
                </a:solidFill>
                <a:latin typeface="Times New Roman" panose="02020603050405020304" pitchFamily="18" charset="0"/>
                <a:cs typeface="Times New Roman" panose="02020603050405020304" pitchFamily="18" charset="0"/>
              </a:rPr>
              <a:t>fight for women's education</a:t>
            </a:r>
            <a:r>
              <a:rPr lang="en-US" sz="3200" dirty="0">
                <a:solidFill>
                  <a:srgbClr val="333333"/>
                </a:solidFill>
                <a:latin typeface="Times New Roman" panose="02020603050405020304" pitchFamily="18" charset="0"/>
                <a:cs typeface="Times New Roman" panose="02020603050405020304" pitchFamily="18" charset="0"/>
              </a:rPr>
              <a:t>, </a:t>
            </a:r>
            <a:r>
              <a:rPr lang="en-US" sz="3200" b="1" dirty="0">
                <a:solidFill>
                  <a:srgbClr val="333333"/>
                </a:solidFill>
                <a:latin typeface="Times New Roman" panose="02020603050405020304" pitchFamily="18" charset="0"/>
                <a:cs typeface="Times New Roman" panose="02020603050405020304" pitchFamily="18" charset="0"/>
              </a:rPr>
              <a:t>employment</a:t>
            </a:r>
            <a:r>
              <a:rPr lang="en-US" sz="3200" dirty="0">
                <a:solidFill>
                  <a:srgbClr val="333333"/>
                </a:solidFill>
                <a:latin typeface="Times New Roman" panose="02020603050405020304" pitchFamily="18" charset="0"/>
                <a:cs typeface="Times New Roman" panose="02020603050405020304" pitchFamily="18" charset="0"/>
              </a:rPr>
              <a:t> and their </a:t>
            </a:r>
            <a:r>
              <a:rPr lang="en-US" sz="3200" b="1" dirty="0">
                <a:solidFill>
                  <a:srgbClr val="333333"/>
                </a:solidFill>
                <a:latin typeface="Times New Roman" panose="02020603050405020304" pitchFamily="18" charset="0"/>
                <a:cs typeface="Times New Roman" panose="02020603050405020304" pitchFamily="18" charset="0"/>
              </a:rPr>
              <a:t>legal and political rights</a:t>
            </a:r>
            <a:r>
              <a:rPr lang="en-US" sz="3200" dirty="0">
                <a:solidFill>
                  <a:srgbClr val="333333"/>
                </a:solidFill>
                <a:latin typeface="Times New Roman" panose="02020603050405020304" pitchFamily="18" charset="0"/>
                <a:cs typeface="Times New Roman" panose="02020603050405020304" pitchFamily="18" charset="0"/>
              </a:rPr>
              <a:t>. The </a:t>
            </a:r>
            <a:r>
              <a:rPr lang="en-US" sz="3200" dirty="0" err="1">
                <a:solidFill>
                  <a:srgbClr val="333333"/>
                </a:solidFill>
                <a:latin typeface="Times New Roman" panose="02020603050405020304" pitchFamily="18" charset="0"/>
                <a:cs typeface="Times New Roman" panose="02020603050405020304" pitchFamily="18" charset="0"/>
              </a:rPr>
              <a:t>organisation</a:t>
            </a:r>
            <a:r>
              <a:rPr lang="en-US" sz="3200" dirty="0">
                <a:solidFill>
                  <a:srgbClr val="333333"/>
                </a:solidFill>
                <a:latin typeface="Times New Roman" panose="02020603050405020304" pitchFamily="18" charset="0"/>
                <a:cs typeface="Times New Roman" panose="02020603050405020304" pitchFamily="18" charset="0"/>
              </a:rPr>
              <a:t> defrayed the cost of education for a large number of girls and </a:t>
            </a:r>
            <a:r>
              <a:rPr lang="en-US" sz="3200" b="1" dirty="0">
                <a:solidFill>
                  <a:srgbClr val="333333"/>
                </a:solidFill>
                <a:latin typeface="Times New Roman" panose="02020603050405020304" pitchFamily="18" charset="0"/>
                <a:cs typeface="Times New Roman" panose="02020603050405020304" pitchFamily="18" charset="0"/>
              </a:rPr>
              <a:t>arranged marriages </a:t>
            </a:r>
            <a:r>
              <a:rPr lang="en-US" sz="3200" dirty="0">
                <a:solidFill>
                  <a:srgbClr val="333333"/>
                </a:solidFill>
                <a:latin typeface="Times New Roman" panose="02020603050405020304" pitchFamily="18" charset="0"/>
                <a:cs typeface="Times New Roman" panose="02020603050405020304" pitchFamily="18" charset="0"/>
              </a:rPr>
              <a:t>for many poor girls. It gave shelter to </a:t>
            </a:r>
            <a:r>
              <a:rPr lang="en-US" sz="3200" b="1" dirty="0">
                <a:solidFill>
                  <a:srgbClr val="333333"/>
                </a:solidFill>
                <a:latin typeface="Times New Roman" panose="02020603050405020304" pitchFamily="18" charset="0"/>
                <a:cs typeface="Times New Roman" panose="02020603050405020304" pitchFamily="18" charset="0"/>
              </a:rPr>
              <a:t>orphans</a:t>
            </a:r>
            <a:r>
              <a:rPr lang="en-US" sz="3200" dirty="0">
                <a:solidFill>
                  <a:srgbClr val="333333"/>
                </a:solidFill>
                <a:latin typeface="Times New Roman" panose="02020603050405020304" pitchFamily="18" charset="0"/>
                <a:cs typeface="Times New Roman" panose="02020603050405020304" pitchFamily="18" charset="0"/>
              </a:rPr>
              <a:t> and the </a:t>
            </a:r>
            <a:r>
              <a:rPr lang="en-US" sz="3200" b="1" dirty="0">
                <a:solidFill>
                  <a:srgbClr val="333333"/>
                </a:solidFill>
                <a:latin typeface="Times New Roman" panose="02020603050405020304" pitchFamily="18" charset="0"/>
                <a:cs typeface="Times New Roman" panose="02020603050405020304" pitchFamily="18" charset="0"/>
              </a:rPr>
              <a:t>destitute</a:t>
            </a:r>
            <a:r>
              <a:rPr lang="en-US" sz="3200" dirty="0">
                <a:solidFill>
                  <a:srgbClr val="333333"/>
                </a:solidFill>
                <a:latin typeface="Times New Roman" panose="02020603050405020304" pitchFamily="18" charset="0"/>
                <a:cs typeface="Times New Roman" panose="02020603050405020304" pitchFamily="18" charset="0"/>
              </a:rPr>
              <a:t> and extended financial help to </a:t>
            </a:r>
            <a:r>
              <a:rPr lang="en-US" sz="3200" b="1" dirty="0">
                <a:solidFill>
                  <a:srgbClr val="333333"/>
                </a:solidFill>
                <a:latin typeface="Times New Roman" panose="02020603050405020304" pitchFamily="18" charset="0"/>
                <a:cs typeface="Times New Roman" panose="02020603050405020304" pitchFamily="18" charset="0"/>
              </a:rPr>
              <a:t>widows</a:t>
            </a:r>
            <a:r>
              <a:rPr lang="en-US" sz="3200" dirty="0">
                <a:solidFill>
                  <a:srgbClr val="333333"/>
                </a:solidFill>
                <a:latin typeface="Times New Roman" panose="02020603050405020304" pitchFamily="18" charset="0"/>
                <a:cs typeface="Times New Roman" panose="02020603050405020304" pitchFamily="18" charset="0"/>
              </a:rPr>
              <a:t>. It also established some businesses for women to earn economic independence.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64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98" y="103031"/>
            <a:ext cx="10792496" cy="6494085"/>
          </a:xfrm>
          <a:prstGeom prst="rect">
            <a:avLst/>
          </a:prstGeom>
          <a:noFill/>
        </p:spPr>
        <p:txBody>
          <a:bodyPr wrap="square" rtlCol="0">
            <a:spAutoFit/>
          </a:bodyPr>
          <a:lstStyle/>
          <a:p>
            <a:pPr algn="just"/>
            <a:r>
              <a:rPr lang="en-US" sz="3200" dirty="0" smtClean="0"/>
              <a:t>Reason behind the growth of the reformation </a:t>
            </a:r>
            <a:r>
              <a:rPr lang="en-US" sz="3200" dirty="0"/>
              <a:t>i</a:t>
            </a:r>
            <a:r>
              <a:rPr lang="en-US" sz="3200" dirty="0" smtClean="0"/>
              <a:t>nitiatives?</a:t>
            </a:r>
          </a:p>
          <a:p>
            <a:pPr algn="just"/>
            <a:endParaRPr lang="en-US" sz="3200" dirty="0"/>
          </a:p>
          <a:p>
            <a:pPr marL="285750" indent="-285750" algn="just">
              <a:buFont typeface="Wingdings" panose="05000000000000000000" pitchFamily="2" charset="2"/>
              <a:buChar char="Ø"/>
            </a:pPr>
            <a:r>
              <a:rPr lang="en-US" sz="3200" b="1" dirty="0" smtClean="0"/>
              <a:t>Christian Missionary </a:t>
            </a:r>
            <a:r>
              <a:rPr lang="en-US" sz="3200" dirty="0" smtClean="0"/>
              <a:t>propaganda against the </a:t>
            </a:r>
            <a:r>
              <a:rPr lang="en-US" sz="3200" b="1" dirty="0" smtClean="0"/>
              <a:t>traditional religious and social customs </a:t>
            </a:r>
            <a:r>
              <a:rPr lang="en-US" sz="3200" dirty="0" smtClean="0"/>
              <a:t>of India. From </a:t>
            </a:r>
            <a:r>
              <a:rPr lang="en-US" sz="3200" b="1" dirty="0" smtClean="0"/>
              <a:t>1813</a:t>
            </a:r>
            <a:r>
              <a:rPr lang="en-US" sz="3200" dirty="0" smtClean="0"/>
              <a:t> onwards restrictions on the activities of the Christians missionaries were removed.</a:t>
            </a:r>
          </a:p>
          <a:p>
            <a:pPr marL="285750" indent="-285750" algn="just">
              <a:buFont typeface="Wingdings" panose="05000000000000000000" pitchFamily="2" charset="2"/>
              <a:buChar char="Ø"/>
            </a:pPr>
            <a:r>
              <a:rPr lang="en-US" sz="3200" dirty="0" smtClean="0"/>
              <a:t>The </a:t>
            </a:r>
            <a:r>
              <a:rPr lang="en-US" sz="3200" b="1" dirty="0" smtClean="0"/>
              <a:t>monopolistic trading rights </a:t>
            </a:r>
            <a:r>
              <a:rPr lang="en-US" sz="3200" dirty="0" smtClean="0"/>
              <a:t>of the East Indian Company</a:t>
            </a:r>
          </a:p>
          <a:p>
            <a:pPr marL="285750" indent="-285750" algn="just">
              <a:buFont typeface="Wingdings" panose="05000000000000000000" pitchFamily="2" charset="2"/>
              <a:buChar char="Ø"/>
            </a:pPr>
            <a:r>
              <a:rPr lang="en-US" sz="3200" dirty="0" smtClean="0"/>
              <a:t>Impact of </a:t>
            </a:r>
            <a:r>
              <a:rPr lang="en-US" sz="3200" b="1" dirty="0" smtClean="0"/>
              <a:t>English Education</a:t>
            </a:r>
          </a:p>
          <a:p>
            <a:pPr marL="285750" indent="-285750" algn="just">
              <a:buFont typeface="Wingdings" panose="05000000000000000000" pitchFamily="2" charset="2"/>
              <a:buChar char="Ø"/>
            </a:pPr>
            <a:r>
              <a:rPr lang="en-US" sz="3200" b="1" dirty="0" smtClean="0"/>
              <a:t>Hindu Religious Reform </a:t>
            </a:r>
            <a:r>
              <a:rPr lang="en-US" sz="3200" dirty="0" smtClean="0"/>
              <a:t>Movements</a:t>
            </a:r>
          </a:p>
          <a:p>
            <a:pPr marL="285750" indent="-285750" algn="just">
              <a:buFont typeface="Wingdings" panose="05000000000000000000" pitchFamily="2" charset="2"/>
              <a:buChar char="Ø"/>
            </a:pPr>
            <a:r>
              <a:rPr lang="en-US" sz="3200" dirty="0" smtClean="0"/>
              <a:t>Early reform Initiative of </a:t>
            </a:r>
            <a:r>
              <a:rPr lang="en-US" sz="3200" b="1" dirty="0" smtClean="0"/>
              <a:t>Shah </a:t>
            </a:r>
            <a:r>
              <a:rPr lang="en-US" sz="3200" b="1" dirty="0" err="1" smtClean="0"/>
              <a:t>Waliullah</a:t>
            </a:r>
            <a:r>
              <a:rPr lang="en-US" sz="3200" b="1" dirty="0" smtClean="0"/>
              <a:t> </a:t>
            </a:r>
            <a:r>
              <a:rPr lang="en-US" sz="3200" dirty="0" smtClean="0"/>
              <a:t>(1703-1762) in </a:t>
            </a:r>
            <a:r>
              <a:rPr lang="en-US" sz="3200" b="1" dirty="0" smtClean="0"/>
              <a:t>Delhi </a:t>
            </a:r>
            <a:r>
              <a:rPr lang="en-US" sz="3200" dirty="0" smtClean="0"/>
              <a:t>during the later part of 18</a:t>
            </a:r>
            <a:r>
              <a:rPr lang="en-US" sz="3200" baseline="30000" dirty="0" smtClean="0"/>
              <a:t>th</a:t>
            </a:r>
            <a:r>
              <a:rPr lang="en-US" sz="3200" dirty="0" smtClean="0"/>
              <a:t> century</a:t>
            </a:r>
          </a:p>
          <a:p>
            <a:pPr marL="285750" indent="-285750" algn="just">
              <a:buFont typeface="Wingdings" panose="05000000000000000000" pitchFamily="2" charset="2"/>
              <a:buChar char="Ø"/>
            </a:pPr>
            <a:r>
              <a:rPr lang="en-US" sz="3200" dirty="0"/>
              <a:t>External Challenges, such as </a:t>
            </a:r>
            <a:r>
              <a:rPr lang="en-US" sz="3200" dirty="0" smtClean="0"/>
              <a:t>the rise of </a:t>
            </a:r>
            <a:r>
              <a:rPr lang="en-US" sz="3200" b="1" i="1" dirty="0" err="1" smtClean="0"/>
              <a:t>Wahabism</a:t>
            </a:r>
            <a:r>
              <a:rPr lang="en-US" sz="3200" dirty="0" smtClean="0"/>
              <a:t> in the Middle East</a:t>
            </a:r>
          </a:p>
        </p:txBody>
      </p:sp>
    </p:spTree>
    <p:extLst>
      <p:ext uri="{BB962C8B-B14F-4D97-AF65-F5344CB8AC3E}">
        <p14:creationId xmlns:p14="http://schemas.microsoft.com/office/powerpoint/2010/main" val="3575023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6220" y="386366"/>
            <a:ext cx="10818254" cy="6063198"/>
          </a:xfrm>
          <a:prstGeom prst="rect">
            <a:avLst/>
          </a:prstGeom>
        </p:spPr>
        <p:txBody>
          <a:bodyPr wrap="square">
            <a:spAutoFit/>
          </a:bodyPr>
          <a:lstStyle/>
          <a:p>
            <a:r>
              <a:rPr lang="en-US" sz="3600" b="1" dirty="0">
                <a:solidFill>
                  <a:srgbClr val="FF0000"/>
                </a:solidFill>
                <a:latin typeface="Calibri" panose="020F0502020204030204" pitchFamily="34" charset="0"/>
                <a:ea typeface="Calibri" panose="020F0502020204030204" pitchFamily="34" charset="0"/>
                <a:cs typeface="Vrinda"/>
              </a:rPr>
              <a:t>Characteristics of Muslim Reform Movements:</a:t>
            </a:r>
            <a:endParaRPr lang="en-US" sz="3600" dirty="0">
              <a:solidFill>
                <a:srgbClr val="FF0000"/>
              </a:solidFill>
              <a:latin typeface="Calibri" panose="020F0502020204030204" pitchFamily="34" charset="0"/>
              <a:ea typeface="Calibri" panose="020F0502020204030204" pitchFamily="34" charset="0"/>
              <a:cs typeface="Vrinda"/>
            </a:endParaRPr>
          </a:p>
          <a:p>
            <a:pPr algn="just"/>
            <a:r>
              <a:rPr lang="en-US" sz="3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During the mid of the 19</a:t>
            </a:r>
            <a:r>
              <a:rPr lang="en-US" sz="3200" baseline="300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th</a:t>
            </a:r>
            <a:r>
              <a:rPr lang="en-US" sz="3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century, </a:t>
            </a:r>
            <a:r>
              <a:rPr lang="en-US" sz="32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two contradictory types </a:t>
            </a:r>
            <a:r>
              <a:rPr lang="en-US" sz="3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of </a:t>
            </a:r>
            <a:r>
              <a:rPr lang="en-US" sz="32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reform initiatives </a:t>
            </a:r>
            <a:r>
              <a:rPr lang="en-US" sz="3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had been observed.  One, inspired by the </a:t>
            </a:r>
            <a:r>
              <a:rPr lang="en-US" sz="32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Shah </a:t>
            </a:r>
            <a:r>
              <a:rPr lang="en-US" sz="3200" b="1" dirty="0" err="1"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Waliullah’s</a:t>
            </a:r>
            <a:r>
              <a:rPr lang="en-US" sz="32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thought</a:t>
            </a:r>
            <a:r>
              <a:rPr lang="en-US" sz="3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namely, </a:t>
            </a:r>
            <a:r>
              <a:rPr lang="en-US" sz="32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conservative and revivalist </a:t>
            </a:r>
            <a:r>
              <a:rPr lang="en-US" sz="3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initiatives and the other one, </a:t>
            </a:r>
            <a:r>
              <a:rPr lang="en-US" sz="32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reformist and modernization </a:t>
            </a:r>
            <a:r>
              <a:rPr lang="en-US" sz="3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initiative. The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Islamic Reform movements, such as </a:t>
            </a:r>
            <a:r>
              <a:rPr lang="en-US" sz="32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Faraizi</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32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Tariqah-i-Muhammadiyah</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32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Taaiyuni</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and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Al Hadith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were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revivalist in character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and stirred deep religious sentiments among Muslims throughout east, west and north Bengal, and succeeded considerably in rousing the Muslim masses to action. </a:t>
            </a:r>
            <a:r>
              <a:rPr lang="en-US" sz="3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On the other hand, the </a:t>
            </a:r>
            <a:r>
              <a:rPr lang="en-US" sz="32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Aligarh movement </a:t>
            </a:r>
            <a:r>
              <a:rPr lang="en-US" sz="3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was </a:t>
            </a:r>
            <a:r>
              <a:rPr lang="en-US" sz="32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reformist in character</a:t>
            </a:r>
            <a:r>
              <a:rPr lang="en-US" sz="3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These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movements had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two different perspectives:</a:t>
            </a:r>
            <a:endParaRPr lang="en-US" sz="2800" b="1" dirty="0">
              <a:effectLst/>
              <a:latin typeface="Calibri" panose="020F0502020204030204" pitchFamily="34" charset="0"/>
              <a:ea typeface="Calibri" panose="020F0502020204030204" pitchFamily="34" charset="0"/>
              <a:cs typeface="Vrinda"/>
            </a:endParaRPr>
          </a:p>
        </p:txBody>
      </p:sp>
    </p:spTree>
    <p:extLst>
      <p:ext uri="{BB962C8B-B14F-4D97-AF65-F5344CB8AC3E}">
        <p14:creationId xmlns:p14="http://schemas.microsoft.com/office/powerpoint/2010/main" val="17962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2128" y="476519"/>
            <a:ext cx="10612191" cy="5632311"/>
          </a:xfrm>
          <a:prstGeom prst="rect">
            <a:avLst/>
          </a:prstGeom>
        </p:spPr>
        <p:txBody>
          <a:bodyPr wrap="square">
            <a:spAutoFit/>
          </a:bodyPr>
          <a:lstStyle/>
          <a:p>
            <a:pPr algn="just"/>
            <a:r>
              <a:rPr lang="en-US" sz="40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Universal Perspective:</a:t>
            </a:r>
            <a:endParaRPr lang="en-US" sz="3600" dirty="0">
              <a:solidFill>
                <a:srgbClr val="FF0000"/>
              </a:solidFill>
              <a:latin typeface="Calibri" panose="020F0502020204030204" pitchFamily="34" charset="0"/>
              <a:ea typeface="Calibri" panose="020F0502020204030204" pitchFamily="34" charset="0"/>
              <a:cs typeface="Vrinda"/>
            </a:endParaRPr>
          </a:p>
          <a:p>
            <a:pPr algn="just"/>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Religious revivalism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in itself was not, however, peculiar to the Muslims of Bengal, but had become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widespread throughout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Muslim world</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affecting the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Muslim </a:t>
            </a:r>
            <a:r>
              <a:rPr lang="en-US" sz="32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Ummah</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 a whole. There is a suggestion that it had cropped up in different parts of the world under the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impact of imperialism</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The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movements</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in general,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were universal</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both aimed at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re-awakening Muslims</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all over the world; and both carried the slogan: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'Islam in danger'.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Therefore, there existed considerable mutual sympathy and a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good deal of unity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of purpose and identity of sentiments between them. </a:t>
            </a:r>
            <a:endParaRPr lang="en-US" sz="2800" dirty="0">
              <a:effectLst/>
              <a:latin typeface="Calibri" panose="020F0502020204030204" pitchFamily="34" charset="0"/>
              <a:ea typeface="Calibri" panose="020F0502020204030204" pitchFamily="34" charset="0"/>
              <a:cs typeface="Vrinda"/>
            </a:endParaRPr>
          </a:p>
        </p:txBody>
      </p:sp>
    </p:spTree>
    <p:extLst>
      <p:ext uri="{BB962C8B-B14F-4D97-AF65-F5344CB8AC3E}">
        <p14:creationId xmlns:p14="http://schemas.microsoft.com/office/powerpoint/2010/main" val="13134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2129" y="193184"/>
            <a:ext cx="10637949" cy="6063198"/>
          </a:xfrm>
          <a:prstGeom prst="rect">
            <a:avLst/>
          </a:prstGeom>
        </p:spPr>
        <p:txBody>
          <a:bodyPr wrap="square">
            <a:spAutoFit/>
          </a:bodyPr>
          <a:lstStyle/>
          <a:p>
            <a:pPr algn="just"/>
            <a:r>
              <a:rPr lang="en-US" sz="36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Local Perspective:</a:t>
            </a:r>
            <a:endParaRPr lang="en-US" sz="3200" dirty="0">
              <a:solidFill>
                <a:srgbClr val="FF0000"/>
              </a:solidFill>
              <a:latin typeface="Calibri" panose="020F0502020204030204" pitchFamily="34" charset="0"/>
              <a:ea typeface="Calibri" panose="020F0502020204030204" pitchFamily="34" charset="0"/>
              <a:cs typeface="Vrinda"/>
            </a:endParaRPr>
          </a:p>
          <a:p>
            <a:pPr algn="just"/>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rule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of the </a:t>
            </a:r>
            <a:r>
              <a:rPr lang="en-US" sz="32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East India Company</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in Bengal had completely shattered the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social frame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of the country,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firstly</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by sapping the authority and status of the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Mughal Ruling class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which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comprised Muslims and Hindus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in equal numbers;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secondly,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by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destroying the traditional lifestyle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of the rural well-to-do class; and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thirdly</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by setting up the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Hindu Banyans of Calcutta</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who were mainly </a:t>
            </a:r>
            <a:r>
              <a:rPr lang="en-US" sz="32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marwari</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businessmen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and </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moneylenders</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and worked as </a:t>
            </a:r>
            <a:r>
              <a:rPr lang="en-US" sz="32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Gomastahs</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(commercial agents of the English in India), often styled as 'black </a:t>
            </a:r>
            <a:r>
              <a:rPr lang="en-US" sz="32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Gomastahs</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of white men'. The </a:t>
            </a:r>
            <a:r>
              <a:rPr lang="en-US" sz="3200"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zamindars</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feudal lords newly created by the </a:t>
            </a:r>
            <a:r>
              <a:rPr lang="en-US" sz="32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Permanent Settlement</a:t>
            </a:r>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of 1793</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perpetrated atrocities on the masses.</a:t>
            </a:r>
            <a:endParaRPr lang="en-US" sz="2800" dirty="0">
              <a:effectLst/>
              <a:latin typeface="Calibri" panose="020F0502020204030204" pitchFamily="34" charset="0"/>
              <a:ea typeface="Calibri" panose="020F0502020204030204" pitchFamily="34" charset="0"/>
              <a:cs typeface="Vrinda"/>
            </a:endParaRPr>
          </a:p>
        </p:txBody>
      </p:sp>
    </p:spTree>
    <p:extLst>
      <p:ext uri="{BB962C8B-B14F-4D97-AF65-F5344CB8AC3E}">
        <p14:creationId xmlns:p14="http://schemas.microsoft.com/office/powerpoint/2010/main" val="248303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8192" y="528034"/>
            <a:ext cx="10444766" cy="5693866"/>
          </a:xfrm>
          <a:prstGeom prst="rect">
            <a:avLst/>
          </a:prstGeom>
          <a:noFill/>
        </p:spPr>
        <p:txBody>
          <a:bodyPr wrap="square" rtlCol="0">
            <a:spAutoFit/>
          </a:bodyPr>
          <a:lstStyle/>
          <a:p>
            <a:pPr algn="just"/>
            <a:r>
              <a:rPr lang="en-US" sz="2800" b="1" dirty="0" smtClean="0">
                <a:solidFill>
                  <a:srgbClr val="FF0000"/>
                </a:solidFill>
              </a:rPr>
              <a:t>Key aims of the Muslim Reform Initiatives:</a:t>
            </a:r>
          </a:p>
          <a:p>
            <a:pPr algn="just"/>
            <a:endParaRPr lang="en-US" sz="2800" b="1" dirty="0" smtClean="0">
              <a:solidFill>
                <a:srgbClr val="FF0000"/>
              </a:solidFill>
            </a:endParaRPr>
          </a:p>
          <a:p>
            <a:pPr marL="457200" indent="-457200" algn="just">
              <a:buFont typeface="Wingdings" panose="05000000000000000000" pitchFamily="2" charset="2"/>
              <a:buChar char="Ø"/>
            </a:pPr>
            <a:r>
              <a:rPr lang="en-US" sz="2800" b="1" dirty="0" smtClean="0"/>
              <a:t>Restoration</a:t>
            </a:r>
            <a:r>
              <a:rPr lang="en-US" sz="2800" dirty="0" smtClean="0"/>
              <a:t> of the </a:t>
            </a:r>
            <a:r>
              <a:rPr lang="en-US" sz="2800" b="1" dirty="0" smtClean="0"/>
              <a:t>Islamic Practices</a:t>
            </a:r>
            <a:r>
              <a:rPr lang="en-US" sz="2800" dirty="0" smtClean="0"/>
              <a:t> as they had existed in the days of </a:t>
            </a:r>
            <a:r>
              <a:rPr lang="en-US" sz="2800" b="1" dirty="0" smtClean="0"/>
              <a:t>prophet Muhammad</a:t>
            </a:r>
            <a:r>
              <a:rPr lang="en-US" sz="2800" dirty="0" smtClean="0"/>
              <a:t>.</a:t>
            </a:r>
          </a:p>
          <a:p>
            <a:pPr marL="457200" indent="-457200" algn="just">
              <a:buFont typeface="Wingdings" panose="05000000000000000000" pitchFamily="2" charset="2"/>
              <a:buChar char="Ø"/>
            </a:pPr>
            <a:r>
              <a:rPr lang="en-US" sz="2800" dirty="0" smtClean="0"/>
              <a:t>To </a:t>
            </a:r>
            <a:r>
              <a:rPr lang="en-US" sz="2800" b="1" dirty="0" smtClean="0"/>
              <a:t>protect </a:t>
            </a:r>
            <a:r>
              <a:rPr lang="en-US" sz="2800" dirty="0" smtClean="0"/>
              <a:t>the </a:t>
            </a:r>
            <a:r>
              <a:rPr lang="en-US" sz="2800" b="1" dirty="0" smtClean="0"/>
              <a:t>Muslim culture </a:t>
            </a:r>
            <a:r>
              <a:rPr lang="en-US" sz="2800" dirty="0" smtClean="0"/>
              <a:t>from all types of </a:t>
            </a:r>
            <a:r>
              <a:rPr lang="en-US" sz="2800" b="1" dirty="0" smtClean="0"/>
              <a:t>foreign values</a:t>
            </a:r>
          </a:p>
          <a:p>
            <a:pPr marL="457200" indent="-457200" algn="just">
              <a:buFont typeface="Wingdings" panose="05000000000000000000" pitchFamily="2" charset="2"/>
              <a:buChar char="Ø"/>
            </a:pPr>
            <a:r>
              <a:rPr lang="en-US" sz="2800" dirty="0" smtClean="0"/>
              <a:t>To </a:t>
            </a:r>
            <a:r>
              <a:rPr lang="en-US" sz="2800" b="1" dirty="0" smtClean="0"/>
              <a:t>establish</a:t>
            </a:r>
            <a:r>
              <a:rPr lang="en-US" sz="2800" dirty="0" smtClean="0"/>
              <a:t> the rights of the </a:t>
            </a:r>
            <a:r>
              <a:rPr lang="en-US" sz="2800" b="1" dirty="0" smtClean="0"/>
              <a:t>Muslim peasant class </a:t>
            </a:r>
            <a:r>
              <a:rPr lang="en-US" sz="2800" dirty="0" smtClean="0"/>
              <a:t>over their </a:t>
            </a:r>
            <a:r>
              <a:rPr lang="en-US" sz="2800" b="1" dirty="0" smtClean="0"/>
              <a:t>land</a:t>
            </a:r>
          </a:p>
          <a:p>
            <a:pPr marL="457200" indent="-457200" algn="just">
              <a:buFont typeface="Wingdings" panose="05000000000000000000" pitchFamily="2" charset="2"/>
              <a:buChar char="Ø"/>
            </a:pPr>
            <a:r>
              <a:rPr lang="en-US" sz="2800" dirty="0" smtClean="0"/>
              <a:t>To remove </a:t>
            </a:r>
            <a:r>
              <a:rPr lang="en-US" sz="2800" b="1" dirty="0" smtClean="0"/>
              <a:t>Hindu dominance </a:t>
            </a:r>
            <a:r>
              <a:rPr lang="en-US" sz="2800" dirty="0" smtClean="0"/>
              <a:t>from the </a:t>
            </a:r>
            <a:r>
              <a:rPr lang="en-US" sz="2800" b="1" dirty="0" smtClean="0"/>
              <a:t>agrarian economy</a:t>
            </a:r>
          </a:p>
          <a:p>
            <a:pPr marL="457200" indent="-457200" algn="just">
              <a:buFont typeface="Wingdings" panose="05000000000000000000" pitchFamily="2" charset="2"/>
              <a:buChar char="Ø"/>
            </a:pPr>
            <a:r>
              <a:rPr lang="en-US" sz="2800" dirty="0" smtClean="0"/>
              <a:t>To </a:t>
            </a:r>
            <a:r>
              <a:rPr lang="en-US" sz="2800" b="1" dirty="0" smtClean="0"/>
              <a:t>support Wahhabism </a:t>
            </a:r>
            <a:r>
              <a:rPr lang="en-US" sz="2800" dirty="0" smtClean="0"/>
              <a:t>universally in order to promote the idea of </a:t>
            </a:r>
            <a:r>
              <a:rPr lang="en-US" sz="2800" b="1" dirty="0" smtClean="0"/>
              <a:t>Muslim </a:t>
            </a:r>
            <a:r>
              <a:rPr lang="en-US" sz="2800" b="1" dirty="0" err="1" smtClean="0"/>
              <a:t>Ummah</a:t>
            </a:r>
            <a:endParaRPr lang="en-US" sz="2800" b="1" dirty="0" smtClean="0"/>
          </a:p>
          <a:p>
            <a:pPr marL="457200" indent="-457200" algn="just">
              <a:buFont typeface="Wingdings" panose="05000000000000000000" pitchFamily="2" charset="2"/>
              <a:buChar char="Ø"/>
            </a:pPr>
            <a:r>
              <a:rPr lang="en-US" sz="2800" dirty="0" smtClean="0"/>
              <a:t>To </a:t>
            </a:r>
            <a:r>
              <a:rPr lang="en-US" sz="2800" b="1" dirty="0" smtClean="0"/>
              <a:t>promote Western Education </a:t>
            </a:r>
            <a:r>
              <a:rPr lang="en-US" sz="2800" dirty="0" smtClean="0"/>
              <a:t>in order to offer </a:t>
            </a:r>
            <a:r>
              <a:rPr lang="en-US" sz="2800" b="1" dirty="0" smtClean="0"/>
              <a:t>employment opportunities</a:t>
            </a:r>
            <a:r>
              <a:rPr lang="en-US" sz="2800" dirty="0" smtClean="0"/>
              <a:t> for the young Muslims</a:t>
            </a:r>
          </a:p>
          <a:p>
            <a:pPr marL="457200" indent="-457200" algn="just">
              <a:buFont typeface="Wingdings" panose="05000000000000000000" pitchFamily="2" charset="2"/>
              <a:buChar char="Ø"/>
            </a:pPr>
            <a:r>
              <a:rPr lang="en-US" sz="2800" dirty="0" smtClean="0"/>
              <a:t>To promote the </a:t>
            </a:r>
            <a:r>
              <a:rPr lang="en-US" sz="2800" b="1" dirty="0" smtClean="0"/>
              <a:t>intellectual and social development </a:t>
            </a:r>
            <a:r>
              <a:rPr lang="en-US" sz="2800" dirty="0" smtClean="0"/>
              <a:t>of the Muslims community. </a:t>
            </a:r>
          </a:p>
        </p:txBody>
      </p:sp>
    </p:spTree>
    <p:extLst>
      <p:ext uri="{BB962C8B-B14F-4D97-AF65-F5344CB8AC3E}">
        <p14:creationId xmlns:p14="http://schemas.microsoft.com/office/powerpoint/2010/main" val="81695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9882" y="183247"/>
            <a:ext cx="2769284" cy="584775"/>
          </a:xfrm>
          <a:prstGeom prst="rect">
            <a:avLst/>
          </a:prstGeom>
        </p:spPr>
        <p:txBody>
          <a:bodyPr wrap="none">
            <a:spAutoFit/>
          </a:bodyPr>
          <a:lstStyle/>
          <a:p>
            <a:pPr algn="just"/>
            <a:r>
              <a:rPr lang="en-US" sz="32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Key Reformers:</a:t>
            </a:r>
            <a:endParaRPr lang="en-US" sz="2800" dirty="0">
              <a:solidFill>
                <a:srgbClr val="FF0000"/>
              </a:solidFill>
              <a:effectLst/>
              <a:latin typeface="Calibri" panose="020F0502020204030204" pitchFamily="34" charset="0"/>
              <a:ea typeface="Calibri" panose="020F0502020204030204" pitchFamily="34" charset="0"/>
              <a:cs typeface="Vrinda"/>
            </a:endParaRPr>
          </a:p>
        </p:txBody>
      </p:sp>
      <p:pic>
        <p:nvPicPr>
          <p:cNvPr id="3" name="Picture 2" descr="Image result for syed ahmed khan"/>
          <p:cNvPicPr/>
          <p:nvPr/>
        </p:nvPicPr>
        <p:blipFill rotWithShape="1">
          <a:blip r:embed="rId2">
            <a:extLst>
              <a:ext uri="{28A0092B-C50C-407E-A947-70E740481C1C}">
                <a14:useLocalDpi xmlns:a14="http://schemas.microsoft.com/office/drawing/2010/main" val="0"/>
              </a:ext>
            </a:extLst>
          </a:blip>
          <a:srcRect l="7789" r="5715"/>
          <a:stretch/>
        </p:blipFill>
        <p:spPr bwMode="auto">
          <a:xfrm>
            <a:off x="1581792" y="1132160"/>
            <a:ext cx="3428090" cy="4019390"/>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2177454" y="5545530"/>
            <a:ext cx="2236766" cy="400110"/>
          </a:xfrm>
          <a:prstGeom prst="rect">
            <a:avLst/>
          </a:prstGeom>
        </p:spPr>
        <p:txBody>
          <a:bodyPr wrap="none">
            <a:spAutoFit/>
          </a:bodyPr>
          <a:lstStyle/>
          <a:p>
            <a:r>
              <a:rPr lang="en-US" sz="2000" b="1" dirty="0">
                <a:latin typeface="Times New Roman" panose="02020603050405020304" pitchFamily="18" charset="0"/>
                <a:ea typeface="Times New Roman" panose="02020603050405020304" pitchFamily="18" charset="0"/>
              </a:rPr>
              <a:t>Syed Ahmed Khan</a:t>
            </a:r>
            <a:endParaRPr lang="en-US" sz="2000" b="1"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508647" y="1132160"/>
            <a:ext cx="3039150" cy="4019390"/>
          </a:xfrm>
          <a:prstGeom prst="rect">
            <a:avLst/>
          </a:prstGeom>
          <a:noFill/>
          <a:ln>
            <a:noFill/>
          </a:ln>
        </p:spPr>
      </p:pic>
      <p:sp>
        <p:nvSpPr>
          <p:cNvPr id="6" name="Rectangle 5"/>
          <p:cNvSpPr/>
          <p:nvPr/>
        </p:nvSpPr>
        <p:spPr>
          <a:xfrm>
            <a:off x="8169910" y="5545530"/>
            <a:ext cx="1939185" cy="400110"/>
          </a:xfrm>
          <a:prstGeom prst="rect">
            <a:avLst/>
          </a:prstGeom>
        </p:spPr>
        <p:txBody>
          <a:bodyPr wrap="none">
            <a:spAutoFit/>
          </a:bodyPr>
          <a:lstStyle/>
          <a:p>
            <a:r>
              <a:rPr lang="en-US" sz="2000" b="1" dirty="0">
                <a:solidFill>
                  <a:srgbClr val="000000"/>
                </a:solidFill>
                <a:latin typeface="Calibri" panose="020F0502020204030204" pitchFamily="34" charset="0"/>
                <a:ea typeface="Times New Roman" panose="02020603050405020304" pitchFamily="18" charset="0"/>
              </a:rPr>
              <a:t>Haji </a:t>
            </a:r>
            <a:r>
              <a:rPr lang="en-US" sz="2000" b="1" dirty="0" err="1">
                <a:solidFill>
                  <a:srgbClr val="000000"/>
                </a:solidFill>
                <a:latin typeface="Calibri" panose="020F0502020204030204" pitchFamily="34" charset="0"/>
                <a:ea typeface="Times New Roman" panose="02020603050405020304" pitchFamily="18" charset="0"/>
              </a:rPr>
              <a:t>Shariatullah</a:t>
            </a:r>
            <a:endParaRPr lang="en-US" sz="2000" b="1" dirty="0"/>
          </a:p>
        </p:txBody>
      </p:sp>
    </p:spTree>
    <p:extLst>
      <p:ext uri="{BB962C8B-B14F-4D97-AF65-F5344CB8AC3E}">
        <p14:creationId xmlns:p14="http://schemas.microsoft.com/office/powerpoint/2010/main" val="109527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nawab abdul latif"/>
          <p:cNvPicPr/>
          <p:nvPr/>
        </p:nvPicPr>
        <p:blipFill rotWithShape="1">
          <a:blip r:embed="rId2">
            <a:extLst>
              <a:ext uri="{28A0092B-C50C-407E-A947-70E740481C1C}">
                <a14:useLocalDpi xmlns:a14="http://schemas.microsoft.com/office/drawing/2010/main" val="0"/>
              </a:ext>
            </a:extLst>
          </a:blip>
          <a:srcRect l="7457" r="7459"/>
          <a:stretch/>
        </p:blipFill>
        <p:spPr bwMode="auto">
          <a:xfrm>
            <a:off x="1534754" y="1177388"/>
            <a:ext cx="2895578" cy="3974161"/>
          </a:xfrm>
          <a:prstGeom prst="rect">
            <a:avLst/>
          </a:prstGeom>
          <a:noFill/>
          <a:ln>
            <a:noFill/>
          </a:ln>
          <a:extLst>
            <a:ext uri="{53640926-AAD7-44D8-BBD7-CCE9431645EC}">
              <a14:shadowObscured xmlns:a14="http://schemas.microsoft.com/office/drawing/2010/main"/>
            </a:ext>
          </a:extLst>
        </p:spPr>
      </p:pic>
      <p:sp>
        <p:nvSpPr>
          <p:cNvPr id="3" name="Rectangle 2"/>
          <p:cNvSpPr/>
          <p:nvPr/>
        </p:nvSpPr>
        <p:spPr>
          <a:xfrm>
            <a:off x="1966880" y="5523894"/>
            <a:ext cx="2492990" cy="400110"/>
          </a:xfrm>
          <a:prstGeom prst="rect">
            <a:avLst/>
          </a:prstGeom>
        </p:spPr>
        <p:txBody>
          <a:bodyPr wrap="none">
            <a:spAutoFit/>
          </a:bodyPr>
          <a:lstStyle/>
          <a:p>
            <a:r>
              <a:rPr lang="en-US" sz="2000" b="1" dirty="0" err="1">
                <a:solidFill>
                  <a:srgbClr val="000000"/>
                </a:solidFill>
                <a:latin typeface="Calibri" panose="020F0502020204030204" pitchFamily="34" charset="0"/>
                <a:ea typeface="Times New Roman" panose="02020603050405020304" pitchFamily="18" charset="0"/>
              </a:rPr>
              <a:t>Nawab</a:t>
            </a:r>
            <a:r>
              <a:rPr lang="en-US" sz="2000" b="1" dirty="0">
                <a:solidFill>
                  <a:srgbClr val="000000"/>
                </a:solidFill>
                <a:latin typeface="Calibri" panose="020F0502020204030204" pitchFamily="34" charset="0"/>
                <a:ea typeface="Times New Roman" panose="02020603050405020304" pitchFamily="18" charset="0"/>
              </a:rPr>
              <a:t> Abdul Latif	</a:t>
            </a:r>
            <a:endParaRPr lang="en-US" sz="2000" b="1" dirty="0"/>
          </a:p>
        </p:txBody>
      </p:sp>
      <p:sp>
        <p:nvSpPr>
          <p:cNvPr id="4" name="Rectangle 3"/>
          <p:cNvSpPr/>
          <p:nvPr/>
        </p:nvSpPr>
        <p:spPr>
          <a:xfrm>
            <a:off x="7887263" y="5523894"/>
            <a:ext cx="1860253" cy="369332"/>
          </a:xfrm>
          <a:prstGeom prst="rect">
            <a:avLst/>
          </a:prstGeom>
        </p:spPr>
        <p:txBody>
          <a:bodyPr wrap="none">
            <a:spAutoFit/>
          </a:bodyPr>
          <a:lstStyle/>
          <a:p>
            <a:r>
              <a:rPr lang="en-US" b="1" dirty="0">
                <a:latin typeface="arial" panose="020B0604020202020204" pitchFamily="34" charset="0"/>
              </a:rPr>
              <a:t>Syed Ameer Ali</a:t>
            </a:r>
            <a:endParaRPr lang="en-US" b="1" dirty="0"/>
          </a:p>
        </p:txBody>
      </p:sp>
      <p:pic>
        <p:nvPicPr>
          <p:cNvPr id="1026" name="Picture 2" descr="Image result for Syed Amir Al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9263" y="1177388"/>
            <a:ext cx="285750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765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116</TotalTime>
  <Words>1458</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MS PGothic</vt:lpstr>
      <vt:lpstr>ＭＳ Ｐ明朝</vt:lpstr>
      <vt:lpstr>Arial</vt:lpstr>
      <vt:lpstr>Arial</vt:lpstr>
      <vt:lpstr>Calibri</vt:lpstr>
      <vt:lpstr>Cambria</vt:lpstr>
      <vt:lpstr>Corbel</vt:lpstr>
      <vt:lpstr>Helvetica Neue</vt:lpstr>
      <vt:lpstr>Times New Roman</vt:lpstr>
      <vt:lpstr>Vrinda</vt:lpstr>
      <vt:lpstr>Wingdings</vt:lpstr>
      <vt:lpstr>Parallax</vt:lpstr>
      <vt:lpstr>Muslim Social Reform Movement in Bengal During the Colonial Period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Muslim Social Reform Movement in Bengal During the Colonial Period</dc:title>
  <dc:creator>NSU</dc:creator>
  <cp:lastModifiedBy>NSU</cp:lastModifiedBy>
  <cp:revision>16</cp:revision>
  <dcterms:created xsi:type="dcterms:W3CDTF">2019-12-22T03:33:26Z</dcterms:created>
  <dcterms:modified xsi:type="dcterms:W3CDTF">2019-12-22T05:29:50Z</dcterms:modified>
</cp:coreProperties>
</file>