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17"/>
  </p:notesMasterIdLst>
  <p:handoutMasterIdLst>
    <p:handoutMasterId r:id="rId18"/>
  </p:handoutMasterIdLst>
  <p:sldIdLst>
    <p:sldId id="317" r:id="rId6"/>
    <p:sldId id="356" r:id="rId7"/>
    <p:sldId id="358" r:id="rId8"/>
    <p:sldId id="323" r:id="rId9"/>
    <p:sldId id="361" r:id="rId10"/>
    <p:sldId id="359" r:id="rId11"/>
    <p:sldId id="360" r:id="rId12"/>
    <p:sldId id="363" r:id="rId13"/>
    <p:sldId id="364" r:id="rId14"/>
    <p:sldId id="273" r:id="rId15"/>
    <p:sldId id="355" r:id="rId16"/>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00"/>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94660"/>
  </p:normalViewPr>
  <p:slideViewPr>
    <p:cSldViewPr snapToGrid="0" showGuides="1">
      <p:cViewPr varScale="1">
        <p:scale>
          <a:sx n="55" d="100"/>
          <a:sy n="55" d="100"/>
        </p:scale>
        <p:origin x="528" y="62"/>
      </p:cViewPr>
      <p:guideLst>
        <p:guide orient="horz" pos="3262"/>
        <p:guide pos="5760"/>
      </p:guideLst>
    </p:cSldViewPr>
  </p:slideViewPr>
  <p:notesTextViewPr>
    <p:cViewPr>
      <p:scale>
        <a:sx n="1" d="1"/>
        <a:sy n="1" d="1"/>
      </p:scale>
      <p:origin x="0" y="0"/>
    </p:cViewPr>
  </p:notesTextViewPr>
  <p:notesViewPr>
    <p:cSldViewPr snapToGrid="0">
      <p:cViewPr varScale="1">
        <p:scale>
          <a:sx n="63" d="100"/>
          <a:sy n="63" d="100"/>
        </p:scale>
        <p:origin x="313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03470A-8420-43D8-BA96-50516A42B7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D8D2EE8-9CD8-4FF7-82ED-B425082C72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9A428A-B719-4692-8651-BF948481531A}" type="datetimeFigureOut">
              <a:rPr lang="en-US" smtClean="0"/>
              <a:t>12/17/2019</a:t>
            </a:fld>
            <a:endParaRPr lang="en-US"/>
          </a:p>
        </p:txBody>
      </p:sp>
      <p:sp>
        <p:nvSpPr>
          <p:cNvPr id="4" name="Footer Placeholder 3">
            <a:extLst>
              <a:ext uri="{FF2B5EF4-FFF2-40B4-BE49-F238E27FC236}">
                <a16:creationId xmlns:a16="http://schemas.microsoft.com/office/drawing/2014/main" id="{5484420D-C398-4D72-8E00-4ABAE78B38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9329E7-5FC8-4402-BED7-1165284F09B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F945B4-3FA6-49B5-8536-9AE5D7F32915}" type="slidenum">
              <a:rPr lang="en-US" smtClean="0"/>
              <a:t>‹#›</a:t>
            </a:fld>
            <a:endParaRPr lang="en-US"/>
          </a:p>
        </p:txBody>
      </p:sp>
    </p:spTree>
    <p:extLst>
      <p:ext uri="{BB962C8B-B14F-4D97-AF65-F5344CB8AC3E}">
        <p14:creationId xmlns:p14="http://schemas.microsoft.com/office/powerpoint/2010/main" val="3735011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2019/12/17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3"/>
            <a:ext cx="17336022" cy="1280040"/>
          </a:xfr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3"/>
            <a:ext cx="17336022" cy="1280040"/>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1951630" y="2238722"/>
            <a:ext cx="1544102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533850"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657410"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1951630" y="3645050"/>
            <a:ext cx="1544102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533850"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657410"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1951630" y="5051378"/>
            <a:ext cx="1544102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533850"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657410"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1951630" y="6457706"/>
            <a:ext cx="1544102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533850"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57410"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1951630" y="7864032"/>
            <a:ext cx="1544102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533850"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657410"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325"/>
                            </p:stCondLst>
                            <p:childTnLst>
                              <p:par>
                                <p:cTn id="18" presetID="2" presetClass="entr" presetSubtype="1" decel="10000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750" fill="hold"/>
                                        <p:tgtEl>
                                          <p:spTgt spid="21"/>
                                        </p:tgtEl>
                                        <p:attrNameLst>
                                          <p:attrName>ppt_x</p:attrName>
                                        </p:attrNameLst>
                                      </p:cBhvr>
                                      <p:tavLst>
                                        <p:tav tm="0">
                                          <p:val>
                                            <p:strVal val="#ppt_x"/>
                                          </p:val>
                                        </p:tav>
                                        <p:tav tm="100000">
                                          <p:val>
                                            <p:strVal val="#ppt_x"/>
                                          </p:val>
                                        </p:tav>
                                      </p:tavLst>
                                    </p:anim>
                                    <p:anim calcmode="lin" valueType="num">
                                      <p:cBhvr additive="base">
                                        <p:cTn id="21" dur="750" fill="hold"/>
                                        <p:tgtEl>
                                          <p:spTgt spid="21"/>
                                        </p:tgtEl>
                                        <p:attrNameLst>
                                          <p:attrName>ppt_y</p:attrName>
                                        </p:attrNameLst>
                                      </p:cBhvr>
                                      <p:tavLst>
                                        <p:tav tm="0">
                                          <p:val>
                                            <p:strVal val="0-#ppt_h/2"/>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750" fill="hold"/>
                                        <p:tgtEl>
                                          <p:spTgt spid="22"/>
                                        </p:tgtEl>
                                        <p:attrNameLst>
                                          <p:attrName>ppt_x</p:attrName>
                                        </p:attrNameLst>
                                      </p:cBhvr>
                                      <p:tavLst>
                                        <p:tav tm="0">
                                          <p:val>
                                            <p:strVal val="0-#ppt_w/2"/>
                                          </p:val>
                                        </p:tav>
                                        <p:tav tm="100000">
                                          <p:val>
                                            <p:strVal val="#ppt_x"/>
                                          </p:val>
                                        </p:tav>
                                      </p:tavLst>
                                    </p:anim>
                                    <p:anim calcmode="lin" valueType="num">
                                      <p:cBhvr additive="base">
                                        <p:cTn id="25" dur="75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1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650"/>
                            </p:stCondLst>
                            <p:childTnLst>
                              <p:par>
                                <p:cTn id="31" presetID="2" presetClass="entr" presetSubtype="1" decel="10000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750" fill="hold"/>
                                        <p:tgtEl>
                                          <p:spTgt spid="25"/>
                                        </p:tgtEl>
                                        <p:attrNameLst>
                                          <p:attrName>ppt_x</p:attrName>
                                        </p:attrNameLst>
                                      </p:cBhvr>
                                      <p:tavLst>
                                        <p:tav tm="0">
                                          <p:val>
                                            <p:strVal val="0-#ppt_w/2"/>
                                          </p:val>
                                        </p:tav>
                                        <p:tav tm="100000">
                                          <p:val>
                                            <p:strVal val="#ppt_x"/>
                                          </p:val>
                                        </p:tav>
                                      </p:tavLst>
                                    </p:anim>
                                    <p:anim calcmode="lin" valueType="num">
                                      <p:cBhvr additive="base">
                                        <p:cTn id="38" dur="75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475"/>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3975"/>
                            </p:stCondLst>
                            <p:childTnLst>
                              <p:par>
                                <p:cTn id="44" presetID="2" presetClass="entr" presetSubtype="1" decel="10000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750" fill="hold"/>
                                        <p:tgtEl>
                                          <p:spTgt spid="27"/>
                                        </p:tgtEl>
                                        <p:attrNameLst>
                                          <p:attrName>ppt_x</p:attrName>
                                        </p:attrNameLst>
                                      </p:cBhvr>
                                      <p:tavLst>
                                        <p:tav tm="0">
                                          <p:val>
                                            <p:strVal val="#ppt_x"/>
                                          </p:val>
                                        </p:tav>
                                        <p:tav tm="100000">
                                          <p:val>
                                            <p:strVal val="#ppt_x"/>
                                          </p:val>
                                        </p:tav>
                                      </p:tavLst>
                                    </p:anim>
                                    <p:anim calcmode="lin" valueType="num">
                                      <p:cBhvr additive="base">
                                        <p:cTn id="47" dur="750" fill="hold"/>
                                        <p:tgtEl>
                                          <p:spTgt spid="27"/>
                                        </p:tgtEl>
                                        <p:attrNameLst>
                                          <p:attrName>ppt_y</p:attrName>
                                        </p:attrNameLst>
                                      </p:cBhvr>
                                      <p:tavLst>
                                        <p:tav tm="0">
                                          <p:val>
                                            <p:strVal val="0-#ppt_h/2"/>
                                          </p:val>
                                        </p:tav>
                                        <p:tav tm="100000">
                                          <p:val>
                                            <p:strVal val="#ppt_y"/>
                                          </p:val>
                                        </p:tav>
                                      </p:tavLst>
                                    </p:anim>
                                  </p:childTnLst>
                                </p:cTn>
                              </p:par>
                              <p:par>
                                <p:cTn id="48" presetID="2" presetClass="entr" presetSubtype="8" decel="10000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750" fill="hold"/>
                                        <p:tgtEl>
                                          <p:spTgt spid="28"/>
                                        </p:tgtEl>
                                        <p:attrNameLst>
                                          <p:attrName>ppt_x</p:attrName>
                                        </p:attrNameLst>
                                      </p:cBhvr>
                                      <p:tavLst>
                                        <p:tav tm="0">
                                          <p:val>
                                            <p:strVal val="0-#ppt_w/2"/>
                                          </p:val>
                                        </p:tav>
                                        <p:tav tm="100000">
                                          <p:val>
                                            <p:strVal val="#ppt_x"/>
                                          </p:val>
                                        </p:tav>
                                      </p:tavLst>
                                    </p:anim>
                                    <p:anim calcmode="lin" valueType="num">
                                      <p:cBhvr additive="base">
                                        <p:cTn id="51" dur="750" fill="hold"/>
                                        <p:tgtEl>
                                          <p:spTgt spid="28"/>
                                        </p:tgtEl>
                                        <p:attrNameLst>
                                          <p:attrName>ppt_y</p:attrName>
                                        </p:attrNameLst>
                                      </p:cBhvr>
                                      <p:tavLst>
                                        <p:tav tm="0">
                                          <p:val>
                                            <p:strVal val="#ppt_y"/>
                                          </p:val>
                                        </p:tav>
                                        <p:tav tm="100000">
                                          <p:val>
                                            <p:strVal val="#ppt_y"/>
                                          </p:val>
                                        </p:tav>
                                      </p:tavLst>
                                    </p:anim>
                                  </p:childTnLst>
                                </p:cTn>
                              </p:par>
                            </p:childTnLst>
                          </p:cTn>
                        </p:par>
                        <p:par>
                          <p:cTn id="52" fill="hold">
                            <p:stCondLst>
                              <p:cond delay="480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5300"/>
                            </p:stCondLst>
                            <p:childTnLst>
                              <p:par>
                                <p:cTn id="57" presetID="2" presetClass="entr" presetSubtype="1" decel="10000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750" fill="hold"/>
                                        <p:tgtEl>
                                          <p:spTgt spid="30"/>
                                        </p:tgtEl>
                                        <p:attrNameLst>
                                          <p:attrName>ppt_x</p:attrName>
                                        </p:attrNameLst>
                                      </p:cBhvr>
                                      <p:tavLst>
                                        <p:tav tm="0">
                                          <p:val>
                                            <p:strVal val="#ppt_x"/>
                                          </p:val>
                                        </p:tav>
                                        <p:tav tm="100000">
                                          <p:val>
                                            <p:strVal val="#ppt_x"/>
                                          </p:val>
                                        </p:tav>
                                      </p:tavLst>
                                    </p:anim>
                                    <p:anim calcmode="lin" valueType="num">
                                      <p:cBhvr additive="base">
                                        <p:cTn id="60" dur="750" fill="hold"/>
                                        <p:tgtEl>
                                          <p:spTgt spid="30"/>
                                        </p:tgtEl>
                                        <p:attrNameLst>
                                          <p:attrName>ppt_y</p:attrName>
                                        </p:attrNameLst>
                                      </p:cBhvr>
                                      <p:tavLst>
                                        <p:tav tm="0">
                                          <p:val>
                                            <p:strVal val="0-#ppt_h/2"/>
                                          </p:val>
                                        </p:tav>
                                        <p:tav tm="100000">
                                          <p:val>
                                            <p:strVal val="#ppt_y"/>
                                          </p:val>
                                        </p:tav>
                                      </p:tavLst>
                                    </p:anim>
                                  </p:childTnLst>
                                </p:cTn>
                              </p:par>
                              <p:par>
                                <p:cTn id="61" presetID="2" presetClass="entr" presetSubtype="8" decel="100000" fill="hold" grpId="0" nodeType="withEffect">
                                  <p:stCondLst>
                                    <p:cond delay="0"/>
                                  </p:stCondLst>
                                  <p:iterate type="lt">
                                    <p:tmPct val="10000"/>
                                  </p:iterate>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750" fill="hold"/>
                                        <p:tgtEl>
                                          <p:spTgt spid="31"/>
                                        </p:tgtEl>
                                        <p:attrNameLst>
                                          <p:attrName>ppt_x</p:attrName>
                                        </p:attrNameLst>
                                      </p:cBhvr>
                                      <p:tavLst>
                                        <p:tav tm="0">
                                          <p:val>
                                            <p:strVal val="0-#ppt_w/2"/>
                                          </p:val>
                                        </p:tav>
                                        <p:tav tm="100000">
                                          <p:val>
                                            <p:strVal val="#ppt_x"/>
                                          </p:val>
                                        </p:tav>
                                      </p:tavLst>
                                    </p:anim>
                                    <p:anim calcmode="lin" valueType="num">
                                      <p:cBhvr additive="base">
                                        <p:cTn id="64" dur="750" fill="hold"/>
                                        <p:tgtEl>
                                          <p:spTgt spid="31"/>
                                        </p:tgtEl>
                                        <p:attrNameLst>
                                          <p:attrName>ppt_y</p:attrName>
                                        </p:attrNameLst>
                                      </p:cBhvr>
                                      <p:tavLst>
                                        <p:tav tm="0">
                                          <p:val>
                                            <p:strVal val="#ppt_y"/>
                                          </p:val>
                                        </p:tav>
                                        <p:tav tm="100000">
                                          <p:val>
                                            <p:strVal val="#ppt_y"/>
                                          </p:val>
                                        </p:tav>
                                      </p:tavLst>
                                    </p:anim>
                                  </p:childTnLst>
                                </p:cTn>
                              </p:par>
                            </p:childTnLst>
                          </p:cTn>
                        </p:par>
                        <p:par>
                          <p:cTn id="65" fill="hold">
                            <p:stCondLst>
                              <p:cond delay="6125"/>
                            </p:stCondLst>
                            <p:childTnLst>
                              <p:par>
                                <p:cTn id="66" presetID="22" presetClass="entr" presetSubtype="8"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3"/>
            <a:ext cx="17336022" cy="1280040"/>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1963449" y="2238722"/>
            <a:ext cx="15736107"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588443"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712003" y="2447620"/>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1963449" y="3645050"/>
            <a:ext cx="15736107"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588443"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712003" y="3853948"/>
            <a:ext cx="889394" cy="707886"/>
          </a:xfrm>
          <a:prstGeom prst="rect">
            <a:avLst/>
          </a:prstGeom>
          <a:noFill/>
        </p:spPr>
        <p:txBody>
          <a:bodyPr wrap="square" rtlCol="0" anchor="t">
            <a:spAutoFit/>
          </a:bodyPr>
          <a:lstStyle/>
          <a:p>
            <a:pPr algn="ctr"/>
            <a:r>
              <a:rPr kumimoji="1" lang="en-US" altLang="ja-JP" sz="4000" dirty="0">
                <a:solidFill>
                  <a:schemeClr val="bg1"/>
                </a:solidFill>
              </a:rPr>
              <a:t>07</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1963449" y="5051378"/>
            <a:ext cx="15736107"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588443"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712003" y="5260276"/>
            <a:ext cx="889394" cy="707886"/>
          </a:xfrm>
          <a:prstGeom prst="rect">
            <a:avLst/>
          </a:prstGeom>
          <a:noFill/>
        </p:spPr>
        <p:txBody>
          <a:bodyPr wrap="square" rtlCol="0" anchor="t">
            <a:spAutoFit/>
          </a:bodyPr>
          <a:lstStyle/>
          <a:p>
            <a:pPr algn="ctr"/>
            <a:r>
              <a:rPr kumimoji="1" lang="en-US" altLang="ja-JP" sz="4000" dirty="0">
                <a:solidFill>
                  <a:schemeClr val="bg1"/>
                </a:solidFill>
              </a:rPr>
              <a:t>08</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1963449" y="6457706"/>
            <a:ext cx="15736107"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588443"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712003" y="6666604"/>
            <a:ext cx="889394" cy="707886"/>
          </a:xfrm>
          <a:prstGeom prst="rect">
            <a:avLst/>
          </a:prstGeom>
          <a:noFill/>
        </p:spPr>
        <p:txBody>
          <a:bodyPr wrap="square" rtlCol="0" anchor="t">
            <a:spAutoFit/>
          </a:bodyPr>
          <a:lstStyle/>
          <a:p>
            <a:pPr algn="ctr"/>
            <a:r>
              <a:rPr kumimoji="1" lang="en-US" altLang="ja-JP" sz="4000" dirty="0">
                <a:solidFill>
                  <a:schemeClr val="bg1"/>
                </a:solidFill>
              </a:rPr>
              <a:t>09</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1963449" y="7864032"/>
            <a:ext cx="15736107"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588443"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12003" y="8072930"/>
            <a:ext cx="889394" cy="707886"/>
          </a:xfrm>
          <a:prstGeom prst="rect">
            <a:avLst/>
          </a:prstGeom>
          <a:noFill/>
        </p:spPr>
        <p:txBody>
          <a:bodyPr wrap="square" rtlCol="0" anchor="t">
            <a:spAutoFit/>
          </a:bodyPr>
          <a:lstStyle/>
          <a:p>
            <a:pPr algn="ctr"/>
            <a:r>
              <a:rPr kumimoji="1" lang="en-US" altLang="ja-JP" sz="4000" dirty="0">
                <a:solidFill>
                  <a:schemeClr val="bg1"/>
                </a:solidFill>
              </a:rPr>
              <a:t>10</a:t>
            </a:r>
            <a:endParaRPr kumimoji="1" lang="ja-JP" altLang="en-US" sz="4000" dirty="0">
              <a:solidFill>
                <a:schemeClr val="bg1"/>
              </a:solidFill>
            </a:endParaRPr>
          </a:p>
        </p:txBody>
      </p:sp>
    </p:spTree>
    <p:extLst>
      <p:ext uri="{BB962C8B-B14F-4D97-AF65-F5344CB8AC3E}">
        <p14:creationId xmlns:p14="http://schemas.microsoft.com/office/powerpoint/2010/main" val="128442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325"/>
                            </p:stCondLst>
                            <p:childTnLst>
                              <p:par>
                                <p:cTn id="18" presetID="2" presetClass="entr" presetSubtype="1" decel="10000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750" fill="hold"/>
                                        <p:tgtEl>
                                          <p:spTgt spid="21"/>
                                        </p:tgtEl>
                                        <p:attrNameLst>
                                          <p:attrName>ppt_x</p:attrName>
                                        </p:attrNameLst>
                                      </p:cBhvr>
                                      <p:tavLst>
                                        <p:tav tm="0">
                                          <p:val>
                                            <p:strVal val="#ppt_x"/>
                                          </p:val>
                                        </p:tav>
                                        <p:tav tm="100000">
                                          <p:val>
                                            <p:strVal val="#ppt_x"/>
                                          </p:val>
                                        </p:tav>
                                      </p:tavLst>
                                    </p:anim>
                                    <p:anim calcmode="lin" valueType="num">
                                      <p:cBhvr additive="base">
                                        <p:cTn id="21" dur="750" fill="hold"/>
                                        <p:tgtEl>
                                          <p:spTgt spid="21"/>
                                        </p:tgtEl>
                                        <p:attrNameLst>
                                          <p:attrName>ppt_y</p:attrName>
                                        </p:attrNameLst>
                                      </p:cBhvr>
                                      <p:tavLst>
                                        <p:tav tm="0">
                                          <p:val>
                                            <p:strVal val="0-#ppt_h/2"/>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750" fill="hold"/>
                                        <p:tgtEl>
                                          <p:spTgt spid="22"/>
                                        </p:tgtEl>
                                        <p:attrNameLst>
                                          <p:attrName>ppt_x</p:attrName>
                                        </p:attrNameLst>
                                      </p:cBhvr>
                                      <p:tavLst>
                                        <p:tav tm="0">
                                          <p:val>
                                            <p:strVal val="0-#ppt_w/2"/>
                                          </p:val>
                                        </p:tav>
                                        <p:tav tm="100000">
                                          <p:val>
                                            <p:strVal val="#ppt_x"/>
                                          </p:val>
                                        </p:tav>
                                      </p:tavLst>
                                    </p:anim>
                                    <p:anim calcmode="lin" valueType="num">
                                      <p:cBhvr additive="base">
                                        <p:cTn id="25" dur="75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1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650"/>
                            </p:stCondLst>
                            <p:childTnLst>
                              <p:par>
                                <p:cTn id="31" presetID="2" presetClass="entr" presetSubtype="1" decel="10000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750" fill="hold"/>
                                        <p:tgtEl>
                                          <p:spTgt spid="25"/>
                                        </p:tgtEl>
                                        <p:attrNameLst>
                                          <p:attrName>ppt_x</p:attrName>
                                        </p:attrNameLst>
                                      </p:cBhvr>
                                      <p:tavLst>
                                        <p:tav tm="0">
                                          <p:val>
                                            <p:strVal val="0-#ppt_w/2"/>
                                          </p:val>
                                        </p:tav>
                                        <p:tav tm="100000">
                                          <p:val>
                                            <p:strVal val="#ppt_x"/>
                                          </p:val>
                                        </p:tav>
                                      </p:tavLst>
                                    </p:anim>
                                    <p:anim calcmode="lin" valueType="num">
                                      <p:cBhvr additive="base">
                                        <p:cTn id="38" dur="75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475"/>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3975"/>
                            </p:stCondLst>
                            <p:childTnLst>
                              <p:par>
                                <p:cTn id="44" presetID="2" presetClass="entr" presetSubtype="1" decel="10000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750" fill="hold"/>
                                        <p:tgtEl>
                                          <p:spTgt spid="27"/>
                                        </p:tgtEl>
                                        <p:attrNameLst>
                                          <p:attrName>ppt_x</p:attrName>
                                        </p:attrNameLst>
                                      </p:cBhvr>
                                      <p:tavLst>
                                        <p:tav tm="0">
                                          <p:val>
                                            <p:strVal val="#ppt_x"/>
                                          </p:val>
                                        </p:tav>
                                        <p:tav tm="100000">
                                          <p:val>
                                            <p:strVal val="#ppt_x"/>
                                          </p:val>
                                        </p:tav>
                                      </p:tavLst>
                                    </p:anim>
                                    <p:anim calcmode="lin" valueType="num">
                                      <p:cBhvr additive="base">
                                        <p:cTn id="47" dur="750" fill="hold"/>
                                        <p:tgtEl>
                                          <p:spTgt spid="27"/>
                                        </p:tgtEl>
                                        <p:attrNameLst>
                                          <p:attrName>ppt_y</p:attrName>
                                        </p:attrNameLst>
                                      </p:cBhvr>
                                      <p:tavLst>
                                        <p:tav tm="0">
                                          <p:val>
                                            <p:strVal val="0-#ppt_h/2"/>
                                          </p:val>
                                        </p:tav>
                                        <p:tav tm="100000">
                                          <p:val>
                                            <p:strVal val="#ppt_y"/>
                                          </p:val>
                                        </p:tav>
                                      </p:tavLst>
                                    </p:anim>
                                  </p:childTnLst>
                                </p:cTn>
                              </p:par>
                              <p:par>
                                <p:cTn id="48" presetID="2" presetClass="entr" presetSubtype="8" decel="10000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750" fill="hold"/>
                                        <p:tgtEl>
                                          <p:spTgt spid="28"/>
                                        </p:tgtEl>
                                        <p:attrNameLst>
                                          <p:attrName>ppt_x</p:attrName>
                                        </p:attrNameLst>
                                      </p:cBhvr>
                                      <p:tavLst>
                                        <p:tav tm="0">
                                          <p:val>
                                            <p:strVal val="0-#ppt_w/2"/>
                                          </p:val>
                                        </p:tav>
                                        <p:tav tm="100000">
                                          <p:val>
                                            <p:strVal val="#ppt_x"/>
                                          </p:val>
                                        </p:tav>
                                      </p:tavLst>
                                    </p:anim>
                                    <p:anim calcmode="lin" valueType="num">
                                      <p:cBhvr additive="base">
                                        <p:cTn id="51" dur="750" fill="hold"/>
                                        <p:tgtEl>
                                          <p:spTgt spid="28"/>
                                        </p:tgtEl>
                                        <p:attrNameLst>
                                          <p:attrName>ppt_y</p:attrName>
                                        </p:attrNameLst>
                                      </p:cBhvr>
                                      <p:tavLst>
                                        <p:tav tm="0">
                                          <p:val>
                                            <p:strVal val="#ppt_y"/>
                                          </p:val>
                                        </p:tav>
                                        <p:tav tm="100000">
                                          <p:val>
                                            <p:strVal val="#ppt_y"/>
                                          </p:val>
                                        </p:tav>
                                      </p:tavLst>
                                    </p:anim>
                                  </p:childTnLst>
                                </p:cTn>
                              </p:par>
                            </p:childTnLst>
                          </p:cTn>
                        </p:par>
                        <p:par>
                          <p:cTn id="52" fill="hold">
                            <p:stCondLst>
                              <p:cond delay="480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5300"/>
                            </p:stCondLst>
                            <p:childTnLst>
                              <p:par>
                                <p:cTn id="57" presetID="2" presetClass="entr" presetSubtype="1" decel="10000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750" fill="hold"/>
                                        <p:tgtEl>
                                          <p:spTgt spid="30"/>
                                        </p:tgtEl>
                                        <p:attrNameLst>
                                          <p:attrName>ppt_x</p:attrName>
                                        </p:attrNameLst>
                                      </p:cBhvr>
                                      <p:tavLst>
                                        <p:tav tm="0">
                                          <p:val>
                                            <p:strVal val="#ppt_x"/>
                                          </p:val>
                                        </p:tav>
                                        <p:tav tm="100000">
                                          <p:val>
                                            <p:strVal val="#ppt_x"/>
                                          </p:val>
                                        </p:tav>
                                      </p:tavLst>
                                    </p:anim>
                                    <p:anim calcmode="lin" valueType="num">
                                      <p:cBhvr additive="base">
                                        <p:cTn id="60" dur="750" fill="hold"/>
                                        <p:tgtEl>
                                          <p:spTgt spid="30"/>
                                        </p:tgtEl>
                                        <p:attrNameLst>
                                          <p:attrName>ppt_y</p:attrName>
                                        </p:attrNameLst>
                                      </p:cBhvr>
                                      <p:tavLst>
                                        <p:tav tm="0">
                                          <p:val>
                                            <p:strVal val="0-#ppt_h/2"/>
                                          </p:val>
                                        </p:tav>
                                        <p:tav tm="100000">
                                          <p:val>
                                            <p:strVal val="#ppt_y"/>
                                          </p:val>
                                        </p:tav>
                                      </p:tavLst>
                                    </p:anim>
                                  </p:childTnLst>
                                </p:cTn>
                              </p:par>
                              <p:par>
                                <p:cTn id="61" presetID="2" presetClass="entr" presetSubtype="8" decel="100000" fill="hold" grpId="0" nodeType="withEffect">
                                  <p:stCondLst>
                                    <p:cond delay="0"/>
                                  </p:stCondLst>
                                  <p:iterate type="lt">
                                    <p:tmPct val="10000"/>
                                  </p:iterate>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750" fill="hold"/>
                                        <p:tgtEl>
                                          <p:spTgt spid="31"/>
                                        </p:tgtEl>
                                        <p:attrNameLst>
                                          <p:attrName>ppt_x</p:attrName>
                                        </p:attrNameLst>
                                      </p:cBhvr>
                                      <p:tavLst>
                                        <p:tav tm="0">
                                          <p:val>
                                            <p:strVal val="0-#ppt_w/2"/>
                                          </p:val>
                                        </p:tav>
                                        <p:tav tm="100000">
                                          <p:val>
                                            <p:strVal val="#ppt_x"/>
                                          </p:val>
                                        </p:tav>
                                      </p:tavLst>
                                    </p:anim>
                                    <p:anim calcmode="lin" valueType="num">
                                      <p:cBhvr additive="base">
                                        <p:cTn id="64" dur="750" fill="hold"/>
                                        <p:tgtEl>
                                          <p:spTgt spid="31"/>
                                        </p:tgtEl>
                                        <p:attrNameLst>
                                          <p:attrName>ppt_y</p:attrName>
                                        </p:attrNameLst>
                                      </p:cBhvr>
                                      <p:tavLst>
                                        <p:tav tm="0">
                                          <p:val>
                                            <p:strVal val="#ppt_y"/>
                                          </p:val>
                                        </p:tav>
                                        <p:tav tm="100000">
                                          <p:val>
                                            <p:strVal val="#ppt_y"/>
                                          </p:val>
                                        </p:tav>
                                      </p:tavLst>
                                    </p:anim>
                                  </p:childTnLst>
                                </p:cTn>
                              </p:par>
                            </p:childTnLst>
                          </p:cTn>
                        </p:par>
                        <p:par>
                          <p:cTn id="65" fill="hold">
                            <p:stCondLst>
                              <p:cond delay="6125"/>
                            </p:stCondLst>
                            <p:childTnLst>
                              <p:par>
                                <p:cTn id="66" presetID="22" presetClass="entr" presetSubtype="8"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345475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345475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345475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1026869"/>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3"/>
            <a:ext cx="17336022" cy="1280040"/>
          </a:xfr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1842448" y="2238722"/>
            <a:ext cx="15550202"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479260"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602820"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1842448" y="3645050"/>
            <a:ext cx="15550202"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479260"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602820"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1842448" y="5051378"/>
            <a:ext cx="15550202"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479260"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602820"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1842448" y="6457706"/>
            <a:ext cx="15550202"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479260"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2820"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1842448" y="7864032"/>
            <a:ext cx="15550202"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479260"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602820"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Tree>
    <p:extLst>
      <p:ext uri="{BB962C8B-B14F-4D97-AF65-F5344CB8AC3E}">
        <p14:creationId xmlns:p14="http://schemas.microsoft.com/office/powerpoint/2010/main" val="36334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325"/>
                            </p:stCondLst>
                            <p:childTnLst>
                              <p:par>
                                <p:cTn id="18" presetID="2" presetClass="entr" presetSubtype="1" decel="10000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750" fill="hold"/>
                                        <p:tgtEl>
                                          <p:spTgt spid="21"/>
                                        </p:tgtEl>
                                        <p:attrNameLst>
                                          <p:attrName>ppt_x</p:attrName>
                                        </p:attrNameLst>
                                      </p:cBhvr>
                                      <p:tavLst>
                                        <p:tav tm="0">
                                          <p:val>
                                            <p:strVal val="#ppt_x"/>
                                          </p:val>
                                        </p:tav>
                                        <p:tav tm="100000">
                                          <p:val>
                                            <p:strVal val="#ppt_x"/>
                                          </p:val>
                                        </p:tav>
                                      </p:tavLst>
                                    </p:anim>
                                    <p:anim calcmode="lin" valueType="num">
                                      <p:cBhvr additive="base">
                                        <p:cTn id="21" dur="750" fill="hold"/>
                                        <p:tgtEl>
                                          <p:spTgt spid="21"/>
                                        </p:tgtEl>
                                        <p:attrNameLst>
                                          <p:attrName>ppt_y</p:attrName>
                                        </p:attrNameLst>
                                      </p:cBhvr>
                                      <p:tavLst>
                                        <p:tav tm="0">
                                          <p:val>
                                            <p:strVal val="0-#ppt_h/2"/>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750" fill="hold"/>
                                        <p:tgtEl>
                                          <p:spTgt spid="22"/>
                                        </p:tgtEl>
                                        <p:attrNameLst>
                                          <p:attrName>ppt_x</p:attrName>
                                        </p:attrNameLst>
                                      </p:cBhvr>
                                      <p:tavLst>
                                        <p:tav tm="0">
                                          <p:val>
                                            <p:strVal val="0-#ppt_w/2"/>
                                          </p:val>
                                        </p:tav>
                                        <p:tav tm="100000">
                                          <p:val>
                                            <p:strVal val="#ppt_x"/>
                                          </p:val>
                                        </p:tav>
                                      </p:tavLst>
                                    </p:anim>
                                    <p:anim calcmode="lin" valueType="num">
                                      <p:cBhvr additive="base">
                                        <p:cTn id="25" dur="75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1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650"/>
                            </p:stCondLst>
                            <p:childTnLst>
                              <p:par>
                                <p:cTn id="31" presetID="2" presetClass="entr" presetSubtype="1" decel="10000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750" fill="hold"/>
                                        <p:tgtEl>
                                          <p:spTgt spid="25"/>
                                        </p:tgtEl>
                                        <p:attrNameLst>
                                          <p:attrName>ppt_x</p:attrName>
                                        </p:attrNameLst>
                                      </p:cBhvr>
                                      <p:tavLst>
                                        <p:tav tm="0">
                                          <p:val>
                                            <p:strVal val="0-#ppt_w/2"/>
                                          </p:val>
                                        </p:tav>
                                        <p:tav tm="100000">
                                          <p:val>
                                            <p:strVal val="#ppt_x"/>
                                          </p:val>
                                        </p:tav>
                                      </p:tavLst>
                                    </p:anim>
                                    <p:anim calcmode="lin" valueType="num">
                                      <p:cBhvr additive="base">
                                        <p:cTn id="38" dur="75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475"/>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3975"/>
                            </p:stCondLst>
                            <p:childTnLst>
                              <p:par>
                                <p:cTn id="44" presetID="2" presetClass="entr" presetSubtype="1" decel="10000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750" fill="hold"/>
                                        <p:tgtEl>
                                          <p:spTgt spid="27"/>
                                        </p:tgtEl>
                                        <p:attrNameLst>
                                          <p:attrName>ppt_x</p:attrName>
                                        </p:attrNameLst>
                                      </p:cBhvr>
                                      <p:tavLst>
                                        <p:tav tm="0">
                                          <p:val>
                                            <p:strVal val="#ppt_x"/>
                                          </p:val>
                                        </p:tav>
                                        <p:tav tm="100000">
                                          <p:val>
                                            <p:strVal val="#ppt_x"/>
                                          </p:val>
                                        </p:tav>
                                      </p:tavLst>
                                    </p:anim>
                                    <p:anim calcmode="lin" valueType="num">
                                      <p:cBhvr additive="base">
                                        <p:cTn id="47" dur="750" fill="hold"/>
                                        <p:tgtEl>
                                          <p:spTgt spid="27"/>
                                        </p:tgtEl>
                                        <p:attrNameLst>
                                          <p:attrName>ppt_y</p:attrName>
                                        </p:attrNameLst>
                                      </p:cBhvr>
                                      <p:tavLst>
                                        <p:tav tm="0">
                                          <p:val>
                                            <p:strVal val="0-#ppt_h/2"/>
                                          </p:val>
                                        </p:tav>
                                        <p:tav tm="100000">
                                          <p:val>
                                            <p:strVal val="#ppt_y"/>
                                          </p:val>
                                        </p:tav>
                                      </p:tavLst>
                                    </p:anim>
                                  </p:childTnLst>
                                </p:cTn>
                              </p:par>
                              <p:par>
                                <p:cTn id="48" presetID="2" presetClass="entr" presetSubtype="8" decel="10000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750" fill="hold"/>
                                        <p:tgtEl>
                                          <p:spTgt spid="28"/>
                                        </p:tgtEl>
                                        <p:attrNameLst>
                                          <p:attrName>ppt_x</p:attrName>
                                        </p:attrNameLst>
                                      </p:cBhvr>
                                      <p:tavLst>
                                        <p:tav tm="0">
                                          <p:val>
                                            <p:strVal val="0-#ppt_w/2"/>
                                          </p:val>
                                        </p:tav>
                                        <p:tav tm="100000">
                                          <p:val>
                                            <p:strVal val="#ppt_x"/>
                                          </p:val>
                                        </p:tav>
                                      </p:tavLst>
                                    </p:anim>
                                    <p:anim calcmode="lin" valueType="num">
                                      <p:cBhvr additive="base">
                                        <p:cTn id="51" dur="750" fill="hold"/>
                                        <p:tgtEl>
                                          <p:spTgt spid="28"/>
                                        </p:tgtEl>
                                        <p:attrNameLst>
                                          <p:attrName>ppt_y</p:attrName>
                                        </p:attrNameLst>
                                      </p:cBhvr>
                                      <p:tavLst>
                                        <p:tav tm="0">
                                          <p:val>
                                            <p:strVal val="#ppt_y"/>
                                          </p:val>
                                        </p:tav>
                                        <p:tav tm="100000">
                                          <p:val>
                                            <p:strVal val="#ppt_y"/>
                                          </p:val>
                                        </p:tav>
                                      </p:tavLst>
                                    </p:anim>
                                  </p:childTnLst>
                                </p:cTn>
                              </p:par>
                            </p:childTnLst>
                          </p:cTn>
                        </p:par>
                        <p:par>
                          <p:cTn id="52" fill="hold">
                            <p:stCondLst>
                              <p:cond delay="480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5300"/>
                            </p:stCondLst>
                            <p:childTnLst>
                              <p:par>
                                <p:cTn id="57" presetID="2" presetClass="entr" presetSubtype="1" decel="10000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750" fill="hold"/>
                                        <p:tgtEl>
                                          <p:spTgt spid="30"/>
                                        </p:tgtEl>
                                        <p:attrNameLst>
                                          <p:attrName>ppt_x</p:attrName>
                                        </p:attrNameLst>
                                      </p:cBhvr>
                                      <p:tavLst>
                                        <p:tav tm="0">
                                          <p:val>
                                            <p:strVal val="#ppt_x"/>
                                          </p:val>
                                        </p:tav>
                                        <p:tav tm="100000">
                                          <p:val>
                                            <p:strVal val="#ppt_x"/>
                                          </p:val>
                                        </p:tav>
                                      </p:tavLst>
                                    </p:anim>
                                    <p:anim calcmode="lin" valueType="num">
                                      <p:cBhvr additive="base">
                                        <p:cTn id="60" dur="750" fill="hold"/>
                                        <p:tgtEl>
                                          <p:spTgt spid="30"/>
                                        </p:tgtEl>
                                        <p:attrNameLst>
                                          <p:attrName>ppt_y</p:attrName>
                                        </p:attrNameLst>
                                      </p:cBhvr>
                                      <p:tavLst>
                                        <p:tav tm="0">
                                          <p:val>
                                            <p:strVal val="0-#ppt_h/2"/>
                                          </p:val>
                                        </p:tav>
                                        <p:tav tm="100000">
                                          <p:val>
                                            <p:strVal val="#ppt_y"/>
                                          </p:val>
                                        </p:tav>
                                      </p:tavLst>
                                    </p:anim>
                                  </p:childTnLst>
                                </p:cTn>
                              </p:par>
                              <p:par>
                                <p:cTn id="61" presetID="2" presetClass="entr" presetSubtype="8" decel="100000" fill="hold" grpId="0" nodeType="withEffect">
                                  <p:stCondLst>
                                    <p:cond delay="0"/>
                                  </p:stCondLst>
                                  <p:iterate type="lt">
                                    <p:tmPct val="10000"/>
                                  </p:iterate>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750" fill="hold"/>
                                        <p:tgtEl>
                                          <p:spTgt spid="31"/>
                                        </p:tgtEl>
                                        <p:attrNameLst>
                                          <p:attrName>ppt_x</p:attrName>
                                        </p:attrNameLst>
                                      </p:cBhvr>
                                      <p:tavLst>
                                        <p:tav tm="0">
                                          <p:val>
                                            <p:strVal val="0-#ppt_w/2"/>
                                          </p:val>
                                        </p:tav>
                                        <p:tav tm="100000">
                                          <p:val>
                                            <p:strVal val="#ppt_x"/>
                                          </p:val>
                                        </p:tav>
                                      </p:tavLst>
                                    </p:anim>
                                    <p:anim calcmode="lin" valueType="num">
                                      <p:cBhvr additive="base">
                                        <p:cTn id="64" dur="750" fill="hold"/>
                                        <p:tgtEl>
                                          <p:spTgt spid="31"/>
                                        </p:tgtEl>
                                        <p:attrNameLst>
                                          <p:attrName>ppt_y</p:attrName>
                                        </p:attrNameLst>
                                      </p:cBhvr>
                                      <p:tavLst>
                                        <p:tav tm="0">
                                          <p:val>
                                            <p:strVal val="#ppt_y"/>
                                          </p:val>
                                        </p:tav>
                                        <p:tav tm="100000">
                                          <p:val>
                                            <p:strVal val="#ppt_y"/>
                                          </p:val>
                                        </p:tav>
                                      </p:tavLst>
                                    </p:anim>
                                  </p:childTnLst>
                                </p:cTn>
                              </p:par>
                            </p:childTnLst>
                          </p:cTn>
                        </p:par>
                        <p:par>
                          <p:cTn id="65" fill="hold">
                            <p:stCondLst>
                              <p:cond delay="6125"/>
                            </p:stCondLst>
                            <p:childTnLst>
                              <p:par>
                                <p:cTn id="66" presetID="22" presetClass="entr" presetSubtype="8"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2.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6" Type="http://schemas.openxmlformats.org/officeDocument/2006/relationships/theme" Target="../theme/theme3.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5" Type="http://schemas.openxmlformats.org/officeDocument/2006/relationships/theme" Target="../theme/theme4.xml"/><Relationship Id="rId4"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0.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811" r:id="rId43"/>
    <p:sldLayoutId id="2147483789" r:id="rId44"/>
    <p:sldLayoutId id="2147483793" r:id="rId45"/>
    <p:sldLayoutId id="2147483794" r:id="rId46"/>
    <p:sldLayoutId id="2147483790" r:id="rId47"/>
    <p:sldLayoutId id="2147483796" r:id="rId48"/>
    <p:sldLayoutId id="2147483800" r:id="rId49"/>
    <p:sldLayoutId id="2147483801" r:id="rId50"/>
    <p:sldLayoutId id="2147483799" r:id="rId51"/>
    <p:sldLayoutId id="2147483803" r:id="rId52"/>
    <p:sldLayoutId id="2147483806" r:id="rId53"/>
    <p:sldLayoutId id="2147483751"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 id="2147483812"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23"/>
          </p:nvPr>
        </p:nvPicPr>
        <p:blipFill>
          <a:blip r:embed="rId2">
            <a:extLst>
              <a:ext uri="{28A0092B-C50C-407E-A947-70E740481C1C}">
                <a14:useLocalDpi xmlns:a14="http://schemas.microsoft.com/office/drawing/2010/main" val="0"/>
              </a:ext>
            </a:extLst>
          </a:blip>
          <a:srcRect/>
          <a:stretch/>
        </p:blipFill>
        <p:spPr>
          <a:xfrm>
            <a:off x="0" y="0"/>
            <a:ext cx="18287999" cy="10285413"/>
          </a:xfrm>
        </p:spPr>
      </p:pic>
      <p:sp>
        <p:nvSpPr>
          <p:cNvPr id="12" name="テキスト プレースホルダー 11"/>
          <p:cNvSpPr>
            <a:spLocks noGrp="1"/>
          </p:cNvSpPr>
          <p:nvPr>
            <p:ph type="body" sz="quarter" idx="12"/>
          </p:nvPr>
        </p:nvSpPr>
        <p:spPr>
          <a:xfrm>
            <a:off x="2390776" y="7289076"/>
            <a:ext cx="14678024" cy="2409105"/>
          </a:xfrm>
        </p:spPr>
        <p:txBody>
          <a:bodyPr>
            <a:noAutofit/>
          </a:bodyPr>
          <a:lstStyle/>
          <a:p>
            <a:r>
              <a:rPr lang="en-US" altLang="ja-JP" sz="6000" dirty="0"/>
              <a:t>British Rule in India</a:t>
            </a:r>
          </a:p>
          <a:p>
            <a:pPr algn="r"/>
            <a:r>
              <a:rPr lang="en-US" altLang="ja-JP" sz="4000" dirty="0"/>
              <a:t>-</a:t>
            </a:r>
            <a:r>
              <a:rPr lang="en-US" altLang="ja-JP" sz="4400" dirty="0"/>
              <a:t>Group “G”</a:t>
            </a:r>
            <a:r>
              <a:rPr lang="en-US" altLang="ja-JP" sz="4000" dirty="0"/>
              <a:t>	</a:t>
            </a:r>
            <a:endParaRPr lang="ja-JP" altLang="en-US" sz="4000"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2"/>
          </p:nvPr>
        </p:nvSpPr>
        <p:spPr>
          <a:xfrm>
            <a:off x="2452254" y="3809999"/>
            <a:ext cx="15664872" cy="5494482"/>
          </a:xfrm>
        </p:spPr>
        <p:txBody>
          <a:bodyPr>
            <a:noAutofit/>
          </a:bodyPr>
          <a:lstStyle/>
          <a:p>
            <a:pPr marL="342900" indent="-342900">
              <a:buFont typeface="Arial" panose="020B0604020202020204" pitchFamily="34" charset="0"/>
              <a:buChar char="•"/>
            </a:pPr>
            <a:r>
              <a:rPr lang="en-US" sz="2800" dirty="0"/>
              <a:t>While there were definitely some good impacts from the </a:t>
            </a:r>
            <a:r>
              <a:rPr lang="en-US" sz="2800" dirty="0" err="1"/>
              <a:t>british</a:t>
            </a:r>
            <a:r>
              <a:rPr lang="en-US" sz="2800" dirty="0"/>
              <a:t> rule, but definitely the story which goes around in Britain, “</a:t>
            </a:r>
            <a:r>
              <a:rPr lang="en-US" i="1" dirty="0"/>
              <a:t>the </a:t>
            </a:r>
            <a:r>
              <a:rPr lang="en-US" i="1" dirty="0" err="1"/>
              <a:t>colonisation</a:t>
            </a:r>
            <a:r>
              <a:rPr lang="en-US" i="1" dirty="0"/>
              <a:t> of </a:t>
            </a:r>
            <a:r>
              <a:rPr lang="en-US" i="1" u="sng" dirty="0"/>
              <a:t>India</a:t>
            </a:r>
            <a:r>
              <a:rPr lang="en-US" i="1" dirty="0"/>
              <a:t> - as horrible as it may have been - was not of any major economic benefit to Britain itself. If anything, the administration of India was a cost to Britain. So the fact that the empire was sustained for so long - the story goes - was a gesture of Britain's benevolence” </a:t>
            </a:r>
            <a:r>
              <a:rPr lang="en-US" sz="2400" dirty="0"/>
              <a:t>is a lie. </a:t>
            </a:r>
          </a:p>
          <a:p>
            <a:pPr marL="342900" indent="-342900">
              <a:buFont typeface="Arial" panose="020B0604020202020204" pitchFamily="34" charset="0"/>
              <a:buChar char="•"/>
            </a:pPr>
            <a:r>
              <a:rPr lang="en-US" sz="2400" dirty="0"/>
              <a:t>If we look closely, all the things we might say as benefits are actually by products of what actually the </a:t>
            </a:r>
            <a:r>
              <a:rPr lang="en-US" sz="2400" dirty="0" err="1"/>
              <a:t>british</a:t>
            </a:r>
            <a:r>
              <a:rPr lang="en-US" sz="2400" dirty="0"/>
              <a:t> did for good of their trade, and the negative economic impacts specially far outweighs the positive, while social impacts are debatable.</a:t>
            </a:r>
          </a:p>
          <a:p>
            <a:pPr marL="342900" indent="-342900">
              <a:buFont typeface="Arial" panose="020B0604020202020204" pitchFamily="34" charset="0"/>
              <a:buChar char="•"/>
            </a:pPr>
            <a:r>
              <a:rPr lang="en-US" sz="2400" dirty="0"/>
              <a:t>The upshot of the empire, as Tharoor puts it, was that “What had once been one of the richest and most </a:t>
            </a:r>
            <a:r>
              <a:rPr lang="en-US" sz="2400" dirty="0" err="1"/>
              <a:t>industrialised</a:t>
            </a:r>
            <a:r>
              <a:rPr lang="en-US" sz="2400" dirty="0"/>
              <a:t> economies of the world, which together with China accounted for almost 75% of world industrial output in 1750, had been reduced by the depredations of imperial rule to one of the poorest, most backward, illiterate and diseased societies on Earth by the time of independence in 1947.”</a:t>
            </a:r>
            <a:endParaRPr lang="en-US" sz="3200" i="1" dirty="0"/>
          </a:p>
        </p:txBody>
      </p:sp>
      <p:sp>
        <p:nvSpPr>
          <p:cNvPr id="8" name="テキスト プレースホルダー 7"/>
          <p:cNvSpPr>
            <a:spLocks noGrp="1"/>
          </p:cNvSpPr>
          <p:nvPr>
            <p:ph type="body" sz="quarter" idx="13"/>
          </p:nvPr>
        </p:nvSpPr>
        <p:spPr>
          <a:xfrm>
            <a:off x="1704107" y="2299855"/>
            <a:ext cx="6996545" cy="956705"/>
          </a:xfrm>
        </p:spPr>
        <p:txBody>
          <a:bodyPr/>
          <a:lstStyle/>
          <a:p>
            <a:r>
              <a:rPr kumimoji="1" lang="en-US" altLang="ja-JP" sz="5400" dirty="0"/>
              <a:t>Decision about the Case </a:t>
            </a:r>
            <a:endParaRPr kumimoji="1" lang="ja-JP" altLang="en-US" sz="5400"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4="http://schemas.microsoft.com/office/powerpoint/2010/main">
    <mc:Choice Requires="p14">
      <p:transition p14:dur="0" advTm="3290"/>
    </mc:Choice>
    <mc:Fallback xmlns="">
      <p:transition advTm="32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a:bodyPr>
          <a:lstStyle/>
          <a:p>
            <a:r>
              <a:rPr kumimoji="1" lang="en-US" altLang="ja-JP" dirty="0"/>
              <a:t>Hypothesis</a:t>
            </a:r>
            <a:endParaRPr kumimoji="1" lang="ja-JP" altLang="en-US" dirty="0"/>
          </a:p>
        </p:txBody>
      </p:sp>
      <p:sp>
        <p:nvSpPr>
          <p:cNvPr id="9" name="テキスト プレースホルダー 8"/>
          <p:cNvSpPr>
            <a:spLocks noGrp="1"/>
          </p:cNvSpPr>
          <p:nvPr>
            <p:ph type="body" sz="quarter" idx="13"/>
          </p:nvPr>
        </p:nvSpPr>
        <p:spPr>
          <a:xfrm>
            <a:off x="3200400" y="3578967"/>
            <a:ext cx="11887200" cy="956458"/>
          </a:xfrm>
        </p:spPr>
        <p:txBody>
          <a:bodyPr>
            <a:normAutofit fontScale="92500"/>
          </a:bodyPr>
          <a:lstStyle/>
          <a:p>
            <a:r>
              <a:rPr kumimoji="1" lang="en-US" altLang="ja-JP" sz="5400" dirty="0"/>
              <a:t>The British Rule had Negative Impact in India</a:t>
            </a:r>
            <a:endParaRPr kumimoji="1" lang="ja-JP" altLang="en-US" sz="5400" dirty="0"/>
          </a:p>
        </p:txBody>
      </p:sp>
    </p:spTree>
    <p:extLst>
      <p:ext uri="{BB962C8B-B14F-4D97-AF65-F5344CB8AC3E}">
        <p14:creationId xmlns:p14="http://schemas.microsoft.com/office/powerpoint/2010/main" val="1038620865"/>
      </p:ext>
    </p:extLst>
  </p:cSld>
  <p:clrMapOvr>
    <a:masterClrMapping/>
  </p:clrMapOvr>
  <mc:AlternateContent xmlns:mc="http://schemas.openxmlformats.org/markup-compatibility/2006" xmlns:p14="http://schemas.microsoft.com/office/powerpoint/2010/main">
    <mc:Choice Requires="p14">
      <p:transition p14:dur="10" advTm="2650"/>
    </mc:Choice>
    <mc:Fallback xmlns="">
      <p:transition advTm="26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2"/>
          </p:nvPr>
        </p:nvSpPr>
        <p:spPr>
          <a:xfrm>
            <a:off x="635000" y="5237756"/>
            <a:ext cx="17094200" cy="1855771"/>
          </a:xfrm>
        </p:spPr>
        <p:txBody>
          <a:bodyPr>
            <a:noAutofit/>
          </a:bodyPr>
          <a:lstStyle/>
          <a:p>
            <a:pPr marL="342900" indent="-342900">
              <a:buFont typeface="Arial" panose="020B0604020202020204" pitchFamily="34" charset="0"/>
              <a:buChar char="•"/>
            </a:pPr>
            <a:r>
              <a:rPr lang="en-US" sz="4000" dirty="0"/>
              <a:t>Did British Rule leave India better off economically than when they arrived?</a:t>
            </a:r>
          </a:p>
          <a:p>
            <a:pPr marL="342900" indent="-342900">
              <a:buFont typeface="Arial" panose="020B0604020202020204" pitchFamily="34" charset="0"/>
              <a:buChar char="•"/>
            </a:pPr>
            <a:r>
              <a:rPr lang="en-US" sz="4000" dirty="0"/>
              <a:t>Did British Rule leave India better off socially than when they arrived?</a:t>
            </a:r>
          </a:p>
          <a:p>
            <a:pPr marL="342900" indent="-342900">
              <a:buFont typeface="Arial" panose="020B0604020202020204" pitchFamily="34" charset="0"/>
              <a:buChar char="•"/>
            </a:pPr>
            <a:endParaRPr lang="en-US" sz="4000" dirty="0"/>
          </a:p>
        </p:txBody>
      </p:sp>
      <p:sp>
        <p:nvSpPr>
          <p:cNvPr id="8" name="テキスト プレースホルダー 7"/>
          <p:cNvSpPr>
            <a:spLocks noGrp="1"/>
          </p:cNvSpPr>
          <p:nvPr>
            <p:ph type="body" sz="quarter" idx="13"/>
          </p:nvPr>
        </p:nvSpPr>
        <p:spPr>
          <a:xfrm>
            <a:off x="635000" y="2732842"/>
            <a:ext cx="8839739" cy="2144700"/>
          </a:xfrm>
        </p:spPr>
        <p:txBody>
          <a:bodyPr/>
          <a:lstStyle/>
          <a:p>
            <a:r>
              <a:rPr kumimoji="1" lang="en-US" altLang="ja-JP" sz="5400" dirty="0"/>
              <a:t>Questions regarding this Case </a:t>
            </a:r>
            <a:endParaRPr kumimoji="1" lang="ja-JP" altLang="en-US" sz="5400" dirty="0"/>
          </a:p>
        </p:txBody>
      </p:sp>
    </p:spTree>
    <p:extLst>
      <p:ext uri="{BB962C8B-B14F-4D97-AF65-F5344CB8AC3E}">
        <p14:creationId xmlns:p14="http://schemas.microsoft.com/office/powerpoint/2010/main" val="4242124135"/>
      </p:ext>
    </p:extLst>
  </p:cSld>
  <p:clrMapOvr>
    <a:masterClrMapping/>
  </p:clrMapOvr>
  <mc:AlternateContent xmlns:mc="http://schemas.openxmlformats.org/markup-compatibility/2006" xmlns:p14="http://schemas.microsoft.com/office/powerpoint/2010/main">
    <mc:Choice Requires="p14">
      <p:transition p14:dur="0" advTm="3290"/>
    </mc:Choice>
    <mc:Fallback xmlns="">
      <p:transition advTm="32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a:xfrm>
            <a:off x="493213" y="348343"/>
            <a:ext cx="17336022" cy="1280040"/>
          </a:xfrm>
        </p:spPr>
        <p:txBody>
          <a:bodyPr/>
          <a:lstStyle/>
          <a:p>
            <a:r>
              <a:rPr kumimoji="1" lang="en-US" altLang="ja-JP" dirty="0"/>
              <a:t>Pre-British Era Economic Condition of India</a:t>
            </a:r>
            <a:endParaRPr kumimoji="1" lang="ja-JP" altLang="en-US" dirty="0"/>
          </a:p>
        </p:txBody>
      </p:sp>
      <p:sp>
        <p:nvSpPr>
          <p:cNvPr id="18" name="テキスト プレースホルダー 17"/>
          <p:cNvSpPr>
            <a:spLocks noGrp="1"/>
          </p:cNvSpPr>
          <p:nvPr>
            <p:ph type="body" sz="quarter" idx="12"/>
          </p:nvPr>
        </p:nvSpPr>
        <p:spPr>
          <a:xfrm>
            <a:off x="1842448" y="2238724"/>
            <a:ext cx="15550202" cy="1131914"/>
          </a:xfrm>
        </p:spPr>
        <p:txBody>
          <a:bodyPr>
            <a:normAutofit/>
          </a:bodyPr>
          <a:lstStyle/>
          <a:p>
            <a:r>
              <a:rPr lang="en-US" sz="2400" dirty="0"/>
              <a:t>Before British colonial rule, India was the major contributor of the world’s economy.</a:t>
            </a:r>
          </a:p>
        </p:txBody>
      </p:sp>
      <p:sp>
        <p:nvSpPr>
          <p:cNvPr id="19" name="テキスト プレースホルダー 18"/>
          <p:cNvSpPr>
            <a:spLocks noGrp="1"/>
          </p:cNvSpPr>
          <p:nvPr>
            <p:ph type="body" sz="quarter" idx="13"/>
          </p:nvPr>
        </p:nvSpPr>
        <p:spPr>
          <a:xfrm>
            <a:off x="1842448" y="3782256"/>
            <a:ext cx="15550201" cy="1131914"/>
          </a:xfrm>
        </p:spPr>
        <p:txBody>
          <a:bodyPr>
            <a:normAutofit/>
          </a:bodyPr>
          <a:lstStyle/>
          <a:p>
            <a:r>
              <a:rPr lang="en-US" sz="2400" dirty="0"/>
              <a:t>According British economist Angus Maddison, during Pre-British era India accounted for 25% of World’s GDP.</a:t>
            </a:r>
          </a:p>
        </p:txBody>
      </p:sp>
      <p:sp>
        <p:nvSpPr>
          <p:cNvPr id="20" name="テキスト プレースホルダー 19"/>
          <p:cNvSpPr>
            <a:spLocks noGrp="1"/>
          </p:cNvSpPr>
          <p:nvPr>
            <p:ph type="body" sz="quarter" idx="14"/>
          </p:nvPr>
        </p:nvSpPr>
        <p:spPr>
          <a:xfrm>
            <a:off x="1842448" y="5051376"/>
            <a:ext cx="15550202" cy="1280040"/>
          </a:xfrm>
        </p:spPr>
        <p:txBody>
          <a:bodyPr>
            <a:normAutofit/>
          </a:bodyPr>
          <a:lstStyle/>
          <a:p>
            <a:endParaRPr lang="en-US" sz="2400" dirty="0"/>
          </a:p>
          <a:p>
            <a:r>
              <a:rPr lang="en-US" sz="2400" dirty="0"/>
              <a:t>Before British colonization, India was the largest producer and exporter of world’s finest fabric “Muslin”.</a:t>
            </a:r>
          </a:p>
          <a:p>
            <a:endParaRPr lang="en-US" sz="2400" dirty="0"/>
          </a:p>
        </p:txBody>
      </p:sp>
      <p:sp>
        <p:nvSpPr>
          <p:cNvPr id="21" name="テキスト プレースホルダー 20"/>
          <p:cNvSpPr>
            <a:spLocks noGrp="1"/>
          </p:cNvSpPr>
          <p:nvPr>
            <p:ph type="body" sz="quarter" idx="15"/>
          </p:nvPr>
        </p:nvSpPr>
        <p:spPr>
          <a:xfrm>
            <a:off x="1842448" y="6457706"/>
            <a:ext cx="15550201" cy="1131914"/>
          </a:xfrm>
        </p:spPr>
        <p:txBody>
          <a:bodyPr>
            <a:normAutofit/>
          </a:bodyPr>
          <a:lstStyle/>
          <a:p>
            <a:r>
              <a:rPr lang="en-US" sz="2400" dirty="0"/>
              <a:t>People were free to choose occupation.</a:t>
            </a:r>
          </a:p>
        </p:txBody>
      </p:sp>
      <p:sp>
        <p:nvSpPr>
          <p:cNvPr id="22" name="テキスト プレースホルダー 21"/>
          <p:cNvSpPr>
            <a:spLocks noGrp="1"/>
          </p:cNvSpPr>
          <p:nvPr>
            <p:ph type="body" sz="quarter" idx="16"/>
          </p:nvPr>
        </p:nvSpPr>
        <p:spPr>
          <a:xfrm>
            <a:off x="1842448" y="7864032"/>
            <a:ext cx="15550202" cy="1131914"/>
          </a:xfrm>
        </p:spPr>
        <p:txBody>
          <a:bodyPr>
            <a:normAutofit/>
          </a:bodyPr>
          <a:lstStyle/>
          <a:p>
            <a:r>
              <a:rPr kumimoji="1" lang="en-US" altLang="ja-JP" sz="2400" dirty="0"/>
              <a:t>Prices of essential daily commodities were quite low, so that people were able meet their daily requirements.</a:t>
            </a:r>
            <a:endParaRPr kumimoji="1" lang="ja-JP" altLang="en-US" sz="2400" dirty="0"/>
          </a:p>
        </p:txBody>
      </p:sp>
    </p:spTree>
    <p:extLst>
      <p:ext uri="{BB962C8B-B14F-4D97-AF65-F5344CB8AC3E}">
        <p14:creationId xmlns:p14="http://schemas.microsoft.com/office/powerpoint/2010/main" val="386009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British Era Economic Condition of India</a:t>
            </a:r>
            <a:endParaRPr kumimoji="1" lang="ja-JP" altLang="en-US" dirty="0"/>
          </a:p>
        </p:txBody>
      </p:sp>
      <p:sp>
        <p:nvSpPr>
          <p:cNvPr id="18" name="テキスト プレースホルダー 17"/>
          <p:cNvSpPr>
            <a:spLocks noGrp="1"/>
          </p:cNvSpPr>
          <p:nvPr>
            <p:ph type="body" sz="quarter" idx="12"/>
          </p:nvPr>
        </p:nvSpPr>
        <p:spPr/>
        <p:txBody>
          <a:bodyPr>
            <a:normAutofit/>
          </a:bodyPr>
          <a:lstStyle/>
          <a:p>
            <a:r>
              <a:rPr lang="en-US" sz="2400" dirty="0"/>
              <a:t> Monopolistic trade policy.</a:t>
            </a:r>
          </a:p>
        </p:txBody>
      </p:sp>
      <p:sp>
        <p:nvSpPr>
          <p:cNvPr id="19" name="テキスト プレースホルダー 18"/>
          <p:cNvSpPr>
            <a:spLocks noGrp="1"/>
          </p:cNvSpPr>
          <p:nvPr>
            <p:ph type="body" sz="quarter" idx="13"/>
          </p:nvPr>
        </p:nvSpPr>
        <p:spPr/>
        <p:txBody>
          <a:bodyPr>
            <a:normAutofit/>
          </a:bodyPr>
          <a:lstStyle/>
          <a:p>
            <a:r>
              <a:rPr lang="en-US" sz="2400" dirty="0"/>
              <a:t>De-industrialized India by discouraging Indian manufacturer.</a:t>
            </a:r>
          </a:p>
        </p:txBody>
      </p:sp>
      <p:sp>
        <p:nvSpPr>
          <p:cNvPr id="20" name="テキスト プレースホルダー 19"/>
          <p:cNvSpPr>
            <a:spLocks noGrp="1"/>
          </p:cNvSpPr>
          <p:nvPr>
            <p:ph type="body" sz="quarter" idx="14"/>
          </p:nvPr>
        </p:nvSpPr>
        <p:spPr>
          <a:xfrm>
            <a:off x="1842448" y="5200024"/>
            <a:ext cx="15550202" cy="834621"/>
          </a:xfrm>
        </p:spPr>
        <p:txBody>
          <a:bodyPr>
            <a:normAutofit/>
          </a:bodyPr>
          <a:lstStyle/>
          <a:p>
            <a:r>
              <a:rPr lang="en-US" sz="2400" dirty="0"/>
              <a:t>Destruction of handicraft industry.</a:t>
            </a:r>
          </a:p>
        </p:txBody>
      </p:sp>
      <p:sp>
        <p:nvSpPr>
          <p:cNvPr id="21" name="テキスト プレースホルダー 20"/>
          <p:cNvSpPr>
            <a:spLocks noGrp="1"/>
          </p:cNvSpPr>
          <p:nvPr>
            <p:ph type="body" sz="quarter" idx="15"/>
          </p:nvPr>
        </p:nvSpPr>
        <p:spPr/>
        <p:txBody>
          <a:bodyPr>
            <a:normAutofit/>
          </a:bodyPr>
          <a:lstStyle/>
          <a:p>
            <a:r>
              <a:rPr lang="en-US" sz="2400" dirty="0"/>
              <a:t>Limited employment opportunity for Indian.</a:t>
            </a:r>
          </a:p>
        </p:txBody>
      </p:sp>
      <p:sp>
        <p:nvSpPr>
          <p:cNvPr id="22" name="テキスト プレースホルダー 21"/>
          <p:cNvSpPr>
            <a:spLocks noGrp="1"/>
          </p:cNvSpPr>
          <p:nvPr>
            <p:ph type="body" sz="quarter" idx="16"/>
          </p:nvPr>
        </p:nvSpPr>
        <p:spPr/>
        <p:txBody>
          <a:bodyPr>
            <a:normAutofit/>
          </a:bodyPr>
          <a:lstStyle/>
          <a:p>
            <a:r>
              <a:rPr kumimoji="1" lang="en-US" altLang="ja-JP" sz="2400" dirty="0"/>
              <a:t>Spend more in military, police and justice rather than agriculture.</a:t>
            </a:r>
            <a:endParaRPr kumimoji="1" lang="ja-JP" altLang="en-US" sz="2400" dirty="0"/>
          </a:p>
        </p:txBody>
      </p:sp>
    </p:spTree>
    <p:extLst>
      <p:ext uri="{BB962C8B-B14F-4D97-AF65-F5344CB8AC3E}">
        <p14:creationId xmlns:p14="http://schemas.microsoft.com/office/powerpoint/2010/main" val="274943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Pre-British Era Social Condition of India</a:t>
            </a:r>
            <a:endParaRPr kumimoji="1" lang="ja-JP" altLang="en-US" dirty="0"/>
          </a:p>
        </p:txBody>
      </p:sp>
      <p:sp>
        <p:nvSpPr>
          <p:cNvPr id="18" name="テキスト プレースホルダー 17"/>
          <p:cNvSpPr>
            <a:spLocks noGrp="1"/>
          </p:cNvSpPr>
          <p:nvPr>
            <p:ph type="body" sz="quarter" idx="12"/>
          </p:nvPr>
        </p:nvSpPr>
        <p:spPr/>
        <p:txBody>
          <a:bodyPr/>
          <a:lstStyle/>
          <a:p>
            <a:r>
              <a:rPr lang="en-US" sz="2400" dirty="0"/>
              <a:t> India was a bunch of feuding princely states. </a:t>
            </a:r>
          </a:p>
        </p:txBody>
      </p:sp>
      <p:sp>
        <p:nvSpPr>
          <p:cNvPr id="19" name="テキスト プレースホルダー 18"/>
          <p:cNvSpPr>
            <a:spLocks noGrp="1"/>
          </p:cNvSpPr>
          <p:nvPr>
            <p:ph type="body" sz="quarter" idx="13"/>
          </p:nvPr>
        </p:nvSpPr>
        <p:spPr/>
        <p:txBody>
          <a:bodyPr/>
          <a:lstStyle/>
          <a:p>
            <a:r>
              <a:rPr lang="en-US" sz="2400" dirty="0"/>
              <a:t>India had the most divided and oppressed/oppressing caste system.</a:t>
            </a:r>
          </a:p>
        </p:txBody>
      </p:sp>
      <p:sp>
        <p:nvSpPr>
          <p:cNvPr id="20" name="テキスト プレースホルダー 19"/>
          <p:cNvSpPr>
            <a:spLocks noGrp="1"/>
          </p:cNvSpPr>
          <p:nvPr>
            <p:ph type="body" sz="quarter" idx="14"/>
          </p:nvPr>
        </p:nvSpPr>
        <p:spPr/>
        <p:txBody>
          <a:bodyPr>
            <a:normAutofit/>
          </a:bodyPr>
          <a:lstStyle/>
          <a:p>
            <a:r>
              <a:rPr lang="en-US" sz="2400" dirty="0"/>
              <a:t>Judiciary was not good, most of the time it was biased on basis of caste, relative and gender. Patil used to give justice at village level. Peshwas were head of Judiciary system.</a:t>
            </a:r>
          </a:p>
        </p:txBody>
      </p:sp>
      <p:sp>
        <p:nvSpPr>
          <p:cNvPr id="21" name="テキスト プレースホルダー 20"/>
          <p:cNvSpPr>
            <a:spLocks noGrp="1"/>
          </p:cNvSpPr>
          <p:nvPr>
            <p:ph type="body" sz="quarter" idx="15"/>
          </p:nvPr>
        </p:nvSpPr>
        <p:spPr/>
        <p:txBody>
          <a:bodyPr>
            <a:normAutofit/>
          </a:bodyPr>
          <a:lstStyle/>
          <a:p>
            <a:r>
              <a:rPr lang="en-US" sz="2400" dirty="0"/>
              <a:t>Women of all caste/class were considered </a:t>
            </a:r>
            <a:r>
              <a:rPr lang="en-US" sz="2400" dirty="0" err="1"/>
              <a:t>ati-shudras</a:t>
            </a:r>
            <a:r>
              <a:rPr lang="en-US" sz="2400" dirty="0"/>
              <a:t>. That was male dominance culture.</a:t>
            </a:r>
          </a:p>
        </p:txBody>
      </p:sp>
      <p:sp>
        <p:nvSpPr>
          <p:cNvPr id="22" name="テキスト プレースホルダー 21"/>
          <p:cNvSpPr>
            <a:spLocks noGrp="1"/>
          </p:cNvSpPr>
          <p:nvPr>
            <p:ph type="body" sz="quarter" idx="16"/>
          </p:nvPr>
        </p:nvSpPr>
        <p:spPr/>
        <p:txBody>
          <a:bodyPr>
            <a:normAutofit/>
          </a:bodyPr>
          <a:lstStyle/>
          <a:p>
            <a:r>
              <a:rPr lang="en-US" sz="2400" dirty="0"/>
              <a:t> India enjoyed world’s most sought after delicious food, richly garnished with salt, sugar, spices; along with nutritious fruits and vegetables.</a:t>
            </a:r>
            <a:endParaRPr kumimoji="1" lang="ja-JP" altLang="en-US" sz="2400" dirty="0"/>
          </a:p>
        </p:txBody>
      </p:sp>
    </p:spTree>
    <p:extLst>
      <p:ext uri="{BB962C8B-B14F-4D97-AF65-F5344CB8AC3E}">
        <p14:creationId xmlns:p14="http://schemas.microsoft.com/office/powerpoint/2010/main" val="213896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Pre-British Era Social Condition of India</a:t>
            </a:r>
            <a:endParaRPr kumimoji="1" lang="ja-JP" altLang="en-US" dirty="0"/>
          </a:p>
        </p:txBody>
      </p:sp>
      <p:sp>
        <p:nvSpPr>
          <p:cNvPr id="18" name="テキスト プレースホルダー 17"/>
          <p:cNvSpPr>
            <a:spLocks noGrp="1"/>
          </p:cNvSpPr>
          <p:nvPr>
            <p:ph type="body" sz="quarter" idx="12"/>
          </p:nvPr>
        </p:nvSpPr>
        <p:spPr>
          <a:xfrm>
            <a:off x="1963449" y="2238722"/>
            <a:ext cx="15736107" cy="1131914"/>
          </a:xfrm>
        </p:spPr>
        <p:txBody>
          <a:bodyPr>
            <a:normAutofit/>
          </a:bodyPr>
          <a:lstStyle/>
          <a:p>
            <a:r>
              <a:rPr lang="en-US" sz="2400" dirty="0"/>
              <a:t>Here in India all the natives enjoyed the multicolored, climate friendly cotton and silk textiles; soaking and evaporating sweat simultaneously.</a:t>
            </a:r>
          </a:p>
        </p:txBody>
      </p:sp>
      <p:sp>
        <p:nvSpPr>
          <p:cNvPr id="19" name="テキスト プレースホルダー 18"/>
          <p:cNvSpPr>
            <a:spLocks noGrp="1"/>
          </p:cNvSpPr>
          <p:nvPr>
            <p:ph type="body" sz="quarter" idx="13"/>
          </p:nvPr>
        </p:nvSpPr>
        <p:spPr>
          <a:xfrm>
            <a:off x="1963449" y="3645050"/>
            <a:ext cx="16227569" cy="1280040"/>
          </a:xfrm>
        </p:spPr>
        <p:txBody>
          <a:bodyPr>
            <a:noAutofit/>
          </a:bodyPr>
          <a:lstStyle/>
          <a:p>
            <a:pPr algn="just"/>
            <a:r>
              <a:rPr lang="en-US" sz="2400" dirty="0"/>
              <a:t>Before arrival of the British; Indians were enjoying, the coveted four </a:t>
            </a:r>
            <a:r>
              <a:rPr lang="en-US" sz="2400" i="1" dirty="0"/>
              <a:t>ashrams </a:t>
            </a:r>
            <a:r>
              <a:rPr lang="en-US" sz="2400" dirty="0"/>
              <a:t>of life; </a:t>
            </a:r>
            <a:r>
              <a:rPr lang="en-US" sz="2400" dirty="0" err="1"/>
              <a:t>Brahmcharya</a:t>
            </a:r>
            <a:r>
              <a:rPr lang="en-US" sz="2400" dirty="0"/>
              <a:t>, </a:t>
            </a:r>
            <a:r>
              <a:rPr lang="en-US" sz="2400" dirty="0" err="1"/>
              <a:t>Grahasth</a:t>
            </a:r>
            <a:r>
              <a:rPr lang="en-US" sz="2400" dirty="0"/>
              <a:t>, </a:t>
            </a:r>
            <a:r>
              <a:rPr lang="en-US" sz="2400" dirty="0" err="1"/>
              <a:t>Sanyas</a:t>
            </a:r>
            <a:r>
              <a:rPr lang="en-US" sz="2400" dirty="0"/>
              <a:t>, and </a:t>
            </a:r>
            <a:r>
              <a:rPr lang="en-US" sz="2400" dirty="0" err="1"/>
              <a:t>Vanprasth</a:t>
            </a:r>
            <a:r>
              <a:rPr lang="en-US" sz="2400" i="1" dirty="0"/>
              <a:t>. </a:t>
            </a:r>
            <a:r>
              <a:rPr lang="en-US" sz="2400" dirty="0"/>
              <a:t>All have so much so time, energy and enthusiasm, that they created monument, which is still unmatchable wonder, of known history.</a:t>
            </a:r>
          </a:p>
        </p:txBody>
      </p:sp>
      <p:sp>
        <p:nvSpPr>
          <p:cNvPr id="20" name="テキスト プレースホルダー 19"/>
          <p:cNvSpPr>
            <a:spLocks noGrp="1"/>
          </p:cNvSpPr>
          <p:nvPr>
            <p:ph type="body" sz="quarter" idx="14"/>
          </p:nvPr>
        </p:nvSpPr>
        <p:spPr>
          <a:xfrm>
            <a:off x="1963449" y="5051378"/>
            <a:ext cx="15736107" cy="1131914"/>
          </a:xfrm>
        </p:spPr>
        <p:txBody>
          <a:bodyPr>
            <a:normAutofit/>
          </a:bodyPr>
          <a:lstStyle/>
          <a:p>
            <a:r>
              <a:rPr lang="en-US" sz="2400" dirty="0"/>
              <a:t>Artisans, Singers, Dancers etc. were getting rewards and patronage from King. (These things stopped during British period. Most of Artisans etc. got jobless.)</a:t>
            </a:r>
          </a:p>
        </p:txBody>
      </p:sp>
      <p:sp>
        <p:nvSpPr>
          <p:cNvPr id="21" name="テキスト プレースホルダー 20"/>
          <p:cNvSpPr>
            <a:spLocks noGrp="1"/>
          </p:cNvSpPr>
          <p:nvPr>
            <p:ph type="body" sz="quarter" idx="15"/>
          </p:nvPr>
        </p:nvSpPr>
        <p:spPr>
          <a:xfrm>
            <a:off x="1963449" y="6457706"/>
            <a:ext cx="15736107" cy="1131914"/>
          </a:xfrm>
        </p:spPr>
        <p:txBody>
          <a:bodyPr>
            <a:normAutofit/>
          </a:bodyPr>
          <a:lstStyle/>
          <a:p>
            <a:r>
              <a:rPr lang="en-US" sz="2400" dirty="0"/>
              <a:t>There was nothing like united country India, there was Mysore, there was Delhi, there was Rajputana etc., but not India.</a:t>
            </a:r>
          </a:p>
        </p:txBody>
      </p:sp>
      <p:sp>
        <p:nvSpPr>
          <p:cNvPr id="22" name="テキスト プレースホルダー 21"/>
          <p:cNvSpPr>
            <a:spLocks noGrp="1"/>
          </p:cNvSpPr>
          <p:nvPr>
            <p:ph type="body" sz="quarter" idx="16"/>
          </p:nvPr>
        </p:nvSpPr>
        <p:spPr>
          <a:xfrm>
            <a:off x="1963449" y="7864032"/>
            <a:ext cx="15736107" cy="1131914"/>
          </a:xfrm>
        </p:spPr>
        <p:txBody>
          <a:bodyPr>
            <a:normAutofit/>
          </a:bodyPr>
          <a:lstStyle/>
          <a:p>
            <a:r>
              <a:rPr lang="en-US" sz="2400" dirty="0"/>
              <a:t>There were fights and battles for Thrones, mostly everywhere. So, common people have to be ready to defend their Kingdom and provide food to the soldiers.</a:t>
            </a:r>
            <a:endParaRPr kumimoji="1" lang="ja-JP" altLang="en-US" sz="2400" dirty="0"/>
          </a:p>
        </p:txBody>
      </p:sp>
    </p:spTree>
    <p:extLst>
      <p:ext uri="{BB962C8B-B14F-4D97-AF65-F5344CB8AC3E}">
        <p14:creationId xmlns:p14="http://schemas.microsoft.com/office/powerpoint/2010/main" val="230632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British Era Social Condition of India</a:t>
            </a:r>
            <a:endParaRPr kumimoji="1" lang="ja-JP" altLang="en-US" dirty="0"/>
          </a:p>
        </p:txBody>
      </p:sp>
      <p:sp>
        <p:nvSpPr>
          <p:cNvPr id="18" name="テキスト プレースホルダー 17"/>
          <p:cNvSpPr>
            <a:spLocks noGrp="1"/>
          </p:cNvSpPr>
          <p:nvPr>
            <p:ph type="body" sz="quarter" idx="12"/>
          </p:nvPr>
        </p:nvSpPr>
        <p:spPr/>
        <p:txBody>
          <a:bodyPr>
            <a:normAutofit/>
          </a:bodyPr>
          <a:lstStyle/>
          <a:p>
            <a:r>
              <a:rPr lang="en-US" sz="2400" dirty="0"/>
              <a:t> Without British rule, there wouldn’t have been a political union called India. </a:t>
            </a:r>
          </a:p>
        </p:txBody>
      </p:sp>
      <p:sp>
        <p:nvSpPr>
          <p:cNvPr id="19" name="テキスト プレースホルダー 18"/>
          <p:cNvSpPr>
            <a:spLocks noGrp="1"/>
          </p:cNvSpPr>
          <p:nvPr>
            <p:ph type="body" sz="quarter" idx="13"/>
          </p:nvPr>
        </p:nvSpPr>
        <p:spPr/>
        <p:txBody>
          <a:bodyPr>
            <a:normAutofit/>
          </a:bodyPr>
          <a:lstStyle/>
          <a:p>
            <a:r>
              <a:rPr lang="en-US" sz="2400" dirty="0"/>
              <a:t>The British were the first to establish newspapers in India, catering to a small English-educated elite first, and large audiences in the vernacular languages.</a:t>
            </a:r>
          </a:p>
        </p:txBody>
      </p:sp>
      <p:sp>
        <p:nvSpPr>
          <p:cNvPr id="20" name="テキスト プレースホルダー 19"/>
          <p:cNvSpPr>
            <a:spLocks noGrp="1"/>
          </p:cNvSpPr>
          <p:nvPr>
            <p:ph type="body" sz="quarter" idx="14"/>
          </p:nvPr>
        </p:nvSpPr>
        <p:spPr/>
        <p:txBody>
          <a:bodyPr>
            <a:normAutofit/>
          </a:bodyPr>
          <a:lstStyle/>
          <a:p>
            <a:r>
              <a:rPr lang="en-US" sz="2400" dirty="0"/>
              <a:t>Surely, though, you can’t deny that the British gave us railways, tea, cricket, and the English language</a:t>
            </a:r>
          </a:p>
        </p:txBody>
      </p:sp>
      <p:sp>
        <p:nvSpPr>
          <p:cNvPr id="21" name="テキスト プレースホルダー 20"/>
          <p:cNvSpPr>
            <a:spLocks noGrp="1"/>
          </p:cNvSpPr>
          <p:nvPr>
            <p:ph type="body" sz="quarter" idx="15"/>
          </p:nvPr>
        </p:nvSpPr>
        <p:spPr/>
        <p:txBody>
          <a:bodyPr>
            <a:normAutofit/>
          </a:bodyPr>
          <a:lstStyle/>
          <a:p>
            <a:r>
              <a:rPr lang="en-US" sz="2400" dirty="0"/>
              <a:t>Universities were established in Calcutta, Bombay and Madras (1857). </a:t>
            </a:r>
          </a:p>
        </p:txBody>
      </p:sp>
      <p:sp>
        <p:nvSpPr>
          <p:cNvPr id="22" name="テキスト プレースホルダー 21"/>
          <p:cNvSpPr>
            <a:spLocks noGrp="1"/>
          </p:cNvSpPr>
          <p:nvPr>
            <p:ph type="body" sz="quarter" idx="16"/>
          </p:nvPr>
        </p:nvSpPr>
        <p:spPr/>
        <p:txBody>
          <a:bodyPr>
            <a:normAutofit/>
          </a:bodyPr>
          <a:lstStyle/>
          <a:p>
            <a:r>
              <a:rPr lang="en-US" sz="2400" dirty="0"/>
              <a:t>Sanskrit was promoted and several educational institutions were set up for that purpose. William Jones founded the Asiatic Society</a:t>
            </a:r>
            <a:endParaRPr kumimoji="1" lang="ja-JP" altLang="en-US" sz="2400" dirty="0"/>
          </a:p>
        </p:txBody>
      </p:sp>
    </p:spTree>
    <p:extLst>
      <p:ext uri="{BB962C8B-B14F-4D97-AF65-F5344CB8AC3E}">
        <p14:creationId xmlns:p14="http://schemas.microsoft.com/office/powerpoint/2010/main" val="21402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British Era Social Condition of India</a:t>
            </a:r>
            <a:endParaRPr kumimoji="1" lang="ja-JP" altLang="en-US" dirty="0"/>
          </a:p>
        </p:txBody>
      </p:sp>
      <p:sp>
        <p:nvSpPr>
          <p:cNvPr id="18" name="テキスト プレースホルダー 17"/>
          <p:cNvSpPr>
            <a:spLocks noGrp="1"/>
          </p:cNvSpPr>
          <p:nvPr>
            <p:ph type="body" sz="quarter" idx="12"/>
          </p:nvPr>
        </p:nvSpPr>
        <p:spPr>
          <a:xfrm>
            <a:off x="1963449" y="2238722"/>
            <a:ext cx="15736107" cy="1131914"/>
          </a:xfrm>
        </p:spPr>
        <p:txBody>
          <a:bodyPr>
            <a:normAutofit/>
          </a:bodyPr>
          <a:lstStyle/>
          <a:p>
            <a:r>
              <a:rPr lang="en-US" sz="2400" dirty="0"/>
              <a:t>India’s contact with the West made educated Indians </a:t>
            </a:r>
            <a:r>
              <a:rPr lang="en-US" sz="2400" dirty="0" err="1"/>
              <a:t>realise</a:t>
            </a:r>
            <a:r>
              <a:rPr lang="en-US" sz="2400" dirty="0"/>
              <a:t> that socio-religious reform was a prerequisite for the all-round development of the country.</a:t>
            </a:r>
          </a:p>
        </p:txBody>
      </p:sp>
      <p:sp>
        <p:nvSpPr>
          <p:cNvPr id="19" name="テキスト プレースホルダー 18"/>
          <p:cNvSpPr>
            <a:spLocks noGrp="1"/>
          </p:cNvSpPr>
          <p:nvPr>
            <p:ph type="body" sz="quarter" idx="13"/>
          </p:nvPr>
        </p:nvSpPr>
        <p:spPr>
          <a:xfrm>
            <a:off x="1963449" y="3645050"/>
            <a:ext cx="16227569" cy="1280040"/>
          </a:xfrm>
        </p:spPr>
        <p:txBody>
          <a:bodyPr>
            <a:noAutofit/>
          </a:bodyPr>
          <a:lstStyle/>
          <a:p>
            <a:pPr algn="just"/>
            <a:r>
              <a:rPr lang="en-US" sz="2400" dirty="0"/>
              <a:t>They introduced railways, steamships on the rivers and set about improving roads. Work on the Grand Trunk Road from Calcutta to Delhi was begun in 1839 and completed in the 1850s. </a:t>
            </a:r>
          </a:p>
        </p:txBody>
      </p:sp>
      <p:sp>
        <p:nvSpPr>
          <p:cNvPr id="20" name="テキスト プレースホルダー 19"/>
          <p:cNvSpPr>
            <a:spLocks noGrp="1"/>
          </p:cNvSpPr>
          <p:nvPr>
            <p:ph type="body" sz="quarter" idx="14"/>
          </p:nvPr>
        </p:nvSpPr>
        <p:spPr>
          <a:xfrm>
            <a:off x="1963449" y="5051378"/>
            <a:ext cx="15736107" cy="1131914"/>
          </a:xfrm>
        </p:spPr>
        <p:txBody>
          <a:bodyPr>
            <a:normAutofit/>
          </a:bodyPr>
          <a:lstStyle/>
          <a:p>
            <a:r>
              <a:rPr lang="en-US" sz="2400" dirty="0"/>
              <a:t>The first telegraph line from Calcutta to Agra was opened in 1853. The Post and Telegraph Department was also established in the same year. </a:t>
            </a:r>
          </a:p>
        </p:txBody>
      </p:sp>
      <p:sp>
        <p:nvSpPr>
          <p:cNvPr id="21" name="テキスト プレースホルダー 20"/>
          <p:cNvSpPr>
            <a:spLocks noGrp="1"/>
          </p:cNvSpPr>
          <p:nvPr>
            <p:ph type="body" sz="quarter" idx="15"/>
          </p:nvPr>
        </p:nvSpPr>
        <p:spPr>
          <a:xfrm>
            <a:off x="1963449" y="6457706"/>
            <a:ext cx="15736107" cy="1131914"/>
          </a:xfrm>
        </p:spPr>
        <p:txBody>
          <a:bodyPr>
            <a:normAutofit/>
          </a:bodyPr>
          <a:lstStyle/>
          <a:p>
            <a:r>
              <a:rPr lang="en-US" sz="2400" dirty="0"/>
              <a:t>To remove the defects of the revenue system, Lord Cornwallis introduced a new system of revenue collection in Bengal, Bihar and Orissa, known as the Permanent Settlement. </a:t>
            </a:r>
          </a:p>
        </p:txBody>
      </p:sp>
      <p:sp>
        <p:nvSpPr>
          <p:cNvPr id="22" name="テキスト プレースホルダー 21"/>
          <p:cNvSpPr>
            <a:spLocks noGrp="1"/>
          </p:cNvSpPr>
          <p:nvPr>
            <p:ph type="body" sz="quarter" idx="16"/>
          </p:nvPr>
        </p:nvSpPr>
        <p:spPr>
          <a:xfrm>
            <a:off x="1963449" y="7864032"/>
            <a:ext cx="15736107" cy="1131914"/>
          </a:xfrm>
        </p:spPr>
        <p:txBody>
          <a:bodyPr>
            <a:normAutofit/>
          </a:bodyPr>
          <a:lstStyle/>
          <a:p>
            <a:r>
              <a:rPr lang="en-US" sz="2400" dirty="0"/>
              <a:t>Indian markets were flooded with cheap, machine-made textiles manufactured in England. Indian hand-made textiles could not compete with the cheap machine-made textiles.</a:t>
            </a:r>
            <a:endParaRPr kumimoji="1" lang="ja-JP" altLang="en-US" sz="2800" dirty="0"/>
          </a:p>
        </p:txBody>
      </p:sp>
    </p:spTree>
    <p:extLst>
      <p:ext uri="{BB962C8B-B14F-4D97-AF65-F5344CB8AC3E}">
        <p14:creationId xmlns:p14="http://schemas.microsoft.com/office/powerpoint/2010/main" val="352750347"/>
      </p:ext>
    </p:extLst>
  </p:cSld>
  <p:clrMapOvr>
    <a:masterClrMapping/>
  </p:clrMapOvr>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6453</TotalTime>
  <Words>915</Words>
  <Application>Microsoft Office PowerPoint</Application>
  <PresentationFormat>Custom</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11</vt:i4>
      </vt:variant>
    </vt:vector>
  </HeadingPairs>
  <TitlesOfParts>
    <vt:vector size="22" baseType="lpstr">
      <vt:lpstr>Arial</vt:lpstr>
      <vt:lpstr>Calibri</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PowerPoint Presentation</vt:lpstr>
      <vt:lpstr>Hypothesis</vt:lpstr>
      <vt:lpstr>PowerPoint Presentation</vt:lpstr>
      <vt:lpstr>Pre-British Era Economic Condition of India</vt:lpstr>
      <vt:lpstr>British Era Economic Condition of India</vt:lpstr>
      <vt:lpstr>Pre-British Era Social Condition of India</vt:lpstr>
      <vt:lpstr>Pre-British Era Social Condition of India</vt:lpstr>
      <vt:lpstr>British Era Social Condition of India</vt:lpstr>
      <vt:lpstr>British Era Social Condition of India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Ishti Sajid</cp:lastModifiedBy>
  <cp:revision>420</cp:revision>
  <dcterms:created xsi:type="dcterms:W3CDTF">2015-08-02T15:43:04Z</dcterms:created>
  <dcterms:modified xsi:type="dcterms:W3CDTF">2019-12-16T20:14:42Z</dcterms:modified>
</cp:coreProperties>
</file>