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5" r:id="rId3"/>
    <p:sldId id="287" r:id="rId4"/>
    <p:sldId id="286" r:id="rId5"/>
    <p:sldId id="288" r:id="rId6"/>
    <p:sldId id="289" r:id="rId7"/>
    <p:sldId id="290" r:id="rId8"/>
    <p:sldId id="292" r:id="rId9"/>
    <p:sldId id="293" r:id="rId10"/>
    <p:sldId id="294" r:id="rId11"/>
    <p:sldId id="295" r:id="rId12"/>
    <p:sldId id="296" r:id="rId13"/>
    <p:sldId id="298" r:id="rId14"/>
    <p:sldId id="299" r:id="rId15"/>
    <p:sldId id="303" r:id="rId16"/>
    <p:sldId id="304" r:id="rId17"/>
    <p:sldId id="300" r:id="rId18"/>
    <p:sldId id="301" r:id="rId19"/>
    <p:sldId id="302" r:id="rId20"/>
    <p:sldId id="30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mudur Rahman" initials="MR" lastIdx="1" clrIdx="0">
    <p:extLst>
      <p:ext uri="{19B8F6BF-5375-455C-9EA6-DF929625EA0E}">
        <p15:presenceInfo xmlns:p15="http://schemas.microsoft.com/office/powerpoint/2012/main" userId="3f82b31c269dd7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4F8AF-51B2-4ECA-9D73-911AB9F8D7F0}"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9EA5B-F18E-4600-8BAA-0E78FE93B2C0}" type="slidenum">
              <a:rPr lang="en-US" smtClean="0"/>
              <a:t>‹#›</a:t>
            </a:fld>
            <a:endParaRPr lang="en-US"/>
          </a:p>
        </p:txBody>
      </p:sp>
    </p:spTree>
    <p:extLst>
      <p:ext uri="{BB962C8B-B14F-4D97-AF65-F5344CB8AC3E}">
        <p14:creationId xmlns:p14="http://schemas.microsoft.com/office/powerpoint/2010/main" val="257351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32F96B-3A10-4567-AB34-414EE9220271}" type="datetimeFigureOut">
              <a:rPr lang="en-US" smtClean="0"/>
              <a:t>6/5/2020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27566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2F96B-3A10-4567-AB34-414EE9220271}"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70673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2F96B-3A10-4567-AB34-414EE9220271}"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414562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2F96B-3A10-4567-AB34-414EE9220271}"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86BFB-6777-42A6-9AA1-60BB7BD933C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3757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2F96B-3A10-4567-AB34-414EE9220271}"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2636465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32F96B-3A10-4567-AB34-414EE9220271}"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4079694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32F96B-3A10-4567-AB34-414EE9220271}"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312703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2F96B-3A10-4567-AB34-414EE9220271}"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1298016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2F96B-3A10-4567-AB34-414EE9220271}"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89974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2F96B-3A10-4567-AB34-414EE9220271}"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22142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2F96B-3A10-4567-AB34-414EE9220271}"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5821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2F96B-3A10-4567-AB34-414EE9220271}"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263745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2F96B-3A10-4567-AB34-414EE9220271}"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156890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2F96B-3A10-4567-AB34-414EE9220271}"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333008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2F96B-3A10-4567-AB34-414EE9220271}"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138608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2F96B-3A10-4567-AB34-414EE9220271}"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16909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2F96B-3A10-4567-AB34-414EE9220271}"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86BFB-6777-42A6-9AA1-60BB7BD933C3}" type="slidenum">
              <a:rPr lang="en-US" smtClean="0"/>
              <a:t>‹#›</a:t>
            </a:fld>
            <a:endParaRPr lang="en-US"/>
          </a:p>
        </p:txBody>
      </p:sp>
    </p:spTree>
    <p:extLst>
      <p:ext uri="{BB962C8B-B14F-4D97-AF65-F5344CB8AC3E}">
        <p14:creationId xmlns:p14="http://schemas.microsoft.com/office/powerpoint/2010/main" val="342925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32F96B-3A10-4567-AB34-414EE9220271}" type="datetimeFigureOut">
              <a:rPr lang="en-US" smtClean="0"/>
              <a:t>6/5/2020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B86BFB-6777-42A6-9AA1-60BB7BD933C3}" type="slidenum">
              <a:rPr lang="en-US" smtClean="0"/>
              <a:t>‹#›</a:t>
            </a:fld>
            <a:endParaRPr lang="en-US"/>
          </a:p>
        </p:txBody>
      </p:sp>
    </p:spTree>
    <p:extLst>
      <p:ext uri="{BB962C8B-B14F-4D97-AF65-F5344CB8AC3E}">
        <p14:creationId xmlns:p14="http://schemas.microsoft.com/office/powerpoint/2010/main" val="12905321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F1F6-644C-42E2-A7B8-779C85FF1FA2}"/>
              </a:ext>
            </a:extLst>
          </p:cNvPr>
          <p:cNvSpPr>
            <a:spLocks noGrp="1"/>
          </p:cNvSpPr>
          <p:nvPr>
            <p:ph type="ctrTitle"/>
          </p:nvPr>
        </p:nvSpPr>
        <p:spPr>
          <a:xfrm>
            <a:off x="1577926" y="772319"/>
            <a:ext cx="9036147" cy="1655761"/>
          </a:xfrm>
        </p:spPr>
        <p:txBody>
          <a:bodyPr>
            <a:normAutofit fontScale="90000"/>
          </a:bodyPr>
          <a:lstStyle/>
          <a:p>
            <a:pPr algn="ctr"/>
            <a:r>
              <a:rPr lang="en-US" u="sng" dirty="0">
                <a:latin typeface="Algerian" panose="04020705040A02060702" pitchFamily="82" charset="0"/>
              </a:rPr>
              <a:t>EEE321.LAB</a:t>
            </a:r>
            <a:br>
              <a:rPr lang="en-US" u="sng" dirty="0">
                <a:latin typeface="Algerian" panose="04020705040A02060702" pitchFamily="82" charset="0"/>
              </a:rPr>
            </a:br>
            <a:br>
              <a:rPr lang="en-US" dirty="0"/>
            </a:br>
            <a:r>
              <a:rPr lang="en-US" sz="4400" dirty="0">
                <a:latin typeface="Algerian" panose="04020705040A02060702" pitchFamily="82" charset="0"/>
              </a:rPr>
              <a:t>Introduction to communication</a:t>
            </a:r>
            <a:endParaRPr lang="en-US" dirty="0">
              <a:latin typeface="Algerian" panose="04020705040A02060702" pitchFamily="82" charset="0"/>
            </a:endParaRPr>
          </a:p>
        </p:txBody>
      </p:sp>
      <p:sp>
        <p:nvSpPr>
          <p:cNvPr id="3" name="Subtitle 2">
            <a:extLst>
              <a:ext uri="{FF2B5EF4-FFF2-40B4-BE49-F238E27FC236}">
                <a16:creationId xmlns:a16="http://schemas.microsoft.com/office/drawing/2014/main" id="{EB105004-768D-4A5D-B352-1C4C25D8DA2A}"/>
              </a:ext>
            </a:extLst>
          </p:cNvPr>
          <p:cNvSpPr>
            <a:spLocks noGrp="1"/>
          </p:cNvSpPr>
          <p:nvPr>
            <p:ph type="subTitle" idx="1"/>
          </p:nvPr>
        </p:nvSpPr>
        <p:spPr>
          <a:xfrm>
            <a:off x="1960830" y="3067466"/>
            <a:ext cx="8791575" cy="1655762"/>
          </a:xfrm>
        </p:spPr>
        <p:txBody>
          <a:bodyPr>
            <a:normAutofit fontScale="92500" lnSpcReduction="20000"/>
          </a:bodyPr>
          <a:lstStyle/>
          <a:p>
            <a:r>
              <a:rPr lang="en-US" sz="2600" dirty="0">
                <a:solidFill>
                  <a:srgbClr val="FFC000"/>
                </a:solidFill>
              </a:rPr>
              <a:t>The following slides are prepared and Presented By:</a:t>
            </a:r>
          </a:p>
          <a:p>
            <a:r>
              <a:rPr lang="en-US" sz="4400" dirty="0">
                <a:latin typeface="Colonna MT" panose="04020805060202030203" pitchFamily="82" charset="0"/>
              </a:rPr>
              <a:t>Mohammed Mahmudur Rahman</a:t>
            </a:r>
            <a:br>
              <a:rPr lang="en-US" dirty="0"/>
            </a:br>
            <a:r>
              <a:rPr lang="en-US" sz="2600" dirty="0"/>
              <a:t>Student ID: 152 0386 043</a:t>
            </a:r>
            <a:endParaRPr lang="en-US" dirty="0"/>
          </a:p>
        </p:txBody>
      </p:sp>
    </p:spTree>
    <p:extLst>
      <p:ext uri="{BB962C8B-B14F-4D97-AF65-F5344CB8AC3E}">
        <p14:creationId xmlns:p14="http://schemas.microsoft.com/office/powerpoint/2010/main" val="70714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116EF-4565-4AED-92FF-D96A7276E75D}"/>
              </a:ext>
            </a:extLst>
          </p:cNvPr>
          <p:cNvSpPr txBox="1"/>
          <p:nvPr/>
        </p:nvSpPr>
        <p:spPr>
          <a:xfrm>
            <a:off x="1491176" y="673469"/>
            <a:ext cx="5322676" cy="923330"/>
          </a:xfrm>
          <a:prstGeom prst="rect">
            <a:avLst/>
          </a:prstGeom>
          <a:noFill/>
        </p:spPr>
        <p:txBody>
          <a:bodyPr wrap="none" rtlCol="0">
            <a:spAutoFit/>
          </a:bodyPr>
          <a:lstStyle/>
          <a:p>
            <a:r>
              <a:rPr lang="en-US" sz="5400" b="1" u="sng" dirty="0">
                <a:solidFill>
                  <a:srgbClr val="FFC000"/>
                </a:solidFill>
                <a:latin typeface="Ink Free" panose="03080402000500000000" pitchFamily="66" charset="0"/>
              </a:rPr>
              <a:t>Application of FM</a:t>
            </a:r>
            <a:endParaRPr lang="en-US" b="1" u="sng" dirty="0">
              <a:solidFill>
                <a:srgbClr val="FFC000"/>
              </a:solidFill>
              <a:latin typeface="Ink Free" panose="03080402000500000000" pitchFamily="66" charset="0"/>
            </a:endParaRPr>
          </a:p>
        </p:txBody>
      </p:sp>
      <p:sp>
        <p:nvSpPr>
          <p:cNvPr id="3" name="TextBox 2">
            <a:extLst>
              <a:ext uri="{FF2B5EF4-FFF2-40B4-BE49-F238E27FC236}">
                <a16:creationId xmlns:a16="http://schemas.microsoft.com/office/drawing/2014/main" id="{BAD6A213-3281-4748-AE13-86A2E8BF882F}"/>
              </a:ext>
            </a:extLst>
          </p:cNvPr>
          <p:cNvSpPr txBox="1"/>
          <p:nvPr/>
        </p:nvSpPr>
        <p:spPr>
          <a:xfrm>
            <a:off x="2870702" y="1838740"/>
            <a:ext cx="6450595" cy="4524315"/>
          </a:xfrm>
          <a:prstGeom prst="rect">
            <a:avLst/>
          </a:prstGeom>
          <a:noFill/>
        </p:spPr>
        <p:txBody>
          <a:bodyPr wrap="square" rtlCol="0">
            <a:spAutoFit/>
          </a:bodyPr>
          <a:lstStyle/>
          <a:p>
            <a:pPr marL="285750" indent="-285750" fontAlgn="base">
              <a:buFont typeface="Wingdings" panose="05000000000000000000" pitchFamily="2" charset="2"/>
              <a:buChar char="Ø"/>
            </a:pPr>
            <a:r>
              <a:rPr lang="en-US" sz="2400" dirty="0"/>
              <a:t>Telemetry, radar and seismic prospecting, EEG monitoring of new-born etc. also use the technique of frequency modulation.</a:t>
            </a:r>
          </a:p>
          <a:p>
            <a:pPr marL="285750" indent="-285750" fontAlgn="base">
              <a:buFont typeface="Wingdings" panose="05000000000000000000" pitchFamily="2" charset="2"/>
              <a:buChar char="Ø"/>
            </a:pPr>
            <a:endParaRPr lang="en-US" sz="2400" dirty="0"/>
          </a:p>
          <a:p>
            <a:pPr marL="285750" indent="-285750" fontAlgn="base">
              <a:buFont typeface="Wingdings" panose="05000000000000000000" pitchFamily="2" charset="2"/>
              <a:buChar char="Ø"/>
            </a:pPr>
            <a:r>
              <a:rPr lang="en-US" sz="2400" dirty="0"/>
              <a:t>Frequency modulation can be used for the broadcasting of FM radio. This helps in larger signal to noise ratio.</a:t>
            </a:r>
          </a:p>
          <a:p>
            <a:pPr marL="285750" indent="-285750" fontAlgn="base">
              <a:buFont typeface="Wingdings" panose="05000000000000000000" pitchFamily="2" charset="2"/>
              <a:buChar char="Ø"/>
            </a:pPr>
            <a:endParaRPr lang="en-US" sz="2400" dirty="0"/>
          </a:p>
          <a:p>
            <a:pPr marL="285750" indent="-285750" fontAlgn="base">
              <a:buFont typeface="Wingdings" panose="05000000000000000000" pitchFamily="2" charset="2"/>
              <a:buChar char="Ø"/>
            </a:pPr>
            <a:r>
              <a:rPr lang="en-US" sz="2400" dirty="0"/>
              <a:t>It is also used in music synthesis, some systems that use video-transmission and also for magnetic tape-recording systems.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17857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348C3-2B4D-43C1-BC88-F5D17C72C222}"/>
              </a:ext>
            </a:extLst>
          </p:cNvPr>
          <p:cNvSpPr txBox="1"/>
          <p:nvPr/>
        </p:nvSpPr>
        <p:spPr>
          <a:xfrm>
            <a:off x="1051638" y="829994"/>
            <a:ext cx="10088724" cy="1138773"/>
          </a:xfrm>
          <a:prstGeom prst="rect">
            <a:avLst/>
          </a:prstGeom>
          <a:noFill/>
        </p:spPr>
        <p:txBody>
          <a:bodyPr wrap="none" rtlCol="0">
            <a:spAutoFit/>
          </a:bodyPr>
          <a:lstStyle/>
          <a:p>
            <a:r>
              <a:rPr lang="en-US" sz="3400" b="1" u="sng" dirty="0">
                <a:latin typeface="Colonna MT" panose="04020805060202030203" pitchFamily="82" charset="0"/>
              </a:rPr>
              <a:t>Advantages &amp; Disadvantages of Amplitude Modulation</a:t>
            </a:r>
          </a:p>
          <a:p>
            <a:endParaRPr lang="en-US" sz="3400" u="sng" dirty="0">
              <a:latin typeface="Colonna MT" panose="04020805060202030203" pitchFamily="82" charset="0"/>
            </a:endParaRPr>
          </a:p>
        </p:txBody>
      </p:sp>
      <p:sp>
        <p:nvSpPr>
          <p:cNvPr id="3" name="TextBox 2">
            <a:extLst>
              <a:ext uri="{FF2B5EF4-FFF2-40B4-BE49-F238E27FC236}">
                <a16:creationId xmlns:a16="http://schemas.microsoft.com/office/drawing/2014/main" id="{FC695712-489A-402A-8E65-AF88074FC409}"/>
              </a:ext>
            </a:extLst>
          </p:cNvPr>
          <p:cNvSpPr txBox="1"/>
          <p:nvPr/>
        </p:nvSpPr>
        <p:spPr>
          <a:xfrm>
            <a:off x="1730327" y="1842158"/>
            <a:ext cx="3502855" cy="4893647"/>
          </a:xfrm>
          <a:prstGeom prst="rect">
            <a:avLst/>
          </a:prstGeom>
          <a:noFill/>
        </p:spPr>
        <p:txBody>
          <a:bodyPr wrap="square" rtlCol="0">
            <a:spAutoFit/>
          </a:bodyPr>
          <a:lstStyle/>
          <a:p>
            <a:r>
              <a:rPr lang="en-US" sz="2400" dirty="0">
                <a:solidFill>
                  <a:srgbClr val="92D050"/>
                </a:solidFill>
                <a:effectLst>
                  <a:outerShdw blurRad="38100" dist="38100" dir="2700000" algn="tl">
                    <a:srgbClr val="000000">
                      <a:alpha val="43137"/>
                    </a:srgbClr>
                  </a:outerShdw>
                </a:effectLst>
                <a:latin typeface="Ink Free" panose="03080402000500000000" pitchFamily="66" charset="0"/>
              </a:rPr>
              <a:t>Advantages</a:t>
            </a:r>
          </a:p>
          <a:p>
            <a:endParaRPr lang="en-US" dirty="0">
              <a:solidFill>
                <a:srgbClr val="92D050"/>
              </a:solidFill>
            </a:endParaRPr>
          </a:p>
          <a:p>
            <a:pPr marL="285750" indent="-285750">
              <a:buFont typeface="Wingdings" panose="05000000000000000000" pitchFamily="2" charset="2"/>
              <a:buChar char="q"/>
            </a:pPr>
            <a:r>
              <a:rPr lang="en-US" dirty="0">
                <a:solidFill>
                  <a:srgbClr val="92D050"/>
                </a:solidFill>
              </a:rPr>
              <a:t>In </a:t>
            </a:r>
            <a:r>
              <a:rPr lang="en-US" dirty="0" err="1">
                <a:solidFill>
                  <a:srgbClr val="92D050"/>
                </a:solidFill>
              </a:rPr>
              <a:t>Fm</a:t>
            </a:r>
            <a:r>
              <a:rPr lang="en-US" dirty="0">
                <a:solidFill>
                  <a:srgbClr val="92D050"/>
                </a:solidFill>
              </a:rPr>
              <a:t> receivers noise can be reduced by increasing the frequency deviation and hence </a:t>
            </a:r>
            <a:r>
              <a:rPr lang="en-US" dirty="0" err="1">
                <a:solidFill>
                  <a:srgbClr val="92D050"/>
                </a:solidFill>
              </a:rPr>
              <a:t>Fm</a:t>
            </a:r>
            <a:r>
              <a:rPr lang="en-US" dirty="0">
                <a:solidFill>
                  <a:srgbClr val="92D050"/>
                </a:solidFill>
              </a:rPr>
              <a:t> reception is immune to noise as compared to   AM reception</a:t>
            </a:r>
          </a:p>
          <a:p>
            <a:pPr marL="285750" indent="-285750">
              <a:buFont typeface="Wingdings" panose="05000000000000000000" pitchFamily="2" charset="2"/>
              <a:buChar char="q"/>
            </a:pPr>
            <a:endParaRPr lang="en-US" dirty="0">
              <a:solidFill>
                <a:srgbClr val="92D050"/>
              </a:solidFill>
            </a:endParaRPr>
          </a:p>
          <a:p>
            <a:pPr marL="285750" indent="-285750">
              <a:buFont typeface="Wingdings" panose="05000000000000000000" pitchFamily="2" charset="2"/>
              <a:buChar char="q"/>
            </a:pPr>
            <a:r>
              <a:rPr lang="en-US" dirty="0">
                <a:solidFill>
                  <a:srgbClr val="92D050"/>
                </a:solidFill>
              </a:rPr>
              <a:t>Highly efficient than AM transmitters as in Am transmission most of the power goes waste in the transmitted carrier.</a:t>
            </a:r>
          </a:p>
          <a:p>
            <a:pPr marL="285750" indent="-285750">
              <a:buFont typeface="Wingdings" panose="05000000000000000000" pitchFamily="2" charset="2"/>
              <a:buChar char="q"/>
            </a:pPr>
            <a:endParaRPr lang="en-US" dirty="0">
              <a:solidFill>
                <a:srgbClr val="92D050"/>
              </a:solidFill>
            </a:endParaRPr>
          </a:p>
          <a:p>
            <a:pPr marL="285750" indent="-285750">
              <a:buFont typeface="Wingdings" panose="05000000000000000000" pitchFamily="2" charset="2"/>
              <a:buChar char="q"/>
            </a:pPr>
            <a:r>
              <a:rPr lang="en-US" dirty="0">
                <a:solidFill>
                  <a:srgbClr val="92D050"/>
                </a:solidFill>
              </a:rPr>
              <a:t> FM transmission can be used for the stereo sound transmission due to a large number of side bands.</a:t>
            </a:r>
          </a:p>
          <a:p>
            <a:endParaRPr lang="en-US" dirty="0">
              <a:solidFill>
                <a:srgbClr val="92D050"/>
              </a:solidFill>
            </a:endParaRPr>
          </a:p>
        </p:txBody>
      </p:sp>
      <p:sp>
        <p:nvSpPr>
          <p:cNvPr id="4" name="TextBox 3">
            <a:extLst>
              <a:ext uri="{FF2B5EF4-FFF2-40B4-BE49-F238E27FC236}">
                <a16:creationId xmlns:a16="http://schemas.microsoft.com/office/drawing/2014/main" id="{573C7F15-9666-4239-8A07-A5318A85F089}"/>
              </a:ext>
            </a:extLst>
          </p:cNvPr>
          <p:cNvSpPr txBox="1"/>
          <p:nvPr/>
        </p:nvSpPr>
        <p:spPr>
          <a:xfrm>
            <a:off x="6639951" y="1842158"/>
            <a:ext cx="4275328" cy="4154984"/>
          </a:xfrm>
          <a:prstGeom prst="rect">
            <a:avLst/>
          </a:prstGeom>
          <a:noFill/>
        </p:spPr>
        <p:txBody>
          <a:bodyPr wrap="square" rtlCol="0">
            <a:spAutoFit/>
          </a:bodyPr>
          <a:lstStyle/>
          <a:p>
            <a:r>
              <a:rPr lang="en-US" sz="2400" dirty="0">
                <a:solidFill>
                  <a:srgbClr val="FF0000"/>
                </a:solidFill>
                <a:effectLst>
                  <a:outerShdw blurRad="38100" dist="38100" dir="2700000" algn="tl">
                    <a:srgbClr val="000000">
                      <a:alpha val="43137"/>
                    </a:srgbClr>
                  </a:outerShdw>
                </a:effectLst>
                <a:latin typeface="Ink Free" panose="03080402000500000000" pitchFamily="66" charset="0"/>
              </a:rPr>
              <a:t>Disadvantages</a:t>
            </a:r>
          </a:p>
          <a:p>
            <a:endParaRPr lang="en-US" sz="2400" dirty="0">
              <a:effectLst>
                <a:outerShdw blurRad="38100" dist="38100" dir="2700000" algn="tl">
                  <a:srgbClr val="000000">
                    <a:alpha val="43137"/>
                  </a:srgbClr>
                </a:outerShdw>
              </a:effectLst>
              <a:latin typeface="Bahnschrift SemiBold Condensed" panose="020B0502040204020203" pitchFamily="34" charset="0"/>
            </a:endParaRPr>
          </a:p>
          <a:p>
            <a:pPr marL="285750" indent="-285750">
              <a:buFont typeface="Wingdings" panose="05000000000000000000" pitchFamily="2" charset="2"/>
              <a:buChar char="q"/>
            </a:pPr>
            <a:r>
              <a:rPr lang="en-US" dirty="0">
                <a:solidFill>
                  <a:srgbClr val="FFC000"/>
                </a:solidFill>
              </a:rPr>
              <a:t>The bandwidth in FM transmission is 10 times as large as that needed in AM transmission.</a:t>
            </a:r>
          </a:p>
          <a:p>
            <a:pPr marL="285750" indent="-285750">
              <a:buFont typeface="Wingdings" panose="05000000000000000000" pitchFamily="2" charset="2"/>
              <a:buChar char="q"/>
            </a:pPr>
            <a:endParaRPr lang="en-US" dirty="0">
              <a:solidFill>
                <a:srgbClr val="FFC000"/>
              </a:solidFill>
            </a:endParaRPr>
          </a:p>
          <a:p>
            <a:pPr marL="285750" indent="-285750">
              <a:buFont typeface="Wingdings" panose="05000000000000000000" pitchFamily="2" charset="2"/>
              <a:buChar char="q"/>
            </a:pPr>
            <a:r>
              <a:rPr lang="en-US" dirty="0">
                <a:solidFill>
                  <a:srgbClr val="FFC000"/>
                </a:solidFill>
              </a:rPr>
              <a:t>The area of reception for FM transmission is much smaller than that for AM transmission as the FM reception is limited to L-O-S.</a:t>
            </a:r>
          </a:p>
          <a:p>
            <a:pPr marL="285750" indent="-285750">
              <a:buFont typeface="Wingdings" panose="05000000000000000000" pitchFamily="2" charset="2"/>
              <a:buChar char="q"/>
            </a:pPr>
            <a:endParaRPr lang="en-US" dirty="0">
              <a:solidFill>
                <a:srgbClr val="FFC000"/>
              </a:solidFill>
            </a:endParaRPr>
          </a:p>
          <a:p>
            <a:pPr marL="285750" indent="-285750">
              <a:buFont typeface="Wingdings" panose="05000000000000000000" pitchFamily="2" charset="2"/>
              <a:buChar char="q"/>
            </a:pPr>
            <a:r>
              <a:rPr lang="en-US" dirty="0">
                <a:solidFill>
                  <a:srgbClr val="FFC000"/>
                </a:solidFill>
              </a:rPr>
              <a:t>The transmitting and receiving </a:t>
            </a:r>
            <a:r>
              <a:rPr lang="en-US" dirty="0" err="1">
                <a:solidFill>
                  <a:srgbClr val="FFC000"/>
                </a:solidFill>
              </a:rPr>
              <a:t>equipments</a:t>
            </a:r>
            <a:r>
              <a:rPr lang="en-US" dirty="0">
                <a:solidFill>
                  <a:srgbClr val="FFC000"/>
                </a:solidFill>
              </a:rPr>
              <a:t> are very complex in FM.</a:t>
            </a:r>
          </a:p>
          <a:p>
            <a:endParaRPr lang="en-US" dirty="0">
              <a:effectLst>
                <a:outerShdw blurRad="38100" dist="38100" dir="2700000" algn="tl">
                  <a:srgbClr val="000000">
                    <a:alpha val="43137"/>
                  </a:srgbClr>
                </a:outerShdw>
              </a:effectLst>
              <a:latin typeface="Bahnschrift SemiBold Condensed" panose="020B0502040204020203" pitchFamily="34" charset="0"/>
            </a:endParaRPr>
          </a:p>
        </p:txBody>
      </p:sp>
    </p:spTree>
    <p:extLst>
      <p:ext uri="{BB962C8B-B14F-4D97-AF65-F5344CB8AC3E}">
        <p14:creationId xmlns:p14="http://schemas.microsoft.com/office/powerpoint/2010/main" val="157314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9FEFE-93F1-4876-9782-CD228230FB27}"/>
              </a:ext>
            </a:extLst>
          </p:cNvPr>
          <p:cNvSpPr txBox="1"/>
          <p:nvPr/>
        </p:nvSpPr>
        <p:spPr>
          <a:xfrm>
            <a:off x="1350499" y="703383"/>
            <a:ext cx="3577711" cy="769441"/>
          </a:xfrm>
          <a:prstGeom prst="rect">
            <a:avLst/>
          </a:prstGeom>
          <a:noFill/>
        </p:spPr>
        <p:txBody>
          <a:bodyPr wrap="none" rtlCol="0">
            <a:spAutoFit/>
          </a:bodyPr>
          <a:lstStyle/>
          <a:p>
            <a:r>
              <a:rPr lang="en-US" sz="4400" u="sng" dirty="0">
                <a:latin typeface="Colonna MT" panose="04020805060202030203" pitchFamily="82" charset="0"/>
              </a:rPr>
              <a:t>MATLAB Code</a:t>
            </a:r>
            <a:endParaRPr lang="en-US" u="sng" dirty="0">
              <a:latin typeface="Colonna MT" panose="04020805060202030203" pitchFamily="82" charset="0"/>
            </a:endParaRPr>
          </a:p>
        </p:txBody>
      </p:sp>
      <p:pic>
        <p:nvPicPr>
          <p:cNvPr id="5" name="Picture 4">
            <a:extLst>
              <a:ext uri="{FF2B5EF4-FFF2-40B4-BE49-F238E27FC236}">
                <a16:creationId xmlns:a16="http://schemas.microsoft.com/office/drawing/2014/main" id="{6B23A054-2ACD-4D41-97D0-B2C80D182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819" y="1472824"/>
            <a:ext cx="6296362" cy="4939123"/>
          </a:xfrm>
          <a:prstGeom prst="rect">
            <a:avLst/>
          </a:prstGeom>
        </p:spPr>
      </p:pic>
    </p:spTree>
    <p:extLst>
      <p:ext uri="{BB962C8B-B14F-4D97-AF65-F5344CB8AC3E}">
        <p14:creationId xmlns:p14="http://schemas.microsoft.com/office/powerpoint/2010/main" val="154256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016327-C9C8-40F9-8CD6-35383709F929}"/>
              </a:ext>
            </a:extLst>
          </p:cNvPr>
          <p:cNvSpPr/>
          <p:nvPr/>
        </p:nvSpPr>
        <p:spPr>
          <a:xfrm>
            <a:off x="1440558" y="1850857"/>
            <a:ext cx="4655442" cy="830997"/>
          </a:xfrm>
          <a:prstGeom prst="rect">
            <a:avLst/>
          </a:prstGeom>
        </p:spPr>
        <p:txBody>
          <a:bodyPr wrap="none">
            <a:spAutoFit/>
          </a:bodyPr>
          <a:lstStyle/>
          <a:p>
            <a:r>
              <a:rPr lang="en-US" sz="4800" dirty="0">
                <a:solidFill>
                  <a:srgbClr val="FFC000"/>
                </a:solidFill>
                <a:latin typeface="Ink Free" panose="03080402000500000000" pitchFamily="66" charset="0"/>
              </a:rPr>
              <a:t>Theoretical Idea</a:t>
            </a:r>
          </a:p>
        </p:txBody>
      </p:sp>
      <p:sp>
        <p:nvSpPr>
          <p:cNvPr id="4" name="TextBox 3">
            <a:extLst>
              <a:ext uri="{FF2B5EF4-FFF2-40B4-BE49-F238E27FC236}">
                <a16:creationId xmlns:a16="http://schemas.microsoft.com/office/drawing/2014/main" id="{F0DA1532-7048-484D-842E-C1C317F1B3CB}"/>
              </a:ext>
            </a:extLst>
          </p:cNvPr>
          <p:cNvSpPr txBox="1"/>
          <p:nvPr/>
        </p:nvSpPr>
        <p:spPr>
          <a:xfrm>
            <a:off x="1889205" y="3008999"/>
            <a:ext cx="8413590" cy="1938992"/>
          </a:xfrm>
          <a:prstGeom prst="rect">
            <a:avLst/>
          </a:prstGeom>
          <a:noFill/>
        </p:spPr>
        <p:txBody>
          <a:bodyPr wrap="square" rtlCol="0">
            <a:spAutoFit/>
          </a:bodyPr>
          <a:lstStyle/>
          <a:p>
            <a:r>
              <a:rPr lang="en-US" sz="2400" b="1" dirty="0"/>
              <a:t>Phase modulation</a:t>
            </a:r>
            <a:r>
              <a:rPr lang="en-US" sz="2400" dirty="0"/>
              <a:t> (PM) is a </a:t>
            </a:r>
            <a:r>
              <a:rPr lang="en-US" sz="2400" b="1" dirty="0"/>
              <a:t>modulation</a:t>
            </a:r>
            <a:r>
              <a:rPr lang="en-US" sz="2400" dirty="0"/>
              <a:t> pattern for conditioning </a:t>
            </a:r>
            <a:r>
              <a:rPr lang="en-US" sz="2400" b="1" dirty="0"/>
              <a:t>communication</a:t>
            </a:r>
            <a:r>
              <a:rPr lang="en-US" sz="2400" dirty="0"/>
              <a:t> signals for transmission. It encodes a message signal as variations in the instantaneous </a:t>
            </a:r>
            <a:r>
              <a:rPr lang="en-US" sz="2400" b="1" dirty="0"/>
              <a:t>phase</a:t>
            </a:r>
            <a:r>
              <a:rPr lang="en-US" sz="2400" dirty="0"/>
              <a:t> of a carrier wave. The </a:t>
            </a:r>
            <a:r>
              <a:rPr lang="en-US" sz="2400" b="1" dirty="0"/>
              <a:t>phase</a:t>
            </a:r>
            <a:r>
              <a:rPr lang="en-US" sz="2400" dirty="0"/>
              <a:t> of a carrier signal is modulated to follow the changing signal level (amplitude) of the message signal. </a:t>
            </a:r>
            <a:endParaRPr lang="en-US" sz="3600" b="1" dirty="0"/>
          </a:p>
        </p:txBody>
      </p:sp>
      <p:sp>
        <p:nvSpPr>
          <p:cNvPr id="2" name="TextBox 1">
            <a:extLst>
              <a:ext uri="{FF2B5EF4-FFF2-40B4-BE49-F238E27FC236}">
                <a16:creationId xmlns:a16="http://schemas.microsoft.com/office/drawing/2014/main" id="{55F33A47-F7EF-4FB3-A95E-04C511B24877}"/>
              </a:ext>
            </a:extLst>
          </p:cNvPr>
          <p:cNvSpPr txBox="1"/>
          <p:nvPr/>
        </p:nvSpPr>
        <p:spPr>
          <a:xfrm>
            <a:off x="1889205" y="692715"/>
            <a:ext cx="8904104" cy="830997"/>
          </a:xfrm>
          <a:prstGeom prst="rect">
            <a:avLst/>
          </a:prstGeom>
          <a:noFill/>
        </p:spPr>
        <p:txBody>
          <a:bodyPr wrap="none" rtlCol="0">
            <a:spAutoFit/>
          </a:bodyPr>
          <a:lstStyle/>
          <a:p>
            <a:r>
              <a:rPr lang="en-US" sz="4800" u="sng" dirty="0">
                <a:latin typeface="Castellar" panose="020A0402060406010301" pitchFamily="18" charset="0"/>
              </a:rPr>
              <a:t>Phase Modulation (PM)</a:t>
            </a:r>
          </a:p>
        </p:txBody>
      </p:sp>
    </p:spTree>
    <p:extLst>
      <p:ext uri="{BB962C8B-B14F-4D97-AF65-F5344CB8AC3E}">
        <p14:creationId xmlns:p14="http://schemas.microsoft.com/office/powerpoint/2010/main" val="17812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C5E524A-5610-43BC-872E-A8D3D71EF907}"/>
              </a:ext>
            </a:extLst>
          </p:cNvPr>
          <p:cNvSpPr txBox="1"/>
          <p:nvPr/>
        </p:nvSpPr>
        <p:spPr>
          <a:xfrm>
            <a:off x="1533394" y="283882"/>
            <a:ext cx="4879349" cy="830997"/>
          </a:xfrm>
          <a:prstGeom prst="rect">
            <a:avLst/>
          </a:prstGeom>
          <a:noFill/>
        </p:spPr>
        <p:txBody>
          <a:bodyPr wrap="none" rtlCol="0">
            <a:spAutoFit/>
          </a:bodyPr>
          <a:lstStyle/>
          <a:p>
            <a:r>
              <a:rPr lang="en-US" sz="4800" b="1" u="sng" dirty="0">
                <a:latin typeface="Ink Free" panose="03080402000500000000" pitchFamily="66" charset="0"/>
              </a:rPr>
              <a:t>Mechanism of AM:</a:t>
            </a:r>
            <a:endParaRPr lang="en-US" b="1" u="sng" dirty="0">
              <a:latin typeface="Ink Free" panose="03080402000500000000" pitchFamily="66" charset="0"/>
            </a:endParaRPr>
          </a:p>
        </p:txBody>
      </p:sp>
      <p:pic>
        <p:nvPicPr>
          <p:cNvPr id="3" name="Picture 2">
            <a:extLst>
              <a:ext uri="{FF2B5EF4-FFF2-40B4-BE49-F238E27FC236}">
                <a16:creationId xmlns:a16="http://schemas.microsoft.com/office/drawing/2014/main" id="{D03ABFEE-F9C5-4E69-BDFC-064D74E68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111" y="1329704"/>
            <a:ext cx="4268607" cy="2538911"/>
          </a:xfrm>
          <a:prstGeom prst="rect">
            <a:avLst/>
          </a:prstGeom>
        </p:spPr>
      </p:pic>
      <p:sp>
        <p:nvSpPr>
          <p:cNvPr id="5" name="TextBox 4">
            <a:extLst>
              <a:ext uri="{FF2B5EF4-FFF2-40B4-BE49-F238E27FC236}">
                <a16:creationId xmlns:a16="http://schemas.microsoft.com/office/drawing/2014/main" id="{AD7F9A7F-CD11-46D9-9FAC-C695AF908CBE}"/>
              </a:ext>
            </a:extLst>
          </p:cNvPr>
          <p:cNvSpPr txBox="1"/>
          <p:nvPr/>
        </p:nvSpPr>
        <p:spPr>
          <a:xfrm>
            <a:off x="6028247" y="1222838"/>
            <a:ext cx="5097640" cy="2554545"/>
          </a:xfrm>
          <a:prstGeom prst="rect">
            <a:avLst/>
          </a:prstGeom>
          <a:noFill/>
        </p:spPr>
        <p:txBody>
          <a:bodyPr wrap="square" rtlCol="0">
            <a:spAutoFit/>
          </a:bodyPr>
          <a:lstStyle/>
          <a:p>
            <a:r>
              <a:rPr lang="en-US" sz="2000" dirty="0">
                <a:solidFill>
                  <a:schemeClr val="accent5">
                    <a:lumMod val="20000"/>
                    <a:lumOff val="80000"/>
                  </a:schemeClr>
                </a:solidFill>
              </a:rPr>
              <a:t>Before looking at phase modulation it is first necessary to look at phase itself. Lets assume, a radio frequency signal consists of an oscillating carrier in the form of a sine wave is the basis of the signal. The instantaneous amplitude follows this curve moving positive and then negative, returning to the start point after one complete cycle - it follows the curve of the sine wave</a:t>
            </a:r>
            <a:r>
              <a:rPr lang="en-US" sz="2000" dirty="0"/>
              <a:t>.</a:t>
            </a:r>
          </a:p>
        </p:txBody>
      </p:sp>
      <p:pic>
        <p:nvPicPr>
          <p:cNvPr id="8" name="Picture 7">
            <a:extLst>
              <a:ext uri="{FF2B5EF4-FFF2-40B4-BE49-F238E27FC236}">
                <a16:creationId xmlns:a16="http://schemas.microsoft.com/office/drawing/2014/main" id="{FF8D34C7-22F2-47D8-A9BF-240AE5644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111" y="3868615"/>
            <a:ext cx="5025418" cy="2759762"/>
          </a:xfrm>
          <a:prstGeom prst="rect">
            <a:avLst/>
          </a:prstGeom>
        </p:spPr>
      </p:pic>
      <p:sp>
        <p:nvSpPr>
          <p:cNvPr id="10" name="TextBox 9">
            <a:extLst>
              <a:ext uri="{FF2B5EF4-FFF2-40B4-BE49-F238E27FC236}">
                <a16:creationId xmlns:a16="http://schemas.microsoft.com/office/drawing/2014/main" id="{E4A5DE7E-2167-43F8-9BB4-79822F189F53}"/>
              </a:ext>
            </a:extLst>
          </p:cNvPr>
          <p:cNvSpPr txBox="1"/>
          <p:nvPr/>
        </p:nvSpPr>
        <p:spPr>
          <a:xfrm>
            <a:off x="1533394" y="4371333"/>
            <a:ext cx="3334043" cy="1754326"/>
          </a:xfrm>
          <a:prstGeom prst="rect">
            <a:avLst/>
          </a:prstGeom>
          <a:noFill/>
        </p:spPr>
        <p:txBody>
          <a:bodyPr wrap="square" rtlCol="0">
            <a:spAutoFit/>
          </a:bodyPr>
          <a:lstStyle/>
          <a:p>
            <a:r>
              <a:rPr lang="en-US" dirty="0">
                <a:solidFill>
                  <a:schemeClr val="accent6">
                    <a:lumMod val="60000"/>
                    <a:lumOff val="40000"/>
                  </a:schemeClr>
                </a:solidFill>
              </a:rPr>
              <a:t>This sine wave can also be represented by the movement of a point around a circle, the phase at any given point being the angle between the start point and the point on the waveform as shown.</a:t>
            </a:r>
          </a:p>
        </p:txBody>
      </p:sp>
      <p:sp>
        <p:nvSpPr>
          <p:cNvPr id="11" name="Arrow: Right 10">
            <a:extLst>
              <a:ext uri="{FF2B5EF4-FFF2-40B4-BE49-F238E27FC236}">
                <a16:creationId xmlns:a16="http://schemas.microsoft.com/office/drawing/2014/main" id="{F93259F0-3BEA-458B-B6C7-4B157066771C}"/>
              </a:ext>
            </a:extLst>
          </p:cNvPr>
          <p:cNvSpPr/>
          <p:nvPr/>
        </p:nvSpPr>
        <p:spPr>
          <a:xfrm>
            <a:off x="5516067" y="2225791"/>
            <a:ext cx="398585" cy="5486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EDDEC26A-554E-4803-926D-3F5EFAB70DC6}"/>
              </a:ext>
            </a:extLst>
          </p:cNvPr>
          <p:cNvSpPr/>
          <p:nvPr/>
        </p:nvSpPr>
        <p:spPr>
          <a:xfrm>
            <a:off x="5226101" y="4826158"/>
            <a:ext cx="579932" cy="422338"/>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749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C5E524A-5610-43BC-872E-A8D3D71EF907}"/>
              </a:ext>
            </a:extLst>
          </p:cNvPr>
          <p:cNvSpPr txBox="1"/>
          <p:nvPr/>
        </p:nvSpPr>
        <p:spPr>
          <a:xfrm>
            <a:off x="1192611" y="283881"/>
            <a:ext cx="6474336" cy="830997"/>
          </a:xfrm>
          <a:prstGeom prst="rect">
            <a:avLst/>
          </a:prstGeom>
          <a:noFill/>
        </p:spPr>
        <p:txBody>
          <a:bodyPr wrap="none" rtlCol="0">
            <a:spAutoFit/>
          </a:bodyPr>
          <a:lstStyle/>
          <a:p>
            <a:r>
              <a:rPr lang="en-US" sz="4800" b="1" u="sng" dirty="0">
                <a:latin typeface="Ink Free" panose="03080402000500000000" pitchFamily="66" charset="0"/>
              </a:rPr>
              <a:t>Mechanism of AM </a:t>
            </a:r>
            <a:r>
              <a:rPr lang="en-US" sz="2800" b="1" u="sng" dirty="0">
                <a:latin typeface="Ink Free" panose="03080402000500000000" pitchFamily="66" charset="0"/>
              </a:rPr>
              <a:t>(continue)</a:t>
            </a:r>
            <a:endParaRPr lang="en-US" b="1" u="sng" dirty="0">
              <a:latin typeface="Ink Free" panose="03080402000500000000" pitchFamily="66" charset="0"/>
            </a:endParaRPr>
          </a:p>
        </p:txBody>
      </p:sp>
      <p:sp>
        <p:nvSpPr>
          <p:cNvPr id="5" name="TextBox 4">
            <a:extLst>
              <a:ext uri="{FF2B5EF4-FFF2-40B4-BE49-F238E27FC236}">
                <a16:creationId xmlns:a16="http://schemas.microsoft.com/office/drawing/2014/main" id="{AD7F9A7F-CD11-46D9-9FAC-C695AF908CBE}"/>
              </a:ext>
            </a:extLst>
          </p:cNvPr>
          <p:cNvSpPr txBox="1"/>
          <p:nvPr/>
        </p:nvSpPr>
        <p:spPr>
          <a:xfrm>
            <a:off x="6096000" y="1349404"/>
            <a:ext cx="5097640" cy="1569660"/>
          </a:xfrm>
          <a:prstGeom prst="rect">
            <a:avLst/>
          </a:prstGeom>
          <a:noFill/>
        </p:spPr>
        <p:txBody>
          <a:bodyPr wrap="square" rtlCol="0">
            <a:spAutoFit/>
          </a:bodyPr>
          <a:lstStyle/>
          <a:p>
            <a:r>
              <a:rPr lang="en-US" sz="2400" dirty="0">
                <a:solidFill>
                  <a:srgbClr val="FFC000"/>
                </a:solidFill>
              </a:rPr>
              <a:t>As the phase advances as time progresses so points on the waveform can be said to have a phase difference between them.</a:t>
            </a:r>
          </a:p>
        </p:txBody>
      </p:sp>
      <p:sp>
        <p:nvSpPr>
          <p:cNvPr id="10" name="TextBox 9">
            <a:extLst>
              <a:ext uri="{FF2B5EF4-FFF2-40B4-BE49-F238E27FC236}">
                <a16:creationId xmlns:a16="http://schemas.microsoft.com/office/drawing/2014/main" id="{E4A5DE7E-2167-43F8-9BB4-79822F189F53}"/>
              </a:ext>
            </a:extLst>
          </p:cNvPr>
          <p:cNvSpPr txBox="1"/>
          <p:nvPr/>
        </p:nvSpPr>
        <p:spPr>
          <a:xfrm>
            <a:off x="1507913" y="3687901"/>
            <a:ext cx="3801326" cy="3170099"/>
          </a:xfrm>
          <a:prstGeom prst="rect">
            <a:avLst/>
          </a:prstGeom>
          <a:noFill/>
        </p:spPr>
        <p:txBody>
          <a:bodyPr wrap="square" rtlCol="0">
            <a:spAutoFit/>
          </a:bodyPr>
          <a:lstStyle/>
          <a:p>
            <a:r>
              <a:rPr lang="en-US" sz="2000" dirty="0">
                <a:solidFill>
                  <a:schemeClr val="accent6">
                    <a:lumMod val="20000"/>
                    <a:lumOff val="80000"/>
                  </a:schemeClr>
                </a:solidFill>
              </a:rPr>
              <a:t>Phase modulation works by modulating the phase of the signal, i.e. changing the rate at which the point moves around the circle. This changes the phase of the signal from what it would have been if no modulation was applied. In other words the speed of rotation around the circle is modulated about the mean value.</a:t>
            </a:r>
          </a:p>
        </p:txBody>
      </p:sp>
      <p:sp>
        <p:nvSpPr>
          <p:cNvPr id="11" name="Arrow: Right 10">
            <a:extLst>
              <a:ext uri="{FF2B5EF4-FFF2-40B4-BE49-F238E27FC236}">
                <a16:creationId xmlns:a16="http://schemas.microsoft.com/office/drawing/2014/main" id="{F93259F0-3BEA-458B-B6C7-4B157066771C}"/>
              </a:ext>
            </a:extLst>
          </p:cNvPr>
          <p:cNvSpPr/>
          <p:nvPr/>
        </p:nvSpPr>
        <p:spPr>
          <a:xfrm>
            <a:off x="5516067" y="1820014"/>
            <a:ext cx="398585" cy="5486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Left 13">
            <a:extLst>
              <a:ext uri="{FF2B5EF4-FFF2-40B4-BE49-F238E27FC236}">
                <a16:creationId xmlns:a16="http://schemas.microsoft.com/office/drawing/2014/main" id="{EDDEC26A-554E-4803-926D-3F5EFAB70DC6}"/>
              </a:ext>
            </a:extLst>
          </p:cNvPr>
          <p:cNvSpPr/>
          <p:nvPr/>
        </p:nvSpPr>
        <p:spPr>
          <a:xfrm>
            <a:off x="5715358" y="4723250"/>
            <a:ext cx="685441" cy="54864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DF2899CC-1825-431E-9C54-81441EDBE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426" y="1157082"/>
            <a:ext cx="3390672" cy="2305283"/>
          </a:xfrm>
          <a:prstGeom prst="rect">
            <a:avLst/>
          </a:prstGeom>
        </p:spPr>
      </p:pic>
      <p:pic>
        <p:nvPicPr>
          <p:cNvPr id="7" name="Picture 6">
            <a:extLst>
              <a:ext uri="{FF2B5EF4-FFF2-40B4-BE49-F238E27FC236}">
                <a16:creationId xmlns:a16="http://schemas.microsoft.com/office/drawing/2014/main" id="{7108EDF6-D071-4A4A-8632-31899CC2B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161" y="3429001"/>
            <a:ext cx="3744413" cy="3145118"/>
          </a:xfrm>
          <a:prstGeom prst="rect">
            <a:avLst/>
          </a:prstGeom>
        </p:spPr>
      </p:pic>
    </p:spTree>
    <p:extLst>
      <p:ext uri="{BB962C8B-B14F-4D97-AF65-F5344CB8AC3E}">
        <p14:creationId xmlns:p14="http://schemas.microsoft.com/office/powerpoint/2010/main" val="155073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43BEA6-A2FA-4027-B57D-562B78541D34}"/>
              </a:ext>
            </a:extLst>
          </p:cNvPr>
          <p:cNvSpPr txBox="1"/>
          <p:nvPr/>
        </p:nvSpPr>
        <p:spPr>
          <a:xfrm>
            <a:off x="1422902" y="534572"/>
            <a:ext cx="9977347" cy="646331"/>
          </a:xfrm>
          <a:prstGeom prst="rect">
            <a:avLst/>
          </a:prstGeom>
          <a:noFill/>
        </p:spPr>
        <p:txBody>
          <a:bodyPr wrap="none" rtlCol="0">
            <a:spAutoFit/>
          </a:bodyPr>
          <a:lstStyle/>
          <a:p>
            <a:r>
              <a:rPr lang="en-US" sz="3600" u="sng" dirty="0">
                <a:solidFill>
                  <a:srgbClr val="FFFF00"/>
                </a:solidFill>
                <a:latin typeface="Colonna MT" panose="04020805060202030203" pitchFamily="82" charset="0"/>
              </a:rPr>
              <a:t>Relation between Frequency and Phase Modulation</a:t>
            </a:r>
            <a:endParaRPr lang="en-US" sz="2000" u="sng" dirty="0">
              <a:solidFill>
                <a:srgbClr val="FFFF00"/>
              </a:solidFill>
              <a:latin typeface="Colonna MT" panose="04020805060202030203" pitchFamily="82" charset="0"/>
            </a:endParaRPr>
          </a:p>
        </p:txBody>
      </p:sp>
      <p:sp>
        <p:nvSpPr>
          <p:cNvPr id="3" name="TextBox 2">
            <a:extLst>
              <a:ext uri="{FF2B5EF4-FFF2-40B4-BE49-F238E27FC236}">
                <a16:creationId xmlns:a16="http://schemas.microsoft.com/office/drawing/2014/main" id="{0E21BDC1-0BF2-4923-9D38-C5DE7646C60B}"/>
              </a:ext>
            </a:extLst>
          </p:cNvPr>
          <p:cNvSpPr txBox="1"/>
          <p:nvPr/>
        </p:nvSpPr>
        <p:spPr>
          <a:xfrm>
            <a:off x="2145241" y="1180903"/>
            <a:ext cx="8532667" cy="4770537"/>
          </a:xfrm>
          <a:prstGeom prst="rect">
            <a:avLst/>
          </a:prstGeom>
          <a:noFill/>
        </p:spPr>
        <p:txBody>
          <a:bodyPr wrap="square" rtlCol="0">
            <a:spAutoFit/>
          </a:bodyPr>
          <a:lstStyle/>
          <a:p>
            <a:pPr fontAlgn="base"/>
            <a:r>
              <a:rPr lang="en-US" sz="3200" dirty="0"/>
              <a:t>Phase and frequency are inseparably linked as phase is the integral of frequency.</a:t>
            </a:r>
          </a:p>
          <a:p>
            <a:pPr fontAlgn="base"/>
            <a:endParaRPr lang="en-US" sz="3200" dirty="0"/>
          </a:p>
          <a:p>
            <a:pPr fontAlgn="base"/>
            <a:r>
              <a:rPr lang="en-US" sz="2800" dirty="0">
                <a:solidFill>
                  <a:srgbClr val="92D050"/>
                </a:solidFill>
              </a:rPr>
              <a:t>To achieve the PM, it is necessary to change the frequency of the signal for a short time. In other words, when phase modulation is applied to a signal there are frequency changes and vice versa. </a:t>
            </a:r>
          </a:p>
          <a:p>
            <a:pPr fontAlgn="base"/>
            <a:endParaRPr lang="en-US" sz="2400" dirty="0">
              <a:solidFill>
                <a:srgbClr val="92D050"/>
              </a:solidFill>
            </a:endParaRPr>
          </a:p>
          <a:p>
            <a:pPr fontAlgn="base"/>
            <a:r>
              <a:rPr lang="en-US" sz="2400" dirty="0"/>
              <a:t>Frequency modulation can be changed to phase modulation by simply adding a CR network to the modulating signal that integrates the modulating signal. </a:t>
            </a:r>
            <a:endParaRPr lang="en-US" sz="2000" dirty="0"/>
          </a:p>
        </p:txBody>
      </p:sp>
    </p:spTree>
    <p:extLst>
      <p:ext uri="{BB962C8B-B14F-4D97-AF65-F5344CB8AC3E}">
        <p14:creationId xmlns:p14="http://schemas.microsoft.com/office/powerpoint/2010/main" val="2217789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116EF-4565-4AED-92FF-D96A7276E75D}"/>
              </a:ext>
            </a:extLst>
          </p:cNvPr>
          <p:cNvSpPr txBox="1"/>
          <p:nvPr/>
        </p:nvSpPr>
        <p:spPr>
          <a:xfrm>
            <a:off x="1575582" y="620698"/>
            <a:ext cx="5322676" cy="923330"/>
          </a:xfrm>
          <a:prstGeom prst="rect">
            <a:avLst/>
          </a:prstGeom>
          <a:noFill/>
        </p:spPr>
        <p:txBody>
          <a:bodyPr wrap="none" rtlCol="0">
            <a:spAutoFit/>
          </a:bodyPr>
          <a:lstStyle/>
          <a:p>
            <a:r>
              <a:rPr lang="en-US" sz="5400" u="sng" dirty="0">
                <a:solidFill>
                  <a:srgbClr val="FFC000"/>
                </a:solidFill>
                <a:latin typeface="Ink Free" panose="03080402000500000000" pitchFamily="66" charset="0"/>
              </a:rPr>
              <a:t>Application of FM</a:t>
            </a:r>
            <a:endParaRPr lang="en-US" u="sng" dirty="0">
              <a:solidFill>
                <a:srgbClr val="FFC000"/>
              </a:solidFill>
              <a:latin typeface="Ink Free" panose="03080402000500000000" pitchFamily="66" charset="0"/>
            </a:endParaRPr>
          </a:p>
        </p:txBody>
      </p:sp>
      <p:sp>
        <p:nvSpPr>
          <p:cNvPr id="3" name="TextBox 2">
            <a:extLst>
              <a:ext uri="{FF2B5EF4-FFF2-40B4-BE49-F238E27FC236}">
                <a16:creationId xmlns:a16="http://schemas.microsoft.com/office/drawing/2014/main" id="{BAD6A213-3281-4748-AE13-86A2E8BF882F}"/>
              </a:ext>
            </a:extLst>
          </p:cNvPr>
          <p:cNvSpPr txBox="1"/>
          <p:nvPr/>
        </p:nvSpPr>
        <p:spPr>
          <a:xfrm>
            <a:off x="2509185" y="1866875"/>
            <a:ext cx="7173630" cy="3908762"/>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transmitting radio waves.</a:t>
            </a:r>
          </a:p>
          <a:p>
            <a:pPr marL="285750" indent="-285750">
              <a:buFont typeface="Wingdings" panose="05000000000000000000" pitchFamily="2" charset="2"/>
              <a:buChar char="Ø"/>
            </a:pPr>
            <a:endParaRPr lang="en-US" sz="3200" dirty="0"/>
          </a:p>
          <a:p>
            <a:pPr marL="285750" indent="-285750">
              <a:buFont typeface="Wingdings" panose="05000000000000000000" pitchFamily="2" charset="2"/>
              <a:buChar char="Ø"/>
            </a:pPr>
            <a:r>
              <a:rPr lang="en-US" sz="3200" dirty="0"/>
              <a:t>Digital Transmission coding schemes that underlie a wide range of technologies like </a:t>
            </a:r>
            <a:r>
              <a:rPr lang="en-US" sz="3200" dirty="0" err="1"/>
              <a:t>WiFi</a:t>
            </a:r>
            <a:r>
              <a:rPr lang="en-US" sz="3200" dirty="0"/>
              <a:t>, GSM and satellite television.</a:t>
            </a:r>
          </a:p>
          <a:p>
            <a:pPr marL="285750" indent="-285750">
              <a:buFont typeface="Wingdings" panose="05000000000000000000" pitchFamily="2" charset="2"/>
              <a:buChar char="Ø"/>
            </a:pPr>
            <a:endParaRPr lang="en-US" sz="3200" dirty="0"/>
          </a:p>
          <a:p>
            <a:pPr marL="285750" indent="-285750">
              <a:buFont typeface="Wingdings" panose="05000000000000000000" pitchFamily="2" charset="2"/>
              <a:buChar char="Ø"/>
            </a:pPr>
            <a:r>
              <a:rPr lang="en-US" sz="3200" dirty="0"/>
              <a:t>Signal and waveform synthesizers.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799399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348C3-2B4D-43C1-BC88-F5D17C72C222}"/>
              </a:ext>
            </a:extLst>
          </p:cNvPr>
          <p:cNvSpPr txBox="1"/>
          <p:nvPr/>
        </p:nvSpPr>
        <p:spPr>
          <a:xfrm>
            <a:off x="1051638" y="829994"/>
            <a:ext cx="10088724" cy="1138773"/>
          </a:xfrm>
          <a:prstGeom prst="rect">
            <a:avLst/>
          </a:prstGeom>
          <a:noFill/>
        </p:spPr>
        <p:txBody>
          <a:bodyPr wrap="none" rtlCol="0">
            <a:spAutoFit/>
          </a:bodyPr>
          <a:lstStyle/>
          <a:p>
            <a:r>
              <a:rPr lang="en-US" sz="3400" b="1" u="sng" dirty="0">
                <a:solidFill>
                  <a:schemeClr val="bg2">
                    <a:lumMod val="50000"/>
                  </a:schemeClr>
                </a:solidFill>
                <a:latin typeface="Colonna MT" panose="04020805060202030203" pitchFamily="82" charset="0"/>
              </a:rPr>
              <a:t>Advantages &amp; Disadvantages of Amplitude Modulation</a:t>
            </a:r>
          </a:p>
          <a:p>
            <a:endParaRPr lang="en-US" sz="3400" u="sng" dirty="0">
              <a:solidFill>
                <a:schemeClr val="bg2">
                  <a:lumMod val="50000"/>
                </a:schemeClr>
              </a:solidFill>
              <a:latin typeface="Colonna MT" panose="04020805060202030203" pitchFamily="82" charset="0"/>
            </a:endParaRPr>
          </a:p>
        </p:txBody>
      </p:sp>
      <p:sp>
        <p:nvSpPr>
          <p:cNvPr id="3" name="TextBox 2">
            <a:extLst>
              <a:ext uri="{FF2B5EF4-FFF2-40B4-BE49-F238E27FC236}">
                <a16:creationId xmlns:a16="http://schemas.microsoft.com/office/drawing/2014/main" id="{FC695712-489A-402A-8E65-AF88074FC409}"/>
              </a:ext>
            </a:extLst>
          </p:cNvPr>
          <p:cNvSpPr txBox="1"/>
          <p:nvPr/>
        </p:nvSpPr>
        <p:spPr>
          <a:xfrm>
            <a:off x="1601998" y="1574872"/>
            <a:ext cx="4487593" cy="4401205"/>
          </a:xfrm>
          <a:prstGeom prst="rect">
            <a:avLst/>
          </a:prstGeom>
          <a:noFill/>
        </p:spPr>
        <p:txBody>
          <a:bodyPr wrap="square" rtlCol="0">
            <a:spAutoFit/>
          </a:bodyPr>
          <a:lstStyle/>
          <a:p>
            <a:r>
              <a:rPr lang="en-US" sz="2400" dirty="0">
                <a:solidFill>
                  <a:srgbClr val="92D050"/>
                </a:solidFill>
                <a:effectLst>
                  <a:outerShdw blurRad="38100" dist="38100" dir="2700000" algn="tl">
                    <a:srgbClr val="000000">
                      <a:alpha val="43137"/>
                    </a:srgbClr>
                  </a:outerShdw>
                </a:effectLst>
                <a:latin typeface="Ink Free" panose="03080402000500000000" pitchFamily="66" charset="0"/>
              </a:rPr>
              <a:t>Advantages</a:t>
            </a:r>
          </a:p>
          <a:p>
            <a:pPr marL="285750" indent="-285750">
              <a:buFont typeface="Wingdings" panose="05000000000000000000" pitchFamily="2" charset="2"/>
              <a:buChar char="q"/>
            </a:pPr>
            <a:endParaRPr lang="en-US" dirty="0">
              <a:solidFill>
                <a:srgbClr val="FFFF00"/>
              </a:solidFill>
            </a:endParaRPr>
          </a:p>
          <a:p>
            <a:pPr marL="285750" indent="-285750" fontAlgn="base">
              <a:buFont typeface="Wingdings" panose="05000000000000000000" pitchFamily="2" charset="2"/>
              <a:buChar char="q"/>
            </a:pPr>
            <a:r>
              <a:rPr lang="en-US" dirty="0">
                <a:solidFill>
                  <a:srgbClr val="FFFF00"/>
                </a:solidFill>
              </a:rPr>
              <a:t>The main benefit of this modulation is </a:t>
            </a:r>
            <a:r>
              <a:rPr lang="en-US" sz="2400" dirty="0">
                <a:solidFill>
                  <a:srgbClr val="FFFF00"/>
                </a:solidFill>
              </a:rPr>
              <a:t>signal modulation</a:t>
            </a:r>
            <a:r>
              <a:rPr lang="en-US" dirty="0">
                <a:solidFill>
                  <a:srgbClr val="FFFF00"/>
                </a:solidFill>
              </a:rPr>
              <a:t> because it permits computer for communicating on high-speed using a telephone system.</a:t>
            </a:r>
          </a:p>
          <a:p>
            <a:pPr marL="285750" indent="-285750" fontAlgn="base">
              <a:buFont typeface="Wingdings" panose="05000000000000000000" pitchFamily="2" charset="2"/>
              <a:buChar char="q"/>
            </a:pPr>
            <a:endParaRPr lang="en-US" dirty="0">
              <a:solidFill>
                <a:srgbClr val="FFFF00"/>
              </a:solidFill>
            </a:endParaRPr>
          </a:p>
          <a:p>
            <a:pPr marL="285750" indent="-285750" fontAlgn="base">
              <a:buFont typeface="Wingdings" panose="05000000000000000000" pitchFamily="2" charset="2"/>
              <a:buChar char="q"/>
            </a:pPr>
            <a:r>
              <a:rPr lang="en-US" dirty="0">
                <a:solidFill>
                  <a:srgbClr val="FFFF00"/>
                </a:solidFill>
              </a:rPr>
              <a:t>When the information is being transmitted without intrusion then the </a:t>
            </a:r>
            <a:r>
              <a:rPr lang="en-US" sz="2400" dirty="0">
                <a:solidFill>
                  <a:srgbClr val="FFFF00"/>
                </a:solidFill>
              </a:rPr>
              <a:t>speed</a:t>
            </a:r>
            <a:r>
              <a:rPr lang="en-US" dirty="0">
                <a:solidFill>
                  <a:srgbClr val="FFFF00"/>
                </a:solidFill>
              </a:rPr>
              <a:t> rates can be observed.</a:t>
            </a:r>
          </a:p>
          <a:p>
            <a:pPr marL="285750" indent="-285750" fontAlgn="base">
              <a:buFont typeface="Wingdings" panose="05000000000000000000" pitchFamily="2" charset="2"/>
              <a:buChar char="q"/>
            </a:pPr>
            <a:endParaRPr lang="en-US" dirty="0">
              <a:solidFill>
                <a:srgbClr val="FFFF00"/>
              </a:solidFill>
            </a:endParaRPr>
          </a:p>
          <a:p>
            <a:pPr marL="285750" indent="-285750" fontAlgn="base">
              <a:buFont typeface="Wingdings" panose="05000000000000000000" pitchFamily="2" charset="2"/>
              <a:buChar char="q"/>
            </a:pPr>
            <a:r>
              <a:rPr lang="en-US" dirty="0">
                <a:solidFill>
                  <a:srgbClr val="FFFF00"/>
                </a:solidFill>
              </a:rPr>
              <a:t>And one more advantage of PM (phase modulation) is improved immunity toward the </a:t>
            </a:r>
            <a:r>
              <a:rPr lang="en-US" sz="2400" dirty="0">
                <a:solidFill>
                  <a:srgbClr val="FFFF00"/>
                </a:solidFill>
              </a:rPr>
              <a:t>noise.</a:t>
            </a:r>
            <a:endParaRPr lang="en-US" dirty="0">
              <a:solidFill>
                <a:srgbClr val="FFFF00"/>
              </a:solidFill>
            </a:endParaRPr>
          </a:p>
        </p:txBody>
      </p:sp>
      <p:sp>
        <p:nvSpPr>
          <p:cNvPr id="4" name="TextBox 3">
            <a:extLst>
              <a:ext uri="{FF2B5EF4-FFF2-40B4-BE49-F238E27FC236}">
                <a16:creationId xmlns:a16="http://schemas.microsoft.com/office/drawing/2014/main" id="{573C7F15-9666-4239-8A07-A5318A85F089}"/>
              </a:ext>
            </a:extLst>
          </p:cNvPr>
          <p:cNvSpPr txBox="1"/>
          <p:nvPr/>
        </p:nvSpPr>
        <p:spPr>
          <a:xfrm>
            <a:off x="6477312" y="1574872"/>
            <a:ext cx="4275328" cy="5386090"/>
          </a:xfrm>
          <a:prstGeom prst="rect">
            <a:avLst/>
          </a:prstGeom>
          <a:noFill/>
        </p:spPr>
        <p:txBody>
          <a:bodyPr wrap="square" rtlCol="0">
            <a:spAutoFit/>
          </a:bodyPr>
          <a:lstStyle/>
          <a:p>
            <a:r>
              <a:rPr lang="en-US" sz="2400" dirty="0">
                <a:solidFill>
                  <a:srgbClr val="FF0000"/>
                </a:solidFill>
                <a:effectLst>
                  <a:outerShdw blurRad="38100" dist="38100" dir="2700000" algn="tl">
                    <a:srgbClr val="000000">
                      <a:alpha val="43137"/>
                    </a:srgbClr>
                  </a:outerShdw>
                </a:effectLst>
                <a:latin typeface="Ink Free" panose="03080402000500000000" pitchFamily="66" charset="0"/>
              </a:rPr>
              <a:t>Disadvantages</a:t>
            </a:r>
          </a:p>
          <a:p>
            <a:endParaRPr lang="en-US" dirty="0">
              <a:effectLst>
                <a:outerShdw blurRad="38100" dist="38100" dir="2700000" algn="tl">
                  <a:srgbClr val="000000">
                    <a:alpha val="43137"/>
                  </a:srgbClr>
                </a:outerShdw>
              </a:effectLst>
              <a:latin typeface="Bahnschrift SemiBold Condensed" panose="020B0502040204020203" pitchFamily="34" charset="0"/>
            </a:endParaRPr>
          </a:p>
          <a:p>
            <a:pPr marL="285750" indent="-285750" fontAlgn="base">
              <a:buFont typeface="Wingdings" panose="05000000000000000000" pitchFamily="2" charset="2"/>
              <a:buChar char="q"/>
            </a:pPr>
            <a:r>
              <a:rPr lang="en-US" dirty="0">
                <a:solidFill>
                  <a:schemeClr val="accent6">
                    <a:lumMod val="40000"/>
                    <a:lumOff val="60000"/>
                  </a:schemeClr>
                </a:solidFill>
              </a:rPr>
              <a:t>Phase modulation </a:t>
            </a:r>
            <a:r>
              <a:rPr lang="en-US" sz="2400" dirty="0">
                <a:solidFill>
                  <a:schemeClr val="accent6">
                    <a:lumMod val="40000"/>
                    <a:lumOff val="60000"/>
                  </a:schemeClr>
                </a:solidFill>
              </a:rPr>
              <a:t>needs two signals </a:t>
            </a:r>
            <a:r>
              <a:rPr lang="en-US" dirty="0">
                <a:solidFill>
                  <a:schemeClr val="accent6">
                    <a:lumMod val="40000"/>
                    <a:lumOff val="60000"/>
                  </a:schemeClr>
                </a:solidFill>
              </a:rPr>
              <a:t>by a phase variation among them. Through this, both the two patterns are required like a reference as well as a signal.</a:t>
            </a:r>
          </a:p>
          <a:p>
            <a:pPr marL="285750" indent="-285750" fontAlgn="base">
              <a:buFont typeface="Wingdings" panose="05000000000000000000" pitchFamily="2" charset="2"/>
              <a:buChar char="q"/>
            </a:pPr>
            <a:endParaRPr lang="en-US" dirty="0">
              <a:solidFill>
                <a:schemeClr val="accent6">
                  <a:lumMod val="40000"/>
                  <a:lumOff val="60000"/>
                </a:schemeClr>
              </a:solidFill>
            </a:endParaRPr>
          </a:p>
          <a:p>
            <a:pPr marL="285750" indent="-285750" fontAlgn="base">
              <a:buFont typeface="Wingdings" panose="05000000000000000000" pitchFamily="2" charset="2"/>
              <a:buChar char="q"/>
            </a:pPr>
            <a:r>
              <a:rPr lang="en-US" dirty="0">
                <a:solidFill>
                  <a:schemeClr val="accent6">
                    <a:lumMod val="40000"/>
                    <a:lumOff val="60000"/>
                  </a:schemeClr>
                </a:solidFill>
              </a:rPr>
              <a:t>This type of modulation requires hardware which obtains more </a:t>
            </a:r>
            <a:r>
              <a:rPr lang="en-US" sz="2400" dirty="0">
                <a:solidFill>
                  <a:schemeClr val="accent6">
                    <a:lumMod val="40000"/>
                    <a:lumOff val="60000"/>
                  </a:schemeClr>
                </a:solidFill>
              </a:rPr>
              <a:t>complex </a:t>
            </a:r>
            <a:r>
              <a:rPr lang="en-US" dirty="0">
                <a:solidFill>
                  <a:schemeClr val="accent6">
                    <a:lumMod val="40000"/>
                    <a:lumOff val="60000"/>
                  </a:schemeClr>
                </a:solidFill>
              </a:rPr>
              <a:t>due to its conversion technique.</a:t>
            </a:r>
          </a:p>
          <a:p>
            <a:pPr marL="285750" indent="-285750" fontAlgn="base">
              <a:buFont typeface="Wingdings" panose="05000000000000000000" pitchFamily="2" charset="2"/>
              <a:buChar char="q"/>
            </a:pPr>
            <a:endParaRPr lang="en-US" dirty="0">
              <a:solidFill>
                <a:schemeClr val="accent6">
                  <a:lumMod val="40000"/>
                  <a:lumOff val="60000"/>
                </a:schemeClr>
              </a:solidFill>
            </a:endParaRPr>
          </a:p>
          <a:p>
            <a:pPr marL="285750" indent="-285750" fontAlgn="base">
              <a:buFont typeface="Wingdings" panose="05000000000000000000" pitchFamily="2" charset="2"/>
              <a:buChar char="q"/>
            </a:pPr>
            <a:r>
              <a:rPr lang="en-US" sz="2000" dirty="0">
                <a:solidFill>
                  <a:schemeClr val="accent6">
                    <a:lumMod val="40000"/>
                    <a:lumOff val="60000"/>
                  </a:schemeClr>
                </a:solidFill>
              </a:rPr>
              <a:t>Phase ambiguity </a:t>
            </a:r>
            <a:r>
              <a:rPr lang="en-US" dirty="0">
                <a:solidFill>
                  <a:schemeClr val="accent6">
                    <a:lumMod val="40000"/>
                    <a:lumOff val="60000"/>
                  </a:schemeClr>
                </a:solidFill>
              </a:rPr>
              <a:t>arrives if we exceed index pi radian of modulation (1800).</a:t>
            </a:r>
          </a:p>
          <a:p>
            <a:pPr marL="285750" indent="-285750" fontAlgn="base">
              <a:buFont typeface="Wingdings" panose="05000000000000000000" pitchFamily="2" charset="2"/>
              <a:buChar char="q"/>
            </a:pPr>
            <a:endParaRPr lang="en-US" dirty="0">
              <a:solidFill>
                <a:schemeClr val="accent6">
                  <a:lumMod val="40000"/>
                  <a:lumOff val="60000"/>
                </a:schemeClr>
              </a:solidFill>
            </a:endParaRPr>
          </a:p>
          <a:p>
            <a:pPr marL="285750" indent="-285750" fontAlgn="base">
              <a:buFont typeface="Wingdings" panose="05000000000000000000" pitchFamily="2" charset="2"/>
              <a:buChar char="q"/>
            </a:pPr>
            <a:r>
              <a:rPr lang="en-US" dirty="0">
                <a:solidFill>
                  <a:schemeClr val="accent6">
                    <a:lumMod val="40000"/>
                    <a:lumOff val="60000"/>
                  </a:schemeClr>
                </a:solidFill>
              </a:rPr>
              <a:t>Phase modulation index can be enhanced by employing frequency multiplier</a:t>
            </a:r>
            <a:r>
              <a:rPr lang="en-US" dirty="0"/>
              <a:t>.</a:t>
            </a:r>
          </a:p>
          <a:p>
            <a:endParaRPr lang="en-US" dirty="0">
              <a:effectLst>
                <a:outerShdw blurRad="38100" dist="38100" dir="2700000" algn="tl">
                  <a:srgbClr val="000000">
                    <a:alpha val="43137"/>
                  </a:srgbClr>
                </a:outerShdw>
              </a:effectLst>
              <a:latin typeface="Bahnschrift SemiBold Condensed" panose="020B0502040204020203" pitchFamily="34" charset="0"/>
            </a:endParaRPr>
          </a:p>
        </p:txBody>
      </p:sp>
    </p:spTree>
    <p:extLst>
      <p:ext uri="{BB962C8B-B14F-4D97-AF65-F5344CB8AC3E}">
        <p14:creationId xmlns:p14="http://schemas.microsoft.com/office/powerpoint/2010/main" val="331619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9FEFE-93F1-4876-9782-CD228230FB27}"/>
              </a:ext>
            </a:extLst>
          </p:cNvPr>
          <p:cNvSpPr txBox="1"/>
          <p:nvPr/>
        </p:nvSpPr>
        <p:spPr>
          <a:xfrm>
            <a:off x="1350499" y="703383"/>
            <a:ext cx="3577711" cy="769441"/>
          </a:xfrm>
          <a:prstGeom prst="rect">
            <a:avLst/>
          </a:prstGeom>
          <a:noFill/>
        </p:spPr>
        <p:txBody>
          <a:bodyPr wrap="none" rtlCol="0">
            <a:spAutoFit/>
          </a:bodyPr>
          <a:lstStyle/>
          <a:p>
            <a:r>
              <a:rPr lang="en-US" sz="4400" u="sng" dirty="0">
                <a:latin typeface="Colonna MT" panose="04020805060202030203" pitchFamily="82" charset="0"/>
              </a:rPr>
              <a:t>MATLAB Code</a:t>
            </a:r>
            <a:endParaRPr lang="en-US" u="sng" dirty="0">
              <a:latin typeface="Colonna MT" panose="04020805060202030203" pitchFamily="82" charset="0"/>
            </a:endParaRPr>
          </a:p>
        </p:txBody>
      </p:sp>
      <p:pic>
        <p:nvPicPr>
          <p:cNvPr id="4" name="Picture 3">
            <a:extLst>
              <a:ext uri="{FF2B5EF4-FFF2-40B4-BE49-F238E27FC236}">
                <a16:creationId xmlns:a16="http://schemas.microsoft.com/office/drawing/2014/main" id="{A88D69BB-E697-419D-8F34-660C4E888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959" y="1472824"/>
            <a:ext cx="5752081" cy="5054585"/>
          </a:xfrm>
          <a:prstGeom prst="rect">
            <a:avLst/>
          </a:prstGeom>
        </p:spPr>
      </p:pic>
    </p:spTree>
    <p:extLst>
      <p:ext uri="{BB962C8B-B14F-4D97-AF65-F5344CB8AC3E}">
        <p14:creationId xmlns:p14="http://schemas.microsoft.com/office/powerpoint/2010/main" val="420730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9E1A9-67FD-4992-A0B3-0FC4403FF0C8}"/>
              </a:ext>
            </a:extLst>
          </p:cNvPr>
          <p:cNvSpPr txBox="1"/>
          <p:nvPr/>
        </p:nvSpPr>
        <p:spPr>
          <a:xfrm>
            <a:off x="1153550" y="753697"/>
            <a:ext cx="9460154" cy="1200329"/>
          </a:xfrm>
          <a:prstGeom prst="rect">
            <a:avLst/>
          </a:prstGeom>
          <a:noFill/>
        </p:spPr>
        <p:txBody>
          <a:bodyPr wrap="none" rtlCol="0">
            <a:spAutoFit/>
          </a:bodyPr>
          <a:lstStyle/>
          <a:p>
            <a:r>
              <a:rPr lang="en-US" sz="7200" dirty="0">
                <a:solidFill>
                  <a:schemeClr val="tx2">
                    <a:lumMod val="10000"/>
                  </a:schemeClr>
                </a:solidFill>
                <a:latin typeface="Baskerville Old Face" panose="02020602080505020303" pitchFamily="18" charset="0"/>
              </a:rPr>
              <a:t>What will I discuss here?</a:t>
            </a:r>
          </a:p>
        </p:txBody>
      </p:sp>
      <p:sp>
        <p:nvSpPr>
          <p:cNvPr id="3" name="TextBox 2">
            <a:extLst>
              <a:ext uri="{FF2B5EF4-FFF2-40B4-BE49-F238E27FC236}">
                <a16:creationId xmlns:a16="http://schemas.microsoft.com/office/drawing/2014/main" id="{0CC366B2-6A10-4D7F-B315-691D1CC0BFFA}"/>
              </a:ext>
            </a:extLst>
          </p:cNvPr>
          <p:cNvSpPr txBox="1"/>
          <p:nvPr/>
        </p:nvSpPr>
        <p:spPr>
          <a:xfrm>
            <a:off x="1810173" y="2136337"/>
            <a:ext cx="2499415" cy="2585323"/>
          </a:xfrm>
          <a:prstGeom prst="rect">
            <a:avLst/>
          </a:prstGeom>
          <a:noFill/>
        </p:spPr>
        <p:txBody>
          <a:bodyPr wrap="square" numCol="1" rtlCol="0">
            <a:spAutoFit/>
          </a:bodyPr>
          <a:lstStyle/>
          <a:p>
            <a:r>
              <a:rPr lang="en-US" sz="5400" dirty="0"/>
              <a:t>AM</a:t>
            </a:r>
          </a:p>
          <a:p>
            <a:r>
              <a:rPr lang="en-US" sz="5400" dirty="0"/>
              <a:t>FM </a:t>
            </a:r>
          </a:p>
          <a:p>
            <a:r>
              <a:rPr lang="en-US" sz="5400" dirty="0"/>
              <a:t>PM</a:t>
            </a:r>
          </a:p>
        </p:txBody>
      </p:sp>
      <p:sp>
        <p:nvSpPr>
          <p:cNvPr id="5" name="Arrow: Right 4">
            <a:extLst>
              <a:ext uri="{FF2B5EF4-FFF2-40B4-BE49-F238E27FC236}">
                <a16:creationId xmlns:a16="http://schemas.microsoft.com/office/drawing/2014/main" id="{383F1D24-EDC1-471C-80D4-C3A2EDC6026C}"/>
              </a:ext>
            </a:extLst>
          </p:cNvPr>
          <p:cNvSpPr/>
          <p:nvPr/>
        </p:nvSpPr>
        <p:spPr>
          <a:xfrm>
            <a:off x="3528152" y="2377440"/>
            <a:ext cx="978408" cy="484632"/>
          </a:xfrm>
          <a:prstGeom prst="right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B3B8405-2297-4C35-BD98-803A01FBFA70}"/>
              </a:ext>
            </a:extLst>
          </p:cNvPr>
          <p:cNvSpPr/>
          <p:nvPr/>
        </p:nvSpPr>
        <p:spPr>
          <a:xfrm>
            <a:off x="3528152" y="3186683"/>
            <a:ext cx="978408" cy="484632"/>
          </a:xfrm>
          <a:prstGeom prst="right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058B7FE-4171-424E-9151-72BC4F04CD49}"/>
              </a:ext>
            </a:extLst>
          </p:cNvPr>
          <p:cNvSpPr/>
          <p:nvPr/>
        </p:nvSpPr>
        <p:spPr>
          <a:xfrm>
            <a:off x="3528152" y="4035937"/>
            <a:ext cx="978408" cy="484632"/>
          </a:xfrm>
          <a:prstGeom prst="right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53B694F-C58C-424D-89F1-C4C794FEB021}"/>
              </a:ext>
            </a:extLst>
          </p:cNvPr>
          <p:cNvSpPr txBox="1"/>
          <p:nvPr/>
        </p:nvSpPr>
        <p:spPr>
          <a:xfrm>
            <a:off x="5181599" y="2136337"/>
            <a:ext cx="6288901" cy="2585323"/>
          </a:xfrm>
          <a:prstGeom prst="rect">
            <a:avLst/>
          </a:prstGeom>
          <a:noFill/>
        </p:spPr>
        <p:txBody>
          <a:bodyPr wrap="none" rtlCol="0">
            <a:spAutoFit/>
          </a:bodyPr>
          <a:lstStyle/>
          <a:p>
            <a:r>
              <a:rPr lang="en-US" sz="5400" dirty="0"/>
              <a:t>Amplitude Modulation</a:t>
            </a:r>
          </a:p>
          <a:p>
            <a:r>
              <a:rPr lang="en-US" sz="5400" dirty="0"/>
              <a:t>Frequency Modulation</a:t>
            </a:r>
          </a:p>
          <a:p>
            <a:r>
              <a:rPr lang="en-US" sz="5400" dirty="0"/>
              <a:t>Phase Modulation</a:t>
            </a:r>
          </a:p>
        </p:txBody>
      </p:sp>
    </p:spTree>
    <p:extLst>
      <p:ext uri="{BB962C8B-B14F-4D97-AF65-F5344CB8AC3E}">
        <p14:creationId xmlns:p14="http://schemas.microsoft.com/office/powerpoint/2010/main" val="1986151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F392A-E7DC-47FA-9C58-804A23BB0504}"/>
              </a:ext>
            </a:extLst>
          </p:cNvPr>
          <p:cNvSpPr txBox="1"/>
          <p:nvPr/>
        </p:nvSpPr>
        <p:spPr>
          <a:xfrm>
            <a:off x="1619897" y="2497976"/>
            <a:ext cx="8952206" cy="1862048"/>
          </a:xfrm>
          <a:prstGeom prst="rect">
            <a:avLst/>
          </a:prstGeom>
          <a:noFill/>
        </p:spPr>
        <p:txBody>
          <a:bodyPr wrap="square" rtlCol="0">
            <a:spAutoFit/>
          </a:bodyPr>
          <a:lstStyle/>
          <a:p>
            <a:pPr algn="ctr"/>
            <a:r>
              <a:rPr lang="en-US" sz="11500" dirty="0">
                <a:solidFill>
                  <a:schemeClr val="accent1">
                    <a:lumMod val="20000"/>
                    <a:lumOff val="80000"/>
                  </a:schemeClr>
                </a:solidFill>
                <a:effectLst>
                  <a:outerShdw blurRad="38100" dist="38100" dir="2700000" algn="tl">
                    <a:srgbClr val="000000">
                      <a:alpha val="43137"/>
                    </a:srgbClr>
                  </a:outerShdw>
                </a:effectLst>
                <a:latin typeface="Algerian" panose="04020705040A02060702" pitchFamily="82" charset="0"/>
              </a:rPr>
              <a:t>THANK YOU!</a:t>
            </a:r>
            <a:endParaRPr lang="en-US" sz="3200" dirty="0">
              <a:solidFill>
                <a:schemeClr val="accent1">
                  <a:lumMod val="20000"/>
                  <a:lumOff val="80000"/>
                </a:schemeClr>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402344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016327-C9C8-40F9-8CD6-35383709F929}"/>
              </a:ext>
            </a:extLst>
          </p:cNvPr>
          <p:cNvSpPr/>
          <p:nvPr/>
        </p:nvSpPr>
        <p:spPr>
          <a:xfrm>
            <a:off x="1300703" y="1257854"/>
            <a:ext cx="4655442" cy="830997"/>
          </a:xfrm>
          <a:prstGeom prst="rect">
            <a:avLst/>
          </a:prstGeom>
        </p:spPr>
        <p:txBody>
          <a:bodyPr wrap="none">
            <a:spAutoFit/>
          </a:bodyPr>
          <a:lstStyle/>
          <a:p>
            <a:r>
              <a:rPr lang="en-US" sz="4800" dirty="0">
                <a:solidFill>
                  <a:srgbClr val="FFC000"/>
                </a:solidFill>
                <a:latin typeface="Ink Free" panose="03080402000500000000" pitchFamily="66" charset="0"/>
              </a:rPr>
              <a:t>Theoretical Idea</a:t>
            </a:r>
          </a:p>
        </p:txBody>
      </p:sp>
      <p:sp>
        <p:nvSpPr>
          <p:cNvPr id="4" name="TextBox 3">
            <a:extLst>
              <a:ext uri="{FF2B5EF4-FFF2-40B4-BE49-F238E27FC236}">
                <a16:creationId xmlns:a16="http://schemas.microsoft.com/office/drawing/2014/main" id="{F0DA1532-7048-484D-842E-C1C317F1B3CB}"/>
              </a:ext>
            </a:extLst>
          </p:cNvPr>
          <p:cNvSpPr txBox="1"/>
          <p:nvPr/>
        </p:nvSpPr>
        <p:spPr>
          <a:xfrm>
            <a:off x="1889205" y="2088851"/>
            <a:ext cx="8413590" cy="4185761"/>
          </a:xfrm>
          <a:prstGeom prst="rect">
            <a:avLst/>
          </a:prstGeom>
          <a:noFill/>
        </p:spPr>
        <p:txBody>
          <a:bodyPr wrap="square" rtlCol="0">
            <a:spAutoFit/>
          </a:bodyPr>
          <a:lstStyle/>
          <a:p>
            <a:r>
              <a:rPr lang="en-US" sz="2400" dirty="0"/>
              <a:t>In AM, the amplitude of the carrier signal changes in accordance with the amplitude of the input modulating signal. There should be a modulating signal. This is also called an input signal or baseband signal. This is a low-frequency signal normally. There is another high-frequency signal called carrier. The purpose of AM is to transform the low-frequency baseband signal to a higher frequency signal using the carrier</a:t>
            </a:r>
            <a:r>
              <a:rPr lang="en-US" sz="2400" b="1" dirty="0"/>
              <a:t>.</a:t>
            </a:r>
          </a:p>
          <a:p>
            <a:endParaRPr lang="en-US" b="1" dirty="0"/>
          </a:p>
          <a:p>
            <a:r>
              <a:rPr lang="en-US" sz="3200" b="1" dirty="0">
                <a:solidFill>
                  <a:schemeClr val="accent6"/>
                </a:solidFill>
                <a:latin typeface="Ink Free" panose="03080402000500000000" pitchFamily="66" charset="0"/>
              </a:rPr>
              <a:t>Why we need the conversion?</a:t>
            </a:r>
            <a:endParaRPr lang="en-US" sz="2000" b="1" dirty="0">
              <a:solidFill>
                <a:schemeClr val="accent6"/>
              </a:solidFill>
              <a:latin typeface="Ink Free" panose="03080402000500000000" pitchFamily="66" charset="0"/>
            </a:endParaRPr>
          </a:p>
          <a:p>
            <a:r>
              <a:rPr lang="en-US" b="1" dirty="0"/>
              <a:t> </a:t>
            </a:r>
            <a:r>
              <a:rPr lang="en-US" sz="2400" b="1" dirty="0"/>
              <a:t>H</a:t>
            </a:r>
            <a:r>
              <a:rPr lang="en-US" sz="2400" dirty="0"/>
              <a:t>igh-frequency signals can be propagated over longer distances than lower frequency signals.</a:t>
            </a:r>
            <a:endParaRPr lang="en-US" dirty="0">
              <a:solidFill>
                <a:schemeClr val="bg1"/>
              </a:solidFill>
            </a:endParaRPr>
          </a:p>
        </p:txBody>
      </p:sp>
      <p:sp>
        <p:nvSpPr>
          <p:cNvPr id="2" name="TextBox 1">
            <a:extLst>
              <a:ext uri="{FF2B5EF4-FFF2-40B4-BE49-F238E27FC236}">
                <a16:creationId xmlns:a16="http://schemas.microsoft.com/office/drawing/2014/main" id="{C4F2B3EB-F27E-44CC-BCBA-2FEC662B0AB2}"/>
              </a:ext>
            </a:extLst>
          </p:cNvPr>
          <p:cNvSpPr txBox="1"/>
          <p:nvPr/>
        </p:nvSpPr>
        <p:spPr>
          <a:xfrm>
            <a:off x="1764544" y="422430"/>
            <a:ext cx="8969956" cy="707886"/>
          </a:xfrm>
          <a:prstGeom prst="rect">
            <a:avLst/>
          </a:prstGeom>
          <a:noFill/>
        </p:spPr>
        <p:txBody>
          <a:bodyPr wrap="none" rtlCol="0">
            <a:spAutoFit/>
          </a:bodyPr>
          <a:lstStyle/>
          <a:p>
            <a:r>
              <a:rPr lang="en-US" sz="4000" u="sng" dirty="0">
                <a:solidFill>
                  <a:srgbClr val="002060"/>
                </a:solidFill>
                <a:effectLst>
                  <a:outerShdw blurRad="38100" dist="38100" dir="2700000" algn="tl">
                    <a:srgbClr val="000000">
                      <a:alpha val="43137"/>
                    </a:srgbClr>
                  </a:outerShdw>
                </a:effectLst>
                <a:latin typeface="Castellar" panose="020A0402060406010301" pitchFamily="18" charset="0"/>
              </a:rPr>
              <a:t>Amplitude Modulation(AM)</a:t>
            </a:r>
            <a:endParaRPr lang="en-US" sz="2800" u="sng" dirty="0">
              <a:solidFill>
                <a:srgbClr val="002060"/>
              </a:solidFill>
              <a:effectLst>
                <a:outerShdw blurRad="38100" dist="38100" dir="2700000" algn="tl">
                  <a:srgbClr val="000000">
                    <a:alpha val="43137"/>
                  </a:srgbClr>
                </a:outerShdw>
              </a:effectLst>
              <a:latin typeface="Castellar" panose="020A0402060406010301" pitchFamily="18" charset="0"/>
            </a:endParaRPr>
          </a:p>
        </p:txBody>
      </p:sp>
    </p:spTree>
    <p:extLst>
      <p:ext uri="{BB962C8B-B14F-4D97-AF65-F5344CB8AC3E}">
        <p14:creationId xmlns:p14="http://schemas.microsoft.com/office/powerpoint/2010/main" val="13710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36BCC7D-72F7-4DB3-AF10-10FFE232E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563" y="1640617"/>
            <a:ext cx="8565707" cy="48182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79B630-05F7-4375-9240-627558E63539}"/>
              </a:ext>
            </a:extLst>
          </p:cNvPr>
          <p:cNvSpPr txBox="1"/>
          <p:nvPr/>
        </p:nvSpPr>
        <p:spPr>
          <a:xfrm>
            <a:off x="3362176" y="2218339"/>
            <a:ext cx="436099" cy="461665"/>
          </a:xfrm>
          <a:prstGeom prst="rect">
            <a:avLst/>
          </a:prstGeom>
          <a:noFill/>
        </p:spPr>
        <p:txBody>
          <a:bodyPr wrap="square" rtlCol="0">
            <a:spAutoFit/>
          </a:bodyPr>
          <a:lstStyle/>
          <a:p>
            <a:r>
              <a:rPr lang="en-US" sz="2400" b="1" dirty="0">
                <a:solidFill>
                  <a:schemeClr val="bg1"/>
                </a:solidFill>
              </a:rPr>
              <a:t>A</a:t>
            </a:r>
          </a:p>
        </p:txBody>
      </p:sp>
      <p:sp>
        <p:nvSpPr>
          <p:cNvPr id="3" name="Rectangle 2">
            <a:extLst>
              <a:ext uri="{FF2B5EF4-FFF2-40B4-BE49-F238E27FC236}">
                <a16:creationId xmlns:a16="http://schemas.microsoft.com/office/drawing/2014/main" id="{89AC81D0-EA04-45D5-BF74-3CD68A573D52}"/>
              </a:ext>
            </a:extLst>
          </p:cNvPr>
          <p:cNvSpPr/>
          <p:nvPr/>
        </p:nvSpPr>
        <p:spPr>
          <a:xfrm>
            <a:off x="4991002" y="2906599"/>
            <a:ext cx="348172" cy="461665"/>
          </a:xfrm>
          <a:prstGeom prst="rect">
            <a:avLst/>
          </a:prstGeom>
        </p:spPr>
        <p:txBody>
          <a:bodyPr wrap="none">
            <a:spAutoFit/>
          </a:bodyPr>
          <a:lstStyle/>
          <a:p>
            <a:r>
              <a:rPr lang="en-US" sz="2400" b="1" dirty="0">
                <a:solidFill>
                  <a:srgbClr val="FF0000"/>
                </a:solidFill>
              </a:rPr>
              <a:t>B</a:t>
            </a:r>
            <a:endParaRPr lang="en-US" b="1" dirty="0">
              <a:solidFill>
                <a:srgbClr val="FF0000"/>
              </a:solidFill>
            </a:endParaRPr>
          </a:p>
        </p:txBody>
      </p:sp>
      <p:sp>
        <p:nvSpPr>
          <p:cNvPr id="6" name="Rectangle 5">
            <a:extLst>
              <a:ext uri="{FF2B5EF4-FFF2-40B4-BE49-F238E27FC236}">
                <a16:creationId xmlns:a16="http://schemas.microsoft.com/office/drawing/2014/main" id="{A5BD2546-D786-4723-898F-063C2D4718DC}"/>
              </a:ext>
            </a:extLst>
          </p:cNvPr>
          <p:cNvSpPr/>
          <p:nvPr/>
        </p:nvSpPr>
        <p:spPr>
          <a:xfrm>
            <a:off x="6569874" y="2218339"/>
            <a:ext cx="364202" cy="461665"/>
          </a:xfrm>
          <a:prstGeom prst="rect">
            <a:avLst/>
          </a:prstGeom>
        </p:spPr>
        <p:txBody>
          <a:bodyPr wrap="none">
            <a:spAutoFit/>
          </a:bodyPr>
          <a:lstStyle/>
          <a:p>
            <a:r>
              <a:rPr lang="en-US" sz="2400" b="1" dirty="0">
                <a:solidFill>
                  <a:schemeClr val="accent4"/>
                </a:solidFill>
              </a:rPr>
              <a:t>C</a:t>
            </a:r>
            <a:endParaRPr lang="en-US" b="1" dirty="0">
              <a:solidFill>
                <a:schemeClr val="accent4"/>
              </a:solidFill>
            </a:endParaRPr>
          </a:p>
        </p:txBody>
      </p:sp>
      <p:sp>
        <p:nvSpPr>
          <p:cNvPr id="7" name="Rectangle 6">
            <a:extLst>
              <a:ext uri="{FF2B5EF4-FFF2-40B4-BE49-F238E27FC236}">
                <a16:creationId xmlns:a16="http://schemas.microsoft.com/office/drawing/2014/main" id="{0C93AEC3-4637-42E1-B958-DB59C8AA0D72}"/>
              </a:ext>
            </a:extLst>
          </p:cNvPr>
          <p:cNvSpPr/>
          <p:nvPr/>
        </p:nvSpPr>
        <p:spPr>
          <a:xfrm>
            <a:off x="8185563" y="3041246"/>
            <a:ext cx="380232" cy="461665"/>
          </a:xfrm>
          <a:prstGeom prst="rect">
            <a:avLst/>
          </a:prstGeom>
        </p:spPr>
        <p:txBody>
          <a:bodyPr wrap="none">
            <a:spAutoFit/>
          </a:bodyPr>
          <a:lstStyle/>
          <a:p>
            <a:r>
              <a:rPr lang="en-US" sz="2400" b="1" dirty="0">
                <a:solidFill>
                  <a:srgbClr val="0070C0"/>
                </a:solidFill>
              </a:rPr>
              <a:t>D</a:t>
            </a:r>
            <a:endParaRPr lang="en-US" b="1" dirty="0">
              <a:solidFill>
                <a:srgbClr val="0070C0"/>
              </a:solidFill>
            </a:endParaRPr>
          </a:p>
        </p:txBody>
      </p:sp>
      <p:sp>
        <p:nvSpPr>
          <p:cNvPr id="8" name="Rectangle 7">
            <a:extLst>
              <a:ext uri="{FF2B5EF4-FFF2-40B4-BE49-F238E27FC236}">
                <a16:creationId xmlns:a16="http://schemas.microsoft.com/office/drawing/2014/main" id="{6D7A175F-735B-4A8A-ABC5-7171B1882BA4}"/>
              </a:ext>
            </a:extLst>
          </p:cNvPr>
          <p:cNvSpPr/>
          <p:nvPr/>
        </p:nvSpPr>
        <p:spPr>
          <a:xfrm>
            <a:off x="3401517" y="4755718"/>
            <a:ext cx="396262" cy="461665"/>
          </a:xfrm>
          <a:prstGeom prst="rect">
            <a:avLst/>
          </a:prstGeom>
        </p:spPr>
        <p:txBody>
          <a:bodyPr wrap="none">
            <a:spAutoFit/>
          </a:bodyPr>
          <a:lstStyle/>
          <a:p>
            <a:r>
              <a:rPr lang="en-US" sz="2400" b="1" dirty="0">
                <a:solidFill>
                  <a:schemeClr val="bg1"/>
                </a:solidFill>
              </a:rPr>
              <a:t>A</a:t>
            </a:r>
          </a:p>
        </p:txBody>
      </p:sp>
      <p:sp>
        <p:nvSpPr>
          <p:cNvPr id="9" name="Rectangle 8">
            <a:extLst>
              <a:ext uri="{FF2B5EF4-FFF2-40B4-BE49-F238E27FC236}">
                <a16:creationId xmlns:a16="http://schemas.microsoft.com/office/drawing/2014/main" id="{0782EBC3-2514-4FFF-B919-F2C0A83545E1}"/>
              </a:ext>
            </a:extLst>
          </p:cNvPr>
          <p:cNvSpPr/>
          <p:nvPr/>
        </p:nvSpPr>
        <p:spPr>
          <a:xfrm>
            <a:off x="5023985" y="5557576"/>
            <a:ext cx="348172" cy="461665"/>
          </a:xfrm>
          <a:prstGeom prst="rect">
            <a:avLst/>
          </a:prstGeom>
        </p:spPr>
        <p:txBody>
          <a:bodyPr wrap="none">
            <a:spAutoFit/>
          </a:bodyPr>
          <a:lstStyle/>
          <a:p>
            <a:r>
              <a:rPr lang="en-US" sz="2400" b="1" dirty="0">
                <a:solidFill>
                  <a:srgbClr val="FF0000"/>
                </a:solidFill>
              </a:rPr>
              <a:t>B</a:t>
            </a:r>
            <a:endParaRPr lang="en-US" b="1" dirty="0">
              <a:solidFill>
                <a:srgbClr val="FF0000"/>
              </a:solidFill>
            </a:endParaRPr>
          </a:p>
        </p:txBody>
      </p:sp>
      <p:sp>
        <p:nvSpPr>
          <p:cNvPr id="10" name="Rectangle 9">
            <a:extLst>
              <a:ext uri="{FF2B5EF4-FFF2-40B4-BE49-F238E27FC236}">
                <a16:creationId xmlns:a16="http://schemas.microsoft.com/office/drawing/2014/main" id="{59A2606C-456C-471F-A1E5-2B0C7C752C8D}"/>
              </a:ext>
            </a:extLst>
          </p:cNvPr>
          <p:cNvSpPr/>
          <p:nvPr/>
        </p:nvSpPr>
        <p:spPr>
          <a:xfrm>
            <a:off x="6641771" y="4755717"/>
            <a:ext cx="364202" cy="461665"/>
          </a:xfrm>
          <a:prstGeom prst="rect">
            <a:avLst/>
          </a:prstGeom>
        </p:spPr>
        <p:txBody>
          <a:bodyPr wrap="none">
            <a:spAutoFit/>
          </a:bodyPr>
          <a:lstStyle/>
          <a:p>
            <a:r>
              <a:rPr lang="en-US" sz="2400" b="1" dirty="0">
                <a:solidFill>
                  <a:schemeClr val="accent4"/>
                </a:solidFill>
              </a:rPr>
              <a:t>C</a:t>
            </a:r>
            <a:endParaRPr lang="en-US" b="1" dirty="0">
              <a:solidFill>
                <a:schemeClr val="accent4"/>
              </a:solidFill>
            </a:endParaRPr>
          </a:p>
        </p:txBody>
      </p:sp>
      <p:sp>
        <p:nvSpPr>
          <p:cNvPr id="11" name="Rectangle 10">
            <a:extLst>
              <a:ext uri="{FF2B5EF4-FFF2-40B4-BE49-F238E27FC236}">
                <a16:creationId xmlns:a16="http://schemas.microsoft.com/office/drawing/2014/main" id="{AE5AC39B-56C3-4FA0-88A4-E1A4BCD01F3A}"/>
              </a:ext>
            </a:extLst>
          </p:cNvPr>
          <p:cNvSpPr/>
          <p:nvPr/>
        </p:nvSpPr>
        <p:spPr>
          <a:xfrm>
            <a:off x="8185563" y="5507892"/>
            <a:ext cx="380232" cy="461665"/>
          </a:xfrm>
          <a:prstGeom prst="rect">
            <a:avLst/>
          </a:prstGeom>
        </p:spPr>
        <p:txBody>
          <a:bodyPr wrap="none">
            <a:spAutoFit/>
          </a:bodyPr>
          <a:lstStyle/>
          <a:p>
            <a:r>
              <a:rPr lang="en-US" sz="2400" b="1" dirty="0">
                <a:solidFill>
                  <a:schemeClr val="accent1"/>
                </a:solidFill>
              </a:rPr>
              <a:t>D</a:t>
            </a:r>
            <a:endParaRPr lang="en-US" b="1" dirty="0">
              <a:solidFill>
                <a:schemeClr val="accent1"/>
              </a:solidFill>
            </a:endParaRPr>
          </a:p>
        </p:txBody>
      </p:sp>
      <p:sp>
        <p:nvSpPr>
          <p:cNvPr id="12" name="TextBox 11">
            <a:extLst>
              <a:ext uri="{FF2B5EF4-FFF2-40B4-BE49-F238E27FC236}">
                <a16:creationId xmlns:a16="http://schemas.microsoft.com/office/drawing/2014/main" id="{AC5E524A-5610-43BC-872E-A8D3D71EF907}"/>
              </a:ext>
            </a:extLst>
          </p:cNvPr>
          <p:cNvSpPr txBox="1"/>
          <p:nvPr/>
        </p:nvSpPr>
        <p:spPr>
          <a:xfrm>
            <a:off x="1452212" y="561395"/>
            <a:ext cx="7077579" cy="830997"/>
          </a:xfrm>
          <a:prstGeom prst="rect">
            <a:avLst/>
          </a:prstGeom>
          <a:noFill/>
        </p:spPr>
        <p:txBody>
          <a:bodyPr wrap="none" rtlCol="0">
            <a:spAutoFit/>
          </a:bodyPr>
          <a:lstStyle/>
          <a:p>
            <a:r>
              <a:rPr lang="en-US" sz="4800" b="1" dirty="0">
                <a:latin typeface="Castellar" panose="020A0402060406010301" pitchFamily="18" charset="0"/>
              </a:rPr>
              <a:t>Mechanism of AM:</a:t>
            </a:r>
            <a:endParaRPr lang="en-US" b="1" dirty="0">
              <a:latin typeface="Castellar" panose="020A0402060406010301" pitchFamily="18" charset="0"/>
            </a:endParaRPr>
          </a:p>
        </p:txBody>
      </p:sp>
    </p:spTree>
    <p:extLst>
      <p:ext uri="{BB962C8B-B14F-4D97-AF65-F5344CB8AC3E}">
        <p14:creationId xmlns:p14="http://schemas.microsoft.com/office/powerpoint/2010/main" val="153435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116EF-4565-4AED-92FF-D96A7276E75D}"/>
              </a:ext>
            </a:extLst>
          </p:cNvPr>
          <p:cNvSpPr txBox="1"/>
          <p:nvPr/>
        </p:nvSpPr>
        <p:spPr>
          <a:xfrm>
            <a:off x="1181686" y="771943"/>
            <a:ext cx="5639685" cy="923330"/>
          </a:xfrm>
          <a:prstGeom prst="rect">
            <a:avLst/>
          </a:prstGeom>
          <a:noFill/>
        </p:spPr>
        <p:txBody>
          <a:bodyPr wrap="none" rtlCol="0">
            <a:spAutoFit/>
          </a:bodyPr>
          <a:lstStyle/>
          <a:p>
            <a:r>
              <a:rPr lang="en-US" sz="5400" u="sng" dirty="0">
                <a:solidFill>
                  <a:srgbClr val="FFC000"/>
                </a:solidFill>
                <a:latin typeface="Ink Free" panose="03080402000500000000" pitchFamily="66" charset="0"/>
              </a:rPr>
              <a:t>Applications of AM</a:t>
            </a:r>
            <a:endParaRPr lang="en-US" u="sng" dirty="0">
              <a:solidFill>
                <a:srgbClr val="FFC000"/>
              </a:solidFill>
              <a:latin typeface="Ink Free" panose="03080402000500000000" pitchFamily="66" charset="0"/>
            </a:endParaRPr>
          </a:p>
        </p:txBody>
      </p:sp>
      <p:sp>
        <p:nvSpPr>
          <p:cNvPr id="3" name="TextBox 2">
            <a:extLst>
              <a:ext uri="{FF2B5EF4-FFF2-40B4-BE49-F238E27FC236}">
                <a16:creationId xmlns:a16="http://schemas.microsoft.com/office/drawing/2014/main" id="{BAD6A213-3281-4748-AE13-86A2E8BF882F}"/>
              </a:ext>
            </a:extLst>
          </p:cNvPr>
          <p:cNvSpPr txBox="1"/>
          <p:nvPr/>
        </p:nvSpPr>
        <p:spPr>
          <a:xfrm>
            <a:off x="2870702" y="1838740"/>
            <a:ext cx="6450595"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AM is used for broadcasting in long wave or medium wave or short wave bands.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Very High Frequency (VHF) transmission is processed by AM. Radio communication uses VHF.</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An special type of AM is Quadrature Amplitude Modulation (QAM). It is used for data transmission from short range transmission to cellular communications.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23716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348C3-2B4D-43C1-BC88-F5D17C72C222}"/>
              </a:ext>
            </a:extLst>
          </p:cNvPr>
          <p:cNvSpPr txBox="1"/>
          <p:nvPr/>
        </p:nvSpPr>
        <p:spPr>
          <a:xfrm>
            <a:off x="1487737" y="450167"/>
            <a:ext cx="9795374" cy="1138773"/>
          </a:xfrm>
          <a:prstGeom prst="rect">
            <a:avLst/>
          </a:prstGeom>
          <a:noFill/>
        </p:spPr>
        <p:txBody>
          <a:bodyPr wrap="none" rtlCol="0">
            <a:spAutoFit/>
          </a:bodyPr>
          <a:lstStyle/>
          <a:p>
            <a:r>
              <a:rPr lang="en-US" sz="3400" u="sng" dirty="0">
                <a:effectLst>
                  <a:outerShdw blurRad="38100" dist="38100" dir="2700000" algn="tl">
                    <a:srgbClr val="000000">
                      <a:alpha val="43137"/>
                    </a:srgbClr>
                  </a:outerShdw>
                </a:effectLst>
                <a:latin typeface="Castellar" panose="020A0402060406010301" pitchFamily="18" charset="0"/>
              </a:rPr>
              <a:t>Advantages &amp; Disadvantages of AM</a:t>
            </a:r>
          </a:p>
          <a:p>
            <a:endParaRPr lang="en-US" sz="3400" u="sng" dirty="0">
              <a:effectLst>
                <a:outerShdw blurRad="38100" dist="38100" dir="2700000" algn="tl">
                  <a:srgbClr val="000000">
                    <a:alpha val="43137"/>
                  </a:srgbClr>
                </a:outerShdw>
              </a:effectLst>
              <a:latin typeface="Castellar" panose="020A0402060406010301" pitchFamily="18" charset="0"/>
            </a:endParaRPr>
          </a:p>
        </p:txBody>
      </p:sp>
      <p:sp>
        <p:nvSpPr>
          <p:cNvPr id="3" name="TextBox 2">
            <a:extLst>
              <a:ext uri="{FF2B5EF4-FFF2-40B4-BE49-F238E27FC236}">
                <a16:creationId xmlns:a16="http://schemas.microsoft.com/office/drawing/2014/main" id="{FC695712-489A-402A-8E65-AF88074FC409}"/>
              </a:ext>
            </a:extLst>
          </p:cNvPr>
          <p:cNvSpPr txBox="1"/>
          <p:nvPr/>
        </p:nvSpPr>
        <p:spPr>
          <a:xfrm>
            <a:off x="1730327" y="1588940"/>
            <a:ext cx="3502855" cy="4893647"/>
          </a:xfrm>
          <a:prstGeom prst="rect">
            <a:avLst/>
          </a:prstGeom>
          <a:noFill/>
        </p:spPr>
        <p:txBody>
          <a:bodyPr wrap="square" rtlCol="0">
            <a:spAutoFit/>
          </a:bodyPr>
          <a:lstStyle/>
          <a:p>
            <a:r>
              <a:rPr lang="en-US" sz="2800" dirty="0">
                <a:solidFill>
                  <a:srgbClr val="92D050"/>
                </a:solidFill>
                <a:effectLst>
                  <a:outerShdw blurRad="38100" dist="38100" dir="2700000" algn="tl">
                    <a:srgbClr val="000000">
                      <a:alpha val="43137"/>
                    </a:srgbClr>
                  </a:outerShdw>
                </a:effectLst>
                <a:latin typeface="Ink Free" panose="03080402000500000000" pitchFamily="66" charset="0"/>
              </a:rPr>
              <a:t>Advantages</a:t>
            </a:r>
          </a:p>
          <a:p>
            <a:endParaRPr lang="en-US" sz="2800" dirty="0"/>
          </a:p>
          <a:p>
            <a:pPr marL="285750" indent="-285750" fontAlgn="base">
              <a:buFont typeface="Wingdings" panose="05000000000000000000" pitchFamily="2" charset="2"/>
              <a:buChar char="q"/>
            </a:pPr>
            <a:r>
              <a:rPr lang="en-US" dirty="0">
                <a:solidFill>
                  <a:srgbClr val="92D050"/>
                </a:solidFill>
              </a:rPr>
              <a:t>Amplitude modulation is economical as well as easily obtainable</a:t>
            </a:r>
          </a:p>
          <a:p>
            <a:pPr marL="285750" indent="-285750" fontAlgn="base">
              <a:buFont typeface="Wingdings" panose="05000000000000000000" pitchFamily="2" charset="2"/>
              <a:buChar char="q"/>
            </a:pPr>
            <a:endParaRPr lang="en-US" dirty="0">
              <a:solidFill>
                <a:srgbClr val="92D050"/>
              </a:solidFill>
            </a:endParaRPr>
          </a:p>
          <a:p>
            <a:pPr marL="285750" indent="-285750" fontAlgn="base">
              <a:buFont typeface="Wingdings" panose="05000000000000000000" pitchFamily="2" charset="2"/>
              <a:buChar char="q"/>
            </a:pPr>
            <a:r>
              <a:rPr lang="en-US" dirty="0">
                <a:solidFill>
                  <a:srgbClr val="92D050"/>
                </a:solidFill>
              </a:rPr>
              <a:t>It is so simple to implement, and by using a circuit with fewer components it can be demodulated.</a:t>
            </a:r>
          </a:p>
          <a:p>
            <a:pPr marL="285750" indent="-285750" fontAlgn="base">
              <a:buFont typeface="Wingdings" panose="05000000000000000000" pitchFamily="2" charset="2"/>
              <a:buChar char="q"/>
            </a:pPr>
            <a:endParaRPr lang="en-US" dirty="0">
              <a:solidFill>
                <a:srgbClr val="92D050"/>
              </a:solidFill>
            </a:endParaRPr>
          </a:p>
          <a:p>
            <a:pPr marL="285750" indent="-285750" fontAlgn="base">
              <a:buFont typeface="Wingdings" panose="05000000000000000000" pitchFamily="2" charset="2"/>
              <a:buChar char="q"/>
            </a:pPr>
            <a:r>
              <a:rPr lang="en-US" dirty="0">
                <a:solidFill>
                  <a:srgbClr val="92D050"/>
                </a:solidFill>
              </a:rPr>
              <a:t>The receivers of AM are inexpensive because it doesn’t require any specialized components.</a:t>
            </a:r>
          </a:p>
          <a:p>
            <a:endParaRPr lang="en-US" dirty="0"/>
          </a:p>
        </p:txBody>
      </p:sp>
      <p:sp>
        <p:nvSpPr>
          <p:cNvPr id="4" name="TextBox 3">
            <a:extLst>
              <a:ext uri="{FF2B5EF4-FFF2-40B4-BE49-F238E27FC236}">
                <a16:creationId xmlns:a16="http://schemas.microsoft.com/office/drawing/2014/main" id="{573C7F15-9666-4239-8A07-A5318A85F089}"/>
              </a:ext>
            </a:extLst>
          </p:cNvPr>
          <p:cNvSpPr txBox="1"/>
          <p:nvPr/>
        </p:nvSpPr>
        <p:spPr>
          <a:xfrm>
            <a:off x="6428935" y="1588940"/>
            <a:ext cx="4275328" cy="5047536"/>
          </a:xfrm>
          <a:prstGeom prst="rect">
            <a:avLst/>
          </a:prstGeom>
          <a:noFill/>
        </p:spPr>
        <p:txBody>
          <a:bodyPr wrap="square" rtlCol="0">
            <a:spAutoFit/>
          </a:bodyPr>
          <a:lstStyle/>
          <a:p>
            <a:r>
              <a:rPr lang="en-US" sz="2800" dirty="0">
                <a:solidFill>
                  <a:srgbClr val="FF0000"/>
                </a:solidFill>
                <a:effectLst>
                  <a:outerShdw blurRad="38100" dist="38100" dir="2700000" algn="tl">
                    <a:srgbClr val="000000">
                      <a:alpha val="43137"/>
                    </a:srgbClr>
                  </a:outerShdw>
                </a:effectLst>
                <a:latin typeface="Ink Free" panose="03080402000500000000" pitchFamily="66" charset="0"/>
              </a:rPr>
              <a:t>Disadvantages</a:t>
            </a:r>
          </a:p>
          <a:p>
            <a:endParaRPr lang="en-US" sz="2400" dirty="0">
              <a:effectLst>
                <a:outerShdw blurRad="38100" dist="38100" dir="2700000" algn="tl">
                  <a:srgbClr val="000000">
                    <a:alpha val="43137"/>
                  </a:srgbClr>
                </a:outerShdw>
              </a:effectLst>
              <a:latin typeface="Bahnschrift SemiBold Condensed" panose="020B0502040204020203" pitchFamily="34" charset="0"/>
            </a:endParaRPr>
          </a:p>
          <a:p>
            <a:pPr marL="285750" indent="-285750" fontAlgn="base">
              <a:buFont typeface="Wingdings" panose="05000000000000000000" pitchFamily="2" charset="2"/>
              <a:buChar char="q"/>
            </a:pPr>
            <a:r>
              <a:rPr lang="en-US" dirty="0">
                <a:solidFill>
                  <a:srgbClr val="FFC000"/>
                </a:solidFill>
              </a:rPr>
              <a:t>The efficiency of this modulation is very low because it uses a lot of power</a:t>
            </a:r>
          </a:p>
          <a:p>
            <a:pPr marL="285750" indent="-285750" fontAlgn="base">
              <a:buFont typeface="Wingdings" panose="05000000000000000000" pitchFamily="2" charset="2"/>
              <a:buChar char="q"/>
            </a:pPr>
            <a:endParaRPr lang="en-US" dirty="0">
              <a:solidFill>
                <a:srgbClr val="FFC000"/>
              </a:solidFill>
            </a:endParaRPr>
          </a:p>
          <a:p>
            <a:pPr marL="285750" indent="-285750" fontAlgn="base">
              <a:buFont typeface="Wingdings" panose="05000000000000000000" pitchFamily="2" charset="2"/>
              <a:buChar char="q"/>
            </a:pPr>
            <a:r>
              <a:rPr lang="en-US" dirty="0">
                <a:solidFill>
                  <a:srgbClr val="FFC000"/>
                </a:solidFill>
              </a:rPr>
              <a:t>This declines the original signal quality on the receiving end &amp; causes troubles in the signal quality.</a:t>
            </a:r>
          </a:p>
          <a:p>
            <a:pPr marL="285750" indent="-285750" fontAlgn="base">
              <a:buFont typeface="Wingdings" panose="05000000000000000000" pitchFamily="2" charset="2"/>
              <a:buChar char="q"/>
            </a:pPr>
            <a:endParaRPr lang="en-US" dirty="0">
              <a:solidFill>
                <a:srgbClr val="FFC000"/>
              </a:solidFill>
            </a:endParaRPr>
          </a:p>
          <a:p>
            <a:pPr marL="285750" indent="-285750" fontAlgn="base">
              <a:buFont typeface="Wingdings" panose="05000000000000000000" pitchFamily="2" charset="2"/>
              <a:buChar char="q"/>
            </a:pPr>
            <a:r>
              <a:rPr lang="en-US" dirty="0">
                <a:solidFill>
                  <a:srgbClr val="FFC000"/>
                </a:solidFill>
              </a:rPr>
              <a:t>AM systems are susceptible toward the generation of noise generation.</a:t>
            </a:r>
          </a:p>
          <a:p>
            <a:pPr marL="285750" indent="-285750" fontAlgn="base">
              <a:buFont typeface="Wingdings" panose="05000000000000000000" pitchFamily="2" charset="2"/>
              <a:buChar char="q"/>
            </a:pPr>
            <a:endParaRPr lang="en-US" dirty="0">
              <a:solidFill>
                <a:srgbClr val="FFC000"/>
              </a:solidFill>
            </a:endParaRPr>
          </a:p>
          <a:p>
            <a:pPr marL="285750" indent="-285750" fontAlgn="base">
              <a:buFont typeface="Wingdings" panose="05000000000000000000" pitchFamily="2" charset="2"/>
              <a:buChar char="q"/>
            </a:pPr>
            <a:r>
              <a:rPr lang="en-US" dirty="0">
                <a:solidFill>
                  <a:srgbClr val="FFC000"/>
                </a:solidFill>
              </a:rPr>
              <a:t>The </a:t>
            </a:r>
            <a:r>
              <a:rPr lang="en-US" b="1" dirty="0">
                <a:solidFill>
                  <a:srgbClr val="FFC000"/>
                </a:solidFill>
              </a:rPr>
              <a:t>applications of amplitude modulation</a:t>
            </a:r>
            <a:r>
              <a:rPr lang="en-US" dirty="0">
                <a:solidFill>
                  <a:srgbClr val="FFC000"/>
                </a:solidFill>
              </a:rPr>
              <a:t> limits to VHF, radios, &amp; applicable one to one communication only</a:t>
            </a:r>
          </a:p>
          <a:p>
            <a:endParaRPr lang="en-US" dirty="0">
              <a:effectLst>
                <a:outerShdw blurRad="38100" dist="38100" dir="2700000" algn="tl">
                  <a:srgbClr val="000000">
                    <a:alpha val="43137"/>
                  </a:srgbClr>
                </a:outerShdw>
              </a:effectLst>
              <a:latin typeface="Bahnschrift SemiBold Condensed" panose="020B0502040204020203" pitchFamily="34" charset="0"/>
            </a:endParaRPr>
          </a:p>
        </p:txBody>
      </p:sp>
    </p:spTree>
    <p:extLst>
      <p:ext uri="{BB962C8B-B14F-4D97-AF65-F5344CB8AC3E}">
        <p14:creationId xmlns:p14="http://schemas.microsoft.com/office/powerpoint/2010/main" val="256885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9FEFE-93F1-4876-9782-CD228230FB27}"/>
              </a:ext>
            </a:extLst>
          </p:cNvPr>
          <p:cNvSpPr txBox="1"/>
          <p:nvPr/>
        </p:nvSpPr>
        <p:spPr>
          <a:xfrm>
            <a:off x="1350499" y="703383"/>
            <a:ext cx="3577711" cy="769441"/>
          </a:xfrm>
          <a:prstGeom prst="rect">
            <a:avLst/>
          </a:prstGeom>
          <a:noFill/>
        </p:spPr>
        <p:txBody>
          <a:bodyPr wrap="none" rtlCol="0">
            <a:spAutoFit/>
          </a:bodyPr>
          <a:lstStyle/>
          <a:p>
            <a:r>
              <a:rPr lang="en-US" sz="4400" u="sng" dirty="0">
                <a:latin typeface="Colonna MT" panose="04020805060202030203" pitchFamily="82" charset="0"/>
              </a:rPr>
              <a:t>MATLAB Code</a:t>
            </a:r>
            <a:endParaRPr lang="en-US" u="sng" dirty="0">
              <a:latin typeface="Colonna MT" panose="04020805060202030203" pitchFamily="82" charset="0"/>
            </a:endParaRPr>
          </a:p>
        </p:txBody>
      </p:sp>
      <p:pic>
        <p:nvPicPr>
          <p:cNvPr id="4" name="Picture 3">
            <a:extLst>
              <a:ext uri="{FF2B5EF4-FFF2-40B4-BE49-F238E27FC236}">
                <a16:creationId xmlns:a16="http://schemas.microsoft.com/office/drawing/2014/main" id="{A3990CC0-9645-45B1-B5CF-78B36E938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600" y="1571298"/>
            <a:ext cx="6982799" cy="4934639"/>
          </a:xfrm>
          <a:prstGeom prst="rect">
            <a:avLst/>
          </a:prstGeom>
        </p:spPr>
      </p:pic>
    </p:spTree>
    <p:extLst>
      <p:ext uri="{BB962C8B-B14F-4D97-AF65-F5344CB8AC3E}">
        <p14:creationId xmlns:p14="http://schemas.microsoft.com/office/powerpoint/2010/main" val="309132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016327-C9C8-40F9-8CD6-35383709F929}"/>
              </a:ext>
            </a:extLst>
          </p:cNvPr>
          <p:cNvSpPr/>
          <p:nvPr/>
        </p:nvSpPr>
        <p:spPr>
          <a:xfrm>
            <a:off x="1440558" y="1674831"/>
            <a:ext cx="4655442" cy="830997"/>
          </a:xfrm>
          <a:prstGeom prst="rect">
            <a:avLst/>
          </a:prstGeom>
        </p:spPr>
        <p:txBody>
          <a:bodyPr wrap="none">
            <a:spAutoFit/>
          </a:bodyPr>
          <a:lstStyle/>
          <a:p>
            <a:r>
              <a:rPr lang="en-US" sz="4800" dirty="0">
                <a:solidFill>
                  <a:srgbClr val="FFC000"/>
                </a:solidFill>
                <a:latin typeface="Ink Free" panose="03080402000500000000" pitchFamily="66" charset="0"/>
              </a:rPr>
              <a:t>Theoretical Idea</a:t>
            </a:r>
          </a:p>
        </p:txBody>
      </p:sp>
      <p:sp>
        <p:nvSpPr>
          <p:cNvPr id="4" name="TextBox 3">
            <a:extLst>
              <a:ext uri="{FF2B5EF4-FFF2-40B4-BE49-F238E27FC236}">
                <a16:creationId xmlns:a16="http://schemas.microsoft.com/office/drawing/2014/main" id="{F0DA1532-7048-484D-842E-C1C317F1B3CB}"/>
              </a:ext>
            </a:extLst>
          </p:cNvPr>
          <p:cNvSpPr txBox="1"/>
          <p:nvPr/>
        </p:nvSpPr>
        <p:spPr>
          <a:xfrm>
            <a:off x="1889205" y="2713578"/>
            <a:ext cx="8413590" cy="2246769"/>
          </a:xfrm>
          <a:prstGeom prst="rect">
            <a:avLst/>
          </a:prstGeom>
          <a:noFill/>
        </p:spPr>
        <p:txBody>
          <a:bodyPr wrap="square" rtlCol="0">
            <a:spAutoFit/>
          </a:bodyPr>
          <a:lstStyle/>
          <a:p>
            <a:r>
              <a:rPr lang="en-US" sz="2800" dirty="0"/>
              <a:t>Frequency modulation uses the information signal to vary the carrier frequency within some small range about its original value. Here the only thing that changes is the frequency of the signal. Amplitude and phase remains unchanged in this process.</a:t>
            </a:r>
            <a:endParaRPr lang="en-US" sz="2800" b="1" dirty="0"/>
          </a:p>
        </p:txBody>
      </p:sp>
      <p:sp>
        <p:nvSpPr>
          <p:cNvPr id="2" name="TextBox 1">
            <a:extLst>
              <a:ext uri="{FF2B5EF4-FFF2-40B4-BE49-F238E27FC236}">
                <a16:creationId xmlns:a16="http://schemas.microsoft.com/office/drawing/2014/main" id="{0DFD12F2-BE19-4F55-BE73-9ECF0AF64B8E}"/>
              </a:ext>
            </a:extLst>
          </p:cNvPr>
          <p:cNvSpPr txBox="1"/>
          <p:nvPr/>
        </p:nvSpPr>
        <p:spPr>
          <a:xfrm>
            <a:off x="1257678" y="697641"/>
            <a:ext cx="10048713" cy="769441"/>
          </a:xfrm>
          <a:prstGeom prst="rect">
            <a:avLst/>
          </a:prstGeom>
          <a:noFill/>
        </p:spPr>
        <p:txBody>
          <a:bodyPr wrap="none" rtlCol="0">
            <a:spAutoFit/>
          </a:bodyPr>
          <a:lstStyle/>
          <a:p>
            <a:r>
              <a:rPr lang="en-US" sz="4400" u="sng" dirty="0">
                <a:latin typeface="Castellar" panose="020A0402060406010301" pitchFamily="18" charset="0"/>
              </a:rPr>
              <a:t>Frequency Modulation (FM)</a:t>
            </a:r>
            <a:endParaRPr lang="en-US" sz="1400" u="sng" dirty="0">
              <a:latin typeface="Castellar" panose="020A0402060406010301" pitchFamily="18" charset="0"/>
            </a:endParaRPr>
          </a:p>
        </p:txBody>
      </p:sp>
    </p:spTree>
    <p:extLst>
      <p:ext uri="{BB962C8B-B14F-4D97-AF65-F5344CB8AC3E}">
        <p14:creationId xmlns:p14="http://schemas.microsoft.com/office/powerpoint/2010/main" val="333141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BD2546-D786-4723-898F-063C2D4718DC}"/>
              </a:ext>
            </a:extLst>
          </p:cNvPr>
          <p:cNvSpPr/>
          <p:nvPr/>
        </p:nvSpPr>
        <p:spPr>
          <a:xfrm>
            <a:off x="6569874" y="2218339"/>
            <a:ext cx="364202" cy="461665"/>
          </a:xfrm>
          <a:prstGeom prst="rect">
            <a:avLst/>
          </a:prstGeom>
        </p:spPr>
        <p:txBody>
          <a:bodyPr wrap="none">
            <a:spAutoFit/>
          </a:bodyPr>
          <a:lstStyle/>
          <a:p>
            <a:r>
              <a:rPr lang="en-US" sz="2400" b="1" dirty="0">
                <a:solidFill>
                  <a:schemeClr val="accent4"/>
                </a:solidFill>
              </a:rPr>
              <a:t>C</a:t>
            </a:r>
            <a:endParaRPr lang="en-US" b="1" dirty="0">
              <a:solidFill>
                <a:schemeClr val="accent4"/>
              </a:solidFill>
            </a:endParaRPr>
          </a:p>
        </p:txBody>
      </p:sp>
      <p:sp>
        <p:nvSpPr>
          <p:cNvPr id="9" name="Rectangle 8">
            <a:extLst>
              <a:ext uri="{FF2B5EF4-FFF2-40B4-BE49-F238E27FC236}">
                <a16:creationId xmlns:a16="http://schemas.microsoft.com/office/drawing/2014/main" id="{0782EBC3-2514-4FFF-B919-F2C0A83545E1}"/>
              </a:ext>
            </a:extLst>
          </p:cNvPr>
          <p:cNvSpPr/>
          <p:nvPr/>
        </p:nvSpPr>
        <p:spPr>
          <a:xfrm>
            <a:off x="5023985" y="5557576"/>
            <a:ext cx="348172" cy="461665"/>
          </a:xfrm>
          <a:prstGeom prst="rect">
            <a:avLst/>
          </a:prstGeom>
        </p:spPr>
        <p:txBody>
          <a:bodyPr wrap="none">
            <a:spAutoFit/>
          </a:bodyPr>
          <a:lstStyle/>
          <a:p>
            <a:r>
              <a:rPr lang="en-US" sz="2400" b="1" dirty="0">
                <a:solidFill>
                  <a:srgbClr val="FF0000"/>
                </a:solidFill>
              </a:rPr>
              <a:t>B</a:t>
            </a:r>
            <a:endParaRPr lang="en-US" b="1" dirty="0">
              <a:solidFill>
                <a:srgbClr val="FF0000"/>
              </a:solidFill>
            </a:endParaRPr>
          </a:p>
        </p:txBody>
      </p:sp>
      <p:sp>
        <p:nvSpPr>
          <p:cNvPr id="12" name="TextBox 11">
            <a:extLst>
              <a:ext uri="{FF2B5EF4-FFF2-40B4-BE49-F238E27FC236}">
                <a16:creationId xmlns:a16="http://schemas.microsoft.com/office/drawing/2014/main" id="{AC5E524A-5610-43BC-872E-A8D3D71EF907}"/>
              </a:ext>
            </a:extLst>
          </p:cNvPr>
          <p:cNvSpPr txBox="1"/>
          <p:nvPr/>
        </p:nvSpPr>
        <p:spPr>
          <a:xfrm>
            <a:off x="2158563" y="653729"/>
            <a:ext cx="4879349" cy="830997"/>
          </a:xfrm>
          <a:prstGeom prst="rect">
            <a:avLst/>
          </a:prstGeom>
          <a:noFill/>
        </p:spPr>
        <p:txBody>
          <a:bodyPr wrap="none" rtlCol="0">
            <a:spAutoFit/>
          </a:bodyPr>
          <a:lstStyle/>
          <a:p>
            <a:r>
              <a:rPr lang="en-US" sz="4800" b="1" dirty="0">
                <a:latin typeface="Colonna MT" panose="04020805060202030203" pitchFamily="82" charset="0"/>
              </a:rPr>
              <a:t>Mechanism of AM:</a:t>
            </a:r>
            <a:endParaRPr lang="en-US" b="1" dirty="0">
              <a:latin typeface="Colonna MT" panose="04020805060202030203" pitchFamily="82" charset="0"/>
            </a:endParaRPr>
          </a:p>
        </p:txBody>
      </p:sp>
      <p:pic>
        <p:nvPicPr>
          <p:cNvPr id="13" name="Picture 2" descr="Animation of audio, AM and FM signals">
            <a:extLst>
              <a:ext uri="{FF2B5EF4-FFF2-40B4-BE49-F238E27FC236}">
                <a16:creationId xmlns:a16="http://schemas.microsoft.com/office/drawing/2014/main" id="{D5538E97-3F78-40A3-8ADC-2C1184DB423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71992" y="1798819"/>
            <a:ext cx="5648015" cy="440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524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cuit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cuit theme" id="{E80E069B-FCA7-4F43-A0DC-038AE27E3DCF}" vid="{B9476B6C-829F-4D08-8DEE-DEB647D5C1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cicuit theme</Template>
  <TotalTime>211</TotalTime>
  <Words>1101</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Arial</vt:lpstr>
      <vt:lpstr>Bahnschrift SemiBold Condensed</vt:lpstr>
      <vt:lpstr>Baskerville Old Face</vt:lpstr>
      <vt:lpstr>Calibri</vt:lpstr>
      <vt:lpstr>Castellar</vt:lpstr>
      <vt:lpstr>Colonna MT</vt:lpstr>
      <vt:lpstr>Ink Free</vt:lpstr>
      <vt:lpstr>Tw Cen MT</vt:lpstr>
      <vt:lpstr>Wingdings</vt:lpstr>
      <vt:lpstr>cicuit theme</vt:lpstr>
      <vt:lpstr>EEE321.LAB  Introduction to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EEE321.LAB  Introduction to communication</dc:title>
  <dc:creator>Mahmudur Rahman</dc:creator>
  <cp:lastModifiedBy>Mahmudur Rahman</cp:lastModifiedBy>
  <cp:revision>23</cp:revision>
  <dcterms:created xsi:type="dcterms:W3CDTF">2020-06-04T02:53:38Z</dcterms:created>
  <dcterms:modified xsi:type="dcterms:W3CDTF">2020-06-05T04:41:01Z</dcterms:modified>
</cp:coreProperties>
</file>