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1" r:id="rId14"/>
    <p:sldId id="262" r:id="rId15"/>
    <p:sldId id="267" r:id="rId16"/>
    <p:sldId id="268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83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2CED8-1A11-404C-806C-2CFC7E2A7979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5A81B-7974-4321-A85E-07BF1E553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53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A044C480-FAFF-46D7-9FB1-098F07F5FE7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F5FE2F5-1A43-46C1-9E0F-5522050086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47A30B7-102B-4D9D-A09A-1BC1DD777F9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782305CC-3CB7-48A7-BA98-CF9D1B37CED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814C50E7-7B6C-4AF4-954D-B90FF909DE7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6038564-11DB-4335-9D72-B200047164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329C6DD6-0FDB-488F-A02A-2057E98CC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964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DF5A40-4DC3-407B-93BA-753567DCC2A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A5F095-CBA7-446C-A53C-DDAF8B0E5F9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4F8DC687-C33A-4883-96A3-863754060D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F2CC541-827D-48DF-90C9-4DFB7EB1F6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239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00E5FD-EA9C-485D-99AD-7E720329A4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A8C125-0500-427C-9E81-A4037CED52B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16424B91-CB5A-4DFB-A3D1-6D9A2AC9CEA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3B7420A7-B342-45DE-825D-F949522692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50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4B9799-2B42-48BC-BB47-8BB6D897B9C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4006CC-E847-4728-A369-CA8663AB532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8B2F7246-7E11-4A12-8C57-107EA099215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AF701FC-D816-4EB7-9ABC-0B66FE28BC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0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6BFFCE-3C2C-47C9-8E84-87A5AF67C1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7D5DA1-E9C2-48E3-A608-00F4C959906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495CBF20-0725-45DA-94D6-11865DA32A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0F47CA9-F502-4491-8C08-5EB6D213BF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608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6BFFCE-3C2C-47C9-8E84-87A5AF67C1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7D5DA1-E9C2-48E3-A608-00F4C959906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495CBF20-0725-45DA-94D6-11865DA32A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0F47CA9-F502-4491-8C08-5EB6D213BF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3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29C6DD6-0FDB-488F-A02A-2057E98CC4F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13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29C6DD6-0FDB-488F-A02A-2057E98CC4F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204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329C6DD6-0FDB-488F-A02A-2057E98CC4F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21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4AEF-856F-4EBD-A4F4-E87F0289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95BCC-9B4C-4404-A447-B782EFBDA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2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B0D6-4C22-4C38-BF5F-4F30231E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D9F95-1036-485D-811B-6D137207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249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0772E-3CF1-400E-B21D-56FA41CCB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58499-5472-47F6-9DC2-82F609907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48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F359-FF90-44D0-8635-5B13E0991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9B65C-DECD-4B3B-A70E-362E8678C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91943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3EAD-99E6-4D69-9BB2-3CEF0524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D8622-EB6A-48AA-AA3C-B4AF25B4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1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E678-9944-4A08-A3CA-F79F31EC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D25D0-F1B0-4DB5-816F-B81EB3D1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803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3243-404C-4DC5-BA90-1C7F7399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5F9D-4E2E-460D-A45D-28A19E8B2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4815-62E7-4FC8-8B59-361579A2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1187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D3A2-B485-4DF9-A5D9-C839CA4A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550CF-845D-4FE0-AD66-F384E2520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E3B0-99F8-496D-9587-A5A8C7ED7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120FE-A9B2-4633-A65B-C0C1141D5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93050-2BF0-43E2-8DD9-D41F80261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0122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F38D-9DB4-4867-948B-C80815E1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672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127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D3CE-025D-4EA7-A818-E8E2ECB3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200A-C718-451D-B4D6-C32C1223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E7353-5577-482A-ABDE-44D4C72F6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754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BD62-5B88-46B3-94FB-1540CD95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DCE2-ABC3-450B-87F4-C4BC751E0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601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E03C-A42F-4DFA-B60B-27CD40C7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60CF9-46B3-40C9-9635-B9394DAE1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B2E4-C9CF-4945-92C4-39A4791F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8825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339E-C9AE-485D-8A50-3043AC3A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EF674-B26F-405F-B10B-D675CB3E7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9965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EB3DC-DC64-4EDE-B344-0B1F7B2FE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5432C-E157-4930-AA6D-AE50DC41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309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DB0F-7CF5-4631-B39A-18DE1A35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74A66-F8EE-483A-BD53-AB2F9F796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2951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B00C-8511-47D4-8070-91377AD8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39E5-9112-460C-9096-6B8765E7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180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A984-673E-4C2D-A00E-90F52EC0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B85A1-2DF8-47EC-8128-BB6E88C43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132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215F-6FF6-450F-B1FB-01964C28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73C5D-A4FF-4E16-B072-DC6E2731C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31301-1935-489F-887E-0205CBF8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4457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FB3B-97B8-4BA1-BB71-6DB8C2F5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36C39-8FA4-40A5-A6B5-7FF6F8E7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F5582-3212-4E84-BDD4-C924FC82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58533-876C-420F-8432-99E4FB945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03BAC-76B6-4FAA-8A06-84B8DDF50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005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CCFE-A822-4891-94F2-B7861E4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123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94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7C3A-3FFB-48FE-AA0D-F9563604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E202-BC18-474C-AE38-293A7956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2517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887-F6C5-4B70-81FA-AC00810E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7F3D-1AA5-4E14-A1A5-077CBF65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85E87-17BA-4D23-8A57-1582689A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5748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06A4-9938-4766-80AA-53AB352F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122D3-8790-49CC-A2AB-52FBE3893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AE084-4D71-416F-9A16-BEEDF4834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4236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DA24-1024-4395-97CB-4D1049E8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A4A5A-02EF-474B-9D2D-8EA3F42B7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149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834FD-BC7C-407A-909C-2C7B9F7A0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4A050-C765-485E-B467-70A64CC5D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7420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DB9B-6FB5-416D-8BAA-AEFE54142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4A10D-B998-4932-8CC1-856C0E1C9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849434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70EE-30C0-4358-8F77-0296241D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53AA-1E20-4D87-98DF-D7415827B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2689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6339-2E9F-4CF1-8093-5475F2CB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6BDB2-B7C1-4F73-9FD0-98075DC9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60217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02CC-FE4B-4A4A-B671-B8596C84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6389-F597-421E-BBCB-0722FAC9B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B2DFD-C98A-4BA5-9A05-BD47F3486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11627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9DE1-A710-4911-A8DB-E95E2CA5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6F7D8-FCA6-4CBD-B2E0-207DD1F2B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3AB0-AB81-4F7E-9688-50E22F694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65BF3-8275-413B-AA88-ABFAEED41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63240-195C-49DA-BA52-1FD4E0094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630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B74E-5990-4D16-8D23-B838EF29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36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28A8-B96D-4BC1-B9E9-8121DD93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A85E-6239-458D-888B-294EF590A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3A6AC-788C-44B6-83BE-71BE8DB13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59288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3209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6326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D943-4A19-4D7A-A4F3-0C0860BE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71740-8987-4A4D-A390-075238F7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08B97-F8EB-400F-88F1-D9F2C3918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5879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F390-AE6A-4656-A25E-88DBE272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01BEB-5F56-440E-A850-A51255A1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ED78-8218-42FA-9D9F-6681B6F68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1605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F6BB-1E48-40E5-B482-4C99CEF8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72A89-95D3-4300-BE4D-2B5D8BCBD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959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37CE8-A4B9-4CEE-9455-363136C90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7263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CE1D1-B4BB-407A-81AB-2F5BA5931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1625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104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E1E9-40A0-408E-9906-A2E0CC3C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7E6B9-7ECA-490A-AD43-2492E660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448C6-DAE2-427C-86AE-34C8C332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D7429-F5E4-49A7-A7BE-1BE5375E2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C4D45-D890-4D68-95CC-DA2244464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3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12D4-8F4B-4317-B344-88140749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62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7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1CF8-4D9D-47EA-9D7F-73A2F9BB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E5BB-D31F-47EA-B8C0-AE4B3925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CFB37-4CD3-4E3B-A103-D20E481D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565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38C2-1634-4D95-ADA1-A263F343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FDD8-C851-45B2-A74F-4B49D28C2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5BA64-02CA-4F1E-889F-C6D1F15E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28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2D1055BB-AFB1-4F56-8D17-A4C60739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958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3CB0DF6D-2865-4851-97E7-16C290EBF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703660D-9604-4F46-A02D-27FB6DB98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5B0F351-F180-42F6-9B49-C6C66B95C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33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2140C25C-02EC-4FCC-ACB0-088D9B03E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99BE0EA-34AF-497E-8292-77A9D08D8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32A26B78-85C1-4AFE-8A5C-D500966D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33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D6EF1547-1DAF-4C02-9B0B-9B5A28F18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709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5622D7B-19F7-49A3-9BD0-CB3A64EE0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CCE4FC3B-E7B3-4466-B120-C270C947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338"/>
            <a:ext cx="503238" cy="1079500"/>
          </a:xfrm>
          <a:prstGeom prst="rect">
            <a:avLst/>
          </a:prstGeom>
          <a:solidFill>
            <a:srgbClr val="EF29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8C7589-CAAD-4C77-9FD9-2131E3C4A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301625"/>
            <a:ext cx="8853488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DBA984E-493D-4FFD-ABF8-092C2AE91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70975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26E2466-ABF8-4D73-90A8-6EC2ECB3C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994150"/>
            <a:ext cx="8566150" cy="166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EEE 342</a:t>
            </a:r>
            <a:r>
              <a:rPr lang="en-US" altLang="en-US" sz="4800" b="1" dirty="0">
                <a:cs typeface="DejaVu Sans" panose="020B0603030804020204" pitchFamily="34" charset="0"/>
              </a:rPr>
              <a:t>/ETE418</a:t>
            </a:r>
            <a:endParaRPr lang="en-US" altLang="en-US" sz="4800" b="1" dirty="0">
              <a:latin typeface="Geneva" charset="0"/>
              <a:cs typeface="DejaVu Sans" panose="020B0603030804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en-US" sz="4800" b="1" dirty="0">
                <a:latin typeface="Geneva" charset="0"/>
                <a:cs typeface="DejaVu Sans" panose="020B0603030804020204" pitchFamily="34" charset="0"/>
              </a:rPr>
              <a:t>Control Engineering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C4B9D59-FA88-426B-BA6D-0680F1F5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5656581"/>
            <a:ext cx="85661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Fall 2019</a:t>
            </a:r>
          </a:p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Lecture # 01</a:t>
            </a:r>
          </a:p>
          <a:p>
            <a:pPr algn="ctr">
              <a:lnSpc>
                <a:spcPct val="100000"/>
              </a:lnSpc>
            </a:pPr>
            <a:r>
              <a:rPr lang="en-US" altLang="en-US" sz="3200" dirty="0">
                <a:latin typeface="Noto Sans Regular" panose="020B0502040504020204" pitchFamily="34"/>
                <a:cs typeface="DejaVu Sans" panose="020B0603030804020204" pitchFamily="34" charset="0"/>
              </a:rPr>
              <a:t>25 September 2019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34DA-804D-4E13-B37F-C72A6651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3859-F298-4656-824D-6DADF6AF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the scientific principles – however, may need go through for basic understanding – case by 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Primary focus to learn mathematical tools</a:t>
            </a:r>
          </a:p>
        </p:txBody>
      </p:sp>
    </p:spTree>
    <p:extLst>
      <p:ext uri="{BB962C8B-B14F-4D97-AF65-F5344CB8AC3E}">
        <p14:creationId xmlns:p14="http://schemas.microsoft.com/office/powerpoint/2010/main" val="395294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69EB-63FC-4A02-B16F-0C423B30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C7DA-13B6-4B40-B236-3CFB6088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5"/>
            <a:ext cx="9070975" cy="3763961"/>
          </a:xfrm>
        </p:spPr>
        <p:txBody>
          <a:bodyPr/>
          <a:lstStyle/>
          <a:p>
            <a:pPr marL="0" indent="0"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EEE 221 Signals and Systems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signal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 transform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for system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Laplace and Fourier transform for system analysis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401819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69EB-63FC-4A02-B16F-0C423B30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C7DA-13B6-4B40-B236-3CFB6088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9" y="1768476"/>
            <a:ext cx="3241674" cy="132556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loop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 loop system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controlled system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 result for open loop control system">
            <a:extLst>
              <a:ext uri="{FF2B5EF4-FFF2-40B4-BE49-F238E27FC236}">
                <a16:creationId xmlns:a16="http://schemas.microsoft.com/office/drawing/2014/main" id="{8E1DA553-8E4A-4034-86C4-97223F73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2" y="3129189"/>
            <a:ext cx="5845494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lose loop control system">
            <a:extLst>
              <a:ext uri="{FF2B5EF4-FFF2-40B4-BE49-F238E27FC236}">
                <a16:creationId xmlns:a16="http://schemas.microsoft.com/office/drawing/2014/main" id="{69AEBDCF-0605-4C10-B7A8-C1ECB50A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185" y="5317807"/>
            <a:ext cx="5258254" cy="160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6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69EB-63FC-4A02-B16F-0C423B30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C7DA-13B6-4B40-B236-3CFB6088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5"/>
            <a:ext cx="6137274" cy="353536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Response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Response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component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</a:t>
            </a:r>
          </a:p>
        </p:txBody>
      </p:sp>
      <p:pic>
        <p:nvPicPr>
          <p:cNvPr id="3074" name="Picture 2" descr="Image result for transient response">
            <a:extLst>
              <a:ext uri="{FF2B5EF4-FFF2-40B4-BE49-F238E27FC236}">
                <a16:creationId xmlns:a16="http://schemas.microsoft.com/office/drawing/2014/main" id="{E400C46C-9D6D-4243-A33A-374F5C11D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012" y="1417637"/>
            <a:ext cx="20955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teady state response">
            <a:extLst>
              <a:ext uri="{FF2B5EF4-FFF2-40B4-BE49-F238E27FC236}">
                <a16:creationId xmlns:a16="http://schemas.microsoft.com/office/drawing/2014/main" id="{6E7C1DD5-8BF1-4CAD-8F40-8FE3E5FFD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737" y="1417637"/>
            <a:ext cx="336923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stability of system">
            <a:extLst>
              <a:ext uri="{FF2B5EF4-FFF2-40B4-BE49-F238E27FC236}">
                <a16:creationId xmlns:a16="http://schemas.microsoft.com/office/drawing/2014/main" id="{0E04F701-D2CA-492F-A3E1-49B310E12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67" y="3403372"/>
            <a:ext cx="5199810" cy="238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59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1AB11B9B-65C1-4323-9F7F-202BDF21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01625"/>
            <a:ext cx="88550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36A8D81-E37D-4C73-9A05-EFFF1BCE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2160588"/>
            <a:ext cx="8639175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D243FFE-8BB3-414E-840E-309B6EAB1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596900"/>
            <a:ext cx="885507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400">
                <a:cs typeface="DejaVu Sans" panose="020B0603030804020204" pitchFamily="34" charset="0"/>
              </a:rPr>
              <a:t>Outline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583F9CD-2C89-4430-A105-781BE79F0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78" y="1562100"/>
            <a:ext cx="8639175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2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Instructor: Dr. </a:t>
            </a:r>
            <a:r>
              <a:rPr lang="en-US" altLang="en-US" sz="2000" dirty="0" err="1">
                <a:cs typeface="DejaVu Sans" panose="020B0603030804020204" pitchFamily="34" charset="0"/>
              </a:rPr>
              <a:t>Touhidur</a:t>
            </a:r>
            <a:r>
              <a:rPr lang="en-US" altLang="en-US" sz="2000" dirty="0">
                <a:cs typeface="DejaVu Sans" panose="020B0603030804020204" pitchFamily="34" charset="0"/>
              </a:rPr>
              <a:t> Rahman (</a:t>
            </a:r>
            <a:r>
              <a:rPr lang="en-US" altLang="en-US" sz="2000" dirty="0" err="1">
                <a:cs typeface="DejaVu Sans" panose="020B0603030804020204" pitchFamily="34" charset="0"/>
              </a:rPr>
              <a:t>ToR</a:t>
            </a:r>
            <a:r>
              <a:rPr lang="en-US" altLang="en-US" sz="2000" dirty="0">
                <a:cs typeface="DejaVu Sans" panose="020B0603030804020204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Schedule:</a:t>
            </a:r>
          </a:p>
          <a:p>
            <a:pPr lvl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EEE342.</a:t>
            </a:r>
            <a:r>
              <a:rPr lang="en-US" altLang="en-US" sz="2000" b="1" dirty="0">
                <a:solidFill>
                  <a:srgbClr val="FF0000"/>
                </a:solidFill>
                <a:cs typeface="DejaVu Sans" panose="020B0603030804020204" pitchFamily="34" charset="0"/>
              </a:rPr>
              <a:t>1</a:t>
            </a:r>
            <a:r>
              <a:rPr lang="en-US" altLang="en-US" sz="2000" dirty="0">
                <a:cs typeface="DejaVu Sans" panose="020B0603030804020204" pitchFamily="34" charset="0"/>
              </a:rPr>
              <a:t>/ETE418.</a:t>
            </a:r>
            <a:r>
              <a:rPr lang="en-US" altLang="en-US" sz="2000" dirty="0">
                <a:solidFill>
                  <a:srgbClr val="FF0000"/>
                </a:solidFill>
                <a:cs typeface="DejaVu Sans" panose="020B0603030804020204" pitchFamily="34" charset="0"/>
              </a:rPr>
              <a:t>1</a:t>
            </a:r>
            <a:r>
              <a:rPr lang="en-US" altLang="en-US" sz="2000" dirty="0">
                <a:cs typeface="DejaVu Sans" panose="020B0603030804020204" pitchFamily="34" charset="0"/>
              </a:rPr>
              <a:t> – MW – 9.40AM – 11.10AM</a:t>
            </a:r>
          </a:p>
          <a:p>
            <a:pPr lvl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EEE342.</a:t>
            </a:r>
            <a:r>
              <a:rPr lang="en-US" altLang="en-US" sz="2000" dirty="0">
                <a:solidFill>
                  <a:srgbClr val="FF0000"/>
                </a:solidFill>
                <a:cs typeface="DejaVu Sans" panose="020B0603030804020204" pitchFamily="34" charset="0"/>
              </a:rPr>
              <a:t>2</a:t>
            </a:r>
            <a:r>
              <a:rPr lang="en-US" altLang="en-US" sz="2000" dirty="0">
                <a:cs typeface="DejaVu Sans" panose="020B0603030804020204" pitchFamily="34" charset="0"/>
              </a:rPr>
              <a:t>/ETE418.</a:t>
            </a:r>
            <a:r>
              <a:rPr lang="en-US" altLang="en-US" sz="2000" dirty="0">
                <a:solidFill>
                  <a:srgbClr val="FF0000"/>
                </a:solidFill>
                <a:cs typeface="DejaVu Sans" panose="020B0603030804020204" pitchFamily="34" charset="0"/>
              </a:rPr>
              <a:t>2</a:t>
            </a:r>
            <a:r>
              <a:rPr lang="en-US" altLang="en-US" sz="2000" dirty="0">
                <a:cs typeface="DejaVu Sans" panose="020B0603030804020204" pitchFamily="34" charset="0"/>
              </a:rPr>
              <a:t> – MW – 1.00PM – 2.30PM</a:t>
            </a:r>
          </a:p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Location:</a:t>
            </a:r>
          </a:p>
          <a:p>
            <a:pPr lvl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EEE342.</a:t>
            </a:r>
            <a:r>
              <a:rPr lang="en-US" altLang="en-US" sz="2000" b="1" dirty="0">
                <a:solidFill>
                  <a:srgbClr val="FF0000"/>
                </a:solidFill>
                <a:cs typeface="DejaVu Sans" panose="020B0603030804020204" pitchFamily="34" charset="0"/>
              </a:rPr>
              <a:t>1</a:t>
            </a:r>
            <a:r>
              <a:rPr lang="en-US" altLang="en-US" sz="2000" dirty="0">
                <a:cs typeface="DejaVu Sans" panose="020B0603030804020204" pitchFamily="34" charset="0"/>
              </a:rPr>
              <a:t>/ETE418.</a:t>
            </a:r>
            <a:r>
              <a:rPr lang="en-US" altLang="en-US" sz="2000" dirty="0">
                <a:solidFill>
                  <a:srgbClr val="FF0000"/>
                </a:solidFill>
                <a:cs typeface="DejaVu Sans" panose="020B0603030804020204" pitchFamily="34" charset="0"/>
              </a:rPr>
              <a:t>1</a:t>
            </a:r>
            <a:r>
              <a:rPr lang="en-US" altLang="en-US" sz="2000" dirty="0">
                <a:solidFill>
                  <a:schemeClr val="tx1"/>
                </a:solidFill>
                <a:cs typeface="DejaVu Sans" panose="020B0603030804020204" pitchFamily="34" charset="0"/>
              </a:rPr>
              <a:t> – </a:t>
            </a:r>
            <a:r>
              <a:rPr lang="en-US" sz="2000" dirty="0"/>
              <a:t>SAC 205</a:t>
            </a:r>
          </a:p>
          <a:p>
            <a:pPr lvl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EEE342.</a:t>
            </a:r>
            <a:r>
              <a:rPr lang="en-US" altLang="en-US" sz="2000" b="1" dirty="0">
                <a:solidFill>
                  <a:srgbClr val="FF0000"/>
                </a:solidFill>
                <a:cs typeface="DejaVu Sans" panose="020B0603030804020204" pitchFamily="34" charset="0"/>
              </a:rPr>
              <a:t>2</a:t>
            </a:r>
            <a:r>
              <a:rPr lang="en-US" altLang="en-US" sz="2000" dirty="0">
                <a:cs typeface="DejaVu Sans" panose="020B0603030804020204" pitchFamily="34" charset="0"/>
              </a:rPr>
              <a:t>/ETE418.</a:t>
            </a:r>
            <a:r>
              <a:rPr lang="en-US" altLang="en-US" sz="2000" dirty="0">
                <a:solidFill>
                  <a:srgbClr val="FF0000"/>
                </a:solidFill>
                <a:cs typeface="DejaVu Sans" panose="020B0603030804020204" pitchFamily="34" charset="0"/>
              </a:rPr>
              <a:t>2</a:t>
            </a:r>
            <a:r>
              <a:rPr lang="en-US" altLang="en-US" sz="2000" dirty="0">
                <a:solidFill>
                  <a:schemeClr val="tx1"/>
                </a:solidFill>
                <a:cs typeface="DejaVu Sans" panose="020B0603030804020204" pitchFamily="34" charset="0"/>
              </a:rPr>
              <a:t> – </a:t>
            </a:r>
            <a:r>
              <a:rPr lang="en-US" sz="2000" dirty="0"/>
              <a:t>SAC 513</a:t>
            </a:r>
            <a:endParaRPr lang="en-US" altLang="en-US" sz="2000" dirty="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Office hours: </a:t>
            </a:r>
            <a:r>
              <a:rPr lang="en-US" sz="2000" dirty="0"/>
              <a:t>Sunday – Wednesday 8.30AM – 9.30AM, Thursday 8.30AM – 11.00AM</a:t>
            </a:r>
            <a:endParaRPr lang="en-US" altLang="en-US" sz="2000" dirty="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Office: SAC 921</a:t>
            </a:r>
          </a:p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Email: touhidur.rahman01@northsouth.edu</a:t>
            </a:r>
          </a:p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Google classroom: </a:t>
            </a:r>
            <a:r>
              <a:rPr lang="en-US" sz="2000" dirty="0"/>
              <a:t>EEE342ETE418FALL2019</a:t>
            </a:r>
            <a:endParaRPr lang="en-US" altLang="en-US" sz="2000" dirty="0">
              <a:cs typeface="DejaVu Sans" panose="020B0603030804020204" pitchFamily="34" charset="0"/>
            </a:endParaRPr>
          </a:p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cs typeface="DejaVu Sans" panose="020B0603030804020204" pitchFamily="34" charset="0"/>
              </a:rPr>
              <a:t>Code: </a:t>
            </a:r>
            <a:r>
              <a:rPr lang="en-US" sz="2000" dirty="0"/>
              <a:t>l1fl7gl</a:t>
            </a:r>
            <a:endParaRPr lang="en-US" altLang="en-US" sz="2000" dirty="0">
              <a:cs typeface="DejaVu Sans" panose="020B0603030804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BE2D92A5-090E-494C-B1F6-F86436AE6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01625"/>
            <a:ext cx="88550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74D991D-9A73-4113-9219-46EACE0FE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2160588"/>
            <a:ext cx="8639175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3007379-EBA8-4E6C-808A-7C5FAB74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593309"/>
            <a:ext cx="88550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400" dirty="0">
                <a:cs typeface="DejaVu Sans" panose="020B0603030804020204" pitchFamily="34" charset="0"/>
              </a:rPr>
              <a:t>Grading Policy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0AC8B0-EA12-4174-81E5-8ADA1FDB1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06878"/>
              </p:ext>
            </p:extLst>
          </p:nvPr>
        </p:nvGraphicFramePr>
        <p:xfrm>
          <a:off x="0" y="1974659"/>
          <a:ext cx="10080625" cy="5081778"/>
        </p:xfrm>
        <a:graphic>
          <a:graphicData uri="http://schemas.openxmlformats.org/drawingml/2006/table">
            <a:tbl>
              <a:tblPr/>
              <a:tblGrid>
                <a:gridCol w="2137974">
                  <a:extLst>
                    <a:ext uri="{9D8B030D-6E8A-4147-A177-3AD203B41FA5}">
                      <a16:colId xmlns:a16="http://schemas.microsoft.com/office/drawing/2014/main" val="2512401438"/>
                    </a:ext>
                  </a:extLst>
                </a:gridCol>
                <a:gridCol w="541544">
                  <a:extLst>
                    <a:ext uri="{9D8B030D-6E8A-4147-A177-3AD203B41FA5}">
                      <a16:colId xmlns:a16="http://schemas.microsoft.com/office/drawing/2014/main" val="1169678061"/>
                    </a:ext>
                  </a:extLst>
                </a:gridCol>
                <a:gridCol w="7401107">
                  <a:extLst>
                    <a:ext uri="{9D8B030D-6E8A-4147-A177-3AD203B41FA5}">
                      <a16:colId xmlns:a16="http://schemas.microsoft.com/office/drawing/2014/main" val="3333886915"/>
                    </a:ext>
                  </a:extLst>
                </a:gridCol>
              </a:tblGrid>
              <a:tr h="423697">
                <a:tc gridSpan="3"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Distribution of numerical scores</a:t>
                      </a:r>
                      <a:endParaRPr lang="en-US" sz="1800" b="1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54960"/>
                  </a:ext>
                </a:extLst>
              </a:tr>
              <a:tr h="423697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Item</a:t>
                      </a:r>
                      <a:endParaRPr lang="en-US" sz="1800" b="1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%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1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559585"/>
                  </a:ext>
                </a:extLst>
              </a:tr>
              <a:tr h="1650492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Class Attendance</a:t>
                      </a:r>
                      <a:endParaRPr lang="en-US" sz="1800" b="1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Attendance of 80% and above of all classes equals to 5% of grade points;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Attendance of 40% and under of all classes equals to 0% of grade points;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40% - 80% of attendance of all classes will be scaled appropriately towards grade points.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968562"/>
                  </a:ext>
                </a:extLst>
              </a:tr>
              <a:tr h="833891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Quiz</a:t>
                      </a:r>
                      <a:endParaRPr lang="en-US" sz="1800" b="1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25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Total of 7 quizzes, best 2 out of quiz # 01-04 and best 2 out of quiz # 05 – 07 will be counted toward grade points.</a:t>
                      </a:r>
                      <a:endParaRPr lang="en-US" sz="1800" b="1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00934"/>
                  </a:ext>
                </a:extLst>
              </a:tr>
              <a:tr h="833891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Assignment</a:t>
                      </a:r>
                      <a:endParaRPr lang="en-US" sz="1800" b="1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25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Total of 7 assignments, best 2 out of assignment # 01-04 and best 2 out of assignment # 05 – 07 will be counted toward grade points.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75298"/>
                  </a:ext>
                </a:extLst>
              </a:tr>
              <a:tr h="423697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Midterm</a:t>
                      </a:r>
                      <a:endParaRPr lang="en-US" sz="1800" b="1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One and half hour</a:t>
                      </a:r>
                      <a:endParaRPr lang="en-US" sz="1800" b="1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295943"/>
                  </a:ext>
                </a:extLst>
              </a:tr>
              <a:tr h="423697"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Final</a:t>
                      </a:r>
                      <a:endParaRPr lang="en-US" sz="1800" b="1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25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 hangingPunct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Geneva"/>
                          <a:cs typeface="Times New Roman" panose="02020603050405020304" pitchFamily="18" charset="0"/>
                        </a:rPr>
                        <a:t>One and half hour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79355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6DE317CF-3553-48C8-AF70-EEE5DBF1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596900"/>
            <a:ext cx="8855075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400"/>
              <a:t>Control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ECFB7890-D472-4E53-8306-B4A8E433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412875"/>
            <a:ext cx="4583113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2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DejaVu Sans" panose="020B0603030804020204" pitchFamily="34" charset="0"/>
              </a:rPr>
              <a:t>Google:</a:t>
            </a:r>
          </a:p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DejaVu Sans" panose="020B0603030804020204" pitchFamily="34" charset="0"/>
              </a:rPr>
              <a:t>Wikipedia: en.wikipedia.org/wiki/Control</a:t>
            </a:r>
          </a:p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DejaVu Sans" panose="020B0603030804020204" pitchFamily="34" charset="0"/>
              </a:rPr>
              <a:t>Applied to many different areas in life</a:t>
            </a:r>
          </a:p>
          <a:p>
            <a:pPr lvl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DejaVu Sans" panose="020B0603030804020204" pitchFamily="34" charset="0"/>
              </a:rPr>
              <a:t>Science and engineering</a:t>
            </a:r>
          </a:p>
          <a:p>
            <a:pPr lvl="2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DejaVu Sans" panose="020B0603030804020204" pitchFamily="34" charset="0"/>
              </a:rPr>
              <a:t>Experiments</a:t>
            </a:r>
          </a:p>
          <a:p>
            <a:pPr lvl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DejaVu Sans" panose="020B0603030804020204" pitchFamily="34" charset="0"/>
              </a:rPr>
              <a:t>Business - spending</a:t>
            </a:r>
          </a:p>
          <a:p>
            <a:pPr lvl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DejaVu Sans" panose="020B0603030804020204" pitchFamily="34" charset="0"/>
              </a:rPr>
              <a:t>Social - respect</a:t>
            </a:r>
          </a:p>
          <a:p>
            <a:pPr lvl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dirty="0">
                <a:cs typeface="DejaVu Sans" panose="020B0603030804020204" pitchFamily="34" charset="0"/>
              </a:rPr>
              <a:t>Personal – maintaining a daily routine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4FC9709B-7A9D-4DD9-802F-9BFC6445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8" y="1412875"/>
            <a:ext cx="4776787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6" descr="Image result for experiment went wrong">
            <a:extLst>
              <a:ext uri="{FF2B5EF4-FFF2-40B4-BE49-F238E27FC236}">
                <a16:creationId xmlns:a16="http://schemas.microsoft.com/office/drawing/2014/main" id="{3E676409-61BD-4189-8814-D42E88B47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" y="5380037"/>
            <a:ext cx="192069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Image result for business expense went wrong cartoon">
            <a:extLst>
              <a:ext uri="{FF2B5EF4-FFF2-40B4-BE49-F238E27FC236}">
                <a16:creationId xmlns:a16="http://schemas.microsoft.com/office/drawing/2014/main" id="{EA74A9ED-46FA-47A4-B95F-B8905ABD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5380037"/>
            <a:ext cx="1605358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Image result for personal daily routine cartoon">
            <a:extLst>
              <a:ext uri="{FF2B5EF4-FFF2-40B4-BE49-F238E27FC236}">
                <a16:creationId xmlns:a16="http://schemas.microsoft.com/office/drawing/2014/main" id="{C5C95959-7A1F-4F1B-BB68-F34D18015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21" y="5714999"/>
            <a:ext cx="1776017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0296" y="7254950"/>
            <a:ext cx="344196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 are from google search.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6DE317CF-3553-48C8-AF70-EEE5DBF1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593309"/>
            <a:ext cx="88550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400" dirty="0"/>
              <a:t>Engineering Control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ECFB7890-D472-4E53-8306-B4A8E433A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50" y="1588294"/>
            <a:ext cx="8732262" cy="333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2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Engineering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Engineering is the use of scientific principles to design and build machines, structures, and other items, including bridges, roads, vehicles, and buildings. The discipline of engineering encompasses a broad range of more specialized fields of engineering, each with a more specific emphasis on areas of applied mathematics, applied science, and types of application.</a:t>
            </a:r>
          </a:p>
          <a:p>
            <a:pPr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Control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: in general</a:t>
            </a:r>
          </a:p>
          <a:p>
            <a:pPr lvl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Determine the current state –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sampling</a:t>
            </a:r>
          </a:p>
          <a:p>
            <a:pPr lvl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Determine what to do and what no to do –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decision based on scientific principles (Engineering)</a:t>
            </a:r>
          </a:p>
          <a:p>
            <a:pPr lvl="1">
              <a:lnSpc>
                <a:spcPct val="100000"/>
              </a:lnSpc>
              <a:spcBef>
                <a:spcPts val="1425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Implement accordingly –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Source Sans Pro Black" panose="020B0803030403020204" pitchFamily="34" charset="0"/>
                <a:cs typeface="Times New Roman" panose="02020603050405020304" pitchFamily="18" charset="0"/>
              </a:rPr>
              <a:t>action by actuator</a:t>
            </a:r>
          </a:p>
        </p:txBody>
      </p:sp>
      <p:pic>
        <p:nvPicPr>
          <p:cNvPr id="14338" name="Picture 2" descr="Image result for prado offroad">
            <a:extLst>
              <a:ext uri="{FF2B5EF4-FFF2-40B4-BE49-F238E27FC236}">
                <a16:creationId xmlns:a16="http://schemas.microsoft.com/office/drawing/2014/main" id="{C687D597-8F30-457B-BD3B-FC90B294D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85" y="5261497"/>
            <a:ext cx="3447539" cy="22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333EDA-842A-4118-AF00-0EECAD280A16}"/>
              </a:ext>
            </a:extLst>
          </p:cNvPr>
          <p:cNvSpPr/>
          <p:nvPr/>
        </p:nvSpPr>
        <p:spPr bwMode="auto">
          <a:xfrm>
            <a:off x="1470024" y="4576606"/>
            <a:ext cx="966931" cy="31327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petrol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BC8412-D3D3-4963-A4EC-8D10F5C7EBC2}"/>
              </a:ext>
            </a:extLst>
          </p:cNvPr>
          <p:cNvSpPr/>
          <p:nvPr/>
        </p:nvSpPr>
        <p:spPr bwMode="auto">
          <a:xfrm>
            <a:off x="2841624" y="4559690"/>
            <a:ext cx="381000" cy="355576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30B3EE-364B-4EF3-9653-D58DE16B27D5}"/>
              </a:ext>
            </a:extLst>
          </p:cNvPr>
          <p:cNvCxnSpPr>
            <a:stCxn id="3" idx="1"/>
            <a:endCxn id="3" idx="5"/>
          </p:cNvCxnSpPr>
          <p:nvPr/>
        </p:nvCxnSpPr>
        <p:spPr bwMode="auto">
          <a:xfrm>
            <a:off x="2897420" y="4611763"/>
            <a:ext cx="269408" cy="2514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84517-11F2-4F4D-B87D-7E8302042715}"/>
              </a:ext>
            </a:extLst>
          </p:cNvPr>
          <p:cNvCxnSpPr>
            <a:stCxn id="3" idx="3"/>
            <a:endCxn id="3" idx="7"/>
          </p:cNvCxnSpPr>
          <p:nvPr/>
        </p:nvCxnSpPr>
        <p:spPr bwMode="auto">
          <a:xfrm flipV="1">
            <a:off x="2897420" y="4611763"/>
            <a:ext cx="269408" cy="2514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A588A5-6AAD-43EA-A4C5-128280C11B5F}"/>
              </a:ext>
            </a:extLst>
          </p:cNvPr>
          <p:cNvCxnSpPr>
            <a:stCxn id="2" idx="3"/>
            <a:endCxn id="3" idx="2"/>
          </p:cNvCxnSpPr>
          <p:nvPr/>
        </p:nvCxnSpPr>
        <p:spPr bwMode="auto">
          <a:xfrm>
            <a:off x="2436955" y="4733242"/>
            <a:ext cx="404669" cy="42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63B318-D350-4457-8730-EF3C2A0227E3}"/>
              </a:ext>
            </a:extLst>
          </p:cNvPr>
          <p:cNvSpPr txBox="1"/>
          <p:nvPr/>
        </p:nvSpPr>
        <p:spPr>
          <a:xfrm>
            <a:off x="1546224" y="4846637"/>
            <a:ext cx="6976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4664F3-BAC3-4EBE-8E7F-0576302BC830}"/>
              </a:ext>
            </a:extLst>
          </p:cNvPr>
          <p:cNvSpPr/>
          <p:nvPr/>
        </p:nvSpPr>
        <p:spPr bwMode="auto">
          <a:xfrm>
            <a:off x="3423200" y="4312440"/>
            <a:ext cx="1493655" cy="8801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Apply Accelerator/Brake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51584C-8EDB-4885-A29A-BC28929E269C}"/>
              </a:ext>
            </a:extLst>
          </p:cNvPr>
          <p:cNvCxnSpPr>
            <a:cxnSpLocks/>
            <a:stCxn id="3" idx="6"/>
            <a:endCxn id="16" idx="1"/>
          </p:cNvCxnSpPr>
          <p:nvPr/>
        </p:nvCxnSpPr>
        <p:spPr bwMode="auto">
          <a:xfrm>
            <a:off x="3222624" y="4737478"/>
            <a:ext cx="200576" cy="150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CE0369-78FC-4E99-AB64-C761B34074C0}"/>
              </a:ext>
            </a:extLst>
          </p:cNvPr>
          <p:cNvSpPr txBox="1"/>
          <p:nvPr/>
        </p:nvSpPr>
        <p:spPr>
          <a:xfrm>
            <a:off x="3605907" y="5150495"/>
            <a:ext cx="10182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FC0427-0A2D-4EC6-A61F-19556262443B}"/>
              </a:ext>
            </a:extLst>
          </p:cNvPr>
          <p:cNvSpPr/>
          <p:nvPr/>
        </p:nvSpPr>
        <p:spPr bwMode="auto">
          <a:xfrm>
            <a:off x="708977" y="6949122"/>
            <a:ext cx="4648202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Based on the knowledge of speed, terrain and the property of the vehicle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C588DD-C088-430C-8F1C-9B01406E2620}"/>
              </a:ext>
            </a:extLst>
          </p:cNvPr>
          <p:cNvCxnSpPr>
            <a:stCxn id="16" idx="3"/>
          </p:cNvCxnSpPr>
          <p:nvPr/>
        </p:nvCxnSpPr>
        <p:spPr bwMode="auto">
          <a:xfrm flipV="1">
            <a:off x="4916855" y="4744786"/>
            <a:ext cx="427690" cy="77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81102-29FC-44D4-8D47-5F2509BAE482}"/>
              </a:ext>
            </a:extLst>
          </p:cNvPr>
          <p:cNvSpPr/>
          <p:nvPr/>
        </p:nvSpPr>
        <p:spPr bwMode="auto">
          <a:xfrm>
            <a:off x="5349639" y="4586998"/>
            <a:ext cx="945401" cy="31787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Speed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D8A844-9EAE-459D-A95C-AD1ADC9BFCA5}"/>
              </a:ext>
            </a:extLst>
          </p:cNvPr>
          <p:cNvSpPr txBox="1"/>
          <p:nvPr/>
        </p:nvSpPr>
        <p:spPr>
          <a:xfrm>
            <a:off x="5313225" y="4863193"/>
            <a:ext cx="87716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18CD3B-5E24-41FD-9CD8-F7C49DB60995}"/>
              </a:ext>
            </a:extLst>
          </p:cNvPr>
          <p:cNvSpPr/>
          <p:nvPr/>
        </p:nvSpPr>
        <p:spPr bwMode="auto">
          <a:xfrm>
            <a:off x="4249638" y="5824411"/>
            <a:ext cx="1614428" cy="31787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Check Speed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75C22C-4211-4A88-8110-D8855C54A1F2}"/>
              </a:ext>
            </a:extLst>
          </p:cNvPr>
          <p:cNvSpPr txBox="1"/>
          <p:nvPr/>
        </p:nvSpPr>
        <p:spPr>
          <a:xfrm>
            <a:off x="4213224" y="6100606"/>
            <a:ext cx="9669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C98EA5-9648-499E-A500-11A611E89057}"/>
              </a:ext>
            </a:extLst>
          </p:cNvPr>
          <p:cNvCxnSpPr>
            <a:endCxn id="33" idx="0"/>
          </p:cNvCxnSpPr>
          <p:nvPr/>
        </p:nvCxnSpPr>
        <p:spPr bwMode="auto">
          <a:xfrm>
            <a:off x="5056852" y="4733242"/>
            <a:ext cx="0" cy="109116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FA353FA-50EE-4959-A769-474D785D9BD2}"/>
              </a:ext>
            </a:extLst>
          </p:cNvPr>
          <p:cNvSpPr/>
          <p:nvPr/>
        </p:nvSpPr>
        <p:spPr bwMode="auto">
          <a:xfrm>
            <a:off x="2217796" y="5691184"/>
            <a:ext cx="1614428" cy="58433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Apply brake?</a:t>
            </a:r>
          </a:p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How hard?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F590D-BE8C-473F-A17A-55E5A57B9798}"/>
              </a:ext>
            </a:extLst>
          </p:cNvPr>
          <p:cNvSpPr txBox="1"/>
          <p:nvPr/>
        </p:nvSpPr>
        <p:spPr>
          <a:xfrm>
            <a:off x="1186745" y="5840723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cxnSp>
        <p:nvCxnSpPr>
          <p:cNvPr id="14344" name="Straight Arrow Connector 14343">
            <a:extLst>
              <a:ext uri="{FF2B5EF4-FFF2-40B4-BE49-F238E27FC236}">
                <a16:creationId xmlns:a16="http://schemas.microsoft.com/office/drawing/2014/main" id="{694CAB7A-61E5-4E37-B42C-B738F6E80EFE}"/>
              </a:ext>
            </a:extLst>
          </p:cNvPr>
          <p:cNvCxnSpPr>
            <a:stCxn id="33" idx="1"/>
            <a:endCxn id="38" idx="3"/>
          </p:cNvCxnSpPr>
          <p:nvPr/>
        </p:nvCxnSpPr>
        <p:spPr bwMode="auto">
          <a:xfrm flipH="1" flipV="1">
            <a:off x="3832224" y="5983349"/>
            <a:ext cx="417414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6" name="Straight Arrow Connector 14345">
            <a:extLst>
              <a:ext uri="{FF2B5EF4-FFF2-40B4-BE49-F238E27FC236}">
                <a16:creationId xmlns:a16="http://schemas.microsoft.com/office/drawing/2014/main" id="{9AA4A6C6-2AB0-4185-AAA1-39F4F80B0A60}"/>
              </a:ext>
            </a:extLst>
          </p:cNvPr>
          <p:cNvCxnSpPr>
            <a:stCxn id="38" idx="0"/>
            <a:endCxn id="3" idx="4"/>
          </p:cNvCxnSpPr>
          <p:nvPr/>
        </p:nvCxnSpPr>
        <p:spPr bwMode="auto">
          <a:xfrm flipV="1">
            <a:off x="3025010" y="4915266"/>
            <a:ext cx="7114" cy="7759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4" name="Straight Arrow Connector 14353">
            <a:extLst>
              <a:ext uri="{FF2B5EF4-FFF2-40B4-BE49-F238E27FC236}">
                <a16:creationId xmlns:a16="http://schemas.microsoft.com/office/drawing/2014/main" id="{9B4E3CA0-7A0F-4EBF-AC18-28AFE777B921}"/>
              </a:ext>
            </a:extLst>
          </p:cNvPr>
          <p:cNvCxnSpPr>
            <a:stCxn id="20" idx="0"/>
            <a:endCxn id="38" idx="2"/>
          </p:cNvCxnSpPr>
          <p:nvPr/>
        </p:nvCxnSpPr>
        <p:spPr bwMode="auto">
          <a:xfrm flipH="1" flipV="1">
            <a:off x="3025010" y="6275514"/>
            <a:ext cx="8068" cy="67360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7" name="TextBox 14356">
            <a:extLst>
              <a:ext uri="{FF2B5EF4-FFF2-40B4-BE49-F238E27FC236}">
                <a16:creationId xmlns:a16="http://schemas.microsoft.com/office/drawing/2014/main" id="{94C1D207-6B8A-444A-B1F4-C41D52B08D2D}"/>
              </a:ext>
            </a:extLst>
          </p:cNvPr>
          <p:cNvSpPr txBox="1"/>
          <p:nvPr/>
        </p:nvSpPr>
        <p:spPr>
          <a:xfrm>
            <a:off x="696912" y="6599237"/>
            <a:ext cx="180459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955489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74837"/>
            <a:ext cx="10080625" cy="2153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Class exercise: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Total 5 groups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One of group member will present on the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Write down some examples of engineering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Identify each component in your example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Source Sans Pro Black" panose="020B0803030403020204" pitchFamily="34" charset="0"/>
                <a:cs typeface="Times New Roman" panose="02020603050405020304" pitchFamily="18" charset="0"/>
              </a:rPr>
              <a:t>Determine the current state – </a:t>
            </a:r>
            <a:r>
              <a:rPr lang="en-US" sz="1600" b="1" dirty="0">
                <a:latin typeface="+mn-lt"/>
                <a:ea typeface="Source Sans Pro Black" panose="020B0803030403020204" pitchFamily="34" charset="0"/>
                <a:cs typeface="Times New Roman" panose="02020603050405020304" pitchFamily="18" charset="0"/>
              </a:rPr>
              <a:t>sampling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Source Sans Pro Black" panose="020B0803030403020204" pitchFamily="34" charset="0"/>
                <a:cs typeface="Times New Roman" panose="02020603050405020304" pitchFamily="18" charset="0"/>
              </a:rPr>
              <a:t>Determine what to do and what no to do – </a:t>
            </a:r>
            <a:r>
              <a:rPr lang="en-US" sz="1600" b="1" dirty="0">
                <a:latin typeface="+mn-lt"/>
                <a:ea typeface="Source Sans Pro Black" panose="020B0803030403020204" pitchFamily="34" charset="0"/>
                <a:cs typeface="Times New Roman" panose="02020603050405020304" pitchFamily="18" charset="0"/>
              </a:rPr>
              <a:t>decision based on scientific principles (Engineering)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Source Sans Pro Black" panose="020B0803030403020204" pitchFamily="34" charset="0"/>
                <a:cs typeface="Times New Roman" panose="02020603050405020304" pitchFamily="18" charset="0"/>
              </a:rPr>
              <a:t>Implement accordingly – </a:t>
            </a:r>
            <a:r>
              <a:rPr lang="en-US" sz="1600" b="1" dirty="0">
                <a:latin typeface="+mn-lt"/>
                <a:ea typeface="Source Sans Pro Black" panose="020B0803030403020204" pitchFamily="34" charset="0"/>
                <a:cs typeface="Times New Roman" panose="02020603050405020304" pitchFamily="18" charset="0"/>
              </a:rPr>
              <a:t>action by actuator</a:t>
            </a:r>
          </a:p>
        </p:txBody>
      </p:sp>
    </p:spTree>
    <p:extLst>
      <p:ext uri="{BB962C8B-B14F-4D97-AF65-F5344CB8AC3E}">
        <p14:creationId xmlns:p14="http://schemas.microsoft.com/office/powerpoint/2010/main" val="249622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more examples of engineering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" y="1722437"/>
            <a:ext cx="4333875" cy="2847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18636"/>
            <a:ext cx="4185761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System Engineering,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Norman S. </a:t>
            </a:r>
            <a:r>
              <a:rPr lang="en-US" dirty="0" err="1"/>
              <a:t>Nise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33EDA-842A-4118-AF00-0EECAD280A16}"/>
              </a:ext>
            </a:extLst>
          </p:cNvPr>
          <p:cNvSpPr/>
          <p:nvPr/>
        </p:nvSpPr>
        <p:spPr bwMode="auto">
          <a:xfrm>
            <a:off x="4923978" y="3137029"/>
            <a:ext cx="966931" cy="31327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angle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BC8412-D3D3-4963-A4EC-8D10F5C7EBC2}"/>
              </a:ext>
            </a:extLst>
          </p:cNvPr>
          <p:cNvSpPr/>
          <p:nvPr/>
        </p:nvSpPr>
        <p:spPr bwMode="auto">
          <a:xfrm>
            <a:off x="6295578" y="3120113"/>
            <a:ext cx="381000" cy="355576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30B3EE-364B-4EF3-9653-D58DE16B27D5}"/>
              </a:ext>
            </a:extLst>
          </p:cNvPr>
          <p:cNvCxnSpPr>
            <a:stCxn id="6" idx="1"/>
            <a:endCxn id="6" idx="5"/>
          </p:cNvCxnSpPr>
          <p:nvPr/>
        </p:nvCxnSpPr>
        <p:spPr bwMode="auto">
          <a:xfrm>
            <a:off x="6351374" y="3172186"/>
            <a:ext cx="269408" cy="2514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084517-11F2-4F4D-B87D-7E8302042715}"/>
              </a:ext>
            </a:extLst>
          </p:cNvPr>
          <p:cNvCxnSpPr>
            <a:stCxn id="6" idx="3"/>
            <a:endCxn id="6" idx="7"/>
          </p:cNvCxnSpPr>
          <p:nvPr/>
        </p:nvCxnSpPr>
        <p:spPr bwMode="auto">
          <a:xfrm flipV="1">
            <a:off x="6351374" y="3172186"/>
            <a:ext cx="269408" cy="2514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8A5-6AAD-43EA-A4C5-128280C11B5F}"/>
              </a:ext>
            </a:extLst>
          </p:cNvPr>
          <p:cNvCxnSpPr>
            <a:stCxn id="5" idx="3"/>
            <a:endCxn id="6" idx="2"/>
          </p:cNvCxnSpPr>
          <p:nvPr/>
        </p:nvCxnSpPr>
        <p:spPr bwMode="auto">
          <a:xfrm>
            <a:off x="5890909" y="3293665"/>
            <a:ext cx="404669" cy="42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63B318-D350-4457-8730-EF3C2A0227E3}"/>
              </a:ext>
            </a:extLst>
          </p:cNvPr>
          <p:cNvSpPr txBox="1"/>
          <p:nvPr/>
        </p:nvSpPr>
        <p:spPr>
          <a:xfrm>
            <a:off x="5205720" y="3407060"/>
            <a:ext cx="6976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664F3-BAC3-4EBE-8E7F-0576302BC830}"/>
              </a:ext>
            </a:extLst>
          </p:cNvPr>
          <p:cNvSpPr/>
          <p:nvPr/>
        </p:nvSpPr>
        <p:spPr bwMode="auto">
          <a:xfrm>
            <a:off x="7046630" y="2865437"/>
            <a:ext cx="1493655" cy="8801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Apply Accelerator/Brake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1584C-8EDB-4885-A29A-BC28929E269C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 bwMode="auto">
          <a:xfrm>
            <a:off x="6676578" y="3297901"/>
            <a:ext cx="370052" cy="763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CE0369-78FC-4E99-AB64-C761B34074C0}"/>
              </a:ext>
            </a:extLst>
          </p:cNvPr>
          <p:cNvSpPr txBox="1"/>
          <p:nvPr/>
        </p:nvSpPr>
        <p:spPr>
          <a:xfrm>
            <a:off x="7229337" y="3703492"/>
            <a:ext cx="10182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C0427-0A2D-4EC6-A61F-19556262443B}"/>
              </a:ext>
            </a:extLst>
          </p:cNvPr>
          <p:cNvSpPr/>
          <p:nvPr/>
        </p:nvSpPr>
        <p:spPr bwMode="auto">
          <a:xfrm>
            <a:off x="4161371" y="5521257"/>
            <a:ext cx="4648202" cy="35249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Knowledge of location of source of signal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C588DD-C088-430C-8F1C-9B01406E2620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8540285" y="3297783"/>
            <a:ext cx="427690" cy="77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81102-29FC-44D4-8D47-5F2509BAE482}"/>
              </a:ext>
            </a:extLst>
          </p:cNvPr>
          <p:cNvSpPr/>
          <p:nvPr/>
        </p:nvSpPr>
        <p:spPr bwMode="auto">
          <a:xfrm>
            <a:off x="8973069" y="3017837"/>
            <a:ext cx="945401" cy="592498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TV Picture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8A844-9EAE-459D-A95C-AD1ADC9BFCA5}"/>
              </a:ext>
            </a:extLst>
          </p:cNvPr>
          <p:cNvSpPr txBox="1"/>
          <p:nvPr/>
        </p:nvSpPr>
        <p:spPr>
          <a:xfrm>
            <a:off x="9007187" y="3544630"/>
            <a:ext cx="87716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CD3B-5E24-41FD-9CD8-F7C49DB60995}"/>
              </a:ext>
            </a:extLst>
          </p:cNvPr>
          <p:cNvSpPr/>
          <p:nvPr/>
        </p:nvSpPr>
        <p:spPr bwMode="auto">
          <a:xfrm>
            <a:off x="7959784" y="4331972"/>
            <a:ext cx="1773089" cy="39509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Picture quality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5C22C-4211-4A88-8110-D8855C54A1F2}"/>
              </a:ext>
            </a:extLst>
          </p:cNvPr>
          <p:cNvSpPr txBox="1"/>
          <p:nvPr/>
        </p:nvSpPr>
        <p:spPr>
          <a:xfrm>
            <a:off x="8340581" y="4801469"/>
            <a:ext cx="9669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C98EA5-9648-499E-A500-11A611E89057}"/>
              </a:ext>
            </a:extLst>
          </p:cNvPr>
          <p:cNvCxnSpPr/>
          <p:nvPr/>
        </p:nvCxnSpPr>
        <p:spPr bwMode="auto">
          <a:xfrm>
            <a:off x="8774112" y="3297783"/>
            <a:ext cx="3130" cy="103419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A353FA-50EE-4959-A769-474D785D9BD2}"/>
              </a:ext>
            </a:extLst>
          </p:cNvPr>
          <p:cNvSpPr/>
          <p:nvPr/>
        </p:nvSpPr>
        <p:spPr bwMode="auto">
          <a:xfrm>
            <a:off x="5497512" y="4244181"/>
            <a:ext cx="1958142" cy="58433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Change of angle. How much?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8F590D-BE8C-473F-A17A-55E5A57B9798}"/>
              </a:ext>
            </a:extLst>
          </p:cNvPr>
          <p:cNvSpPr txBox="1"/>
          <p:nvPr/>
        </p:nvSpPr>
        <p:spPr>
          <a:xfrm>
            <a:off x="4427988" y="4350536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4CAB7A-61E5-4E37-B42C-B738F6E80EFE}"/>
              </a:ext>
            </a:extLst>
          </p:cNvPr>
          <p:cNvCxnSpPr>
            <a:stCxn id="18" idx="1"/>
            <a:endCxn id="21" idx="3"/>
          </p:cNvCxnSpPr>
          <p:nvPr/>
        </p:nvCxnSpPr>
        <p:spPr bwMode="auto">
          <a:xfrm flipH="1">
            <a:off x="7455654" y="4529520"/>
            <a:ext cx="504130" cy="68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A4A6C6-2AB0-4185-AAA1-39F4F80B0A60}"/>
              </a:ext>
            </a:extLst>
          </p:cNvPr>
          <p:cNvCxnSpPr>
            <a:stCxn id="21" idx="0"/>
            <a:endCxn id="6" idx="4"/>
          </p:cNvCxnSpPr>
          <p:nvPr/>
        </p:nvCxnSpPr>
        <p:spPr bwMode="auto">
          <a:xfrm flipV="1">
            <a:off x="6476583" y="3475689"/>
            <a:ext cx="9495" cy="76849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4E3CA0-7A0F-4EBF-AC18-28AFE777B921}"/>
              </a:ext>
            </a:extLst>
          </p:cNvPr>
          <p:cNvCxnSpPr>
            <a:stCxn id="14" idx="0"/>
            <a:endCxn id="21" idx="2"/>
          </p:cNvCxnSpPr>
          <p:nvPr/>
        </p:nvCxnSpPr>
        <p:spPr bwMode="auto">
          <a:xfrm flipH="1" flipV="1">
            <a:off x="6476583" y="4828511"/>
            <a:ext cx="8889" cy="69274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C1D207-6B8A-444A-B1F4-C41D52B08D2D}"/>
              </a:ext>
            </a:extLst>
          </p:cNvPr>
          <p:cNvSpPr txBox="1"/>
          <p:nvPr/>
        </p:nvSpPr>
        <p:spPr>
          <a:xfrm>
            <a:off x="4320342" y="5152234"/>
            <a:ext cx="180459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408627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 02</a:t>
            </a:r>
          </a:p>
        </p:txBody>
      </p:sp>
      <p:pic>
        <p:nvPicPr>
          <p:cNvPr id="2050" name="Picture 2" descr="Image result for schematic of toilet flush">
            <a:extLst>
              <a:ext uri="{FF2B5EF4-FFF2-40B4-BE49-F238E27FC236}">
                <a16:creationId xmlns:a16="http://schemas.microsoft.com/office/drawing/2014/main" id="{156D908B-CA4F-4923-8FA6-D377EE8CFA8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52" y="1446422"/>
            <a:ext cx="4114800" cy="259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ow toilet flush works">
            <a:extLst>
              <a:ext uri="{FF2B5EF4-FFF2-40B4-BE49-F238E27FC236}">
                <a16:creationId xmlns:a16="http://schemas.microsoft.com/office/drawing/2014/main" id="{A773347D-78EA-4F11-A056-674B1908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96" y="1446423"/>
            <a:ext cx="4111926" cy="259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42E489-63F9-466B-A9B6-593A73132A82}"/>
              </a:ext>
            </a:extLst>
          </p:cNvPr>
          <p:cNvSpPr/>
          <p:nvPr/>
        </p:nvSpPr>
        <p:spPr bwMode="auto">
          <a:xfrm>
            <a:off x="1470024" y="4576606"/>
            <a:ext cx="966931" cy="313272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5D7C6-A274-4C77-8F04-6C121329E31B}"/>
              </a:ext>
            </a:extLst>
          </p:cNvPr>
          <p:cNvSpPr/>
          <p:nvPr/>
        </p:nvSpPr>
        <p:spPr bwMode="auto">
          <a:xfrm>
            <a:off x="2841624" y="4559690"/>
            <a:ext cx="381000" cy="355576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21594B-65B1-41DC-BD31-957E6934EFCD}"/>
              </a:ext>
            </a:extLst>
          </p:cNvPr>
          <p:cNvCxnSpPr>
            <a:stCxn id="6" idx="1"/>
            <a:endCxn id="6" idx="5"/>
          </p:cNvCxnSpPr>
          <p:nvPr/>
        </p:nvCxnSpPr>
        <p:spPr bwMode="auto">
          <a:xfrm>
            <a:off x="2897420" y="4611763"/>
            <a:ext cx="269408" cy="2514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FE1909-D93C-4988-A2BF-C969E119D444}"/>
              </a:ext>
            </a:extLst>
          </p:cNvPr>
          <p:cNvCxnSpPr>
            <a:stCxn id="6" idx="3"/>
            <a:endCxn id="6" idx="7"/>
          </p:cNvCxnSpPr>
          <p:nvPr/>
        </p:nvCxnSpPr>
        <p:spPr bwMode="auto">
          <a:xfrm flipV="1">
            <a:off x="2897420" y="4611763"/>
            <a:ext cx="269408" cy="25143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DF44A8-7C49-45F8-B5C8-696713D93A38}"/>
              </a:ext>
            </a:extLst>
          </p:cNvPr>
          <p:cNvCxnSpPr>
            <a:stCxn id="5" idx="3"/>
            <a:endCxn id="6" idx="2"/>
          </p:cNvCxnSpPr>
          <p:nvPr/>
        </p:nvCxnSpPr>
        <p:spPr bwMode="auto">
          <a:xfrm>
            <a:off x="2436955" y="4733242"/>
            <a:ext cx="404669" cy="42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904A83-22A7-4937-9A7F-60F86F88BC29}"/>
              </a:ext>
            </a:extLst>
          </p:cNvPr>
          <p:cNvSpPr txBox="1"/>
          <p:nvPr/>
        </p:nvSpPr>
        <p:spPr>
          <a:xfrm>
            <a:off x="1546224" y="4846637"/>
            <a:ext cx="6976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1195CF-46C1-4F23-9B27-088AC7D89640}"/>
              </a:ext>
            </a:extLst>
          </p:cNvPr>
          <p:cNvSpPr/>
          <p:nvPr/>
        </p:nvSpPr>
        <p:spPr bwMode="auto">
          <a:xfrm>
            <a:off x="3423200" y="4312440"/>
            <a:ext cx="1493655" cy="880196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C3125D-47BA-4378-9510-A61BC8ECCC5C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 bwMode="auto">
          <a:xfrm>
            <a:off x="3222624" y="4737478"/>
            <a:ext cx="200576" cy="1506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46C283-D4DA-49B2-9C5C-C9A74118D31A}"/>
              </a:ext>
            </a:extLst>
          </p:cNvPr>
          <p:cNvSpPr txBox="1"/>
          <p:nvPr/>
        </p:nvSpPr>
        <p:spPr>
          <a:xfrm>
            <a:off x="3605907" y="5150495"/>
            <a:ext cx="10182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C93CF5-2826-4DA8-A256-8F9CE5308DB4}"/>
              </a:ext>
            </a:extLst>
          </p:cNvPr>
          <p:cNvSpPr/>
          <p:nvPr/>
        </p:nvSpPr>
        <p:spPr bwMode="auto">
          <a:xfrm>
            <a:off x="708977" y="6949122"/>
            <a:ext cx="4648202" cy="6096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3E9530-6272-491C-B64E-D3E48FC906EA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4916855" y="4744786"/>
            <a:ext cx="427690" cy="77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D138A12-3DFA-49C0-956A-683B323DE7CB}"/>
              </a:ext>
            </a:extLst>
          </p:cNvPr>
          <p:cNvSpPr/>
          <p:nvPr/>
        </p:nvSpPr>
        <p:spPr bwMode="auto">
          <a:xfrm>
            <a:off x="5349639" y="4586998"/>
            <a:ext cx="945401" cy="31787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7147A-13A7-4139-BCF8-46F53903E116}"/>
              </a:ext>
            </a:extLst>
          </p:cNvPr>
          <p:cNvSpPr txBox="1"/>
          <p:nvPr/>
        </p:nvSpPr>
        <p:spPr>
          <a:xfrm>
            <a:off x="5313225" y="4863193"/>
            <a:ext cx="87716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C7BFA3-E94E-4243-813F-B2F5C73BB425}"/>
              </a:ext>
            </a:extLst>
          </p:cNvPr>
          <p:cNvSpPr/>
          <p:nvPr/>
        </p:nvSpPr>
        <p:spPr bwMode="auto">
          <a:xfrm>
            <a:off x="4249638" y="5824411"/>
            <a:ext cx="1614428" cy="317877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1E771-EFAA-4652-B73E-8C1B0CD03CEC}"/>
              </a:ext>
            </a:extLst>
          </p:cNvPr>
          <p:cNvSpPr txBox="1"/>
          <p:nvPr/>
        </p:nvSpPr>
        <p:spPr>
          <a:xfrm>
            <a:off x="4213224" y="6100606"/>
            <a:ext cx="9669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A93C52-7397-4EB2-8745-1257C8E781FA}"/>
              </a:ext>
            </a:extLst>
          </p:cNvPr>
          <p:cNvCxnSpPr>
            <a:endCxn id="18" idx="0"/>
          </p:cNvCxnSpPr>
          <p:nvPr/>
        </p:nvCxnSpPr>
        <p:spPr bwMode="auto">
          <a:xfrm>
            <a:off x="5056852" y="4733242"/>
            <a:ext cx="0" cy="109116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0286396-E76F-4B6C-B65A-436D8DB18EAC}"/>
              </a:ext>
            </a:extLst>
          </p:cNvPr>
          <p:cNvSpPr/>
          <p:nvPr/>
        </p:nvSpPr>
        <p:spPr bwMode="auto">
          <a:xfrm>
            <a:off x="2217796" y="5691184"/>
            <a:ext cx="1614428" cy="58433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5D4D1-CC06-4671-B67A-B496845F2CA9}"/>
              </a:ext>
            </a:extLst>
          </p:cNvPr>
          <p:cNvSpPr txBox="1"/>
          <p:nvPr/>
        </p:nvSpPr>
        <p:spPr>
          <a:xfrm>
            <a:off x="1186745" y="5840723"/>
            <a:ext cx="10695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A3155E-2F40-40A4-91CD-407F859AA808}"/>
              </a:ext>
            </a:extLst>
          </p:cNvPr>
          <p:cNvCxnSpPr>
            <a:stCxn id="18" idx="1"/>
            <a:endCxn id="21" idx="3"/>
          </p:cNvCxnSpPr>
          <p:nvPr/>
        </p:nvCxnSpPr>
        <p:spPr bwMode="auto">
          <a:xfrm flipH="1" flipV="1">
            <a:off x="3832224" y="5983349"/>
            <a:ext cx="417414" cy="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E2A401-9950-4117-A3C0-564B22798CBE}"/>
              </a:ext>
            </a:extLst>
          </p:cNvPr>
          <p:cNvCxnSpPr>
            <a:stCxn id="21" idx="0"/>
            <a:endCxn id="6" idx="4"/>
          </p:cNvCxnSpPr>
          <p:nvPr/>
        </p:nvCxnSpPr>
        <p:spPr bwMode="auto">
          <a:xfrm flipV="1">
            <a:off x="3025010" y="4915266"/>
            <a:ext cx="7114" cy="77591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AFBA54-D81B-4331-B50C-BED181E8DE81}"/>
              </a:ext>
            </a:extLst>
          </p:cNvPr>
          <p:cNvCxnSpPr>
            <a:stCxn id="14" idx="0"/>
            <a:endCxn id="21" idx="2"/>
          </p:cNvCxnSpPr>
          <p:nvPr/>
        </p:nvCxnSpPr>
        <p:spPr bwMode="auto">
          <a:xfrm flipH="1" flipV="1">
            <a:off x="3025010" y="6275514"/>
            <a:ext cx="8068" cy="67360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C2A483-7B6A-4545-A4F0-A5A07017FA1C}"/>
              </a:ext>
            </a:extLst>
          </p:cNvPr>
          <p:cNvSpPr txBox="1"/>
          <p:nvPr/>
        </p:nvSpPr>
        <p:spPr>
          <a:xfrm>
            <a:off x="696912" y="6599237"/>
            <a:ext cx="180459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110654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5658-0349-4ED9-8BC3-E9CB5BD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Control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21A2B-FC25-4458-AAFC-73737BCD8F4A}"/>
              </a:ext>
            </a:extLst>
          </p:cNvPr>
          <p:cNvSpPr txBox="1"/>
          <p:nvPr/>
        </p:nvSpPr>
        <p:spPr>
          <a:xfrm>
            <a:off x="720724" y="1531937"/>
            <a:ext cx="8510588" cy="20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Power amplification – steering wheel</a:t>
            </a:r>
          </a:p>
          <a:p>
            <a:r>
              <a:rPr lang="en-US" sz="2800" dirty="0"/>
              <a:t>2. Remote control – rescue robot</a:t>
            </a:r>
          </a:p>
          <a:p>
            <a:r>
              <a:rPr lang="en-US" sz="2800" dirty="0"/>
              <a:t>3. Convenience of input form – volume control</a:t>
            </a:r>
          </a:p>
          <a:p>
            <a:r>
              <a:rPr lang="en-US" sz="2800" dirty="0"/>
              <a:t>4. Compensation for disturbances – speaker – mic system</a:t>
            </a:r>
          </a:p>
        </p:txBody>
      </p:sp>
      <p:pic>
        <p:nvPicPr>
          <p:cNvPr id="4" name="Picture 2" descr="Image result for prado offroad">
            <a:extLst>
              <a:ext uri="{FF2B5EF4-FFF2-40B4-BE49-F238E27FC236}">
                <a16:creationId xmlns:a16="http://schemas.microsoft.com/office/drawing/2014/main" id="{A55F6886-C7C8-41B5-9BD5-528612F2A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5037"/>
            <a:ext cx="3447539" cy="22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rescue robots">
            <a:extLst>
              <a:ext uri="{FF2B5EF4-FFF2-40B4-BE49-F238E27FC236}">
                <a16:creationId xmlns:a16="http://schemas.microsoft.com/office/drawing/2014/main" id="{2A1AC081-50E8-4FB7-A576-2BE25F96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299" y="3475037"/>
            <a:ext cx="3107899" cy="22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olume control knob">
            <a:extLst>
              <a:ext uri="{FF2B5EF4-FFF2-40B4-BE49-F238E27FC236}">
                <a16:creationId xmlns:a16="http://schemas.microsoft.com/office/drawing/2014/main" id="{A77A8EDE-EC37-43FE-9D4B-F39C2B94E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99" y="3386022"/>
            <a:ext cx="2360613" cy="236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oise filter feedback system">
            <a:extLst>
              <a:ext uri="{FF2B5EF4-FFF2-40B4-BE49-F238E27FC236}">
                <a16:creationId xmlns:a16="http://schemas.microsoft.com/office/drawing/2014/main" id="{D2C3B013-6B88-4D19-ADBA-290EA433E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63" y="5920306"/>
            <a:ext cx="3637011" cy="16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21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554</Words>
  <Application>Microsoft Office PowerPoint</Application>
  <PresentationFormat>Custom</PresentationFormat>
  <Paragraphs>138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Geneva</vt:lpstr>
      <vt:lpstr>Noto Sans Regular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exercise</vt:lpstr>
      <vt:lpstr>Few more examples of engineering control</vt:lpstr>
      <vt:lpstr>Example # 02</vt:lpstr>
      <vt:lpstr>Advantages of Control Systems</vt:lpstr>
      <vt:lpstr>Focus of this course</vt:lpstr>
      <vt:lpstr>Prerequisite</vt:lpstr>
      <vt:lpstr>Types of control systems</vt:lpstr>
      <vt:lpstr>Analysis and Design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Ted Rahman</cp:lastModifiedBy>
  <cp:revision>92</cp:revision>
  <cp:lastPrinted>1601-01-01T00:00:00Z</cp:lastPrinted>
  <dcterms:created xsi:type="dcterms:W3CDTF">1601-01-01T00:00:00Z</dcterms:created>
  <dcterms:modified xsi:type="dcterms:W3CDTF">2019-09-25T00:11:01Z</dcterms:modified>
</cp:coreProperties>
</file>