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  <p:sldId id="272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8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CED8-1A11-404C-806C-2CFC7E2A797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A81B-7974-4321-A85E-07BF1E55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5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xmlns="" id="{A044C480-FAFF-46D7-9FB1-098F07F5FE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5F5FE2F5-1A43-46C1-9E0F-5522050086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047A30B7-102B-4D9D-A09A-1BC1DD777F9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782305CC-3CB7-48A7-BA98-CF9D1B37CED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814C50E7-7B6C-4AF4-954D-B90FF909DE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56038564-11DB-4335-9D72-B200047164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329C6DD6-0FDB-488F-A02A-2057E98CC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964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DF5A40-4DC3-407B-93BA-753567DCC2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A5F095-CBA7-446C-A53C-DDAF8B0E5F9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xmlns="" id="{4F8DC687-C33A-4883-96A3-863754060D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7F2CC541-827D-48DF-90C9-4DFB7EB1F6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3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329C6DD6-0FDB-488F-A02A-2057E98CC4F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7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14AEF-856F-4EBD-A4F4-E87F0289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095BCC-9B4C-4404-A447-B782EFBD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2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BB0D6-4C22-4C38-BF5F-4F30231E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24D9F95-1036-485D-811B-6D137207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24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B70772E-3CF1-400E-B21D-56FA41CC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558499-5472-47F6-9DC2-82F609907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4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EBD62-5B88-46B3-94FB-1540CD95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BDCE2-ABC3-450B-87F4-C4BC751E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57C3A-3FFB-48FE-AA0D-F9563604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C6E202-BC18-474C-AE38-293A7956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2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7A28A8-B96D-4BC1-B9E9-8121DD9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90A85E-6239-458D-888B-294EF590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13A6AC-788C-44B6-83BE-71BE8DB1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8E1E9-40A0-408E-9906-A2E0CC3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27E6B9-7ECA-490A-AD43-2492E660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D448C6-DAE2-427C-86AE-34C8C332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0ED7429-F5E4-49A7-A7BE-1BE5375E2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F7C4D45-D890-4D68-95CC-DA2244464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3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612D4-8F4B-4317-B344-8814074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2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21CF8-4D9D-47EA-9D7F-73A2F9BB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64E5BB-D31F-47EA-B8C0-AE4B392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ECFB37-4CD3-4E3B-A103-D20E481D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65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238C2-1634-4D95-ADA1-A263F343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F93FDD8-C851-45B2-A74F-4B49D28C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95BA64-02CA-4F1E-889F-C6D1F15E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2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xmlns="" id="{2D1055BB-AFB1-4F56-8D17-A4C60739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58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3CB0DF6D-2865-4851-97E7-16C290EBF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703660D-9604-4F46-A02D-27FB6DB9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xmlns="" id="{726E2466-ABF8-4D73-90A8-6EC2ECB3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994150"/>
            <a:ext cx="856615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EEE 342</a:t>
            </a:r>
            <a:r>
              <a:rPr lang="en-US" altLang="en-US" sz="4800" b="1" dirty="0">
                <a:cs typeface="DejaVu Sans" panose="020B0603030804020204" pitchFamily="34" charset="0"/>
              </a:rPr>
              <a:t>/ETE418</a:t>
            </a:r>
            <a:endParaRPr lang="en-US" altLang="en-US" sz="4800" b="1" dirty="0">
              <a:latin typeface="Geneva" charset="0"/>
              <a:cs typeface="DejaVu Sans" panose="020B06030308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Control Engineering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1C4B9D59-FA88-426B-BA6D-0680F1F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656581"/>
            <a:ext cx="85661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Fall 2019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Lecture # 03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2 October 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A525A-8891-42DC-81C3-E1EA5163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D9B52F4-CFDF-40F6-BC21-23C22A62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28" y="1593269"/>
            <a:ext cx="6111394" cy="12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2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3C2CA-D594-4C53-B792-F3456369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2AB3C3-916C-42A8-BAD5-0F4C3706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" y="1458773"/>
            <a:ext cx="3392487" cy="2059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E634AE-23E6-4049-BCE1-68751A0EB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13" y="3685376"/>
            <a:ext cx="13049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3748AE-773F-4E1B-A512-08EC101D9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00" y="4297061"/>
            <a:ext cx="17335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AED788-3F30-4511-8517-D30633B36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37" y="5372100"/>
            <a:ext cx="166687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C85A40-8AC0-41FD-8886-7D1D13DBD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36" y="6111544"/>
            <a:ext cx="1819275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B4C114-00FC-4F7E-AD26-91F9D224B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864" y="3184361"/>
            <a:ext cx="6030912" cy="39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1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D1B7C-7B49-4347-BC0E-0345D6A8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DF224D2-FD64-44AE-A03F-B6F97B47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09548"/>
            <a:ext cx="10080625" cy="21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09B3B-1F22-4581-8D97-AA4C7FCD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Electromechanical System</a:t>
            </a:r>
            <a:br>
              <a:rPr lang="en-US" dirty="0"/>
            </a:br>
            <a:r>
              <a:rPr lang="en-US" dirty="0"/>
              <a:t>Transfer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5E1F886-AC44-44D6-86FE-21E507A1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798637"/>
            <a:ext cx="7724775" cy="3190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20032-7C0F-40B3-B6FE-FD7F70F1E035}"/>
              </a:ext>
            </a:extLst>
          </p:cNvPr>
          <p:cNvSpPr txBox="1"/>
          <p:nvPr/>
        </p:nvSpPr>
        <p:spPr>
          <a:xfrm>
            <a:off x="4561670" y="4998378"/>
            <a:ext cx="954107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DYI</a:t>
            </a:r>
          </a:p>
        </p:txBody>
      </p:sp>
    </p:spTree>
    <p:extLst>
      <p:ext uri="{BB962C8B-B14F-4D97-AF65-F5344CB8AC3E}">
        <p14:creationId xmlns:p14="http://schemas.microsoft.com/office/powerpoint/2010/main" val="27249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2873F-4DF1-4362-B75C-3D8991D6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Analog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FF29A0-82D6-4999-A781-0352FFF1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" y="1312862"/>
            <a:ext cx="8839200" cy="4933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6B8A88-810C-433C-91B5-59B733CFDDCD}"/>
              </a:ext>
            </a:extLst>
          </p:cNvPr>
          <p:cNvSpPr txBox="1"/>
          <p:nvPr/>
        </p:nvSpPr>
        <p:spPr>
          <a:xfrm>
            <a:off x="2798368" y="6246812"/>
            <a:ext cx="448071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defining displacement for each mass</a:t>
            </a:r>
          </a:p>
        </p:txBody>
      </p:sp>
    </p:spTree>
    <p:extLst>
      <p:ext uri="{BB962C8B-B14F-4D97-AF65-F5344CB8AC3E}">
        <p14:creationId xmlns:p14="http://schemas.microsoft.com/office/powerpoint/2010/main" val="9474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8D787-4D5A-42F5-804C-86D7E677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Analog Comparison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94" y="1562100"/>
            <a:ext cx="10271306" cy="34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2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2873F-4DF1-4362-B75C-3D8991D6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Analog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6B8A88-810C-433C-91B5-59B733CFDDCD}"/>
              </a:ext>
            </a:extLst>
          </p:cNvPr>
          <p:cNvSpPr txBox="1"/>
          <p:nvPr/>
        </p:nvSpPr>
        <p:spPr>
          <a:xfrm>
            <a:off x="2798368" y="6246812"/>
            <a:ext cx="448071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defining displacement for each mass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8FF730-4222-466A-BF53-6D655BC9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427162"/>
            <a:ext cx="86106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8D787-4D5A-42F5-804C-86D7E677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Analog Comparison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2099"/>
            <a:ext cx="10154587" cy="34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6F3A0-70AF-4110-B2E9-BEFE126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40208A-A19E-4E17-AE4B-207DA31B0356}"/>
              </a:ext>
            </a:extLst>
          </p:cNvPr>
          <p:cNvSpPr txBox="1"/>
          <p:nvPr/>
        </p:nvSpPr>
        <p:spPr>
          <a:xfrm>
            <a:off x="2220912" y="1874837"/>
            <a:ext cx="4089581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components are electrical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components are mechanical</a:t>
            </a:r>
          </a:p>
        </p:txBody>
      </p:sp>
      <p:pic>
        <p:nvPicPr>
          <p:cNvPr id="1026" name="Picture 2" descr="Image result for components of electromechanical system">
            <a:extLst>
              <a:ext uri="{FF2B5EF4-FFF2-40B4-BE49-F238E27FC236}">
                <a16:creationId xmlns:a16="http://schemas.microsoft.com/office/drawing/2014/main" xmlns="" id="{F30BF6E3-FDFB-4DFE-9B16-12E4ED05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56" y="2951162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obot">
            <a:extLst>
              <a:ext uri="{FF2B5EF4-FFF2-40B4-BE49-F238E27FC236}">
                <a16:creationId xmlns:a16="http://schemas.microsoft.com/office/drawing/2014/main" xmlns="" id="{2BDDFD0B-7C3F-4132-9EB1-F577324A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68" y="50772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6F3A0-70AF-4110-B2E9-BEFE126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components</a:t>
            </a:r>
          </a:p>
        </p:txBody>
      </p:sp>
      <p:pic>
        <p:nvPicPr>
          <p:cNvPr id="2050" name="Picture 2" descr="Image result for spring coil">
            <a:extLst>
              <a:ext uri="{FF2B5EF4-FFF2-40B4-BE49-F238E27FC236}">
                <a16:creationId xmlns:a16="http://schemas.microsoft.com/office/drawing/2014/main" xmlns="" id="{B827C0FA-05DD-4C0C-B3C9-78790825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" y="23320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ycle brake">
            <a:extLst>
              <a:ext uri="{FF2B5EF4-FFF2-40B4-BE49-F238E27FC236}">
                <a16:creationId xmlns:a16="http://schemas.microsoft.com/office/drawing/2014/main" xmlns="" id="{8724B73E-8249-46AC-9446-E7D4D491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125" y="260349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ss">
            <a:extLst>
              <a:ext uri="{FF2B5EF4-FFF2-40B4-BE49-F238E27FC236}">
                <a16:creationId xmlns:a16="http://schemas.microsoft.com/office/drawing/2014/main" xmlns="" id="{B371509B-C3DF-4BD3-A19B-A55281B6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2" y="260349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7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34316-01D7-485A-BBDE-19901B4B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Translational Mechanical System</a:t>
            </a:r>
            <a:br>
              <a:rPr lang="en-US" dirty="0"/>
            </a:br>
            <a:r>
              <a:rPr lang="en-US" dirty="0"/>
              <a:t>Transfer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454A6F-02F1-4918-8C70-401D038A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72" y="1781526"/>
            <a:ext cx="6996906" cy="54273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41695B-A72F-4CA0-8A7A-546584ADEB05}"/>
              </a:ext>
            </a:extLst>
          </p:cNvPr>
          <p:cNvSpPr/>
          <p:nvPr/>
        </p:nvSpPr>
        <p:spPr bwMode="auto">
          <a:xfrm>
            <a:off x="4887912" y="2255837"/>
            <a:ext cx="3649266" cy="426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C4E9C8-E6BF-4EC8-8B85-EABC8BF778D6}"/>
                  </a:ext>
                </a:extLst>
              </p:cNvPr>
              <p:cNvSpPr txBox="1"/>
              <p:nvPr/>
            </p:nvSpPr>
            <p:spPr>
              <a:xfrm>
                <a:off x="11112" y="3179414"/>
                <a:ext cx="1349857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𝐾𝑥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4E9C8-E6BF-4EC8-8B85-EABC8BF7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" y="3179414"/>
                <a:ext cx="1349857" cy="981423"/>
              </a:xfrm>
              <a:prstGeom prst="rect">
                <a:avLst/>
              </a:prstGeom>
              <a:blipFill>
                <a:blip r:embed="rId3"/>
                <a:stretch>
                  <a:fillRect l="-4977" t="-42236" r="-23982" b="-93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FF9839D-E13F-4267-9EF0-63E140DCF0EC}"/>
                  </a:ext>
                </a:extLst>
              </p:cNvPr>
              <p:cNvSpPr txBox="1"/>
              <p:nvPr/>
            </p:nvSpPr>
            <p:spPr>
              <a:xfrm>
                <a:off x="449029" y="5925694"/>
                <a:ext cx="1084976" cy="597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F9839D-E13F-4267-9EF0-63E140D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29" y="5925694"/>
                <a:ext cx="1084976" cy="597343"/>
              </a:xfrm>
              <a:prstGeom prst="rect">
                <a:avLst/>
              </a:prstGeom>
              <a:blipFill>
                <a:blip r:embed="rId4"/>
                <a:stretch>
                  <a:fillRect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E6102D63-BA58-4145-BA13-50DC67B98DDF}"/>
                  </a:ext>
                </a:extLst>
              </p:cNvPr>
              <p:cNvSpPr/>
              <p:nvPr/>
            </p:nvSpPr>
            <p:spPr>
              <a:xfrm>
                <a:off x="1966021" y="5075237"/>
                <a:ext cx="415819" cy="34996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102D63-BA58-4145-BA13-50DC67B98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021" y="5075237"/>
                <a:ext cx="415819" cy="349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469A244B-D727-4DD0-87A4-669476B2DC0A}"/>
                  </a:ext>
                </a:extLst>
              </p:cNvPr>
              <p:cNvSpPr/>
              <p:nvPr/>
            </p:nvSpPr>
            <p:spPr>
              <a:xfrm>
                <a:off x="3973907" y="4677731"/>
                <a:ext cx="760336" cy="3213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9A244B-D727-4DD0-87A4-669476B2D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07" y="4677731"/>
                <a:ext cx="760336" cy="3213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84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A525A-8891-42DC-81C3-E1EA5163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F7994D8-D832-4804-82A8-4336E01E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55" y="1589552"/>
            <a:ext cx="5212116" cy="1760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62FD12B5-3F6E-49B4-A9D1-3869F4129AE1}"/>
                  </a:ext>
                </a:extLst>
              </p:cNvPr>
              <p:cNvSpPr/>
              <p:nvPr/>
            </p:nvSpPr>
            <p:spPr>
              <a:xfrm>
                <a:off x="2601912" y="3347804"/>
                <a:ext cx="3992953" cy="1918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FD12B5-3F6E-49B4-A9D1-3869F4129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12" y="3347804"/>
                <a:ext cx="3992953" cy="1918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97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A525A-8891-42DC-81C3-E1EA5163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5E3DEC-BDD7-4937-847F-067A99FA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52" y="1417637"/>
            <a:ext cx="5838825" cy="3181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9D27395-5130-48A3-A1FC-6C98BA665BE4}"/>
                  </a:ext>
                </a:extLst>
              </p:cNvPr>
              <p:cNvSpPr txBox="1"/>
              <p:nvPr/>
            </p:nvSpPr>
            <p:spPr>
              <a:xfrm>
                <a:off x="503238" y="4922837"/>
                <a:ext cx="7958654" cy="2265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/>
                  <a:t>Start with defining displacement of each mass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Write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Write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buFont typeface="Times New Roman" panose="02020603050405020304" pitchFamily="18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Times New Roman" panose="02020603050405020304" pitchFamily="18" charset="0"/>
                  <a:buAutoNum type="arabicPeriod"/>
                </a:pPr>
                <a:r>
                  <a:rPr lang="en-US" sz="1600" dirty="0"/>
                  <a:t>From 5.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pPr marL="342900" indent="-342900">
                  <a:buFont typeface="Times New Roman" panose="02020603050405020304" pitchFamily="18" charset="0"/>
                  <a:buAutoNum type="arabicPeriod"/>
                </a:pPr>
                <a:r>
                  <a:rPr lang="en-US" sz="1600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in 3.</a:t>
                </a:r>
              </a:p>
              <a:p>
                <a:pPr marL="342900" indent="-342900">
                  <a:buFont typeface="Times New Roman" panose="02020603050405020304" pitchFamily="18" charset="0"/>
                  <a:buAutoNum type="arabicPeriod"/>
                </a:pPr>
                <a:r>
                  <a:rPr lang="en-US" sz="1600" dirty="0"/>
                  <a:t>From 5.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D27395-5130-48A3-A1FC-6C98BA66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8" y="4922837"/>
                <a:ext cx="7958654" cy="2265300"/>
              </a:xfrm>
              <a:prstGeom prst="rect">
                <a:avLst/>
              </a:prstGeom>
              <a:blipFill>
                <a:blip r:embed="rId3"/>
                <a:stretch>
                  <a:fillRect l="-38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65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35C3B0-2DB8-465C-9E72-0913E780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21" y="1617054"/>
            <a:ext cx="8097591" cy="5972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34316-01D7-485A-BBDE-19901B4B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Translational Mechanical System</a:t>
            </a:r>
            <a:br>
              <a:rPr lang="en-US" dirty="0"/>
            </a:br>
            <a:r>
              <a:rPr lang="en-US" dirty="0"/>
              <a:t>Transfer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41695B-A72F-4CA0-8A7A-546584ADEB05}"/>
              </a:ext>
            </a:extLst>
          </p:cNvPr>
          <p:cNvSpPr/>
          <p:nvPr/>
        </p:nvSpPr>
        <p:spPr bwMode="auto">
          <a:xfrm>
            <a:off x="5641534" y="2179637"/>
            <a:ext cx="4276929" cy="4648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C4E9C8-E6BF-4EC8-8B85-EABC8BF778D6}"/>
                  </a:ext>
                </a:extLst>
              </p:cNvPr>
              <p:cNvSpPr txBox="1"/>
              <p:nvPr/>
            </p:nvSpPr>
            <p:spPr>
              <a:xfrm>
                <a:off x="-133546" y="2941637"/>
                <a:ext cx="1780744" cy="1277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4E9C8-E6BF-4EC8-8B85-EABC8BF7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46" y="2941637"/>
                <a:ext cx="1780744" cy="1277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FF9839D-E13F-4267-9EF0-63E140DCF0EC}"/>
                  </a:ext>
                </a:extLst>
              </p:cNvPr>
              <p:cNvSpPr txBox="1"/>
              <p:nvPr/>
            </p:nvSpPr>
            <p:spPr>
              <a:xfrm>
                <a:off x="158156" y="5905024"/>
                <a:ext cx="1432765" cy="765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F9839D-E13F-4267-9EF0-63E140D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6" y="5905024"/>
                <a:ext cx="1432765" cy="765722"/>
              </a:xfrm>
              <a:prstGeom prst="rect">
                <a:avLst/>
              </a:prstGeom>
              <a:blipFill>
                <a:blip r:embed="rId4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6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34316-01D7-485A-BBDE-19901B4B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Translational Mechanical System</a:t>
            </a:r>
            <a:br>
              <a:rPr lang="en-US" dirty="0"/>
            </a:br>
            <a:r>
              <a:rPr lang="en-US" dirty="0"/>
              <a:t>Transfer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454A6F-02F1-4918-8C70-401D038A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72" y="1781526"/>
            <a:ext cx="6996906" cy="54273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41695B-A72F-4CA0-8A7A-546584ADEB05}"/>
              </a:ext>
            </a:extLst>
          </p:cNvPr>
          <p:cNvSpPr/>
          <p:nvPr/>
        </p:nvSpPr>
        <p:spPr bwMode="auto">
          <a:xfrm>
            <a:off x="4887912" y="2255837"/>
            <a:ext cx="3649266" cy="426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F70ACD-FB96-46F0-B050-A16589EF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87" y="1189037"/>
            <a:ext cx="10080625" cy="6370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C4E9C8-E6BF-4EC8-8B85-EABC8BF778D6}"/>
                  </a:ext>
                </a:extLst>
              </p:cNvPr>
              <p:cNvSpPr txBox="1"/>
              <p:nvPr/>
            </p:nvSpPr>
            <p:spPr>
              <a:xfrm>
                <a:off x="11112" y="3179414"/>
                <a:ext cx="1349857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𝐾𝑥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4E9C8-E6BF-4EC8-8B85-EABC8BF7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" y="3179414"/>
                <a:ext cx="1349857" cy="981423"/>
              </a:xfrm>
              <a:prstGeom prst="rect">
                <a:avLst/>
              </a:prstGeom>
              <a:blipFill>
                <a:blip r:embed="rId4"/>
                <a:stretch>
                  <a:fillRect l="-4977" t="-42236" r="-23982" b="-93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FF9839D-E13F-4267-9EF0-63E140DCF0EC}"/>
                  </a:ext>
                </a:extLst>
              </p:cNvPr>
              <p:cNvSpPr txBox="1"/>
              <p:nvPr/>
            </p:nvSpPr>
            <p:spPr>
              <a:xfrm>
                <a:off x="449029" y="5925694"/>
                <a:ext cx="1084976" cy="597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F9839D-E13F-4267-9EF0-63E140D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29" y="5925694"/>
                <a:ext cx="1084976" cy="597343"/>
              </a:xfrm>
              <a:prstGeom prst="rect">
                <a:avLst/>
              </a:prstGeom>
              <a:blipFill>
                <a:blip r:embed="rId5"/>
                <a:stretch>
                  <a:fillRect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E14685C-A18F-4085-B6F7-BC44AE2758FF}"/>
              </a:ext>
            </a:extLst>
          </p:cNvPr>
          <p:cNvSpPr/>
          <p:nvPr/>
        </p:nvSpPr>
        <p:spPr bwMode="auto">
          <a:xfrm>
            <a:off x="8716481" y="1781526"/>
            <a:ext cx="6610831" cy="484549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E5165554-A53B-4C5F-9EDA-79C62E202D94}"/>
                  </a:ext>
                </a:extLst>
              </p:cNvPr>
              <p:cNvSpPr/>
              <p:nvPr/>
            </p:nvSpPr>
            <p:spPr>
              <a:xfrm>
                <a:off x="1966021" y="5075237"/>
                <a:ext cx="415819" cy="34996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165554-A53B-4C5F-9EDA-79C62E202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021" y="5075237"/>
                <a:ext cx="415819" cy="3499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B6E32484-3D47-4477-B936-AB286494122C}"/>
                  </a:ext>
                </a:extLst>
              </p:cNvPr>
              <p:cNvSpPr/>
              <p:nvPr/>
            </p:nvSpPr>
            <p:spPr>
              <a:xfrm>
                <a:off x="3973907" y="4694237"/>
                <a:ext cx="614014" cy="264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E32484-3D47-4477-B936-AB2864941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07" y="4694237"/>
                <a:ext cx="614014" cy="2640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5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A525A-8891-42DC-81C3-E1EA5163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BCE7B4-3475-4D4F-A7FF-1E504466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302678"/>
            <a:ext cx="5153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0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93</Words>
  <Application>Microsoft Office PowerPoint</Application>
  <PresentationFormat>Custom</PresentationFormat>
  <Paragraphs>60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Microsoft YaHei</vt:lpstr>
      <vt:lpstr>Arial</vt:lpstr>
      <vt:lpstr>Cambria Math</vt:lpstr>
      <vt:lpstr>DejaVu Sans</vt:lpstr>
      <vt:lpstr>Geneva</vt:lpstr>
      <vt:lpstr>Lucida Sans Unicode</vt:lpstr>
      <vt:lpstr>Noto Sans Regular</vt:lpstr>
      <vt:lpstr>Times New Roman</vt:lpstr>
      <vt:lpstr>Office Theme</vt:lpstr>
      <vt:lpstr>PowerPoint Presentation</vt:lpstr>
      <vt:lpstr>Components of system</vt:lpstr>
      <vt:lpstr>Mechanical components</vt:lpstr>
      <vt:lpstr>Translational Mechanical System Transfer Functions</vt:lpstr>
      <vt:lpstr>Example 2.16</vt:lpstr>
      <vt:lpstr>Example 2.17</vt:lpstr>
      <vt:lpstr>Translational Mechanical System Transfer Functions</vt:lpstr>
      <vt:lpstr>Translational Mechanical System Transfer Functions</vt:lpstr>
      <vt:lpstr>Example 2.19</vt:lpstr>
      <vt:lpstr>Example 2.20</vt:lpstr>
      <vt:lpstr>Gears</vt:lpstr>
      <vt:lpstr>Example 2.21</vt:lpstr>
      <vt:lpstr>Electromechanical System Transfer Functions</vt:lpstr>
      <vt:lpstr>Series Analog</vt:lpstr>
      <vt:lpstr>Series Analog Comparison</vt:lpstr>
      <vt:lpstr>Parallel Analog</vt:lpstr>
      <vt:lpstr>Parallel Analog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175</cp:revision>
  <cp:lastPrinted>1601-01-01T00:00:00Z</cp:lastPrinted>
  <dcterms:created xsi:type="dcterms:W3CDTF">1601-01-01T00:00:00Z</dcterms:created>
  <dcterms:modified xsi:type="dcterms:W3CDTF">2019-10-02T02:54:17Z</dcterms:modified>
</cp:coreProperties>
</file>