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3" r:id="rId9"/>
    <p:sldId id="265" r:id="rId10"/>
    <p:sldId id="262" r:id="rId11"/>
    <p:sldId id="264" r:id="rId12"/>
    <p:sldId id="266" r:id="rId13"/>
    <p:sldId id="267" r:id="rId14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80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2CED8-1A11-404C-806C-2CFC7E2A797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5A81B-7974-4321-A85E-07BF1E553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453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="" xmlns:a16="http://schemas.microsoft.com/office/drawing/2014/main" id="{A044C480-FAFF-46D7-9FB1-098F07F5FE7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5F5FE2F5-1A43-46C1-9E0F-5522050086A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047A30B7-102B-4D9D-A09A-1BC1DD777F95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="" xmlns:a16="http://schemas.microsoft.com/office/drawing/2014/main" id="{782305CC-3CB7-48A7-BA98-CF9D1B37CEDA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125" name="Rectangle 5">
            <a:extLst>
              <a:ext uri="{FF2B5EF4-FFF2-40B4-BE49-F238E27FC236}">
                <a16:creationId xmlns="" xmlns:a16="http://schemas.microsoft.com/office/drawing/2014/main" id="{814C50E7-7B6C-4AF4-954D-B90FF909DE78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126" name="Rectangle 6">
            <a:extLst>
              <a:ext uri="{FF2B5EF4-FFF2-40B4-BE49-F238E27FC236}">
                <a16:creationId xmlns="" xmlns:a16="http://schemas.microsoft.com/office/drawing/2014/main" id="{56038564-11DB-4335-9D72-B200047164F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fld id="{329C6DD6-0FDB-488F-A02A-2057E98CC4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7964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7DF5A40-4DC3-407B-93BA-753567DCC2A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A5F095-CBA7-446C-A53C-DDAF8B0E5F9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0241" name="Rectangle 1">
            <a:extLst>
              <a:ext uri="{FF2B5EF4-FFF2-40B4-BE49-F238E27FC236}">
                <a16:creationId xmlns="" xmlns:a16="http://schemas.microsoft.com/office/drawing/2014/main" id="{4F8DC687-C33A-4883-96A3-863754060DF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>
            <a:extLst>
              <a:ext uri="{FF2B5EF4-FFF2-40B4-BE49-F238E27FC236}">
                <a16:creationId xmlns="" xmlns:a16="http://schemas.microsoft.com/office/drawing/2014/main" id="{7F2CC541-827D-48DF-90C9-4DFB7EB1F62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4239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329C6DD6-0FDB-488F-A02A-2057E98CC4F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922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329C6DD6-0FDB-488F-A02A-2057E98CC4F3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0930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014AEF-856F-4EBD-A4F4-E87F02898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6095BCC-9B4C-4404-A447-B782EFBDA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0128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3BB0D6-4C22-4C38-BF5F-4F30231E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24D9F95-1036-485D-811B-6D137207E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249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B70772E-3CF1-400E-B21D-56FA41CCB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7263" y="301625"/>
            <a:ext cx="2266950" cy="6454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0558499-5472-47F6-9DC2-82F609907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1625" cy="6454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748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EEBD62-5B88-46B3-94FB-1540CD95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7BDCE2-ABC3-450B-87F4-C4BC751E0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60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657C3A-3FFB-48FE-AA0D-F9563604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2C6E202-BC18-474C-AE38-293A7956B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25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7A28A8-B96D-4BC1-B9E9-8121DD93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90A85E-6239-458D-888B-294EF590A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C13A6AC-788C-44B6-83BE-71BE8DB13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59288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032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B8E1E9-40A0-408E-9906-A2E0CC3C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27E6B9-7ECA-490A-AD43-2492E660A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8D448C6-DAE2-427C-86AE-34C8C3329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0ED7429-F5E4-49A7-A7BE-1BE5375E2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F7C4D45-D890-4D68-95CC-DA2244464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332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7612D4-8F4B-4317-B344-88140749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620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7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821CF8-4D9D-47EA-9D7F-73A2F9BB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64E5BB-D31F-47EA-B8C0-AE4B3925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FECFB37-4CD3-4E3B-A103-D20E481DE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565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5238C2-1634-4D95-ADA1-A263F3438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F93FDD8-C851-45B2-A74F-4B49D28C2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D95BA64-02CA-4F1E-889F-C6D1F15EB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628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="" xmlns:a16="http://schemas.microsoft.com/office/drawing/2014/main" id="{2D1055BB-AFB1-4F56-8D17-A4C607397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19588"/>
            <a:ext cx="503238" cy="1079500"/>
          </a:xfrm>
          <a:prstGeom prst="rect">
            <a:avLst/>
          </a:prstGeom>
          <a:solidFill>
            <a:srgbClr val="EF29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3CB0DF6D-2865-4851-97E7-16C290EBF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70975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8703660D-9604-4F46-A02D-27FB6DB98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70975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="" xmlns:a16="http://schemas.microsoft.com/office/drawing/2014/main" id="{726E2466-ABF8-4D73-90A8-6EC2ECB3C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3994150"/>
            <a:ext cx="8566150" cy="166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4800" b="1" dirty="0">
                <a:latin typeface="Geneva" charset="0"/>
                <a:cs typeface="DejaVu Sans" panose="020B0603030804020204" pitchFamily="34" charset="0"/>
              </a:rPr>
              <a:t>EEE 342</a:t>
            </a:r>
            <a:r>
              <a:rPr lang="en-US" altLang="en-US" sz="4800" b="1" dirty="0">
                <a:cs typeface="DejaVu Sans" panose="020B0603030804020204" pitchFamily="34" charset="0"/>
              </a:rPr>
              <a:t>/ETE418</a:t>
            </a:r>
            <a:endParaRPr lang="en-US" altLang="en-US" sz="4800" b="1" dirty="0">
              <a:latin typeface="Geneva" charset="0"/>
              <a:cs typeface="DejaVu Sans" panose="020B0603030804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en-US" sz="4800" b="1" dirty="0">
                <a:latin typeface="Geneva" charset="0"/>
                <a:cs typeface="DejaVu Sans" panose="020B0603030804020204" pitchFamily="34" charset="0"/>
              </a:rPr>
              <a:t>Control Engineering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1C4B9D59-FA88-426B-BA6D-0680F1F5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5656581"/>
            <a:ext cx="856615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3200" dirty="0">
                <a:latin typeface="Noto Sans Regular" panose="020B0502040504020204" pitchFamily="34"/>
                <a:cs typeface="DejaVu Sans" panose="020B0603030804020204" pitchFamily="34" charset="0"/>
              </a:rPr>
              <a:t>Fall 2019</a:t>
            </a:r>
          </a:p>
          <a:p>
            <a:pPr algn="ctr">
              <a:lnSpc>
                <a:spcPct val="100000"/>
              </a:lnSpc>
            </a:pPr>
            <a:r>
              <a:rPr lang="en-US" altLang="en-US" sz="3200" dirty="0">
                <a:latin typeface="Noto Sans Regular" panose="020B0502040504020204" pitchFamily="34"/>
                <a:cs typeface="DejaVu Sans" panose="020B0603030804020204" pitchFamily="34" charset="0"/>
              </a:rPr>
              <a:t>Lecture # 04</a:t>
            </a:r>
          </a:p>
          <a:p>
            <a:pPr algn="ctr">
              <a:lnSpc>
                <a:spcPct val="100000"/>
              </a:lnSpc>
            </a:pPr>
            <a:r>
              <a:rPr lang="en-US" altLang="en-US" sz="3200" dirty="0">
                <a:latin typeface="Noto Sans Regular" panose="020B0502040504020204" pitchFamily="34"/>
                <a:cs typeface="DejaVu Sans" panose="020B0603030804020204" pitchFamily="34" charset="0"/>
              </a:rPr>
              <a:t>14 October 2019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33748E-DDCA-40CE-8115-DF48B92E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Second-Order Systems: 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="" xmlns:a16="http://schemas.microsoft.com/office/drawing/2014/main" id="{25CE137E-A09C-4B03-AC89-418E8C1DF014}"/>
                  </a:ext>
                </a:extLst>
              </p:cNvPr>
              <p:cNvSpPr/>
              <p:nvPr/>
            </p:nvSpPr>
            <p:spPr>
              <a:xfrm>
                <a:off x="11112" y="1247751"/>
                <a:ext cx="4673651" cy="2478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5CE137E-A09C-4B03-AC89-418E8C1DF0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2" y="1247751"/>
                <a:ext cx="4673651" cy="24786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62A80F90-3B11-4545-935D-4FF78196AEB5}"/>
              </a:ext>
            </a:extLst>
          </p:cNvPr>
          <p:cNvSpPr/>
          <p:nvPr/>
        </p:nvSpPr>
        <p:spPr bwMode="auto">
          <a:xfrm>
            <a:off x="1154112" y="3301150"/>
            <a:ext cx="8351838" cy="3554420"/>
          </a:xfrm>
          <a:custGeom>
            <a:avLst/>
            <a:gdLst>
              <a:gd name="connsiteX0" fmla="*/ 0 w 8467725"/>
              <a:gd name="connsiteY0" fmla="*/ 0 h 3464669"/>
              <a:gd name="connsiteX1" fmla="*/ 1419225 w 8467725"/>
              <a:gd name="connsiteY1" fmla="*/ 2686050 h 3464669"/>
              <a:gd name="connsiteX2" fmla="*/ 5629275 w 8467725"/>
              <a:gd name="connsiteY2" fmla="*/ 3371850 h 3464669"/>
              <a:gd name="connsiteX3" fmla="*/ 8467725 w 8467725"/>
              <a:gd name="connsiteY3" fmla="*/ 981075 h 346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7725" h="3464669">
                <a:moveTo>
                  <a:pt x="0" y="0"/>
                </a:moveTo>
                <a:cubicBezTo>
                  <a:pt x="240506" y="1062037"/>
                  <a:pt x="481013" y="2124075"/>
                  <a:pt x="1419225" y="2686050"/>
                </a:cubicBezTo>
                <a:cubicBezTo>
                  <a:pt x="2357437" y="3248025"/>
                  <a:pt x="4454525" y="3656012"/>
                  <a:pt x="5629275" y="3371850"/>
                </a:cubicBezTo>
                <a:cubicBezTo>
                  <a:pt x="6804025" y="3087688"/>
                  <a:pt x="7635875" y="2034381"/>
                  <a:pt x="8467725" y="981075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F3183D17-1555-4550-A385-55ED91B4091E}"/>
              </a:ext>
            </a:extLst>
          </p:cNvPr>
          <p:cNvSpPr txBox="1"/>
          <p:nvPr/>
        </p:nvSpPr>
        <p:spPr>
          <a:xfrm>
            <a:off x="605696" y="6073952"/>
            <a:ext cx="171072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1.ii &amp; 1.iii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D1E5A267-CF2C-4A59-8397-BB5BD311CA55}"/>
              </a:ext>
            </a:extLst>
          </p:cNvPr>
          <p:cNvCxnSpPr>
            <a:endCxn id="57" idx="2"/>
          </p:cNvCxnSpPr>
          <p:nvPr/>
        </p:nvCxnSpPr>
        <p:spPr bwMode="auto">
          <a:xfrm>
            <a:off x="5308654" y="4171393"/>
            <a:ext cx="4730696" cy="13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8762FAA4-74BA-4036-A337-9653D306BB7E}"/>
              </a:ext>
            </a:extLst>
          </p:cNvPr>
          <p:cNvCxnSpPr/>
          <p:nvPr/>
        </p:nvCxnSpPr>
        <p:spPr bwMode="auto">
          <a:xfrm flipV="1">
            <a:off x="9630344" y="1703531"/>
            <a:ext cx="99964" cy="391566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5150462B-4456-4FC9-8F79-CC302D923049}"/>
              </a:ext>
            </a:extLst>
          </p:cNvPr>
          <p:cNvSpPr txBox="1"/>
          <p:nvPr/>
        </p:nvSpPr>
        <p:spPr>
          <a:xfrm>
            <a:off x="9364875" y="1686162"/>
            <a:ext cx="40267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jw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C7417601-1515-4AE3-8332-C12EB7431535}"/>
              </a:ext>
            </a:extLst>
          </p:cNvPr>
          <p:cNvSpPr txBox="1"/>
          <p:nvPr/>
        </p:nvSpPr>
        <p:spPr>
          <a:xfrm>
            <a:off x="9875683" y="3822753"/>
            <a:ext cx="32733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cs typeface="Arial" panose="020B0604020202020204" pitchFamily="34" charset="0"/>
              </a:rPr>
              <a:t>σ</a:t>
            </a:r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5B84ED4B-5E84-4C85-A2EF-87C8D26D7BE3}"/>
              </a:ext>
            </a:extLst>
          </p:cNvPr>
          <p:cNvSpPr/>
          <p:nvPr/>
        </p:nvSpPr>
        <p:spPr bwMode="auto">
          <a:xfrm>
            <a:off x="5733935" y="2332037"/>
            <a:ext cx="3657600" cy="3657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8C9F2613-FCE5-485E-8EB1-B0CDEE22CA71}"/>
              </a:ext>
            </a:extLst>
          </p:cNvPr>
          <p:cNvSpPr txBox="1"/>
          <p:nvPr/>
        </p:nvSpPr>
        <p:spPr>
          <a:xfrm>
            <a:off x="9118654" y="3779837"/>
            <a:ext cx="614271" cy="349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+1.ii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C37D0A6-12BF-4A1A-82A8-F4B206358195}"/>
              </a:ext>
            </a:extLst>
          </p:cNvPr>
          <p:cNvSpPr txBox="1"/>
          <p:nvPr/>
        </p:nvSpPr>
        <p:spPr>
          <a:xfrm>
            <a:off x="5116512" y="4035303"/>
            <a:ext cx="556563" cy="349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-1.ii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="" xmlns:a16="http://schemas.microsoft.com/office/drawing/2014/main" id="{A52CE35D-96F7-4F94-B6CD-EFA49B8A25DD}"/>
                  </a:ext>
                </a:extLst>
              </p:cNvPr>
              <p:cNvSpPr/>
              <p:nvPr/>
            </p:nvSpPr>
            <p:spPr>
              <a:xfrm>
                <a:off x="7326312" y="4191869"/>
                <a:ext cx="544636" cy="349968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52CE35D-96F7-4F94-B6CD-EFA49B8A2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312" y="4191869"/>
                <a:ext cx="544636" cy="3499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Left Brace 61">
            <a:extLst>
              <a:ext uri="{FF2B5EF4-FFF2-40B4-BE49-F238E27FC236}">
                <a16:creationId xmlns="" xmlns:a16="http://schemas.microsoft.com/office/drawing/2014/main" id="{342E115F-79B7-4A62-8B66-B07EA46FB08F}"/>
              </a:ext>
            </a:extLst>
          </p:cNvPr>
          <p:cNvSpPr/>
          <p:nvPr/>
        </p:nvSpPr>
        <p:spPr bwMode="auto">
          <a:xfrm rot="16200000">
            <a:off x="6511376" y="3710365"/>
            <a:ext cx="349969" cy="1844188"/>
          </a:xfrm>
          <a:prstGeom prst="lef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="" xmlns:a16="http://schemas.microsoft.com/office/drawing/2014/main" id="{12837C1E-4B4A-4B60-AD19-B0506C5B1888}"/>
                  </a:ext>
                </a:extLst>
              </p:cNvPr>
              <p:cNvSpPr/>
              <p:nvPr/>
            </p:nvSpPr>
            <p:spPr>
              <a:xfrm>
                <a:off x="5928359" y="4048812"/>
                <a:ext cx="1348767" cy="642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2837C1E-4B4A-4B60-AD19-B0506C5B18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359" y="4048812"/>
                <a:ext cx="1348767" cy="6420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Left Brace 63">
            <a:extLst>
              <a:ext uri="{FF2B5EF4-FFF2-40B4-BE49-F238E27FC236}">
                <a16:creationId xmlns="" xmlns:a16="http://schemas.microsoft.com/office/drawing/2014/main" id="{44134D4D-89EB-4A9D-B9BF-EB7C361598ED}"/>
              </a:ext>
            </a:extLst>
          </p:cNvPr>
          <p:cNvSpPr/>
          <p:nvPr/>
        </p:nvSpPr>
        <p:spPr bwMode="auto">
          <a:xfrm rot="16200000">
            <a:off x="8363009" y="3703286"/>
            <a:ext cx="349969" cy="1844188"/>
          </a:xfrm>
          <a:prstGeom prst="lef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="" xmlns:a16="http://schemas.microsoft.com/office/drawing/2014/main" id="{FDA60475-23B3-4452-9449-99BCD8082AB3}"/>
                  </a:ext>
                </a:extLst>
              </p:cNvPr>
              <p:cNvSpPr/>
              <p:nvPr/>
            </p:nvSpPr>
            <p:spPr>
              <a:xfrm>
                <a:off x="7837874" y="4017730"/>
                <a:ext cx="1348767" cy="642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DA60475-23B3-4452-9449-99BCD8082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874" y="4017730"/>
                <a:ext cx="1348767" cy="6420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Left Brace 65">
            <a:extLst>
              <a:ext uri="{FF2B5EF4-FFF2-40B4-BE49-F238E27FC236}">
                <a16:creationId xmlns="" xmlns:a16="http://schemas.microsoft.com/office/drawing/2014/main" id="{841205E8-9EEF-41E3-BBE1-4DF5A0FB4F5C}"/>
              </a:ext>
            </a:extLst>
          </p:cNvPr>
          <p:cNvSpPr/>
          <p:nvPr/>
        </p:nvSpPr>
        <p:spPr bwMode="auto">
          <a:xfrm rot="10800000">
            <a:off x="7607843" y="2318895"/>
            <a:ext cx="349969" cy="1844188"/>
          </a:xfrm>
          <a:prstGeom prst="lef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="" xmlns:a16="http://schemas.microsoft.com/office/drawing/2014/main" id="{2F9A66FC-A9E4-4626-9E71-E0551BE8B552}"/>
                  </a:ext>
                </a:extLst>
              </p:cNvPr>
              <p:cNvSpPr/>
              <p:nvPr/>
            </p:nvSpPr>
            <p:spPr>
              <a:xfrm rot="16200000">
                <a:off x="6793330" y="2808116"/>
                <a:ext cx="1387238" cy="642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F9A66FC-A9E4-4626-9E71-E0551BE8B5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793330" y="2808116"/>
                <a:ext cx="1387238" cy="6420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Left Brace 67">
            <a:extLst>
              <a:ext uri="{FF2B5EF4-FFF2-40B4-BE49-F238E27FC236}">
                <a16:creationId xmlns="" xmlns:a16="http://schemas.microsoft.com/office/drawing/2014/main" id="{8BD4E738-0B59-4D29-8E1F-96632DA78D0F}"/>
              </a:ext>
            </a:extLst>
          </p:cNvPr>
          <p:cNvSpPr/>
          <p:nvPr/>
        </p:nvSpPr>
        <p:spPr bwMode="auto">
          <a:xfrm rot="10800000">
            <a:off x="7638780" y="4163619"/>
            <a:ext cx="349969" cy="1844188"/>
          </a:xfrm>
          <a:prstGeom prst="lef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="" xmlns:a16="http://schemas.microsoft.com/office/drawing/2014/main" id="{FE4BD185-0BFB-4B79-9E8C-A81F660D9363}"/>
                  </a:ext>
                </a:extLst>
              </p:cNvPr>
              <p:cNvSpPr/>
              <p:nvPr/>
            </p:nvSpPr>
            <p:spPr>
              <a:xfrm rot="16200000">
                <a:off x="6807029" y="5123200"/>
                <a:ext cx="1387238" cy="642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E4BD185-0BFB-4B79-9E8C-A81F660D9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807029" y="5123200"/>
                <a:ext cx="1387238" cy="6420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CB831394-AB3E-4AD7-A691-A182DB75D5C6}"/>
              </a:ext>
            </a:extLst>
          </p:cNvPr>
          <p:cNvSpPr txBox="1"/>
          <p:nvPr/>
        </p:nvSpPr>
        <p:spPr>
          <a:xfrm>
            <a:off x="7322090" y="1930034"/>
            <a:ext cx="665567" cy="349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+1.iii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E4633EBB-0206-4F2A-9016-D0081F6F1F8A}"/>
              </a:ext>
            </a:extLst>
          </p:cNvPr>
          <p:cNvSpPr txBox="1"/>
          <p:nvPr/>
        </p:nvSpPr>
        <p:spPr>
          <a:xfrm>
            <a:off x="7500648" y="6073952"/>
            <a:ext cx="607859" cy="349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-1.iii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F447C9C-89E2-42CF-9B70-71F78F8861CC}"/>
              </a:ext>
            </a:extLst>
          </p:cNvPr>
          <p:cNvSpPr txBox="1"/>
          <p:nvPr/>
        </p:nvSpPr>
        <p:spPr>
          <a:xfrm>
            <a:off x="7444958" y="4012078"/>
            <a:ext cx="33855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8CCA6B40-CAD9-4A63-B3F8-522F93AB3CC4}"/>
              </a:ext>
            </a:extLst>
          </p:cNvPr>
          <p:cNvSpPr txBox="1"/>
          <p:nvPr/>
        </p:nvSpPr>
        <p:spPr>
          <a:xfrm>
            <a:off x="5592809" y="4030791"/>
            <a:ext cx="33855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12575DF9-91C7-48EE-A1B0-675A71E5D49F}"/>
              </a:ext>
            </a:extLst>
          </p:cNvPr>
          <p:cNvSpPr txBox="1"/>
          <p:nvPr/>
        </p:nvSpPr>
        <p:spPr>
          <a:xfrm>
            <a:off x="9240767" y="4008437"/>
            <a:ext cx="33855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41E7B935-CA83-477D-8C0D-B53702EC0E5C}"/>
              </a:ext>
            </a:extLst>
          </p:cNvPr>
          <p:cNvSpPr txBox="1"/>
          <p:nvPr/>
        </p:nvSpPr>
        <p:spPr>
          <a:xfrm>
            <a:off x="7499320" y="5832824"/>
            <a:ext cx="33855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1D258125-1CB2-4198-8F2B-9C498A6E8432}"/>
              </a:ext>
            </a:extLst>
          </p:cNvPr>
          <p:cNvSpPr txBox="1"/>
          <p:nvPr/>
        </p:nvSpPr>
        <p:spPr>
          <a:xfrm>
            <a:off x="7381222" y="2194386"/>
            <a:ext cx="33855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="" xmlns:a16="http://schemas.microsoft.com/office/drawing/2014/main" id="{B4356497-46E3-4979-9551-3C34EC9D9899}"/>
                  </a:ext>
                </a:extLst>
              </p:cNvPr>
              <p:cNvSpPr/>
              <p:nvPr/>
            </p:nvSpPr>
            <p:spPr>
              <a:xfrm>
                <a:off x="7299149" y="3803252"/>
                <a:ext cx="656462" cy="349968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4356497-46E3-4979-9551-3C34EC9D9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149" y="3803252"/>
                <a:ext cx="656462" cy="3499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59973147-98C1-49D4-A4C4-8F9B84B264DB}"/>
              </a:ext>
            </a:extLst>
          </p:cNvPr>
          <p:cNvSpPr txBox="1"/>
          <p:nvPr/>
        </p:nvSpPr>
        <p:spPr>
          <a:xfrm>
            <a:off x="9508322" y="4017730"/>
            <a:ext cx="33855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6108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33748E-DDCA-40CE-8115-DF48B92E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Second-Order Systems: Introduction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="" xmlns:a16="http://schemas.microsoft.com/office/drawing/2014/main" id="{ADB1B19B-3655-4387-8381-C3C944816C42}"/>
              </a:ext>
            </a:extLst>
          </p:cNvPr>
          <p:cNvCxnSpPr>
            <a:endCxn id="93" idx="2"/>
          </p:cNvCxnSpPr>
          <p:nvPr/>
        </p:nvCxnSpPr>
        <p:spPr bwMode="auto">
          <a:xfrm>
            <a:off x="298349" y="4040981"/>
            <a:ext cx="4730696" cy="13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Arrow Connector 90">
            <a:extLst>
              <a:ext uri="{FF2B5EF4-FFF2-40B4-BE49-F238E27FC236}">
                <a16:creationId xmlns="" xmlns:a16="http://schemas.microsoft.com/office/drawing/2014/main" id="{BB178466-5D8D-481B-B92B-DB807F743FDE}"/>
              </a:ext>
            </a:extLst>
          </p:cNvPr>
          <p:cNvCxnSpPr/>
          <p:nvPr/>
        </p:nvCxnSpPr>
        <p:spPr bwMode="auto">
          <a:xfrm flipV="1">
            <a:off x="4620039" y="1573119"/>
            <a:ext cx="99964" cy="391566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D4730D4F-FB21-4E61-A98D-B68322FB5361}"/>
              </a:ext>
            </a:extLst>
          </p:cNvPr>
          <p:cNvSpPr txBox="1"/>
          <p:nvPr/>
        </p:nvSpPr>
        <p:spPr>
          <a:xfrm>
            <a:off x="4354570" y="1555750"/>
            <a:ext cx="40267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jw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B223D66D-C817-4397-A29A-77680244B8CD}"/>
              </a:ext>
            </a:extLst>
          </p:cNvPr>
          <p:cNvSpPr txBox="1"/>
          <p:nvPr/>
        </p:nvSpPr>
        <p:spPr>
          <a:xfrm>
            <a:off x="4865378" y="3692341"/>
            <a:ext cx="32733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cs typeface="Arial" panose="020B0604020202020204" pitchFamily="34" charset="0"/>
              </a:rPr>
              <a:t>σ</a:t>
            </a:r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="" xmlns:a16="http://schemas.microsoft.com/office/drawing/2014/main" id="{274A6B16-D797-455F-A691-F9F7B1BDC2A1}"/>
              </a:ext>
            </a:extLst>
          </p:cNvPr>
          <p:cNvSpPr/>
          <p:nvPr/>
        </p:nvSpPr>
        <p:spPr bwMode="auto">
          <a:xfrm>
            <a:off x="723630" y="2201625"/>
            <a:ext cx="3657600" cy="3657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320A0157-01ED-4F83-8FB8-119D8920A2B2}"/>
              </a:ext>
            </a:extLst>
          </p:cNvPr>
          <p:cNvSpPr txBox="1"/>
          <p:nvPr/>
        </p:nvSpPr>
        <p:spPr>
          <a:xfrm>
            <a:off x="4108349" y="3649425"/>
            <a:ext cx="614271" cy="349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+1.ii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B693E883-4E69-4651-9194-55A9E683751B}"/>
              </a:ext>
            </a:extLst>
          </p:cNvPr>
          <p:cNvSpPr txBox="1"/>
          <p:nvPr/>
        </p:nvSpPr>
        <p:spPr>
          <a:xfrm>
            <a:off x="106207" y="3904891"/>
            <a:ext cx="556563" cy="349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-1.ii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="" xmlns:a16="http://schemas.microsoft.com/office/drawing/2014/main" id="{A5E4A05F-C43B-44DF-930A-D91706A7E732}"/>
                  </a:ext>
                </a:extLst>
              </p:cNvPr>
              <p:cNvSpPr/>
              <p:nvPr/>
            </p:nvSpPr>
            <p:spPr>
              <a:xfrm>
                <a:off x="2316007" y="4061457"/>
                <a:ext cx="544636" cy="349968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5E4A05F-C43B-44DF-930A-D91706A7E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007" y="4061457"/>
                <a:ext cx="544636" cy="3499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Left Brace 97">
            <a:extLst>
              <a:ext uri="{FF2B5EF4-FFF2-40B4-BE49-F238E27FC236}">
                <a16:creationId xmlns="" xmlns:a16="http://schemas.microsoft.com/office/drawing/2014/main" id="{3A9D1A58-8928-4054-B826-723FF107492E}"/>
              </a:ext>
            </a:extLst>
          </p:cNvPr>
          <p:cNvSpPr/>
          <p:nvPr/>
        </p:nvSpPr>
        <p:spPr bwMode="auto">
          <a:xfrm rot="16200000">
            <a:off x="1501071" y="3579953"/>
            <a:ext cx="349969" cy="1844188"/>
          </a:xfrm>
          <a:prstGeom prst="lef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="" xmlns:a16="http://schemas.microsoft.com/office/drawing/2014/main" id="{9F1F990B-C372-4FD7-B873-BB22E0777044}"/>
                  </a:ext>
                </a:extLst>
              </p:cNvPr>
              <p:cNvSpPr/>
              <p:nvPr/>
            </p:nvSpPr>
            <p:spPr>
              <a:xfrm>
                <a:off x="918054" y="3918400"/>
                <a:ext cx="1348767" cy="642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F1F990B-C372-4FD7-B873-BB22E07770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54" y="3918400"/>
                <a:ext cx="1348767" cy="6420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Left Brace 99">
            <a:extLst>
              <a:ext uri="{FF2B5EF4-FFF2-40B4-BE49-F238E27FC236}">
                <a16:creationId xmlns="" xmlns:a16="http://schemas.microsoft.com/office/drawing/2014/main" id="{3C3856BE-9D3F-4888-9989-831A7C0C2166}"/>
              </a:ext>
            </a:extLst>
          </p:cNvPr>
          <p:cNvSpPr/>
          <p:nvPr/>
        </p:nvSpPr>
        <p:spPr bwMode="auto">
          <a:xfrm rot="16200000">
            <a:off x="3352704" y="3572874"/>
            <a:ext cx="349969" cy="1844188"/>
          </a:xfrm>
          <a:prstGeom prst="lef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="" xmlns:a16="http://schemas.microsoft.com/office/drawing/2014/main" id="{F54D83E9-3516-46AD-9146-BC199B964CD6}"/>
                  </a:ext>
                </a:extLst>
              </p:cNvPr>
              <p:cNvSpPr/>
              <p:nvPr/>
            </p:nvSpPr>
            <p:spPr>
              <a:xfrm>
                <a:off x="2827569" y="3887318"/>
                <a:ext cx="1348767" cy="642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54D83E9-3516-46AD-9146-BC199B964C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569" y="3887318"/>
                <a:ext cx="1348767" cy="6420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Left Brace 101">
            <a:extLst>
              <a:ext uri="{FF2B5EF4-FFF2-40B4-BE49-F238E27FC236}">
                <a16:creationId xmlns="" xmlns:a16="http://schemas.microsoft.com/office/drawing/2014/main" id="{7698D699-F1C6-472C-ACDA-8F3E3B70CFD1}"/>
              </a:ext>
            </a:extLst>
          </p:cNvPr>
          <p:cNvSpPr/>
          <p:nvPr/>
        </p:nvSpPr>
        <p:spPr bwMode="auto">
          <a:xfrm rot="10800000">
            <a:off x="2597538" y="2188483"/>
            <a:ext cx="349969" cy="1844188"/>
          </a:xfrm>
          <a:prstGeom prst="lef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="" xmlns:a16="http://schemas.microsoft.com/office/drawing/2014/main" id="{A7A70ECD-09B5-40C6-89EC-3CF9ABFBC0D6}"/>
                  </a:ext>
                </a:extLst>
              </p:cNvPr>
              <p:cNvSpPr/>
              <p:nvPr/>
            </p:nvSpPr>
            <p:spPr>
              <a:xfrm rot="16200000">
                <a:off x="1783025" y="2677704"/>
                <a:ext cx="1387238" cy="642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7A70ECD-09B5-40C6-89EC-3CF9ABFBC0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83025" y="2677704"/>
                <a:ext cx="1387238" cy="6420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Left Brace 103">
            <a:extLst>
              <a:ext uri="{FF2B5EF4-FFF2-40B4-BE49-F238E27FC236}">
                <a16:creationId xmlns="" xmlns:a16="http://schemas.microsoft.com/office/drawing/2014/main" id="{0DF2E33C-C8D1-4B52-99CD-6FD760CE8EFE}"/>
              </a:ext>
            </a:extLst>
          </p:cNvPr>
          <p:cNvSpPr/>
          <p:nvPr/>
        </p:nvSpPr>
        <p:spPr bwMode="auto">
          <a:xfrm rot="10800000">
            <a:off x="2628475" y="4033207"/>
            <a:ext cx="349969" cy="1844188"/>
          </a:xfrm>
          <a:prstGeom prst="lef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="" xmlns:a16="http://schemas.microsoft.com/office/drawing/2014/main" id="{64933BBF-B30E-4468-A4FD-E53AF43028D6}"/>
                  </a:ext>
                </a:extLst>
              </p:cNvPr>
              <p:cNvSpPr/>
              <p:nvPr/>
            </p:nvSpPr>
            <p:spPr>
              <a:xfrm rot="16200000">
                <a:off x="1796724" y="4992788"/>
                <a:ext cx="1387238" cy="642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4933BBF-B30E-4468-A4FD-E53AF43028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96724" y="4992788"/>
                <a:ext cx="1387238" cy="6420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8F6749FF-CC29-48A2-A1EC-E8A63E81948F}"/>
              </a:ext>
            </a:extLst>
          </p:cNvPr>
          <p:cNvSpPr txBox="1"/>
          <p:nvPr/>
        </p:nvSpPr>
        <p:spPr>
          <a:xfrm>
            <a:off x="2311785" y="1799622"/>
            <a:ext cx="665567" cy="349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+1.iii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CDE43D4B-A534-41FA-8047-CC9A7DA9663F}"/>
              </a:ext>
            </a:extLst>
          </p:cNvPr>
          <p:cNvSpPr txBox="1"/>
          <p:nvPr/>
        </p:nvSpPr>
        <p:spPr>
          <a:xfrm>
            <a:off x="2490343" y="5943540"/>
            <a:ext cx="607859" cy="349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-1.iii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0FAEBE5E-D0AE-44F8-8106-45BCC6BA52E8}"/>
              </a:ext>
            </a:extLst>
          </p:cNvPr>
          <p:cNvSpPr txBox="1"/>
          <p:nvPr/>
        </p:nvSpPr>
        <p:spPr>
          <a:xfrm>
            <a:off x="2434653" y="3881666"/>
            <a:ext cx="33855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672E3EF9-EDD8-4925-8BCB-B877976C6B60}"/>
              </a:ext>
            </a:extLst>
          </p:cNvPr>
          <p:cNvSpPr txBox="1"/>
          <p:nvPr/>
        </p:nvSpPr>
        <p:spPr>
          <a:xfrm>
            <a:off x="582504" y="3900379"/>
            <a:ext cx="33855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3C22EC4D-B506-4387-945D-C9D0FAE2D3D0}"/>
              </a:ext>
            </a:extLst>
          </p:cNvPr>
          <p:cNvSpPr txBox="1"/>
          <p:nvPr/>
        </p:nvSpPr>
        <p:spPr>
          <a:xfrm>
            <a:off x="4230462" y="3878025"/>
            <a:ext cx="33855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4173341A-CAA6-4BDB-9088-75F311C7821A}"/>
              </a:ext>
            </a:extLst>
          </p:cNvPr>
          <p:cNvSpPr txBox="1"/>
          <p:nvPr/>
        </p:nvSpPr>
        <p:spPr>
          <a:xfrm>
            <a:off x="2489015" y="5702412"/>
            <a:ext cx="33855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99D254C7-1BBD-4208-A339-C31E7F628907}"/>
              </a:ext>
            </a:extLst>
          </p:cNvPr>
          <p:cNvSpPr txBox="1"/>
          <p:nvPr/>
        </p:nvSpPr>
        <p:spPr>
          <a:xfrm>
            <a:off x="2370917" y="2063974"/>
            <a:ext cx="33855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="" xmlns:a16="http://schemas.microsoft.com/office/drawing/2014/main" id="{D44629C8-E60A-4830-A8FC-292881822E86}"/>
                  </a:ext>
                </a:extLst>
              </p:cNvPr>
              <p:cNvSpPr/>
              <p:nvPr/>
            </p:nvSpPr>
            <p:spPr>
              <a:xfrm>
                <a:off x="2288844" y="3672840"/>
                <a:ext cx="656462" cy="349968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44629C8-E60A-4830-A8FC-292881822E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44" y="3672840"/>
                <a:ext cx="656462" cy="3499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="" xmlns:a16="http://schemas.microsoft.com/office/drawing/2014/main" id="{47103931-B5D2-45FA-8EA8-7AF611D894B2}"/>
              </a:ext>
            </a:extLst>
          </p:cNvPr>
          <p:cNvCxnSpPr/>
          <p:nvPr/>
        </p:nvCxnSpPr>
        <p:spPr bwMode="auto">
          <a:xfrm>
            <a:off x="5129568" y="4974603"/>
            <a:ext cx="4730696" cy="13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Straight Arrow Connector 114">
            <a:extLst>
              <a:ext uri="{FF2B5EF4-FFF2-40B4-BE49-F238E27FC236}">
                <a16:creationId xmlns="" xmlns:a16="http://schemas.microsoft.com/office/drawing/2014/main" id="{E7B38331-75CF-4F85-9F78-998CDA15D3D8}"/>
              </a:ext>
            </a:extLst>
          </p:cNvPr>
          <p:cNvCxnSpPr/>
          <p:nvPr/>
        </p:nvCxnSpPr>
        <p:spPr bwMode="auto">
          <a:xfrm flipH="1" flipV="1">
            <a:off x="7718070" y="2413942"/>
            <a:ext cx="40836" cy="502349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F0679298-7AE1-468C-A21E-9EA51CC35E1A}"/>
              </a:ext>
            </a:extLst>
          </p:cNvPr>
          <p:cNvSpPr txBox="1"/>
          <p:nvPr/>
        </p:nvSpPr>
        <p:spPr>
          <a:xfrm>
            <a:off x="7363285" y="2489372"/>
            <a:ext cx="40267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jw</a:t>
            </a:r>
            <a:endParaRPr 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518A52CB-FF70-4FBA-A472-EB448F04C1EF}"/>
              </a:ext>
            </a:extLst>
          </p:cNvPr>
          <p:cNvSpPr txBox="1"/>
          <p:nvPr/>
        </p:nvSpPr>
        <p:spPr>
          <a:xfrm>
            <a:off x="9761530" y="4625963"/>
            <a:ext cx="32733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cs typeface="Arial" panose="020B0604020202020204" pitchFamily="34" charset="0"/>
              </a:rPr>
              <a:t>σ</a:t>
            </a:r>
            <a:endParaRPr 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2E515034-09D4-4F4A-A8AB-E446B8AA3B7D}"/>
              </a:ext>
            </a:extLst>
          </p:cNvPr>
          <p:cNvSpPr/>
          <p:nvPr/>
        </p:nvSpPr>
        <p:spPr bwMode="auto">
          <a:xfrm>
            <a:off x="5813226" y="3135247"/>
            <a:ext cx="3657600" cy="3657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6" name="Left Brace 125">
            <a:extLst>
              <a:ext uri="{FF2B5EF4-FFF2-40B4-BE49-F238E27FC236}">
                <a16:creationId xmlns="" xmlns:a16="http://schemas.microsoft.com/office/drawing/2014/main" id="{EA7EA340-9283-4864-B712-0376DF86FDC2}"/>
              </a:ext>
            </a:extLst>
          </p:cNvPr>
          <p:cNvSpPr/>
          <p:nvPr/>
        </p:nvSpPr>
        <p:spPr bwMode="auto">
          <a:xfrm rot="10800000">
            <a:off x="7687134" y="3122105"/>
            <a:ext cx="349969" cy="1844188"/>
          </a:xfrm>
          <a:prstGeom prst="lef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="" xmlns:a16="http://schemas.microsoft.com/office/drawing/2014/main" id="{AB0E3D19-ED8E-43D3-BC9C-3BAD7E530984}"/>
                  </a:ext>
                </a:extLst>
              </p:cNvPr>
              <p:cNvSpPr/>
              <p:nvPr/>
            </p:nvSpPr>
            <p:spPr>
              <a:xfrm rot="16200000">
                <a:off x="7131088" y="3614756"/>
                <a:ext cx="870303" cy="6351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AB0E3D19-ED8E-43D3-BC9C-3BAD7E530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131088" y="3614756"/>
                <a:ext cx="870303" cy="6351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Left Brace 127">
            <a:extLst>
              <a:ext uri="{FF2B5EF4-FFF2-40B4-BE49-F238E27FC236}">
                <a16:creationId xmlns="" xmlns:a16="http://schemas.microsoft.com/office/drawing/2014/main" id="{717DA356-AF4F-4795-BBF4-032A0C98E34B}"/>
              </a:ext>
            </a:extLst>
          </p:cNvPr>
          <p:cNvSpPr/>
          <p:nvPr/>
        </p:nvSpPr>
        <p:spPr bwMode="auto">
          <a:xfrm rot="10800000">
            <a:off x="7718071" y="4966829"/>
            <a:ext cx="349969" cy="1844188"/>
          </a:xfrm>
          <a:prstGeom prst="lef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>
                <a:extLst>
                  <a:ext uri="{FF2B5EF4-FFF2-40B4-BE49-F238E27FC236}">
                    <a16:creationId xmlns="" xmlns:a16="http://schemas.microsoft.com/office/drawing/2014/main" id="{78AFBC23-F83E-4815-B92D-7CC9A726EF90}"/>
                  </a:ext>
                </a:extLst>
              </p:cNvPr>
              <p:cNvSpPr/>
              <p:nvPr/>
            </p:nvSpPr>
            <p:spPr>
              <a:xfrm rot="16200000">
                <a:off x="7144787" y="5929840"/>
                <a:ext cx="870303" cy="6351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8AFBC23-F83E-4815-B92D-7CC9A726E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144787" y="5929840"/>
                <a:ext cx="870303" cy="6351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6AD3EBC6-2EEC-44B2-AD0C-D348FC6CBA6E}"/>
              </a:ext>
            </a:extLst>
          </p:cNvPr>
          <p:cNvSpPr txBox="1"/>
          <p:nvPr/>
        </p:nvSpPr>
        <p:spPr>
          <a:xfrm>
            <a:off x="7401381" y="2733244"/>
            <a:ext cx="678391" cy="349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+1.iv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4E043C27-A142-41A8-BEDC-B0D89B343E63}"/>
              </a:ext>
            </a:extLst>
          </p:cNvPr>
          <p:cNvSpPr txBox="1"/>
          <p:nvPr/>
        </p:nvSpPr>
        <p:spPr>
          <a:xfrm>
            <a:off x="7579939" y="6877162"/>
            <a:ext cx="620683" cy="349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-1.iv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1EBA81A9-F1B6-4CB2-A9B1-0DDA2E07100D}"/>
              </a:ext>
            </a:extLst>
          </p:cNvPr>
          <p:cNvSpPr txBox="1"/>
          <p:nvPr/>
        </p:nvSpPr>
        <p:spPr>
          <a:xfrm>
            <a:off x="7578611" y="6636034"/>
            <a:ext cx="33855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="" xmlns:a16="http://schemas.microsoft.com/office/drawing/2014/main" id="{F40E3EBA-8977-4131-B3AB-8D4EA68B653C}"/>
              </a:ext>
            </a:extLst>
          </p:cNvPr>
          <p:cNvSpPr txBox="1"/>
          <p:nvPr/>
        </p:nvSpPr>
        <p:spPr>
          <a:xfrm>
            <a:off x="7460513" y="2997596"/>
            <a:ext cx="33855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A703099C-9390-44D9-A229-1670EC0A9DC8}"/>
              </a:ext>
            </a:extLst>
          </p:cNvPr>
          <p:cNvSpPr txBox="1"/>
          <p:nvPr/>
        </p:nvSpPr>
        <p:spPr>
          <a:xfrm>
            <a:off x="605696" y="6073952"/>
            <a:ext cx="114646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1.iv</a:t>
            </a:r>
          </a:p>
        </p:txBody>
      </p:sp>
    </p:spTree>
    <p:extLst>
      <p:ext uri="{BB962C8B-B14F-4D97-AF65-F5344CB8AC3E}">
        <p14:creationId xmlns:p14="http://schemas.microsoft.com/office/powerpoint/2010/main" val="2855707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33748E-DDCA-40CE-8115-DF48B92E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Second-Order Systems: 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B35CBF20-03B5-4FFF-9695-05554A128150}"/>
                  </a:ext>
                </a:extLst>
              </p:cNvPr>
              <p:cNvSpPr txBox="1"/>
              <p:nvPr/>
            </p:nvSpPr>
            <p:spPr>
              <a:xfrm>
                <a:off x="3819161" y="4598441"/>
                <a:ext cx="3847079" cy="295080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ra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ra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ra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2.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0;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5CBF20-03B5-4FFF-9695-05554A128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61" y="4598441"/>
                <a:ext cx="3847079" cy="2950808"/>
              </a:xfrm>
              <a:prstGeom prst="rect">
                <a:avLst/>
              </a:prstGeom>
              <a:blipFill>
                <a:blip r:embed="rId2"/>
                <a:stretch>
                  <a:fillRect l="-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id="{CB431740-9EE3-40B4-9069-D8543358CC46}"/>
              </a:ext>
            </a:extLst>
          </p:cNvPr>
          <p:cNvCxnSpPr>
            <a:endCxn id="79" idx="2"/>
          </p:cNvCxnSpPr>
          <p:nvPr/>
        </p:nvCxnSpPr>
        <p:spPr bwMode="auto">
          <a:xfrm>
            <a:off x="190554" y="3637993"/>
            <a:ext cx="4730696" cy="13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Arrow Connector 76">
            <a:extLst>
              <a:ext uri="{FF2B5EF4-FFF2-40B4-BE49-F238E27FC236}">
                <a16:creationId xmlns="" xmlns:a16="http://schemas.microsoft.com/office/drawing/2014/main" id="{6F12F158-FE89-4CBF-B3F9-D0DC7AE174D5}"/>
              </a:ext>
            </a:extLst>
          </p:cNvPr>
          <p:cNvCxnSpPr/>
          <p:nvPr/>
        </p:nvCxnSpPr>
        <p:spPr bwMode="auto">
          <a:xfrm flipV="1">
            <a:off x="4512244" y="1170131"/>
            <a:ext cx="99964" cy="391566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AC4ABAED-E095-4161-AEE8-C55EFE42A105}"/>
              </a:ext>
            </a:extLst>
          </p:cNvPr>
          <p:cNvSpPr txBox="1"/>
          <p:nvPr/>
        </p:nvSpPr>
        <p:spPr>
          <a:xfrm>
            <a:off x="4246775" y="1152762"/>
            <a:ext cx="40267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jw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8D70E933-2A01-4AAF-9679-2C172AF8F004}"/>
              </a:ext>
            </a:extLst>
          </p:cNvPr>
          <p:cNvSpPr txBox="1"/>
          <p:nvPr/>
        </p:nvSpPr>
        <p:spPr>
          <a:xfrm>
            <a:off x="4757583" y="3289353"/>
            <a:ext cx="32733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cs typeface="Arial" panose="020B0604020202020204" pitchFamily="34" charset="0"/>
              </a:rPr>
              <a:t>σ</a:t>
            </a:r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="" xmlns:a16="http://schemas.microsoft.com/office/drawing/2014/main" id="{7AA627D4-7235-4247-9827-D6A231CACB33}"/>
              </a:ext>
            </a:extLst>
          </p:cNvPr>
          <p:cNvSpPr/>
          <p:nvPr/>
        </p:nvSpPr>
        <p:spPr bwMode="auto">
          <a:xfrm>
            <a:off x="615835" y="1798637"/>
            <a:ext cx="3657600" cy="3657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91584A23-81BF-48BC-B83C-43D0CA85F730}"/>
              </a:ext>
            </a:extLst>
          </p:cNvPr>
          <p:cNvSpPr txBox="1"/>
          <p:nvPr/>
        </p:nvSpPr>
        <p:spPr>
          <a:xfrm>
            <a:off x="4000554" y="3246437"/>
            <a:ext cx="614271" cy="349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+1.ii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44BDC6BB-C0A0-498B-96FA-783743289668}"/>
              </a:ext>
            </a:extLst>
          </p:cNvPr>
          <p:cNvSpPr txBox="1"/>
          <p:nvPr/>
        </p:nvSpPr>
        <p:spPr>
          <a:xfrm>
            <a:off x="-1588" y="3501903"/>
            <a:ext cx="556563" cy="349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-1.ii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="" xmlns:a16="http://schemas.microsoft.com/office/drawing/2014/main" id="{D03AFFC6-AEB9-4173-B8AA-33EE1574C977}"/>
                  </a:ext>
                </a:extLst>
              </p:cNvPr>
              <p:cNvSpPr/>
              <p:nvPr/>
            </p:nvSpPr>
            <p:spPr>
              <a:xfrm>
                <a:off x="2208212" y="3658469"/>
                <a:ext cx="544636" cy="349968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D03AFFC6-AEB9-4173-B8AA-33EE1574C9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212" y="3658469"/>
                <a:ext cx="544636" cy="3499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Left Brace 83">
            <a:extLst>
              <a:ext uri="{FF2B5EF4-FFF2-40B4-BE49-F238E27FC236}">
                <a16:creationId xmlns="" xmlns:a16="http://schemas.microsoft.com/office/drawing/2014/main" id="{E6895971-9167-4BBE-A073-129B881CCCC5}"/>
              </a:ext>
            </a:extLst>
          </p:cNvPr>
          <p:cNvSpPr/>
          <p:nvPr/>
        </p:nvSpPr>
        <p:spPr bwMode="auto">
          <a:xfrm rot="16200000">
            <a:off x="1393276" y="3176965"/>
            <a:ext cx="349969" cy="1844188"/>
          </a:xfrm>
          <a:prstGeom prst="lef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="" xmlns:a16="http://schemas.microsoft.com/office/drawing/2014/main" id="{2486FA0A-198E-4381-A696-09FD77274D01}"/>
                  </a:ext>
                </a:extLst>
              </p:cNvPr>
              <p:cNvSpPr/>
              <p:nvPr/>
            </p:nvSpPr>
            <p:spPr>
              <a:xfrm>
                <a:off x="810259" y="3515412"/>
                <a:ext cx="1348767" cy="642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486FA0A-198E-4381-A696-09FD77274D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59" y="3515412"/>
                <a:ext cx="1348767" cy="6420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Left Brace 85">
            <a:extLst>
              <a:ext uri="{FF2B5EF4-FFF2-40B4-BE49-F238E27FC236}">
                <a16:creationId xmlns="" xmlns:a16="http://schemas.microsoft.com/office/drawing/2014/main" id="{8D07045E-6F8E-4F65-A860-A7B2620CB874}"/>
              </a:ext>
            </a:extLst>
          </p:cNvPr>
          <p:cNvSpPr/>
          <p:nvPr/>
        </p:nvSpPr>
        <p:spPr bwMode="auto">
          <a:xfrm rot="16200000">
            <a:off x="3244909" y="3169886"/>
            <a:ext cx="349969" cy="1844188"/>
          </a:xfrm>
          <a:prstGeom prst="lef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="" xmlns:a16="http://schemas.microsoft.com/office/drawing/2014/main" id="{69BF84B1-046F-4E54-94E0-6C727701B07B}"/>
                  </a:ext>
                </a:extLst>
              </p:cNvPr>
              <p:cNvSpPr/>
              <p:nvPr/>
            </p:nvSpPr>
            <p:spPr>
              <a:xfrm>
                <a:off x="2719774" y="3484330"/>
                <a:ext cx="1348767" cy="642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9BF84B1-046F-4E54-94E0-6C727701B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774" y="3484330"/>
                <a:ext cx="1348767" cy="6420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Left Brace 87">
            <a:extLst>
              <a:ext uri="{FF2B5EF4-FFF2-40B4-BE49-F238E27FC236}">
                <a16:creationId xmlns="" xmlns:a16="http://schemas.microsoft.com/office/drawing/2014/main" id="{F5BDD1C1-7D63-4C4C-BD5B-11D65D8424E3}"/>
              </a:ext>
            </a:extLst>
          </p:cNvPr>
          <p:cNvSpPr/>
          <p:nvPr/>
        </p:nvSpPr>
        <p:spPr bwMode="auto">
          <a:xfrm rot="10800000">
            <a:off x="2489743" y="1785495"/>
            <a:ext cx="349969" cy="1844188"/>
          </a:xfrm>
          <a:prstGeom prst="lef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="" xmlns:a16="http://schemas.microsoft.com/office/drawing/2014/main" id="{9677E797-1CFB-4330-8A75-21A1CD70F9E2}"/>
                  </a:ext>
                </a:extLst>
              </p:cNvPr>
              <p:cNvSpPr/>
              <p:nvPr/>
            </p:nvSpPr>
            <p:spPr>
              <a:xfrm rot="16200000">
                <a:off x="1675230" y="2274716"/>
                <a:ext cx="1387238" cy="642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9677E797-1CFB-4330-8A75-21A1CD70F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75230" y="2274716"/>
                <a:ext cx="1387238" cy="6420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Left Brace 89">
            <a:extLst>
              <a:ext uri="{FF2B5EF4-FFF2-40B4-BE49-F238E27FC236}">
                <a16:creationId xmlns="" xmlns:a16="http://schemas.microsoft.com/office/drawing/2014/main" id="{16C0BD2F-7D5B-497B-B715-2ABFE7EA5750}"/>
              </a:ext>
            </a:extLst>
          </p:cNvPr>
          <p:cNvSpPr/>
          <p:nvPr/>
        </p:nvSpPr>
        <p:spPr bwMode="auto">
          <a:xfrm rot="10800000">
            <a:off x="2520680" y="3630219"/>
            <a:ext cx="349969" cy="1844188"/>
          </a:xfrm>
          <a:prstGeom prst="lef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="" xmlns:a16="http://schemas.microsoft.com/office/drawing/2014/main" id="{61D892DF-DA34-4022-9235-947126D531EB}"/>
                  </a:ext>
                </a:extLst>
              </p:cNvPr>
              <p:cNvSpPr/>
              <p:nvPr/>
            </p:nvSpPr>
            <p:spPr>
              <a:xfrm rot="16200000">
                <a:off x="1688929" y="4589800"/>
                <a:ext cx="1387238" cy="642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1D892DF-DA34-4022-9235-947126D53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88929" y="4589800"/>
                <a:ext cx="1387238" cy="6420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782F18B1-7A22-43B7-A96A-D741AC20B4FF}"/>
              </a:ext>
            </a:extLst>
          </p:cNvPr>
          <p:cNvSpPr txBox="1"/>
          <p:nvPr/>
        </p:nvSpPr>
        <p:spPr>
          <a:xfrm>
            <a:off x="2203990" y="1396634"/>
            <a:ext cx="665567" cy="349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+1.iii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1F6E34A3-1B8D-4FCE-8A43-8593E347F2C2}"/>
              </a:ext>
            </a:extLst>
          </p:cNvPr>
          <p:cNvSpPr txBox="1"/>
          <p:nvPr/>
        </p:nvSpPr>
        <p:spPr>
          <a:xfrm>
            <a:off x="2382548" y="5540552"/>
            <a:ext cx="607859" cy="349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-1.iii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14733B83-72C3-4168-B15E-24D323BF9400}"/>
              </a:ext>
            </a:extLst>
          </p:cNvPr>
          <p:cNvSpPr txBox="1"/>
          <p:nvPr/>
        </p:nvSpPr>
        <p:spPr>
          <a:xfrm>
            <a:off x="2326858" y="3478678"/>
            <a:ext cx="33855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D2EFC055-8D50-4069-8568-094CC3C7DE72}"/>
              </a:ext>
            </a:extLst>
          </p:cNvPr>
          <p:cNvSpPr txBox="1"/>
          <p:nvPr/>
        </p:nvSpPr>
        <p:spPr>
          <a:xfrm>
            <a:off x="474709" y="3497391"/>
            <a:ext cx="33855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0BE226C2-8D2B-4E86-BD46-C906EF3EF374}"/>
              </a:ext>
            </a:extLst>
          </p:cNvPr>
          <p:cNvSpPr txBox="1"/>
          <p:nvPr/>
        </p:nvSpPr>
        <p:spPr>
          <a:xfrm>
            <a:off x="4122667" y="3475037"/>
            <a:ext cx="33855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764A402A-5053-4C84-8DCD-D3FED78D1B8B}"/>
              </a:ext>
            </a:extLst>
          </p:cNvPr>
          <p:cNvSpPr txBox="1"/>
          <p:nvPr/>
        </p:nvSpPr>
        <p:spPr>
          <a:xfrm>
            <a:off x="2381220" y="5299424"/>
            <a:ext cx="33855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45D7DA82-8AD1-4CD0-B375-8CECDF45C14F}"/>
              </a:ext>
            </a:extLst>
          </p:cNvPr>
          <p:cNvSpPr txBox="1"/>
          <p:nvPr/>
        </p:nvSpPr>
        <p:spPr>
          <a:xfrm>
            <a:off x="2263122" y="1660986"/>
            <a:ext cx="33855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="" xmlns:a16="http://schemas.microsoft.com/office/drawing/2014/main" id="{C2FCA6BD-E03F-47D1-B2D4-EF494E50F48B}"/>
                  </a:ext>
                </a:extLst>
              </p:cNvPr>
              <p:cNvSpPr/>
              <p:nvPr/>
            </p:nvSpPr>
            <p:spPr>
              <a:xfrm>
                <a:off x="2181049" y="3269852"/>
                <a:ext cx="656462" cy="349968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2FCA6BD-E03F-47D1-B2D4-EF494E50F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049" y="3269852"/>
                <a:ext cx="656462" cy="3499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="" xmlns:a16="http://schemas.microsoft.com/office/drawing/2014/main" id="{4AD9C7BA-46CD-4AE9-BEB6-457D463BFA06}"/>
              </a:ext>
            </a:extLst>
          </p:cNvPr>
          <p:cNvCxnSpPr>
            <a:endCxn id="127" idx="2"/>
          </p:cNvCxnSpPr>
          <p:nvPr/>
        </p:nvCxnSpPr>
        <p:spPr bwMode="auto">
          <a:xfrm>
            <a:off x="5263518" y="3624851"/>
            <a:ext cx="4730696" cy="13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Straight Arrow Connector 124">
            <a:extLst>
              <a:ext uri="{FF2B5EF4-FFF2-40B4-BE49-F238E27FC236}">
                <a16:creationId xmlns="" xmlns:a16="http://schemas.microsoft.com/office/drawing/2014/main" id="{2235DED5-2F49-4DEB-9456-F64A4E404DF2}"/>
              </a:ext>
            </a:extLst>
          </p:cNvPr>
          <p:cNvCxnSpPr/>
          <p:nvPr/>
        </p:nvCxnSpPr>
        <p:spPr bwMode="auto">
          <a:xfrm flipH="1" flipV="1">
            <a:off x="9318055" y="1235855"/>
            <a:ext cx="64132" cy="39330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C5AF18B3-EBFB-4C59-8F6A-B5A47013B239}"/>
              </a:ext>
            </a:extLst>
          </p:cNvPr>
          <p:cNvSpPr txBox="1"/>
          <p:nvPr/>
        </p:nvSpPr>
        <p:spPr>
          <a:xfrm>
            <a:off x="9319739" y="1139620"/>
            <a:ext cx="40267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jw</a:t>
            </a:r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43A996A0-CB0C-42C6-B5AA-60AE35A88D45}"/>
              </a:ext>
            </a:extLst>
          </p:cNvPr>
          <p:cNvSpPr txBox="1"/>
          <p:nvPr/>
        </p:nvSpPr>
        <p:spPr>
          <a:xfrm>
            <a:off x="9830547" y="3276211"/>
            <a:ext cx="32733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cs typeface="Arial" panose="020B0604020202020204" pitchFamily="34" charset="0"/>
              </a:rPr>
              <a:t>σ</a:t>
            </a:r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="" xmlns:a16="http://schemas.microsoft.com/office/drawing/2014/main" id="{04AEC837-DF1D-4C8E-83BC-C73111DF1D7C}"/>
              </a:ext>
            </a:extLst>
          </p:cNvPr>
          <p:cNvSpPr/>
          <p:nvPr/>
        </p:nvSpPr>
        <p:spPr bwMode="auto">
          <a:xfrm>
            <a:off x="5688799" y="1785495"/>
            <a:ext cx="3657600" cy="3657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="" xmlns:a16="http://schemas.microsoft.com/office/drawing/2014/main" id="{19E41794-2E38-490C-A085-D9FCC27D4E01}"/>
              </a:ext>
            </a:extLst>
          </p:cNvPr>
          <p:cNvSpPr txBox="1"/>
          <p:nvPr/>
        </p:nvSpPr>
        <p:spPr>
          <a:xfrm>
            <a:off x="9086302" y="3202371"/>
            <a:ext cx="447558" cy="349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BE43F252-DEFE-4811-B9C6-5023EC186A52}"/>
              </a:ext>
            </a:extLst>
          </p:cNvPr>
          <p:cNvSpPr txBox="1"/>
          <p:nvPr/>
        </p:nvSpPr>
        <p:spPr>
          <a:xfrm>
            <a:off x="5071376" y="3488761"/>
            <a:ext cx="389850" cy="349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132" name="Left Brace 131">
            <a:extLst>
              <a:ext uri="{FF2B5EF4-FFF2-40B4-BE49-F238E27FC236}">
                <a16:creationId xmlns="" xmlns:a16="http://schemas.microsoft.com/office/drawing/2014/main" id="{B38641CB-CBE0-4665-93B0-191D4BC91F3E}"/>
              </a:ext>
            </a:extLst>
          </p:cNvPr>
          <p:cNvSpPr/>
          <p:nvPr/>
        </p:nvSpPr>
        <p:spPr bwMode="auto">
          <a:xfrm rot="16200000">
            <a:off x="6466240" y="3163823"/>
            <a:ext cx="349969" cy="1844188"/>
          </a:xfrm>
          <a:prstGeom prst="lef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="" xmlns:a16="http://schemas.microsoft.com/office/drawing/2014/main" id="{51448D31-E129-463B-A59E-EE66E3F23FDF}"/>
                  </a:ext>
                </a:extLst>
              </p:cNvPr>
              <p:cNvSpPr/>
              <p:nvPr/>
            </p:nvSpPr>
            <p:spPr>
              <a:xfrm>
                <a:off x="6259512" y="3442602"/>
                <a:ext cx="814710" cy="642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1448D31-E129-463B-A59E-EE66E3F23F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512" y="3442602"/>
                <a:ext cx="814710" cy="6420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Left Brace 133">
            <a:extLst>
              <a:ext uri="{FF2B5EF4-FFF2-40B4-BE49-F238E27FC236}">
                <a16:creationId xmlns="" xmlns:a16="http://schemas.microsoft.com/office/drawing/2014/main" id="{7D892B01-A223-4239-9B33-56D2D22D5BB2}"/>
              </a:ext>
            </a:extLst>
          </p:cNvPr>
          <p:cNvSpPr/>
          <p:nvPr/>
        </p:nvSpPr>
        <p:spPr bwMode="auto">
          <a:xfrm rot="16200000">
            <a:off x="8317873" y="3156744"/>
            <a:ext cx="349969" cy="1844188"/>
          </a:xfrm>
          <a:prstGeom prst="lef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>
                <a:extLst>
                  <a:ext uri="{FF2B5EF4-FFF2-40B4-BE49-F238E27FC236}">
                    <a16:creationId xmlns="" xmlns:a16="http://schemas.microsoft.com/office/drawing/2014/main" id="{CD62C7A4-4E4E-4171-B7E0-9974B3988AEA}"/>
                  </a:ext>
                </a:extLst>
              </p:cNvPr>
              <p:cNvSpPr/>
              <p:nvPr/>
            </p:nvSpPr>
            <p:spPr>
              <a:xfrm>
                <a:off x="8113297" y="3443999"/>
                <a:ext cx="814710" cy="642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D62C7A4-4E4E-4171-B7E0-9974B3988A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297" y="3443999"/>
                <a:ext cx="814710" cy="6420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>
            <a:extLst>
              <a:ext uri="{FF2B5EF4-FFF2-40B4-BE49-F238E27FC236}">
                <a16:creationId xmlns="" xmlns:a16="http://schemas.microsoft.com/office/drawing/2014/main" id="{0C24F0D8-28C6-491B-8CF3-C1A3C034F162}"/>
              </a:ext>
            </a:extLst>
          </p:cNvPr>
          <p:cNvSpPr txBox="1"/>
          <p:nvPr/>
        </p:nvSpPr>
        <p:spPr>
          <a:xfrm>
            <a:off x="7399822" y="3465536"/>
            <a:ext cx="33855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="" xmlns:a16="http://schemas.microsoft.com/office/drawing/2014/main" id="{E390FB63-6027-4074-9184-C35BA2000686}"/>
              </a:ext>
            </a:extLst>
          </p:cNvPr>
          <p:cNvSpPr txBox="1"/>
          <p:nvPr/>
        </p:nvSpPr>
        <p:spPr>
          <a:xfrm>
            <a:off x="5547673" y="3484249"/>
            <a:ext cx="33855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="" xmlns:a16="http://schemas.microsoft.com/office/drawing/2014/main" id="{8F682EEC-984B-4442-A325-EF29D6352713}"/>
              </a:ext>
            </a:extLst>
          </p:cNvPr>
          <p:cNvSpPr txBox="1"/>
          <p:nvPr/>
        </p:nvSpPr>
        <p:spPr>
          <a:xfrm>
            <a:off x="9195631" y="3461895"/>
            <a:ext cx="33855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CC0628CD-3368-42BA-B34F-B2DD71D37EE1}"/>
              </a:ext>
            </a:extLst>
          </p:cNvPr>
          <p:cNvSpPr txBox="1"/>
          <p:nvPr/>
        </p:nvSpPr>
        <p:spPr>
          <a:xfrm>
            <a:off x="7454184" y="5286282"/>
            <a:ext cx="33855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76557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33748E-DDCA-40CE-8115-DF48B92E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Second-Order Systems: 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B35CBF20-03B5-4FFF-9695-05554A128150}"/>
                  </a:ext>
                </a:extLst>
              </p:cNvPr>
              <p:cNvSpPr txBox="1"/>
              <p:nvPr/>
            </p:nvSpPr>
            <p:spPr>
              <a:xfrm>
                <a:off x="0" y="1236645"/>
                <a:ext cx="3367525" cy="34700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ra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ra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ra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3.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ra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ra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5CBF20-03B5-4FFF-9695-05554A128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6645"/>
                <a:ext cx="3367525" cy="3470053"/>
              </a:xfrm>
              <a:prstGeom prst="rect">
                <a:avLst/>
              </a:prstGeom>
              <a:blipFill>
                <a:blip r:embed="rId2"/>
                <a:stretch>
                  <a:fillRect l="-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C927FB39-C101-4A9F-8CAD-2D98EE5E7549}"/>
              </a:ext>
            </a:extLst>
          </p:cNvPr>
          <p:cNvCxnSpPr>
            <a:endCxn id="33" idx="2"/>
          </p:cNvCxnSpPr>
          <p:nvPr/>
        </p:nvCxnSpPr>
        <p:spPr bwMode="auto">
          <a:xfrm>
            <a:off x="4459020" y="4323793"/>
            <a:ext cx="4730696" cy="13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6FAA668F-3B86-4113-B9C9-09E3BF4B53E7}"/>
              </a:ext>
            </a:extLst>
          </p:cNvPr>
          <p:cNvCxnSpPr/>
          <p:nvPr/>
        </p:nvCxnSpPr>
        <p:spPr bwMode="auto">
          <a:xfrm flipV="1">
            <a:off x="7762634" y="2187098"/>
            <a:ext cx="99964" cy="391566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ED3FD59-7F9D-453F-8926-0F50527E1007}"/>
              </a:ext>
            </a:extLst>
          </p:cNvPr>
          <p:cNvSpPr txBox="1"/>
          <p:nvPr/>
        </p:nvSpPr>
        <p:spPr>
          <a:xfrm>
            <a:off x="7422178" y="1925054"/>
            <a:ext cx="40267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jw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0740AD46-0DE8-4725-98FF-E1879EDDCB84}"/>
              </a:ext>
            </a:extLst>
          </p:cNvPr>
          <p:cNvSpPr txBox="1"/>
          <p:nvPr/>
        </p:nvSpPr>
        <p:spPr>
          <a:xfrm>
            <a:off x="9026049" y="3975153"/>
            <a:ext cx="32733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cs typeface="Arial" panose="020B0604020202020204" pitchFamily="34" charset="0"/>
              </a:rPr>
              <a:t>σ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B58FD7AB-6A05-423E-AA9F-7D5895F22FAD}"/>
              </a:ext>
            </a:extLst>
          </p:cNvPr>
          <p:cNvSpPr/>
          <p:nvPr/>
        </p:nvSpPr>
        <p:spPr bwMode="auto">
          <a:xfrm>
            <a:off x="4884301" y="2484437"/>
            <a:ext cx="3657600" cy="3657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0FABEC7-45DC-4C0A-8C0A-F05067D43E8A}"/>
              </a:ext>
            </a:extLst>
          </p:cNvPr>
          <p:cNvSpPr txBox="1"/>
          <p:nvPr/>
        </p:nvSpPr>
        <p:spPr>
          <a:xfrm>
            <a:off x="8269020" y="3932237"/>
            <a:ext cx="447558" cy="349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260F73C8-044C-42CC-9E4E-E59D847BD63D}"/>
              </a:ext>
            </a:extLst>
          </p:cNvPr>
          <p:cNvSpPr txBox="1"/>
          <p:nvPr/>
        </p:nvSpPr>
        <p:spPr>
          <a:xfrm>
            <a:off x="4266878" y="4187703"/>
            <a:ext cx="389850" cy="349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="" xmlns:a16="http://schemas.microsoft.com/office/drawing/2014/main" id="{9404B6F3-ECAD-4367-AD06-44C1A47332C6}"/>
              </a:ext>
            </a:extLst>
          </p:cNvPr>
          <p:cNvSpPr/>
          <p:nvPr/>
        </p:nvSpPr>
        <p:spPr bwMode="auto">
          <a:xfrm rot="16200000">
            <a:off x="5661742" y="3862765"/>
            <a:ext cx="349969" cy="1844188"/>
          </a:xfrm>
          <a:prstGeom prst="lef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="" xmlns:a16="http://schemas.microsoft.com/office/drawing/2014/main" id="{F57385D4-A3F0-46B8-86C2-C953B0EB86A9}"/>
                  </a:ext>
                </a:extLst>
              </p:cNvPr>
              <p:cNvSpPr/>
              <p:nvPr/>
            </p:nvSpPr>
            <p:spPr>
              <a:xfrm>
                <a:off x="5078725" y="4201212"/>
                <a:ext cx="1348767" cy="642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57385D4-A3F0-46B8-86C2-C953B0EB86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725" y="4201212"/>
                <a:ext cx="1348767" cy="6420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Left Brace 39">
            <a:extLst>
              <a:ext uri="{FF2B5EF4-FFF2-40B4-BE49-F238E27FC236}">
                <a16:creationId xmlns="" xmlns:a16="http://schemas.microsoft.com/office/drawing/2014/main" id="{B9BC002A-51AC-4590-95B4-E5087EB74C3B}"/>
              </a:ext>
            </a:extLst>
          </p:cNvPr>
          <p:cNvSpPr/>
          <p:nvPr/>
        </p:nvSpPr>
        <p:spPr bwMode="auto">
          <a:xfrm rot="16200000">
            <a:off x="7513375" y="3855686"/>
            <a:ext cx="349969" cy="1844188"/>
          </a:xfrm>
          <a:prstGeom prst="lef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="" xmlns:a16="http://schemas.microsoft.com/office/drawing/2014/main" id="{CD6636D1-E2A1-4923-A63A-B3F5EBE08794}"/>
                  </a:ext>
                </a:extLst>
              </p:cNvPr>
              <p:cNvSpPr/>
              <p:nvPr/>
            </p:nvSpPr>
            <p:spPr>
              <a:xfrm>
                <a:off x="6988240" y="4170130"/>
                <a:ext cx="1348767" cy="642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D6636D1-E2A1-4923-A63A-B3F5EBE087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240" y="4170130"/>
                <a:ext cx="1348767" cy="6420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9467FFEF-5DA7-4432-B179-5050AB67AFA7}"/>
              </a:ext>
            </a:extLst>
          </p:cNvPr>
          <p:cNvSpPr txBox="1"/>
          <p:nvPr/>
        </p:nvSpPr>
        <p:spPr>
          <a:xfrm>
            <a:off x="6595324" y="4164478"/>
            <a:ext cx="33855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17D8629F-380F-4E19-85E5-9CB728BB67C6}"/>
              </a:ext>
            </a:extLst>
          </p:cNvPr>
          <p:cNvSpPr txBox="1"/>
          <p:nvPr/>
        </p:nvSpPr>
        <p:spPr>
          <a:xfrm>
            <a:off x="4743175" y="4183191"/>
            <a:ext cx="33855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AE5F4CDC-6951-449D-9D91-CE0E26DEE6A5}"/>
              </a:ext>
            </a:extLst>
          </p:cNvPr>
          <p:cNvSpPr txBox="1"/>
          <p:nvPr/>
        </p:nvSpPr>
        <p:spPr>
          <a:xfrm>
            <a:off x="8391133" y="4160837"/>
            <a:ext cx="33855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6853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40E075-FB1A-4712-8A5C-46982F50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301625"/>
            <a:ext cx="9070975" cy="1260475"/>
          </a:xfrm>
        </p:spPr>
        <p:txBody>
          <a:bodyPr/>
          <a:lstStyle/>
          <a:p>
            <a:r>
              <a:rPr lang="en-US" dirty="0"/>
              <a:t>Poles, Zeros, and System Response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39556A4-5239-4D22-9616-34CE46A70471}"/>
              </a:ext>
            </a:extLst>
          </p:cNvPr>
          <p:cNvSpPr txBox="1"/>
          <p:nvPr/>
        </p:nvSpPr>
        <p:spPr>
          <a:xfrm>
            <a:off x="3702462" y="1793424"/>
            <a:ext cx="2672526" cy="86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output response:</a:t>
            </a:r>
          </a:p>
          <a:p>
            <a:pPr marL="342900" indent="-342900">
              <a:buAutoNum type="arabicPeriod"/>
            </a:pPr>
            <a:r>
              <a:rPr lang="en-US" dirty="0"/>
              <a:t>the forced response.</a:t>
            </a:r>
          </a:p>
          <a:p>
            <a:pPr marL="342900" indent="-342900">
              <a:buAutoNum type="arabicPeriod"/>
            </a:pPr>
            <a:r>
              <a:rPr lang="en-US" dirty="0"/>
              <a:t>the natural response.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F7D9F52-FA25-4AC7-80D3-527825FF936E}"/>
              </a:ext>
            </a:extLst>
          </p:cNvPr>
          <p:cNvSpPr txBox="1"/>
          <p:nvPr/>
        </p:nvSpPr>
        <p:spPr>
          <a:xfrm>
            <a:off x="2103898" y="2867442"/>
            <a:ext cx="200567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Natural response</a:t>
            </a:r>
          </a:p>
        </p:txBody>
      </p:sp>
      <p:pic>
        <p:nvPicPr>
          <p:cNvPr id="1028" name="Picture 4" descr="Image result for alarm wake up">
            <a:extLst>
              <a:ext uri="{FF2B5EF4-FFF2-40B4-BE49-F238E27FC236}">
                <a16:creationId xmlns="" xmlns:a16="http://schemas.microsoft.com/office/drawing/2014/main" id="{F36E4701-0917-49A8-B1CB-9E6FD1877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199" y="3330571"/>
            <a:ext cx="25050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ack to school day kids crying">
            <a:extLst>
              <a:ext uri="{FF2B5EF4-FFF2-40B4-BE49-F238E27FC236}">
                <a16:creationId xmlns="" xmlns:a16="http://schemas.microsoft.com/office/drawing/2014/main" id="{CE44DE2D-6F86-40D4-A5CE-3738F1E8D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775" y="317340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B8E82EA-3DA4-4247-94F3-9DFD8050EDB0}"/>
              </a:ext>
            </a:extLst>
          </p:cNvPr>
          <p:cNvSpPr txBox="1"/>
          <p:nvPr/>
        </p:nvSpPr>
        <p:spPr>
          <a:xfrm>
            <a:off x="5861855" y="2890619"/>
            <a:ext cx="183896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forced response</a:t>
            </a:r>
          </a:p>
        </p:txBody>
      </p:sp>
      <p:pic>
        <p:nvPicPr>
          <p:cNvPr id="1032" name="Picture 8" descr="Image result for alarm wake up">
            <a:extLst>
              <a:ext uri="{FF2B5EF4-FFF2-40B4-BE49-F238E27FC236}">
                <a16:creationId xmlns="" xmlns:a16="http://schemas.microsoft.com/office/drawing/2014/main" id="{9BF07C43-CBF7-4159-89C2-75A902B66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699" y="5377264"/>
            <a:ext cx="2124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happy back to school">
            <a:extLst>
              <a:ext uri="{FF2B5EF4-FFF2-40B4-BE49-F238E27FC236}">
                <a16:creationId xmlns="" xmlns:a16="http://schemas.microsoft.com/office/drawing/2014/main" id="{A29A94FF-C974-4207-8E46-EC1D7EE9A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862" y="5443939"/>
            <a:ext cx="226695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69C4BD6-5824-4E3F-81DB-A82ECC345F06}"/>
              </a:ext>
            </a:extLst>
          </p:cNvPr>
          <p:cNvSpPr txBox="1"/>
          <p:nvPr/>
        </p:nvSpPr>
        <p:spPr>
          <a:xfrm>
            <a:off x="8133877" y="4069987"/>
            <a:ext cx="106952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unhappy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168C655-ED2F-401C-89C1-C4B3F96B729E}"/>
              </a:ext>
            </a:extLst>
          </p:cNvPr>
          <p:cNvSpPr txBox="1"/>
          <p:nvPr/>
        </p:nvSpPr>
        <p:spPr>
          <a:xfrm>
            <a:off x="8195726" y="6278605"/>
            <a:ext cx="81304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happy</a:t>
            </a:r>
          </a:p>
        </p:txBody>
      </p:sp>
    </p:spTree>
    <p:extLst>
      <p:ext uri="{BB962C8B-B14F-4D97-AF65-F5344CB8AC3E}">
        <p14:creationId xmlns:p14="http://schemas.microsoft.com/office/powerpoint/2010/main" val="409456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1D9D53-0E60-4D17-88BC-6B571F7E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301625"/>
            <a:ext cx="9070975" cy="1260475"/>
          </a:xfrm>
        </p:spPr>
        <p:txBody>
          <a:bodyPr/>
          <a:lstStyle/>
          <a:p>
            <a:r>
              <a:rPr lang="en-US" dirty="0"/>
              <a:t>Poles, Zeros, and System Response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7D221AF-6E5E-4894-AD87-FE72CB8B558E}"/>
              </a:ext>
            </a:extLst>
          </p:cNvPr>
          <p:cNvSpPr/>
          <p:nvPr/>
        </p:nvSpPr>
        <p:spPr>
          <a:xfrm>
            <a:off x="620711" y="2316680"/>
            <a:ext cx="8953501" cy="2668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a differential equation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the inverse Laplace transform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techniques are laborious and time-consuming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poles of a transfer function are the values of the Laplace transform variable, s, that cause the transfer function to become infinite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zeros of a transfer function are the values of the Laplace transform variable, s, that cause the transfer function to become zero,</a:t>
            </a:r>
          </a:p>
        </p:txBody>
      </p:sp>
    </p:spTree>
    <p:extLst>
      <p:ext uri="{BB962C8B-B14F-4D97-AF65-F5344CB8AC3E}">
        <p14:creationId xmlns:p14="http://schemas.microsoft.com/office/powerpoint/2010/main" val="5576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1D9D53-0E60-4D17-88BC-6B571F7E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301625"/>
            <a:ext cx="9070975" cy="1260475"/>
          </a:xfrm>
        </p:spPr>
        <p:txBody>
          <a:bodyPr/>
          <a:lstStyle/>
          <a:p>
            <a:r>
              <a:rPr lang="en-US" dirty="0"/>
              <a:t>Poles, Zeros, and System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="" xmlns:a16="http://schemas.microsoft.com/office/drawing/2014/main" id="{C7D221AF-6E5E-4894-AD87-FE72CB8B558E}"/>
                  </a:ext>
                </a:extLst>
              </p:cNvPr>
              <p:cNvSpPr/>
              <p:nvPr/>
            </p:nvSpPr>
            <p:spPr>
              <a:xfrm>
                <a:off x="0" y="1722437"/>
                <a:ext cx="2476500" cy="35684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+5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+5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+5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+5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7D221AF-6E5E-4894-AD87-FE72CB8B5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22437"/>
                <a:ext cx="2476500" cy="35684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83DB0E6-70D2-42B0-8D23-84A7B59F7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626" y="1562100"/>
            <a:ext cx="4392198" cy="19891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4A5322F-24F4-44EF-B8C4-B1FC17E29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625" y="3551237"/>
            <a:ext cx="4722200" cy="35684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E27EFF6-E973-4CBA-BF35-06451AF6C577}"/>
              </a:ext>
            </a:extLst>
          </p:cNvPr>
          <p:cNvSpPr/>
          <p:nvPr/>
        </p:nvSpPr>
        <p:spPr>
          <a:xfrm>
            <a:off x="7399825" y="1417637"/>
            <a:ext cx="2680800" cy="215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latin typeface="AdvTTR"/>
              </a:rPr>
              <a:t>A pole of the input function generates the form of the </a:t>
            </a:r>
            <a:r>
              <a:rPr lang="en-US" dirty="0">
                <a:solidFill>
                  <a:srgbClr val="000000"/>
                </a:solidFill>
                <a:latin typeface="AdvTTI"/>
              </a:rPr>
              <a:t>forced response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latin typeface="AdvTTR"/>
              </a:rPr>
              <a:t>A pole of the transfer function generates the form of the </a:t>
            </a:r>
            <a:r>
              <a:rPr lang="en-US" dirty="0">
                <a:solidFill>
                  <a:srgbClr val="000000"/>
                </a:solidFill>
                <a:latin typeface="AdvTTI"/>
              </a:rPr>
              <a:t>natural response.</a:t>
            </a:r>
          </a:p>
        </p:txBody>
      </p:sp>
    </p:spTree>
    <p:extLst>
      <p:ext uri="{BB962C8B-B14F-4D97-AF65-F5344CB8AC3E}">
        <p14:creationId xmlns:p14="http://schemas.microsoft.com/office/powerpoint/2010/main" val="404146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BA08BB-E35A-45FE-93AC-3A616D251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Poles, Zeros, and System Response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9C4A3E2-7339-4123-93DA-FA4D5C26A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730" y="1760537"/>
            <a:ext cx="10095242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7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B6F3A0-70AF-4110-B2E9-BEFE1262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First-Order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8261" y="1345504"/>
                <a:ext cx="4955972" cy="23753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=0.37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1−0.37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=0.63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61" y="1345504"/>
                <a:ext cx="4955972" cy="2375394"/>
              </a:xfrm>
              <a:prstGeom prst="rect">
                <a:avLst/>
              </a:prstGeom>
              <a:blipFill rotWithShape="0">
                <a:blip r:embed="rId2"/>
                <a:stretch>
                  <a:fillRect l="-2583" b="-47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88065" y="5913437"/>
            <a:ext cx="9501319" cy="86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1/a </a:t>
            </a:r>
            <a:r>
              <a:rPr lang="en-US" dirty="0"/>
              <a:t>the time constant of the </a:t>
            </a:r>
            <a:r>
              <a:rPr lang="en-US" dirty="0" smtClean="0"/>
              <a:t>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time constant </a:t>
            </a:r>
            <a:r>
              <a:rPr lang="en-US" dirty="0" smtClean="0"/>
              <a:t>can be </a:t>
            </a:r>
            <a:r>
              <a:rPr lang="en-US" dirty="0"/>
              <a:t>described as the time for eat to decay to 37% of its initial </a:t>
            </a:r>
            <a:r>
              <a:rPr lang="en-US" dirty="0" smtClean="0"/>
              <a:t>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time constant is the time it takes for the step response to rise to 63% </a:t>
            </a:r>
            <a:r>
              <a:rPr lang="en-US" dirty="0" smtClean="0"/>
              <a:t>of its </a:t>
            </a:r>
            <a:r>
              <a:rPr lang="en-US" dirty="0"/>
              <a:t>final value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512" y="1634233"/>
            <a:ext cx="4609723" cy="413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5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33748E-DDCA-40CE-8115-DF48B92E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First-Order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="" xmlns:a16="http://schemas.microsoft.com/office/drawing/2014/main" id="{6AF5CFB1-425A-43C0-9F25-FC3F564C649D}"/>
                  </a:ext>
                </a:extLst>
              </p:cNvPr>
              <p:cNvSpPr/>
              <p:nvPr/>
            </p:nvSpPr>
            <p:spPr>
              <a:xfrm>
                <a:off x="503239" y="1722437"/>
                <a:ext cx="4156074" cy="21253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AdvP3D0FB2"/>
                  </a:rPr>
                  <a:t>Rise Time, </a:t>
                </a:r>
                <a:r>
                  <a:rPr lang="en-US" sz="1600" dirty="0">
                    <a:solidFill>
                      <a:schemeClr val="tx1"/>
                    </a:solidFill>
                    <a:latin typeface="AdvP3D10BB"/>
                  </a:rPr>
                  <a:t>Tr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Rise time is defined as the time for the waveform to go from 0.1 to 0.9 of its final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value.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=0;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  <a:latin typeface="AdvP3D10B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.1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AdvP3D10B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AdvP3D10B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2.31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0.11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2.2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AdvP3D10BB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AF5CFB1-425A-43C0-9F25-FC3F564C64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39" y="1722437"/>
                <a:ext cx="4156074" cy="2125390"/>
              </a:xfrm>
              <a:prstGeom prst="rect">
                <a:avLst/>
              </a:prstGeom>
              <a:blipFill>
                <a:blip r:embed="rId2"/>
                <a:stretch>
                  <a:fillRect l="-881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6AC62823-DBB1-45EB-B642-39695B18F4F1}"/>
                  </a:ext>
                </a:extLst>
              </p:cNvPr>
              <p:cNvSpPr/>
              <p:nvPr/>
            </p:nvSpPr>
            <p:spPr>
              <a:xfrm>
                <a:off x="5038725" y="1684496"/>
                <a:ext cx="4649787" cy="1863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AdvP3D0FB2"/>
                  </a:rPr>
                  <a:t>Settling Time, </a:t>
                </a:r>
                <a:r>
                  <a:rPr lang="en-US" dirty="0">
                    <a:solidFill>
                      <a:schemeClr val="tx1"/>
                    </a:solidFill>
                    <a:latin typeface="AdvP3D10BB"/>
                  </a:rPr>
                  <a:t>Ts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Settling time is defined as the time for the response to reach, and stay within, 2% of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its final value.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98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=0.98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dvP3D10B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dvP3D10BB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AC62823-DBB1-45EB-B642-39695B18F4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725" y="1684496"/>
                <a:ext cx="4649787" cy="1863523"/>
              </a:xfrm>
              <a:prstGeom prst="rect">
                <a:avLst/>
              </a:prstGeom>
              <a:blipFill>
                <a:blip r:embed="rId3"/>
                <a:stretch>
                  <a:fillRect l="-1181" t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="" xmlns:a16="http://schemas.microsoft.com/office/drawing/2014/main" id="{52F89E52-D29D-4A44-AC7C-E4739BAD1F1D}"/>
                  </a:ext>
                </a:extLst>
              </p:cNvPr>
              <p:cNvSpPr/>
              <p:nvPr/>
            </p:nvSpPr>
            <p:spPr>
              <a:xfrm>
                <a:off x="503238" y="4008164"/>
                <a:ext cx="4004494" cy="33429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6071"/>
                    </a:solidFill>
                    <a:latin typeface="AdvP3D0FB2"/>
                  </a:rPr>
                  <a:t>First-Order Transfer Functions via Testing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Time Constant,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=0.63×0.72=0.45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=0.13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7.7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Time Constant,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=0.72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5.54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2F89E52-D29D-4A44-AC7C-E4739BAD1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38" y="4008164"/>
                <a:ext cx="4004494" cy="3342903"/>
              </a:xfrm>
              <a:prstGeom prst="rect">
                <a:avLst/>
              </a:prstGeom>
              <a:blipFill>
                <a:blip r:embed="rId4"/>
                <a:stretch>
                  <a:fillRect l="-1372" t="-1642" r="-762" b="-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D45BCC1-D3B8-45C2-9429-9B285B580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725" y="3640252"/>
            <a:ext cx="3999525" cy="31488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0FD0F30-AF08-44B8-B7FE-625E24BD7EEF}"/>
              </a:ext>
            </a:extLst>
          </p:cNvPr>
          <p:cNvSpPr/>
          <p:nvPr/>
        </p:nvSpPr>
        <p:spPr>
          <a:xfrm>
            <a:off x="5924153" y="7001099"/>
            <a:ext cx="3072316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Skill-Assessment Exercise 4.2</a:t>
            </a:r>
          </a:p>
        </p:txBody>
      </p:sp>
    </p:spTree>
    <p:extLst>
      <p:ext uri="{BB962C8B-B14F-4D97-AF65-F5344CB8AC3E}">
        <p14:creationId xmlns:p14="http://schemas.microsoft.com/office/powerpoint/2010/main" val="423241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33748E-DDCA-40CE-8115-DF48B92E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Second-Order Systems: 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B35CBF20-03B5-4FFF-9695-05554A128150}"/>
                  </a:ext>
                </a:extLst>
              </p:cNvPr>
              <p:cNvSpPr txBox="1"/>
              <p:nvPr/>
            </p:nvSpPr>
            <p:spPr>
              <a:xfrm>
                <a:off x="0" y="1236645"/>
                <a:ext cx="3370731" cy="63282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ra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ra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ra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1.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600" dirty="0"/>
              </a:p>
              <a:p>
                <a:r>
                  <a:rPr lang="en-US" sz="1600" dirty="0" err="1"/>
                  <a:t>i</a:t>
                </a:r>
                <a:r>
                  <a:rPr lang="en-US" sz="1600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b="0" dirty="0"/>
              </a:p>
              <a:p>
                <a:r>
                  <a:rPr lang="en-US" sz="1600" dirty="0"/>
                  <a:t>ii.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ra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ra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iii.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iv.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ra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ra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5CBF20-03B5-4FFF-9695-05554A128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6645"/>
                <a:ext cx="3370731" cy="6328271"/>
              </a:xfrm>
              <a:prstGeom prst="rect">
                <a:avLst/>
              </a:prstGeom>
              <a:blipFill>
                <a:blip r:embed="rId2"/>
                <a:stretch>
                  <a:fillRect l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C927FB39-C101-4A9F-8CAD-2D98EE5E7549}"/>
              </a:ext>
            </a:extLst>
          </p:cNvPr>
          <p:cNvCxnSpPr>
            <a:endCxn id="33" idx="2"/>
          </p:cNvCxnSpPr>
          <p:nvPr/>
        </p:nvCxnSpPr>
        <p:spPr bwMode="auto">
          <a:xfrm>
            <a:off x="5308654" y="4171393"/>
            <a:ext cx="4730696" cy="13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6FAA668F-3B86-4113-B9C9-09E3BF4B53E7}"/>
              </a:ext>
            </a:extLst>
          </p:cNvPr>
          <p:cNvCxnSpPr/>
          <p:nvPr/>
        </p:nvCxnSpPr>
        <p:spPr bwMode="auto">
          <a:xfrm flipV="1">
            <a:off x="9630344" y="1703531"/>
            <a:ext cx="99964" cy="391566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ED3FD59-7F9D-453F-8926-0F50527E1007}"/>
              </a:ext>
            </a:extLst>
          </p:cNvPr>
          <p:cNvSpPr txBox="1"/>
          <p:nvPr/>
        </p:nvSpPr>
        <p:spPr>
          <a:xfrm>
            <a:off x="9364875" y="1686162"/>
            <a:ext cx="40267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jw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0740AD46-0DE8-4725-98FF-E1879EDDCB84}"/>
              </a:ext>
            </a:extLst>
          </p:cNvPr>
          <p:cNvSpPr txBox="1"/>
          <p:nvPr/>
        </p:nvSpPr>
        <p:spPr>
          <a:xfrm>
            <a:off x="9875683" y="3822753"/>
            <a:ext cx="32733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cs typeface="Arial" panose="020B0604020202020204" pitchFamily="34" charset="0"/>
              </a:rPr>
              <a:t>σ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B58FD7AB-6A05-423E-AA9F-7D5895F22FAD}"/>
              </a:ext>
            </a:extLst>
          </p:cNvPr>
          <p:cNvSpPr/>
          <p:nvPr/>
        </p:nvSpPr>
        <p:spPr bwMode="auto">
          <a:xfrm>
            <a:off x="5733935" y="2332037"/>
            <a:ext cx="3657600" cy="3657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0FABEC7-45DC-4C0A-8C0A-F05067D43E8A}"/>
              </a:ext>
            </a:extLst>
          </p:cNvPr>
          <p:cNvSpPr txBox="1"/>
          <p:nvPr/>
        </p:nvSpPr>
        <p:spPr>
          <a:xfrm>
            <a:off x="9118654" y="3779837"/>
            <a:ext cx="614271" cy="349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+1.ii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260F73C8-044C-42CC-9E4E-E59D847BD63D}"/>
              </a:ext>
            </a:extLst>
          </p:cNvPr>
          <p:cNvSpPr txBox="1"/>
          <p:nvPr/>
        </p:nvSpPr>
        <p:spPr>
          <a:xfrm>
            <a:off x="5116512" y="4035303"/>
            <a:ext cx="556563" cy="349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-1.ii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="" xmlns:a16="http://schemas.microsoft.com/office/drawing/2014/main" id="{DBE18CC7-A226-4F98-8245-48EA2B5EB52C}"/>
                  </a:ext>
                </a:extLst>
              </p:cNvPr>
              <p:cNvSpPr/>
              <p:nvPr/>
            </p:nvSpPr>
            <p:spPr>
              <a:xfrm>
                <a:off x="7326312" y="4191869"/>
                <a:ext cx="544636" cy="349968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BE18CC7-A226-4F98-8245-48EA2B5EB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312" y="4191869"/>
                <a:ext cx="544636" cy="3499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Left Brace 37">
            <a:extLst>
              <a:ext uri="{FF2B5EF4-FFF2-40B4-BE49-F238E27FC236}">
                <a16:creationId xmlns="" xmlns:a16="http://schemas.microsoft.com/office/drawing/2014/main" id="{9404B6F3-ECAD-4367-AD06-44C1A47332C6}"/>
              </a:ext>
            </a:extLst>
          </p:cNvPr>
          <p:cNvSpPr/>
          <p:nvPr/>
        </p:nvSpPr>
        <p:spPr bwMode="auto">
          <a:xfrm rot="16200000">
            <a:off x="6511376" y="3710365"/>
            <a:ext cx="349969" cy="1844188"/>
          </a:xfrm>
          <a:prstGeom prst="lef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="" xmlns:a16="http://schemas.microsoft.com/office/drawing/2014/main" id="{F57385D4-A3F0-46B8-86C2-C953B0EB86A9}"/>
                  </a:ext>
                </a:extLst>
              </p:cNvPr>
              <p:cNvSpPr/>
              <p:nvPr/>
            </p:nvSpPr>
            <p:spPr>
              <a:xfrm>
                <a:off x="5928359" y="4048812"/>
                <a:ext cx="1348767" cy="642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57385D4-A3F0-46B8-86C2-C953B0EB86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359" y="4048812"/>
                <a:ext cx="1348767" cy="6420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Left Brace 39">
            <a:extLst>
              <a:ext uri="{FF2B5EF4-FFF2-40B4-BE49-F238E27FC236}">
                <a16:creationId xmlns="" xmlns:a16="http://schemas.microsoft.com/office/drawing/2014/main" id="{B9BC002A-51AC-4590-95B4-E5087EB74C3B}"/>
              </a:ext>
            </a:extLst>
          </p:cNvPr>
          <p:cNvSpPr/>
          <p:nvPr/>
        </p:nvSpPr>
        <p:spPr bwMode="auto">
          <a:xfrm rot="16200000">
            <a:off x="8363009" y="3703286"/>
            <a:ext cx="349969" cy="1844188"/>
          </a:xfrm>
          <a:prstGeom prst="lef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="" xmlns:a16="http://schemas.microsoft.com/office/drawing/2014/main" id="{CD6636D1-E2A1-4923-A63A-B3F5EBE08794}"/>
                  </a:ext>
                </a:extLst>
              </p:cNvPr>
              <p:cNvSpPr/>
              <p:nvPr/>
            </p:nvSpPr>
            <p:spPr>
              <a:xfrm>
                <a:off x="7837874" y="4017730"/>
                <a:ext cx="1348767" cy="642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D6636D1-E2A1-4923-A63A-B3F5EBE087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874" y="4017730"/>
                <a:ext cx="1348767" cy="6420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Left Brace 41">
            <a:extLst>
              <a:ext uri="{FF2B5EF4-FFF2-40B4-BE49-F238E27FC236}">
                <a16:creationId xmlns="" xmlns:a16="http://schemas.microsoft.com/office/drawing/2014/main" id="{355D4AF1-585B-431D-A794-8E71D5A8194F}"/>
              </a:ext>
            </a:extLst>
          </p:cNvPr>
          <p:cNvSpPr/>
          <p:nvPr/>
        </p:nvSpPr>
        <p:spPr bwMode="auto">
          <a:xfrm rot="10800000">
            <a:off x="7607843" y="2318895"/>
            <a:ext cx="349969" cy="1844188"/>
          </a:xfrm>
          <a:prstGeom prst="lef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="" xmlns:a16="http://schemas.microsoft.com/office/drawing/2014/main" id="{A21B57BA-B17A-4176-BA96-FDBDC6FC1D20}"/>
                  </a:ext>
                </a:extLst>
              </p:cNvPr>
              <p:cNvSpPr/>
              <p:nvPr/>
            </p:nvSpPr>
            <p:spPr>
              <a:xfrm rot="16200000">
                <a:off x="6793330" y="2808116"/>
                <a:ext cx="1387238" cy="642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21B57BA-B17A-4176-BA96-FDBDC6FC1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793330" y="2808116"/>
                <a:ext cx="1387238" cy="6420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Left Brace 43">
            <a:extLst>
              <a:ext uri="{FF2B5EF4-FFF2-40B4-BE49-F238E27FC236}">
                <a16:creationId xmlns="" xmlns:a16="http://schemas.microsoft.com/office/drawing/2014/main" id="{903963E0-8720-41AB-B72F-48D4251B36AB}"/>
              </a:ext>
            </a:extLst>
          </p:cNvPr>
          <p:cNvSpPr/>
          <p:nvPr/>
        </p:nvSpPr>
        <p:spPr bwMode="auto">
          <a:xfrm rot="10800000">
            <a:off x="7638780" y="4163619"/>
            <a:ext cx="349969" cy="1844188"/>
          </a:xfrm>
          <a:prstGeom prst="lef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8AED14F1-ADAD-4A9A-B266-5894334B82CB}"/>
                  </a:ext>
                </a:extLst>
              </p:cNvPr>
              <p:cNvSpPr/>
              <p:nvPr/>
            </p:nvSpPr>
            <p:spPr>
              <a:xfrm rot="16200000">
                <a:off x="6807029" y="5123200"/>
                <a:ext cx="1387238" cy="642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AED14F1-ADAD-4A9A-B266-5894334B82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807029" y="5123200"/>
                <a:ext cx="1387238" cy="6420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DD2496F4-0787-44EE-9668-96069CF3AE42}"/>
              </a:ext>
            </a:extLst>
          </p:cNvPr>
          <p:cNvSpPr txBox="1"/>
          <p:nvPr/>
        </p:nvSpPr>
        <p:spPr>
          <a:xfrm>
            <a:off x="7322090" y="1930034"/>
            <a:ext cx="665567" cy="349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+1.iii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B490F45-737D-4A4E-91C9-8C0A8FB8A602}"/>
              </a:ext>
            </a:extLst>
          </p:cNvPr>
          <p:cNvSpPr txBox="1"/>
          <p:nvPr/>
        </p:nvSpPr>
        <p:spPr>
          <a:xfrm>
            <a:off x="7500648" y="6073952"/>
            <a:ext cx="607859" cy="349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-1.iii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9467FFEF-5DA7-4432-B179-5050AB67AFA7}"/>
              </a:ext>
            </a:extLst>
          </p:cNvPr>
          <p:cNvSpPr txBox="1"/>
          <p:nvPr/>
        </p:nvSpPr>
        <p:spPr>
          <a:xfrm>
            <a:off x="7444958" y="4012078"/>
            <a:ext cx="33855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17D8629F-380F-4E19-85E5-9CB728BB67C6}"/>
              </a:ext>
            </a:extLst>
          </p:cNvPr>
          <p:cNvSpPr txBox="1"/>
          <p:nvPr/>
        </p:nvSpPr>
        <p:spPr>
          <a:xfrm>
            <a:off x="5592809" y="4030791"/>
            <a:ext cx="33855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AE5F4CDC-6951-449D-9D91-CE0E26DEE6A5}"/>
              </a:ext>
            </a:extLst>
          </p:cNvPr>
          <p:cNvSpPr txBox="1"/>
          <p:nvPr/>
        </p:nvSpPr>
        <p:spPr>
          <a:xfrm>
            <a:off x="9240767" y="4008437"/>
            <a:ext cx="33855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8C95C11-82AE-4928-AAA5-C256A6029538}"/>
              </a:ext>
            </a:extLst>
          </p:cNvPr>
          <p:cNvSpPr txBox="1"/>
          <p:nvPr/>
        </p:nvSpPr>
        <p:spPr>
          <a:xfrm>
            <a:off x="7499320" y="5832824"/>
            <a:ext cx="33855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7BA85347-6E36-466C-988B-801A5BD650D0}"/>
              </a:ext>
            </a:extLst>
          </p:cNvPr>
          <p:cNvSpPr txBox="1"/>
          <p:nvPr/>
        </p:nvSpPr>
        <p:spPr>
          <a:xfrm>
            <a:off x="7381222" y="2194386"/>
            <a:ext cx="33855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="" xmlns:a16="http://schemas.microsoft.com/office/drawing/2014/main" id="{40971874-0D8A-45FA-85EE-9B2ED79FF6F1}"/>
                  </a:ext>
                </a:extLst>
              </p:cNvPr>
              <p:cNvSpPr/>
              <p:nvPr/>
            </p:nvSpPr>
            <p:spPr>
              <a:xfrm>
                <a:off x="7299149" y="3803252"/>
                <a:ext cx="656462" cy="349968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0971874-0D8A-45FA-85EE-9B2ED79FF6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149" y="3803252"/>
                <a:ext cx="656462" cy="3499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808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33748E-DDCA-40CE-8115-DF48B92E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Second-Order Systems: 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="" xmlns:a16="http://schemas.microsoft.com/office/drawing/2014/main" id="{25CE137E-A09C-4B03-AC89-418E8C1DF014}"/>
                  </a:ext>
                </a:extLst>
              </p:cNvPr>
              <p:cNvSpPr/>
              <p:nvPr/>
            </p:nvSpPr>
            <p:spPr>
              <a:xfrm>
                <a:off x="11112" y="1247751"/>
                <a:ext cx="3695884" cy="2407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5CE137E-A09C-4B03-AC89-418E8C1DF0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2" y="1247751"/>
                <a:ext cx="3695884" cy="24078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62A80F90-3B11-4545-935D-4FF78196AEB5}"/>
              </a:ext>
            </a:extLst>
          </p:cNvPr>
          <p:cNvSpPr/>
          <p:nvPr/>
        </p:nvSpPr>
        <p:spPr bwMode="auto">
          <a:xfrm>
            <a:off x="1154112" y="3301150"/>
            <a:ext cx="8351838" cy="3554420"/>
          </a:xfrm>
          <a:custGeom>
            <a:avLst/>
            <a:gdLst>
              <a:gd name="connsiteX0" fmla="*/ 0 w 8467725"/>
              <a:gd name="connsiteY0" fmla="*/ 0 h 3464669"/>
              <a:gd name="connsiteX1" fmla="*/ 1419225 w 8467725"/>
              <a:gd name="connsiteY1" fmla="*/ 2686050 h 3464669"/>
              <a:gd name="connsiteX2" fmla="*/ 5629275 w 8467725"/>
              <a:gd name="connsiteY2" fmla="*/ 3371850 h 3464669"/>
              <a:gd name="connsiteX3" fmla="*/ 8467725 w 8467725"/>
              <a:gd name="connsiteY3" fmla="*/ 981075 h 346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7725" h="3464669">
                <a:moveTo>
                  <a:pt x="0" y="0"/>
                </a:moveTo>
                <a:cubicBezTo>
                  <a:pt x="240506" y="1062037"/>
                  <a:pt x="481013" y="2124075"/>
                  <a:pt x="1419225" y="2686050"/>
                </a:cubicBezTo>
                <a:cubicBezTo>
                  <a:pt x="2357437" y="3248025"/>
                  <a:pt x="4454525" y="3656012"/>
                  <a:pt x="5629275" y="3371850"/>
                </a:cubicBezTo>
                <a:cubicBezTo>
                  <a:pt x="6804025" y="3087688"/>
                  <a:pt x="7635875" y="2034381"/>
                  <a:pt x="8467725" y="981075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F3183D17-1555-4550-A385-55ED91B4091E}"/>
              </a:ext>
            </a:extLst>
          </p:cNvPr>
          <p:cNvSpPr txBox="1"/>
          <p:nvPr/>
        </p:nvSpPr>
        <p:spPr>
          <a:xfrm>
            <a:off x="605696" y="6073952"/>
            <a:ext cx="103105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1.i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="" xmlns:a16="http://schemas.microsoft.com/office/drawing/2014/main" id="{FBB52E0F-9043-4116-8CDA-543701B3323C}"/>
              </a:ext>
            </a:extLst>
          </p:cNvPr>
          <p:cNvCxnSpPr>
            <a:endCxn id="100" idx="2"/>
          </p:cNvCxnSpPr>
          <p:nvPr/>
        </p:nvCxnSpPr>
        <p:spPr bwMode="auto">
          <a:xfrm>
            <a:off x="5308654" y="4171393"/>
            <a:ext cx="4730696" cy="13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Straight Arrow Connector 97">
            <a:extLst>
              <a:ext uri="{FF2B5EF4-FFF2-40B4-BE49-F238E27FC236}">
                <a16:creationId xmlns="" xmlns:a16="http://schemas.microsoft.com/office/drawing/2014/main" id="{C63A39C0-89C7-4262-BA56-8B159895C86D}"/>
              </a:ext>
            </a:extLst>
          </p:cNvPr>
          <p:cNvCxnSpPr/>
          <p:nvPr/>
        </p:nvCxnSpPr>
        <p:spPr bwMode="auto">
          <a:xfrm flipV="1">
            <a:off x="9630344" y="1703531"/>
            <a:ext cx="99964" cy="391566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856C7E58-97DA-4CA7-ACC6-C3046856DAD4}"/>
              </a:ext>
            </a:extLst>
          </p:cNvPr>
          <p:cNvSpPr txBox="1"/>
          <p:nvPr/>
        </p:nvSpPr>
        <p:spPr>
          <a:xfrm>
            <a:off x="9364875" y="1686162"/>
            <a:ext cx="40267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jw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AF0E10B3-009E-4370-864C-A2A1AB5A1669}"/>
              </a:ext>
            </a:extLst>
          </p:cNvPr>
          <p:cNvSpPr txBox="1"/>
          <p:nvPr/>
        </p:nvSpPr>
        <p:spPr>
          <a:xfrm>
            <a:off x="9875683" y="3822753"/>
            <a:ext cx="32733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cs typeface="Arial" panose="020B0604020202020204" pitchFamily="34" charset="0"/>
              </a:rPr>
              <a:t>σ</a:t>
            </a:r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="" xmlns:a16="http://schemas.microsoft.com/office/drawing/2014/main" id="{2ED94934-254A-4EC2-88D4-70694C40C378}"/>
              </a:ext>
            </a:extLst>
          </p:cNvPr>
          <p:cNvSpPr/>
          <p:nvPr/>
        </p:nvSpPr>
        <p:spPr bwMode="auto">
          <a:xfrm>
            <a:off x="5733935" y="2332037"/>
            <a:ext cx="3657600" cy="3657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="" xmlns:a16="http://schemas.microsoft.com/office/drawing/2014/main" id="{98E8FC3A-FEF3-49AA-94E4-730CF183CE70}"/>
                  </a:ext>
                </a:extLst>
              </p:cNvPr>
              <p:cNvSpPr/>
              <p:nvPr/>
            </p:nvSpPr>
            <p:spPr>
              <a:xfrm>
                <a:off x="7326312" y="4191869"/>
                <a:ext cx="544636" cy="349968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98E8FC3A-FEF3-49AA-94E4-730CF183C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312" y="4191869"/>
                <a:ext cx="544636" cy="3499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CB02D1C9-A820-4A75-B120-B8DE96C9D9F8}"/>
              </a:ext>
            </a:extLst>
          </p:cNvPr>
          <p:cNvSpPr txBox="1"/>
          <p:nvPr/>
        </p:nvSpPr>
        <p:spPr>
          <a:xfrm>
            <a:off x="7444958" y="4012078"/>
            <a:ext cx="33855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="" xmlns:a16="http://schemas.microsoft.com/office/drawing/2014/main" id="{7764D528-7D37-49E1-9D49-C8EB2224CBB9}"/>
                  </a:ext>
                </a:extLst>
              </p:cNvPr>
              <p:cNvSpPr/>
              <p:nvPr/>
            </p:nvSpPr>
            <p:spPr>
              <a:xfrm>
                <a:off x="7299149" y="3803252"/>
                <a:ext cx="656462" cy="349968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7764D528-7D37-49E1-9D49-C8EB2224C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149" y="3803252"/>
                <a:ext cx="656462" cy="3499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="" xmlns:a16="http://schemas.microsoft.com/office/drawing/2014/main" id="{60DEA0E5-3463-4987-B008-238291373195}"/>
              </a:ext>
            </a:extLst>
          </p:cNvPr>
          <p:cNvSpPr txBox="1"/>
          <p:nvPr/>
        </p:nvSpPr>
        <p:spPr>
          <a:xfrm>
            <a:off x="9505647" y="4008437"/>
            <a:ext cx="33855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64945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2837</TotalTime>
  <Words>426</Words>
  <Application>Microsoft Office PowerPoint</Application>
  <PresentationFormat>Custom</PresentationFormat>
  <Paragraphs>222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Microsoft YaHei</vt:lpstr>
      <vt:lpstr>AdvP3D0FB2</vt:lpstr>
      <vt:lpstr>AdvP3D10BB</vt:lpstr>
      <vt:lpstr>AdvTTI</vt:lpstr>
      <vt:lpstr>AdvTTR</vt:lpstr>
      <vt:lpstr>Arial</vt:lpstr>
      <vt:lpstr>Cambria Math</vt:lpstr>
      <vt:lpstr>DejaVu Sans</vt:lpstr>
      <vt:lpstr>Geneva</vt:lpstr>
      <vt:lpstr>Lucida Sans Unicode</vt:lpstr>
      <vt:lpstr>Noto Sans Regular</vt:lpstr>
      <vt:lpstr>Times New Roman</vt:lpstr>
      <vt:lpstr>Office Theme</vt:lpstr>
      <vt:lpstr>PowerPoint Presentation</vt:lpstr>
      <vt:lpstr>Poles, Zeros, and System Response</vt:lpstr>
      <vt:lpstr>Poles, Zeros, and System Response</vt:lpstr>
      <vt:lpstr>Poles, Zeros, and System Response</vt:lpstr>
      <vt:lpstr>Poles, Zeros, and System Response</vt:lpstr>
      <vt:lpstr>First-Order Systems</vt:lpstr>
      <vt:lpstr>First-Order Systems</vt:lpstr>
      <vt:lpstr>Second-Order Systems: Introduction</vt:lpstr>
      <vt:lpstr>Second-Order Systems: Introduction</vt:lpstr>
      <vt:lpstr>Second-Order Systems: Introduction</vt:lpstr>
      <vt:lpstr>Second-Order Systems: Introduction</vt:lpstr>
      <vt:lpstr>Second-Order Systems: Introduction</vt:lpstr>
      <vt:lpstr>Second-Order Systems: Introduction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265</cp:revision>
  <cp:lastPrinted>1601-01-01T00:00:00Z</cp:lastPrinted>
  <dcterms:created xsi:type="dcterms:W3CDTF">1601-01-01T00:00:00Z</dcterms:created>
  <dcterms:modified xsi:type="dcterms:W3CDTF">2019-10-21T02:19:12Z</dcterms:modified>
</cp:coreProperties>
</file>