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7" r:id="rId3"/>
    <p:sldId id="269" r:id="rId4"/>
    <p:sldId id="270" r:id="rId5"/>
    <p:sldId id="271" r:id="rId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504" y="3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2CED8-1A11-404C-806C-2CFC7E2A797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5A81B-7974-4321-A85E-07BF1E55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453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A044C480-FAFF-46D7-9FB1-098F07F5FE7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F5FE2F5-1A43-46C1-9E0F-5522050086A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47A30B7-102B-4D9D-A09A-1BC1DD777F95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782305CC-3CB7-48A7-BA98-CF9D1B37CED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14C50E7-7B6C-4AF4-954D-B90FF909DE7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6038564-11DB-4335-9D72-B200047164F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329C6DD6-0FDB-488F-A02A-2057E98CC4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7964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DF5A40-4DC3-407B-93BA-753567DCC2A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A5F095-CBA7-446C-A53C-DDAF8B0E5F9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4F8DC687-C33A-4883-96A3-863754060DF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F2CC541-827D-48DF-90C9-4DFB7EB1F6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423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4AEF-856F-4EBD-A4F4-E87F02898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95BCC-9B4C-4404-A447-B782EFBDA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28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B0D6-4C22-4C38-BF5F-4F30231E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D9F95-1036-485D-811B-6D137207E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249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0772E-3CF1-400E-B21D-56FA41CCB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454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58499-5472-47F6-9DC2-82F609907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454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748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BD62-5B88-46B3-94FB-1540CD95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BDCE2-ABC3-450B-87F4-C4BC751E0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6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7C3A-3FFB-48FE-AA0D-F9563604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6E202-BC18-474C-AE38-293A7956B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25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28A8-B96D-4BC1-B9E9-8121DD93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A85E-6239-458D-888B-294EF590A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3A6AC-788C-44B6-83BE-71BE8DB13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59288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0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E1E9-40A0-408E-9906-A2E0CC3C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7E6B9-7ECA-490A-AD43-2492E660A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448C6-DAE2-427C-86AE-34C8C3329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D7429-F5E4-49A7-A7BE-1BE5375E2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C4D45-D890-4D68-95CC-DA2244464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32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12D4-8F4B-4317-B344-88140749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620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7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1CF8-4D9D-47EA-9D7F-73A2F9BB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4E5BB-D31F-47EA-B8C0-AE4B3925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CFB37-4CD3-4E3B-A103-D20E481DE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565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38C2-1634-4D95-ADA1-A263F343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FDD8-C851-45B2-A74F-4B49D28C2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5BA64-02CA-4F1E-889F-C6D1F15EB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28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2D1055BB-AFB1-4F56-8D17-A4C60739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9588"/>
            <a:ext cx="503238" cy="1079500"/>
          </a:xfrm>
          <a:prstGeom prst="rect">
            <a:avLst/>
          </a:prstGeom>
          <a:solidFill>
            <a:srgbClr val="EF29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3CB0DF6D-2865-4851-97E7-16C290EBF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7097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703660D-9604-4F46-A02D-27FB6DB98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70975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726E2466-ABF8-4D73-90A8-6EC2ECB3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3994150"/>
            <a:ext cx="8566150" cy="166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800" b="1" dirty="0">
                <a:latin typeface="Geneva" charset="0"/>
                <a:cs typeface="DejaVu Sans" panose="020B0603030804020204" pitchFamily="34" charset="0"/>
              </a:rPr>
              <a:t>EEE 342</a:t>
            </a:r>
            <a:r>
              <a:rPr lang="en-US" altLang="en-US" sz="4800" b="1" dirty="0">
                <a:cs typeface="DejaVu Sans" panose="020B0603030804020204" pitchFamily="34" charset="0"/>
              </a:rPr>
              <a:t>/ETE418</a:t>
            </a:r>
            <a:endParaRPr lang="en-US" altLang="en-US" sz="4800" b="1" dirty="0">
              <a:latin typeface="Geneva" charset="0"/>
              <a:cs typeface="DejaVu Sans" panose="020B0603030804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en-US" sz="4800" b="1" dirty="0">
                <a:latin typeface="Geneva" charset="0"/>
                <a:cs typeface="DejaVu Sans" panose="020B0603030804020204" pitchFamily="34" charset="0"/>
              </a:rPr>
              <a:t>Control Engineering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C4B9D59-FA88-426B-BA6D-0680F1F5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5656581"/>
            <a:ext cx="85661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3200" dirty="0">
                <a:latin typeface="Noto Sans Regular" panose="020B0502040504020204" pitchFamily="34"/>
                <a:cs typeface="DejaVu Sans" panose="020B0603030804020204" pitchFamily="34" charset="0"/>
              </a:rPr>
              <a:t>Fall 2019</a:t>
            </a:r>
          </a:p>
          <a:p>
            <a:pPr algn="ctr">
              <a:lnSpc>
                <a:spcPct val="100000"/>
              </a:lnSpc>
            </a:pPr>
            <a:r>
              <a:rPr lang="en-US" altLang="en-US" sz="3200" dirty="0">
                <a:latin typeface="Noto Sans Regular" panose="020B0502040504020204" pitchFamily="34"/>
                <a:cs typeface="DejaVu Sans" panose="020B0603030804020204" pitchFamily="34" charset="0"/>
              </a:rPr>
              <a:t>Lecture # 05</a:t>
            </a:r>
          </a:p>
          <a:p>
            <a:pPr algn="ctr">
              <a:lnSpc>
                <a:spcPct val="100000"/>
              </a:lnSpc>
            </a:pPr>
            <a:r>
              <a:rPr lang="en-US" altLang="en-US" sz="3200" dirty="0">
                <a:latin typeface="Noto Sans Regular" panose="020B0502040504020204" pitchFamily="34"/>
                <a:cs typeface="DejaVu Sans" panose="020B0603030804020204" pitchFamily="34" charset="0"/>
              </a:rPr>
              <a:t>22 October 2019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748E-DDCA-40CE-8115-DF48B92E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Second-Order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54D23-D6CE-402F-BB44-C338E6B47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1" y="1798637"/>
            <a:ext cx="1485900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C506FC-73B8-40E3-8B03-017B167BB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11" y="2257178"/>
            <a:ext cx="657225" cy="333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1F244-BC03-4AF5-9BA8-51F8B2BFB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11" y="2556379"/>
            <a:ext cx="752475" cy="26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5DD514-944E-4CAC-8260-F4BE690D2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11" y="2823079"/>
            <a:ext cx="2133600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877CEB-13DA-4B4C-B6C5-45F20432A6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111" y="3551238"/>
            <a:ext cx="2895601" cy="4211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5AC2CA-10B6-4A25-B4E8-046A1D4C1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402" y="2823079"/>
            <a:ext cx="5268910" cy="46164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810A81-EF89-4CCB-BBC7-893A2C4C0DCE}"/>
                  </a:ext>
                </a:extLst>
              </p:cNvPr>
              <p:cNvSpPr txBox="1"/>
              <p:nvPr/>
            </p:nvSpPr>
            <p:spPr>
              <a:xfrm>
                <a:off x="3185894" y="1388748"/>
                <a:ext cx="5842433" cy="1607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rad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rad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810A81-EF89-4CCB-BBC7-893A2C4C0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894" y="1388748"/>
                <a:ext cx="5842433" cy="16076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53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3510-35D1-49B7-9EB2-A27E4762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Underdamped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AF6CC-B5D6-445D-B95F-CB800D605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100"/>
            <a:ext cx="5086350" cy="30384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477623-53D7-4053-98A6-43DBA1490647}"/>
              </a:ext>
            </a:extLst>
          </p:cNvPr>
          <p:cNvSpPr/>
          <p:nvPr/>
        </p:nvSpPr>
        <p:spPr>
          <a:xfrm>
            <a:off x="6716712" y="5684837"/>
            <a:ext cx="2723823" cy="1122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dvTTI"/>
              </a:rPr>
              <a:t>Rise time, TR</a:t>
            </a:r>
            <a:endParaRPr lang="en-US" sz="800" dirty="0">
              <a:latin typeface="AdvTTI"/>
            </a:endParaRPr>
          </a:p>
          <a:p>
            <a:r>
              <a:rPr lang="en-US" dirty="0"/>
              <a:t>Peak time, TP</a:t>
            </a:r>
          </a:p>
          <a:p>
            <a:r>
              <a:rPr lang="en-US" dirty="0"/>
              <a:t>Percent overshoot, %OS</a:t>
            </a:r>
          </a:p>
          <a:p>
            <a:r>
              <a:rPr lang="en-US" dirty="0"/>
              <a:t>Settling time, 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02B18-C91B-482F-B22F-4ABA73F2B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6" y="1560011"/>
            <a:ext cx="4924425" cy="3743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8C329C-9657-4E37-89BF-3F9EABBD6A6C}"/>
                  </a:ext>
                </a:extLst>
              </p:cNvPr>
              <p:cNvSpPr txBox="1"/>
              <p:nvPr/>
            </p:nvSpPr>
            <p:spPr>
              <a:xfrm>
                <a:off x="641116" y="4922837"/>
                <a:ext cx="2245743" cy="607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8C329C-9657-4E37-89BF-3F9EABBD6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16" y="4922837"/>
                <a:ext cx="2245743" cy="6076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0312296-6856-4DEA-BE2B-C38CA5924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124" y="5329320"/>
            <a:ext cx="16097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1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3510-35D1-49B7-9EB2-A27E4762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Underdamped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477623-53D7-4053-98A6-43DBA1490647}"/>
              </a:ext>
            </a:extLst>
          </p:cNvPr>
          <p:cNvSpPr/>
          <p:nvPr/>
        </p:nvSpPr>
        <p:spPr>
          <a:xfrm>
            <a:off x="6716712" y="5684837"/>
            <a:ext cx="2723823" cy="1122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dvTTI"/>
              </a:rPr>
              <a:t>Rise time, TR</a:t>
            </a:r>
            <a:endParaRPr lang="en-US" sz="800" dirty="0">
              <a:latin typeface="AdvTTI"/>
            </a:endParaRPr>
          </a:p>
          <a:p>
            <a:r>
              <a:rPr lang="en-US" dirty="0"/>
              <a:t>Peak time, TP</a:t>
            </a:r>
          </a:p>
          <a:p>
            <a:r>
              <a:rPr lang="en-US" dirty="0"/>
              <a:t>Percent overshoot, %OS</a:t>
            </a:r>
          </a:p>
          <a:p>
            <a:r>
              <a:rPr lang="en-US" dirty="0"/>
              <a:t>Settling time, 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02B18-C91B-482F-B22F-4ABA73F2B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6" y="1560011"/>
            <a:ext cx="4924425" cy="3743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020E6A-FAD9-4C24-BA50-C6CC7624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7237"/>
            <a:ext cx="3082227" cy="7196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8A74E8-6A64-4992-AAA2-5284AF87F850}"/>
              </a:ext>
            </a:extLst>
          </p:cNvPr>
          <p:cNvSpPr/>
          <p:nvPr/>
        </p:nvSpPr>
        <p:spPr>
          <a:xfrm>
            <a:off x="11112" y="1598027"/>
            <a:ext cx="2443105" cy="435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6071"/>
                </a:solidFill>
                <a:latin typeface="AdvP3D0FB2"/>
              </a:rPr>
              <a:t>Evaluation of </a:t>
            </a:r>
            <a:r>
              <a:rPr lang="en-US" sz="2400" dirty="0">
                <a:solidFill>
                  <a:srgbClr val="006071"/>
                </a:solidFill>
                <a:latin typeface="AdvP3D10BB"/>
              </a:rPr>
              <a:t>%OS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09C5C-4BBB-48B3-B81B-DDC79FC6F282}"/>
              </a:ext>
            </a:extLst>
          </p:cNvPr>
          <p:cNvSpPr/>
          <p:nvPr/>
        </p:nvSpPr>
        <p:spPr>
          <a:xfrm>
            <a:off x="11112" y="2799966"/>
            <a:ext cx="1622880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071"/>
                </a:solidFill>
                <a:latin typeface="AdvP3D0FB2"/>
              </a:rPr>
              <a:t>Evaluation of </a:t>
            </a:r>
            <a:r>
              <a:rPr lang="en-US" dirty="0">
                <a:solidFill>
                  <a:srgbClr val="006071"/>
                </a:solidFill>
                <a:latin typeface="AdvP3D10BB"/>
              </a:rPr>
              <a:t>T</a:t>
            </a:r>
            <a:r>
              <a:rPr lang="en-US" sz="1050" dirty="0">
                <a:solidFill>
                  <a:srgbClr val="006071"/>
                </a:solidFill>
                <a:latin typeface="AdvP3D10BB"/>
              </a:rPr>
              <a:t>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07F142-ECD1-4BD0-9490-06134A4AAC71}"/>
              </a:ext>
            </a:extLst>
          </p:cNvPr>
          <p:cNvSpPr/>
          <p:nvPr/>
        </p:nvSpPr>
        <p:spPr>
          <a:xfrm>
            <a:off x="1587" y="3316865"/>
            <a:ext cx="5038725" cy="86523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latin typeface="AdvTTR"/>
              </a:rPr>
              <a:t>In order to find the settling time, we must find the time for which </a:t>
            </a:r>
            <a:r>
              <a:rPr lang="en-US" dirty="0">
                <a:latin typeface="AdvTTI"/>
              </a:rPr>
              <a:t>c</a:t>
            </a:r>
            <a:r>
              <a:rPr lang="en-US" dirty="0">
                <a:latin typeface="AdvTTR"/>
              </a:rPr>
              <a:t>(</a:t>
            </a:r>
            <a:r>
              <a:rPr lang="en-US" dirty="0">
                <a:latin typeface="AdvTTI"/>
              </a:rPr>
              <a:t>t</a:t>
            </a:r>
            <a:r>
              <a:rPr lang="en-US" dirty="0">
                <a:latin typeface="AdvTTR"/>
              </a:rPr>
              <a:t>) in Eq. (4.28) reaches and stays within 2% of the steady-state value, </a:t>
            </a:r>
            <a:r>
              <a:rPr lang="en-US" dirty="0" err="1">
                <a:latin typeface="AdvTTI"/>
              </a:rPr>
              <a:t>c</a:t>
            </a:r>
            <a:r>
              <a:rPr lang="en-US" dirty="0" err="1">
                <a:latin typeface="AdvTTR"/>
              </a:rPr>
              <a:t>final</a:t>
            </a:r>
            <a:r>
              <a:rPr lang="en-US" dirty="0">
                <a:latin typeface="AdvTTR"/>
              </a:rPr>
              <a:t>.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BCD8C6-4B6E-432C-9071-78DD5CC520EE}"/>
              </a:ext>
            </a:extLst>
          </p:cNvPr>
          <p:cNvSpPr/>
          <p:nvPr/>
        </p:nvSpPr>
        <p:spPr>
          <a:xfrm>
            <a:off x="-63112" y="4402123"/>
            <a:ext cx="1627369" cy="34996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071"/>
                </a:solidFill>
                <a:latin typeface="AdvP3D0FB2"/>
              </a:rPr>
              <a:t>Evaluation of </a:t>
            </a:r>
            <a:r>
              <a:rPr lang="en-US" dirty="0">
                <a:solidFill>
                  <a:srgbClr val="006071"/>
                </a:solidFill>
                <a:latin typeface="AdvP3D10BB"/>
              </a:rPr>
              <a:t>T</a:t>
            </a:r>
            <a:r>
              <a:rPr lang="en-US" sz="1050" dirty="0">
                <a:solidFill>
                  <a:srgbClr val="006071"/>
                </a:solidFill>
                <a:latin typeface="AdvP3D10BB"/>
              </a:rPr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5988-FE94-4FA3-9F14-C1C4C65C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8D232D-6F88-47F0-ABB8-4BB35130F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8" y="655637"/>
            <a:ext cx="10053338" cy="642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1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118</Words>
  <Application>Microsoft Office PowerPoint</Application>
  <PresentationFormat>Custom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AdvP3D0FB2</vt:lpstr>
      <vt:lpstr>AdvP3D10BB</vt:lpstr>
      <vt:lpstr>AdvTTI</vt:lpstr>
      <vt:lpstr>AdvTTR</vt:lpstr>
      <vt:lpstr>Arial</vt:lpstr>
      <vt:lpstr>Cambria Math</vt:lpstr>
      <vt:lpstr>Geneva</vt:lpstr>
      <vt:lpstr>Noto Sans Regular</vt:lpstr>
      <vt:lpstr>Times New Roman</vt:lpstr>
      <vt:lpstr>Office Theme</vt:lpstr>
      <vt:lpstr>PowerPoint Presentation</vt:lpstr>
      <vt:lpstr>The General Second-Order System</vt:lpstr>
      <vt:lpstr>Underdamped</vt:lpstr>
      <vt:lpstr>Underdamped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Ted Rahman</cp:lastModifiedBy>
  <cp:revision>280</cp:revision>
  <cp:lastPrinted>1601-01-01T00:00:00Z</cp:lastPrinted>
  <dcterms:created xsi:type="dcterms:W3CDTF">1601-01-01T00:00:00Z</dcterms:created>
  <dcterms:modified xsi:type="dcterms:W3CDTF">2019-10-22T21:37:56Z</dcterms:modified>
</cp:coreProperties>
</file>