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346" r:id="rId3"/>
    <p:sldId id="353" r:id="rId4"/>
    <p:sldId id="354" r:id="rId5"/>
    <p:sldId id="355" r:id="rId6"/>
    <p:sldId id="356" r:id="rId7"/>
    <p:sldId id="357" r:id="rId8"/>
    <p:sldId id="358" r:id="rId9"/>
    <p:sldId id="368" r:id="rId10"/>
    <p:sldId id="359" r:id="rId11"/>
    <p:sldId id="360" r:id="rId12"/>
    <p:sldId id="361" r:id="rId13"/>
    <p:sldId id="362" r:id="rId14"/>
    <p:sldId id="363" r:id="rId15"/>
    <p:sldId id="364" r:id="rId16"/>
    <p:sldId id="365" r:id="rId17"/>
    <p:sldId id="366" r:id="rId18"/>
    <p:sldId id="367"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7132" autoAdjust="0"/>
  </p:normalViewPr>
  <p:slideViewPr>
    <p:cSldViewPr>
      <p:cViewPr>
        <p:scale>
          <a:sx n="100" d="100"/>
          <a:sy n="100" d="100"/>
        </p:scale>
        <p:origin x="-76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D9A31AE-3178-4022-9A70-B7BBA6D65BC3}" type="datetimeFigureOut">
              <a:rPr lang="en-US"/>
              <a:pPr>
                <a:defRPr/>
              </a:pPr>
              <a:t>11/7/2018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EC764AC-D4E7-4B5E-BF8F-B291A690AF4F}" type="slidenum">
              <a:rPr lang="en-US"/>
              <a:pPr>
                <a:defRPr/>
              </a:pPr>
              <a:t>‹#›</a:t>
            </a:fld>
            <a:endParaRPr lang="en-US"/>
          </a:p>
        </p:txBody>
      </p:sp>
    </p:spTree>
    <p:extLst>
      <p:ext uri="{BB962C8B-B14F-4D97-AF65-F5344CB8AC3E}">
        <p14:creationId xmlns:p14="http://schemas.microsoft.com/office/powerpoint/2010/main" val="562705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67FE91DE-472D-49E0-84C2-DEEAAB4598F7}" type="datetime1">
              <a:rPr lang="en-US"/>
              <a:pPr>
                <a:defRPr/>
              </a:pPr>
              <a:t>11/7/2018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7" name="Slide Number Placeholder 5"/>
          <p:cNvSpPr>
            <a:spLocks noGrp="1"/>
          </p:cNvSpPr>
          <p:nvPr>
            <p:ph type="sldNum" sz="quarter" idx="12"/>
          </p:nvPr>
        </p:nvSpPr>
        <p:spPr/>
        <p:txBody>
          <a:bodyPr/>
          <a:lstStyle>
            <a:lvl1pPr>
              <a:defRPr/>
            </a:lvl1pPr>
          </a:lstStyle>
          <a:p>
            <a:pPr>
              <a:defRPr/>
            </a:pPr>
            <a:fld id="{D20EF4B1-F766-480B-8D03-D48A21C19A9D}" type="slidenum">
              <a:rPr lang="en-US"/>
              <a:pPr>
                <a:defRPr/>
              </a:pPr>
              <a:t>‹#›</a:t>
            </a:fld>
            <a:endParaRPr lang="en-US"/>
          </a:p>
        </p:txBody>
      </p:sp>
    </p:spTree>
    <p:extLst>
      <p:ext uri="{BB962C8B-B14F-4D97-AF65-F5344CB8AC3E}">
        <p14:creationId xmlns:p14="http://schemas.microsoft.com/office/powerpoint/2010/main" val="6883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8CD87D1-48CD-42AA-BB5C-82794227E1D7}" type="datetime1">
              <a:rPr lang="en-US"/>
              <a:pPr>
                <a:defRPr/>
              </a:pPr>
              <a:t>11/7/2018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6" name="Slide Number Placeholder 5"/>
          <p:cNvSpPr>
            <a:spLocks noGrp="1"/>
          </p:cNvSpPr>
          <p:nvPr>
            <p:ph type="sldNum" sz="quarter" idx="12"/>
          </p:nvPr>
        </p:nvSpPr>
        <p:spPr/>
        <p:txBody>
          <a:bodyPr/>
          <a:lstStyle>
            <a:lvl1pPr>
              <a:defRPr/>
            </a:lvl1pPr>
          </a:lstStyle>
          <a:p>
            <a:pPr>
              <a:defRPr/>
            </a:pPr>
            <a:fld id="{E817DC8E-3706-4846-9095-0BDD2831A54C}" type="slidenum">
              <a:rPr lang="en-US"/>
              <a:pPr>
                <a:defRPr/>
              </a:pPr>
              <a:t>‹#›</a:t>
            </a:fld>
            <a:endParaRPr lang="en-US"/>
          </a:p>
        </p:txBody>
      </p:sp>
    </p:spTree>
    <p:extLst>
      <p:ext uri="{BB962C8B-B14F-4D97-AF65-F5344CB8AC3E}">
        <p14:creationId xmlns:p14="http://schemas.microsoft.com/office/powerpoint/2010/main" val="1501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DEC1591-126B-494D-8E2A-99540DD6CF4F}" type="datetime1">
              <a:rPr lang="en-US"/>
              <a:pPr>
                <a:defRPr/>
              </a:pPr>
              <a:t>11/7/2018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6" name="Slide Number Placeholder 5"/>
          <p:cNvSpPr>
            <a:spLocks noGrp="1"/>
          </p:cNvSpPr>
          <p:nvPr>
            <p:ph type="sldNum" sz="quarter" idx="12"/>
          </p:nvPr>
        </p:nvSpPr>
        <p:spPr/>
        <p:txBody>
          <a:bodyPr/>
          <a:lstStyle>
            <a:lvl1pPr>
              <a:defRPr/>
            </a:lvl1pPr>
          </a:lstStyle>
          <a:p>
            <a:pPr>
              <a:defRPr/>
            </a:pPr>
            <a:fld id="{6994E1C8-4713-4F25-BFD0-BA6E35D0F3AA}" type="slidenum">
              <a:rPr lang="en-US"/>
              <a:pPr>
                <a:defRPr/>
              </a:pPr>
              <a:t>‹#›</a:t>
            </a:fld>
            <a:endParaRPr lang="en-US"/>
          </a:p>
        </p:txBody>
      </p:sp>
    </p:spTree>
    <p:extLst>
      <p:ext uri="{BB962C8B-B14F-4D97-AF65-F5344CB8AC3E}">
        <p14:creationId xmlns:p14="http://schemas.microsoft.com/office/powerpoint/2010/main" val="263687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5B22283-616D-4AF9-8C36-C8F760A2C5DD}" type="datetime1">
              <a:rPr lang="en-US"/>
              <a:pPr>
                <a:defRPr/>
              </a:pPr>
              <a:t>11/7/2018</a:t>
            </a:fld>
            <a:endParaRPr lang="en-US"/>
          </a:p>
        </p:txBody>
      </p:sp>
      <p:sp>
        <p:nvSpPr>
          <p:cNvPr id="5" name="Footer Placeholder 4"/>
          <p:cNvSpPr>
            <a:spLocks noGrp="1"/>
          </p:cNvSpPr>
          <p:nvPr>
            <p:ph type="ftr" sz="quarter" idx="11"/>
          </p:nvPr>
        </p:nvSpPr>
        <p:spPr>
          <a:xfrm>
            <a:off x="1866900" y="6477000"/>
            <a:ext cx="5410200" cy="328613"/>
          </a:xfrm>
        </p:spPr>
        <p:txBody>
          <a:bodyPr/>
          <a:lstStyle>
            <a:lvl1pPr>
              <a:defRPr>
                <a:solidFill>
                  <a:schemeClr val="tx1">
                    <a:lumMod val="50000"/>
                    <a:lumOff val="50000"/>
                  </a:schemeClr>
                </a:solidFill>
              </a:defRPr>
            </a:lvl1pPr>
          </a:lstStyle>
          <a:p>
            <a:pPr>
              <a:defRPr/>
            </a:pPr>
            <a:r>
              <a:rPr lang="en-US"/>
              <a:t>Dr. Sharnali Islam, Assistant Professor, ECE-NSU</a:t>
            </a:r>
          </a:p>
        </p:txBody>
      </p:sp>
      <p:sp>
        <p:nvSpPr>
          <p:cNvPr id="6" name="Slide Number Placeholder 5"/>
          <p:cNvSpPr>
            <a:spLocks noGrp="1"/>
          </p:cNvSpPr>
          <p:nvPr>
            <p:ph type="sldNum" sz="quarter" idx="12"/>
          </p:nvPr>
        </p:nvSpPr>
        <p:spPr/>
        <p:txBody>
          <a:bodyPr/>
          <a:lstStyle>
            <a:lvl1pPr>
              <a:defRPr/>
            </a:lvl1pPr>
          </a:lstStyle>
          <a:p>
            <a:pPr>
              <a:defRPr/>
            </a:pPr>
            <a:fld id="{70FEAE50-B0A1-4A26-9198-714B03376A78}" type="slidenum">
              <a:rPr lang="en-US"/>
              <a:pPr>
                <a:defRPr/>
              </a:pPr>
              <a:t>‹#›</a:t>
            </a:fld>
            <a:endParaRPr lang="en-US"/>
          </a:p>
        </p:txBody>
      </p:sp>
    </p:spTree>
    <p:extLst>
      <p:ext uri="{BB962C8B-B14F-4D97-AF65-F5344CB8AC3E}">
        <p14:creationId xmlns:p14="http://schemas.microsoft.com/office/powerpoint/2010/main" val="303312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85092D-EB07-4A98-BF0F-74BC0D63112E}" type="datetime1">
              <a:rPr lang="en-US"/>
              <a:pPr>
                <a:defRPr/>
              </a:pPr>
              <a:t>11/7/2018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7" name="Slide Number Placeholder 5"/>
          <p:cNvSpPr>
            <a:spLocks noGrp="1"/>
          </p:cNvSpPr>
          <p:nvPr>
            <p:ph type="sldNum" sz="quarter" idx="12"/>
          </p:nvPr>
        </p:nvSpPr>
        <p:spPr/>
        <p:txBody>
          <a:bodyPr/>
          <a:lstStyle>
            <a:lvl1pPr>
              <a:defRPr/>
            </a:lvl1pPr>
          </a:lstStyle>
          <a:p>
            <a:pPr>
              <a:defRPr/>
            </a:pPr>
            <a:fld id="{6FA6FDE6-1EEF-42FA-AE0C-E98E898A8C5F}" type="slidenum">
              <a:rPr lang="en-US"/>
              <a:pPr>
                <a:defRPr/>
              </a:pPr>
              <a:t>‹#›</a:t>
            </a:fld>
            <a:endParaRPr lang="en-US"/>
          </a:p>
        </p:txBody>
      </p:sp>
    </p:spTree>
    <p:extLst>
      <p:ext uri="{BB962C8B-B14F-4D97-AF65-F5344CB8AC3E}">
        <p14:creationId xmlns:p14="http://schemas.microsoft.com/office/powerpoint/2010/main" val="25549471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4A5D04-054B-4582-8677-65AB54081564}" type="datetime1">
              <a:rPr lang="en-US"/>
              <a:pPr>
                <a:defRPr/>
              </a:pPr>
              <a:t>11/7/2018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7" name="Slide Number Placeholder 5"/>
          <p:cNvSpPr>
            <a:spLocks noGrp="1"/>
          </p:cNvSpPr>
          <p:nvPr>
            <p:ph type="sldNum" sz="quarter" idx="12"/>
          </p:nvPr>
        </p:nvSpPr>
        <p:spPr/>
        <p:txBody>
          <a:bodyPr/>
          <a:lstStyle>
            <a:lvl1pPr>
              <a:defRPr/>
            </a:lvl1pPr>
          </a:lstStyle>
          <a:p>
            <a:pPr>
              <a:defRPr/>
            </a:pPr>
            <a:fld id="{53FA9617-BE14-45EC-9BFA-AD3EC24B6FEF}" type="slidenum">
              <a:rPr lang="en-US"/>
              <a:pPr>
                <a:defRPr/>
              </a:pPr>
              <a:t>‹#›</a:t>
            </a:fld>
            <a:endParaRPr lang="en-US"/>
          </a:p>
        </p:txBody>
      </p:sp>
    </p:spTree>
    <p:extLst>
      <p:ext uri="{BB962C8B-B14F-4D97-AF65-F5344CB8AC3E}">
        <p14:creationId xmlns:p14="http://schemas.microsoft.com/office/powerpoint/2010/main" val="115357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4E7EBC94-DA53-4301-9984-3BD0446F71EA}" type="datetime1">
              <a:rPr lang="en-US"/>
              <a:pPr>
                <a:defRPr/>
              </a:pPr>
              <a:t>11/7/2018</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t>Dr. Sharnali Islam, Assistant Professor, ECE-NSU</a:t>
            </a:r>
          </a:p>
        </p:txBody>
      </p:sp>
      <p:sp>
        <p:nvSpPr>
          <p:cNvPr id="10" name="Slide Number Placeholder 8"/>
          <p:cNvSpPr>
            <a:spLocks noGrp="1"/>
          </p:cNvSpPr>
          <p:nvPr>
            <p:ph type="sldNum" sz="quarter" idx="12"/>
          </p:nvPr>
        </p:nvSpPr>
        <p:spPr/>
        <p:txBody>
          <a:bodyPr/>
          <a:lstStyle>
            <a:lvl1pPr>
              <a:defRPr/>
            </a:lvl1pPr>
          </a:lstStyle>
          <a:p>
            <a:pPr>
              <a:defRPr/>
            </a:pPr>
            <a:fld id="{AC4F88FF-5E0A-45BC-8BD3-9D7ADAE0B70A}" type="slidenum">
              <a:rPr lang="en-US"/>
              <a:pPr>
                <a:defRPr/>
              </a:pPr>
              <a:t>‹#›</a:t>
            </a:fld>
            <a:endParaRPr lang="en-US"/>
          </a:p>
        </p:txBody>
      </p:sp>
    </p:spTree>
    <p:extLst>
      <p:ext uri="{BB962C8B-B14F-4D97-AF65-F5344CB8AC3E}">
        <p14:creationId xmlns:p14="http://schemas.microsoft.com/office/powerpoint/2010/main" val="35399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D26E911-5929-4897-869B-0AFC3539E5DD}" type="datetime1">
              <a:rPr lang="en-US"/>
              <a:pPr>
                <a:defRPr/>
              </a:pPr>
              <a:t>11/7/2018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5" name="Slide Number Placeholder 5"/>
          <p:cNvSpPr>
            <a:spLocks noGrp="1"/>
          </p:cNvSpPr>
          <p:nvPr>
            <p:ph type="sldNum" sz="quarter" idx="12"/>
          </p:nvPr>
        </p:nvSpPr>
        <p:spPr/>
        <p:txBody>
          <a:bodyPr/>
          <a:lstStyle>
            <a:lvl1pPr>
              <a:defRPr/>
            </a:lvl1pPr>
          </a:lstStyle>
          <a:p>
            <a:pPr>
              <a:defRPr/>
            </a:pPr>
            <a:fld id="{A816688F-D25A-4F4B-B9A4-D3535A182C27}" type="slidenum">
              <a:rPr lang="en-US"/>
              <a:pPr>
                <a:defRPr/>
              </a:pPr>
              <a:t>‹#›</a:t>
            </a:fld>
            <a:endParaRPr lang="en-US"/>
          </a:p>
        </p:txBody>
      </p:sp>
    </p:spTree>
    <p:extLst>
      <p:ext uri="{BB962C8B-B14F-4D97-AF65-F5344CB8AC3E}">
        <p14:creationId xmlns:p14="http://schemas.microsoft.com/office/powerpoint/2010/main" val="403040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990B8EF-35F7-423B-8BBA-C315BD23AD98}" type="datetime1">
              <a:rPr lang="en-US"/>
              <a:pPr>
                <a:defRPr/>
              </a:pPr>
              <a:t>11/7/2018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4" name="Slide Number Placeholder 5"/>
          <p:cNvSpPr>
            <a:spLocks noGrp="1"/>
          </p:cNvSpPr>
          <p:nvPr>
            <p:ph type="sldNum" sz="quarter" idx="12"/>
          </p:nvPr>
        </p:nvSpPr>
        <p:spPr/>
        <p:txBody>
          <a:bodyPr/>
          <a:lstStyle>
            <a:lvl1pPr>
              <a:defRPr/>
            </a:lvl1pPr>
          </a:lstStyle>
          <a:p>
            <a:pPr>
              <a:defRPr/>
            </a:pPr>
            <a:fld id="{C76BB4BF-1AAE-4592-9BA4-7763C4773E33}" type="slidenum">
              <a:rPr lang="en-US"/>
              <a:pPr>
                <a:defRPr/>
              </a:pPr>
              <a:t>‹#›</a:t>
            </a:fld>
            <a:endParaRPr lang="en-US"/>
          </a:p>
        </p:txBody>
      </p:sp>
    </p:spTree>
    <p:extLst>
      <p:ext uri="{BB962C8B-B14F-4D97-AF65-F5344CB8AC3E}">
        <p14:creationId xmlns:p14="http://schemas.microsoft.com/office/powerpoint/2010/main" val="186686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C33D6407-6C0C-41F8-8975-0191B72EFF17}" type="datetime1">
              <a:rPr lang="en-US"/>
              <a:pPr>
                <a:defRPr/>
              </a:pPr>
              <a:t>11/7/2018</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Dr. Sharnali Islam, Assistant Professor, ECE-NSU</a:t>
            </a:r>
          </a:p>
        </p:txBody>
      </p:sp>
      <p:sp>
        <p:nvSpPr>
          <p:cNvPr id="8" name="Slide Number Placeholder 6"/>
          <p:cNvSpPr>
            <a:spLocks noGrp="1"/>
          </p:cNvSpPr>
          <p:nvPr>
            <p:ph type="sldNum" sz="quarter" idx="12"/>
          </p:nvPr>
        </p:nvSpPr>
        <p:spPr/>
        <p:txBody>
          <a:bodyPr/>
          <a:lstStyle>
            <a:lvl1pPr>
              <a:defRPr/>
            </a:lvl1pPr>
          </a:lstStyle>
          <a:p>
            <a:pPr>
              <a:defRPr/>
            </a:pPr>
            <a:fld id="{169595F8-2CF6-43A7-A940-3019A54A189C}" type="slidenum">
              <a:rPr lang="en-US"/>
              <a:pPr>
                <a:defRPr/>
              </a:pPr>
              <a:t>‹#›</a:t>
            </a:fld>
            <a:endParaRPr lang="en-US"/>
          </a:p>
        </p:txBody>
      </p:sp>
    </p:spTree>
    <p:extLst>
      <p:ext uri="{BB962C8B-B14F-4D97-AF65-F5344CB8AC3E}">
        <p14:creationId xmlns:p14="http://schemas.microsoft.com/office/powerpoint/2010/main" val="393661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1ADA48-88C0-4EEF-BD49-0B77F99BF0A0}" type="datetime1">
              <a:rPr lang="en-US"/>
              <a:pPr>
                <a:defRPr/>
              </a:pPr>
              <a:t>11/7/2018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Dr. Sharnali Islam, Assistant Professor, ECE-NSU</a:t>
            </a:r>
          </a:p>
        </p:txBody>
      </p:sp>
      <p:sp>
        <p:nvSpPr>
          <p:cNvPr id="7" name="Slide Number Placeholder 5"/>
          <p:cNvSpPr>
            <a:spLocks noGrp="1"/>
          </p:cNvSpPr>
          <p:nvPr>
            <p:ph type="sldNum" sz="quarter" idx="12"/>
          </p:nvPr>
        </p:nvSpPr>
        <p:spPr/>
        <p:txBody>
          <a:bodyPr/>
          <a:lstStyle>
            <a:lvl1pPr>
              <a:defRPr/>
            </a:lvl1pPr>
          </a:lstStyle>
          <a:p>
            <a:pPr>
              <a:defRPr/>
            </a:pPr>
            <a:fld id="{A88C07BA-80A6-4320-812D-0132D370D2B8}" type="slidenum">
              <a:rPr lang="en-US"/>
              <a:pPr>
                <a:defRPr/>
              </a:pPr>
              <a:t>‹#›</a:t>
            </a:fld>
            <a:endParaRPr lang="en-US"/>
          </a:p>
        </p:txBody>
      </p:sp>
    </p:spTree>
    <p:extLst>
      <p:ext uri="{BB962C8B-B14F-4D97-AF65-F5344CB8AC3E}">
        <p14:creationId xmlns:p14="http://schemas.microsoft.com/office/powerpoint/2010/main" val="292439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228600" y="449263"/>
            <a:ext cx="8686800" cy="69373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8" name="Text Placeholder 2"/>
          <p:cNvSpPr>
            <a:spLocks noGrp="1"/>
          </p:cNvSpPr>
          <p:nvPr>
            <p:ph type="body" idx="1"/>
          </p:nvPr>
        </p:nvSpPr>
        <p:spPr bwMode="auto">
          <a:xfrm>
            <a:off x="228600" y="1295400"/>
            <a:ext cx="8686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fontAlgn="auto">
              <a:spcBef>
                <a:spcPts val="0"/>
              </a:spcBef>
              <a:spcAft>
                <a:spcPts val="0"/>
              </a:spcAft>
              <a:defRPr sz="1200">
                <a:solidFill>
                  <a:srgbClr val="FFFFFF"/>
                </a:solidFill>
                <a:latin typeface="+mn-lt"/>
                <a:cs typeface="+mn-cs"/>
              </a:defRPr>
            </a:lvl1pPr>
          </a:lstStyle>
          <a:p>
            <a:pPr>
              <a:defRPr/>
            </a:pPr>
            <a:fld id="{2047C25A-4C98-4910-9BBB-2A9DBC5B48A7}" type="datetime1">
              <a:rPr lang="en-US"/>
              <a:pPr>
                <a:defRPr/>
              </a:pPr>
              <a:t>11/7/2018</a:t>
            </a:fld>
            <a:endParaRPr lang="en-US"/>
          </a:p>
        </p:txBody>
      </p:sp>
      <p:sp>
        <p:nvSpPr>
          <p:cNvPr id="5" name="Footer Placeholder 4"/>
          <p:cNvSpPr>
            <a:spLocks noGrp="1"/>
          </p:cNvSpPr>
          <p:nvPr>
            <p:ph type="ftr" sz="quarter" idx="3"/>
          </p:nvPr>
        </p:nvSpPr>
        <p:spPr>
          <a:xfrm>
            <a:off x="2362200" y="6477000"/>
            <a:ext cx="5410200" cy="328613"/>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50000"/>
                    <a:lumOff val="50000"/>
                  </a:schemeClr>
                </a:solidFill>
                <a:latin typeface="+mn-lt"/>
                <a:cs typeface="+mn-cs"/>
              </a:defRPr>
            </a:lvl1pPr>
          </a:lstStyle>
          <a:p>
            <a:pPr>
              <a:defRPr/>
            </a:pPr>
            <a:r>
              <a:rPr lang="en-US"/>
              <a:t>Dr. Sharnali Islam, Assistant Professor, ECE-NSU</a:t>
            </a:r>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fontAlgn="auto">
              <a:spcBef>
                <a:spcPts val="0"/>
              </a:spcBef>
              <a:spcAft>
                <a:spcPts val="0"/>
              </a:spcAft>
              <a:defRPr sz="1400" b="1">
                <a:solidFill>
                  <a:srgbClr val="FFFFFF"/>
                </a:solidFill>
                <a:latin typeface="+mn-lt"/>
                <a:cs typeface="+mn-cs"/>
              </a:defRPr>
            </a:lvl1pPr>
          </a:lstStyle>
          <a:p>
            <a:pPr>
              <a:defRPr/>
            </a:pPr>
            <a:fld id="{DB47C289-A967-4047-A94B-107D9D99A5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85" r:id="rId4"/>
    <p:sldLayoutId id="2147483894" r:id="rId5"/>
    <p:sldLayoutId id="2147483886" r:id="rId6"/>
    <p:sldLayoutId id="2147483887" r:id="rId7"/>
    <p:sldLayoutId id="2147483895" r:id="rId8"/>
    <p:sldLayoutId id="2147483888" r:id="rId9"/>
    <p:sldLayoutId id="2147483889" r:id="rId10"/>
    <p:sldLayoutId id="2147483890" r:id="rId11"/>
  </p:sldLayoutIdLst>
  <p:hf hdr="0" dt="0"/>
  <p:txStyles>
    <p:titleStyle>
      <a:lvl1pPr algn="l" rtl="0" eaLnBrk="0" fontAlgn="base" hangingPunct="0">
        <a:spcBef>
          <a:spcPct val="0"/>
        </a:spcBef>
        <a:spcAft>
          <a:spcPct val="0"/>
        </a:spcAft>
        <a:defRPr sz="3600" kern="1200" spc="-1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8382000" cy="1470025"/>
          </a:xfrm>
        </p:spPr>
        <p:txBody>
          <a:bodyPr/>
          <a:lstStyle/>
          <a:p>
            <a:pPr eaLnBrk="1" fontAlgn="auto" hangingPunct="1">
              <a:spcAft>
                <a:spcPts val="0"/>
              </a:spcAft>
              <a:defRPr/>
            </a:pPr>
            <a:r>
              <a:rPr lang="en-US" dirty="0" smtClean="0"/>
              <a:t>EEE 363 </a:t>
            </a:r>
            <a:br>
              <a:rPr lang="en-US" dirty="0" smtClean="0"/>
            </a:br>
            <a:r>
              <a:rPr lang="en-US" dirty="0"/>
              <a:t>i</a:t>
            </a:r>
            <a:r>
              <a:rPr lang="en-US" dirty="0" smtClean="0"/>
              <a:t>nduction motor</a:t>
            </a:r>
            <a:endParaRPr lang="en-US" dirty="0"/>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US" dirty="0"/>
          </a:p>
        </p:txBody>
      </p:sp>
      <p:sp>
        <p:nvSpPr>
          <p:cNvPr id="7172" name="Rectangle 3"/>
          <p:cNvSpPr>
            <a:spLocks noChangeArrowheads="1"/>
          </p:cNvSpPr>
          <p:nvPr/>
        </p:nvSpPr>
        <p:spPr bwMode="auto">
          <a:xfrm>
            <a:off x="685800" y="3562350"/>
            <a:ext cx="7620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t>Class Schedule : MW 1:00 PM – 2:40 PM</a:t>
            </a:r>
          </a:p>
          <a:p>
            <a:endParaRPr lang="en-US" sz="2000" dirty="0"/>
          </a:p>
          <a:p>
            <a:r>
              <a:rPr lang="en-US" sz="2000" dirty="0"/>
              <a:t>Instructor : Dr. </a:t>
            </a:r>
            <a:r>
              <a:rPr lang="en-US" sz="2000" dirty="0" err="1"/>
              <a:t>Shohana</a:t>
            </a:r>
            <a:r>
              <a:rPr lang="en-US" sz="2000" dirty="0"/>
              <a:t> </a:t>
            </a:r>
            <a:r>
              <a:rPr lang="en-US" sz="2000" dirty="0" err="1"/>
              <a:t>Rahman</a:t>
            </a:r>
            <a:r>
              <a:rPr lang="en-US" sz="2000" dirty="0"/>
              <a:t> </a:t>
            </a:r>
            <a:r>
              <a:rPr lang="en-US" sz="2000" dirty="0" err="1"/>
              <a:t>Deeba</a:t>
            </a:r>
            <a:endParaRPr lang="en-US" sz="2000" dirty="0"/>
          </a:p>
          <a:p>
            <a:r>
              <a:rPr lang="en-US" sz="2000" dirty="0"/>
              <a:t>	Department of Electrical and Computer Engineering</a:t>
            </a:r>
          </a:p>
          <a:p>
            <a:r>
              <a:rPr lang="en-US" sz="2000" dirty="0"/>
              <a:t>	Office: SAC-1010B</a:t>
            </a:r>
          </a:p>
          <a:p>
            <a:r>
              <a:rPr lang="en-US" sz="2000" dirty="0"/>
              <a:t>	Email: shohana.deeba@northsouth.edu	</a:t>
            </a:r>
            <a:endParaRPr lang="en-US" sz="1600" dirty="0"/>
          </a:p>
        </p:txBody>
      </p:sp>
      <p:sp>
        <p:nvSpPr>
          <p:cNvPr id="5" name="Footer Placeholder 3"/>
          <p:cNvSpPr>
            <a:spLocks noGrp="1"/>
          </p:cNvSpPr>
          <p:nvPr>
            <p:ph type="ftr" sz="quarter" idx="11"/>
          </p:nvPr>
        </p:nvSpPr>
        <p:spPr>
          <a:xfrm>
            <a:off x="1790700" y="5943600"/>
            <a:ext cx="5410200" cy="328613"/>
          </a:xfrm>
        </p:spPr>
        <p:txBody>
          <a:bodyPr/>
          <a:lstStyle/>
          <a:p>
            <a:pPr>
              <a:defRPr/>
            </a:pPr>
            <a:r>
              <a:rPr lang="en-US" dirty="0"/>
              <a:t>Acknowledgement: Dr. </a:t>
            </a:r>
            <a:r>
              <a:rPr lang="en-US" dirty="0" err="1"/>
              <a:t>Mithulan</a:t>
            </a:r>
            <a:r>
              <a:rPr lang="en-US" dirty="0"/>
              <a:t> </a:t>
            </a:r>
            <a:r>
              <a:rPr lang="en-US" dirty="0" err="1"/>
              <a:t>Nadarajah</a:t>
            </a:r>
            <a:endParaRPr lang="en-US" dirty="0"/>
          </a:p>
          <a:p>
            <a:pPr>
              <a:defRPr/>
            </a:pPr>
            <a:r>
              <a:rPr lang="en-US" dirty="0"/>
              <a:t>The University of Queensland, Australia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457200"/>
            <a:ext cx="8001000" cy="693737"/>
          </a:xfrm>
        </p:spPr>
        <p:txBody>
          <a:bodyPr/>
          <a:lstStyle/>
          <a:p>
            <a:pPr>
              <a:defRPr/>
            </a:pPr>
            <a:r>
              <a:rPr lang="en-CA" dirty="0"/>
              <a:t>Principle of operation</a:t>
            </a:r>
            <a:endParaRPr lang="en-US" dirty="0"/>
          </a:p>
        </p:txBody>
      </p:sp>
      <p:sp>
        <p:nvSpPr>
          <p:cNvPr id="18435" name="Rectangle 3"/>
          <p:cNvSpPr>
            <a:spLocks noGrp="1" noChangeArrowheads="1"/>
          </p:cNvSpPr>
          <p:nvPr>
            <p:ph type="body" idx="1"/>
          </p:nvPr>
        </p:nvSpPr>
        <p:spPr>
          <a:xfrm>
            <a:off x="588168" y="1143000"/>
            <a:ext cx="8098631" cy="5334000"/>
          </a:xfrm>
        </p:spPr>
        <p:txBody>
          <a:bodyPr/>
          <a:lstStyle/>
          <a:p>
            <a:pPr algn="just"/>
            <a:r>
              <a:rPr lang="en-CA" dirty="0" smtClean="0"/>
              <a:t>This rotating magnetic field cuts the rotor windings and produces an induced voltage in the rotor windings</a:t>
            </a:r>
            <a:endParaRPr lang="en-US" dirty="0" smtClean="0"/>
          </a:p>
          <a:p>
            <a:pPr algn="just"/>
            <a:r>
              <a:rPr lang="en-CA" dirty="0" smtClean="0"/>
              <a:t>Due to the fact that the rotor windings are short circuited, for both squirrel cage and wound-rotor, and induced current flows in the rotor windings</a:t>
            </a:r>
          </a:p>
          <a:p>
            <a:pPr algn="just"/>
            <a:r>
              <a:rPr lang="en-CA" dirty="0" smtClean="0"/>
              <a:t>The rotor current produces another magnetic field</a:t>
            </a:r>
          </a:p>
          <a:p>
            <a:pPr algn="just"/>
            <a:r>
              <a:rPr lang="en-CA" dirty="0" smtClean="0"/>
              <a:t>A torque is produced as a result of the interaction of those two magnetic fields</a:t>
            </a:r>
          </a:p>
          <a:p>
            <a:pPr algn="just"/>
            <a:endParaRPr lang="en-CA" dirty="0" smtClean="0"/>
          </a:p>
          <a:p>
            <a:pPr marL="0" indent="0" algn="just">
              <a:buNone/>
            </a:pPr>
            <a:endParaRPr lang="en-CA" dirty="0" smtClean="0"/>
          </a:p>
          <a:p>
            <a:pPr algn="just">
              <a:buFont typeface="Wingdings" pitchFamily="2" charset="2"/>
              <a:buNone/>
            </a:pPr>
            <a:r>
              <a:rPr lang="en-CA" dirty="0" smtClean="0"/>
              <a:t>  Where </a:t>
            </a:r>
            <a:r>
              <a:rPr lang="en-CA" i="1" dirty="0" smtClean="0">
                <a:sym typeface="Symbol" pitchFamily="18" charset="2"/>
              </a:rPr>
              <a:t></a:t>
            </a:r>
            <a:r>
              <a:rPr lang="en-CA" i="1" baseline="-25000" dirty="0" err="1" smtClean="0">
                <a:sym typeface="Symbol" pitchFamily="18" charset="2"/>
              </a:rPr>
              <a:t>ind</a:t>
            </a:r>
            <a:r>
              <a:rPr lang="en-CA" dirty="0" smtClean="0"/>
              <a:t> is the induced torque and </a:t>
            </a:r>
            <a:r>
              <a:rPr lang="en-CA" i="1" dirty="0" smtClean="0"/>
              <a:t>B</a:t>
            </a:r>
            <a:r>
              <a:rPr lang="en-CA" i="1" baseline="-25000" dirty="0" smtClean="0"/>
              <a:t>R</a:t>
            </a:r>
            <a:r>
              <a:rPr lang="en-CA" dirty="0" smtClean="0"/>
              <a:t> and </a:t>
            </a:r>
            <a:r>
              <a:rPr lang="en-CA" i="1" dirty="0" smtClean="0"/>
              <a:t>B</a:t>
            </a:r>
            <a:r>
              <a:rPr lang="en-CA" i="1" baseline="-25000" dirty="0" smtClean="0"/>
              <a:t>S</a:t>
            </a:r>
            <a:r>
              <a:rPr lang="en-CA" dirty="0" smtClean="0"/>
              <a:t> are the magnetic flux densities of the rotor and the stator </a:t>
            </a:r>
            <a:r>
              <a:rPr lang="en-CA" dirty="0" smtClean="0"/>
              <a:t>respectively</a:t>
            </a:r>
            <a:endParaRPr lang="en-US" dirty="0" smtClean="0"/>
          </a:p>
        </p:txBody>
      </p:sp>
      <p:sp>
        <p:nvSpPr>
          <p:cNvPr id="18436"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437" name="Object 4"/>
          <p:cNvGraphicFramePr>
            <a:graphicFrameLocks noChangeAspect="1"/>
          </p:cNvGraphicFramePr>
          <p:nvPr>
            <p:extLst>
              <p:ext uri="{D42A27DB-BD31-4B8C-83A1-F6EECF244321}">
                <p14:modId xmlns:p14="http://schemas.microsoft.com/office/powerpoint/2010/main" val="1457569900"/>
              </p:ext>
            </p:extLst>
          </p:nvPr>
        </p:nvGraphicFramePr>
        <p:xfrm>
          <a:off x="3505200" y="4572000"/>
          <a:ext cx="1943100" cy="501650"/>
        </p:xfrm>
        <a:graphic>
          <a:graphicData uri="http://schemas.openxmlformats.org/presentationml/2006/ole">
            <mc:AlternateContent xmlns:mc="http://schemas.openxmlformats.org/markup-compatibility/2006">
              <mc:Choice xmlns:v="urn:schemas-microsoft-com:vml" Requires="v">
                <p:oleObj spid="_x0000_s18442" name="Equation" r:id="rId3" imgW="889000" imgH="228600" progId="Equation.DSMT4">
                  <p:embed/>
                </p:oleObj>
              </mc:Choice>
              <mc:Fallback>
                <p:oleObj name="Equation" r:id="rId3" imgW="8890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572000"/>
                        <a:ext cx="19431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439"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440"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CA" dirty="0"/>
              <a:t>Induction motor speed</a:t>
            </a:r>
            <a:endParaRPr lang="en-US" dirty="0"/>
          </a:p>
        </p:txBody>
      </p:sp>
      <p:sp>
        <p:nvSpPr>
          <p:cNvPr id="30723" name="Rectangle 3"/>
          <p:cNvSpPr>
            <a:spLocks noGrp="1" noChangeArrowheads="1"/>
          </p:cNvSpPr>
          <p:nvPr>
            <p:ph type="body" idx="1"/>
          </p:nvPr>
        </p:nvSpPr>
        <p:spPr/>
        <p:txBody>
          <a:bodyPr/>
          <a:lstStyle/>
          <a:p>
            <a:pPr>
              <a:defRPr/>
            </a:pPr>
            <a:r>
              <a:rPr lang="en-CA" dirty="0"/>
              <a:t>At what speed will the IM run?</a:t>
            </a:r>
          </a:p>
          <a:p>
            <a:pPr lvl="1">
              <a:defRPr/>
            </a:pPr>
            <a:r>
              <a:rPr lang="en-CA" dirty="0"/>
              <a:t>Can the IM run at the synchronous speed, why?</a:t>
            </a:r>
          </a:p>
          <a:p>
            <a:pPr lvl="1">
              <a:defRPr/>
            </a:pPr>
            <a:r>
              <a:rPr lang="en-CA" dirty="0"/>
              <a:t>If rotor runs at the synchronous speed, which is the same speed of the rotating magnetic field, then the rotor will appear stationary to the rotating magnetic field and the rotating magnetic field will not cut the rotor. So, no induced current will flow in the rotor and no rotor magnetic flux will be produced so no torque is generated and the rotor speed will fall below the synchronous speed</a:t>
            </a:r>
          </a:p>
          <a:p>
            <a:pPr lvl="1">
              <a:defRPr/>
            </a:pPr>
            <a:r>
              <a:rPr lang="en-CA" dirty="0"/>
              <a:t>When the speed falls, the rotating magnetic field will cut the rotor windings and a torque is </a:t>
            </a:r>
            <a:r>
              <a:rPr lang="en-CA" dirty="0" smtClean="0"/>
              <a:t>produced</a:t>
            </a:r>
          </a:p>
          <a:p>
            <a:pPr lvl="1">
              <a:defRPr/>
            </a:pPr>
            <a:endParaRPr lang="en-CA" dirty="0"/>
          </a:p>
          <a:p>
            <a:pPr marL="274637" lvl="1" indent="0">
              <a:buFont typeface="Arial" charset="0"/>
              <a:buNone/>
              <a:defRPr/>
            </a:pPr>
            <a:r>
              <a:rPr lang="en-US" dirty="0" smtClean="0"/>
              <a:t>https://www.youtube.com/watch?v=AQqyGNOP_3o</a:t>
            </a:r>
          </a:p>
          <a:p>
            <a:pPr marL="274637" lvl="1" indent="0">
              <a:buFont typeface="Arial" charset="0"/>
              <a:buNone/>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CA"/>
              <a:t>Induction motor speed</a:t>
            </a:r>
            <a:endParaRPr lang="en-US"/>
          </a:p>
        </p:txBody>
      </p:sp>
      <p:sp>
        <p:nvSpPr>
          <p:cNvPr id="20483" name="Rectangle 3"/>
          <p:cNvSpPr>
            <a:spLocks noGrp="1" noChangeArrowheads="1"/>
          </p:cNvSpPr>
          <p:nvPr>
            <p:ph type="body" idx="1"/>
          </p:nvPr>
        </p:nvSpPr>
        <p:spPr/>
        <p:txBody>
          <a:bodyPr/>
          <a:lstStyle/>
          <a:p>
            <a:r>
              <a:rPr lang="en-CA" smtClean="0"/>
              <a:t>So, the IM will always run at a speed </a:t>
            </a:r>
            <a:r>
              <a:rPr lang="en-CA" smtClean="0">
                <a:solidFill>
                  <a:schemeClr val="accent2"/>
                </a:solidFill>
              </a:rPr>
              <a:t>lower</a:t>
            </a:r>
            <a:r>
              <a:rPr lang="en-CA" smtClean="0"/>
              <a:t> than the synchronous speed</a:t>
            </a:r>
          </a:p>
          <a:p>
            <a:r>
              <a:rPr lang="en-CA" smtClean="0"/>
              <a:t>The difference between the motor speed and the synchronous speed is called the </a:t>
            </a:r>
            <a:r>
              <a:rPr lang="en-CA" i="1" smtClean="0">
                <a:solidFill>
                  <a:schemeClr val="accent2"/>
                </a:solidFill>
              </a:rPr>
              <a:t>Slip</a:t>
            </a:r>
          </a:p>
          <a:p>
            <a:endParaRPr lang="en-CA" i="1" smtClean="0">
              <a:solidFill>
                <a:schemeClr val="accent2"/>
              </a:solidFill>
            </a:endParaRPr>
          </a:p>
          <a:p>
            <a:endParaRPr lang="en-CA" sz="1400" i="1" smtClean="0">
              <a:solidFill>
                <a:schemeClr val="accent2"/>
              </a:solidFill>
            </a:endParaRPr>
          </a:p>
          <a:p>
            <a:pPr lvl="1">
              <a:buFont typeface="Times New Roman" pitchFamily="18" charset="0"/>
              <a:buNone/>
            </a:pPr>
            <a:endParaRPr lang="en-CA" smtClean="0"/>
          </a:p>
          <a:p>
            <a:pPr lvl="1">
              <a:buFont typeface="Times New Roman" pitchFamily="18" charset="0"/>
              <a:buNone/>
            </a:pPr>
            <a:r>
              <a:rPr lang="en-CA" smtClean="0"/>
              <a:t>Where </a:t>
            </a:r>
            <a:r>
              <a:rPr lang="en-CA" i="1" smtClean="0"/>
              <a:t>n</a:t>
            </a:r>
            <a:r>
              <a:rPr lang="en-CA" i="1" baseline="-25000" smtClean="0"/>
              <a:t>slip</a:t>
            </a:r>
            <a:r>
              <a:rPr lang="en-CA" smtClean="0"/>
              <a:t>= slip speed</a:t>
            </a:r>
          </a:p>
          <a:p>
            <a:pPr lvl="1">
              <a:buFont typeface="Times New Roman" pitchFamily="18" charset="0"/>
              <a:buNone/>
            </a:pPr>
            <a:r>
              <a:rPr lang="en-CA" smtClean="0"/>
              <a:t>           </a:t>
            </a:r>
            <a:r>
              <a:rPr lang="en-CA" i="1" smtClean="0"/>
              <a:t>n</a:t>
            </a:r>
            <a:r>
              <a:rPr lang="en-CA" i="1" baseline="-25000" smtClean="0"/>
              <a:t>sync</a:t>
            </a:r>
            <a:r>
              <a:rPr lang="en-CA" smtClean="0"/>
              <a:t>= speed of the magnetic field</a:t>
            </a:r>
          </a:p>
          <a:p>
            <a:pPr lvl="1">
              <a:buFont typeface="Times New Roman" pitchFamily="18" charset="0"/>
              <a:buNone/>
            </a:pPr>
            <a:r>
              <a:rPr lang="en-CA" smtClean="0"/>
              <a:t>           </a:t>
            </a:r>
            <a:r>
              <a:rPr lang="en-CA" i="1" smtClean="0"/>
              <a:t>n</a:t>
            </a:r>
            <a:r>
              <a:rPr lang="en-CA" i="1" baseline="-25000" smtClean="0"/>
              <a:t>m</a:t>
            </a:r>
            <a:r>
              <a:rPr lang="en-CA" smtClean="0"/>
              <a:t>   = mechanical shaft speed of the motor</a:t>
            </a:r>
          </a:p>
          <a:p>
            <a:pPr lvl="1">
              <a:buFont typeface="Times New Roman" pitchFamily="18" charset="0"/>
              <a:buNone/>
            </a:pPr>
            <a:endParaRPr lang="en-CA" smtClean="0"/>
          </a:p>
        </p:txBody>
      </p:sp>
      <p:sp>
        <p:nvSpPr>
          <p:cNvPr id="20484"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0485" name="Object 4"/>
          <p:cNvGraphicFramePr>
            <a:graphicFrameLocks noChangeAspect="1"/>
          </p:cNvGraphicFramePr>
          <p:nvPr/>
        </p:nvGraphicFramePr>
        <p:xfrm>
          <a:off x="3200400" y="3124200"/>
          <a:ext cx="3024188" cy="763588"/>
        </p:xfrm>
        <a:graphic>
          <a:graphicData uri="http://schemas.openxmlformats.org/presentationml/2006/ole">
            <mc:AlternateContent xmlns:mc="http://schemas.openxmlformats.org/markup-compatibility/2006">
              <mc:Choice xmlns:v="urn:schemas-microsoft-com:vml" Requires="v">
                <p:oleObj spid="_x0000_s20490" name="Equation" r:id="rId3" imgW="939392" imgH="241195" progId="Equation.DSMT4">
                  <p:embed/>
                </p:oleObj>
              </mc:Choice>
              <mc:Fallback>
                <p:oleObj name="Equation" r:id="rId3" imgW="939392"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124200"/>
                        <a:ext cx="3024188" cy="763588"/>
                      </a:xfrm>
                      <a:prstGeom prst="rect">
                        <a:avLst/>
                      </a:prstGeom>
                      <a:noFill/>
                      <a:ln w="19050">
                        <a:solidFill>
                          <a:schemeClr val="accent2"/>
                        </a:solidFill>
                        <a:miter lim="800000"/>
                        <a:headEnd/>
                        <a:tailEnd/>
                      </a:ln>
                      <a:effectLst>
                        <a:outerShdw dist="3592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6"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8"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CA"/>
              <a:t>The Slip</a:t>
            </a:r>
            <a:endParaRPr lang="en-US"/>
          </a:p>
        </p:txBody>
      </p:sp>
      <p:sp>
        <p:nvSpPr>
          <p:cNvPr id="21507" name="Rectangle 3"/>
          <p:cNvSpPr>
            <a:spLocks noGrp="1" noChangeArrowheads="1"/>
          </p:cNvSpPr>
          <p:nvPr>
            <p:ph type="body" idx="1"/>
          </p:nvPr>
        </p:nvSpPr>
        <p:spPr/>
        <p:txBody>
          <a:bodyPr/>
          <a:lstStyle/>
          <a:p>
            <a:pPr>
              <a:buFont typeface="Wingdings" pitchFamily="2" charset="2"/>
              <a:buNone/>
            </a:pPr>
            <a:r>
              <a:rPr lang="en-CA" smtClean="0"/>
              <a:t> </a:t>
            </a:r>
            <a:endParaRPr lang="en-US" smtClean="0"/>
          </a:p>
        </p:txBody>
      </p:sp>
      <p:sp>
        <p:nvSpPr>
          <p:cNvPr id="21508" name="Rectangle 5"/>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09" name="Text Box 6"/>
          <p:cNvSpPr txBox="1">
            <a:spLocks noChangeArrowheads="1"/>
          </p:cNvSpPr>
          <p:nvPr/>
        </p:nvSpPr>
        <p:spPr bwMode="auto">
          <a:xfrm>
            <a:off x="468313" y="2636838"/>
            <a:ext cx="8064500" cy="356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sz="2400"/>
              <a:t>Where </a:t>
            </a:r>
            <a:r>
              <a:rPr lang="en-CA" sz="2400" i="1"/>
              <a:t>s </a:t>
            </a:r>
            <a:r>
              <a:rPr lang="en-CA" sz="2400"/>
              <a:t>is the </a:t>
            </a:r>
            <a:r>
              <a:rPr lang="en-CA" sz="2400" i="1"/>
              <a:t>slip</a:t>
            </a:r>
            <a:endParaRPr lang="en-CA" sz="2400"/>
          </a:p>
          <a:p>
            <a:pPr eaLnBrk="1" hangingPunct="1">
              <a:spcBef>
                <a:spcPct val="50000"/>
              </a:spcBef>
            </a:pPr>
            <a:r>
              <a:rPr lang="en-CA" sz="2400"/>
              <a:t>Notice that : if the rotor runs at synchronous speed</a:t>
            </a:r>
          </a:p>
          <a:p>
            <a:pPr eaLnBrk="1" hangingPunct="1">
              <a:spcBef>
                <a:spcPct val="50000"/>
              </a:spcBef>
            </a:pPr>
            <a:r>
              <a:rPr lang="en-CA" sz="2400"/>
              <a:t>                                    </a:t>
            </a:r>
            <a:r>
              <a:rPr lang="en-CA" sz="2400" i="1"/>
              <a:t>s</a:t>
            </a:r>
            <a:r>
              <a:rPr lang="en-CA" sz="2400"/>
              <a:t> = 0</a:t>
            </a:r>
          </a:p>
          <a:p>
            <a:pPr eaLnBrk="1" hangingPunct="1">
              <a:spcBef>
                <a:spcPct val="50000"/>
              </a:spcBef>
            </a:pPr>
            <a:r>
              <a:rPr lang="en-CA" sz="2400"/>
              <a:t>                     if the rotor is stationary</a:t>
            </a:r>
          </a:p>
          <a:p>
            <a:pPr eaLnBrk="1" hangingPunct="1">
              <a:spcBef>
                <a:spcPct val="50000"/>
              </a:spcBef>
            </a:pPr>
            <a:r>
              <a:rPr lang="en-CA" sz="2400"/>
              <a:t>                                    </a:t>
            </a:r>
            <a:r>
              <a:rPr lang="en-CA" sz="2400" i="1"/>
              <a:t>s = </a:t>
            </a:r>
            <a:r>
              <a:rPr lang="en-CA" sz="2400"/>
              <a:t>1</a:t>
            </a:r>
          </a:p>
          <a:p>
            <a:pPr eaLnBrk="1" hangingPunct="1">
              <a:spcBef>
                <a:spcPct val="50000"/>
              </a:spcBef>
            </a:pPr>
            <a:r>
              <a:rPr lang="en-CA" sz="2400"/>
              <a:t>Slip may be expressed as a </a:t>
            </a:r>
            <a:r>
              <a:rPr lang="en-CA" sz="2400">
                <a:solidFill>
                  <a:schemeClr val="hlink"/>
                </a:solidFill>
              </a:rPr>
              <a:t>percentage</a:t>
            </a:r>
            <a:r>
              <a:rPr lang="en-CA" sz="2400"/>
              <a:t> by multiplying the above eq. by 100, notice that the slip is a ratio and doesn’t have units</a:t>
            </a:r>
            <a:endParaRPr lang="en-US" sz="2400"/>
          </a:p>
        </p:txBody>
      </p:sp>
      <p:graphicFrame>
        <p:nvGraphicFramePr>
          <p:cNvPr id="21510" name="Object 4"/>
          <p:cNvGraphicFramePr>
            <a:graphicFrameLocks noChangeAspect="1"/>
          </p:cNvGraphicFramePr>
          <p:nvPr/>
        </p:nvGraphicFramePr>
        <p:xfrm>
          <a:off x="3124200" y="990600"/>
          <a:ext cx="2303463" cy="1296988"/>
        </p:xfrm>
        <a:graphic>
          <a:graphicData uri="http://schemas.openxmlformats.org/presentationml/2006/ole">
            <mc:AlternateContent xmlns:mc="http://schemas.openxmlformats.org/markup-compatibility/2006">
              <mc:Choice xmlns:v="urn:schemas-microsoft-com:vml" Requires="v">
                <p:oleObj spid="_x0000_s21512" name="Equation" r:id="rId3" imgW="825500" imgH="469900" progId="Equation.DSMT4">
                  <p:embed/>
                </p:oleObj>
              </mc:Choice>
              <mc:Fallback>
                <p:oleObj name="Equation" r:id="rId3" imgW="8255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90600"/>
                        <a:ext cx="2303463" cy="1296988"/>
                      </a:xfrm>
                      <a:prstGeom prst="rect">
                        <a:avLst/>
                      </a:prstGeom>
                      <a:noFill/>
                      <a:ln w="19050">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CA" dirty="0"/>
              <a:t>Example 7-1 (pp.387-388)</a:t>
            </a:r>
            <a:endParaRPr lang="en-US" dirty="0"/>
          </a:p>
        </p:txBody>
      </p:sp>
      <p:sp>
        <p:nvSpPr>
          <p:cNvPr id="22531" name="Rectangle 3"/>
          <p:cNvSpPr>
            <a:spLocks noGrp="1" noChangeArrowheads="1"/>
          </p:cNvSpPr>
          <p:nvPr>
            <p:ph type="body" idx="1"/>
          </p:nvPr>
        </p:nvSpPr>
        <p:spPr/>
        <p:txBody>
          <a:bodyPr/>
          <a:lstStyle/>
          <a:p>
            <a:pPr marL="533400" indent="-533400">
              <a:buFont typeface="Wingdings" pitchFamily="2" charset="2"/>
              <a:buNone/>
            </a:pPr>
            <a:r>
              <a:rPr lang="en-CA" smtClean="0"/>
              <a:t>	A 208-V, 10hp, four pole, 60 Hz, Y-connected induction motor has a full-load slip of 5 percent</a:t>
            </a:r>
          </a:p>
          <a:p>
            <a:pPr marL="928688" lvl="1" indent="-457200">
              <a:buFont typeface="Times New Roman" pitchFamily="18" charset="0"/>
              <a:buAutoNum type="arabicPeriod"/>
            </a:pPr>
            <a:r>
              <a:rPr lang="en-CA" smtClean="0"/>
              <a:t>What is the synchronous speed of this motor?</a:t>
            </a:r>
          </a:p>
          <a:p>
            <a:pPr marL="928688" lvl="1" indent="-457200">
              <a:buFont typeface="Times New Roman" pitchFamily="18" charset="0"/>
              <a:buAutoNum type="arabicPeriod"/>
            </a:pPr>
            <a:r>
              <a:rPr lang="en-CA" smtClean="0"/>
              <a:t>What is the rotor speed of this motor at rated load?</a:t>
            </a:r>
          </a:p>
          <a:p>
            <a:pPr marL="928688" lvl="1" indent="-457200">
              <a:buFont typeface="Times New Roman" pitchFamily="18" charset="0"/>
              <a:buAutoNum type="arabicPeriod"/>
            </a:pPr>
            <a:r>
              <a:rPr lang="en-CA" smtClean="0"/>
              <a:t>What is the rotor frequency of this motor at rated load?</a:t>
            </a:r>
          </a:p>
          <a:p>
            <a:pPr marL="928688" lvl="1" indent="-457200">
              <a:buFont typeface="Times New Roman" pitchFamily="18" charset="0"/>
              <a:buAutoNum type="arabicPeriod"/>
            </a:pPr>
            <a:r>
              <a:rPr lang="en-CA" smtClean="0"/>
              <a:t>What is the shaft torque of this motor at rated load?</a:t>
            </a: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CA"/>
              <a:t>Solution</a:t>
            </a:r>
            <a:endParaRPr lang="en-US"/>
          </a:p>
        </p:txBody>
      </p:sp>
      <p:sp>
        <p:nvSpPr>
          <p:cNvPr id="23555" name="Rectangle 3"/>
          <p:cNvSpPr>
            <a:spLocks noGrp="1" noChangeArrowheads="1"/>
          </p:cNvSpPr>
          <p:nvPr>
            <p:ph type="body" idx="1"/>
          </p:nvPr>
        </p:nvSpPr>
        <p:spPr>
          <a:xfrm>
            <a:off x="611188" y="1484313"/>
            <a:ext cx="8001000" cy="4678362"/>
          </a:xfrm>
        </p:spPr>
        <p:txBody>
          <a:bodyPr/>
          <a:lstStyle/>
          <a:p>
            <a:pPr marL="928688" lvl="1" indent="-457200">
              <a:buFont typeface="Times New Roman" pitchFamily="18" charset="0"/>
              <a:buAutoNum type="arabicPeriod"/>
            </a:pPr>
            <a:r>
              <a:rPr lang="en-CA" smtClean="0"/>
              <a:t> </a:t>
            </a:r>
          </a:p>
          <a:p>
            <a:pPr marL="928688" lvl="1" indent="-457200">
              <a:buFont typeface="Times New Roman" pitchFamily="18" charset="0"/>
              <a:buAutoNum type="arabicPeriod"/>
            </a:pPr>
            <a:endParaRPr lang="en-CA" smtClean="0"/>
          </a:p>
          <a:p>
            <a:pPr marL="928688" lvl="1" indent="-457200">
              <a:buFont typeface="Times New Roman" pitchFamily="18" charset="0"/>
              <a:buAutoNum type="arabicPeriod"/>
            </a:pPr>
            <a:r>
              <a:rPr lang="en-CA" smtClean="0"/>
              <a:t>  </a:t>
            </a:r>
          </a:p>
          <a:p>
            <a:pPr marL="928688" lvl="1" indent="-457200">
              <a:buFont typeface="Times New Roman" pitchFamily="18" charset="0"/>
              <a:buNone/>
            </a:pPr>
            <a:endParaRPr lang="en-CA" smtClean="0"/>
          </a:p>
          <a:p>
            <a:pPr marL="928688" lvl="1" indent="-457200">
              <a:buFont typeface="Times New Roman" pitchFamily="18" charset="0"/>
              <a:buAutoNum type="arabicPeriod" startAt="3"/>
            </a:pPr>
            <a:endParaRPr lang="en-CA" smtClean="0"/>
          </a:p>
          <a:p>
            <a:pPr marL="928688" lvl="1" indent="-457200">
              <a:buFont typeface="Times New Roman" pitchFamily="18" charset="0"/>
              <a:buAutoNum type="arabicPeriod" startAt="3"/>
            </a:pPr>
            <a:r>
              <a:rPr lang="en-CA" smtClean="0"/>
              <a:t> </a:t>
            </a:r>
          </a:p>
          <a:p>
            <a:pPr marL="928688" lvl="1" indent="-457200">
              <a:buFont typeface="Times New Roman" pitchFamily="18" charset="0"/>
              <a:buNone/>
            </a:pPr>
            <a:endParaRPr lang="en-CA" smtClean="0"/>
          </a:p>
          <a:p>
            <a:pPr marL="928688" lvl="1" indent="-457200">
              <a:buFont typeface="Times New Roman" pitchFamily="18" charset="0"/>
              <a:buAutoNum type="arabicPeriod" startAt="4"/>
            </a:pPr>
            <a:r>
              <a:rPr lang="en-CA" smtClean="0"/>
              <a:t>   </a:t>
            </a:r>
          </a:p>
          <a:p>
            <a:pPr marL="928688" lvl="1" indent="-457200">
              <a:buFont typeface="Times New Roman" pitchFamily="18" charset="0"/>
              <a:buNone/>
            </a:pPr>
            <a:r>
              <a:rPr lang="en-CA" smtClean="0"/>
              <a:t> </a:t>
            </a:r>
          </a:p>
          <a:p>
            <a:pPr marL="928688" lvl="1" indent="-457200">
              <a:buFont typeface="Times New Roman" pitchFamily="18" charset="0"/>
              <a:buAutoNum type="arabicPeriod" startAt="4"/>
            </a:pPr>
            <a:endParaRPr lang="en-US" smtClean="0"/>
          </a:p>
        </p:txBody>
      </p:sp>
      <p:graphicFrame>
        <p:nvGraphicFramePr>
          <p:cNvPr id="23556" name="Object 4"/>
          <p:cNvGraphicFramePr>
            <a:graphicFrameLocks noChangeAspect="1"/>
          </p:cNvGraphicFramePr>
          <p:nvPr/>
        </p:nvGraphicFramePr>
        <p:xfrm>
          <a:off x="1547813" y="1412875"/>
          <a:ext cx="3887787" cy="700088"/>
        </p:xfrm>
        <a:graphic>
          <a:graphicData uri="http://schemas.openxmlformats.org/presentationml/2006/ole">
            <mc:AlternateContent xmlns:mc="http://schemas.openxmlformats.org/markup-compatibility/2006">
              <mc:Choice xmlns:v="urn:schemas-microsoft-com:vml" Requires="v">
                <p:oleObj spid="_x0000_s23564" name="Equation" r:id="rId3" imgW="2184400" imgH="393700" progId="Equation.DSMT4">
                  <p:embed/>
                </p:oleObj>
              </mc:Choice>
              <mc:Fallback>
                <p:oleObj name="Equation" r:id="rId3" imgW="21844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12875"/>
                        <a:ext cx="3887787"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1619250" y="2420938"/>
          <a:ext cx="3673475" cy="825500"/>
        </p:xfrm>
        <a:graphic>
          <a:graphicData uri="http://schemas.openxmlformats.org/presentationml/2006/ole">
            <mc:AlternateContent xmlns:mc="http://schemas.openxmlformats.org/markup-compatibility/2006">
              <mc:Choice xmlns:v="urn:schemas-microsoft-com:vml" Requires="v">
                <p:oleObj spid="_x0000_s23565" name="Equation" r:id="rId5" imgW="2032000" imgH="457200" progId="Equation.DSMT4">
                  <p:embed/>
                </p:oleObj>
              </mc:Choice>
              <mc:Fallback>
                <p:oleObj name="Equation" r:id="rId5" imgW="203200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420938"/>
                        <a:ext cx="367347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p:cNvGraphicFramePr>
            <a:graphicFrameLocks noChangeAspect="1"/>
          </p:cNvGraphicFramePr>
          <p:nvPr/>
        </p:nvGraphicFramePr>
        <p:xfrm>
          <a:off x="1619250" y="3716338"/>
          <a:ext cx="3313113" cy="476250"/>
        </p:xfrm>
        <a:graphic>
          <a:graphicData uri="http://schemas.openxmlformats.org/presentationml/2006/ole">
            <mc:AlternateContent xmlns:mc="http://schemas.openxmlformats.org/markup-compatibility/2006">
              <mc:Choice xmlns:v="urn:schemas-microsoft-com:vml" Requires="v">
                <p:oleObj spid="_x0000_s23566" name="Equation" r:id="rId7" imgW="1587500" imgH="228600" progId="Equation.DSMT4">
                  <p:embed/>
                </p:oleObj>
              </mc:Choice>
              <mc:Fallback>
                <p:oleObj name="Equation" r:id="rId7" imgW="15875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716338"/>
                        <a:ext cx="331311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p:cNvGraphicFramePr>
            <a:graphicFrameLocks noChangeAspect="1"/>
          </p:cNvGraphicFramePr>
          <p:nvPr/>
        </p:nvGraphicFramePr>
        <p:xfrm>
          <a:off x="1547813" y="4508500"/>
          <a:ext cx="4103687" cy="1790700"/>
        </p:xfrm>
        <a:graphic>
          <a:graphicData uri="http://schemas.openxmlformats.org/presentationml/2006/ole">
            <mc:AlternateContent xmlns:mc="http://schemas.openxmlformats.org/markup-compatibility/2006">
              <mc:Choice xmlns:v="urn:schemas-microsoft-com:vml" Requires="v">
                <p:oleObj spid="_x0000_s23567" name="Equation" r:id="rId9" imgW="2387600" imgH="1041400" progId="Equation.DSMT4">
                  <p:embed/>
                </p:oleObj>
              </mc:Choice>
              <mc:Fallback>
                <p:oleObj name="Equation" r:id="rId9" imgW="2387600" imgH="1041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508500"/>
                        <a:ext cx="4103687"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en-CA" dirty="0" smtClean="0"/>
              <a:t>Problem</a:t>
            </a:r>
            <a:endParaRPr lang="en-US" dirty="0"/>
          </a:p>
        </p:txBody>
      </p:sp>
      <p:pic>
        <p:nvPicPr>
          <p:cNvPr id="2457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447800"/>
            <a:ext cx="6524625"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en-CA" dirty="0" smtClean="0"/>
              <a:t>Slip and its effect on rotor frequency</a:t>
            </a:r>
            <a:endParaRPr lang="en-US" dirty="0"/>
          </a:p>
        </p:txBody>
      </p:sp>
      <p:sp>
        <p:nvSpPr>
          <p:cNvPr id="7" name="TextBox 6"/>
          <p:cNvSpPr txBox="1">
            <a:spLocks noRot="1" noChangeAspect="1" noMove="1" noResize="1" noEditPoints="1" noAdjustHandles="1" noChangeArrowheads="1" noChangeShapeType="1" noTextEdit="1"/>
          </p:cNvSpPr>
          <p:nvPr/>
        </p:nvSpPr>
        <p:spPr>
          <a:xfrm>
            <a:off x="1524000" y="1435279"/>
            <a:ext cx="3619500" cy="616131"/>
          </a:xfrm>
          <a:prstGeom prst="rect">
            <a:avLst/>
          </a:prstGeom>
          <a:blipFill rotWithShape="1">
            <a:blip r:embed="rId2"/>
            <a:stretch>
              <a:fillRect l="-2525" b="-6863"/>
            </a:stretch>
          </a:blipFill>
        </p:spPr>
        <p:txBody>
          <a:bodyPr/>
          <a:lstStyle/>
          <a:p>
            <a:r>
              <a:rPr lang="en-US">
                <a:noFill/>
              </a:rPr>
              <a:t> </a:t>
            </a:r>
          </a:p>
        </p:txBody>
      </p:sp>
      <p:sp>
        <p:nvSpPr>
          <p:cNvPr id="8" name="TextBox 7"/>
          <p:cNvSpPr txBox="1">
            <a:spLocks noRot="1" noChangeAspect="1" noMove="1" noResize="1" noEditPoints="1" noAdjustHandles="1" noChangeArrowheads="1" noChangeShapeType="1" noTextEdit="1"/>
          </p:cNvSpPr>
          <p:nvPr/>
        </p:nvSpPr>
        <p:spPr>
          <a:xfrm>
            <a:off x="1524000" y="2362200"/>
            <a:ext cx="4219575" cy="461665"/>
          </a:xfrm>
          <a:prstGeom prst="rect">
            <a:avLst/>
          </a:prstGeom>
          <a:blipFill rotWithShape="1">
            <a:blip r:embed="rId3"/>
            <a:stretch>
              <a:fillRect l="-289" t="-10667" b="-29333"/>
            </a:stretch>
          </a:blipFill>
        </p:spPr>
        <p:txBody>
          <a:bodyPr/>
          <a:lstStyle/>
          <a:p>
            <a:r>
              <a:rPr lang="en-US">
                <a:noFill/>
              </a:rPr>
              <a:t> </a:t>
            </a:r>
          </a:p>
        </p:txBody>
      </p:sp>
      <p:sp>
        <p:nvSpPr>
          <p:cNvPr id="9" name="TextBox 8"/>
          <p:cNvSpPr txBox="1">
            <a:spLocks noRot="1" noChangeAspect="1" noMove="1" noResize="1" noEditPoints="1" noAdjustHandles="1" noChangeArrowheads="1" noChangeShapeType="1" noTextEdit="1"/>
          </p:cNvSpPr>
          <p:nvPr/>
        </p:nvSpPr>
        <p:spPr>
          <a:xfrm>
            <a:off x="1390650" y="2971800"/>
            <a:ext cx="5772150" cy="633379"/>
          </a:xfrm>
          <a:prstGeom prst="rect">
            <a:avLst/>
          </a:prstGeom>
          <a:blipFill rotWithShape="1">
            <a:blip r:embed="rId4"/>
            <a:stretch>
              <a:fillRect/>
            </a:stretch>
          </a:blipFill>
        </p:spPr>
        <p:txBody>
          <a:bodyPr/>
          <a:lstStyle/>
          <a:p>
            <a:r>
              <a:rPr lang="en-US">
                <a:noFill/>
              </a:rPr>
              <a:t> </a:t>
            </a:r>
          </a:p>
        </p:txBody>
      </p:sp>
      <p:sp>
        <p:nvSpPr>
          <p:cNvPr id="10" name="TextBox 9"/>
          <p:cNvSpPr txBox="1">
            <a:spLocks noRot="1" noChangeAspect="1" noMove="1" noResize="1" noEditPoints="1" noAdjustHandles="1" noChangeArrowheads="1" noChangeShapeType="1" noTextEdit="1"/>
          </p:cNvSpPr>
          <p:nvPr/>
        </p:nvSpPr>
        <p:spPr>
          <a:xfrm>
            <a:off x="1600200" y="4495800"/>
            <a:ext cx="5772150" cy="461665"/>
          </a:xfrm>
          <a:prstGeom prst="rect">
            <a:avLst/>
          </a:prstGeom>
          <a:blipFill rotWithShape="1">
            <a:blip r:embed="rId5"/>
            <a:stretch>
              <a:fillRect b="-20000"/>
            </a:stretch>
          </a:blipFill>
        </p:spPr>
        <p:txBody>
          <a:bodyPr/>
          <a:lstStyle/>
          <a:p>
            <a:r>
              <a:rPr lang="en-US">
                <a:noFill/>
              </a:rPr>
              <a:t> </a:t>
            </a:r>
          </a:p>
        </p:txBody>
      </p:sp>
      <p:sp>
        <p:nvSpPr>
          <p:cNvPr id="11" name="TextBox 10"/>
          <p:cNvSpPr txBox="1">
            <a:spLocks noRot="1" noChangeAspect="1" noMove="1" noResize="1" noEditPoints="1" noAdjustHandles="1" noChangeArrowheads="1" noChangeShapeType="1" noTextEdit="1"/>
          </p:cNvSpPr>
          <p:nvPr/>
        </p:nvSpPr>
        <p:spPr>
          <a:xfrm>
            <a:off x="1524000" y="3795415"/>
            <a:ext cx="5772150" cy="461665"/>
          </a:xfrm>
          <a:prstGeom prst="rect">
            <a:avLst/>
          </a:prstGeom>
          <a:blipFill rotWithShape="1">
            <a:blip r:embed="rId6"/>
            <a:stretch>
              <a:fillRect b="-21333"/>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en-CA" dirty="0" smtClean="0"/>
              <a:t>Effect of slip on </a:t>
            </a:r>
            <a:r>
              <a:rPr lang="en-CA" dirty="0"/>
              <a:t>rotor </a:t>
            </a:r>
            <a:r>
              <a:rPr lang="en-CA" dirty="0" smtClean="0"/>
              <a:t>voltage</a:t>
            </a:r>
            <a:endParaRPr lang="en-US" dirty="0"/>
          </a:p>
        </p:txBody>
      </p:sp>
      <p:sp>
        <p:nvSpPr>
          <p:cNvPr id="3" name="TextBox 2"/>
          <p:cNvSpPr txBox="1">
            <a:spLocks noRot="1" noChangeAspect="1" noMove="1" noResize="1" noEditPoints="1" noAdjustHandles="1" noChangeArrowheads="1" noChangeShapeType="1" noTextEdit="1"/>
          </p:cNvSpPr>
          <p:nvPr/>
        </p:nvSpPr>
        <p:spPr>
          <a:xfrm>
            <a:off x="1533525" y="2747665"/>
            <a:ext cx="5772150" cy="461665"/>
          </a:xfrm>
          <a:prstGeom prst="rect">
            <a:avLst/>
          </a:prstGeom>
          <a:blipFill rotWithShape="1">
            <a:blip r:embed="rId2"/>
            <a:stretch>
              <a:fillRect b="-21333"/>
            </a:stretch>
          </a:blipFill>
        </p:spPr>
        <p:txBody>
          <a:bodyPr/>
          <a:lstStyle/>
          <a:p>
            <a:r>
              <a:rPr lang="en-US">
                <a:noFill/>
              </a:rPr>
              <a:t> </a:t>
            </a:r>
          </a:p>
        </p:txBody>
      </p:sp>
      <p:sp>
        <p:nvSpPr>
          <p:cNvPr id="4" name="TextBox 3"/>
          <p:cNvSpPr txBox="1">
            <a:spLocks noRot="1" noChangeAspect="1" noMove="1" noResize="1" noEditPoints="1" noAdjustHandles="1" noChangeArrowheads="1" noChangeShapeType="1" noTextEdit="1"/>
          </p:cNvSpPr>
          <p:nvPr/>
        </p:nvSpPr>
        <p:spPr>
          <a:xfrm>
            <a:off x="1219200" y="1828800"/>
            <a:ext cx="6705600" cy="453137"/>
          </a:xfrm>
          <a:prstGeom prst="rect">
            <a:avLst/>
          </a:prstGeom>
          <a:blipFill rotWithShape="1">
            <a:blip r:embed="rId3"/>
            <a:stretch>
              <a:fillRect b="-21622"/>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4"/>
          <p:cNvSpPr>
            <a:spLocks noGrp="1"/>
          </p:cNvSpPr>
          <p:nvPr>
            <p:ph type="sldNum" sz="quarter" idx="12"/>
          </p:nvPr>
        </p:nvSpPr>
        <p:spPr bwMode="auto">
          <a:xfrm>
            <a:off x="7981950" y="-9525"/>
            <a:ext cx="609600" cy="3286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8C0725E7-834B-41D6-A761-6D1652BE4419}" type="slidenum">
              <a:rPr lang="en-US" smtClean="0">
                <a:solidFill>
                  <a:srgbClr val="FFFFFF"/>
                </a:solidFill>
              </a:rPr>
              <a:pPr fontAlgn="base">
                <a:spcBef>
                  <a:spcPct val="0"/>
                </a:spcBef>
                <a:spcAft>
                  <a:spcPct val="0"/>
                </a:spcAft>
                <a:defRPr/>
              </a:pPr>
              <a:t>2</a:t>
            </a:fld>
            <a:endParaRPr lang="en-US" dirty="0" smtClean="0">
              <a:solidFill>
                <a:srgbClr val="FFFFFF"/>
              </a:solidFill>
            </a:endParaRPr>
          </a:p>
        </p:txBody>
      </p:sp>
      <p:sp>
        <p:nvSpPr>
          <p:cNvPr id="7" name="Footer Placeholder 3"/>
          <p:cNvSpPr>
            <a:spLocks noGrp="1"/>
          </p:cNvSpPr>
          <p:nvPr>
            <p:ph type="ftr" sz="quarter" idx="11"/>
          </p:nvPr>
        </p:nvSpPr>
        <p:spPr>
          <a:xfrm>
            <a:off x="1981200" y="6400800"/>
            <a:ext cx="5410200" cy="328613"/>
          </a:xfrm>
        </p:spPr>
        <p:txBody>
          <a:bodyPr/>
          <a:lstStyle/>
          <a:p>
            <a:pPr>
              <a:defRPr/>
            </a:pPr>
            <a:r>
              <a:rPr lang="en-US" dirty="0"/>
              <a:t>Dr. </a:t>
            </a:r>
            <a:r>
              <a:rPr lang="en-US" dirty="0" err="1"/>
              <a:t>Shohana</a:t>
            </a:r>
            <a:r>
              <a:rPr lang="en-US" dirty="0"/>
              <a:t> </a:t>
            </a:r>
            <a:r>
              <a:rPr lang="en-US" dirty="0" err="1"/>
              <a:t>Rahman</a:t>
            </a:r>
            <a:r>
              <a:rPr lang="en-US" dirty="0"/>
              <a:t> </a:t>
            </a:r>
            <a:r>
              <a:rPr lang="en-US" dirty="0" err="1"/>
              <a:t>Deeba</a:t>
            </a:r>
            <a:r>
              <a:rPr lang="en-US" dirty="0"/>
              <a:t>, Assistant Professor, ECE-NSU</a:t>
            </a:r>
          </a:p>
          <a:p>
            <a:pPr>
              <a:defRPr/>
            </a:pPr>
            <a:endParaRPr lang="en-US" dirty="0"/>
          </a:p>
        </p:txBody>
      </p:sp>
      <p:sp>
        <p:nvSpPr>
          <p:cNvPr id="8196" name="Rectangle 3"/>
          <p:cNvSpPr>
            <a:spLocks noChangeArrowheads="1"/>
          </p:cNvSpPr>
          <p:nvPr/>
        </p:nvSpPr>
        <p:spPr bwMode="auto">
          <a:xfrm>
            <a:off x="695325" y="379413"/>
            <a:ext cx="7839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a:solidFill>
                  <a:srgbClr val="C00000"/>
                </a:solidFill>
              </a:rPr>
              <a:t>Basic Principle of 3-Phase Induction Motor</a:t>
            </a:r>
          </a:p>
        </p:txBody>
      </p:sp>
      <p:sp>
        <p:nvSpPr>
          <p:cNvPr id="6" name="Rectangle 3"/>
          <p:cNvSpPr>
            <a:spLocks noChangeArrowheads="1"/>
          </p:cNvSpPr>
          <p:nvPr/>
        </p:nvSpPr>
        <p:spPr bwMode="auto">
          <a:xfrm>
            <a:off x="704850" y="914400"/>
            <a:ext cx="79819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pitchFamily="34" charset="0"/>
              <a:buChar char="•"/>
              <a:defRPr/>
            </a:pPr>
            <a:r>
              <a:rPr lang="en-US" dirty="0"/>
              <a:t>Invented by Nicholas Tesla in 1888</a:t>
            </a:r>
          </a:p>
          <a:p>
            <a:pPr marL="285750" indent="-285750">
              <a:buFont typeface="Arial" pitchFamily="34" charset="0"/>
              <a:buChar char="•"/>
              <a:defRPr/>
            </a:pPr>
            <a:r>
              <a:rPr lang="en-US" dirty="0"/>
              <a:t>Converts electrical energy to mechanical energy</a:t>
            </a:r>
          </a:p>
          <a:p>
            <a:pPr marL="285750" indent="-285750">
              <a:buFont typeface="Arial" pitchFamily="34" charset="0"/>
              <a:buChar char="•"/>
              <a:defRPr/>
            </a:pPr>
            <a:r>
              <a:rPr lang="en-US" dirty="0"/>
              <a:t>Containing both stationary and rotating parts in the construction</a:t>
            </a:r>
          </a:p>
          <a:p>
            <a:pPr marL="285750" indent="-285750">
              <a:buFont typeface="Arial" pitchFamily="34" charset="0"/>
              <a:buChar char="•"/>
              <a:defRPr/>
            </a:pPr>
            <a:r>
              <a:rPr lang="en-US" dirty="0"/>
              <a:t>Stationary part- Stator</a:t>
            </a:r>
          </a:p>
          <a:p>
            <a:pPr>
              <a:defRPr/>
            </a:pPr>
            <a:r>
              <a:rPr lang="en-US" dirty="0"/>
              <a:t>     Rotating part – Rotor</a:t>
            </a:r>
          </a:p>
          <a:p>
            <a:pPr marL="285750" indent="-285750">
              <a:buFont typeface="Arial" pitchFamily="34" charset="0"/>
              <a:buChar char="•"/>
              <a:defRPr/>
            </a:pPr>
            <a:r>
              <a:rPr lang="en-US" dirty="0"/>
              <a:t>Stator- 3 blocks of iron each 120 degree apart, carries wounded coils</a:t>
            </a:r>
          </a:p>
          <a:p>
            <a:pPr marL="285750" indent="-285750">
              <a:buFont typeface="Arial" pitchFamily="34" charset="0"/>
              <a:buChar char="•"/>
              <a:defRPr/>
            </a:pPr>
            <a:r>
              <a:rPr lang="en-US" dirty="0"/>
              <a:t>Coils are supplied </a:t>
            </a:r>
            <a:r>
              <a:rPr lang="en-US" dirty="0" smtClean="0"/>
              <a:t>by 3-phase </a:t>
            </a:r>
            <a:r>
              <a:rPr lang="en-US" dirty="0"/>
              <a:t>electric power</a:t>
            </a:r>
          </a:p>
          <a:p>
            <a:pPr marL="285750" indent="-285750">
              <a:buFont typeface="Arial" pitchFamily="34" charset="0"/>
              <a:buChar char="•"/>
              <a:defRPr/>
            </a:pPr>
            <a:r>
              <a:rPr lang="en-US" dirty="0"/>
              <a:t>Rotor situated inside stator, rotates due to electromagnetic </a:t>
            </a:r>
            <a:r>
              <a:rPr lang="en-US" dirty="0" smtClean="0"/>
              <a:t>induction</a:t>
            </a:r>
            <a:r>
              <a:rPr lang="en-US" dirty="0"/>
              <a:t>	</a:t>
            </a:r>
          </a:p>
        </p:txBody>
      </p:sp>
      <p:pic>
        <p:nvPicPr>
          <p:cNvPr id="81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3505200"/>
            <a:ext cx="7239000" cy="257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Working Principle of Induction Motor</a:t>
            </a:r>
            <a:endParaRPr lang="en-US" dirty="0"/>
          </a:p>
        </p:txBody>
      </p:sp>
      <p:sp>
        <p:nvSpPr>
          <p:cNvPr id="5" name="Slide Number Placeholder 4"/>
          <p:cNvSpPr>
            <a:spLocks noGrp="1"/>
          </p:cNvSpPr>
          <p:nvPr>
            <p:ph type="sldNum" sz="quarter" idx="12"/>
          </p:nvPr>
        </p:nvSpPr>
        <p:spPr/>
        <p:txBody>
          <a:bodyPr/>
          <a:lstStyle/>
          <a:p>
            <a:pPr>
              <a:defRPr/>
            </a:pPr>
            <a:fld id="{AC6E3022-EB7A-43EA-9716-0B1ADAE8A84B}" type="slidenum">
              <a:rPr lang="en-US" smtClean="0"/>
              <a:pPr>
                <a:defRPr/>
              </a:pPr>
              <a:t>3</a:t>
            </a:fld>
            <a:endParaRPr lang="en-US"/>
          </a:p>
        </p:txBody>
      </p:sp>
      <p:pic>
        <p:nvPicPr>
          <p:cNvPr id="12292" name="Picture 2" descr=" Frame&#10; Stator&#10; Stator Winding&#10; Rotor&#10; Rotor Winding&#10; Cooling Fan&#10; Bearings&#10;Frame:&#10;Frame provides mechanical supp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85900"/>
            <a:ext cx="60769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Working Principle of Induction Motor</a:t>
            </a:r>
            <a:endParaRPr lang="en-US" dirty="0"/>
          </a:p>
        </p:txBody>
      </p:sp>
      <p:sp>
        <p:nvSpPr>
          <p:cNvPr id="5" name="Slide Number Placeholder 4"/>
          <p:cNvSpPr>
            <a:spLocks noGrp="1"/>
          </p:cNvSpPr>
          <p:nvPr>
            <p:ph type="sldNum" sz="quarter" idx="12"/>
          </p:nvPr>
        </p:nvSpPr>
        <p:spPr/>
        <p:txBody>
          <a:bodyPr/>
          <a:lstStyle/>
          <a:p>
            <a:pPr>
              <a:defRPr/>
            </a:pPr>
            <a:fld id="{CF6481A3-171A-452B-BA2B-F26E96DC98CA}" type="slidenum">
              <a:rPr lang="en-US" smtClean="0"/>
              <a:pPr>
                <a:defRPr/>
              </a:pPr>
              <a:t>4</a:t>
            </a:fld>
            <a:endParaRPr lang="en-US"/>
          </a:p>
        </p:txBody>
      </p:sp>
      <p:pic>
        <p:nvPicPr>
          <p:cNvPr id="13316" name="Picture 2" descr="Image of Rotor &amp; Stator Winding of 3 phase&#10;Induction Motor&#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0769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Working Principle of Induction Motor</a:t>
            </a:r>
            <a:endParaRPr lang="en-US" dirty="0"/>
          </a:p>
        </p:txBody>
      </p:sp>
      <p:sp>
        <p:nvSpPr>
          <p:cNvPr id="5" name="Slide Number Placeholder 4"/>
          <p:cNvSpPr>
            <a:spLocks noGrp="1"/>
          </p:cNvSpPr>
          <p:nvPr>
            <p:ph type="sldNum" sz="quarter" idx="12"/>
          </p:nvPr>
        </p:nvSpPr>
        <p:spPr/>
        <p:txBody>
          <a:bodyPr/>
          <a:lstStyle/>
          <a:p>
            <a:pPr>
              <a:defRPr/>
            </a:pPr>
            <a:fld id="{B6306644-716B-4240-BB9A-384BFA76CDD6}" type="slidenum">
              <a:rPr lang="en-US" smtClean="0"/>
              <a:pPr>
                <a:defRPr/>
              </a:pPr>
              <a:t>5</a:t>
            </a:fld>
            <a:endParaRPr lang="en-US"/>
          </a:p>
        </p:txBody>
      </p:sp>
      <p:sp>
        <p:nvSpPr>
          <p:cNvPr id="14340" name="Rectangle 5"/>
          <p:cNvSpPr txBox="1">
            <a:spLocks noChangeArrowheads="1"/>
          </p:cNvSpPr>
          <p:nvPr/>
        </p:nvSpPr>
        <p:spPr bwMode="auto">
          <a:xfrm>
            <a:off x="566738" y="1447800"/>
            <a:ext cx="8001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eaLnBrk="0" hangingPunct="0">
              <a:defRPr>
                <a:solidFill>
                  <a:schemeClr val="tx1"/>
                </a:solidFill>
                <a:latin typeface="Arial" charset="0"/>
                <a:cs typeface="Arial" charset="0"/>
              </a:defRPr>
            </a:lvl1pPr>
            <a:lvl2pPr indent="-182563" eaLnBrk="0" hangingPunct="0">
              <a:defRPr>
                <a:solidFill>
                  <a:schemeClr val="tx1"/>
                </a:solidFill>
                <a:latin typeface="Arial" charset="0"/>
                <a:cs typeface="Arial" charset="0"/>
              </a:defRPr>
            </a:lvl2pPr>
            <a:lvl3pPr marL="730250" indent="-182563"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Clr>
                <a:schemeClr val="accent1"/>
              </a:buClr>
              <a:buSzPct val="85000"/>
              <a:buFont typeface="Arial" charset="0"/>
              <a:buChar char="•"/>
            </a:pPr>
            <a:r>
              <a:rPr lang="en-US" sz="2400" dirty="0"/>
              <a:t>Three-phase induction motors are the most common and frequently encountered machines in industry</a:t>
            </a:r>
          </a:p>
          <a:p>
            <a:pPr lvl="1">
              <a:spcBef>
                <a:spcPct val="20000"/>
              </a:spcBef>
              <a:buClr>
                <a:schemeClr val="accent1"/>
              </a:buClr>
              <a:buSzPct val="85000"/>
              <a:buFont typeface="Arial" charset="0"/>
              <a:buChar char="•"/>
            </a:pPr>
            <a:r>
              <a:rPr lang="en-US" sz="2000" dirty="0"/>
              <a:t>simple design, rugged, low-price, easy maintenance</a:t>
            </a:r>
          </a:p>
          <a:p>
            <a:pPr lvl="1">
              <a:spcBef>
                <a:spcPct val="20000"/>
              </a:spcBef>
              <a:buClr>
                <a:schemeClr val="accent1"/>
              </a:buClr>
              <a:buSzPct val="85000"/>
              <a:buFont typeface="Arial" charset="0"/>
              <a:buChar char="•"/>
            </a:pPr>
            <a:r>
              <a:rPr lang="en-US" sz="2000" dirty="0"/>
              <a:t>wide range of power ratings: fractional horsepower to 10 MW </a:t>
            </a:r>
          </a:p>
          <a:p>
            <a:pPr lvl="1">
              <a:spcBef>
                <a:spcPct val="20000"/>
              </a:spcBef>
              <a:buClr>
                <a:schemeClr val="accent1"/>
              </a:buClr>
              <a:buSzPct val="85000"/>
              <a:buFont typeface="Arial" charset="0"/>
              <a:buChar char="•"/>
            </a:pPr>
            <a:r>
              <a:rPr lang="en-US" sz="2000" dirty="0"/>
              <a:t>run essentially as constant speed from zero to full load</a:t>
            </a:r>
          </a:p>
          <a:p>
            <a:pPr lvl="1">
              <a:spcBef>
                <a:spcPct val="20000"/>
              </a:spcBef>
              <a:buClr>
                <a:schemeClr val="accent1"/>
              </a:buClr>
              <a:buSzPct val="85000"/>
              <a:buFont typeface="Arial" charset="0"/>
              <a:buChar char="•"/>
            </a:pPr>
            <a:r>
              <a:rPr lang="en-US" sz="2000" dirty="0"/>
              <a:t>speed is power source frequency dependent </a:t>
            </a:r>
          </a:p>
          <a:p>
            <a:pPr lvl="2">
              <a:spcBef>
                <a:spcPct val="20000"/>
              </a:spcBef>
              <a:buClr>
                <a:schemeClr val="accent1"/>
              </a:buClr>
              <a:buSzPct val="90000"/>
              <a:buFont typeface="Arial" charset="0"/>
              <a:buChar char="•"/>
            </a:pPr>
            <a:r>
              <a:rPr lang="en-US" dirty="0"/>
              <a:t>not easy to have variable speed control </a:t>
            </a:r>
          </a:p>
          <a:p>
            <a:pPr lvl="2">
              <a:spcBef>
                <a:spcPct val="20000"/>
              </a:spcBef>
              <a:buClr>
                <a:schemeClr val="accent1"/>
              </a:buClr>
              <a:buSzPct val="90000"/>
              <a:buFont typeface="Arial" charset="0"/>
              <a:buChar char="•"/>
            </a:pPr>
            <a:r>
              <a:rPr lang="en-US" dirty="0"/>
              <a:t>requires a variable-frequency power-electronic drive for optimal speed control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Working Principle of Induction Motor</a:t>
            </a:r>
            <a:endParaRPr lang="en-US" dirty="0"/>
          </a:p>
        </p:txBody>
      </p:sp>
      <p:sp>
        <p:nvSpPr>
          <p:cNvPr id="5" name="Slide Number Placeholder 4"/>
          <p:cNvSpPr>
            <a:spLocks noGrp="1"/>
          </p:cNvSpPr>
          <p:nvPr>
            <p:ph type="sldNum" sz="quarter" idx="12"/>
          </p:nvPr>
        </p:nvSpPr>
        <p:spPr/>
        <p:txBody>
          <a:bodyPr/>
          <a:lstStyle/>
          <a:p>
            <a:pPr>
              <a:defRPr/>
            </a:pPr>
            <a:fld id="{C8312C7D-7260-4093-912F-1973D4F3B41D}" type="slidenum">
              <a:rPr lang="en-US" smtClean="0"/>
              <a:pPr>
                <a:defRPr/>
              </a:pPr>
              <a:t>6</a:t>
            </a:fld>
            <a:endParaRPr lang="en-US"/>
          </a:p>
        </p:txBody>
      </p:sp>
      <p:sp>
        <p:nvSpPr>
          <p:cNvPr id="15364" name="Rectangle 3"/>
          <p:cNvSpPr txBox="1">
            <a:spLocks noChangeArrowheads="1"/>
          </p:cNvSpPr>
          <p:nvPr/>
        </p:nvSpPr>
        <p:spPr bwMode="auto">
          <a:xfrm>
            <a:off x="566738" y="1341438"/>
            <a:ext cx="81089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eaLnBrk="0" hangingPunct="0">
              <a:defRPr>
                <a:solidFill>
                  <a:schemeClr val="tx1"/>
                </a:solidFill>
                <a:latin typeface="Arial" charset="0"/>
                <a:cs typeface="Arial" charset="0"/>
              </a:defRPr>
            </a:lvl1pPr>
            <a:lvl2pPr indent="-182563" eaLnBrk="0" hangingPunct="0">
              <a:defRPr>
                <a:solidFill>
                  <a:schemeClr val="tx1"/>
                </a:solidFill>
                <a:latin typeface="Arial" charset="0"/>
                <a:cs typeface="Arial" charset="0"/>
              </a:defRPr>
            </a:lvl2pPr>
            <a:lvl3pPr marL="730250" indent="-182563"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a:spcBef>
                <a:spcPct val="20000"/>
              </a:spcBef>
              <a:buClr>
                <a:schemeClr val="accent1"/>
              </a:buClr>
              <a:buSzPct val="85000"/>
              <a:buFont typeface="Arial" charset="0"/>
              <a:buChar char="•"/>
            </a:pPr>
            <a:r>
              <a:rPr lang="en-US" sz="2000" dirty="0"/>
              <a:t>a revolving rotor </a:t>
            </a:r>
          </a:p>
          <a:p>
            <a:pPr lvl="2">
              <a:spcBef>
                <a:spcPct val="20000"/>
              </a:spcBef>
              <a:buClr>
                <a:schemeClr val="accent1"/>
              </a:buClr>
              <a:buSzPct val="90000"/>
              <a:buFont typeface="Arial" charset="0"/>
              <a:buChar char="•"/>
            </a:pPr>
            <a:r>
              <a:rPr lang="en-US" dirty="0"/>
              <a:t>composed of punched laminations, stacked to create a series of rotor slots, providing space for the rotor winding </a:t>
            </a:r>
          </a:p>
          <a:p>
            <a:pPr lvl="2">
              <a:spcBef>
                <a:spcPct val="20000"/>
              </a:spcBef>
              <a:buClr>
                <a:schemeClr val="accent1"/>
              </a:buClr>
              <a:buSzPct val="90000"/>
              <a:buFont typeface="Arial" charset="0"/>
              <a:buChar char="•"/>
            </a:pPr>
            <a:r>
              <a:rPr lang="en-US" dirty="0"/>
              <a:t>one of two types of rotor windings </a:t>
            </a:r>
          </a:p>
          <a:p>
            <a:pPr lvl="2">
              <a:spcBef>
                <a:spcPct val="20000"/>
              </a:spcBef>
              <a:buClr>
                <a:schemeClr val="accent1"/>
              </a:buClr>
              <a:buSzPct val="90000"/>
              <a:buFont typeface="Arial" charset="0"/>
              <a:buChar char="•"/>
            </a:pPr>
            <a:r>
              <a:rPr lang="en-US" dirty="0"/>
              <a:t>conventional 3-phase windings made of insulated wire (</a:t>
            </a:r>
            <a:r>
              <a:rPr lang="en-US" dirty="0">
                <a:solidFill>
                  <a:schemeClr val="accent2"/>
                </a:solidFill>
              </a:rPr>
              <a:t>wound-rotor</a:t>
            </a:r>
            <a:r>
              <a:rPr lang="en-US" dirty="0"/>
              <a:t>) » similar to the winding on the stator</a:t>
            </a:r>
          </a:p>
          <a:p>
            <a:pPr lvl="2">
              <a:spcBef>
                <a:spcPct val="20000"/>
              </a:spcBef>
              <a:buClr>
                <a:schemeClr val="accent1"/>
              </a:buClr>
              <a:buSzPct val="90000"/>
              <a:buFont typeface="Arial" charset="0"/>
              <a:buChar char="•"/>
            </a:pPr>
            <a:r>
              <a:rPr lang="en-US" dirty="0"/>
              <a:t>aluminum bus bars shorted together at the ends by two aluminum rings, forming a squirrel-cage shaped circuit (</a:t>
            </a:r>
            <a:r>
              <a:rPr lang="en-US" dirty="0">
                <a:solidFill>
                  <a:schemeClr val="accent2"/>
                </a:solidFill>
              </a:rPr>
              <a:t>squirrel-cage</a:t>
            </a:r>
            <a:r>
              <a:rPr lang="en-US" dirty="0"/>
              <a:t>)</a:t>
            </a:r>
          </a:p>
          <a:p>
            <a:pPr>
              <a:spcBef>
                <a:spcPct val="20000"/>
              </a:spcBef>
              <a:buClr>
                <a:schemeClr val="accent1"/>
              </a:buClr>
              <a:buSzPct val="85000"/>
              <a:buFont typeface="Arial" charset="0"/>
              <a:buChar char="•"/>
            </a:pPr>
            <a:r>
              <a:rPr lang="en-US" sz="2400" dirty="0"/>
              <a:t>Two basic design types depending on the rotor design</a:t>
            </a:r>
          </a:p>
          <a:p>
            <a:pPr lvl="1">
              <a:spcBef>
                <a:spcPct val="20000"/>
              </a:spcBef>
              <a:buClr>
                <a:schemeClr val="accent1"/>
              </a:buClr>
              <a:buSzPct val="85000"/>
              <a:buFont typeface="Arial" charset="0"/>
              <a:buChar char="•"/>
            </a:pPr>
            <a:r>
              <a:rPr lang="en-US" sz="2000" dirty="0"/>
              <a:t>squirrel-cage</a:t>
            </a:r>
          </a:p>
          <a:p>
            <a:pPr lvl="1">
              <a:spcBef>
                <a:spcPct val="20000"/>
              </a:spcBef>
              <a:buClr>
                <a:schemeClr val="accent1"/>
              </a:buClr>
              <a:buSzPct val="85000"/>
              <a:buFont typeface="Arial" charset="0"/>
              <a:buChar char="•"/>
            </a:pPr>
            <a:r>
              <a:rPr lang="en-US" sz="2000" dirty="0"/>
              <a:t>wound-rotor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BECC90CF-7193-4BC8-99B5-18A4676D6DDF}" type="slidenum">
              <a:rPr lang="en-US" smtClean="0"/>
              <a:pPr>
                <a:defRPr/>
              </a:pPr>
              <a:t>7</a:t>
            </a:fld>
            <a:endParaRPr lang="en-US"/>
          </a:p>
        </p:txBody>
      </p:sp>
      <p:sp>
        <p:nvSpPr>
          <p:cNvPr id="6" name="Rectangle 2"/>
          <p:cNvSpPr txBox="1">
            <a:spLocks noChangeArrowheads="1"/>
          </p:cNvSpPr>
          <p:nvPr/>
        </p:nvSpPr>
        <p:spPr>
          <a:xfrm>
            <a:off x="574675" y="304800"/>
            <a:ext cx="8001000" cy="892175"/>
          </a:xfrm>
          <a:prstGeom prst="rect">
            <a:avLst/>
          </a:prstGeom>
        </p:spPr>
        <p:txBody>
          <a:bodyPr anchor="ctr">
            <a:normAutofit/>
          </a:bodyPr>
          <a:lstStyle>
            <a:lvl1pPr algn="l" rtl="0" eaLnBrk="0" fontAlgn="base" hangingPunct="0">
              <a:spcBef>
                <a:spcPct val="0"/>
              </a:spcBef>
              <a:spcAft>
                <a:spcPct val="0"/>
              </a:spcAft>
              <a:defRPr sz="3600" kern="1200" spc="-1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a:defRPr/>
            </a:pPr>
            <a:r>
              <a:rPr lang="en-CA" smtClean="0"/>
              <a:t>Construction</a:t>
            </a:r>
            <a:endParaRPr lang="en-US"/>
          </a:p>
        </p:txBody>
      </p:sp>
      <p:pic>
        <p:nvPicPr>
          <p:cNvPr id="16388" name="Picture 4" descr="fig3"/>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9750" y="1341438"/>
            <a:ext cx="4176713" cy="22923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89" name="Picture 6" descr="fig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573463"/>
            <a:ext cx="4140200" cy="263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0" name="Text Box 8"/>
          <p:cNvSpPr txBox="1">
            <a:spLocks noChangeArrowheads="1"/>
          </p:cNvSpPr>
          <p:nvPr/>
        </p:nvSpPr>
        <p:spPr bwMode="auto">
          <a:xfrm>
            <a:off x="5795963" y="170021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Squirrel cage rotor</a:t>
            </a:r>
            <a:endParaRPr lang="en-US"/>
          </a:p>
        </p:txBody>
      </p:sp>
      <p:sp>
        <p:nvSpPr>
          <p:cNvPr id="16391" name="AutoShape 9"/>
          <p:cNvSpPr>
            <a:spLocks noChangeArrowheads="1"/>
          </p:cNvSpPr>
          <p:nvPr/>
        </p:nvSpPr>
        <p:spPr bwMode="auto">
          <a:xfrm rot="9330969">
            <a:off x="4643438" y="2060575"/>
            <a:ext cx="1081087" cy="360363"/>
          </a:xfrm>
          <a:prstGeom prst="rightArrow">
            <a:avLst>
              <a:gd name="adj1" fmla="val 50000"/>
              <a:gd name="adj2" fmla="val 75000"/>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Text Box 10"/>
          <p:cNvSpPr txBox="1">
            <a:spLocks noChangeArrowheads="1"/>
          </p:cNvSpPr>
          <p:nvPr/>
        </p:nvSpPr>
        <p:spPr bwMode="auto">
          <a:xfrm>
            <a:off x="2339975" y="400526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Wound rotor</a:t>
            </a:r>
            <a:endParaRPr lang="en-US"/>
          </a:p>
        </p:txBody>
      </p:sp>
      <p:sp>
        <p:nvSpPr>
          <p:cNvPr id="16393" name="AutoShape 11"/>
          <p:cNvSpPr>
            <a:spLocks noChangeArrowheads="1"/>
          </p:cNvSpPr>
          <p:nvPr/>
        </p:nvSpPr>
        <p:spPr bwMode="auto">
          <a:xfrm rot="1593769">
            <a:off x="3779838" y="4292600"/>
            <a:ext cx="1008062" cy="288925"/>
          </a:xfrm>
          <a:prstGeom prst="rightArrow">
            <a:avLst>
              <a:gd name="adj1" fmla="val 50000"/>
              <a:gd name="adj2" fmla="val 87225"/>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Text Box 12"/>
          <p:cNvSpPr txBox="1">
            <a:spLocks noChangeArrowheads="1"/>
          </p:cNvSpPr>
          <p:nvPr/>
        </p:nvSpPr>
        <p:spPr bwMode="auto">
          <a:xfrm>
            <a:off x="2700338" y="5013325"/>
            <a:ext cx="1223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Notice the slip rings</a:t>
            </a:r>
            <a:endParaRPr lang="en-US"/>
          </a:p>
        </p:txBody>
      </p:sp>
      <p:sp>
        <p:nvSpPr>
          <p:cNvPr id="16395" name="Line 13"/>
          <p:cNvSpPr>
            <a:spLocks noChangeShapeType="1"/>
          </p:cNvSpPr>
          <p:nvPr/>
        </p:nvSpPr>
        <p:spPr bwMode="auto">
          <a:xfrm flipH="1">
            <a:off x="3851275" y="5013325"/>
            <a:ext cx="1728788" cy="215900"/>
          </a:xfrm>
          <a:prstGeom prst="line">
            <a:avLst/>
          </a:prstGeom>
          <a:noFill/>
          <a:ln w="19050">
            <a:solidFill>
              <a:srgbClr val="00CCFF"/>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80C2D81A-8591-4115-A70B-FDF253558868}" type="slidenum">
              <a:rPr lang="en-US" smtClean="0"/>
              <a:pPr>
                <a:defRPr/>
              </a:pPr>
              <a:t>8</a:t>
            </a:fld>
            <a:endParaRPr lang="en-US"/>
          </a:p>
        </p:txBody>
      </p:sp>
      <p:sp>
        <p:nvSpPr>
          <p:cNvPr id="6" name="Rectangle 2"/>
          <p:cNvSpPr txBox="1">
            <a:spLocks noChangeArrowheads="1"/>
          </p:cNvSpPr>
          <p:nvPr/>
        </p:nvSpPr>
        <p:spPr>
          <a:xfrm>
            <a:off x="574675" y="304800"/>
            <a:ext cx="8001000" cy="892175"/>
          </a:xfrm>
          <a:prstGeom prst="rect">
            <a:avLst/>
          </a:prstGeom>
        </p:spPr>
        <p:txBody>
          <a:bodyPr anchor="ctr">
            <a:normAutofit/>
          </a:bodyPr>
          <a:lstStyle>
            <a:lvl1pPr algn="l" rtl="0" eaLnBrk="0" fontAlgn="base" hangingPunct="0">
              <a:spcBef>
                <a:spcPct val="0"/>
              </a:spcBef>
              <a:spcAft>
                <a:spcPct val="0"/>
              </a:spcAft>
              <a:defRPr sz="3600" kern="1200" spc="-1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a:defRPr/>
            </a:pPr>
            <a:r>
              <a:rPr lang="en-CA" smtClean="0"/>
              <a:t>Construction</a:t>
            </a:r>
            <a:endParaRPr lang="en-US" dirty="0"/>
          </a:p>
        </p:txBody>
      </p:sp>
      <p:pic>
        <p:nvPicPr>
          <p:cNvPr id="17412" name="Picture 4" descr="fig6"/>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341438"/>
            <a:ext cx="7031038" cy="48021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Text Box 6"/>
          <p:cNvSpPr txBox="1">
            <a:spLocks noChangeArrowheads="1"/>
          </p:cNvSpPr>
          <p:nvPr/>
        </p:nvSpPr>
        <p:spPr bwMode="auto">
          <a:xfrm>
            <a:off x="7308850" y="2492375"/>
            <a:ext cx="1657350" cy="17399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t>Cutaway in a typical wound-rotor IM. Notice the brushes and the slip rings</a:t>
            </a:r>
            <a:endParaRPr lang="en-US"/>
          </a:p>
        </p:txBody>
      </p:sp>
      <p:sp>
        <p:nvSpPr>
          <p:cNvPr id="17414" name="Line 7"/>
          <p:cNvSpPr>
            <a:spLocks noChangeShapeType="1"/>
          </p:cNvSpPr>
          <p:nvPr/>
        </p:nvSpPr>
        <p:spPr bwMode="auto">
          <a:xfrm>
            <a:off x="2411413" y="3860800"/>
            <a:ext cx="431800" cy="2089150"/>
          </a:xfrm>
          <a:prstGeom prst="line">
            <a:avLst/>
          </a:prstGeom>
          <a:noFill/>
          <a:ln w="12700">
            <a:solidFill>
              <a:srgbClr val="3366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Line 9"/>
          <p:cNvSpPr>
            <a:spLocks noChangeShapeType="1"/>
          </p:cNvSpPr>
          <p:nvPr/>
        </p:nvSpPr>
        <p:spPr bwMode="auto">
          <a:xfrm flipH="1" flipV="1">
            <a:off x="1979613" y="3068638"/>
            <a:ext cx="863600" cy="2881312"/>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Line 10"/>
          <p:cNvSpPr>
            <a:spLocks noChangeShapeType="1"/>
          </p:cNvSpPr>
          <p:nvPr/>
        </p:nvSpPr>
        <p:spPr bwMode="auto">
          <a:xfrm flipH="1" flipV="1">
            <a:off x="1403350" y="3213100"/>
            <a:ext cx="1439863" cy="2736850"/>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Text Box 11"/>
          <p:cNvSpPr txBox="1">
            <a:spLocks noChangeArrowheads="1"/>
          </p:cNvSpPr>
          <p:nvPr/>
        </p:nvSpPr>
        <p:spPr bwMode="auto">
          <a:xfrm>
            <a:off x="2484438" y="5876925"/>
            <a:ext cx="9350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Brushes</a:t>
            </a:r>
            <a:endParaRPr lang="en-US"/>
          </a:p>
        </p:txBody>
      </p:sp>
      <p:sp>
        <p:nvSpPr>
          <p:cNvPr id="17418" name="Line 12"/>
          <p:cNvSpPr>
            <a:spLocks noChangeShapeType="1"/>
          </p:cNvSpPr>
          <p:nvPr/>
        </p:nvSpPr>
        <p:spPr bwMode="auto">
          <a:xfrm flipH="1">
            <a:off x="1835150" y="1773238"/>
            <a:ext cx="288925" cy="1655762"/>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Line 13"/>
          <p:cNvSpPr>
            <a:spLocks noChangeShapeType="1"/>
          </p:cNvSpPr>
          <p:nvPr/>
        </p:nvSpPr>
        <p:spPr bwMode="auto">
          <a:xfrm>
            <a:off x="2124075" y="1773238"/>
            <a:ext cx="71438" cy="1655762"/>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14"/>
          <p:cNvSpPr>
            <a:spLocks noChangeShapeType="1"/>
          </p:cNvSpPr>
          <p:nvPr/>
        </p:nvSpPr>
        <p:spPr bwMode="auto">
          <a:xfrm>
            <a:off x="2124075" y="1773238"/>
            <a:ext cx="215900" cy="1511300"/>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Text Box 15"/>
          <p:cNvSpPr txBox="1">
            <a:spLocks noChangeArrowheads="1"/>
          </p:cNvSpPr>
          <p:nvPr/>
        </p:nvSpPr>
        <p:spPr bwMode="auto">
          <a:xfrm>
            <a:off x="1547813" y="1341438"/>
            <a:ext cx="122396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CA"/>
              <a:t>Slip rings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4"/>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6F9899F0-6822-48D0-B8D2-929E7575943C}" type="slidenum">
              <a:rPr lang="en-US" smtClean="0">
                <a:solidFill>
                  <a:srgbClr val="FFFFFF"/>
                </a:solidFill>
              </a:rPr>
              <a:pPr fontAlgn="base">
                <a:spcBef>
                  <a:spcPct val="0"/>
                </a:spcBef>
                <a:spcAft>
                  <a:spcPct val="0"/>
                </a:spcAft>
                <a:defRPr/>
              </a:pPr>
              <a:t>9</a:t>
            </a:fld>
            <a:endParaRPr lang="en-US" smtClean="0">
              <a:solidFill>
                <a:srgbClr val="FFFFFF"/>
              </a:solidFill>
            </a:endParaRPr>
          </a:p>
        </p:txBody>
      </p:sp>
      <p:sp>
        <p:nvSpPr>
          <p:cNvPr id="7" name="Footer Placeholder 3"/>
          <p:cNvSpPr>
            <a:spLocks noGrp="1"/>
          </p:cNvSpPr>
          <p:nvPr>
            <p:ph type="ftr" sz="quarter" idx="11"/>
          </p:nvPr>
        </p:nvSpPr>
        <p:spPr>
          <a:xfrm>
            <a:off x="1981200" y="6324600"/>
            <a:ext cx="5410200" cy="328613"/>
          </a:xfrm>
        </p:spPr>
        <p:txBody>
          <a:bodyPr/>
          <a:lstStyle/>
          <a:p>
            <a:pPr>
              <a:defRPr/>
            </a:pPr>
            <a:r>
              <a:rPr lang="en-US" dirty="0"/>
              <a:t>Dr. </a:t>
            </a:r>
            <a:r>
              <a:rPr lang="en-US" dirty="0" err="1"/>
              <a:t>Shohana</a:t>
            </a:r>
            <a:r>
              <a:rPr lang="en-US" dirty="0"/>
              <a:t> </a:t>
            </a:r>
            <a:r>
              <a:rPr lang="en-US" dirty="0" err="1"/>
              <a:t>Rahman</a:t>
            </a:r>
            <a:r>
              <a:rPr lang="en-US" dirty="0"/>
              <a:t> </a:t>
            </a:r>
            <a:r>
              <a:rPr lang="en-US" dirty="0" err="1"/>
              <a:t>Deeba</a:t>
            </a:r>
            <a:r>
              <a:rPr lang="en-US" dirty="0"/>
              <a:t>, Assistant Professor, ECE-NSU</a:t>
            </a:r>
          </a:p>
          <a:p>
            <a:pPr>
              <a:defRPr/>
            </a:pPr>
            <a:endParaRPr lang="en-US" dirty="0"/>
          </a:p>
        </p:txBody>
      </p:sp>
      <p:pic>
        <p:nvPicPr>
          <p:cNvPr id="1126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143000"/>
            <a:ext cx="300990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41425"/>
            <a:ext cx="26670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19400"/>
            <a:ext cx="57023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a:xfrm>
            <a:off x="685800" y="457200"/>
            <a:ext cx="8001000" cy="693737"/>
          </a:xfrm>
        </p:spPr>
        <p:txBody>
          <a:bodyPr/>
          <a:lstStyle/>
          <a:p>
            <a:pPr>
              <a:defRPr/>
            </a:pPr>
            <a:r>
              <a:rPr lang="en-CA" dirty="0"/>
              <a:t>Principle of operation</a:t>
            </a:r>
            <a:endParaRPr lang="en-US" dirty="0"/>
          </a:p>
        </p:txBody>
      </p:sp>
    </p:spTree>
    <p:extLst>
      <p:ext uri="{BB962C8B-B14F-4D97-AF65-F5344CB8AC3E}">
        <p14:creationId xmlns:p14="http://schemas.microsoft.com/office/powerpoint/2010/main" val="1575005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13251</TotalTime>
  <Words>668</Words>
  <Application>Microsoft Office PowerPoint</Application>
  <PresentationFormat>On-screen Show (4:3)</PresentationFormat>
  <Paragraphs>114</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Symbol</vt:lpstr>
      <vt:lpstr>Wingdings</vt:lpstr>
      <vt:lpstr>Times New Roman</vt:lpstr>
      <vt:lpstr>Clarity</vt:lpstr>
      <vt:lpstr>MathType 5.0 Equation</vt:lpstr>
      <vt:lpstr>EEE 363  induction motor</vt:lpstr>
      <vt:lpstr>PowerPoint Presentation</vt:lpstr>
      <vt:lpstr>Working Principle of Induction Motor</vt:lpstr>
      <vt:lpstr>Working Principle of Induction Motor</vt:lpstr>
      <vt:lpstr>Working Principle of Induction Motor</vt:lpstr>
      <vt:lpstr>Working Principle of Induction Motor</vt:lpstr>
      <vt:lpstr>PowerPoint Presentation</vt:lpstr>
      <vt:lpstr>PowerPoint Presentation</vt:lpstr>
      <vt:lpstr>Principle of operation</vt:lpstr>
      <vt:lpstr>Principle of operation</vt:lpstr>
      <vt:lpstr>Induction motor speed</vt:lpstr>
      <vt:lpstr>Induction motor speed</vt:lpstr>
      <vt:lpstr>The Slip</vt:lpstr>
      <vt:lpstr>Example 7-1 (pp.387-388)</vt:lpstr>
      <vt:lpstr>Solution</vt:lpstr>
      <vt:lpstr>Problem</vt:lpstr>
      <vt:lpstr>Slip and its effect on rotor frequency</vt:lpstr>
      <vt:lpstr>Effect of slip on rotor voltage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EEE111 Analog Electronics I</dc:title>
  <dc:creator>Sharnali</dc:creator>
  <cp:lastModifiedBy>ismail - [2010]</cp:lastModifiedBy>
  <cp:revision>178</cp:revision>
  <dcterms:created xsi:type="dcterms:W3CDTF">2016-08-23T03:20:57Z</dcterms:created>
  <dcterms:modified xsi:type="dcterms:W3CDTF">2018-11-07T07:03:17Z</dcterms:modified>
</cp:coreProperties>
</file>