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BE3D-95F7-410D-9EAC-1E00CD34EE65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8600-58CB-43B2-858A-051DF6CF6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B8600-58CB-43B2-858A-051DF6CF61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B8600-58CB-43B2-858A-051DF6CF61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D8DA-0BE0-43D3-B0AB-DFDBCA70A91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E85-131D-4716-B8DD-A4AE31C59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7.png"/><Relationship Id="rId10" Type="http://schemas.openxmlformats.org/officeDocument/2006/relationships/image" Target="../media/image9.png"/><Relationship Id="rId4" Type="http://schemas.openxmlformats.org/officeDocument/2006/relationships/image" Target="../media/image76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1.png"/><Relationship Id="rId4" Type="http://schemas.openxmlformats.org/officeDocument/2006/relationships/image" Target="../media/image7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2513" y="508000"/>
            <a:ext cx="5136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ea typeface="新細明體" pitchFamily="18" charset="-120"/>
              </a:rPr>
              <a:t>   </a:t>
            </a:r>
            <a:r>
              <a:rPr lang="en-US" altLang="zh-TW" sz="3200" b="1" i="1" dirty="0">
                <a:ea typeface="新細明體" pitchFamily="18" charset="-120"/>
              </a:rPr>
              <a:t>Bipolar Junction Transistors</a:t>
            </a:r>
            <a:endParaRPr lang="en-US" altLang="zh-TW" sz="3600" b="1" i="1" dirty="0">
              <a:ea typeface="新細明體" pitchFamily="18" charset="-12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1000" y="1524000"/>
            <a:ext cx="84867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l">
              <a:buFontTx/>
              <a:buChar char="•"/>
            </a:pP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Since 1970, the high density and low-power advantage of </a:t>
            </a:r>
            <a:r>
              <a:rPr lang="en-US" altLang="zh-TW" sz="3200" dirty="0" smtClean="0">
                <a:ea typeface="新細明體" pitchFamily="18" charset="-120"/>
              </a:rPr>
              <a:t>the </a:t>
            </a:r>
            <a:r>
              <a:rPr lang="en-US" altLang="zh-TW" sz="3200" dirty="0">
                <a:ea typeface="新細明體" pitchFamily="18" charset="-120"/>
              </a:rPr>
              <a:t>MOS technology steadily eroded the BJT’s early dominance.</a:t>
            </a:r>
          </a:p>
          <a:p>
            <a:pPr marL="171450" indent="-171450" algn="l"/>
            <a:endParaRPr lang="en-US" altLang="zh-TW" sz="3200" dirty="0">
              <a:ea typeface="新細明體" pitchFamily="18" charset="-120"/>
            </a:endParaRPr>
          </a:p>
          <a:p>
            <a:pPr marL="171450" indent="-171450" algn="l">
              <a:buFontTx/>
              <a:buChar char="•"/>
            </a:pPr>
            <a:r>
              <a:rPr lang="en-US" altLang="zh-TW" sz="3200" dirty="0">
                <a:ea typeface="新細明體" pitchFamily="18" charset="-120"/>
              </a:rPr>
              <a:t>BJTs are still preferred in some high-frequency and analog </a:t>
            </a:r>
            <a:r>
              <a:rPr lang="en-US" altLang="zh-TW" sz="3200" dirty="0" smtClean="0">
                <a:ea typeface="新細明體" pitchFamily="18" charset="-120"/>
              </a:rPr>
              <a:t>applications </a:t>
            </a:r>
            <a:r>
              <a:rPr lang="en-US" altLang="zh-TW" sz="3200" dirty="0">
                <a:ea typeface="新細明體" pitchFamily="18" charset="-120"/>
              </a:rPr>
              <a:t>because of their high speed and high power output.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685800"/>
            <a:ext cx="5257800" cy="586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612433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921453"/>
            <a:ext cx="3886200" cy="29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6781800" cy="239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590800"/>
            <a:ext cx="1219200" cy="77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657600"/>
            <a:ext cx="43096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61324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4419600" cy="4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819400"/>
            <a:ext cx="355715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199" y="3962400"/>
            <a:ext cx="48243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381000"/>
            <a:ext cx="809468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1447800"/>
            <a:ext cx="164869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199" y="1981200"/>
            <a:ext cx="287085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4290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1" y="2971800"/>
            <a:ext cx="1143000" cy="4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0"/>
            <a:ext cx="7829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2895600"/>
            <a:ext cx="413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038600"/>
            <a:ext cx="44538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724400"/>
            <a:ext cx="381290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791084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70408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524375"/>
            <a:ext cx="6326417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50773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78619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667000"/>
            <a:ext cx="61230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343400"/>
            <a:ext cx="338215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4923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752725"/>
            <a:ext cx="77628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219200" y="228600"/>
            <a:ext cx="3732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  </a:t>
            </a:r>
            <a:r>
              <a:rPr lang="en-US" altLang="zh-TW" sz="2800" b="1" i="1" dirty="0">
                <a:ea typeface="新細明體" pitchFamily="18" charset="-120"/>
              </a:rPr>
              <a:t>Introduction to the BJT</a:t>
            </a:r>
            <a:endParaRPr lang="en-US" altLang="zh-TW" sz="3200" b="1" i="1" dirty="0">
              <a:ea typeface="新細明體" pitchFamily="18" charset="-12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62000" y="838200"/>
            <a:ext cx="16566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NPN BJT</a:t>
            </a:r>
            <a:r>
              <a:rPr lang="en-US" altLang="zh-TW" sz="3200" dirty="0">
                <a:ea typeface="新細明體" pitchFamily="18" charset="-120"/>
              </a:rPr>
              <a:t>:</a:t>
            </a:r>
          </a:p>
        </p:txBody>
      </p:sp>
      <p:grpSp>
        <p:nvGrpSpPr>
          <p:cNvPr id="5" name="Group 359"/>
          <p:cNvGrpSpPr>
            <a:grpSpLocks/>
          </p:cNvGrpSpPr>
          <p:nvPr/>
        </p:nvGrpSpPr>
        <p:grpSpPr bwMode="auto">
          <a:xfrm>
            <a:off x="533400" y="1295400"/>
            <a:ext cx="4606925" cy="4746625"/>
            <a:chOff x="451" y="853"/>
            <a:chExt cx="2902" cy="2990"/>
          </a:xfrm>
        </p:grpSpPr>
        <p:sp>
          <p:nvSpPr>
            <p:cNvPr id="6" name="Rectangle 209"/>
            <p:cNvSpPr>
              <a:spLocks noChangeArrowheads="1"/>
            </p:cNvSpPr>
            <p:nvPr/>
          </p:nvSpPr>
          <p:spPr bwMode="auto">
            <a:xfrm>
              <a:off x="1823" y="3390"/>
              <a:ext cx="8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215"/>
            <p:cNvSpPr>
              <a:spLocks noChangeArrowheads="1"/>
            </p:cNvSpPr>
            <p:nvPr/>
          </p:nvSpPr>
          <p:spPr bwMode="auto">
            <a:xfrm>
              <a:off x="1751" y="3319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216"/>
            <p:cNvSpPr>
              <a:spLocks noChangeArrowheads="1"/>
            </p:cNvSpPr>
            <p:nvPr/>
          </p:nvSpPr>
          <p:spPr bwMode="auto">
            <a:xfrm>
              <a:off x="2664" y="3319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218"/>
            <p:cNvSpPr>
              <a:spLocks noChangeArrowheads="1"/>
            </p:cNvSpPr>
            <p:nvPr/>
          </p:nvSpPr>
          <p:spPr bwMode="auto">
            <a:xfrm>
              <a:off x="1823" y="3247"/>
              <a:ext cx="1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Rectangle 219"/>
            <p:cNvSpPr>
              <a:spLocks noChangeArrowheads="1"/>
            </p:cNvSpPr>
            <p:nvPr/>
          </p:nvSpPr>
          <p:spPr bwMode="auto">
            <a:xfrm>
              <a:off x="2760" y="3247"/>
              <a:ext cx="1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Rectangle 221"/>
            <p:cNvSpPr>
              <a:spLocks noChangeArrowheads="1"/>
            </p:cNvSpPr>
            <p:nvPr/>
          </p:nvSpPr>
          <p:spPr bwMode="auto">
            <a:xfrm>
              <a:off x="1823" y="3103"/>
              <a:ext cx="1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Rectangle 222"/>
            <p:cNvSpPr>
              <a:spLocks noChangeArrowheads="1"/>
            </p:cNvSpPr>
            <p:nvPr/>
          </p:nvSpPr>
          <p:spPr bwMode="auto">
            <a:xfrm>
              <a:off x="2760" y="3103"/>
              <a:ext cx="1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Rectangle 231"/>
            <p:cNvSpPr>
              <a:spLocks noChangeArrowheads="1"/>
            </p:cNvSpPr>
            <p:nvPr/>
          </p:nvSpPr>
          <p:spPr bwMode="auto">
            <a:xfrm>
              <a:off x="2400" y="3287"/>
              <a:ext cx="1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234"/>
            <p:cNvSpPr>
              <a:spLocks noChangeArrowheads="1"/>
            </p:cNvSpPr>
            <p:nvPr/>
          </p:nvSpPr>
          <p:spPr bwMode="auto">
            <a:xfrm>
              <a:off x="2608" y="2832"/>
              <a:ext cx="8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pic>
          <p:nvPicPr>
            <p:cNvPr id="15" name="Picture 9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1" y="2499"/>
              <a:ext cx="2902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337"/>
            <p:cNvGrpSpPr>
              <a:grpSpLocks/>
            </p:cNvGrpSpPr>
            <p:nvPr/>
          </p:nvGrpSpPr>
          <p:grpSpPr bwMode="auto">
            <a:xfrm>
              <a:off x="451" y="853"/>
              <a:ext cx="2618" cy="1713"/>
              <a:chOff x="466" y="842"/>
              <a:chExt cx="2618" cy="1713"/>
            </a:xfrm>
          </p:grpSpPr>
          <p:grpSp>
            <p:nvGrpSpPr>
              <p:cNvPr id="25" name="Group 92"/>
              <p:cNvGrpSpPr>
                <a:grpSpLocks/>
              </p:cNvGrpSpPr>
              <p:nvPr/>
            </p:nvGrpSpPr>
            <p:grpSpPr bwMode="auto">
              <a:xfrm>
                <a:off x="466" y="842"/>
                <a:ext cx="2618" cy="1713"/>
                <a:chOff x="451" y="1111"/>
                <a:chExt cx="2618" cy="1713"/>
              </a:xfrm>
            </p:grpSpPr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91" y="2048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auto">
                <a:xfrm>
                  <a:off x="2083" y="2495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0" name="Rectangle 31"/>
                <p:cNvSpPr>
                  <a:spLocks noChangeArrowheads="1"/>
                </p:cNvSpPr>
                <p:nvPr/>
              </p:nvSpPr>
              <p:spPr bwMode="auto">
                <a:xfrm>
                  <a:off x="2083" y="2606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1" name="Rectangle 33"/>
                <p:cNvSpPr>
                  <a:spLocks noChangeArrowheads="1"/>
                </p:cNvSpPr>
                <p:nvPr/>
              </p:nvSpPr>
              <p:spPr bwMode="auto">
                <a:xfrm>
                  <a:off x="2123" y="2471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2" name="Rectangle 34"/>
                <p:cNvSpPr>
                  <a:spLocks noChangeArrowheads="1"/>
                </p:cNvSpPr>
                <p:nvPr/>
              </p:nvSpPr>
              <p:spPr bwMode="auto">
                <a:xfrm>
                  <a:off x="2123" y="2630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3" name="Rectangle 42"/>
                <p:cNvSpPr>
                  <a:spLocks noChangeArrowheads="1"/>
                </p:cNvSpPr>
                <p:nvPr/>
              </p:nvSpPr>
              <p:spPr bwMode="auto">
                <a:xfrm>
                  <a:off x="2732" y="2264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4" name="Rectangle 15"/>
                <p:cNvSpPr>
                  <a:spLocks noChangeArrowheads="1"/>
                </p:cNvSpPr>
                <p:nvPr/>
              </p:nvSpPr>
              <p:spPr bwMode="auto">
                <a:xfrm>
                  <a:off x="940" y="1279"/>
                  <a:ext cx="1640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5" name="Rectangle 16"/>
                <p:cNvSpPr>
                  <a:spLocks noChangeArrowheads="1"/>
                </p:cNvSpPr>
                <p:nvPr/>
              </p:nvSpPr>
              <p:spPr bwMode="auto">
                <a:xfrm>
                  <a:off x="2571" y="1279"/>
                  <a:ext cx="9" cy="647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6" name="Rectangle 17"/>
                <p:cNvSpPr>
                  <a:spLocks noChangeArrowheads="1"/>
                </p:cNvSpPr>
                <p:nvPr/>
              </p:nvSpPr>
              <p:spPr bwMode="auto">
                <a:xfrm>
                  <a:off x="940" y="1914"/>
                  <a:ext cx="1631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7" name="Rectangle 18"/>
                <p:cNvSpPr>
                  <a:spLocks noChangeArrowheads="1"/>
                </p:cNvSpPr>
                <p:nvPr/>
              </p:nvSpPr>
              <p:spPr bwMode="auto">
                <a:xfrm>
                  <a:off x="940" y="1279"/>
                  <a:ext cx="9" cy="635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8" name="Rectangle 19"/>
                <p:cNvSpPr>
                  <a:spLocks noChangeArrowheads="1"/>
                </p:cNvSpPr>
                <p:nvPr/>
              </p:nvSpPr>
              <p:spPr bwMode="auto">
                <a:xfrm>
                  <a:off x="1430" y="1279"/>
                  <a:ext cx="416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9" name="Rectangle 20"/>
                <p:cNvSpPr>
                  <a:spLocks noChangeArrowheads="1"/>
                </p:cNvSpPr>
                <p:nvPr/>
              </p:nvSpPr>
              <p:spPr bwMode="auto">
                <a:xfrm>
                  <a:off x="1837" y="1279"/>
                  <a:ext cx="9" cy="647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0" name="Rectangle 21"/>
                <p:cNvSpPr>
                  <a:spLocks noChangeArrowheads="1"/>
                </p:cNvSpPr>
                <p:nvPr/>
              </p:nvSpPr>
              <p:spPr bwMode="auto">
                <a:xfrm>
                  <a:off x="1430" y="1914"/>
                  <a:ext cx="407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1" name="Rectangle 22"/>
                <p:cNvSpPr>
                  <a:spLocks noChangeArrowheads="1"/>
                </p:cNvSpPr>
                <p:nvPr/>
              </p:nvSpPr>
              <p:spPr bwMode="auto">
                <a:xfrm>
                  <a:off x="1430" y="1279"/>
                  <a:ext cx="9" cy="635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2" name="Rectangle 23"/>
                <p:cNvSpPr>
                  <a:spLocks noChangeArrowheads="1"/>
                </p:cNvSpPr>
                <p:nvPr/>
              </p:nvSpPr>
              <p:spPr bwMode="auto">
                <a:xfrm>
                  <a:off x="451" y="1596"/>
                  <a:ext cx="1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3" name="Rectangle 24"/>
                <p:cNvSpPr>
                  <a:spLocks noChangeArrowheads="1"/>
                </p:cNvSpPr>
                <p:nvPr/>
              </p:nvSpPr>
              <p:spPr bwMode="auto">
                <a:xfrm>
                  <a:off x="940" y="1596"/>
                  <a:ext cx="1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4" name="Rectangle 25"/>
                <p:cNvSpPr>
                  <a:spLocks noChangeArrowheads="1"/>
                </p:cNvSpPr>
                <p:nvPr/>
              </p:nvSpPr>
              <p:spPr bwMode="auto">
                <a:xfrm>
                  <a:off x="451" y="1596"/>
                  <a:ext cx="489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5" name="Rectangle 27"/>
                <p:cNvSpPr>
                  <a:spLocks noChangeArrowheads="1"/>
                </p:cNvSpPr>
                <p:nvPr/>
              </p:nvSpPr>
              <p:spPr bwMode="auto">
                <a:xfrm>
                  <a:off x="451" y="1596"/>
                  <a:ext cx="9" cy="75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6" name="Rectangle 28"/>
                <p:cNvSpPr>
                  <a:spLocks noChangeArrowheads="1"/>
                </p:cNvSpPr>
                <p:nvPr/>
              </p:nvSpPr>
              <p:spPr bwMode="auto">
                <a:xfrm>
                  <a:off x="902" y="2434"/>
                  <a:ext cx="2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7" name="Rectangle 29"/>
                <p:cNvSpPr>
                  <a:spLocks noChangeArrowheads="1"/>
                </p:cNvSpPr>
                <p:nvPr/>
              </p:nvSpPr>
              <p:spPr bwMode="auto">
                <a:xfrm>
                  <a:off x="451" y="2338"/>
                  <a:ext cx="443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8" name="Rectangle 32"/>
                <p:cNvSpPr>
                  <a:spLocks noChangeArrowheads="1"/>
                </p:cNvSpPr>
                <p:nvPr/>
              </p:nvSpPr>
              <p:spPr bwMode="auto">
                <a:xfrm>
                  <a:off x="894" y="2255"/>
                  <a:ext cx="10" cy="164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49" name="Rectangle 35"/>
                <p:cNvSpPr>
                  <a:spLocks noChangeArrowheads="1"/>
                </p:cNvSpPr>
                <p:nvPr/>
              </p:nvSpPr>
              <p:spPr bwMode="auto">
                <a:xfrm>
                  <a:off x="940" y="2220"/>
                  <a:ext cx="9" cy="234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2526" y="2255"/>
                  <a:ext cx="9" cy="164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" name="Rectangle 41"/>
                <p:cNvSpPr>
                  <a:spLocks noChangeArrowheads="1"/>
                </p:cNvSpPr>
                <p:nvPr/>
              </p:nvSpPr>
              <p:spPr bwMode="auto">
                <a:xfrm>
                  <a:off x="2571" y="2220"/>
                  <a:ext cx="9" cy="234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2" name="Rectangle 43"/>
                <p:cNvSpPr>
                  <a:spLocks noChangeArrowheads="1"/>
                </p:cNvSpPr>
                <p:nvPr/>
              </p:nvSpPr>
              <p:spPr bwMode="auto">
                <a:xfrm>
                  <a:off x="1629" y="1914"/>
                  <a:ext cx="9" cy="435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3" name="Rectangle 44"/>
                <p:cNvSpPr>
                  <a:spLocks noChangeArrowheads="1"/>
                </p:cNvSpPr>
                <p:nvPr/>
              </p:nvSpPr>
              <p:spPr bwMode="auto">
                <a:xfrm>
                  <a:off x="940" y="2338"/>
                  <a:ext cx="1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4" name="Rectangle 45"/>
                <p:cNvSpPr>
                  <a:spLocks noChangeArrowheads="1"/>
                </p:cNvSpPr>
                <p:nvPr/>
              </p:nvSpPr>
              <p:spPr bwMode="auto">
                <a:xfrm>
                  <a:off x="940" y="2338"/>
                  <a:ext cx="689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5" name="Rectangle 46"/>
                <p:cNvSpPr>
                  <a:spLocks noChangeArrowheads="1"/>
                </p:cNvSpPr>
                <p:nvPr/>
              </p:nvSpPr>
              <p:spPr bwMode="auto">
                <a:xfrm>
                  <a:off x="1601" y="2434"/>
                  <a:ext cx="1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93" y="2338"/>
                  <a:ext cx="933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7" name="Rectangle 50"/>
                <p:cNvSpPr>
                  <a:spLocks noChangeArrowheads="1"/>
                </p:cNvSpPr>
                <p:nvPr/>
              </p:nvSpPr>
              <p:spPr bwMode="auto">
                <a:xfrm>
                  <a:off x="2571" y="1596"/>
                  <a:ext cx="498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60" y="1596"/>
                  <a:ext cx="9" cy="75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9" name="Rectangle 53"/>
                <p:cNvSpPr>
                  <a:spLocks noChangeArrowheads="1"/>
                </p:cNvSpPr>
                <p:nvPr/>
              </p:nvSpPr>
              <p:spPr bwMode="auto">
                <a:xfrm>
                  <a:off x="2571" y="2338"/>
                  <a:ext cx="489" cy="1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" name="Rectangle 54"/>
                <p:cNvSpPr>
                  <a:spLocks noChangeArrowheads="1"/>
                </p:cNvSpPr>
                <p:nvPr/>
              </p:nvSpPr>
              <p:spPr bwMode="auto">
                <a:xfrm>
                  <a:off x="2788" y="1596"/>
                  <a:ext cx="19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1" name="Freeform 55"/>
                <p:cNvSpPr>
                  <a:spLocks/>
                </p:cNvSpPr>
                <p:nvPr/>
              </p:nvSpPr>
              <p:spPr bwMode="auto">
                <a:xfrm>
                  <a:off x="2689" y="1561"/>
                  <a:ext cx="108" cy="71"/>
                </a:xfrm>
                <a:custGeom>
                  <a:avLst/>
                  <a:gdLst>
                    <a:gd name="T0" fmla="*/ 2147483647 w 96"/>
                    <a:gd name="T1" fmla="*/ 2147483647 h 48"/>
                    <a:gd name="T2" fmla="*/ 2147483647 w 96"/>
                    <a:gd name="T3" fmla="*/ 2147483647 h 48"/>
                    <a:gd name="T4" fmla="*/ 2147483647 w 96"/>
                    <a:gd name="T5" fmla="*/ 2147483647 h 48"/>
                    <a:gd name="T6" fmla="*/ 2147483647 w 96"/>
                    <a:gd name="T7" fmla="*/ 2147483647 h 48"/>
                    <a:gd name="T8" fmla="*/ 2147483647 w 96"/>
                    <a:gd name="T9" fmla="*/ 2147483647 h 48"/>
                    <a:gd name="T10" fmla="*/ 0 w 96"/>
                    <a:gd name="T11" fmla="*/ 2147483647 h 48"/>
                    <a:gd name="T12" fmla="*/ 2147483647 w 96"/>
                    <a:gd name="T13" fmla="*/ 2147483647 h 48"/>
                    <a:gd name="T14" fmla="*/ 2147483647 w 96"/>
                    <a:gd name="T15" fmla="*/ 0 h 48"/>
                    <a:gd name="T16" fmla="*/ 2147483647 w 96"/>
                    <a:gd name="T17" fmla="*/ 0 h 48"/>
                    <a:gd name="T18" fmla="*/ 2147483647 w 96"/>
                    <a:gd name="T19" fmla="*/ 2147483647 h 48"/>
                    <a:gd name="T20" fmla="*/ 2147483647 w 96"/>
                    <a:gd name="T21" fmla="*/ 2147483647 h 48"/>
                    <a:gd name="T22" fmla="*/ 2147483647 w 96"/>
                    <a:gd name="T23" fmla="*/ 2147483647 h 48"/>
                    <a:gd name="T24" fmla="*/ 2147483647 w 96"/>
                    <a:gd name="T25" fmla="*/ 2147483647 h 48"/>
                    <a:gd name="T26" fmla="*/ 2147483647 w 96"/>
                    <a:gd name="T27" fmla="*/ 2147483647 h 48"/>
                    <a:gd name="T28" fmla="*/ 2147483647 w 96"/>
                    <a:gd name="T29" fmla="*/ 2147483647 h 48"/>
                    <a:gd name="T30" fmla="*/ 2147483647 w 96"/>
                    <a:gd name="T31" fmla="*/ 2147483647 h 48"/>
                    <a:gd name="T32" fmla="*/ 2147483647 w 96"/>
                    <a:gd name="T33" fmla="*/ 2147483647 h 48"/>
                    <a:gd name="T34" fmla="*/ 2147483647 w 96"/>
                    <a:gd name="T35" fmla="*/ 2147483647 h 48"/>
                    <a:gd name="T36" fmla="*/ 2147483647 w 96"/>
                    <a:gd name="T37" fmla="*/ 2147483647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96"/>
                    <a:gd name="T58" fmla="*/ 0 h 48"/>
                    <a:gd name="T59" fmla="*/ 96 w 96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96" h="48">
                      <a:moveTo>
                        <a:pt x="88" y="32"/>
                      </a:moveTo>
                      <a:lnTo>
                        <a:pt x="96" y="48"/>
                      </a:lnTo>
                      <a:lnTo>
                        <a:pt x="24" y="32"/>
                      </a:lnTo>
                      <a:lnTo>
                        <a:pt x="0" y="32"/>
                      </a:lnTo>
                      <a:lnTo>
                        <a:pt x="24" y="24"/>
                      </a:lnTo>
                      <a:lnTo>
                        <a:pt x="96" y="0"/>
                      </a:lnTo>
                      <a:lnTo>
                        <a:pt x="96" y="8"/>
                      </a:lnTo>
                      <a:lnTo>
                        <a:pt x="24" y="32"/>
                      </a:lnTo>
                      <a:lnTo>
                        <a:pt x="24" y="24"/>
                      </a:lnTo>
                      <a:lnTo>
                        <a:pt x="96" y="40"/>
                      </a:lnTo>
                      <a:lnTo>
                        <a:pt x="96" y="48"/>
                      </a:lnTo>
                      <a:lnTo>
                        <a:pt x="88" y="48"/>
                      </a:lnTo>
                      <a:lnTo>
                        <a:pt x="80" y="32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2" name="Freeform 56"/>
                <p:cNvSpPr>
                  <a:spLocks/>
                </p:cNvSpPr>
                <p:nvPr/>
              </p:nvSpPr>
              <p:spPr bwMode="auto">
                <a:xfrm>
                  <a:off x="2779" y="1573"/>
                  <a:ext cx="18" cy="35"/>
                </a:xfrm>
                <a:custGeom>
                  <a:avLst/>
                  <a:gdLst>
                    <a:gd name="T0" fmla="*/ 2147483647 w 16"/>
                    <a:gd name="T1" fmla="*/ 0 h 24"/>
                    <a:gd name="T2" fmla="*/ 2147483647 w 16"/>
                    <a:gd name="T3" fmla="*/ 2147483647 h 24"/>
                    <a:gd name="T4" fmla="*/ 0 w 16"/>
                    <a:gd name="T5" fmla="*/ 2147483647 h 24"/>
                    <a:gd name="T6" fmla="*/ 0 w 16"/>
                    <a:gd name="T7" fmla="*/ 2147483647 h 24"/>
                    <a:gd name="T8" fmla="*/ 0 w 16"/>
                    <a:gd name="T9" fmla="*/ 2147483647 h 24"/>
                    <a:gd name="T10" fmla="*/ 2147483647 w 16"/>
                    <a:gd name="T11" fmla="*/ 0 h 24"/>
                    <a:gd name="T12" fmla="*/ 2147483647 w 16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"/>
                    <a:gd name="T22" fmla="*/ 0 h 24"/>
                    <a:gd name="T23" fmla="*/ 16 w 16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" h="24">
                      <a:moveTo>
                        <a:pt x="16" y="0"/>
                      </a:moveTo>
                      <a:lnTo>
                        <a:pt x="8" y="24"/>
                      </a:lnTo>
                      <a:lnTo>
                        <a:pt x="0" y="24"/>
                      </a:lnTo>
                      <a:lnTo>
                        <a:pt x="8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3" name="Freeform 57"/>
                <p:cNvSpPr>
                  <a:spLocks/>
                </p:cNvSpPr>
                <p:nvPr/>
              </p:nvSpPr>
              <p:spPr bwMode="auto">
                <a:xfrm>
                  <a:off x="2716" y="1573"/>
                  <a:ext cx="81" cy="59"/>
                </a:xfrm>
                <a:custGeom>
                  <a:avLst/>
                  <a:gdLst>
                    <a:gd name="T0" fmla="*/ 2147483647 w 72"/>
                    <a:gd name="T1" fmla="*/ 2147483647 h 40"/>
                    <a:gd name="T2" fmla="*/ 2147483647 w 72"/>
                    <a:gd name="T3" fmla="*/ 2147483647 h 40"/>
                    <a:gd name="T4" fmla="*/ 0 w 72"/>
                    <a:gd name="T5" fmla="*/ 2147483647 h 40"/>
                    <a:gd name="T6" fmla="*/ 2147483647 w 72"/>
                    <a:gd name="T7" fmla="*/ 0 h 40"/>
                    <a:gd name="T8" fmla="*/ 2147483647 w 72"/>
                    <a:gd name="T9" fmla="*/ 2147483647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40"/>
                    <a:gd name="T17" fmla="*/ 72 w 7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40">
                      <a:moveTo>
                        <a:pt x="64" y="24"/>
                      </a:moveTo>
                      <a:lnTo>
                        <a:pt x="72" y="40"/>
                      </a:lnTo>
                      <a:lnTo>
                        <a:pt x="0" y="24"/>
                      </a:lnTo>
                      <a:lnTo>
                        <a:pt x="72" y="0"/>
                      </a:lnTo>
                      <a:lnTo>
                        <a:pt x="64" y="2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4" name="Rectangle 60"/>
                <p:cNvSpPr>
                  <a:spLocks noChangeArrowheads="1"/>
                </p:cNvSpPr>
                <p:nvPr/>
              </p:nvSpPr>
              <p:spPr bwMode="auto">
                <a:xfrm>
                  <a:off x="2807" y="1596"/>
                  <a:ext cx="126" cy="1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5" name="Rectangle 61"/>
                <p:cNvSpPr>
                  <a:spLocks noChangeArrowheads="1"/>
                </p:cNvSpPr>
                <p:nvPr/>
              </p:nvSpPr>
              <p:spPr bwMode="auto">
                <a:xfrm>
                  <a:off x="1103" y="1444"/>
                  <a:ext cx="1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N</a:t>
                  </a:r>
                  <a:r>
                    <a:rPr lang="en-US" altLang="zh-TW" sz="1800" baseline="30000">
                      <a:solidFill>
                        <a:srgbClr val="000000"/>
                      </a:solidFill>
                      <a:ea typeface="新細明體" pitchFamily="18" charset="-120"/>
                    </a:rPr>
                    <a:t>+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66" name="Rectangle 63"/>
                <p:cNvSpPr>
                  <a:spLocks noChangeArrowheads="1"/>
                </p:cNvSpPr>
                <p:nvPr/>
              </p:nvSpPr>
              <p:spPr bwMode="auto">
                <a:xfrm>
                  <a:off x="1511" y="1444"/>
                  <a:ext cx="10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zh-TW" altLang="en-US" sz="1400">
                      <a:solidFill>
                        <a:srgbClr val="000000"/>
                      </a:solidFill>
                      <a:ea typeface="新細明體" pitchFamily="18" charset="-120"/>
                    </a:rPr>
                    <a:t> </a:t>
                  </a:r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P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67" name="Rectangle 64"/>
                <p:cNvSpPr>
                  <a:spLocks noChangeArrowheads="1"/>
                </p:cNvSpPr>
                <p:nvPr/>
              </p:nvSpPr>
              <p:spPr bwMode="auto">
                <a:xfrm>
                  <a:off x="2163" y="1444"/>
                  <a:ext cx="10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N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68" name="Rectangle 65"/>
                <p:cNvSpPr>
                  <a:spLocks noChangeArrowheads="1"/>
                </p:cNvSpPr>
                <p:nvPr/>
              </p:nvSpPr>
              <p:spPr bwMode="auto">
                <a:xfrm>
                  <a:off x="741" y="1314"/>
                  <a:ext cx="8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E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69" name="Rectangle 66"/>
                <p:cNvSpPr>
                  <a:spLocks noChangeArrowheads="1"/>
                </p:cNvSpPr>
                <p:nvPr/>
              </p:nvSpPr>
              <p:spPr bwMode="auto">
                <a:xfrm>
                  <a:off x="2653" y="1314"/>
                  <a:ext cx="9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C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1620" y="1111"/>
                  <a:ext cx="9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800">
                      <a:solidFill>
                        <a:srgbClr val="000000"/>
                      </a:solidFill>
                      <a:ea typeface="新細明體" pitchFamily="18" charset="-120"/>
                    </a:rPr>
                    <a:t>B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71" name="Rectangle 68"/>
                <p:cNvSpPr>
                  <a:spLocks noChangeArrowheads="1"/>
                </p:cNvSpPr>
                <p:nvPr/>
              </p:nvSpPr>
              <p:spPr bwMode="auto">
                <a:xfrm>
                  <a:off x="816" y="2400"/>
                  <a:ext cx="20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zh-TW" altLang="en-US" sz="1100">
                      <a:solidFill>
                        <a:srgbClr val="000000"/>
                      </a:solidFill>
                      <a:ea typeface="新細明體" pitchFamily="18" charset="-120"/>
                    </a:rPr>
                    <a:t> </a:t>
                  </a:r>
                  <a:r>
                    <a:rPr lang="en-US" altLang="zh-TW" sz="1600" i="1">
                      <a:solidFill>
                        <a:srgbClr val="00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TW" sz="1600" i="1" baseline="-25000">
                      <a:solidFill>
                        <a:srgbClr val="000000"/>
                      </a:solidFill>
                      <a:ea typeface="新細明體" pitchFamily="18" charset="-120"/>
                    </a:rPr>
                    <a:t>BE</a:t>
                  </a:r>
                  <a:endParaRPr lang="en-US" altLang="zh-TW" sz="1600" i="1">
                    <a:ea typeface="新細明體" pitchFamily="18" charset="-12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2449" y="2400"/>
                  <a:ext cx="1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600" i="1">
                      <a:solidFill>
                        <a:srgbClr val="00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TW" sz="1600" i="1" baseline="-25000">
                      <a:solidFill>
                        <a:srgbClr val="000000"/>
                      </a:solidFill>
                      <a:ea typeface="新細明體" pitchFamily="18" charset="-120"/>
                    </a:rPr>
                    <a:t>CB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73" name="Rectangle 74"/>
                <p:cNvSpPr>
                  <a:spLocks noChangeArrowheads="1"/>
                </p:cNvSpPr>
                <p:nvPr/>
              </p:nvSpPr>
              <p:spPr bwMode="auto">
                <a:xfrm>
                  <a:off x="1006" y="1704"/>
                  <a:ext cx="38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600">
                      <a:solidFill>
                        <a:srgbClr val="000000"/>
                      </a:solidFill>
                      <a:ea typeface="新細明體" pitchFamily="18" charset="-120"/>
                    </a:rPr>
                    <a:t>Emitter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74" name="Rectangle 75"/>
                <p:cNvSpPr>
                  <a:spLocks noChangeArrowheads="1"/>
                </p:cNvSpPr>
                <p:nvPr/>
              </p:nvSpPr>
              <p:spPr bwMode="auto">
                <a:xfrm>
                  <a:off x="1519" y="1704"/>
                  <a:ext cx="2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600">
                      <a:solidFill>
                        <a:srgbClr val="000000"/>
                      </a:solidFill>
                      <a:ea typeface="新細明體" pitchFamily="18" charset="-120"/>
                    </a:rPr>
                    <a:t>Base</a:t>
                  </a:r>
                  <a:endParaRPr lang="en-US" altLang="zh-TW" sz="1600">
                    <a:ea typeface="新細明體" pitchFamily="18" charset="-120"/>
                  </a:endParaRPr>
                </a:p>
              </p:txBody>
            </p:sp>
            <p:sp>
              <p:nvSpPr>
                <p:cNvPr id="75" name="Rectangle 76"/>
                <p:cNvSpPr>
                  <a:spLocks noChangeArrowheads="1"/>
                </p:cNvSpPr>
                <p:nvPr/>
              </p:nvSpPr>
              <p:spPr bwMode="auto">
                <a:xfrm>
                  <a:off x="1970" y="1718"/>
                  <a:ext cx="47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TW" sz="1600">
                      <a:solidFill>
                        <a:srgbClr val="000000"/>
                      </a:solidFill>
                      <a:ea typeface="新細明體" pitchFamily="18" charset="-120"/>
                    </a:rPr>
                    <a:t>Collector</a:t>
                  </a:r>
                  <a:endParaRPr lang="en-US" altLang="zh-TW">
                    <a:ea typeface="新細明體" pitchFamily="18" charset="-120"/>
                  </a:endParaRPr>
                </a:p>
              </p:txBody>
            </p:sp>
            <p:sp>
              <p:nvSpPr>
                <p:cNvPr id="76" name="Rectangle 208"/>
                <p:cNvSpPr>
                  <a:spLocks noChangeArrowheads="1"/>
                </p:cNvSpPr>
                <p:nvPr/>
              </p:nvSpPr>
              <p:spPr bwMode="auto">
                <a:xfrm>
                  <a:off x="1823" y="2697"/>
                  <a:ext cx="8" cy="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77" name="Rectangle 224"/>
                <p:cNvSpPr>
                  <a:spLocks noChangeArrowheads="1"/>
                </p:cNvSpPr>
                <p:nvPr/>
              </p:nvSpPr>
              <p:spPr bwMode="auto">
                <a:xfrm>
                  <a:off x="1823" y="2816"/>
                  <a:ext cx="1" cy="8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78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60" y="2816"/>
                  <a:ext cx="1" cy="8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ea typeface="新細明體" pitchFamily="18" charset="-120"/>
                  </a:endParaRPr>
                </a:p>
              </p:txBody>
            </p:sp>
          </p:grpSp>
          <p:sp>
            <p:nvSpPr>
              <p:cNvPr id="26" name="Rectangle 335"/>
              <p:cNvSpPr>
                <a:spLocks noChangeArrowheads="1"/>
              </p:cNvSpPr>
              <p:nvPr/>
            </p:nvSpPr>
            <p:spPr bwMode="auto">
              <a:xfrm>
                <a:off x="1579" y="2135"/>
                <a:ext cx="7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36"/>
              <p:cNvSpPr>
                <a:spLocks noChangeArrowheads="1"/>
              </p:cNvSpPr>
              <p:nvPr/>
            </p:nvSpPr>
            <p:spPr bwMode="auto">
              <a:xfrm>
                <a:off x="2115" y="2180"/>
                <a:ext cx="56" cy="2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341"/>
            <p:cNvSpPr>
              <a:spLocks noChangeArrowheads="1"/>
            </p:cNvSpPr>
            <p:nvPr/>
          </p:nvSpPr>
          <p:spPr bwMode="auto">
            <a:xfrm>
              <a:off x="2750" y="2524"/>
              <a:ext cx="74" cy="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45"/>
            <p:cNvSpPr>
              <a:spLocks noChangeArrowheads="1"/>
            </p:cNvSpPr>
            <p:nvPr/>
          </p:nvSpPr>
          <p:spPr bwMode="auto">
            <a:xfrm>
              <a:off x="1813" y="252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350"/>
            <p:cNvSpPr>
              <a:spLocks noChangeArrowheads="1"/>
            </p:cNvSpPr>
            <p:nvPr/>
          </p:nvSpPr>
          <p:spPr bwMode="auto">
            <a:xfrm>
              <a:off x="1808" y="2416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351"/>
            <p:cNvSpPr>
              <a:spLocks noChangeArrowheads="1"/>
            </p:cNvSpPr>
            <p:nvPr/>
          </p:nvSpPr>
          <p:spPr bwMode="auto">
            <a:xfrm>
              <a:off x="2059" y="2208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355"/>
            <p:cNvSpPr>
              <a:spLocks noChangeArrowheads="1"/>
            </p:cNvSpPr>
            <p:nvPr/>
          </p:nvSpPr>
          <p:spPr bwMode="auto">
            <a:xfrm>
              <a:off x="2694" y="1972"/>
              <a:ext cx="72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356"/>
            <p:cNvSpPr>
              <a:spLocks noChangeArrowheads="1"/>
            </p:cNvSpPr>
            <p:nvPr/>
          </p:nvSpPr>
          <p:spPr bwMode="auto">
            <a:xfrm>
              <a:off x="2046" y="2322"/>
              <a:ext cx="60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57"/>
            <p:cNvSpPr>
              <a:spLocks noChangeArrowheads="1"/>
            </p:cNvSpPr>
            <p:nvPr/>
          </p:nvSpPr>
          <p:spPr bwMode="auto">
            <a:xfrm>
              <a:off x="1668" y="1758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9" name="Picture 249"/>
          <p:cNvPicPr>
            <a:picLocks noChangeAspect="1" noChangeArrowheads="1"/>
          </p:cNvPicPr>
          <p:nvPr/>
        </p:nvPicPr>
        <p:blipFill>
          <a:blip r:embed="rId4"/>
          <a:srcRect l="22214" t="66145" r="25955"/>
          <a:stretch>
            <a:fillRect/>
          </a:stretch>
        </p:blipFill>
        <p:spPr bwMode="auto">
          <a:xfrm>
            <a:off x="5410200" y="1371600"/>
            <a:ext cx="3200400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5638800" y="3810000"/>
            <a:ext cx="3505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I</a:t>
            </a:r>
            <a:r>
              <a:rPr lang="en-US" sz="2800" baseline="-25000" dirty="0">
                <a:solidFill>
                  <a:schemeClr val="accent2"/>
                </a:solidFill>
              </a:rPr>
              <a:t>C</a:t>
            </a:r>
            <a:r>
              <a:rPr lang="en-US" sz="2800" dirty="0">
                <a:solidFill>
                  <a:schemeClr val="accent2"/>
                </a:solidFill>
              </a:rPr>
              <a:t> is an exponential function of forward V</a:t>
            </a:r>
            <a:r>
              <a:rPr lang="en-US" sz="2800" baseline="-25000" dirty="0">
                <a:solidFill>
                  <a:schemeClr val="accent2"/>
                </a:solidFill>
              </a:rPr>
              <a:t>BE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and independent </a:t>
            </a:r>
            <a:r>
              <a:rPr lang="en-US" sz="2800" dirty="0">
                <a:solidFill>
                  <a:schemeClr val="accent2"/>
                </a:solidFill>
              </a:rPr>
              <a:t>of reverse V</a:t>
            </a:r>
            <a:r>
              <a:rPr lang="en-US" sz="2800" baseline="-25000" dirty="0">
                <a:solidFill>
                  <a:schemeClr val="accent2"/>
                </a:solidFill>
              </a:rPr>
              <a:t>CB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304800"/>
            <a:ext cx="54744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2133600"/>
            <a:ext cx="243037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362200"/>
            <a:ext cx="38674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0386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3217" y="3810000"/>
            <a:ext cx="47707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3124200"/>
            <a:ext cx="81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5962650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0" y="5715000"/>
            <a:ext cx="3800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85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3"/>
          <p:cNvSpPr txBox="1">
            <a:spLocks noChangeArrowheads="1"/>
          </p:cNvSpPr>
          <p:nvPr/>
        </p:nvSpPr>
        <p:spPr bwMode="auto">
          <a:xfrm>
            <a:off x="228600" y="228600"/>
            <a:ext cx="29543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Output resistance</a:t>
            </a:r>
            <a:r>
              <a:rPr lang="en-US" altLang="zh-TW" sz="2800" dirty="0">
                <a:ea typeface="新細明體" pitchFamily="18" charset="-120"/>
              </a:rPr>
              <a:t> :</a:t>
            </a:r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533400" y="914400"/>
          <a:ext cx="2901741" cy="1219200"/>
        </p:xfrm>
        <a:graphic>
          <a:graphicData uri="http://schemas.openxmlformats.org/presentationml/2006/ole">
            <p:oleObj spid="_x0000_s20482" name="Equation" r:id="rId3" imgW="1206360" imgH="507960" progId="Equation.3">
              <p:embed/>
            </p:oleObj>
          </a:graphicData>
        </a:graphic>
      </p:graphicFrame>
      <p:sp>
        <p:nvSpPr>
          <p:cNvPr id="4" name="Text Box 258"/>
          <p:cNvSpPr txBox="1">
            <a:spLocks noChangeArrowheads="1"/>
          </p:cNvSpPr>
          <p:nvPr/>
        </p:nvSpPr>
        <p:spPr bwMode="auto">
          <a:xfrm>
            <a:off x="4419600" y="914400"/>
            <a:ext cx="27257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Large 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V</a:t>
            </a:r>
            <a:r>
              <a:rPr lang="en-US" altLang="zh-TW" sz="2800" i="1" baseline="-25000" dirty="0">
                <a:solidFill>
                  <a:schemeClr val="accent2"/>
                </a:solidFill>
                <a:ea typeface="新細明體" pitchFamily="18" charset="-120"/>
              </a:rPr>
              <a:t>A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 (large </a:t>
            </a:r>
            <a:r>
              <a:rPr lang="en-US" altLang="zh-TW" sz="2800" i="1" dirty="0" err="1">
                <a:solidFill>
                  <a:schemeClr val="accent2"/>
                </a:solidFill>
                <a:ea typeface="新細明體" pitchFamily="18" charset="-120"/>
              </a:rPr>
              <a:t>r</a:t>
            </a:r>
            <a:r>
              <a:rPr lang="en-US" altLang="zh-TW" sz="2800" i="1" baseline="-25000" dirty="0" err="1">
                <a:solidFill>
                  <a:schemeClr val="accent2"/>
                </a:solidFill>
                <a:ea typeface="新細明體" pitchFamily="18" charset="-120"/>
              </a:rPr>
              <a:t>o</a:t>
            </a:r>
            <a:r>
              <a:rPr lang="en-US" altLang="zh-TW" sz="2800" i="1" baseline="-250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) is desirable for a large voltage gain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57200" y="2514600"/>
            <a:ext cx="68959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 </a:t>
            </a:r>
            <a:r>
              <a:rPr lang="en-US" altLang="zh-TW" sz="2800" b="1" i="1" dirty="0">
                <a:ea typeface="新細明體" pitchFamily="18" charset="-120"/>
              </a:rPr>
              <a:t>Base-Width Modulation by Collector Voltage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05200"/>
            <a:ext cx="728133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771525" y="268288"/>
            <a:ext cx="68959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 </a:t>
            </a:r>
            <a:r>
              <a:rPr lang="en-US" altLang="zh-TW" sz="2800" b="1" i="1" dirty="0">
                <a:ea typeface="新細明體" pitchFamily="18" charset="-120"/>
              </a:rPr>
              <a:t>Base-Width Modulation by Collector Voltage</a:t>
            </a:r>
          </a:p>
        </p:txBody>
      </p:sp>
      <p:grpSp>
        <p:nvGrpSpPr>
          <p:cNvPr id="3" name="Group 307"/>
          <p:cNvGrpSpPr>
            <a:grpSpLocks/>
          </p:cNvGrpSpPr>
          <p:nvPr/>
        </p:nvGrpSpPr>
        <p:grpSpPr bwMode="auto">
          <a:xfrm>
            <a:off x="762000" y="1219200"/>
            <a:ext cx="7010400" cy="5029200"/>
            <a:chOff x="835" y="663"/>
            <a:chExt cx="3826" cy="2889"/>
          </a:xfrm>
        </p:grpSpPr>
        <p:grpSp>
          <p:nvGrpSpPr>
            <p:cNvPr id="4" name="Group 610"/>
            <p:cNvGrpSpPr>
              <a:grpSpLocks/>
            </p:cNvGrpSpPr>
            <p:nvPr/>
          </p:nvGrpSpPr>
          <p:grpSpPr bwMode="auto">
            <a:xfrm>
              <a:off x="835" y="1027"/>
              <a:ext cx="3826" cy="2525"/>
              <a:chOff x="835" y="1027"/>
              <a:chExt cx="3826" cy="2525"/>
            </a:xfrm>
          </p:grpSpPr>
          <p:sp>
            <p:nvSpPr>
              <p:cNvPr id="102" name="Rectangle 313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199" cy="59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3" name="Rectangle 314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210" cy="1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4" name="Rectangle 315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60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5" name="Rectangle 316"/>
              <p:cNvSpPr>
                <a:spLocks noChangeArrowheads="1"/>
              </p:cNvSpPr>
              <p:nvPr/>
            </p:nvSpPr>
            <p:spPr bwMode="auto">
              <a:xfrm>
                <a:off x="3297" y="1622"/>
                <a:ext cx="199" cy="1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6" name="Rectangle 317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11" cy="595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7" name="Rectangle 318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99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8" name="Rectangle 319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21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9" name="Rectangle 320"/>
              <p:cNvSpPr>
                <a:spLocks noChangeArrowheads="1"/>
              </p:cNvSpPr>
              <p:nvPr/>
            </p:nvSpPr>
            <p:spPr bwMode="auto">
              <a:xfrm>
                <a:off x="3308" y="1027"/>
                <a:ext cx="11" cy="606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0" name="Rectangle 321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99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1" name="Rectangle 322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2" name="Rectangle 323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98" cy="595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3" name="Rectangle 324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210" cy="11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4" name="Rectangle 325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606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5" name="Rectangle 326"/>
              <p:cNvSpPr>
                <a:spLocks noChangeArrowheads="1"/>
              </p:cNvSpPr>
              <p:nvPr/>
            </p:nvSpPr>
            <p:spPr bwMode="auto">
              <a:xfrm>
                <a:off x="3496" y="1622"/>
                <a:ext cx="198" cy="11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6" name="Rectangle 327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595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7" name="Rectangle 328"/>
              <p:cNvSpPr>
                <a:spLocks noChangeArrowheads="1"/>
              </p:cNvSpPr>
              <p:nvPr/>
            </p:nvSpPr>
            <p:spPr bwMode="auto">
              <a:xfrm>
                <a:off x="3485" y="1027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8" name="Rectangle 329"/>
              <p:cNvSpPr>
                <a:spLocks noChangeArrowheads="1"/>
              </p:cNvSpPr>
              <p:nvPr/>
            </p:nvSpPr>
            <p:spPr bwMode="auto">
              <a:xfrm>
                <a:off x="3661" y="1027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9" name="Rectangle 330"/>
              <p:cNvSpPr>
                <a:spLocks noChangeArrowheads="1"/>
              </p:cNvSpPr>
              <p:nvPr/>
            </p:nvSpPr>
            <p:spPr bwMode="auto">
              <a:xfrm>
                <a:off x="3485" y="1027"/>
                <a:ext cx="176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0" name="Rectangle 331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1" name="Rectangle 332"/>
              <p:cNvSpPr>
                <a:spLocks noChangeArrowheads="1"/>
              </p:cNvSpPr>
              <p:nvPr/>
            </p:nvSpPr>
            <p:spPr bwMode="auto">
              <a:xfrm>
                <a:off x="3496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2" name="Rectangle 333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3" name="Rectangle 334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4" name="Rectangle 335"/>
              <p:cNvSpPr>
                <a:spLocks noChangeArrowheads="1"/>
              </p:cNvSpPr>
              <p:nvPr/>
            </p:nvSpPr>
            <p:spPr bwMode="auto">
              <a:xfrm>
                <a:off x="3694" y="1622"/>
                <a:ext cx="12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5" name="Rectangle 336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6" name="Rectangle 337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98" cy="595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7" name="Rectangle 338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209" cy="11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8" name="Rectangle 339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1" cy="60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9" name="Rectangle 340"/>
              <p:cNvSpPr>
                <a:spLocks noChangeArrowheads="1"/>
              </p:cNvSpPr>
              <p:nvPr/>
            </p:nvSpPr>
            <p:spPr bwMode="auto">
              <a:xfrm>
                <a:off x="2911" y="1622"/>
                <a:ext cx="198" cy="11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0" name="Rectangle 341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59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1" name="Rectangle 342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99" cy="595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2" name="Rectangle 343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210" cy="11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3" name="Rectangle 344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606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4" name="Rectangle 345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99" cy="11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5" name="Rectangle 346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595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6" name="Rectangle 347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199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7" name="Rectangle 348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21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8" name="Rectangle 349"/>
              <p:cNvSpPr>
                <a:spLocks noChangeArrowheads="1"/>
              </p:cNvSpPr>
              <p:nvPr/>
            </p:nvSpPr>
            <p:spPr bwMode="auto">
              <a:xfrm>
                <a:off x="1917" y="1027"/>
                <a:ext cx="11" cy="606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9" name="Rectangle 350"/>
              <p:cNvSpPr>
                <a:spLocks noChangeArrowheads="1"/>
              </p:cNvSpPr>
              <p:nvPr/>
            </p:nvSpPr>
            <p:spPr bwMode="auto">
              <a:xfrm>
                <a:off x="1718" y="1622"/>
                <a:ext cx="199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0" name="Rectangle 351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1" name="Rectangle 352"/>
              <p:cNvSpPr>
                <a:spLocks noChangeArrowheads="1"/>
              </p:cNvSpPr>
              <p:nvPr/>
            </p:nvSpPr>
            <p:spPr bwMode="auto">
              <a:xfrm>
                <a:off x="1221" y="1027"/>
                <a:ext cx="2992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2" name="Rectangle 353"/>
              <p:cNvSpPr>
                <a:spLocks noChangeArrowheads="1"/>
              </p:cNvSpPr>
              <p:nvPr/>
            </p:nvSpPr>
            <p:spPr bwMode="auto">
              <a:xfrm>
                <a:off x="4202" y="1027"/>
                <a:ext cx="11" cy="606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3" name="Rectangle 354"/>
              <p:cNvSpPr>
                <a:spLocks noChangeArrowheads="1"/>
              </p:cNvSpPr>
              <p:nvPr/>
            </p:nvSpPr>
            <p:spPr bwMode="auto">
              <a:xfrm>
                <a:off x="1221" y="1622"/>
                <a:ext cx="298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4" name="Rectangle 355"/>
              <p:cNvSpPr>
                <a:spLocks noChangeArrowheads="1"/>
              </p:cNvSpPr>
              <p:nvPr/>
            </p:nvSpPr>
            <p:spPr bwMode="auto">
              <a:xfrm>
                <a:off x="1221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5" name="Rectangle 356"/>
              <p:cNvSpPr>
                <a:spLocks noChangeArrowheads="1"/>
              </p:cNvSpPr>
              <p:nvPr/>
            </p:nvSpPr>
            <p:spPr bwMode="auto">
              <a:xfrm>
                <a:off x="1332" y="1082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9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6" name="Rectangle 357"/>
              <p:cNvSpPr>
                <a:spLocks noChangeArrowheads="1"/>
              </p:cNvSpPr>
              <p:nvPr/>
            </p:nvSpPr>
            <p:spPr bwMode="auto">
              <a:xfrm>
                <a:off x="1442" y="1038"/>
                <a:ext cx="6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+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7" name="Rectangle 358"/>
              <p:cNvSpPr>
                <a:spLocks noChangeArrowheads="1"/>
              </p:cNvSpPr>
              <p:nvPr/>
            </p:nvSpPr>
            <p:spPr bwMode="auto">
              <a:xfrm>
                <a:off x="2215" y="1082"/>
                <a:ext cx="23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900">
                    <a:solidFill>
                      <a:srgbClr val="000000"/>
                    </a:solidFill>
                    <a:ea typeface="新細明體" pitchFamily="18" charset="-120"/>
                  </a:rPr>
                  <a:t>    </a:t>
                </a:r>
                <a:r>
                  <a:rPr lang="en-US" altLang="zh-TW" sz="1900">
                    <a:solidFill>
                      <a:srgbClr val="000000"/>
                    </a:solidFill>
                    <a:ea typeface="新細明體" pitchFamily="18" charset="-120"/>
                  </a:rPr>
                  <a:t>P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8" name="Rectangle 359"/>
              <p:cNvSpPr>
                <a:spLocks noChangeArrowheads="1"/>
              </p:cNvSpPr>
              <p:nvPr/>
            </p:nvSpPr>
            <p:spPr bwMode="auto">
              <a:xfrm>
                <a:off x="3948" y="1060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9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9" name="Rectangle 360"/>
              <p:cNvSpPr>
                <a:spLocks noChangeArrowheads="1"/>
              </p:cNvSpPr>
              <p:nvPr/>
            </p:nvSpPr>
            <p:spPr bwMode="auto">
              <a:xfrm>
                <a:off x="1243" y="1303"/>
                <a:ext cx="43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r>
                  <a:rPr lang="en-US" altLang="zh-TW" sz="1600" b="1">
                    <a:solidFill>
                      <a:srgbClr val="000000"/>
                    </a:solidFill>
                    <a:ea typeface="新細明體" pitchFamily="18" charset="-120"/>
                  </a:rPr>
                  <a:t>emitter</a:t>
                </a:r>
                <a:endParaRPr lang="en-US" altLang="zh-TW" sz="1600" b="1">
                  <a:ea typeface="新細明體" pitchFamily="18" charset="-120"/>
                </a:endParaRPr>
              </a:p>
            </p:txBody>
          </p:sp>
          <p:sp>
            <p:nvSpPr>
              <p:cNvPr id="150" name="Rectangle 361"/>
              <p:cNvSpPr>
                <a:spLocks noChangeArrowheads="1"/>
              </p:cNvSpPr>
              <p:nvPr/>
            </p:nvSpPr>
            <p:spPr bwMode="auto">
              <a:xfrm>
                <a:off x="2215" y="1303"/>
                <a:ext cx="36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  </a:t>
                </a:r>
                <a:r>
                  <a:rPr lang="en-US" altLang="zh-TW" sz="1800" b="1">
                    <a:solidFill>
                      <a:srgbClr val="000000"/>
                    </a:solidFill>
                    <a:ea typeface="新細明體" pitchFamily="18" charset="-120"/>
                  </a:rPr>
                  <a:t>base</a:t>
                </a:r>
                <a:endParaRPr lang="en-US" altLang="zh-TW" sz="1800" b="1">
                  <a:ea typeface="新細明體" pitchFamily="18" charset="-120"/>
                </a:endParaRPr>
              </a:p>
            </p:txBody>
          </p:sp>
          <p:sp>
            <p:nvSpPr>
              <p:cNvPr id="151" name="Rectangle 362"/>
              <p:cNvSpPr>
                <a:spLocks noChangeArrowheads="1"/>
              </p:cNvSpPr>
              <p:nvPr/>
            </p:nvSpPr>
            <p:spPr bwMode="auto">
              <a:xfrm>
                <a:off x="3728" y="1325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600" b="1">
                    <a:solidFill>
                      <a:srgbClr val="000000"/>
                    </a:solidFill>
                    <a:ea typeface="新細明體" pitchFamily="18" charset="-120"/>
                  </a:rPr>
                  <a:t>collector</a:t>
                </a:r>
                <a:endParaRPr lang="en-US" altLang="zh-TW" sz="1600" b="1">
                  <a:ea typeface="新細明體" pitchFamily="18" charset="-120"/>
                </a:endParaRPr>
              </a:p>
            </p:txBody>
          </p:sp>
          <p:sp>
            <p:nvSpPr>
              <p:cNvPr id="152" name="Rectangle 363"/>
              <p:cNvSpPr>
                <a:spLocks noChangeArrowheads="1"/>
              </p:cNvSpPr>
              <p:nvPr/>
            </p:nvSpPr>
            <p:spPr bwMode="auto">
              <a:xfrm>
                <a:off x="2701" y="1027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3" name="Rectangle 364"/>
              <p:cNvSpPr>
                <a:spLocks noChangeArrowheads="1"/>
              </p:cNvSpPr>
              <p:nvPr/>
            </p:nvSpPr>
            <p:spPr bwMode="auto">
              <a:xfrm>
                <a:off x="2877" y="1027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4" name="Rectangle 365"/>
              <p:cNvSpPr>
                <a:spLocks noChangeArrowheads="1"/>
              </p:cNvSpPr>
              <p:nvPr/>
            </p:nvSpPr>
            <p:spPr bwMode="auto">
              <a:xfrm>
                <a:off x="2701" y="1027"/>
                <a:ext cx="176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5" name="Rectangle 366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6" name="Rectangle 367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7" name="Rectangle 368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8" name="Rectangle 369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9" name="Rectangle 370"/>
              <p:cNvSpPr>
                <a:spLocks noChangeArrowheads="1"/>
              </p:cNvSpPr>
              <p:nvPr/>
            </p:nvSpPr>
            <p:spPr bwMode="auto">
              <a:xfrm>
                <a:off x="2911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0" name="Rectangle 371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1" name="Rectangle 372"/>
              <p:cNvSpPr>
                <a:spLocks noChangeArrowheads="1"/>
              </p:cNvSpPr>
              <p:nvPr/>
            </p:nvSpPr>
            <p:spPr bwMode="auto">
              <a:xfrm>
                <a:off x="923" y="1269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2" name="Rectangle 373"/>
              <p:cNvSpPr>
                <a:spLocks noChangeArrowheads="1"/>
              </p:cNvSpPr>
              <p:nvPr/>
            </p:nvSpPr>
            <p:spPr bwMode="auto">
              <a:xfrm>
                <a:off x="1221" y="1269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3" name="Rectangle 374"/>
              <p:cNvSpPr>
                <a:spLocks noChangeArrowheads="1"/>
              </p:cNvSpPr>
              <p:nvPr/>
            </p:nvSpPr>
            <p:spPr bwMode="auto">
              <a:xfrm>
                <a:off x="923" y="1269"/>
                <a:ext cx="298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" name="Rectangle 375"/>
              <p:cNvSpPr>
                <a:spLocks noChangeArrowheads="1"/>
              </p:cNvSpPr>
              <p:nvPr/>
            </p:nvSpPr>
            <p:spPr bwMode="auto">
              <a:xfrm>
                <a:off x="835" y="1556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5" name="Rectangle 376"/>
              <p:cNvSpPr>
                <a:spLocks noChangeArrowheads="1"/>
              </p:cNvSpPr>
              <p:nvPr/>
            </p:nvSpPr>
            <p:spPr bwMode="auto">
              <a:xfrm>
                <a:off x="1012" y="1556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6" name="Rectangle 377"/>
              <p:cNvSpPr>
                <a:spLocks noChangeArrowheads="1"/>
              </p:cNvSpPr>
              <p:nvPr/>
            </p:nvSpPr>
            <p:spPr bwMode="auto">
              <a:xfrm>
                <a:off x="835" y="1556"/>
                <a:ext cx="177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7" name="Rectangle 378"/>
              <p:cNvSpPr>
                <a:spLocks noChangeArrowheads="1"/>
              </p:cNvSpPr>
              <p:nvPr/>
            </p:nvSpPr>
            <p:spPr bwMode="auto">
              <a:xfrm>
                <a:off x="857" y="1600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8" name="Rectangle 379"/>
              <p:cNvSpPr>
                <a:spLocks noChangeArrowheads="1"/>
              </p:cNvSpPr>
              <p:nvPr/>
            </p:nvSpPr>
            <p:spPr bwMode="auto">
              <a:xfrm>
                <a:off x="990" y="1600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9" name="Rectangle 380"/>
              <p:cNvSpPr>
                <a:spLocks noChangeArrowheads="1"/>
              </p:cNvSpPr>
              <p:nvPr/>
            </p:nvSpPr>
            <p:spPr bwMode="auto">
              <a:xfrm>
                <a:off x="857" y="1600"/>
                <a:ext cx="133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0" name="Rectangle 381"/>
              <p:cNvSpPr>
                <a:spLocks noChangeArrowheads="1"/>
              </p:cNvSpPr>
              <p:nvPr/>
            </p:nvSpPr>
            <p:spPr bwMode="auto">
              <a:xfrm>
                <a:off x="879" y="1633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1" name="Rectangle 382"/>
              <p:cNvSpPr>
                <a:spLocks noChangeArrowheads="1"/>
              </p:cNvSpPr>
              <p:nvPr/>
            </p:nvSpPr>
            <p:spPr bwMode="auto">
              <a:xfrm>
                <a:off x="956" y="1633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2" name="Rectangle 383"/>
              <p:cNvSpPr>
                <a:spLocks noChangeArrowheads="1"/>
              </p:cNvSpPr>
              <p:nvPr/>
            </p:nvSpPr>
            <p:spPr bwMode="auto">
              <a:xfrm>
                <a:off x="879" y="1633"/>
                <a:ext cx="77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3" name="Rectangle 384"/>
              <p:cNvSpPr>
                <a:spLocks noChangeArrowheads="1"/>
              </p:cNvSpPr>
              <p:nvPr/>
            </p:nvSpPr>
            <p:spPr bwMode="auto">
              <a:xfrm>
                <a:off x="4357" y="1269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4" name="Rectangle 385"/>
              <p:cNvSpPr>
                <a:spLocks noChangeArrowheads="1"/>
              </p:cNvSpPr>
              <p:nvPr/>
            </p:nvSpPr>
            <p:spPr bwMode="auto">
              <a:xfrm>
                <a:off x="4202" y="1269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5" name="Rectangle 386"/>
              <p:cNvSpPr>
                <a:spLocks noChangeArrowheads="1"/>
              </p:cNvSpPr>
              <p:nvPr/>
            </p:nvSpPr>
            <p:spPr bwMode="auto">
              <a:xfrm>
                <a:off x="4202" y="1269"/>
                <a:ext cx="155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6" name="Rectangle 387"/>
              <p:cNvSpPr>
                <a:spLocks noChangeArrowheads="1"/>
              </p:cNvSpPr>
              <p:nvPr/>
            </p:nvSpPr>
            <p:spPr bwMode="auto">
              <a:xfrm>
                <a:off x="4258" y="1159"/>
                <a:ext cx="1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     </a:t>
                </a: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7" name="Rectangle 388"/>
              <p:cNvSpPr>
                <a:spLocks noChangeArrowheads="1"/>
              </p:cNvSpPr>
              <p:nvPr/>
            </p:nvSpPr>
            <p:spPr bwMode="auto">
              <a:xfrm>
                <a:off x="4434" y="1159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800" b="1" i="1">
                    <a:solidFill>
                      <a:schemeClr val="accent2"/>
                    </a:solidFill>
                    <a:ea typeface="新細明體" pitchFamily="18" charset="-120"/>
                  </a:rPr>
                  <a:t>V</a:t>
                </a:r>
                <a:endParaRPr lang="en-US" altLang="zh-TW" sz="1800" b="1">
                  <a:solidFill>
                    <a:schemeClr val="accent2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8" name="Rectangle 389"/>
              <p:cNvSpPr>
                <a:spLocks noChangeArrowheads="1"/>
              </p:cNvSpPr>
              <p:nvPr/>
            </p:nvSpPr>
            <p:spPr bwMode="auto">
              <a:xfrm>
                <a:off x="4511" y="1236"/>
                <a:ext cx="1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b="1" i="1">
                    <a:solidFill>
                      <a:schemeClr val="accent2"/>
                    </a:solidFill>
                    <a:ea typeface="新細明體" pitchFamily="18" charset="-120"/>
                  </a:rPr>
                  <a:t>CE</a:t>
                </a:r>
                <a:endParaRPr lang="en-US" altLang="zh-TW" sz="1400" b="1">
                  <a:solidFill>
                    <a:schemeClr val="accent2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9" name="Rectangle 390"/>
              <p:cNvSpPr>
                <a:spLocks noChangeArrowheads="1"/>
              </p:cNvSpPr>
              <p:nvPr/>
            </p:nvSpPr>
            <p:spPr bwMode="auto">
              <a:xfrm>
                <a:off x="4280" y="1060"/>
                <a:ext cx="3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80" name="Rectangle 391"/>
              <p:cNvSpPr>
                <a:spLocks noChangeArrowheads="1"/>
              </p:cNvSpPr>
              <p:nvPr/>
            </p:nvSpPr>
            <p:spPr bwMode="auto">
              <a:xfrm>
                <a:off x="1023" y="1038"/>
                <a:ext cx="3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81" name="Rectangle 392"/>
              <p:cNvSpPr>
                <a:spLocks noChangeArrowheads="1"/>
              </p:cNvSpPr>
              <p:nvPr/>
            </p:nvSpPr>
            <p:spPr bwMode="auto">
              <a:xfrm>
                <a:off x="2701" y="2141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2" name="Rectangle 393"/>
              <p:cNvSpPr>
                <a:spLocks noChangeArrowheads="1"/>
              </p:cNvSpPr>
              <p:nvPr/>
            </p:nvSpPr>
            <p:spPr bwMode="auto">
              <a:xfrm>
                <a:off x="2900" y="2141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3" name="Rectangle 394"/>
              <p:cNvSpPr>
                <a:spLocks noChangeArrowheads="1"/>
              </p:cNvSpPr>
              <p:nvPr/>
            </p:nvSpPr>
            <p:spPr bwMode="auto">
              <a:xfrm>
                <a:off x="2701" y="2141"/>
                <a:ext cx="199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4" name="Rectangle 395"/>
              <p:cNvSpPr>
                <a:spLocks noChangeArrowheads="1"/>
              </p:cNvSpPr>
              <p:nvPr/>
            </p:nvSpPr>
            <p:spPr bwMode="auto">
              <a:xfrm>
                <a:off x="1917" y="237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5" name="Freeform 396"/>
              <p:cNvSpPr>
                <a:spLocks/>
              </p:cNvSpPr>
              <p:nvPr/>
            </p:nvSpPr>
            <p:spPr bwMode="auto">
              <a:xfrm>
                <a:off x="1884" y="2284"/>
                <a:ext cx="66" cy="110"/>
              </a:xfrm>
              <a:custGeom>
                <a:avLst/>
                <a:gdLst>
                  <a:gd name="T0" fmla="*/ 33 w 66"/>
                  <a:gd name="T1" fmla="*/ 88 h 110"/>
                  <a:gd name="T2" fmla="*/ 0 w 66"/>
                  <a:gd name="T3" fmla="*/ 99 h 110"/>
                  <a:gd name="T4" fmla="*/ 0 w 66"/>
                  <a:gd name="T5" fmla="*/ 99 h 110"/>
                  <a:gd name="T6" fmla="*/ 0 w 66"/>
                  <a:gd name="T7" fmla="*/ 99 h 110"/>
                  <a:gd name="T8" fmla="*/ 33 w 66"/>
                  <a:gd name="T9" fmla="*/ 0 h 110"/>
                  <a:gd name="T10" fmla="*/ 44 w 66"/>
                  <a:gd name="T11" fmla="*/ 0 h 110"/>
                  <a:gd name="T12" fmla="*/ 44 w 66"/>
                  <a:gd name="T13" fmla="*/ 0 h 110"/>
                  <a:gd name="T14" fmla="*/ 66 w 66"/>
                  <a:gd name="T15" fmla="*/ 99 h 110"/>
                  <a:gd name="T16" fmla="*/ 66 w 66"/>
                  <a:gd name="T17" fmla="*/ 110 h 110"/>
                  <a:gd name="T18" fmla="*/ 55 w 66"/>
                  <a:gd name="T19" fmla="*/ 99 h 110"/>
                  <a:gd name="T20" fmla="*/ 55 w 66"/>
                  <a:gd name="T21" fmla="*/ 99 h 110"/>
                  <a:gd name="T22" fmla="*/ 33 w 66"/>
                  <a:gd name="T23" fmla="*/ 0 h 110"/>
                  <a:gd name="T24" fmla="*/ 44 w 66"/>
                  <a:gd name="T25" fmla="*/ 0 h 110"/>
                  <a:gd name="T26" fmla="*/ 44 w 66"/>
                  <a:gd name="T27" fmla="*/ 0 h 110"/>
                  <a:gd name="T28" fmla="*/ 11 w 66"/>
                  <a:gd name="T29" fmla="*/ 99 h 110"/>
                  <a:gd name="T30" fmla="*/ 0 w 66"/>
                  <a:gd name="T31" fmla="*/ 99 h 110"/>
                  <a:gd name="T32" fmla="*/ 0 w 66"/>
                  <a:gd name="T33" fmla="*/ 88 h 110"/>
                  <a:gd name="T34" fmla="*/ 33 w 66"/>
                  <a:gd name="T35" fmla="*/ 77 h 110"/>
                  <a:gd name="T36" fmla="*/ 33 w 66"/>
                  <a:gd name="T37" fmla="*/ 88 h 1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"/>
                  <a:gd name="T58" fmla="*/ 0 h 110"/>
                  <a:gd name="T59" fmla="*/ 66 w 66"/>
                  <a:gd name="T60" fmla="*/ 110 h 11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" h="110">
                    <a:moveTo>
                      <a:pt x="33" y="88"/>
                    </a:moveTo>
                    <a:lnTo>
                      <a:pt x="0" y="99"/>
                    </a:lnTo>
                    <a:lnTo>
                      <a:pt x="33" y="0"/>
                    </a:lnTo>
                    <a:lnTo>
                      <a:pt x="44" y="0"/>
                    </a:lnTo>
                    <a:lnTo>
                      <a:pt x="66" y="99"/>
                    </a:lnTo>
                    <a:lnTo>
                      <a:pt x="66" y="110"/>
                    </a:lnTo>
                    <a:lnTo>
                      <a:pt x="55" y="99"/>
                    </a:lnTo>
                    <a:lnTo>
                      <a:pt x="33" y="0"/>
                    </a:lnTo>
                    <a:lnTo>
                      <a:pt x="44" y="0"/>
                    </a:lnTo>
                    <a:lnTo>
                      <a:pt x="11" y="99"/>
                    </a:lnTo>
                    <a:lnTo>
                      <a:pt x="0" y="99"/>
                    </a:lnTo>
                    <a:lnTo>
                      <a:pt x="0" y="88"/>
                    </a:lnTo>
                    <a:lnTo>
                      <a:pt x="33" y="77"/>
                    </a:lnTo>
                    <a:lnTo>
                      <a:pt x="33" y="8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6" name="Freeform 397"/>
              <p:cNvSpPr>
                <a:spLocks/>
              </p:cNvSpPr>
              <p:nvPr/>
            </p:nvSpPr>
            <p:spPr bwMode="auto">
              <a:xfrm>
                <a:off x="1917" y="2361"/>
                <a:ext cx="22" cy="22"/>
              </a:xfrm>
              <a:custGeom>
                <a:avLst/>
                <a:gdLst>
                  <a:gd name="T0" fmla="*/ 22 w 22"/>
                  <a:gd name="T1" fmla="*/ 22 h 22"/>
                  <a:gd name="T2" fmla="*/ 0 w 22"/>
                  <a:gd name="T3" fmla="*/ 11 h 22"/>
                  <a:gd name="T4" fmla="*/ 0 w 22"/>
                  <a:gd name="T5" fmla="*/ 0 h 22"/>
                  <a:gd name="T6" fmla="*/ 0 w 22"/>
                  <a:gd name="T7" fmla="*/ 0 h 22"/>
                  <a:gd name="T8" fmla="*/ 0 w 22"/>
                  <a:gd name="T9" fmla="*/ 0 h 22"/>
                  <a:gd name="T10" fmla="*/ 22 w 22"/>
                  <a:gd name="T11" fmla="*/ 11 h 22"/>
                  <a:gd name="T12" fmla="*/ 22 w 22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22"/>
                  <a:gd name="T23" fmla="*/ 22 w 22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22">
                    <a:moveTo>
                      <a:pt x="22" y="22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22" y="11"/>
                    </a:lnTo>
                    <a:lnTo>
                      <a:pt x="22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7" name="Freeform 398"/>
              <p:cNvSpPr>
                <a:spLocks/>
              </p:cNvSpPr>
              <p:nvPr/>
            </p:nvSpPr>
            <p:spPr bwMode="auto">
              <a:xfrm>
                <a:off x="1884" y="2284"/>
                <a:ext cx="55" cy="99"/>
              </a:xfrm>
              <a:custGeom>
                <a:avLst/>
                <a:gdLst>
                  <a:gd name="T0" fmla="*/ 33 w 55"/>
                  <a:gd name="T1" fmla="*/ 88 h 99"/>
                  <a:gd name="T2" fmla="*/ 0 w 55"/>
                  <a:gd name="T3" fmla="*/ 99 h 99"/>
                  <a:gd name="T4" fmla="*/ 33 w 55"/>
                  <a:gd name="T5" fmla="*/ 0 h 99"/>
                  <a:gd name="T6" fmla="*/ 55 w 55"/>
                  <a:gd name="T7" fmla="*/ 99 h 99"/>
                  <a:gd name="T8" fmla="*/ 33 w 55"/>
                  <a:gd name="T9" fmla="*/ 8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99"/>
                  <a:gd name="T17" fmla="*/ 55 w 55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99">
                    <a:moveTo>
                      <a:pt x="33" y="88"/>
                    </a:moveTo>
                    <a:lnTo>
                      <a:pt x="0" y="99"/>
                    </a:lnTo>
                    <a:lnTo>
                      <a:pt x="33" y="0"/>
                    </a:lnTo>
                    <a:lnTo>
                      <a:pt x="55" y="99"/>
                    </a:lnTo>
                    <a:lnTo>
                      <a:pt x="33" y="8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8" name="Rectangle 399"/>
              <p:cNvSpPr>
                <a:spLocks noChangeArrowheads="1"/>
              </p:cNvSpPr>
              <p:nvPr/>
            </p:nvSpPr>
            <p:spPr bwMode="auto">
              <a:xfrm>
                <a:off x="1917" y="238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9" name="Rectangle 400"/>
              <p:cNvSpPr>
                <a:spLocks noChangeArrowheads="1"/>
              </p:cNvSpPr>
              <p:nvPr/>
            </p:nvSpPr>
            <p:spPr bwMode="auto">
              <a:xfrm>
                <a:off x="1917" y="355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0" name="Rectangle 401"/>
              <p:cNvSpPr>
                <a:spLocks noChangeArrowheads="1"/>
              </p:cNvSpPr>
              <p:nvPr/>
            </p:nvSpPr>
            <p:spPr bwMode="auto">
              <a:xfrm>
                <a:off x="1917" y="2383"/>
                <a:ext cx="11" cy="1169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1" name="Rectangle 402"/>
              <p:cNvSpPr>
                <a:spLocks noChangeArrowheads="1"/>
              </p:cNvSpPr>
              <p:nvPr/>
            </p:nvSpPr>
            <p:spPr bwMode="auto">
              <a:xfrm>
                <a:off x="3573" y="3453"/>
                <a:ext cx="22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2" name="Freeform 403"/>
              <p:cNvSpPr>
                <a:spLocks/>
              </p:cNvSpPr>
              <p:nvPr/>
            </p:nvSpPr>
            <p:spPr bwMode="auto">
              <a:xfrm>
                <a:off x="3573" y="3420"/>
                <a:ext cx="110" cy="66"/>
              </a:xfrm>
              <a:custGeom>
                <a:avLst/>
                <a:gdLst>
                  <a:gd name="T0" fmla="*/ 22 w 110"/>
                  <a:gd name="T1" fmla="*/ 33 h 66"/>
                  <a:gd name="T2" fmla="*/ 11 w 110"/>
                  <a:gd name="T3" fmla="*/ 0 h 66"/>
                  <a:gd name="T4" fmla="*/ 11 w 110"/>
                  <a:gd name="T5" fmla="*/ 0 h 66"/>
                  <a:gd name="T6" fmla="*/ 11 w 110"/>
                  <a:gd name="T7" fmla="*/ 0 h 66"/>
                  <a:gd name="T8" fmla="*/ 110 w 110"/>
                  <a:gd name="T9" fmla="*/ 33 h 66"/>
                  <a:gd name="T10" fmla="*/ 110 w 110"/>
                  <a:gd name="T11" fmla="*/ 44 h 66"/>
                  <a:gd name="T12" fmla="*/ 110 w 110"/>
                  <a:gd name="T13" fmla="*/ 44 h 66"/>
                  <a:gd name="T14" fmla="*/ 11 w 110"/>
                  <a:gd name="T15" fmla="*/ 66 h 66"/>
                  <a:gd name="T16" fmla="*/ 0 w 110"/>
                  <a:gd name="T17" fmla="*/ 66 h 66"/>
                  <a:gd name="T18" fmla="*/ 11 w 110"/>
                  <a:gd name="T19" fmla="*/ 55 h 66"/>
                  <a:gd name="T20" fmla="*/ 11 w 110"/>
                  <a:gd name="T21" fmla="*/ 55 h 66"/>
                  <a:gd name="T22" fmla="*/ 110 w 110"/>
                  <a:gd name="T23" fmla="*/ 33 h 66"/>
                  <a:gd name="T24" fmla="*/ 110 w 110"/>
                  <a:gd name="T25" fmla="*/ 44 h 66"/>
                  <a:gd name="T26" fmla="*/ 110 w 110"/>
                  <a:gd name="T27" fmla="*/ 44 h 66"/>
                  <a:gd name="T28" fmla="*/ 11 w 110"/>
                  <a:gd name="T29" fmla="*/ 11 h 66"/>
                  <a:gd name="T30" fmla="*/ 11 w 110"/>
                  <a:gd name="T31" fmla="*/ 0 h 66"/>
                  <a:gd name="T32" fmla="*/ 22 w 110"/>
                  <a:gd name="T33" fmla="*/ 0 h 66"/>
                  <a:gd name="T34" fmla="*/ 33 w 110"/>
                  <a:gd name="T35" fmla="*/ 33 h 66"/>
                  <a:gd name="T36" fmla="*/ 22 w 110"/>
                  <a:gd name="T37" fmla="*/ 33 h 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0"/>
                  <a:gd name="T58" fmla="*/ 0 h 66"/>
                  <a:gd name="T59" fmla="*/ 110 w 110"/>
                  <a:gd name="T60" fmla="*/ 66 h 6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0" h="66">
                    <a:moveTo>
                      <a:pt x="22" y="33"/>
                    </a:moveTo>
                    <a:lnTo>
                      <a:pt x="11" y="0"/>
                    </a:lnTo>
                    <a:lnTo>
                      <a:pt x="110" y="33"/>
                    </a:lnTo>
                    <a:lnTo>
                      <a:pt x="110" y="44"/>
                    </a:lnTo>
                    <a:lnTo>
                      <a:pt x="11" y="66"/>
                    </a:lnTo>
                    <a:lnTo>
                      <a:pt x="0" y="66"/>
                    </a:lnTo>
                    <a:lnTo>
                      <a:pt x="11" y="55"/>
                    </a:lnTo>
                    <a:lnTo>
                      <a:pt x="110" y="33"/>
                    </a:lnTo>
                    <a:lnTo>
                      <a:pt x="110" y="44"/>
                    </a:lnTo>
                    <a:lnTo>
                      <a:pt x="11" y="11"/>
                    </a:lnTo>
                    <a:lnTo>
                      <a:pt x="11" y="0"/>
                    </a:lnTo>
                    <a:lnTo>
                      <a:pt x="22" y="0"/>
                    </a:lnTo>
                    <a:lnTo>
                      <a:pt x="33" y="33"/>
                    </a:lnTo>
                    <a:lnTo>
                      <a:pt x="22" y="33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3" name="Freeform 404"/>
              <p:cNvSpPr>
                <a:spLocks/>
              </p:cNvSpPr>
              <p:nvPr/>
            </p:nvSpPr>
            <p:spPr bwMode="auto">
              <a:xfrm>
                <a:off x="3584" y="3453"/>
                <a:ext cx="22" cy="22"/>
              </a:xfrm>
              <a:custGeom>
                <a:avLst/>
                <a:gdLst>
                  <a:gd name="T0" fmla="*/ 0 w 22"/>
                  <a:gd name="T1" fmla="*/ 22 h 22"/>
                  <a:gd name="T2" fmla="*/ 11 w 22"/>
                  <a:gd name="T3" fmla="*/ 0 h 22"/>
                  <a:gd name="T4" fmla="*/ 22 w 22"/>
                  <a:gd name="T5" fmla="*/ 0 h 22"/>
                  <a:gd name="T6" fmla="*/ 22 w 22"/>
                  <a:gd name="T7" fmla="*/ 0 h 22"/>
                  <a:gd name="T8" fmla="*/ 22 w 22"/>
                  <a:gd name="T9" fmla="*/ 0 h 22"/>
                  <a:gd name="T10" fmla="*/ 11 w 22"/>
                  <a:gd name="T11" fmla="*/ 22 h 22"/>
                  <a:gd name="T12" fmla="*/ 0 w 22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22"/>
                  <a:gd name="T23" fmla="*/ 22 w 22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22">
                    <a:moveTo>
                      <a:pt x="0" y="22"/>
                    </a:moveTo>
                    <a:lnTo>
                      <a:pt x="11" y="0"/>
                    </a:lnTo>
                    <a:lnTo>
                      <a:pt x="22" y="0"/>
                    </a:lnTo>
                    <a:lnTo>
                      <a:pt x="11" y="22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4" name="Freeform 405"/>
              <p:cNvSpPr>
                <a:spLocks/>
              </p:cNvSpPr>
              <p:nvPr/>
            </p:nvSpPr>
            <p:spPr bwMode="auto">
              <a:xfrm>
                <a:off x="3584" y="3420"/>
                <a:ext cx="99" cy="55"/>
              </a:xfrm>
              <a:custGeom>
                <a:avLst/>
                <a:gdLst>
                  <a:gd name="T0" fmla="*/ 11 w 99"/>
                  <a:gd name="T1" fmla="*/ 33 h 55"/>
                  <a:gd name="T2" fmla="*/ 0 w 99"/>
                  <a:gd name="T3" fmla="*/ 0 h 55"/>
                  <a:gd name="T4" fmla="*/ 99 w 99"/>
                  <a:gd name="T5" fmla="*/ 33 h 55"/>
                  <a:gd name="T6" fmla="*/ 0 w 99"/>
                  <a:gd name="T7" fmla="*/ 55 h 55"/>
                  <a:gd name="T8" fmla="*/ 11 w 99"/>
                  <a:gd name="T9" fmla="*/ 33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55"/>
                  <a:gd name="T17" fmla="*/ 99 w 9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55">
                    <a:moveTo>
                      <a:pt x="11" y="33"/>
                    </a:moveTo>
                    <a:lnTo>
                      <a:pt x="0" y="0"/>
                    </a:lnTo>
                    <a:lnTo>
                      <a:pt x="99" y="33"/>
                    </a:lnTo>
                    <a:lnTo>
                      <a:pt x="0" y="55"/>
                    </a:lnTo>
                    <a:lnTo>
                      <a:pt x="11" y="33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5" name="Rectangle 406"/>
              <p:cNvSpPr>
                <a:spLocks noChangeArrowheads="1"/>
              </p:cNvSpPr>
              <p:nvPr/>
            </p:nvSpPr>
            <p:spPr bwMode="auto">
              <a:xfrm>
                <a:off x="1818" y="3453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6" name="Rectangle 407"/>
              <p:cNvSpPr>
                <a:spLocks noChangeArrowheads="1"/>
              </p:cNvSpPr>
              <p:nvPr/>
            </p:nvSpPr>
            <p:spPr bwMode="auto">
              <a:xfrm>
                <a:off x="3573" y="3453"/>
                <a:ext cx="0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7" name="Rectangle 408"/>
              <p:cNvSpPr>
                <a:spLocks noChangeArrowheads="1"/>
              </p:cNvSpPr>
              <p:nvPr/>
            </p:nvSpPr>
            <p:spPr bwMode="auto">
              <a:xfrm>
                <a:off x="1818" y="3453"/>
                <a:ext cx="1755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8" name="Rectangle 409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9" name="Rectangle 410"/>
              <p:cNvSpPr>
                <a:spLocks noChangeArrowheads="1"/>
              </p:cNvSpPr>
              <p:nvPr/>
            </p:nvSpPr>
            <p:spPr bwMode="auto">
              <a:xfrm>
                <a:off x="2712" y="163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0" name="Rectangle 411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1" name="Line 412"/>
              <p:cNvSpPr>
                <a:spLocks noChangeShapeType="1"/>
              </p:cNvSpPr>
              <p:nvPr/>
            </p:nvSpPr>
            <p:spPr bwMode="auto">
              <a:xfrm>
                <a:off x="2712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413"/>
              <p:cNvSpPr>
                <a:spLocks noChangeShapeType="1"/>
              </p:cNvSpPr>
              <p:nvPr/>
            </p:nvSpPr>
            <p:spPr bwMode="auto">
              <a:xfrm>
                <a:off x="2712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414"/>
              <p:cNvSpPr>
                <a:spLocks noChangeShapeType="1"/>
              </p:cNvSpPr>
              <p:nvPr/>
            </p:nvSpPr>
            <p:spPr bwMode="auto">
              <a:xfrm>
                <a:off x="2712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415"/>
              <p:cNvSpPr>
                <a:spLocks noChangeShapeType="1"/>
              </p:cNvSpPr>
              <p:nvPr/>
            </p:nvSpPr>
            <p:spPr bwMode="auto">
              <a:xfrm>
                <a:off x="2712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416"/>
              <p:cNvSpPr>
                <a:spLocks noChangeShapeType="1"/>
              </p:cNvSpPr>
              <p:nvPr/>
            </p:nvSpPr>
            <p:spPr bwMode="auto">
              <a:xfrm>
                <a:off x="2712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417"/>
              <p:cNvSpPr>
                <a:spLocks noChangeShapeType="1"/>
              </p:cNvSpPr>
              <p:nvPr/>
            </p:nvSpPr>
            <p:spPr bwMode="auto">
              <a:xfrm>
                <a:off x="2712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418"/>
              <p:cNvSpPr>
                <a:spLocks noChangeShapeType="1"/>
              </p:cNvSpPr>
              <p:nvPr/>
            </p:nvSpPr>
            <p:spPr bwMode="auto">
              <a:xfrm>
                <a:off x="2712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419"/>
              <p:cNvSpPr>
                <a:spLocks noChangeShapeType="1"/>
              </p:cNvSpPr>
              <p:nvPr/>
            </p:nvSpPr>
            <p:spPr bwMode="auto">
              <a:xfrm>
                <a:off x="2712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420"/>
              <p:cNvSpPr>
                <a:spLocks noChangeShapeType="1"/>
              </p:cNvSpPr>
              <p:nvPr/>
            </p:nvSpPr>
            <p:spPr bwMode="auto">
              <a:xfrm>
                <a:off x="2712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421"/>
              <p:cNvSpPr>
                <a:spLocks noChangeShapeType="1"/>
              </p:cNvSpPr>
              <p:nvPr/>
            </p:nvSpPr>
            <p:spPr bwMode="auto">
              <a:xfrm>
                <a:off x="2712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422"/>
              <p:cNvSpPr>
                <a:spLocks noChangeShapeType="1"/>
              </p:cNvSpPr>
              <p:nvPr/>
            </p:nvSpPr>
            <p:spPr bwMode="auto">
              <a:xfrm>
                <a:off x="2712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423"/>
              <p:cNvSpPr>
                <a:spLocks noChangeShapeType="1"/>
              </p:cNvSpPr>
              <p:nvPr/>
            </p:nvSpPr>
            <p:spPr bwMode="auto">
              <a:xfrm>
                <a:off x="2712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424"/>
              <p:cNvSpPr>
                <a:spLocks noChangeShapeType="1"/>
              </p:cNvSpPr>
              <p:nvPr/>
            </p:nvSpPr>
            <p:spPr bwMode="auto">
              <a:xfrm>
                <a:off x="2712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425"/>
              <p:cNvSpPr>
                <a:spLocks noChangeShapeType="1"/>
              </p:cNvSpPr>
              <p:nvPr/>
            </p:nvSpPr>
            <p:spPr bwMode="auto">
              <a:xfrm>
                <a:off x="2712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426"/>
              <p:cNvSpPr>
                <a:spLocks noChangeShapeType="1"/>
              </p:cNvSpPr>
              <p:nvPr/>
            </p:nvSpPr>
            <p:spPr bwMode="auto">
              <a:xfrm>
                <a:off x="2712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427"/>
              <p:cNvSpPr>
                <a:spLocks noChangeShapeType="1"/>
              </p:cNvSpPr>
              <p:nvPr/>
            </p:nvSpPr>
            <p:spPr bwMode="auto">
              <a:xfrm>
                <a:off x="2712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428"/>
              <p:cNvSpPr>
                <a:spLocks noChangeShapeType="1"/>
              </p:cNvSpPr>
              <p:nvPr/>
            </p:nvSpPr>
            <p:spPr bwMode="auto">
              <a:xfrm>
                <a:off x="2712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429"/>
              <p:cNvSpPr>
                <a:spLocks noChangeShapeType="1"/>
              </p:cNvSpPr>
              <p:nvPr/>
            </p:nvSpPr>
            <p:spPr bwMode="auto">
              <a:xfrm>
                <a:off x="2712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30"/>
              <p:cNvSpPr>
                <a:spLocks noChangeShapeType="1"/>
              </p:cNvSpPr>
              <p:nvPr/>
            </p:nvSpPr>
            <p:spPr bwMode="auto">
              <a:xfrm>
                <a:off x="2712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31"/>
              <p:cNvSpPr>
                <a:spLocks noChangeShapeType="1"/>
              </p:cNvSpPr>
              <p:nvPr/>
            </p:nvSpPr>
            <p:spPr bwMode="auto">
              <a:xfrm>
                <a:off x="2712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432"/>
              <p:cNvSpPr>
                <a:spLocks noChangeShapeType="1"/>
              </p:cNvSpPr>
              <p:nvPr/>
            </p:nvSpPr>
            <p:spPr bwMode="auto">
              <a:xfrm>
                <a:off x="2712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433"/>
              <p:cNvSpPr>
                <a:spLocks noChangeShapeType="1"/>
              </p:cNvSpPr>
              <p:nvPr/>
            </p:nvSpPr>
            <p:spPr bwMode="auto">
              <a:xfrm>
                <a:off x="2712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434"/>
              <p:cNvSpPr>
                <a:spLocks noChangeShapeType="1"/>
              </p:cNvSpPr>
              <p:nvPr/>
            </p:nvSpPr>
            <p:spPr bwMode="auto">
              <a:xfrm>
                <a:off x="2712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435"/>
              <p:cNvSpPr>
                <a:spLocks noChangeShapeType="1"/>
              </p:cNvSpPr>
              <p:nvPr/>
            </p:nvSpPr>
            <p:spPr bwMode="auto">
              <a:xfrm>
                <a:off x="2712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436"/>
              <p:cNvSpPr>
                <a:spLocks noChangeShapeType="1"/>
              </p:cNvSpPr>
              <p:nvPr/>
            </p:nvSpPr>
            <p:spPr bwMode="auto">
              <a:xfrm>
                <a:off x="2712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437"/>
              <p:cNvSpPr>
                <a:spLocks noChangeShapeType="1"/>
              </p:cNvSpPr>
              <p:nvPr/>
            </p:nvSpPr>
            <p:spPr bwMode="auto">
              <a:xfrm>
                <a:off x="2712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438"/>
              <p:cNvSpPr>
                <a:spLocks noChangeShapeType="1"/>
              </p:cNvSpPr>
              <p:nvPr/>
            </p:nvSpPr>
            <p:spPr bwMode="auto">
              <a:xfrm>
                <a:off x="2712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39"/>
              <p:cNvSpPr>
                <a:spLocks noChangeArrowheads="1"/>
              </p:cNvSpPr>
              <p:nvPr/>
            </p:nvSpPr>
            <p:spPr bwMode="auto">
              <a:xfrm>
                <a:off x="2712" y="344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29" name="Rectangle 440"/>
              <p:cNvSpPr>
                <a:spLocks noChangeArrowheads="1"/>
              </p:cNvSpPr>
              <p:nvPr/>
            </p:nvSpPr>
            <p:spPr bwMode="auto">
              <a:xfrm>
                <a:off x="2712" y="345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0" name="Rectangle 441"/>
              <p:cNvSpPr>
                <a:spLocks noChangeArrowheads="1"/>
              </p:cNvSpPr>
              <p:nvPr/>
            </p:nvSpPr>
            <p:spPr bwMode="auto">
              <a:xfrm>
                <a:off x="2712" y="344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1" name="Rectangle 442"/>
              <p:cNvSpPr>
                <a:spLocks noChangeArrowheads="1"/>
              </p:cNvSpPr>
              <p:nvPr/>
            </p:nvSpPr>
            <p:spPr bwMode="auto">
              <a:xfrm>
                <a:off x="2900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2" name="Rectangle 443"/>
              <p:cNvSpPr>
                <a:spLocks noChangeArrowheads="1"/>
              </p:cNvSpPr>
              <p:nvPr/>
            </p:nvSpPr>
            <p:spPr bwMode="auto">
              <a:xfrm>
                <a:off x="2900" y="163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3" name="Rectangle 444"/>
              <p:cNvSpPr>
                <a:spLocks noChangeArrowheads="1"/>
              </p:cNvSpPr>
              <p:nvPr/>
            </p:nvSpPr>
            <p:spPr bwMode="auto">
              <a:xfrm>
                <a:off x="2900" y="162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4" name="Line 445"/>
              <p:cNvSpPr>
                <a:spLocks noChangeShapeType="1"/>
              </p:cNvSpPr>
              <p:nvPr/>
            </p:nvSpPr>
            <p:spPr bwMode="auto">
              <a:xfrm>
                <a:off x="2900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446"/>
              <p:cNvSpPr>
                <a:spLocks noChangeShapeType="1"/>
              </p:cNvSpPr>
              <p:nvPr/>
            </p:nvSpPr>
            <p:spPr bwMode="auto">
              <a:xfrm>
                <a:off x="2900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447"/>
              <p:cNvSpPr>
                <a:spLocks noChangeShapeType="1"/>
              </p:cNvSpPr>
              <p:nvPr/>
            </p:nvSpPr>
            <p:spPr bwMode="auto">
              <a:xfrm>
                <a:off x="2900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448"/>
              <p:cNvSpPr>
                <a:spLocks noChangeShapeType="1"/>
              </p:cNvSpPr>
              <p:nvPr/>
            </p:nvSpPr>
            <p:spPr bwMode="auto">
              <a:xfrm>
                <a:off x="2900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449"/>
              <p:cNvSpPr>
                <a:spLocks noChangeShapeType="1"/>
              </p:cNvSpPr>
              <p:nvPr/>
            </p:nvSpPr>
            <p:spPr bwMode="auto">
              <a:xfrm>
                <a:off x="2900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450"/>
              <p:cNvSpPr>
                <a:spLocks noChangeShapeType="1"/>
              </p:cNvSpPr>
              <p:nvPr/>
            </p:nvSpPr>
            <p:spPr bwMode="auto">
              <a:xfrm>
                <a:off x="2900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451"/>
              <p:cNvSpPr>
                <a:spLocks noChangeShapeType="1"/>
              </p:cNvSpPr>
              <p:nvPr/>
            </p:nvSpPr>
            <p:spPr bwMode="auto">
              <a:xfrm>
                <a:off x="2900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452"/>
              <p:cNvSpPr>
                <a:spLocks noChangeShapeType="1"/>
              </p:cNvSpPr>
              <p:nvPr/>
            </p:nvSpPr>
            <p:spPr bwMode="auto">
              <a:xfrm>
                <a:off x="2900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453"/>
              <p:cNvSpPr>
                <a:spLocks noChangeShapeType="1"/>
              </p:cNvSpPr>
              <p:nvPr/>
            </p:nvSpPr>
            <p:spPr bwMode="auto">
              <a:xfrm>
                <a:off x="2900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454"/>
              <p:cNvSpPr>
                <a:spLocks noChangeShapeType="1"/>
              </p:cNvSpPr>
              <p:nvPr/>
            </p:nvSpPr>
            <p:spPr bwMode="auto">
              <a:xfrm>
                <a:off x="2900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455"/>
              <p:cNvSpPr>
                <a:spLocks noChangeShapeType="1"/>
              </p:cNvSpPr>
              <p:nvPr/>
            </p:nvSpPr>
            <p:spPr bwMode="auto">
              <a:xfrm>
                <a:off x="2900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456"/>
              <p:cNvSpPr>
                <a:spLocks noChangeShapeType="1"/>
              </p:cNvSpPr>
              <p:nvPr/>
            </p:nvSpPr>
            <p:spPr bwMode="auto">
              <a:xfrm>
                <a:off x="2900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457"/>
              <p:cNvSpPr>
                <a:spLocks noChangeShapeType="1"/>
              </p:cNvSpPr>
              <p:nvPr/>
            </p:nvSpPr>
            <p:spPr bwMode="auto">
              <a:xfrm>
                <a:off x="2900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458"/>
              <p:cNvSpPr>
                <a:spLocks noChangeShapeType="1"/>
              </p:cNvSpPr>
              <p:nvPr/>
            </p:nvSpPr>
            <p:spPr bwMode="auto">
              <a:xfrm>
                <a:off x="2900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459"/>
              <p:cNvSpPr>
                <a:spLocks noChangeShapeType="1"/>
              </p:cNvSpPr>
              <p:nvPr/>
            </p:nvSpPr>
            <p:spPr bwMode="auto">
              <a:xfrm>
                <a:off x="2900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460"/>
              <p:cNvSpPr>
                <a:spLocks noChangeShapeType="1"/>
              </p:cNvSpPr>
              <p:nvPr/>
            </p:nvSpPr>
            <p:spPr bwMode="auto">
              <a:xfrm>
                <a:off x="2900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461"/>
              <p:cNvSpPr>
                <a:spLocks noChangeShapeType="1"/>
              </p:cNvSpPr>
              <p:nvPr/>
            </p:nvSpPr>
            <p:spPr bwMode="auto">
              <a:xfrm>
                <a:off x="2900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462"/>
              <p:cNvSpPr>
                <a:spLocks noChangeShapeType="1"/>
              </p:cNvSpPr>
              <p:nvPr/>
            </p:nvSpPr>
            <p:spPr bwMode="auto">
              <a:xfrm>
                <a:off x="2900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463"/>
              <p:cNvSpPr>
                <a:spLocks noChangeShapeType="1"/>
              </p:cNvSpPr>
              <p:nvPr/>
            </p:nvSpPr>
            <p:spPr bwMode="auto">
              <a:xfrm>
                <a:off x="2900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464"/>
              <p:cNvSpPr>
                <a:spLocks noChangeShapeType="1"/>
              </p:cNvSpPr>
              <p:nvPr/>
            </p:nvSpPr>
            <p:spPr bwMode="auto">
              <a:xfrm>
                <a:off x="2900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465"/>
              <p:cNvSpPr>
                <a:spLocks noChangeShapeType="1"/>
              </p:cNvSpPr>
              <p:nvPr/>
            </p:nvSpPr>
            <p:spPr bwMode="auto">
              <a:xfrm>
                <a:off x="2900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466"/>
              <p:cNvSpPr>
                <a:spLocks noChangeShapeType="1"/>
              </p:cNvSpPr>
              <p:nvPr/>
            </p:nvSpPr>
            <p:spPr bwMode="auto">
              <a:xfrm>
                <a:off x="2900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467"/>
              <p:cNvSpPr>
                <a:spLocks noChangeShapeType="1"/>
              </p:cNvSpPr>
              <p:nvPr/>
            </p:nvSpPr>
            <p:spPr bwMode="auto">
              <a:xfrm>
                <a:off x="2900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468"/>
              <p:cNvSpPr>
                <a:spLocks noChangeShapeType="1"/>
              </p:cNvSpPr>
              <p:nvPr/>
            </p:nvSpPr>
            <p:spPr bwMode="auto">
              <a:xfrm>
                <a:off x="2900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469"/>
              <p:cNvSpPr>
                <a:spLocks noChangeShapeType="1"/>
              </p:cNvSpPr>
              <p:nvPr/>
            </p:nvSpPr>
            <p:spPr bwMode="auto">
              <a:xfrm>
                <a:off x="2900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470"/>
              <p:cNvSpPr>
                <a:spLocks noChangeShapeType="1"/>
              </p:cNvSpPr>
              <p:nvPr/>
            </p:nvSpPr>
            <p:spPr bwMode="auto">
              <a:xfrm>
                <a:off x="2900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71"/>
              <p:cNvSpPr>
                <a:spLocks noChangeShapeType="1"/>
              </p:cNvSpPr>
              <p:nvPr/>
            </p:nvSpPr>
            <p:spPr bwMode="auto">
              <a:xfrm>
                <a:off x="2900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72"/>
              <p:cNvSpPr>
                <a:spLocks noChangeArrowheads="1"/>
              </p:cNvSpPr>
              <p:nvPr/>
            </p:nvSpPr>
            <p:spPr bwMode="auto">
              <a:xfrm>
                <a:off x="2900" y="344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2" name="Rectangle 473"/>
              <p:cNvSpPr>
                <a:spLocks noChangeArrowheads="1"/>
              </p:cNvSpPr>
              <p:nvPr/>
            </p:nvSpPr>
            <p:spPr bwMode="auto">
              <a:xfrm>
                <a:off x="2900" y="345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3" name="Rectangle 474"/>
              <p:cNvSpPr>
                <a:spLocks noChangeArrowheads="1"/>
              </p:cNvSpPr>
              <p:nvPr/>
            </p:nvSpPr>
            <p:spPr bwMode="auto">
              <a:xfrm>
                <a:off x="2900" y="344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4" name="Rectangle 475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5" name="Rectangle 476"/>
              <p:cNvSpPr>
                <a:spLocks noChangeArrowheads="1"/>
              </p:cNvSpPr>
              <p:nvPr/>
            </p:nvSpPr>
            <p:spPr bwMode="auto">
              <a:xfrm>
                <a:off x="3109" y="163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6" name="Rectangle 477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7" name="Line 478"/>
              <p:cNvSpPr>
                <a:spLocks noChangeShapeType="1"/>
              </p:cNvSpPr>
              <p:nvPr/>
            </p:nvSpPr>
            <p:spPr bwMode="auto">
              <a:xfrm>
                <a:off x="3109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79"/>
              <p:cNvSpPr>
                <a:spLocks noChangeShapeType="1"/>
              </p:cNvSpPr>
              <p:nvPr/>
            </p:nvSpPr>
            <p:spPr bwMode="auto">
              <a:xfrm>
                <a:off x="3109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80"/>
              <p:cNvSpPr>
                <a:spLocks noChangeShapeType="1"/>
              </p:cNvSpPr>
              <p:nvPr/>
            </p:nvSpPr>
            <p:spPr bwMode="auto">
              <a:xfrm>
                <a:off x="3109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481"/>
              <p:cNvSpPr>
                <a:spLocks noChangeShapeType="1"/>
              </p:cNvSpPr>
              <p:nvPr/>
            </p:nvSpPr>
            <p:spPr bwMode="auto">
              <a:xfrm>
                <a:off x="3109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482"/>
              <p:cNvSpPr>
                <a:spLocks noChangeShapeType="1"/>
              </p:cNvSpPr>
              <p:nvPr/>
            </p:nvSpPr>
            <p:spPr bwMode="auto">
              <a:xfrm>
                <a:off x="3109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483"/>
              <p:cNvSpPr>
                <a:spLocks noChangeShapeType="1"/>
              </p:cNvSpPr>
              <p:nvPr/>
            </p:nvSpPr>
            <p:spPr bwMode="auto">
              <a:xfrm>
                <a:off x="3109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484"/>
              <p:cNvSpPr>
                <a:spLocks noChangeShapeType="1"/>
              </p:cNvSpPr>
              <p:nvPr/>
            </p:nvSpPr>
            <p:spPr bwMode="auto">
              <a:xfrm>
                <a:off x="3109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485"/>
              <p:cNvSpPr>
                <a:spLocks noChangeShapeType="1"/>
              </p:cNvSpPr>
              <p:nvPr/>
            </p:nvSpPr>
            <p:spPr bwMode="auto">
              <a:xfrm>
                <a:off x="3109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486"/>
              <p:cNvSpPr>
                <a:spLocks noChangeShapeType="1"/>
              </p:cNvSpPr>
              <p:nvPr/>
            </p:nvSpPr>
            <p:spPr bwMode="auto">
              <a:xfrm>
                <a:off x="3109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487"/>
              <p:cNvSpPr>
                <a:spLocks noChangeShapeType="1"/>
              </p:cNvSpPr>
              <p:nvPr/>
            </p:nvSpPr>
            <p:spPr bwMode="auto">
              <a:xfrm>
                <a:off x="3109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488"/>
              <p:cNvSpPr>
                <a:spLocks noChangeShapeType="1"/>
              </p:cNvSpPr>
              <p:nvPr/>
            </p:nvSpPr>
            <p:spPr bwMode="auto">
              <a:xfrm>
                <a:off x="3109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489"/>
              <p:cNvSpPr>
                <a:spLocks noChangeShapeType="1"/>
              </p:cNvSpPr>
              <p:nvPr/>
            </p:nvSpPr>
            <p:spPr bwMode="auto">
              <a:xfrm>
                <a:off x="3109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490"/>
              <p:cNvSpPr>
                <a:spLocks noChangeShapeType="1"/>
              </p:cNvSpPr>
              <p:nvPr/>
            </p:nvSpPr>
            <p:spPr bwMode="auto">
              <a:xfrm>
                <a:off x="3109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491"/>
              <p:cNvSpPr>
                <a:spLocks noChangeShapeType="1"/>
              </p:cNvSpPr>
              <p:nvPr/>
            </p:nvSpPr>
            <p:spPr bwMode="auto">
              <a:xfrm>
                <a:off x="3109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492"/>
              <p:cNvSpPr>
                <a:spLocks noChangeShapeType="1"/>
              </p:cNvSpPr>
              <p:nvPr/>
            </p:nvSpPr>
            <p:spPr bwMode="auto">
              <a:xfrm>
                <a:off x="3109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493"/>
              <p:cNvSpPr>
                <a:spLocks noChangeShapeType="1"/>
              </p:cNvSpPr>
              <p:nvPr/>
            </p:nvSpPr>
            <p:spPr bwMode="auto">
              <a:xfrm>
                <a:off x="3109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494"/>
              <p:cNvSpPr>
                <a:spLocks noChangeShapeType="1"/>
              </p:cNvSpPr>
              <p:nvPr/>
            </p:nvSpPr>
            <p:spPr bwMode="auto">
              <a:xfrm>
                <a:off x="3109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5"/>
              <p:cNvSpPr>
                <a:spLocks noChangeShapeType="1"/>
              </p:cNvSpPr>
              <p:nvPr/>
            </p:nvSpPr>
            <p:spPr bwMode="auto">
              <a:xfrm>
                <a:off x="3109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6"/>
              <p:cNvSpPr>
                <a:spLocks noChangeShapeType="1"/>
              </p:cNvSpPr>
              <p:nvPr/>
            </p:nvSpPr>
            <p:spPr bwMode="auto">
              <a:xfrm>
                <a:off x="3109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7"/>
              <p:cNvSpPr>
                <a:spLocks noChangeShapeType="1"/>
              </p:cNvSpPr>
              <p:nvPr/>
            </p:nvSpPr>
            <p:spPr bwMode="auto">
              <a:xfrm>
                <a:off x="3109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8"/>
              <p:cNvSpPr>
                <a:spLocks noChangeShapeType="1"/>
              </p:cNvSpPr>
              <p:nvPr/>
            </p:nvSpPr>
            <p:spPr bwMode="auto">
              <a:xfrm>
                <a:off x="3109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9"/>
              <p:cNvSpPr>
                <a:spLocks noChangeShapeType="1"/>
              </p:cNvSpPr>
              <p:nvPr/>
            </p:nvSpPr>
            <p:spPr bwMode="auto">
              <a:xfrm>
                <a:off x="3109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500"/>
              <p:cNvSpPr>
                <a:spLocks noChangeShapeType="1"/>
              </p:cNvSpPr>
              <p:nvPr/>
            </p:nvSpPr>
            <p:spPr bwMode="auto">
              <a:xfrm>
                <a:off x="3109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501"/>
              <p:cNvSpPr>
                <a:spLocks noChangeShapeType="1"/>
              </p:cNvSpPr>
              <p:nvPr/>
            </p:nvSpPr>
            <p:spPr bwMode="auto">
              <a:xfrm>
                <a:off x="3109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502"/>
              <p:cNvSpPr>
                <a:spLocks noChangeShapeType="1"/>
              </p:cNvSpPr>
              <p:nvPr/>
            </p:nvSpPr>
            <p:spPr bwMode="auto">
              <a:xfrm>
                <a:off x="3109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503"/>
              <p:cNvSpPr>
                <a:spLocks noChangeShapeType="1"/>
              </p:cNvSpPr>
              <p:nvPr/>
            </p:nvSpPr>
            <p:spPr bwMode="auto">
              <a:xfrm>
                <a:off x="3109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504"/>
              <p:cNvSpPr>
                <a:spLocks noChangeShapeType="1"/>
              </p:cNvSpPr>
              <p:nvPr/>
            </p:nvSpPr>
            <p:spPr bwMode="auto">
              <a:xfrm>
                <a:off x="3109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505"/>
              <p:cNvSpPr>
                <a:spLocks noChangeArrowheads="1"/>
              </p:cNvSpPr>
              <p:nvPr/>
            </p:nvSpPr>
            <p:spPr bwMode="auto">
              <a:xfrm>
                <a:off x="3109" y="3442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5" name="Rectangle 506"/>
              <p:cNvSpPr>
                <a:spLocks noChangeArrowheads="1"/>
              </p:cNvSpPr>
              <p:nvPr/>
            </p:nvSpPr>
            <p:spPr bwMode="auto">
              <a:xfrm>
                <a:off x="3109" y="3453"/>
                <a:ext cx="11" cy="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6" name="Rectangle 507"/>
              <p:cNvSpPr>
                <a:spLocks noChangeArrowheads="1"/>
              </p:cNvSpPr>
              <p:nvPr/>
            </p:nvSpPr>
            <p:spPr bwMode="auto">
              <a:xfrm>
                <a:off x="3109" y="3442"/>
                <a:ext cx="11" cy="1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7" name="Freeform 508"/>
              <p:cNvSpPr>
                <a:spLocks/>
              </p:cNvSpPr>
              <p:nvPr/>
            </p:nvSpPr>
            <p:spPr bwMode="auto">
              <a:xfrm>
                <a:off x="1917" y="2471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8" name="Freeform 509"/>
              <p:cNvSpPr>
                <a:spLocks/>
              </p:cNvSpPr>
              <p:nvPr/>
            </p:nvSpPr>
            <p:spPr bwMode="auto">
              <a:xfrm>
                <a:off x="2712" y="3453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9" name="Freeform 510"/>
              <p:cNvSpPr>
                <a:spLocks/>
              </p:cNvSpPr>
              <p:nvPr/>
            </p:nvSpPr>
            <p:spPr bwMode="auto">
              <a:xfrm>
                <a:off x="1917" y="2471"/>
                <a:ext cx="806" cy="993"/>
              </a:xfrm>
              <a:custGeom>
                <a:avLst/>
                <a:gdLst>
                  <a:gd name="T0" fmla="*/ 11 w 806"/>
                  <a:gd name="T1" fmla="*/ 0 h 993"/>
                  <a:gd name="T2" fmla="*/ 0 w 806"/>
                  <a:gd name="T3" fmla="*/ 11 h 993"/>
                  <a:gd name="T4" fmla="*/ 795 w 806"/>
                  <a:gd name="T5" fmla="*/ 993 h 993"/>
                  <a:gd name="T6" fmla="*/ 806 w 806"/>
                  <a:gd name="T7" fmla="*/ 982 h 993"/>
                  <a:gd name="T8" fmla="*/ 11 w 806"/>
                  <a:gd name="T9" fmla="*/ 0 h 9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6"/>
                  <a:gd name="T16" fmla="*/ 0 h 993"/>
                  <a:gd name="T17" fmla="*/ 806 w 806"/>
                  <a:gd name="T18" fmla="*/ 993 h 9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6" h="993">
                    <a:moveTo>
                      <a:pt x="11" y="0"/>
                    </a:moveTo>
                    <a:lnTo>
                      <a:pt x="0" y="11"/>
                    </a:lnTo>
                    <a:lnTo>
                      <a:pt x="795" y="993"/>
                    </a:lnTo>
                    <a:lnTo>
                      <a:pt x="806" y="982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0" name="Freeform 511"/>
              <p:cNvSpPr>
                <a:spLocks/>
              </p:cNvSpPr>
              <p:nvPr/>
            </p:nvSpPr>
            <p:spPr bwMode="auto">
              <a:xfrm>
                <a:off x="1917" y="2471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1" name="Freeform 512"/>
              <p:cNvSpPr>
                <a:spLocks/>
              </p:cNvSpPr>
              <p:nvPr/>
            </p:nvSpPr>
            <p:spPr bwMode="auto">
              <a:xfrm>
                <a:off x="2900" y="3453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5" name="Freeform 514"/>
            <p:cNvSpPr>
              <a:spLocks/>
            </p:cNvSpPr>
            <p:nvPr/>
          </p:nvSpPr>
          <p:spPr bwMode="auto">
            <a:xfrm>
              <a:off x="1917" y="2471"/>
              <a:ext cx="994" cy="993"/>
            </a:xfrm>
            <a:custGeom>
              <a:avLst/>
              <a:gdLst>
                <a:gd name="T0" fmla="*/ 2147482609 w 994"/>
                <a:gd name="T1" fmla="*/ 0 h 993"/>
                <a:gd name="T2" fmla="*/ 0 w 994"/>
                <a:gd name="T3" fmla="*/ 2147482608 h 993"/>
                <a:gd name="T4" fmla="*/ 2147482609 w 994"/>
                <a:gd name="T5" fmla="*/ 2147482608 h 993"/>
                <a:gd name="T6" fmla="*/ 2147482609 w 994"/>
                <a:gd name="T7" fmla="*/ 2147482608 h 993"/>
                <a:gd name="T8" fmla="*/ 2147482609 w 994"/>
                <a:gd name="T9" fmla="*/ 0 h 9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4"/>
                <a:gd name="T16" fmla="*/ 0 h 993"/>
                <a:gd name="T17" fmla="*/ 994 w 994"/>
                <a:gd name="T18" fmla="*/ 993 h 9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4" h="993">
                  <a:moveTo>
                    <a:pt x="11" y="0"/>
                  </a:moveTo>
                  <a:lnTo>
                    <a:pt x="0" y="11"/>
                  </a:lnTo>
                  <a:lnTo>
                    <a:pt x="983" y="993"/>
                  </a:lnTo>
                  <a:lnTo>
                    <a:pt x="994" y="982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Freeform 515"/>
            <p:cNvSpPr>
              <a:spLocks/>
            </p:cNvSpPr>
            <p:nvPr/>
          </p:nvSpPr>
          <p:spPr bwMode="auto">
            <a:xfrm>
              <a:off x="1917" y="2471"/>
              <a:ext cx="11" cy="11"/>
            </a:xfrm>
            <a:custGeom>
              <a:avLst/>
              <a:gdLst>
                <a:gd name="T0" fmla="*/ 2147482391 w 11"/>
                <a:gd name="T1" fmla="*/ 0 h 11"/>
                <a:gd name="T2" fmla="*/ 2147482391 w 11"/>
                <a:gd name="T3" fmla="*/ 0 h 11"/>
                <a:gd name="T4" fmla="*/ 0 w 11"/>
                <a:gd name="T5" fmla="*/ 2147482391 h 11"/>
                <a:gd name="T6" fmla="*/ 0 w 11"/>
                <a:gd name="T7" fmla="*/ 2147482391 h 11"/>
                <a:gd name="T8" fmla="*/ 2147482391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Freeform 516"/>
            <p:cNvSpPr>
              <a:spLocks/>
            </p:cNvSpPr>
            <p:nvPr/>
          </p:nvSpPr>
          <p:spPr bwMode="auto">
            <a:xfrm>
              <a:off x="3109" y="3453"/>
              <a:ext cx="11" cy="11"/>
            </a:xfrm>
            <a:custGeom>
              <a:avLst/>
              <a:gdLst>
                <a:gd name="T0" fmla="*/ 2147482391 w 11"/>
                <a:gd name="T1" fmla="*/ 0 h 11"/>
                <a:gd name="T2" fmla="*/ 2147482391 w 11"/>
                <a:gd name="T3" fmla="*/ 0 h 11"/>
                <a:gd name="T4" fmla="*/ 0 w 11"/>
                <a:gd name="T5" fmla="*/ 2147482391 h 11"/>
                <a:gd name="T6" fmla="*/ 0 w 11"/>
                <a:gd name="T7" fmla="*/ 2147482391 h 11"/>
                <a:gd name="T8" fmla="*/ 2147482391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Freeform 517"/>
            <p:cNvSpPr>
              <a:spLocks/>
            </p:cNvSpPr>
            <p:nvPr/>
          </p:nvSpPr>
          <p:spPr bwMode="auto">
            <a:xfrm>
              <a:off x="1917" y="2471"/>
              <a:ext cx="1203" cy="993"/>
            </a:xfrm>
            <a:custGeom>
              <a:avLst/>
              <a:gdLst>
                <a:gd name="T0" fmla="*/ 2147482264 w 1203"/>
                <a:gd name="T1" fmla="*/ 0 h 993"/>
                <a:gd name="T2" fmla="*/ 0 w 1203"/>
                <a:gd name="T3" fmla="*/ 2147482608 h 993"/>
                <a:gd name="T4" fmla="*/ 2147482264 w 1203"/>
                <a:gd name="T5" fmla="*/ 2147482608 h 993"/>
                <a:gd name="T6" fmla="*/ 2147482264 w 1203"/>
                <a:gd name="T7" fmla="*/ 2147482608 h 993"/>
                <a:gd name="T8" fmla="*/ 2147482264 w 1203"/>
                <a:gd name="T9" fmla="*/ 0 h 9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3"/>
                <a:gd name="T16" fmla="*/ 0 h 993"/>
                <a:gd name="T17" fmla="*/ 1203 w 1203"/>
                <a:gd name="T18" fmla="*/ 993 h 9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3" h="993">
                  <a:moveTo>
                    <a:pt x="11" y="0"/>
                  </a:moveTo>
                  <a:lnTo>
                    <a:pt x="0" y="11"/>
                  </a:lnTo>
                  <a:lnTo>
                    <a:pt x="1192" y="993"/>
                  </a:lnTo>
                  <a:lnTo>
                    <a:pt x="1203" y="982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518"/>
            <p:cNvSpPr>
              <a:spLocks noChangeArrowheads="1"/>
            </p:cNvSpPr>
            <p:nvPr/>
          </p:nvSpPr>
          <p:spPr bwMode="auto">
            <a:xfrm>
              <a:off x="2027" y="1754"/>
              <a:ext cx="11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Freeform 519"/>
            <p:cNvSpPr>
              <a:spLocks/>
            </p:cNvSpPr>
            <p:nvPr/>
          </p:nvSpPr>
          <p:spPr bwMode="auto">
            <a:xfrm>
              <a:off x="1928" y="1720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2147482158 h 67"/>
                <a:gd name="T4" fmla="*/ 2147482540 w 110"/>
                <a:gd name="T5" fmla="*/ 2147482158 h 67"/>
                <a:gd name="T6" fmla="*/ 2147482540 w 110"/>
                <a:gd name="T7" fmla="*/ 2147482158 h 67"/>
                <a:gd name="T8" fmla="*/ 0 w 110"/>
                <a:gd name="T9" fmla="*/ 2147482158 h 67"/>
                <a:gd name="T10" fmla="*/ 0 w 110"/>
                <a:gd name="T11" fmla="*/ 2147482158 h 67"/>
                <a:gd name="T12" fmla="*/ 0 w 110"/>
                <a:gd name="T13" fmla="*/ 2147482158 h 67"/>
                <a:gd name="T14" fmla="*/ 2147482540 w 110"/>
                <a:gd name="T15" fmla="*/ 0 h 67"/>
                <a:gd name="T16" fmla="*/ 2147482540 w 110"/>
                <a:gd name="T17" fmla="*/ 0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0 w 110"/>
                <a:gd name="T23" fmla="*/ 2147482158 h 67"/>
                <a:gd name="T24" fmla="*/ 0 w 110"/>
                <a:gd name="T25" fmla="*/ 2147482158 h 67"/>
                <a:gd name="T26" fmla="*/ 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2147482158 h 67"/>
                <a:gd name="T32" fmla="*/ 2147482540 w 110"/>
                <a:gd name="T33" fmla="*/ 2147482158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99" y="45"/>
                  </a:moveTo>
                  <a:lnTo>
                    <a:pt x="110" y="67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110" y="12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56"/>
                  </a:lnTo>
                  <a:lnTo>
                    <a:pt x="110" y="67"/>
                  </a:lnTo>
                  <a:lnTo>
                    <a:pt x="99" y="67"/>
                  </a:lnTo>
                  <a:lnTo>
                    <a:pt x="88" y="45"/>
                  </a:lnTo>
                  <a:lnTo>
                    <a:pt x="99" y="4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Freeform 520"/>
            <p:cNvSpPr>
              <a:spLocks/>
            </p:cNvSpPr>
            <p:nvPr/>
          </p:nvSpPr>
          <p:spPr bwMode="auto">
            <a:xfrm>
              <a:off x="2016" y="1732"/>
              <a:ext cx="22" cy="33"/>
            </a:xfrm>
            <a:custGeom>
              <a:avLst/>
              <a:gdLst>
                <a:gd name="T0" fmla="*/ 2147482391 w 22"/>
                <a:gd name="T1" fmla="*/ 0 h 33"/>
                <a:gd name="T2" fmla="*/ 2147482391 w 22"/>
                <a:gd name="T3" fmla="*/ 2147482143 h 33"/>
                <a:gd name="T4" fmla="*/ 0 w 22"/>
                <a:gd name="T5" fmla="*/ 2147482143 h 33"/>
                <a:gd name="T6" fmla="*/ 0 w 22"/>
                <a:gd name="T7" fmla="*/ 2147482143 h 33"/>
                <a:gd name="T8" fmla="*/ 0 w 22"/>
                <a:gd name="T9" fmla="*/ 2147482143 h 33"/>
                <a:gd name="T10" fmla="*/ 2147482391 w 22"/>
                <a:gd name="T11" fmla="*/ 0 h 33"/>
                <a:gd name="T12" fmla="*/ 2147482391 w 2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3"/>
                <a:gd name="T23" fmla="*/ 22 w 2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3">
                  <a:moveTo>
                    <a:pt x="22" y="0"/>
                  </a:moveTo>
                  <a:lnTo>
                    <a:pt x="11" y="33"/>
                  </a:lnTo>
                  <a:lnTo>
                    <a:pt x="0" y="33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Freeform 521"/>
            <p:cNvSpPr>
              <a:spLocks/>
            </p:cNvSpPr>
            <p:nvPr/>
          </p:nvSpPr>
          <p:spPr bwMode="auto">
            <a:xfrm>
              <a:off x="1928" y="1732"/>
              <a:ext cx="110" cy="55"/>
            </a:xfrm>
            <a:custGeom>
              <a:avLst/>
              <a:gdLst>
                <a:gd name="T0" fmla="*/ 2147482540 w 110"/>
                <a:gd name="T1" fmla="*/ 2147482540 h 55"/>
                <a:gd name="T2" fmla="*/ 2147482540 w 110"/>
                <a:gd name="T3" fmla="*/ 2147482540 h 55"/>
                <a:gd name="T4" fmla="*/ 0 w 110"/>
                <a:gd name="T5" fmla="*/ 2147482540 h 55"/>
                <a:gd name="T6" fmla="*/ 2147482540 w 110"/>
                <a:gd name="T7" fmla="*/ 0 h 55"/>
                <a:gd name="T8" fmla="*/ 2147482540 w 11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5"/>
                <a:gd name="T17" fmla="*/ 110 w 11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5">
                  <a:moveTo>
                    <a:pt x="99" y="33"/>
                  </a:moveTo>
                  <a:lnTo>
                    <a:pt x="110" y="55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99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Rectangle 522"/>
            <p:cNvSpPr>
              <a:spLocks noChangeArrowheads="1"/>
            </p:cNvSpPr>
            <p:nvPr/>
          </p:nvSpPr>
          <p:spPr bwMode="auto">
            <a:xfrm>
              <a:off x="2038" y="1765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523"/>
            <p:cNvSpPr>
              <a:spLocks noChangeArrowheads="1"/>
            </p:cNvSpPr>
            <p:nvPr/>
          </p:nvSpPr>
          <p:spPr bwMode="auto">
            <a:xfrm>
              <a:off x="2116" y="1755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Rectangle 524"/>
            <p:cNvSpPr>
              <a:spLocks noChangeArrowheads="1"/>
            </p:cNvSpPr>
            <p:nvPr/>
          </p:nvSpPr>
          <p:spPr bwMode="auto">
            <a:xfrm>
              <a:off x="2038" y="1755"/>
              <a:ext cx="78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6" name="Rectangle 525"/>
            <p:cNvSpPr>
              <a:spLocks noChangeArrowheads="1"/>
            </p:cNvSpPr>
            <p:nvPr/>
          </p:nvSpPr>
          <p:spPr bwMode="auto">
            <a:xfrm>
              <a:off x="2579" y="1755"/>
              <a:ext cx="22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526"/>
            <p:cNvSpPr>
              <a:spLocks/>
            </p:cNvSpPr>
            <p:nvPr/>
          </p:nvSpPr>
          <p:spPr bwMode="auto">
            <a:xfrm>
              <a:off x="2579" y="1722"/>
              <a:ext cx="111" cy="66"/>
            </a:xfrm>
            <a:custGeom>
              <a:avLst/>
              <a:gdLst>
                <a:gd name="T0" fmla="*/ 2147482546 w 111"/>
                <a:gd name="T1" fmla="*/ 2147482143 h 66"/>
                <a:gd name="T2" fmla="*/ 2147482546 w 111"/>
                <a:gd name="T3" fmla="*/ 0 h 66"/>
                <a:gd name="T4" fmla="*/ 2147482546 w 111"/>
                <a:gd name="T5" fmla="*/ 0 h 66"/>
                <a:gd name="T6" fmla="*/ 2147482546 w 111"/>
                <a:gd name="T7" fmla="*/ 0 h 66"/>
                <a:gd name="T8" fmla="*/ 2147482546 w 111"/>
                <a:gd name="T9" fmla="*/ 2147482143 h 66"/>
                <a:gd name="T10" fmla="*/ 2147482546 w 111"/>
                <a:gd name="T11" fmla="*/ 2147482143 h 66"/>
                <a:gd name="T12" fmla="*/ 2147482546 w 111"/>
                <a:gd name="T13" fmla="*/ 2147482143 h 66"/>
                <a:gd name="T14" fmla="*/ 2147482546 w 111"/>
                <a:gd name="T15" fmla="*/ 2147482143 h 66"/>
                <a:gd name="T16" fmla="*/ 0 w 111"/>
                <a:gd name="T17" fmla="*/ 2147482143 h 66"/>
                <a:gd name="T18" fmla="*/ 2147482546 w 111"/>
                <a:gd name="T19" fmla="*/ 2147482143 h 66"/>
                <a:gd name="T20" fmla="*/ 2147482546 w 111"/>
                <a:gd name="T21" fmla="*/ 2147482143 h 66"/>
                <a:gd name="T22" fmla="*/ 2147482546 w 111"/>
                <a:gd name="T23" fmla="*/ 2147482143 h 66"/>
                <a:gd name="T24" fmla="*/ 2147482546 w 111"/>
                <a:gd name="T25" fmla="*/ 2147482143 h 66"/>
                <a:gd name="T26" fmla="*/ 2147482546 w 111"/>
                <a:gd name="T27" fmla="*/ 2147482143 h 66"/>
                <a:gd name="T28" fmla="*/ 2147482546 w 111"/>
                <a:gd name="T29" fmla="*/ 2147482143 h 66"/>
                <a:gd name="T30" fmla="*/ 2147482546 w 111"/>
                <a:gd name="T31" fmla="*/ 0 h 66"/>
                <a:gd name="T32" fmla="*/ 2147482546 w 111"/>
                <a:gd name="T33" fmla="*/ 0 h 66"/>
                <a:gd name="T34" fmla="*/ 2147482546 w 111"/>
                <a:gd name="T35" fmla="*/ 2147482143 h 66"/>
                <a:gd name="T36" fmla="*/ 2147482546 w 111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66"/>
                <a:gd name="T59" fmla="*/ 111 w 111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66">
                  <a:moveTo>
                    <a:pt x="22" y="33"/>
                  </a:moveTo>
                  <a:lnTo>
                    <a:pt x="11" y="0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11" y="55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4" y="33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" name="Freeform 527"/>
            <p:cNvSpPr>
              <a:spLocks/>
            </p:cNvSpPr>
            <p:nvPr/>
          </p:nvSpPr>
          <p:spPr bwMode="auto">
            <a:xfrm>
              <a:off x="2590" y="1755"/>
              <a:ext cx="23" cy="22"/>
            </a:xfrm>
            <a:custGeom>
              <a:avLst/>
              <a:gdLst>
                <a:gd name="T0" fmla="*/ 0 w 23"/>
                <a:gd name="T1" fmla="*/ 2147482391 h 22"/>
                <a:gd name="T2" fmla="*/ 2147482424 w 23"/>
                <a:gd name="T3" fmla="*/ 0 h 22"/>
                <a:gd name="T4" fmla="*/ 2147482424 w 23"/>
                <a:gd name="T5" fmla="*/ 0 h 22"/>
                <a:gd name="T6" fmla="*/ 2147482424 w 23"/>
                <a:gd name="T7" fmla="*/ 0 h 22"/>
                <a:gd name="T8" fmla="*/ 2147482424 w 23"/>
                <a:gd name="T9" fmla="*/ 0 h 22"/>
                <a:gd name="T10" fmla="*/ 2147482424 w 23"/>
                <a:gd name="T11" fmla="*/ 2147482391 h 22"/>
                <a:gd name="T12" fmla="*/ 0 w 23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0" y="22"/>
                  </a:moveTo>
                  <a:lnTo>
                    <a:pt x="11" y="0"/>
                  </a:lnTo>
                  <a:lnTo>
                    <a:pt x="23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Freeform 528"/>
            <p:cNvSpPr>
              <a:spLocks/>
            </p:cNvSpPr>
            <p:nvPr/>
          </p:nvSpPr>
          <p:spPr bwMode="auto">
            <a:xfrm>
              <a:off x="2590" y="1722"/>
              <a:ext cx="100" cy="55"/>
            </a:xfrm>
            <a:custGeom>
              <a:avLst/>
              <a:gdLst>
                <a:gd name="T0" fmla="*/ 2147482481 w 100"/>
                <a:gd name="T1" fmla="*/ 2147482540 h 55"/>
                <a:gd name="T2" fmla="*/ 0 w 100"/>
                <a:gd name="T3" fmla="*/ 0 h 55"/>
                <a:gd name="T4" fmla="*/ 2147482481 w 100"/>
                <a:gd name="T5" fmla="*/ 2147482540 h 55"/>
                <a:gd name="T6" fmla="*/ 0 w 100"/>
                <a:gd name="T7" fmla="*/ 2147482540 h 55"/>
                <a:gd name="T8" fmla="*/ 2147482481 w 10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5"/>
                <a:gd name="T17" fmla="*/ 100 w 10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5">
                  <a:moveTo>
                    <a:pt x="11" y="33"/>
                  </a:moveTo>
                  <a:lnTo>
                    <a:pt x="0" y="0"/>
                  </a:lnTo>
                  <a:lnTo>
                    <a:pt x="100" y="33"/>
                  </a:lnTo>
                  <a:lnTo>
                    <a:pt x="0" y="55"/>
                  </a:lnTo>
                  <a:lnTo>
                    <a:pt x="11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Rectangle 529"/>
            <p:cNvSpPr>
              <a:spLocks noChangeArrowheads="1"/>
            </p:cNvSpPr>
            <p:nvPr/>
          </p:nvSpPr>
          <p:spPr bwMode="auto">
            <a:xfrm>
              <a:off x="2513" y="1755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Rectangle 530"/>
            <p:cNvSpPr>
              <a:spLocks noChangeArrowheads="1"/>
            </p:cNvSpPr>
            <p:nvPr/>
          </p:nvSpPr>
          <p:spPr bwMode="auto">
            <a:xfrm>
              <a:off x="2579" y="1755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2" name="Rectangle 531"/>
            <p:cNvSpPr>
              <a:spLocks noChangeArrowheads="1"/>
            </p:cNvSpPr>
            <p:nvPr/>
          </p:nvSpPr>
          <p:spPr bwMode="auto">
            <a:xfrm>
              <a:off x="2513" y="1755"/>
              <a:ext cx="66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Rectangle 532"/>
            <p:cNvSpPr>
              <a:spLocks noChangeArrowheads="1"/>
            </p:cNvSpPr>
            <p:nvPr/>
          </p:nvSpPr>
          <p:spPr bwMode="auto">
            <a:xfrm>
              <a:off x="2215" y="164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4" name="Rectangle 533"/>
            <p:cNvSpPr>
              <a:spLocks noChangeArrowheads="1"/>
            </p:cNvSpPr>
            <p:nvPr/>
          </p:nvSpPr>
          <p:spPr bwMode="auto">
            <a:xfrm>
              <a:off x="2303" y="1710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5" name="Rectangle 534"/>
            <p:cNvSpPr>
              <a:spLocks noChangeArrowheads="1"/>
            </p:cNvSpPr>
            <p:nvPr/>
          </p:nvSpPr>
          <p:spPr bwMode="auto">
            <a:xfrm>
              <a:off x="2359" y="1710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3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6" name="Rectangle 535"/>
            <p:cNvSpPr>
              <a:spLocks noChangeArrowheads="1"/>
            </p:cNvSpPr>
            <p:nvPr/>
          </p:nvSpPr>
          <p:spPr bwMode="auto">
            <a:xfrm>
              <a:off x="2027" y="1952"/>
              <a:ext cx="11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536"/>
            <p:cNvSpPr>
              <a:spLocks/>
            </p:cNvSpPr>
            <p:nvPr/>
          </p:nvSpPr>
          <p:spPr bwMode="auto">
            <a:xfrm>
              <a:off x="1928" y="1919"/>
              <a:ext cx="110" cy="66"/>
            </a:xfrm>
            <a:custGeom>
              <a:avLst/>
              <a:gdLst>
                <a:gd name="T0" fmla="*/ 2147482540 w 110"/>
                <a:gd name="T1" fmla="*/ 2147482143 h 66"/>
                <a:gd name="T2" fmla="*/ 2147482540 w 110"/>
                <a:gd name="T3" fmla="*/ 2147482143 h 66"/>
                <a:gd name="T4" fmla="*/ 2147482540 w 110"/>
                <a:gd name="T5" fmla="*/ 2147482143 h 66"/>
                <a:gd name="T6" fmla="*/ 2147482540 w 110"/>
                <a:gd name="T7" fmla="*/ 2147482143 h 66"/>
                <a:gd name="T8" fmla="*/ 0 w 110"/>
                <a:gd name="T9" fmla="*/ 2147482143 h 66"/>
                <a:gd name="T10" fmla="*/ 0 w 110"/>
                <a:gd name="T11" fmla="*/ 2147482143 h 66"/>
                <a:gd name="T12" fmla="*/ 0 w 110"/>
                <a:gd name="T13" fmla="*/ 2147482143 h 66"/>
                <a:gd name="T14" fmla="*/ 2147482540 w 110"/>
                <a:gd name="T15" fmla="*/ 0 h 66"/>
                <a:gd name="T16" fmla="*/ 2147482540 w 110"/>
                <a:gd name="T17" fmla="*/ 0 h 66"/>
                <a:gd name="T18" fmla="*/ 2147482540 w 110"/>
                <a:gd name="T19" fmla="*/ 2147482143 h 66"/>
                <a:gd name="T20" fmla="*/ 2147482540 w 110"/>
                <a:gd name="T21" fmla="*/ 2147482143 h 66"/>
                <a:gd name="T22" fmla="*/ 0 w 110"/>
                <a:gd name="T23" fmla="*/ 2147482143 h 66"/>
                <a:gd name="T24" fmla="*/ 0 w 110"/>
                <a:gd name="T25" fmla="*/ 2147482143 h 66"/>
                <a:gd name="T26" fmla="*/ 0 w 110"/>
                <a:gd name="T27" fmla="*/ 2147482143 h 66"/>
                <a:gd name="T28" fmla="*/ 2147482540 w 110"/>
                <a:gd name="T29" fmla="*/ 2147482143 h 66"/>
                <a:gd name="T30" fmla="*/ 2147482540 w 110"/>
                <a:gd name="T31" fmla="*/ 2147482143 h 66"/>
                <a:gd name="T32" fmla="*/ 2147482540 w 110"/>
                <a:gd name="T33" fmla="*/ 2147482143 h 66"/>
                <a:gd name="T34" fmla="*/ 2147482540 w 110"/>
                <a:gd name="T35" fmla="*/ 2147482143 h 66"/>
                <a:gd name="T36" fmla="*/ 2147482540 w 110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6"/>
                <a:gd name="T59" fmla="*/ 110 w 110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6">
                  <a:moveTo>
                    <a:pt x="99" y="44"/>
                  </a:moveTo>
                  <a:lnTo>
                    <a:pt x="110" y="66"/>
                  </a:lnTo>
                  <a:lnTo>
                    <a:pt x="0" y="44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110" y="11"/>
                  </a:lnTo>
                  <a:lnTo>
                    <a:pt x="0" y="44"/>
                  </a:lnTo>
                  <a:lnTo>
                    <a:pt x="0" y="33"/>
                  </a:lnTo>
                  <a:lnTo>
                    <a:pt x="110" y="55"/>
                  </a:lnTo>
                  <a:lnTo>
                    <a:pt x="110" y="66"/>
                  </a:lnTo>
                  <a:lnTo>
                    <a:pt x="99" y="66"/>
                  </a:lnTo>
                  <a:lnTo>
                    <a:pt x="88" y="44"/>
                  </a:lnTo>
                  <a:lnTo>
                    <a:pt x="99" y="4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8" name="Freeform 537"/>
            <p:cNvSpPr>
              <a:spLocks/>
            </p:cNvSpPr>
            <p:nvPr/>
          </p:nvSpPr>
          <p:spPr bwMode="auto">
            <a:xfrm>
              <a:off x="2016" y="1930"/>
              <a:ext cx="22" cy="33"/>
            </a:xfrm>
            <a:custGeom>
              <a:avLst/>
              <a:gdLst>
                <a:gd name="T0" fmla="*/ 2147482391 w 22"/>
                <a:gd name="T1" fmla="*/ 0 h 33"/>
                <a:gd name="T2" fmla="*/ 2147482391 w 22"/>
                <a:gd name="T3" fmla="*/ 2147482143 h 33"/>
                <a:gd name="T4" fmla="*/ 0 w 22"/>
                <a:gd name="T5" fmla="*/ 2147482143 h 33"/>
                <a:gd name="T6" fmla="*/ 0 w 22"/>
                <a:gd name="T7" fmla="*/ 2147482143 h 33"/>
                <a:gd name="T8" fmla="*/ 0 w 22"/>
                <a:gd name="T9" fmla="*/ 2147482143 h 33"/>
                <a:gd name="T10" fmla="*/ 2147482391 w 22"/>
                <a:gd name="T11" fmla="*/ 0 h 33"/>
                <a:gd name="T12" fmla="*/ 2147482391 w 2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3"/>
                <a:gd name="T23" fmla="*/ 22 w 2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3">
                  <a:moveTo>
                    <a:pt x="22" y="0"/>
                  </a:moveTo>
                  <a:lnTo>
                    <a:pt x="11" y="33"/>
                  </a:lnTo>
                  <a:lnTo>
                    <a:pt x="0" y="33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538"/>
            <p:cNvSpPr>
              <a:spLocks/>
            </p:cNvSpPr>
            <p:nvPr/>
          </p:nvSpPr>
          <p:spPr bwMode="auto">
            <a:xfrm>
              <a:off x="1928" y="1930"/>
              <a:ext cx="110" cy="55"/>
            </a:xfrm>
            <a:custGeom>
              <a:avLst/>
              <a:gdLst>
                <a:gd name="T0" fmla="*/ 2147482540 w 110"/>
                <a:gd name="T1" fmla="*/ 2147482540 h 55"/>
                <a:gd name="T2" fmla="*/ 2147482540 w 110"/>
                <a:gd name="T3" fmla="*/ 2147482540 h 55"/>
                <a:gd name="T4" fmla="*/ 0 w 110"/>
                <a:gd name="T5" fmla="*/ 2147482540 h 55"/>
                <a:gd name="T6" fmla="*/ 2147482540 w 110"/>
                <a:gd name="T7" fmla="*/ 0 h 55"/>
                <a:gd name="T8" fmla="*/ 2147482540 w 11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5"/>
                <a:gd name="T17" fmla="*/ 110 w 11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5">
                  <a:moveTo>
                    <a:pt x="99" y="33"/>
                  </a:moveTo>
                  <a:lnTo>
                    <a:pt x="110" y="55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99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Rectangle 539"/>
            <p:cNvSpPr>
              <a:spLocks noChangeArrowheads="1"/>
            </p:cNvSpPr>
            <p:nvPr/>
          </p:nvSpPr>
          <p:spPr bwMode="auto">
            <a:xfrm>
              <a:off x="2038" y="1963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1" name="Rectangle 540"/>
            <p:cNvSpPr>
              <a:spLocks noChangeArrowheads="1"/>
            </p:cNvSpPr>
            <p:nvPr/>
          </p:nvSpPr>
          <p:spPr bwMode="auto">
            <a:xfrm>
              <a:off x="2215" y="1953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Rectangle 541"/>
            <p:cNvSpPr>
              <a:spLocks noChangeArrowheads="1"/>
            </p:cNvSpPr>
            <p:nvPr/>
          </p:nvSpPr>
          <p:spPr bwMode="auto">
            <a:xfrm>
              <a:off x="2038" y="1953"/>
              <a:ext cx="177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" name="Rectangle 542"/>
            <p:cNvSpPr>
              <a:spLocks noChangeArrowheads="1"/>
            </p:cNvSpPr>
            <p:nvPr/>
          </p:nvSpPr>
          <p:spPr bwMode="auto">
            <a:xfrm>
              <a:off x="2778" y="1953"/>
              <a:ext cx="22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Freeform 543"/>
            <p:cNvSpPr>
              <a:spLocks/>
            </p:cNvSpPr>
            <p:nvPr/>
          </p:nvSpPr>
          <p:spPr bwMode="auto">
            <a:xfrm>
              <a:off x="2778" y="1920"/>
              <a:ext cx="111" cy="66"/>
            </a:xfrm>
            <a:custGeom>
              <a:avLst/>
              <a:gdLst>
                <a:gd name="T0" fmla="*/ 2147482546 w 111"/>
                <a:gd name="T1" fmla="*/ 2147482143 h 66"/>
                <a:gd name="T2" fmla="*/ 2147482546 w 111"/>
                <a:gd name="T3" fmla="*/ 0 h 66"/>
                <a:gd name="T4" fmla="*/ 2147482546 w 111"/>
                <a:gd name="T5" fmla="*/ 0 h 66"/>
                <a:gd name="T6" fmla="*/ 2147482546 w 111"/>
                <a:gd name="T7" fmla="*/ 0 h 66"/>
                <a:gd name="T8" fmla="*/ 2147482546 w 111"/>
                <a:gd name="T9" fmla="*/ 2147482143 h 66"/>
                <a:gd name="T10" fmla="*/ 2147482546 w 111"/>
                <a:gd name="T11" fmla="*/ 2147482143 h 66"/>
                <a:gd name="T12" fmla="*/ 2147482546 w 111"/>
                <a:gd name="T13" fmla="*/ 2147482143 h 66"/>
                <a:gd name="T14" fmla="*/ 2147482546 w 111"/>
                <a:gd name="T15" fmla="*/ 2147482143 h 66"/>
                <a:gd name="T16" fmla="*/ 0 w 111"/>
                <a:gd name="T17" fmla="*/ 2147482143 h 66"/>
                <a:gd name="T18" fmla="*/ 2147482546 w 111"/>
                <a:gd name="T19" fmla="*/ 2147482143 h 66"/>
                <a:gd name="T20" fmla="*/ 2147482546 w 111"/>
                <a:gd name="T21" fmla="*/ 2147482143 h 66"/>
                <a:gd name="T22" fmla="*/ 2147482546 w 111"/>
                <a:gd name="T23" fmla="*/ 2147482143 h 66"/>
                <a:gd name="T24" fmla="*/ 2147482546 w 111"/>
                <a:gd name="T25" fmla="*/ 2147482143 h 66"/>
                <a:gd name="T26" fmla="*/ 2147482546 w 111"/>
                <a:gd name="T27" fmla="*/ 2147482143 h 66"/>
                <a:gd name="T28" fmla="*/ 2147482546 w 111"/>
                <a:gd name="T29" fmla="*/ 2147482143 h 66"/>
                <a:gd name="T30" fmla="*/ 2147482546 w 111"/>
                <a:gd name="T31" fmla="*/ 0 h 66"/>
                <a:gd name="T32" fmla="*/ 2147482546 w 111"/>
                <a:gd name="T33" fmla="*/ 0 h 66"/>
                <a:gd name="T34" fmla="*/ 2147482546 w 111"/>
                <a:gd name="T35" fmla="*/ 2147482143 h 66"/>
                <a:gd name="T36" fmla="*/ 2147482546 w 111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66"/>
                <a:gd name="T59" fmla="*/ 111 w 111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66">
                  <a:moveTo>
                    <a:pt x="22" y="33"/>
                  </a:moveTo>
                  <a:lnTo>
                    <a:pt x="11" y="0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11" y="55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33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544"/>
            <p:cNvSpPr>
              <a:spLocks/>
            </p:cNvSpPr>
            <p:nvPr/>
          </p:nvSpPr>
          <p:spPr bwMode="auto">
            <a:xfrm>
              <a:off x="2789" y="1953"/>
              <a:ext cx="22" cy="22"/>
            </a:xfrm>
            <a:custGeom>
              <a:avLst/>
              <a:gdLst>
                <a:gd name="T0" fmla="*/ 0 w 22"/>
                <a:gd name="T1" fmla="*/ 2147482391 h 22"/>
                <a:gd name="T2" fmla="*/ 2147482391 w 22"/>
                <a:gd name="T3" fmla="*/ 0 h 22"/>
                <a:gd name="T4" fmla="*/ 2147482391 w 22"/>
                <a:gd name="T5" fmla="*/ 0 h 22"/>
                <a:gd name="T6" fmla="*/ 2147482391 w 22"/>
                <a:gd name="T7" fmla="*/ 0 h 22"/>
                <a:gd name="T8" fmla="*/ 2147482391 w 22"/>
                <a:gd name="T9" fmla="*/ 0 h 22"/>
                <a:gd name="T10" fmla="*/ 2147482391 w 22"/>
                <a:gd name="T11" fmla="*/ 2147482391 h 22"/>
                <a:gd name="T12" fmla="*/ 0 w 22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2"/>
                <a:gd name="T23" fmla="*/ 22 w 22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2">
                  <a:moveTo>
                    <a:pt x="0" y="22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545"/>
            <p:cNvSpPr>
              <a:spLocks/>
            </p:cNvSpPr>
            <p:nvPr/>
          </p:nvSpPr>
          <p:spPr bwMode="auto">
            <a:xfrm>
              <a:off x="2789" y="1920"/>
              <a:ext cx="100" cy="55"/>
            </a:xfrm>
            <a:custGeom>
              <a:avLst/>
              <a:gdLst>
                <a:gd name="T0" fmla="*/ 2147482481 w 100"/>
                <a:gd name="T1" fmla="*/ 2147482540 h 55"/>
                <a:gd name="T2" fmla="*/ 0 w 100"/>
                <a:gd name="T3" fmla="*/ 0 h 55"/>
                <a:gd name="T4" fmla="*/ 2147482481 w 100"/>
                <a:gd name="T5" fmla="*/ 2147482540 h 55"/>
                <a:gd name="T6" fmla="*/ 0 w 100"/>
                <a:gd name="T7" fmla="*/ 2147482540 h 55"/>
                <a:gd name="T8" fmla="*/ 2147482481 w 10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5"/>
                <a:gd name="T17" fmla="*/ 100 w 10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5">
                  <a:moveTo>
                    <a:pt x="11" y="33"/>
                  </a:moveTo>
                  <a:lnTo>
                    <a:pt x="0" y="0"/>
                  </a:lnTo>
                  <a:lnTo>
                    <a:pt x="100" y="33"/>
                  </a:lnTo>
                  <a:lnTo>
                    <a:pt x="0" y="55"/>
                  </a:lnTo>
                  <a:lnTo>
                    <a:pt x="11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Rectangle 546"/>
            <p:cNvSpPr>
              <a:spLocks noChangeArrowheads="1"/>
            </p:cNvSpPr>
            <p:nvPr/>
          </p:nvSpPr>
          <p:spPr bwMode="auto">
            <a:xfrm>
              <a:off x="2613" y="1953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Rectangle 547"/>
            <p:cNvSpPr>
              <a:spLocks noChangeArrowheads="1"/>
            </p:cNvSpPr>
            <p:nvPr/>
          </p:nvSpPr>
          <p:spPr bwMode="auto">
            <a:xfrm>
              <a:off x="2778" y="1953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Rectangle 548"/>
            <p:cNvSpPr>
              <a:spLocks noChangeArrowheads="1"/>
            </p:cNvSpPr>
            <p:nvPr/>
          </p:nvSpPr>
          <p:spPr bwMode="auto">
            <a:xfrm>
              <a:off x="2613" y="1953"/>
              <a:ext cx="165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Rectangle 549"/>
            <p:cNvSpPr>
              <a:spLocks noChangeArrowheads="1"/>
            </p:cNvSpPr>
            <p:nvPr/>
          </p:nvSpPr>
          <p:spPr bwMode="auto">
            <a:xfrm>
              <a:off x="2027" y="2151"/>
              <a:ext cx="11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1" name="Freeform 550"/>
            <p:cNvSpPr>
              <a:spLocks/>
            </p:cNvSpPr>
            <p:nvPr/>
          </p:nvSpPr>
          <p:spPr bwMode="auto">
            <a:xfrm>
              <a:off x="1928" y="2117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2147482158 h 67"/>
                <a:gd name="T4" fmla="*/ 2147482540 w 110"/>
                <a:gd name="T5" fmla="*/ 2147482158 h 67"/>
                <a:gd name="T6" fmla="*/ 2147482540 w 110"/>
                <a:gd name="T7" fmla="*/ 2147482158 h 67"/>
                <a:gd name="T8" fmla="*/ 0 w 110"/>
                <a:gd name="T9" fmla="*/ 2147482158 h 67"/>
                <a:gd name="T10" fmla="*/ 0 w 110"/>
                <a:gd name="T11" fmla="*/ 2147482158 h 67"/>
                <a:gd name="T12" fmla="*/ 0 w 110"/>
                <a:gd name="T13" fmla="*/ 2147482158 h 67"/>
                <a:gd name="T14" fmla="*/ 2147482540 w 110"/>
                <a:gd name="T15" fmla="*/ 0 h 67"/>
                <a:gd name="T16" fmla="*/ 2147482540 w 110"/>
                <a:gd name="T17" fmla="*/ 0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0 w 110"/>
                <a:gd name="T23" fmla="*/ 2147482158 h 67"/>
                <a:gd name="T24" fmla="*/ 0 w 110"/>
                <a:gd name="T25" fmla="*/ 2147482158 h 67"/>
                <a:gd name="T26" fmla="*/ 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2147482158 h 67"/>
                <a:gd name="T32" fmla="*/ 2147482540 w 110"/>
                <a:gd name="T33" fmla="*/ 2147482158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99" y="45"/>
                  </a:moveTo>
                  <a:lnTo>
                    <a:pt x="110" y="67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110" y="11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56"/>
                  </a:lnTo>
                  <a:lnTo>
                    <a:pt x="110" y="67"/>
                  </a:lnTo>
                  <a:lnTo>
                    <a:pt x="99" y="67"/>
                  </a:lnTo>
                  <a:lnTo>
                    <a:pt x="88" y="45"/>
                  </a:lnTo>
                  <a:lnTo>
                    <a:pt x="99" y="4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" name="Freeform 551"/>
            <p:cNvSpPr>
              <a:spLocks/>
            </p:cNvSpPr>
            <p:nvPr/>
          </p:nvSpPr>
          <p:spPr bwMode="auto">
            <a:xfrm>
              <a:off x="2016" y="2128"/>
              <a:ext cx="22" cy="34"/>
            </a:xfrm>
            <a:custGeom>
              <a:avLst/>
              <a:gdLst>
                <a:gd name="T0" fmla="*/ 2147482391 w 22"/>
                <a:gd name="T1" fmla="*/ 0 h 34"/>
                <a:gd name="T2" fmla="*/ 2147482391 w 22"/>
                <a:gd name="T3" fmla="*/ 2147482172 h 34"/>
                <a:gd name="T4" fmla="*/ 0 w 22"/>
                <a:gd name="T5" fmla="*/ 2147482172 h 34"/>
                <a:gd name="T6" fmla="*/ 0 w 22"/>
                <a:gd name="T7" fmla="*/ 2147482172 h 34"/>
                <a:gd name="T8" fmla="*/ 0 w 22"/>
                <a:gd name="T9" fmla="*/ 2147482172 h 34"/>
                <a:gd name="T10" fmla="*/ 2147482391 w 22"/>
                <a:gd name="T11" fmla="*/ 0 h 34"/>
                <a:gd name="T12" fmla="*/ 2147482391 w 2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4"/>
                <a:gd name="T23" fmla="*/ 22 w 22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4">
                  <a:moveTo>
                    <a:pt x="22" y="0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" name="Freeform 552"/>
            <p:cNvSpPr>
              <a:spLocks/>
            </p:cNvSpPr>
            <p:nvPr/>
          </p:nvSpPr>
          <p:spPr bwMode="auto">
            <a:xfrm>
              <a:off x="1928" y="2128"/>
              <a:ext cx="110" cy="56"/>
            </a:xfrm>
            <a:custGeom>
              <a:avLst/>
              <a:gdLst>
                <a:gd name="T0" fmla="*/ 2147482540 w 110"/>
                <a:gd name="T1" fmla="*/ 2147482551 h 56"/>
                <a:gd name="T2" fmla="*/ 2147482540 w 110"/>
                <a:gd name="T3" fmla="*/ 2147482551 h 56"/>
                <a:gd name="T4" fmla="*/ 0 w 110"/>
                <a:gd name="T5" fmla="*/ 2147482551 h 56"/>
                <a:gd name="T6" fmla="*/ 2147482540 w 110"/>
                <a:gd name="T7" fmla="*/ 0 h 56"/>
                <a:gd name="T8" fmla="*/ 2147482540 w 110"/>
                <a:gd name="T9" fmla="*/ 2147482551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6"/>
                <a:gd name="T17" fmla="*/ 110 w 11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6">
                  <a:moveTo>
                    <a:pt x="99" y="34"/>
                  </a:moveTo>
                  <a:lnTo>
                    <a:pt x="110" y="56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99" y="3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4" name="Rectangle 553"/>
            <p:cNvSpPr>
              <a:spLocks noChangeArrowheads="1"/>
            </p:cNvSpPr>
            <p:nvPr/>
          </p:nvSpPr>
          <p:spPr bwMode="auto">
            <a:xfrm>
              <a:off x="2038" y="2162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5" name="Rectangle 554"/>
            <p:cNvSpPr>
              <a:spLocks noChangeArrowheads="1"/>
            </p:cNvSpPr>
            <p:nvPr/>
          </p:nvSpPr>
          <p:spPr bwMode="auto">
            <a:xfrm>
              <a:off x="2314" y="2152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6" name="Rectangle 555"/>
            <p:cNvSpPr>
              <a:spLocks noChangeArrowheads="1"/>
            </p:cNvSpPr>
            <p:nvPr/>
          </p:nvSpPr>
          <p:spPr bwMode="auto">
            <a:xfrm>
              <a:off x="2038" y="2152"/>
              <a:ext cx="276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" name="Rectangle 556"/>
            <p:cNvSpPr>
              <a:spLocks noChangeArrowheads="1"/>
            </p:cNvSpPr>
            <p:nvPr/>
          </p:nvSpPr>
          <p:spPr bwMode="auto">
            <a:xfrm>
              <a:off x="2977" y="2141"/>
              <a:ext cx="22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8" name="Freeform 557"/>
            <p:cNvSpPr>
              <a:spLocks/>
            </p:cNvSpPr>
            <p:nvPr/>
          </p:nvSpPr>
          <p:spPr bwMode="auto">
            <a:xfrm>
              <a:off x="2977" y="2107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0 h 67"/>
                <a:gd name="T4" fmla="*/ 2147482540 w 110"/>
                <a:gd name="T5" fmla="*/ 0 h 67"/>
                <a:gd name="T6" fmla="*/ 2147482540 w 110"/>
                <a:gd name="T7" fmla="*/ 0 h 67"/>
                <a:gd name="T8" fmla="*/ 2147482540 w 110"/>
                <a:gd name="T9" fmla="*/ 2147482158 h 67"/>
                <a:gd name="T10" fmla="*/ 2147482540 w 110"/>
                <a:gd name="T11" fmla="*/ 2147482158 h 67"/>
                <a:gd name="T12" fmla="*/ 2147482540 w 110"/>
                <a:gd name="T13" fmla="*/ 2147482158 h 67"/>
                <a:gd name="T14" fmla="*/ 2147482540 w 110"/>
                <a:gd name="T15" fmla="*/ 2147482158 h 67"/>
                <a:gd name="T16" fmla="*/ 0 w 110"/>
                <a:gd name="T17" fmla="*/ 2147482158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2147482540 w 110"/>
                <a:gd name="T23" fmla="*/ 2147482158 h 67"/>
                <a:gd name="T24" fmla="*/ 2147482540 w 110"/>
                <a:gd name="T25" fmla="*/ 2147482158 h 67"/>
                <a:gd name="T26" fmla="*/ 214748254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0 h 67"/>
                <a:gd name="T32" fmla="*/ 2147482540 w 110"/>
                <a:gd name="T33" fmla="*/ 0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22" y="34"/>
                  </a:moveTo>
                  <a:lnTo>
                    <a:pt x="11" y="0"/>
                  </a:lnTo>
                  <a:lnTo>
                    <a:pt x="110" y="34"/>
                  </a:lnTo>
                  <a:lnTo>
                    <a:pt x="110" y="45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11" y="56"/>
                  </a:lnTo>
                  <a:lnTo>
                    <a:pt x="110" y="34"/>
                  </a:lnTo>
                  <a:lnTo>
                    <a:pt x="110" y="45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34"/>
                  </a:lnTo>
                  <a:lnTo>
                    <a:pt x="22" y="3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9" name="Freeform 558"/>
            <p:cNvSpPr>
              <a:spLocks/>
            </p:cNvSpPr>
            <p:nvPr/>
          </p:nvSpPr>
          <p:spPr bwMode="auto">
            <a:xfrm>
              <a:off x="2988" y="2141"/>
              <a:ext cx="22" cy="22"/>
            </a:xfrm>
            <a:custGeom>
              <a:avLst/>
              <a:gdLst>
                <a:gd name="T0" fmla="*/ 0 w 22"/>
                <a:gd name="T1" fmla="*/ 2147482391 h 22"/>
                <a:gd name="T2" fmla="*/ 2147482391 w 22"/>
                <a:gd name="T3" fmla="*/ 0 h 22"/>
                <a:gd name="T4" fmla="*/ 2147482391 w 22"/>
                <a:gd name="T5" fmla="*/ 0 h 22"/>
                <a:gd name="T6" fmla="*/ 2147482391 w 22"/>
                <a:gd name="T7" fmla="*/ 0 h 22"/>
                <a:gd name="T8" fmla="*/ 2147482391 w 22"/>
                <a:gd name="T9" fmla="*/ 0 h 22"/>
                <a:gd name="T10" fmla="*/ 2147482391 w 22"/>
                <a:gd name="T11" fmla="*/ 2147482391 h 22"/>
                <a:gd name="T12" fmla="*/ 0 w 22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2"/>
                <a:gd name="T23" fmla="*/ 22 w 22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2">
                  <a:moveTo>
                    <a:pt x="0" y="22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0" name="Freeform 559"/>
            <p:cNvSpPr>
              <a:spLocks/>
            </p:cNvSpPr>
            <p:nvPr/>
          </p:nvSpPr>
          <p:spPr bwMode="auto">
            <a:xfrm>
              <a:off x="2988" y="2107"/>
              <a:ext cx="99" cy="56"/>
            </a:xfrm>
            <a:custGeom>
              <a:avLst/>
              <a:gdLst>
                <a:gd name="T0" fmla="*/ 2147482474 w 99"/>
                <a:gd name="T1" fmla="*/ 2147482551 h 56"/>
                <a:gd name="T2" fmla="*/ 0 w 99"/>
                <a:gd name="T3" fmla="*/ 0 h 56"/>
                <a:gd name="T4" fmla="*/ 2147482474 w 99"/>
                <a:gd name="T5" fmla="*/ 2147482551 h 56"/>
                <a:gd name="T6" fmla="*/ 0 w 99"/>
                <a:gd name="T7" fmla="*/ 2147482551 h 56"/>
                <a:gd name="T8" fmla="*/ 2147482474 w 99"/>
                <a:gd name="T9" fmla="*/ 2147482551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6"/>
                <a:gd name="T17" fmla="*/ 99 w 9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6">
                  <a:moveTo>
                    <a:pt x="11" y="34"/>
                  </a:moveTo>
                  <a:lnTo>
                    <a:pt x="0" y="0"/>
                  </a:lnTo>
                  <a:lnTo>
                    <a:pt x="99" y="34"/>
                  </a:lnTo>
                  <a:lnTo>
                    <a:pt x="0" y="56"/>
                  </a:lnTo>
                  <a:lnTo>
                    <a:pt x="11" y="3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1" name="Rectangle 560"/>
            <p:cNvSpPr>
              <a:spLocks noChangeArrowheads="1"/>
            </p:cNvSpPr>
            <p:nvPr/>
          </p:nvSpPr>
          <p:spPr bwMode="auto">
            <a:xfrm>
              <a:off x="2712" y="2141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2" name="Rectangle 561"/>
            <p:cNvSpPr>
              <a:spLocks noChangeArrowheads="1"/>
            </p:cNvSpPr>
            <p:nvPr/>
          </p:nvSpPr>
          <p:spPr bwMode="auto">
            <a:xfrm>
              <a:off x="2977" y="2141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3" name="Rectangle 562"/>
            <p:cNvSpPr>
              <a:spLocks noChangeArrowheads="1"/>
            </p:cNvSpPr>
            <p:nvPr/>
          </p:nvSpPr>
          <p:spPr bwMode="auto">
            <a:xfrm>
              <a:off x="2712" y="2141"/>
              <a:ext cx="265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4" name="Rectangle 563"/>
            <p:cNvSpPr>
              <a:spLocks noChangeArrowheads="1"/>
            </p:cNvSpPr>
            <p:nvPr/>
          </p:nvSpPr>
          <p:spPr bwMode="auto">
            <a:xfrm>
              <a:off x="2303" y="1843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5" name="Rectangle 564"/>
            <p:cNvSpPr>
              <a:spLocks noChangeArrowheads="1"/>
            </p:cNvSpPr>
            <p:nvPr/>
          </p:nvSpPr>
          <p:spPr bwMode="auto">
            <a:xfrm>
              <a:off x="2392" y="1909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6" name="Rectangle 565"/>
            <p:cNvSpPr>
              <a:spLocks noChangeArrowheads="1"/>
            </p:cNvSpPr>
            <p:nvPr/>
          </p:nvSpPr>
          <p:spPr bwMode="auto">
            <a:xfrm>
              <a:off x="2447" y="1909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7" name="Rectangle 566"/>
            <p:cNvSpPr>
              <a:spLocks noChangeArrowheads="1"/>
            </p:cNvSpPr>
            <p:nvPr/>
          </p:nvSpPr>
          <p:spPr bwMode="auto">
            <a:xfrm>
              <a:off x="2403" y="204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8" name="Rectangle 567"/>
            <p:cNvSpPr>
              <a:spLocks noChangeArrowheads="1"/>
            </p:cNvSpPr>
            <p:nvPr/>
          </p:nvSpPr>
          <p:spPr bwMode="auto">
            <a:xfrm>
              <a:off x="2491" y="2107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9" name="Rectangle 568"/>
            <p:cNvSpPr>
              <a:spLocks noChangeArrowheads="1"/>
            </p:cNvSpPr>
            <p:nvPr/>
          </p:nvSpPr>
          <p:spPr bwMode="auto">
            <a:xfrm>
              <a:off x="2546" y="2107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0" name="Rectangle 569"/>
            <p:cNvSpPr>
              <a:spLocks noChangeArrowheads="1"/>
            </p:cNvSpPr>
            <p:nvPr/>
          </p:nvSpPr>
          <p:spPr bwMode="auto">
            <a:xfrm>
              <a:off x="3706" y="3420"/>
              <a:ext cx="5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0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1" name="Rectangle 570"/>
            <p:cNvSpPr>
              <a:spLocks noChangeArrowheads="1"/>
            </p:cNvSpPr>
            <p:nvPr/>
          </p:nvSpPr>
          <p:spPr bwMode="auto">
            <a:xfrm>
              <a:off x="3728" y="33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x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62" name="Rectangle 571"/>
            <p:cNvSpPr>
              <a:spLocks noChangeArrowheads="1"/>
            </p:cNvSpPr>
            <p:nvPr/>
          </p:nvSpPr>
          <p:spPr bwMode="auto">
            <a:xfrm>
              <a:off x="1718" y="2229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n'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63" name="Rectangle 572"/>
            <p:cNvSpPr>
              <a:spLocks noChangeArrowheads="1"/>
            </p:cNvSpPr>
            <p:nvPr/>
          </p:nvSpPr>
          <p:spPr bwMode="auto">
            <a:xfrm>
              <a:off x="3127" y="1576"/>
              <a:ext cx="17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6600">
                  <a:solidFill>
                    <a:srgbClr val="000000"/>
                  </a:solidFill>
                  <a:latin typeface="Garamond LightCondensed" pitchFamily="18" charset="0"/>
                  <a:ea typeface="新細明體" pitchFamily="18" charset="-120"/>
                </a:rPr>
                <a:t>}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4" name="Rectangle 573"/>
            <p:cNvSpPr>
              <a:spLocks noChangeArrowheads="1"/>
            </p:cNvSpPr>
            <p:nvPr/>
          </p:nvSpPr>
          <p:spPr bwMode="auto">
            <a:xfrm>
              <a:off x="3209" y="1744"/>
              <a:ext cx="8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5" name="Rectangle 575"/>
            <p:cNvSpPr>
              <a:spLocks noChangeArrowheads="1"/>
            </p:cNvSpPr>
            <p:nvPr/>
          </p:nvSpPr>
          <p:spPr bwMode="auto">
            <a:xfrm>
              <a:off x="3209" y="1887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4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66" name="Group 612"/>
            <p:cNvGrpSpPr>
              <a:grpSpLocks/>
            </p:cNvGrpSpPr>
            <p:nvPr/>
          </p:nvGrpSpPr>
          <p:grpSpPr bwMode="auto">
            <a:xfrm>
              <a:off x="3315" y="1893"/>
              <a:ext cx="824" cy="173"/>
              <a:chOff x="3231" y="1887"/>
              <a:chExt cx="824" cy="173"/>
            </a:xfrm>
          </p:grpSpPr>
          <p:sp>
            <p:nvSpPr>
              <p:cNvPr id="91" name="Rectangle 576"/>
              <p:cNvSpPr>
                <a:spLocks noChangeArrowheads="1"/>
              </p:cNvSpPr>
              <p:nvPr/>
            </p:nvSpPr>
            <p:spPr bwMode="auto">
              <a:xfrm>
                <a:off x="3231" y="1887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2" name="Rectangle 577"/>
              <p:cNvSpPr>
                <a:spLocks noChangeArrowheads="1"/>
              </p:cNvSpPr>
              <p:nvPr/>
            </p:nvSpPr>
            <p:spPr bwMode="auto">
              <a:xfrm>
                <a:off x="3297" y="1964"/>
                <a:ext cx="10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3" name="Rectangle 578"/>
              <p:cNvSpPr>
                <a:spLocks noChangeArrowheads="1"/>
              </p:cNvSpPr>
              <p:nvPr/>
            </p:nvSpPr>
            <p:spPr bwMode="auto">
              <a:xfrm>
                <a:off x="3407" y="1964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1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4" name="Rectangle 579"/>
              <p:cNvSpPr>
                <a:spLocks noChangeArrowheads="1"/>
              </p:cNvSpPr>
              <p:nvPr/>
            </p:nvSpPr>
            <p:spPr bwMode="auto">
              <a:xfrm>
                <a:off x="3452" y="1887"/>
                <a:ext cx="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>
                    <a:solidFill>
                      <a:srgbClr val="000000"/>
                    </a:solidFill>
                    <a:ea typeface="新細明體" pitchFamily="18" charset="-120"/>
                  </a:rPr>
                  <a:t>&lt;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5" name="Rectangle 580"/>
              <p:cNvSpPr>
                <a:spLocks noChangeArrowheads="1"/>
              </p:cNvSpPr>
              <p:nvPr/>
            </p:nvSpPr>
            <p:spPr bwMode="auto">
              <a:xfrm>
                <a:off x="3551" y="1887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6" name="Rectangle 581"/>
              <p:cNvSpPr>
                <a:spLocks noChangeArrowheads="1"/>
              </p:cNvSpPr>
              <p:nvPr/>
            </p:nvSpPr>
            <p:spPr bwMode="auto">
              <a:xfrm>
                <a:off x="3617" y="1964"/>
                <a:ext cx="10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7" name="Rectangle 582"/>
              <p:cNvSpPr>
                <a:spLocks noChangeArrowheads="1"/>
              </p:cNvSpPr>
              <p:nvPr/>
            </p:nvSpPr>
            <p:spPr bwMode="auto">
              <a:xfrm>
                <a:off x="3728" y="1964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2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8" name="Rectangle 583"/>
              <p:cNvSpPr>
                <a:spLocks noChangeArrowheads="1"/>
              </p:cNvSpPr>
              <p:nvPr/>
            </p:nvSpPr>
            <p:spPr bwMode="auto">
              <a:xfrm>
                <a:off x="3772" y="1887"/>
                <a:ext cx="6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>
                    <a:solidFill>
                      <a:srgbClr val="000000"/>
                    </a:solidFill>
                    <a:ea typeface="新細明體" pitchFamily="18" charset="-120"/>
                  </a:rPr>
                  <a:t>&lt;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9" name="Rectangle 584"/>
              <p:cNvSpPr>
                <a:spLocks noChangeArrowheads="1"/>
              </p:cNvSpPr>
              <p:nvPr/>
            </p:nvSpPr>
            <p:spPr bwMode="auto">
              <a:xfrm>
                <a:off x="3838" y="1887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00" name="Rectangle 585"/>
              <p:cNvSpPr>
                <a:spLocks noChangeArrowheads="1"/>
              </p:cNvSpPr>
              <p:nvPr/>
            </p:nvSpPr>
            <p:spPr bwMode="auto">
              <a:xfrm>
                <a:off x="3904" y="1964"/>
                <a:ext cx="10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01" name="Rectangle 586"/>
              <p:cNvSpPr>
                <a:spLocks noChangeArrowheads="1"/>
              </p:cNvSpPr>
              <p:nvPr/>
            </p:nvSpPr>
            <p:spPr bwMode="auto">
              <a:xfrm>
                <a:off x="4015" y="1964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3</a:t>
                </a:r>
                <a:endParaRPr lang="en-US" altLang="zh-TW">
                  <a:ea typeface="新細明體" pitchFamily="18" charset="-120"/>
                </a:endParaRPr>
              </a:p>
            </p:txBody>
          </p:sp>
        </p:grpSp>
        <p:sp>
          <p:nvSpPr>
            <p:cNvPr id="67" name="Rectangle 587"/>
            <p:cNvSpPr>
              <a:spLocks noChangeArrowheads="1"/>
            </p:cNvSpPr>
            <p:nvPr/>
          </p:nvSpPr>
          <p:spPr bwMode="auto">
            <a:xfrm>
              <a:off x="1520" y="762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8" name="Rectangle 588"/>
            <p:cNvSpPr>
              <a:spLocks noChangeArrowheads="1"/>
            </p:cNvSpPr>
            <p:nvPr/>
          </p:nvSpPr>
          <p:spPr bwMode="auto">
            <a:xfrm>
              <a:off x="1520" y="762"/>
              <a:ext cx="706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" name="Rectangle 589"/>
            <p:cNvSpPr>
              <a:spLocks noChangeArrowheads="1"/>
            </p:cNvSpPr>
            <p:nvPr/>
          </p:nvSpPr>
          <p:spPr bwMode="auto">
            <a:xfrm>
              <a:off x="2215" y="1027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0" name="Rectangle 590"/>
            <p:cNvSpPr>
              <a:spLocks noChangeArrowheads="1"/>
            </p:cNvSpPr>
            <p:nvPr/>
          </p:nvSpPr>
          <p:spPr bwMode="auto">
            <a:xfrm>
              <a:off x="2215" y="762"/>
              <a:ext cx="11" cy="265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" name="Rectangle 591"/>
            <p:cNvSpPr>
              <a:spLocks noChangeArrowheads="1"/>
            </p:cNvSpPr>
            <p:nvPr/>
          </p:nvSpPr>
          <p:spPr bwMode="auto">
            <a:xfrm>
              <a:off x="1520" y="663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" name="Rectangle 592"/>
            <p:cNvSpPr>
              <a:spLocks noChangeArrowheads="1"/>
            </p:cNvSpPr>
            <p:nvPr/>
          </p:nvSpPr>
          <p:spPr bwMode="auto">
            <a:xfrm>
              <a:off x="1520" y="861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3" name="Rectangle 593"/>
            <p:cNvSpPr>
              <a:spLocks noChangeArrowheads="1"/>
            </p:cNvSpPr>
            <p:nvPr/>
          </p:nvSpPr>
          <p:spPr bwMode="auto">
            <a:xfrm>
              <a:off x="1520" y="663"/>
              <a:ext cx="11" cy="19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" name="Rectangle 594"/>
            <p:cNvSpPr>
              <a:spLocks noChangeArrowheads="1"/>
            </p:cNvSpPr>
            <p:nvPr/>
          </p:nvSpPr>
          <p:spPr bwMode="auto">
            <a:xfrm>
              <a:off x="1520" y="762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5" name="Rectangle 595"/>
            <p:cNvSpPr>
              <a:spLocks noChangeArrowheads="1"/>
            </p:cNvSpPr>
            <p:nvPr/>
          </p:nvSpPr>
          <p:spPr bwMode="auto">
            <a:xfrm>
              <a:off x="1520" y="861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" name="Rectangle 596"/>
            <p:cNvSpPr>
              <a:spLocks noChangeArrowheads="1"/>
            </p:cNvSpPr>
            <p:nvPr/>
          </p:nvSpPr>
          <p:spPr bwMode="auto">
            <a:xfrm>
              <a:off x="1520" y="762"/>
              <a:ext cx="11" cy="9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7" name="Rectangle 597"/>
            <p:cNvSpPr>
              <a:spLocks noChangeArrowheads="1"/>
            </p:cNvSpPr>
            <p:nvPr/>
          </p:nvSpPr>
          <p:spPr bwMode="auto">
            <a:xfrm>
              <a:off x="1453" y="707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8" name="Rectangle 598"/>
            <p:cNvSpPr>
              <a:spLocks noChangeArrowheads="1"/>
            </p:cNvSpPr>
            <p:nvPr/>
          </p:nvSpPr>
          <p:spPr bwMode="auto">
            <a:xfrm>
              <a:off x="1453" y="806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9" name="Rectangle 599"/>
            <p:cNvSpPr>
              <a:spLocks noChangeArrowheads="1"/>
            </p:cNvSpPr>
            <p:nvPr/>
          </p:nvSpPr>
          <p:spPr bwMode="auto">
            <a:xfrm>
              <a:off x="1453" y="707"/>
              <a:ext cx="11" cy="9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" name="Rectangle 600"/>
            <p:cNvSpPr>
              <a:spLocks noChangeArrowheads="1"/>
            </p:cNvSpPr>
            <p:nvPr/>
          </p:nvSpPr>
          <p:spPr bwMode="auto">
            <a:xfrm>
              <a:off x="923" y="762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1" name="Rectangle 601"/>
            <p:cNvSpPr>
              <a:spLocks noChangeArrowheads="1"/>
            </p:cNvSpPr>
            <p:nvPr/>
          </p:nvSpPr>
          <p:spPr bwMode="auto">
            <a:xfrm>
              <a:off x="1453" y="762"/>
              <a:ext cx="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" name="Rectangle 602"/>
            <p:cNvSpPr>
              <a:spLocks noChangeArrowheads="1"/>
            </p:cNvSpPr>
            <p:nvPr/>
          </p:nvSpPr>
          <p:spPr bwMode="auto">
            <a:xfrm>
              <a:off x="923" y="762"/>
              <a:ext cx="530" cy="1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3" name="Rectangle 603"/>
            <p:cNvSpPr>
              <a:spLocks noChangeArrowheads="1"/>
            </p:cNvSpPr>
            <p:nvPr/>
          </p:nvSpPr>
          <p:spPr bwMode="auto">
            <a:xfrm>
              <a:off x="923" y="762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4" name="Rectangle 604"/>
            <p:cNvSpPr>
              <a:spLocks noChangeArrowheads="1"/>
            </p:cNvSpPr>
            <p:nvPr/>
          </p:nvSpPr>
          <p:spPr bwMode="auto">
            <a:xfrm>
              <a:off x="923" y="1556"/>
              <a:ext cx="11" cy="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5" name="Rectangle 605"/>
            <p:cNvSpPr>
              <a:spLocks noChangeArrowheads="1"/>
            </p:cNvSpPr>
            <p:nvPr/>
          </p:nvSpPr>
          <p:spPr bwMode="auto">
            <a:xfrm>
              <a:off x="923" y="762"/>
              <a:ext cx="11" cy="79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6" name="Rectangle 606"/>
            <p:cNvSpPr>
              <a:spLocks noChangeArrowheads="1"/>
            </p:cNvSpPr>
            <p:nvPr/>
          </p:nvSpPr>
          <p:spPr bwMode="auto">
            <a:xfrm>
              <a:off x="2314" y="839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7" name="Rectangle 607"/>
            <p:cNvSpPr>
              <a:spLocks noChangeArrowheads="1"/>
            </p:cNvSpPr>
            <p:nvPr/>
          </p:nvSpPr>
          <p:spPr bwMode="auto">
            <a:xfrm>
              <a:off x="1420" y="839"/>
              <a:ext cx="8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8" name="Rectangle 608"/>
            <p:cNvSpPr>
              <a:spLocks noChangeArrowheads="1"/>
            </p:cNvSpPr>
            <p:nvPr/>
          </p:nvSpPr>
          <p:spPr bwMode="auto">
            <a:xfrm>
              <a:off x="1442" y="850"/>
              <a:ext cx="1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V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9" name="Rectangle 609"/>
            <p:cNvSpPr>
              <a:spLocks noChangeArrowheads="1"/>
            </p:cNvSpPr>
            <p:nvPr/>
          </p:nvSpPr>
          <p:spPr bwMode="auto">
            <a:xfrm>
              <a:off x="1520" y="917"/>
              <a:ext cx="12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BE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90" name="Line 306"/>
            <p:cNvSpPr>
              <a:spLocks noChangeShapeType="1"/>
            </p:cNvSpPr>
            <p:nvPr/>
          </p:nvSpPr>
          <p:spPr bwMode="auto">
            <a:xfrm>
              <a:off x="3201" y="1028"/>
              <a:ext cx="0" cy="6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784225" y="419100"/>
            <a:ext cx="6814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Base-Width </a:t>
            </a:r>
            <a:r>
              <a:rPr lang="en-US" altLang="zh-TW" sz="2800" b="1" i="1" dirty="0">
                <a:ea typeface="新細明體" pitchFamily="18" charset="-120"/>
              </a:rPr>
              <a:t>Modulation by Collector Voltage</a:t>
            </a:r>
          </a:p>
        </p:txBody>
      </p:sp>
      <p:grpSp>
        <p:nvGrpSpPr>
          <p:cNvPr id="3" name="Group 306"/>
          <p:cNvGrpSpPr>
            <a:grpSpLocks/>
          </p:cNvGrpSpPr>
          <p:nvPr/>
        </p:nvGrpSpPr>
        <p:grpSpPr bwMode="auto">
          <a:xfrm>
            <a:off x="3581400" y="1219200"/>
            <a:ext cx="5240338" cy="4149725"/>
            <a:chOff x="835" y="663"/>
            <a:chExt cx="3868" cy="2909"/>
          </a:xfrm>
        </p:grpSpPr>
        <p:grpSp>
          <p:nvGrpSpPr>
            <p:cNvPr id="4" name="Group 610"/>
            <p:cNvGrpSpPr>
              <a:grpSpLocks/>
            </p:cNvGrpSpPr>
            <p:nvPr/>
          </p:nvGrpSpPr>
          <p:grpSpPr bwMode="auto">
            <a:xfrm>
              <a:off x="835" y="1027"/>
              <a:ext cx="3868" cy="2525"/>
              <a:chOff x="835" y="1027"/>
              <a:chExt cx="3868" cy="2525"/>
            </a:xfrm>
          </p:grpSpPr>
          <p:sp>
            <p:nvSpPr>
              <p:cNvPr id="102" name="Rectangle 313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199" cy="59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3" name="Rectangle 314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210" cy="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4" name="Rectangle 315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60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5" name="Rectangle 316"/>
              <p:cNvSpPr>
                <a:spLocks noChangeArrowheads="1"/>
              </p:cNvSpPr>
              <p:nvPr/>
            </p:nvSpPr>
            <p:spPr bwMode="auto">
              <a:xfrm>
                <a:off x="3297" y="1622"/>
                <a:ext cx="199" cy="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6" name="Rectangle 317"/>
              <p:cNvSpPr>
                <a:spLocks noChangeArrowheads="1"/>
              </p:cNvSpPr>
              <p:nvPr/>
            </p:nvSpPr>
            <p:spPr bwMode="auto">
              <a:xfrm>
                <a:off x="3297" y="1027"/>
                <a:ext cx="11" cy="59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7" name="Rectangle 318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99" cy="595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8" name="Rectangle 319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21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9" name="Rectangle 320"/>
              <p:cNvSpPr>
                <a:spLocks noChangeArrowheads="1"/>
              </p:cNvSpPr>
              <p:nvPr/>
            </p:nvSpPr>
            <p:spPr bwMode="auto">
              <a:xfrm>
                <a:off x="3308" y="1027"/>
                <a:ext cx="11" cy="60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0" name="Rectangle 321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99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1" name="Rectangle 322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2" name="Rectangle 323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98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3" name="Rectangle 324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210" cy="11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4" name="Rectangle 325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60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5" name="Rectangle 326"/>
              <p:cNvSpPr>
                <a:spLocks noChangeArrowheads="1"/>
              </p:cNvSpPr>
              <p:nvPr/>
            </p:nvSpPr>
            <p:spPr bwMode="auto">
              <a:xfrm>
                <a:off x="3496" y="1622"/>
                <a:ext cx="198" cy="11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6" name="Rectangle 327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595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7" name="Rectangle 328"/>
              <p:cNvSpPr>
                <a:spLocks noChangeArrowheads="1"/>
              </p:cNvSpPr>
              <p:nvPr/>
            </p:nvSpPr>
            <p:spPr bwMode="auto">
              <a:xfrm>
                <a:off x="3485" y="1027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8" name="Rectangle 329"/>
              <p:cNvSpPr>
                <a:spLocks noChangeArrowheads="1"/>
              </p:cNvSpPr>
              <p:nvPr/>
            </p:nvSpPr>
            <p:spPr bwMode="auto">
              <a:xfrm>
                <a:off x="3661" y="1027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9" name="Rectangle 330"/>
              <p:cNvSpPr>
                <a:spLocks noChangeArrowheads="1"/>
              </p:cNvSpPr>
              <p:nvPr/>
            </p:nvSpPr>
            <p:spPr bwMode="auto">
              <a:xfrm>
                <a:off x="3485" y="1027"/>
                <a:ext cx="176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0" name="Rectangle 331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1" name="Rectangle 332"/>
              <p:cNvSpPr>
                <a:spLocks noChangeArrowheads="1"/>
              </p:cNvSpPr>
              <p:nvPr/>
            </p:nvSpPr>
            <p:spPr bwMode="auto">
              <a:xfrm>
                <a:off x="3496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2" name="Rectangle 333"/>
              <p:cNvSpPr>
                <a:spLocks noChangeArrowheads="1"/>
              </p:cNvSpPr>
              <p:nvPr/>
            </p:nvSpPr>
            <p:spPr bwMode="auto">
              <a:xfrm>
                <a:off x="3496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3" name="Rectangle 334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4" name="Rectangle 335"/>
              <p:cNvSpPr>
                <a:spLocks noChangeArrowheads="1"/>
              </p:cNvSpPr>
              <p:nvPr/>
            </p:nvSpPr>
            <p:spPr bwMode="auto">
              <a:xfrm>
                <a:off x="3694" y="1622"/>
                <a:ext cx="12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5" name="Rectangle 336"/>
              <p:cNvSpPr>
                <a:spLocks noChangeArrowheads="1"/>
              </p:cNvSpPr>
              <p:nvPr/>
            </p:nvSpPr>
            <p:spPr bwMode="auto">
              <a:xfrm>
                <a:off x="3694" y="1027"/>
                <a:ext cx="12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6" name="Rectangle 337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98" cy="595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7" name="Rectangle 338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209" cy="11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8" name="Rectangle 339"/>
              <p:cNvSpPr>
                <a:spLocks noChangeArrowheads="1"/>
              </p:cNvSpPr>
              <p:nvPr/>
            </p:nvSpPr>
            <p:spPr bwMode="auto">
              <a:xfrm>
                <a:off x="3109" y="1027"/>
                <a:ext cx="11" cy="606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9" name="Rectangle 340"/>
              <p:cNvSpPr>
                <a:spLocks noChangeArrowheads="1"/>
              </p:cNvSpPr>
              <p:nvPr/>
            </p:nvSpPr>
            <p:spPr bwMode="auto">
              <a:xfrm>
                <a:off x="2911" y="1622"/>
                <a:ext cx="198" cy="11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0" name="Rectangle 341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595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1" name="Rectangle 342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99" cy="595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2" name="Rectangle 343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210" cy="11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3" name="Rectangle 344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60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4" name="Rectangle 345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99" cy="11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5" name="Rectangle 346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595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6" name="Rectangle 347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199" cy="595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7" name="Rectangle 348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21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8" name="Rectangle 349"/>
              <p:cNvSpPr>
                <a:spLocks noChangeArrowheads="1"/>
              </p:cNvSpPr>
              <p:nvPr/>
            </p:nvSpPr>
            <p:spPr bwMode="auto">
              <a:xfrm>
                <a:off x="1917" y="1027"/>
                <a:ext cx="11" cy="60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9" name="Rectangle 350"/>
              <p:cNvSpPr>
                <a:spLocks noChangeArrowheads="1"/>
              </p:cNvSpPr>
              <p:nvPr/>
            </p:nvSpPr>
            <p:spPr bwMode="auto">
              <a:xfrm>
                <a:off x="1718" y="1622"/>
                <a:ext cx="199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0" name="Rectangle 351"/>
              <p:cNvSpPr>
                <a:spLocks noChangeArrowheads="1"/>
              </p:cNvSpPr>
              <p:nvPr/>
            </p:nvSpPr>
            <p:spPr bwMode="auto">
              <a:xfrm>
                <a:off x="1718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1" name="Rectangle 352"/>
              <p:cNvSpPr>
                <a:spLocks noChangeArrowheads="1"/>
              </p:cNvSpPr>
              <p:nvPr/>
            </p:nvSpPr>
            <p:spPr bwMode="auto">
              <a:xfrm>
                <a:off x="1221" y="1027"/>
                <a:ext cx="2992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2" name="Rectangle 353"/>
              <p:cNvSpPr>
                <a:spLocks noChangeArrowheads="1"/>
              </p:cNvSpPr>
              <p:nvPr/>
            </p:nvSpPr>
            <p:spPr bwMode="auto">
              <a:xfrm>
                <a:off x="4202" y="1027"/>
                <a:ext cx="11" cy="60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3" name="Rectangle 354"/>
              <p:cNvSpPr>
                <a:spLocks noChangeArrowheads="1"/>
              </p:cNvSpPr>
              <p:nvPr/>
            </p:nvSpPr>
            <p:spPr bwMode="auto">
              <a:xfrm>
                <a:off x="1221" y="1622"/>
                <a:ext cx="298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4" name="Rectangle 355"/>
              <p:cNvSpPr>
                <a:spLocks noChangeArrowheads="1"/>
              </p:cNvSpPr>
              <p:nvPr/>
            </p:nvSpPr>
            <p:spPr bwMode="auto">
              <a:xfrm>
                <a:off x="1221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5" name="Rectangle 356"/>
              <p:cNvSpPr>
                <a:spLocks noChangeArrowheads="1"/>
              </p:cNvSpPr>
              <p:nvPr/>
            </p:nvSpPr>
            <p:spPr bwMode="auto">
              <a:xfrm>
                <a:off x="1332" y="1082"/>
                <a:ext cx="133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8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 sz="1800">
                  <a:ea typeface="新細明體" pitchFamily="18" charset="-120"/>
                </a:endParaRPr>
              </a:p>
            </p:txBody>
          </p:sp>
          <p:sp>
            <p:nvSpPr>
              <p:cNvPr id="146" name="Rectangle 357"/>
              <p:cNvSpPr>
                <a:spLocks noChangeArrowheads="1"/>
              </p:cNvSpPr>
              <p:nvPr/>
            </p:nvSpPr>
            <p:spPr bwMode="auto">
              <a:xfrm>
                <a:off x="1442" y="1038"/>
                <a:ext cx="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 b="1">
                    <a:solidFill>
                      <a:srgbClr val="000000"/>
                    </a:solidFill>
                    <a:ea typeface="新細明體" pitchFamily="18" charset="-120"/>
                  </a:rPr>
                  <a:t>+</a:t>
                </a:r>
                <a:endParaRPr lang="en-US" altLang="zh-TW" b="1">
                  <a:ea typeface="新細明體" pitchFamily="18" charset="-120"/>
                </a:endParaRPr>
              </a:p>
            </p:txBody>
          </p:sp>
          <p:sp>
            <p:nvSpPr>
              <p:cNvPr id="147" name="Rectangle 358"/>
              <p:cNvSpPr>
                <a:spLocks noChangeArrowheads="1"/>
              </p:cNvSpPr>
              <p:nvPr/>
            </p:nvSpPr>
            <p:spPr bwMode="auto">
              <a:xfrm>
                <a:off x="2215" y="1082"/>
                <a:ext cx="304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900">
                    <a:solidFill>
                      <a:srgbClr val="000000"/>
                    </a:solidFill>
                    <a:ea typeface="新細明體" pitchFamily="18" charset="-120"/>
                  </a:rPr>
                  <a:t>    </a:t>
                </a:r>
                <a:r>
                  <a:rPr lang="en-US" altLang="zh-TW" sz="1900">
                    <a:solidFill>
                      <a:srgbClr val="000000"/>
                    </a:solidFill>
                    <a:ea typeface="新細明體" pitchFamily="18" charset="-120"/>
                  </a:rPr>
                  <a:t>P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8" name="Rectangle 359"/>
              <p:cNvSpPr>
                <a:spLocks noChangeArrowheads="1"/>
              </p:cNvSpPr>
              <p:nvPr/>
            </p:nvSpPr>
            <p:spPr bwMode="auto">
              <a:xfrm>
                <a:off x="3947" y="1059"/>
                <a:ext cx="141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9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49" name="Rectangle 360"/>
              <p:cNvSpPr>
                <a:spLocks noChangeArrowheads="1"/>
              </p:cNvSpPr>
              <p:nvPr/>
            </p:nvSpPr>
            <p:spPr bwMode="auto">
              <a:xfrm>
                <a:off x="1243" y="1303"/>
                <a:ext cx="55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r>
                  <a:rPr lang="en-US" altLang="zh-TW" sz="1600" b="1">
                    <a:solidFill>
                      <a:srgbClr val="000000"/>
                    </a:solidFill>
                    <a:ea typeface="新細明體" pitchFamily="18" charset="-120"/>
                  </a:rPr>
                  <a:t>emitter</a:t>
                </a:r>
                <a:endParaRPr lang="en-US" altLang="zh-TW" sz="1600" b="1">
                  <a:ea typeface="新細明體" pitchFamily="18" charset="-120"/>
                </a:endParaRPr>
              </a:p>
            </p:txBody>
          </p:sp>
          <p:sp>
            <p:nvSpPr>
              <p:cNvPr id="150" name="Rectangle 361"/>
              <p:cNvSpPr>
                <a:spLocks noChangeArrowheads="1"/>
              </p:cNvSpPr>
              <p:nvPr/>
            </p:nvSpPr>
            <p:spPr bwMode="auto">
              <a:xfrm>
                <a:off x="2215" y="1303"/>
                <a:ext cx="46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  </a:t>
                </a:r>
                <a:r>
                  <a:rPr lang="en-US" altLang="zh-TW" sz="1800" b="1">
                    <a:solidFill>
                      <a:srgbClr val="000000"/>
                    </a:solidFill>
                    <a:ea typeface="新細明體" pitchFamily="18" charset="-120"/>
                  </a:rPr>
                  <a:t>base</a:t>
                </a:r>
                <a:endParaRPr lang="en-US" altLang="zh-TW" sz="1800" b="1">
                  <a:ea typeface="新細明體" pitchFamily="18" charset="-120"/>
                </a:endParaRPr>
              </a:p>
            </p:txBody>
          </p:sp>
          <p:sp>
            <p:nvSpPr>
              <p:cNvPr id="151" name="Rectangle 362"/>
              <p:cNvSpPr>
                <a:spLocks noChangeArrowheads="1"/>
              </p:cNvSpPr>
              <p:nvPr/>
            </p:nvSpPr>
            <p:spPr bwMode="auto">
              <a:xfrm>
                <a:off x="3729" y="1325"/>
                <a:ext cx="60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600" b="1">
                    <a:solidFill>
                      <a:srgbClr val="000000"/>
                    </a:solidFill>
                    <a:ea typeface="新細明體" pitchFamily="18" charset="-120"/>
                  </a:rPr>
                  <a:t>collector</a:t>
                </a:r>
                <a:endParaRPr lang="en-US" altLang="zh-TW" sz="1600" b="1">
                  <a:ea typeface="新細明體" pitchFamily="18" charset="-120"/>
                </a:endParaRPr>
              </a:p>
            </p:txBody>
          </p:sp>
          <p:sp>
            <p:nvSpPr>
              <p:cNvPr id="152" name="Rectangle 363"/>
              <p:cNvSpPr>
                <a:spLocks noChangeArrowheads="1"/>
              </p:cNvSpPr>
              <p:nvPr/>
            </p:nvSpPr>
            <p:spPr bwMode="auto">
              <a:xfrm>
                <a:off x="2701" y="1027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3" name="Rectangle 364"/>
              <p:cNvSpPr>
                <a:spLocks noChangeArrowheads="1"/>
              </p:cNvSpPr>
              <p:nvPr/>
            </p:nvSpPr>
            <p:spPr bwMode="auto">
              <a:xfrm>
                <a:off x="2877" y="1027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4" name="Rectangle 365"/>
              <p:cNvSpPr>
                <a:spLocks noChangeArrowheads="1"/>
              </p:cNvSpPr>
              <p:nvPr/>
            </p:nvSpPr>
            <p:spPr bwMode="auto">
              <a:xfrm>
                <a:off x="2701" y="1027"/>
                <a:ext cx="176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5" name="Rectangle 366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6" name="Rectangle 367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7" name="Rectangle 368"/>
              <p:cNvSpPr>
                <a:spLocks noChangeArrowheads="1"/>
              </p:cNvSpPr>
              <p:nvPr/>
            </p:nvSpPr>
            <p:spPr bwMode="auto">
              <a:xfrm>
                <a:off x="2712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8" name="Rectangle 369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9" name="Rectangle 370"/>
              <p:cNvSpPr>
                <a:spLocks noChangeArrowheads="1"/>
              </p:cNvSpPr>
              <p:nvPr/>
            </p:nvSpPr>
            <p:spPr bwMode="auto">
              <a:xfrm>
                <a:off x="2911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0" name="Rectangle 371"/>
              <p:cNvSpPr>
                <a:spLocks noChangeArrowheads="1"/>
              </p:cNvSpPr>
              <p:nvPr/>
            </p:nvSpPr>
            <p:spPr bwMode="auto">
              <a:xfrm>
                <a:off x="2911" y="1027"/>
                <a:ext cx="11" cy="59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1" name="Rectangle 372"/>
              <p:cNvSpPr>
                <a:spLocks noChangeArrowheads="1"/>
              </p:cNvSpPr>
              <p:nvPr/>
            </p:nvSpPr>
            <p:spPr bwMode="auto">
              <a:xfrm>
                <a:off x="923" y="1269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2" name="Rectangle 373"/>
              <p:cNvSpPr>
                <a:spLocks noChangeArrowheads="1"/>
              </p:cNvSpPr>
              <p:nvPr/>
            </p:nvSpPr>
            <p:spPr bwMode="auto">
              <a:xfrm>
                <a:off x="1221" y="1269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3" name="Rectangle 374"/>
              <p:cNvSpPr>
                <a:spLocks noChangeArrowheads="1"/>
              </p:cNvSpPr>
              <p:nvPr/>
            </p:nvSpPr>
            <p:spPr bwMode="auto">
              <a:xfrm>
                <a:off x="923" y="1269"/>
                <a:ext cx="298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4" name="Rectangle 375"/>
              <p:cNvSpPr>
                <a:spLocks noChangeArrowheads="1"/>
              </p:cNvSpPr>
              <p:nvPr/>
            </p:nvSpPr>
            <p:spPr bwMode="auto">
              <a:xfrm>
                <a:off x="835" y="1556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5" name="Rectangle 376"/>
              <p:cNvSpPr>
                <a:spLocks noChangeArrowheads="1"/>
              </p:cNvSpPr>
              <p:nvPr/>
            </p:nvSpPr>
            <p:spPr bwMode="auto">
              <a:xfrm>
                <a:off x="1012" y="1556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6" name="Rectangle 377"/>
              <p:cNvSpPr>
                <a:spLocks noChangeArrowheads="1"/>
              </p:cNvSpPr>
              <p:nvPr/>
            </p:nvSpPr>
            <p:spPr bwMode="auto">
              <a:xfrm>
                <a:off x="835" y="1556"/>
                <a:ext cx="177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7" name="Rectangle 378"/>
              <p:cNvSpPr>
                <a:spLocks noChangeArrowheads="1"/>
              </p:cNvSpPr>
              <p:nvPr/>
            </p:nvSpPr>
            <p:spPr bwMode="auto">
              <a:xfrm>
                <a:off x="857" y="1600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8" name="Rectangle 379"/>
              <p:cNvSpPr>
                <a:spLocks noChangeArrowheads="1"/>
              </p:cNvSpPr>
              <p:nvPr/>
            </p:nvSpPr>
            <p:spPr bwMode="auto">
              <a:xfrm>
                <a:off x="990" y="1600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9" name="Rectangle 380"/>
              <p:cNvSpPr>
                <a:spLocks noChangeArrowheads="1"/>
              </p:cNvSpPr>
              <p:nvPr/>
            </p:nvSpPr>
            <p:spPr bwMode="auto">
              <a:xfrm>
                <a:off x="857" y="1600"/>
                <a:ext cx="133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0" name="Rectangle 381"/>
              <p:cNvSpPr>
                <a:spLocks noChangeArrowheads="1"/>
              </p:cNvSpPr>
              <p:nvPr/>
            </p:nvSpPr>
            <p:spPr bwMode="auto">
              <a:xfrm>
                <a:off x="879" y="1633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1" name="Rectangle 382"/>
              <p:cNvSpPr>
                <a:spLocks noChangeArrowheads="1"/>
              </p:cNvSpPr>
              <p:nvPr/>
            </p:nvSpPr>
            <p:spPr bwMode="auto">
              <a:xfrm>
                <a:off x="956" y="1633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2" name="Rectangle 383"/>
              <p:cNvSpPr>
                <a:spLocks noChangeArrowheads="1"/>
              </p:cNvSpPr>
              <p:nvPr/>
            </p:nvSpPr>
            <p:spPr bwMode="auto">
              <a:xfrm>
                <a:off x="879" y="1633"/>
                <a:ext cx="77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3" name="Rectangle 384"/>
              <p:cNvSpPr>
                <a:spLocks noChangeArrowheads="1"/>
              </p:cNvSpPr>
              <p:nvPr/>
            </p:nvSpPr>
            <p:spPr bwMode="auto">
              <a:xfrm>
                <a:off x="4357" y="1269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4" name="Rectangle 385"/>
              <p:cNvSpPr>
                <a:spLocks noChangeArrowheads="1"/>
              </p:cNvSpPr>
              <p:nvPr/>
            </p:nvSpPr>
            <p:spPr bwMode="auto">
              <a:xfrm>
                <a:off x="4202" y="1269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5" name="Rectangle 386"/>
              <p:cNvSpPr>
                <a:spLocks noChangeArrowheads="1"/>
              </p:cNvSpPr>
              <p:nvPr/>
            </p:nvSpPr>
            <p:spPr bwMode="auto">
              <a:xfrm>
                <a:off x="4202" y="1269"/>
                <a:ext cx="155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6" name="Rectangle 387"/>
              <p:cNvSpPr>
                <a:spLocks noChangeArrowheads="1"/>
              </p:cNvSpPr>
              <p:nvPr/>
            </p:nvSpPr>
            <p:spPr bwMode="auto">
              <a:xfrm>
                <a:off x="4258" y="1159"/>
                <a:ext cx="23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     </a:t>
                </a: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7" name="Rectangle 388"/>
              <p:cNvSpPr>
                <a:spLocks noChangeArrowheads="1"/>
              </p:cNvSpPr>
              <p:nvPr/>
            </p:nvSpPr>
            <p:spPr bwMode="auto">
              <a:xfrm>
                <a:off x="4433" y="1159"/>
                <a:ext cx="12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800" b="1" i="1">
                    <a:solidFill>
                      <a:schemeClr val="accent2"/>
                    </a:solidFill>
                    <a:ea typeface="新細明體" pitchFamily="18" charset="-120"/>
                  </a:rPr>
                  <a:t>V</a:t>
                </a:r>
                <a:endParaRPr lang="en-US" altLang="zh-TW" sz="1800" b="1">
                  <a:solidFill>
                    <a:schemeClr val="accent2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8" name="Rectangle 389"/>
              <p:cNvSpPr>
                <a:spLocks noChangeArrowheads="1"/>
              </p:cNvSpPr>
              <p:nvPr/>
            </p:nvSpPr>
            <p:spPr bwMode="auto">
              <a:xfrm>
                <a:off x="4511" y="1236"/>
                <a:ext cx="192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b="1" i="1">
                    <a:solidFill>
                      <a:schemeClr val="accent2"/>
                    </a:solidFill>
                    <a:ea typeface="新細明體" pitchFamily="18" charset="-120"/>
                  </a:rPr>
                  <a:t>CE</a:t>
                </a:r>
                <a:endParaRPr lang="en-US" altLang="zh-TW" sz="1400" b="1">
                  <a:solidFill>
                    <a:schemeClr val="accent2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9" name="Rectangle 390"/>
              <p:cNvSpPr>
                <a:spLocks noChangeArrowheads="1"/>
              </p:cNvSpPr>
              <p:nvPr/>
            </p:nvSpPr>
            <p:spPr bwMode="auto">
              <a:xfrm>
                <a:off x="4280" y="1059"/>
                <a:ext cx="3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80" name="Rectangle 391"/>
              <p:cNvSpPr>
                <a:spLocks noChangeArrowheads="1"/>
              </p:cNvSpPr>
              <p:nvPr/>
            </p:nvSpPr>
            <p:spPr bwMode="auto">
              <a:xfrm>
                <a:off x="1024" y="1038"/>
                <a:ext cx="3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81" name="Rectangle 392"/>
              <p:cNvSpPr>
                <a:spLocks noChangeArrowheads="1"/>
              </p:cNvSpPr>
              <p:nvPr/>
            </p:nvSpPr>
            <p:spPr bwMode="auto">
              <a:xfrm>
                <a:off x="2701" y="2141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2" name="Rectangle 393"/>
              <p:cNvSpPr>
                <a:spLocks noChangeArrowheads="1"/>
              </p:cNvSpPr>
              <p:nvPr/>
            </p:nvSpPr>
            <p:spPr bwMode="auto">
              <a:xfrm>
                <a:off x="2900" y="2141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3" name="Rectangle 394"/>
              <p:cNvSpPr>
                <a:spLocks noChangeArrowheads="1"/>
              </p:cNvSpPr>
              <p:nvPr/>
            </p:nvSpPr>
            <p:spPr bwMode="auto">
              <a:xfrm>
                <a:off x="2701" y="2141"/>
                <a:ext cx="199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4" name="Rectangle 395"/>
              <p:cNvSpPr>
                <a:spLocks noChangeArrowheads="1"/>
              </p:cNvSpPr>
              <p:nvPr/>
            </p:nvSpPr>
            <p:spPr bwMode="auto">
              <a:xfrm>
                <a:off x="1917" y="237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5" name="Freeform 396"/>
              <p:cNvSpPr>
                <a:spLocks/>
              </p:cNvSpPr>
              <p:nvPr/>
            </p:nvSpPr>
            <p:spPr bwMode="auto">
              <a:xfrm>
                <a:off x="1884" y="2284"/>
                <a:ext cx="66" cy="110"/>
              </a:xfrm>
              <a:custGeom>
                <a:avLst/>
                <a:gdLst>
                  <a:gd name="T0" fmla="*/ 33 w 66"/>
                  <a:gd name="T1" fmla="*/ 88 h 110"/>
                  <a:gd name="T2" fmla="*/ 0 w 66"/>
                  <a:gd name="T3" fmla="*/ 99 h 110"/>
                  <a:gd name="T4" fmla="*/ 0 w 66"/>
                  <a:gd name="T5" fmla="*/ 99 h 110"/>
                  <a:gd name="T6" fmla="*/ 0 w 66"/>
                  <a:gd name="T7" fmla="*/ 99 h 110"/>
                  <a:gd name="T8" fmla="*/ 33 w 66"/>
                  <a:gd name="T9" fmla="*/ 0 h 110"/>
                  <a:gd name="T10" fmla="*/ 44 w 66"/>
                  <a:gd name="T11" fmla="*/ 0 h 110"/>
                  <a:gd name="T12" fmla="*/ 44 w 66"/>
                  <a:gd name="T13" fmla="*/ 0 h 110"/>
                  <a:gd name="T14" fmla="*/ 66 w 66"/>
                  <a:gd name="T15" fmla="*/ 99 h 110"/>
                  <a:gd name="T16" fmla="*/ 66 w 66"/>
                  <a:gd name="T17" fmla="*/ 110 h 110"/>
                  <a:gd name="T18" fmla="*/ 55 w 66"/>
                  <a:gd name="T19" fmla="*/ 99 h 110"/>
                  <a:gd name="T20" fmla="*/ 55 w 66"/>
                  <a:gd name="T21" fmla="*/ 99 h 110"/>
                  <a:gd name="T22" fmla="*/ 33 w 66"/>
                  <a:gd name="T23" fmla="*/ 0 h 110"/>
                  <a:gd name="T24" fmla="*/ 44 w 66"/>
                  <a:gd name="T25" fmla="*/ 0 h 110"/>
                  <a:gd name="T26" fmla="*/ 44 w 66"/>
                  <a:gd name="T27" fmla="*/ 0 h 110"/>
                  <a:gd name="T28" fmla="*/ 11 w 66"/>
                  <a:gd name="T29" fmla="*/ 99 h 110"/>
                  <a:gd name="T30" fmla="*/ 0 w 66"/>
                  <a:gd name="T31" fmla="*/ 99 h 110"/>
                  <a:gd name="T32" fmla="*/ 0 w 66"/>
                  <a:gd name="T33" fmla="*/ 88 h 110"/>
                  <a:gd name="T34" fmla="*/ 33 w 66"/>
                  <a:gd name="T35" fmla="*/ 77 h 110"/>
                  <a:gd name="T36" fmla="*/ 33 w 66"/>
                  <a:gd name="T37" fmla="*/ 88 h 1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"/>
                  <a:gd name="T58" fmla="*/ 0 h 110"/>
                  <a:gd name="T59" fmla="*/ 66 w 66"/>
                  <a:gd name="T60" fmla="*/ 110 h 11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" h="110">
                    <a:moveTo>
                      <a:pt x="33" y="88"/>
                    </a:moveTo>
                    <a:lnTo>
                      <a:pt x="0" y="99"/>
                    </a:lnTo>
                    <a:lnTo>
                      <a:pt x="33" y="0"/>
                    </a:lnTo>
                    <a:lnTo>
                      <a:pt x="44" y="0"/>
                    </a:lnTo>
                    <a:lnTo>
                      <a:pt x="66" y="99"/>
                    </a:lnTo>
                    <a:lnTo>
                      <a:pt x="66" y="110"/>
                    </a:lnTo>
                    <a:lnTo>
                      <a:pt x="55" y="99"/>
                    </a:lnTo>
                    <a:lnTo>
                      <a:pt x="33" y="0"/>
                    </a:lnTo>
                    <a:lnTo>
                      <a:pt x="44" y="0"/>
                    </a:lnTo>
                    <a:lnTo>
                      <a:pt x="11" y="99"/>
                    </a:lnTo>
                    <a:lnTo>
                      <a:pt x="0" y="99"/>
                    </a:lnTo>
                    <a:lnTo>
                      <a:pt x="0" y="88"/>
                    </a:lnTo>
                    <a:lnTo>
                      <a:pt x="33" y="77"/>
                    </a:lnTo>
                    <a:lnTo>
                      <a:pt x="33" y="8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6" name="Freeform 397"/>
              <p:cNvSpPr>
                <a:spLocks/>
              </p:cNvSpPr>
              <p:nvPr/>
            </p:nvSpPr>
            <p:spPr bwMode="auto">
              <a:xfrm>
                <a:off x="1917" y="2361"/>
                <a:ext cx="22" cy="22"/>
              </a:xfrm>
              <a:custGeom>
                <a:avLst/>
                <a:gdLst>
                  <a:gd name="T0" fmla="*/ 22 w 22"/>
                  <a:gd name="T1" fmla="*/ 22 h 22"/>
                  <a:gd name="T2" fmla="*/ 0 w 22"/>
                  <a:gd name="T3" fmla="*/ 11 h 22"/>
                  <a:gd name="T4" fmla="*/ 0 w 22"/>
                  <a:gd name="T5" fmla="*/ 0 h 22"/>
                  <a:gd name="T6" fmla="*/ 0 w 22"/>
                  <a:gd name="T7" fmla="*/ 0 h 22"/>
                  <a:gd name="T8" fmla="*/ 0 w 22"/>
                  <a:gd name="T9" fmla="*/ 0 h 22"/>
                  <a:gd name="T10" fmla="*/ 22 w 22"/>
                  <a:gd name="T11" fmla="*/ 11 h 22"/>
                  <a:gd name="T12" fmla="*/ 22 w 22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22"/>
                  <a:gd name="T23" fmla="*/ 22 w 22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22">
                    <a:moveTo>
                      <a:pt x="22" y="22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22" y="11"/>
                    </a:lnTo>
                    <a:lnTo>
                      <a:pt x="22" y="22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7" name="Freeform 398"/>
              <p:cNvSpPr>
                <a:spLocks/>
              </p:cNvSpPr>
              <p:nvPr/>
            </p:nvSpPr>
            <p:spPr bwMode="auto">
              <a:xfrm>
                <a:off x="1884" y="2284"/>
                <a:ext cx="55" cy="99"/>
              </a:xfrm>
              <a:custGeom>
                <a:avLst/>
                <a:gdLst>
                  <a:gd name="T0" fmla="*/ 33 w 55"/>
                  <a:gd name="T1" fmla="*/ 88 h 99"/>
                  <a:gd name="T2" fmla="*/ 0 w 55"/>
                  <a:gd name="T3" fmla="*/ 99 h 99"/>
                  <a:gd name="T4" fmla="*/ 33 w 55"/>
                  <a:gd name="T5" fmla="*/ 0 h 99"/>
                  <a:gd name="T6" fmla="*/ 55 w 55"/>
                  <a:gd name="T7" fmla="*/ 99 h 99"/>
                  <a:gd name="T8" fmla="*/ 33 w 55"/>
                  <a:gd name="T9" fmla="*/ 8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99"/>
                  <a:gd name="T17" fmla="*/ 55 w 55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99">
                    <a:moveTo>
                      <a:pt x="33" y="88"/>
                    </a:moveTo>
                    <a:lnTo>
                      <a:pt x="0" y="99"/>
                    </a:lnTo>
                    <a:lnTo>
                      <a:pt x="33" y="0"/>
                    </a:lnTo>
                    <a:lnTo>
                      <a:pt x="55" y="99"/>
                    </a:lnTo>
                    <a:lnTo>
                      <a:pt x="33" y="8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8" name="Rectangle 399"/>
              <p:cNvSpPr>
                <a:spLocks noChangeArrowheads="1"/>
              </p:cNvSpPr>
              <p:nvPr/>
            </p:nvSpPr>
            <p:spPr bwMode="auto">
              <a:xfrm>
                <a:off x="1917" y="238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9" name="Rectangle 400"/>
              <p:cNvSpPr>
                <a:spLocks noChangeArrowheads="1"/>
              </p:cNvSpPr>
              <p:nvPr/>
            </p:nvSpPr>
            <p:spPr bwMode="auto">
              <a:xfrm>
                <a:off x="1917" y="355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0" name="Rectangle 401"/>
              <p:cNvSpPr>
                <a:spLocks noChangeArrowheads="1"/>
              </p:cNvSpPr>
              <p:nvPr/>
            </p:nvSpPr>
            <p:spPr bwMode="auto">
              <a:xfrm>
                <a:off x="1917" y="2383"/>
                <a:ext cx="11" cy="116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1" name="Rectangle 402"/>
              <p:cNvSpPr>
                <a:spLocks noChangeArrowheads="1"/>
              </p:cNvSpPr>
              <p:nvPr/>
            </p:nvSpPr>
            <p:spPr bwMode="auto">
              <a:xfrm>
                <a:off x="3573" y="3453"/>
                <a:ext cx="22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2" name="Freeform 403"/>
              <p:cNvSpPr>
                <a:spLocks/>
              </p:cNvSpPr>
              <p:nvPr/>
            </p:nvSpPr>
            <p:spPr bwMode="auto">
              <a:xfrm>
                <a:off x="3573" y="3420"/>
                <a:ext cx="110" cy="66"/>
              </a:xfrm>
              <a:custGeom>
                <a:avLst/>
                <a:gdLst>
                  <a:gd name="T0" fmla="*/ 22 w 110"/>
                  <a:gd name="T1" fmla="*/ 33 h 66"/>
                  <a:gd name="T2" fmla="*/ 11 w 110"/>
                  <a:gd name="T3" fmla="*/ 0 h 66"/>
                  <a:gd name="T4" fmla="*/ 11 w 110"/>
                  <a:gd name="T5" fmla="*/ 0 h 66"/>
                  <a:gd name="T6" fmla="*/ 11 w 110"/>
                  <a:gd name="T7" fmla="*/ 0 h 66"/>
                  <a:gd name="T8" fmla="*/ 110 w 110"/>
                  <a:gd name="T9" fmla="*/ 33 h 66"/>
                  <a:gd name="T10" fmla="*/ 110 w 110"/>
                  <a:gd name="T11" fmla="*/ 44 h 66"/>
                  <a:gd name="T12" fmla="*/ 110 w 110"/>
                  <a:gd name="T13" fmla="*/ 44 h 66"/>
                  <a:gd name="T14" fmla="*/ 11 w 110"/>
                  <a:gd name="T15" fmla="*/ 66 h 66"/>
                  <a:gd name="T16" fmla="*/ 0 w 110"/>
                  <a:gd name="T17" fmla="*/ 66 h 66"/>
                  <a:gd name="T18" fmla="*/ 11 w 110"/>
                  <a:gd name="T19" fmla="*/ 55 h 66"/>
                  <a:gd name="T20" fmla="*/ 11 w 110"/>
                  <a:gd name="T21" fmla="*/ 55 h 66"/>
                  <a:gd name="T22" fmla="*/ 110 w 110"/>
                  <a:gd name="T23" fmla="*/ 33 h 66"/>
                  <a:gd name="T24" fmla="*/ 110 w 110"/>
                  <a:gd name="T25" fmla="*/ 44 h 66"/>
                  <a:gd name="T26" fmla="*/ 110 w 110"/>
                  <a:gd name="T27" fmla="*/ 44 h 66"/>
                  <a:gd name="T28" fmla="*/ 11 w 110"/>
                  <a:gd name="T29" fmla="*/ 11 h 66"/>
                  <a:gd name="T30" fmla="*/ 11 w 110"/>
                  <a:gd name="T31" fmla="*/ 0 h 66"/>
                  <a:gd name="T32" fmla="*/ 22 w 110"/>
                  <a:gd name="T33" fmla="*/ 0 h 66"/>
                  <a:gd name="T34" fmla="*/ 33 w 110"/>
                  <a:gd name="T35" fmla="*/ 33 h 66"/>
                  <a:gd name="T36" fmla="*/ 22 w 110"/>
                  <a:gd name="T37" fmla="*/ 33 h 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0"/>
                  <a:gd name="T58" fmla="*/ 0 h 66"/>
                  <a:gd name="T59" fmla="*/ 110 w 110"/>
                  <a:gd name="T60" fmla="*/ 66 h 6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0" h="66">
                    <a:moveTo>
                      <a:pt x="22" y="33"/>
                    </a:moveTo>
                    <a:lnTo>
                      <a:pt x="11" y="0"/>
                    </a:lnTo>
                    <a:lnTo>
                      <a:pt x="110" y="33"/>
                    </a:lnTo>
                    <a:lnTo>
                      <a:pt x="110" y="44"/>
                    </a:lnTo>
                    <a:lnTo>
                      <a:pt x="11" y="66"/>
                    </a:lnTo>
                    <a:lnTo>
                      <a:pt x="0" y="66"/>
                    </a:lnTo>
                    <a:lnTo>
                      <a:pt x="11" y="55"/>
                    </a:lnTo>
                    <a:lnTo>
                      <a:pt x="110" y="33"/>
                    </a:lnTo>
                    <a:lnTo>
                      <a:pt x="110" y="44"/>
                    </a:lnTo>
                    <a:lnTo>
                      <a:pt x="11" y="11"/>
                    </a:lnTo>
                    <a:lnTo>
                      <a:pt x="11" y="0"/>
                    </a:lnTo>
                    <a:lnTo>
                      <a:pt x="22" y="0"/>
                    </a:lnTo>
                    <a:lnTo>
                      <a:pt x="33" y="33"/>
                    </a:lnTo>
                    <a:lnTo>
                      <a:pt x="22" y="3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3" name="Freeform 404"/>
              <p:cNvSpPr>
                <a:spLocks/>
              </p:cNvSpPr>
              <p:nvPr/>
            </p:nvSpPr>
            <p:spPr bwMode="auto">
              <a:xfrm>
                <a:off x="3584" y="3453"/>
                <a:ext cx="22" cy="22"/>
              </a:xfrm>
              <a:custGeom>
                <a:avLst/>
                <a:gdLst>
                  <a:gd name="T0" fmla="*/ 0 w 22"/>
                  <a:gd name="T1" fmla="*/ 22 h 22"/>
                  <a:gd name="T2" fmla="*/ 11 w 22"/>
                  <a:gd name="T3" fmla="*/ 0 h 22"/>
                  <a:gd name="T4" fmla="*/ 22 w 22"/>
                  <a:gd name="T5" fmla="*/ 0 h 22"/>
                  <a:gd name="T6" fmla="*/ 22 w 22"/>
                  <a:gd name="T7" fmla="*/ 0 h 22"/>
                  <a:gd name="T8" fmla="*/ 22 w 22"/>
                  <a:gd name="T9" fmla="*/ 0 h 22"/>
                  <a:gd name="T10" fmla="*/ 11 w 22"/>
                  <a:gd name="T11" fmla="*/ 22 h 22"/>
                  <a:gd name="T12" fmla="*/ 0 w 22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22"/>
                  <a:gd name="T23" fmla="*/ 22 w 22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22">
                    <a:moveTo>
                      <a:pt x="0" y="22"/>
                    </a:moveTo>
                    <a:lnTo>
                      <a:pt x="11" y="0"/>
                    </a:lnTo>
                    <a:lnTo>
                      <a:pt x="22" y="0"/>
                    </a:lnTo>
                    <a:lnTo>
                      <a:pt x="11" y="22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4" name="Freeform 405"/>
              <p:cNvSpPr>
                <a:spLocks/>
              </p:cNvSpPr>
              <p:nvPr/>
            </p:nvSpPr>
            <p:spPr bwMode="auto">
              <a:xfrm>
                <a:off x="3584" y="3420"/>
                <a:ext cx="99" cy="55"/>
              </a:xfrm>
              <a:custGeom>
                <a:avLst/>
                <a:gdLst>
                  <a:gd name="T0" fmla="*/ 11 w 99"/>
                  <a:gd name="T1" fmla="*/ 33 h 55"/>
                  <a:gd name="T2" fmla="*/ 0 w 99"/>
                  <a:gd name="T3" fmla="*/ 0 h 55"/>
                  <a:gd name="T4" fmla="*/ 99 w 99"/>
                  <a:gd name="T5" fmla="*/ 33 h 55"/>
                  <a:gd name="T6" fmla="*/ 0 w 99"/>
                  <a:gd name="T7" fmla="*/ 55 h 55"/>
                  <a:gd name="T8" fmla="*/ 11 w 99"/>
                  <a:gd name="T9" fmla="*/ 33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55"/>
                  <a:gd name="T17" fmla="*/ 99 w 9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55">
                    <a:moveTo>
                      <a:pt x="11" y="33"/>
                    </a:moveTo>
                    <a:lnTo>
                      <a:pt x="0" y="0"/>
                    </a:lnTo>
                    <a:lnTo>
                      <a:pt x="99" y="33"/>
                    </a:lnTo>
                    <a:lnTo>
                      <a:pt x="0" y="55"/>
                    </a:lnTo>
                    <a:lnTo>
                      <a:pt x="11" y="3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5" name="Rectangle 406"/>
              <p:cNvSpPr>
                <a:spLocks noChangeArrowheads="1"/>
              </p:cNvSpPr>
              <p:nvPr/>
            </p:nvSpPr>
            <p:spPr bwMode="auto">
              <a:xfrm>
                <a:off x="1818" y="3453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6" name="Rectangle 407"/>
              <p:cNvSpPr>
                <a:spLocks noChangeArrowheads="1"/>
              </p:cNvSpPr>
              <p:nvPr/>
            </p:nvSpPr>
            <p:spPr bwMode="auto">
              <a:xfrm>
                <a:off x="3573" y="3453"/>
                <a:ext cx="0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7" name="Rectangle 408"/>
              <p:cNvSpPr>
                <a:spLocks noChangeArrowheads="1"/>
              </p:cNvSpPr>
              <p:nvPr/>
            </p:nvSpPr>
            <p:spPr bwMode="auto">
              <a:xfrm>
                <a:off x="1818" y="3453"/>
                <a:ext cx="1755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8" name="Rectangle 409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9" name="Rectangle 410"/>
              <p:cNvSpPr>
                <a:spLocks noChangeArrowheads="1"/>
              </p:cNvSpPr>
              <p:nvPr/>
            </p:nvSpPr>
            <p:spPr bwMode="auto">
              <a:xfrm>
                <a:off x="2712" y="163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0" name="Rectangle 411"/>
              <p:cNvSpPr>
                <a:spLocks noChangeArrowheads="1"/>
              </p:cNvSpPr>
              <p:nvPr/>
            </p:nvSpPr>
            <p:spPr bwMode="auto">
              <a:xfrm>
                <a:off x="2712" y="162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1" name="Line 412"/>
              <p:cNvSpPr>
                <a:spLocks noChangeShapeType="1"/>
              </p:cNvSpPr>
              <p:nvPr/>
            </p:nvSpPr>
            <p:spPr bwMode="auto">
              <a:xfrm>
                <a:off x="2712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413"/>
              <p:cNvSpPr>
                <a:spLocks noChangeShapeType="1"/>
              </p:cNvSpPr>
              <p:nvPr/>
            </p:nvSpPr>
            <p:spPr bwMode="auto">
              <a:xfrm>
                <a:off x="2712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414"/>
              <p:cNvSpPr>
                <a:spLocks noChangeShapeType="1"/>
              </p:cNvSpPr>
              <p:nvPr/>
            </p:nvSpPr>
            <p:spPr bwMode="auto">
              <a:xfrm>
                <a:off x="2712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415"/>
              <p:cNvSpPr>
                <a:spLocks noChangeShapeType="1"/>
              </p:cNvSpPr>
              <p:nvPr/>
            </p:nvSpPr>
            <p:spPr bwMode="auto">
              <a:xfrm>
                <a:off x="2712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416"/>
              <p:cNvSpPr>
                <a:spLocks noChangeShapeType="1"/>
              </p:cNvSpPr>
              <p:nvPr/>
            </p:nvSpPr>
            <p:spPr bwMode="auto">
              <a:xfrm>
                <a:off x="2712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417"/>
              <p:cNvSpPr>
                <a:spLocks noChangeShapeType="1"/>
              </p:cNvSpPr>
              <p:nvPr/>
            </p:nvSpPr>
            <p:spPr bwMode="auto">
              <a:xfrm>
                <a:off x="2712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418"/>
              <p:cNvSpPr>
                <a:spLocks noChangeShapeType="1"/>
              </p:cNvSpPr>
              <p:nvPr/>
            </p:nvSpPr>
            <p:spPr bwMode="auto">
              <a:xfrm>
                <a:off x="2712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419"/>
              <p:cNvSpPr>
                <a:spLocks noChangeShapeType="1"/>
              </p:cNvSpPr>
              <p:nvPr/>
            </p:nvSpPr>
            <p:spPr bwMode="auto">
              <a:xfrm>
                <a:off x="2712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420"/>
              <p:cNvSpPr>
                <a:spLocks noChangeShapeType="1"/>
              </p:cNvSpPr>
              <p:nvPr/>
            </p:nvSpPr>
            <p:spPr bwMode="auto">
              <a:xfrm>
                <a:off x="2712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421"/>
              <p:cNvSpPr>
                <a:spLocks noChangeShapeType="1"/>
              </p:cNvSpPr>
              <p:nvPr/>
            </p:nvSpPr>
            <p:spPr bwMode="auto">
              <a:xfrm>
                <a:off x="2712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422"/>
              <p:cNvSpPr>
                <a:spLocks noChangeShapeType="1"/>
              </p:cNvSpPr>
              <p:nvPr/>
            </p:nvSpPr>
            <p:spPr bwMode="auto">
              <a:xfrm>
                <a:off x="2712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423"/>
              <p:cNvSpPr>
                <a:spLocks noChangeShapeType="1"/>
              </p:cNvSpPr>
              <p:nvPr/>
            </p:nvSpPr>
            <p:spPr bwMode="auto">
              <a:xfrm>
                <a:off x="2712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424"/>
              <p:cNvSpPr>
                <a:spLocks noChangeShapeType="1"/>
              </p:cNvSpPr>
              <p:nvPr/>
            </p:nvSpPr>
            <p:spPr bwMode="auto">
              <a:xfrm>
                <a:off x="2712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425"/>
              <p:cNvSpPr>
                <a:spLocks noChangeShapeType="1"/>
              </p:cNvSpPr>
              <p:nvPr/>
            </p:nvSpPr>
            <p:spPr bwMode="auto">
              <a:xfrm>
                <a:off x="2712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426"/>
              <p:cNvSpPr>
                <a:spLocks noChangeShapeType="1"/>
              </p:cNvSpPr>
              <p:nvPr/>
            </p:nvSpPr>
            <p:spPr bwMode="auto">
              <a:xfrm>
                <a:off x="2712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427"/>
              <p:cNvSpPr>
                <a:spLocks noChangeShapeType="1"/>
              </p:cNvSpPr>
              <p:nvPr/>
            </p:nvSpPr>
            <p:spPr bwMode="auto">
              <a:xfrm>
                <a:off x="2712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428"/>
              <p:cNvSpPr>
                <a:spLocks noChangeShapeType="1"/>
              </p:cNvSpPr>
              <p:nvPr/>
            </p:nvSpPr>
            <p:spPr bwMode="auto">
              <a:xfrm>
                <a:off x="2712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429"/>
              <p:cNvSpPr>
                <a:spLocks noChangeShapeType="1"/>
              </p:cNvSpPr>
              <p:nvPr/>
            </p:nvSpPr>
            <p:spPr bwMode="auto">
              <a:xfrm>
                <a:off x="2712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30"/>
              <p:cNvSpPr>
                <a:spLocks noChangeShapeType="1"/>
              </p:cNvSpPr>
              <p:nvPr/>
            </p:nvSpPr>
            <p:spPr bwMode="auto">
              <a:xfrm>
                <a:off x="2712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31"/>
              <p:cNvSpPr>
                <a:spLocks noChangeShapeType="1"/>
              </p:cNvSpPr>
              <p:nvPr/>
            </p:nvSpPr>
            <p:spPr bwMode="auto">
              <a:xfrm>
                <a:off x="2712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432"/>
              <p:cNvSpPr>
                <a:spLocks noChangeShapeType="1"/>
              </p:cNvSpPr>
              <p:nvPr/>
            </p:nvSpPr>
            <p:spPr bwMode="auto">
              <a:xfrm>
                <a:off x="2712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433"/>
              <p:cNvSpPr>
                <a:spLocks noChangeShapeType="1"/>
              </p:cNvSpPr>
              <p:nvPr/>
            </p:nvSpPr>
            <p:spPr bwMode="auto">
              <a:xfrm>
                <a:off x="2712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434"/>
              <p:cNvSpPr>
                <a:spLocks noChangeShapeType="1"/>
              </p:cNvSpPr>
              <p:nvPr/>
            </p:nvSpPr>
            <p:spPr bwMode="auto">
              <a:xfrm>
                <a:off x="2712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435"/>
              <p:cNvSpPr>
                <a:spLocks noChangeShapeType="1"/>
              </p:cNvSpPr>
              <p:nvPr/>
            </p:nvSpPr>
            <p:spPr bwMode="auto">
              <a:xfrm>
                <a:off x="2712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436"/>
              <p:cNvSpPr>
                <a:spLocks noChangeShapeType="1"/>
              </p:cNvSpPr>
              <p:nvPr/>
            </p:nvSpPr>
            <p:spPr bwMode="auto">
              <a:xfrm>
                <a:off x="2712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437"/>
              <p:cNvSpPr>
                <a:spLocks noChangeShapeType="1"/>
              </p:cNvSpPr>
              <p:nvPr/>
            </p:nvSpPr>
            <p:spPr bwMode="auto">
              <a:xfrm>
                <a:off x="2712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438"/>
              <p:cNvSpPr>
                <a:spLocks noChangeShapeType="1"/>
              </p:cNvSpPr>
              <p:nvPr/>
            </p:nvSpPr>
            <p:spPr bwMode="auto">
              <a:xfrm>
                <a:off x="2712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39"/>
              <p:cNvSpPr>
                <a:spLocks noChangeArrowheads="1"/>
              </p:cNvSpPr>
              <p:nvPr/>
            </p:nvSpPr>
            <p:spPr bwMode="auto">
              <a:xfrm>
                <a:off x="2712" y="344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29" name="Rectangle 440"/>
              <p:cNvSpPr>
                <a:spLocks noChangeArrowheads="1"/>
              </p:cNvSpPr>
              <p:nvPr/>
            </p:nvSpPr>
            <p:spPr bwMode="auto">
              <a:xfrm>
                <a:off x="2712" y="345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0" name="Rectangle 441"/>
              <p:cNvSpPr>
                <a:spLocks noChangeArrowheads="1"/>
              </p:cNvSpPr>
              <p:nvPr/>
            </p:nvSpPr>
            <p:spPr bwMode="auto">
              <a:xfrm>
                <a:off x="2712" y="344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1" name="Rectangle 442"/>
              <p:cNvSpPr>
                <a:spLocks noChangeArrowheads="1"/>
              </p:cNvSpPr>
              <p:nvPr/>
            </p:nvSpPr>
            <p:spPr bwMode="auto">
              <a:xfrm>
                <a:off x="2900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2" name="Rectangle 443"/>
              <p:cNvSpPr>
                <a:spLocks noChangeArrowheads="1"/>
              </p:cNvSpPr>
              <p:nvPr/>
            </p:nvSpPr>
            <p:spPr bwMode="auto">
              <a:xfrm>
                <a:off x="2900" y="163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3" name="Rectangle 444"/>
              <p:cNvSpPr>
                <a:spLocks noChangeArrowheads="1"/>
              </p:cNvSpPr>
              <p:nvPr/>
            </p:nvSpPr>
            <p:spPr bwMode="auto">
              <a:xfrm>
                <a:off x="2900" y="162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4" name="Line 445"/>
              <p:cNvSpPr>
                <a:spLocks noChangeShapeType="1"/>
              </p:cNvSpPr>
              <p:nvPr/>
            </p:nvSpPr>
            <p:spPr bwMode="auto">
              <a:xfrm>
                <a:off x="2900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446"/>
              <p:cNvSpPr>
                <a:spLocks noChangeShapeType="1"/>
              </p:cNvSpPr>
              <p:nvPr/>
            </p:nvSpPr>
            <p:spPr bwMode="auto">
              <a:xfrm>
                <a:off x="2900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447"/>
              <p:cNvSpPr>
                <a:spLocks noChangeShapeType="1"/>
              </p:cNvSpPr>
              <p:nvPr/>
            </p:nvSpPr>
            <p:spPr bwMode="auto">
              <a:xfrm>
                <a:off x="2900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448"/>
              <p:cNvSpPr>
                <a:spLocks noChangeShapeType="1"/>
              </p:cNvSpPr>
              <p:nvPr/>
            </p:nvSpPr>
            <p:spPr bwMode="auto">
              <a:xfrm>
                <a:off x="2900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449"/>
              <p:cNvSpPr>
                <a:spLocks noChangeShapeType="1"/>
              </p:cNvSpPr>
              <p:nvPr/>
            </p:nvSpPr>
            <p:spPr bwMode="auto">
              <a:xfrm>
                <a:off x="2900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450"/>
              <p:cNvSpPr>
                <a:spLocks noChangeShapeType="1"/>
              </p:cNvSpPr>
              <p:nvPr/>
            </p:nvSpPr>
            <p:spPr bwMode="auto">
              <a:xfrm>
                <a:off x="2900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451"/>
              <p:cNvSpPr>
                <a:spLocks noChangeShapeType="1"/>
              </p:cNvSpPr>
              <p:nvPr/>
            </p:nvSpPr>
            <p:spPr bwMode="auto">
              <a:xfrm>
                <a:off x="2900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452"/>
              <p:cNvSpPr>
                <a:spLocks noChangeShapeType="1"/>
              </p:cNvSpPr>
              <p:nvPr/>
            </p:nvSpPr>
            <p:spPr bwMode="auto">
              <a:xfrm>
                <a:off x="2900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453"/>
              <p:cNvSpPr>
                <a:spLocks noChangeShapeType="1"/>
              </p:cNvSpPr>
              <p:nvPr/>
            </p:nvSpPr>
            <p:spPr bwMode="auto">
              <a:xfrm>
                <a:off x="2900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454"/>
              <p:cNvSpPr>
                <a:spLocks noChangeShapeType="1"/>
              </p:cNvSpPr>
              <p:nvPr/>
            </p:nvSpPr>
            <p:spPr bwMode="auto">
              <a:xfrm>
                <a:off x="2900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455"/>
              <p:cNvSpPr>
                <a:spLocks noChangeShapeType="1"/>
              </p:cNvSpPr>
              <p:nvPr/>
            </p:nvSpPr>
            <p:spPr bwMode="auto">
              <a:xfrm>
                <a:off x="2900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456"/>
              <p:cNvSpPr>
                <a:spLocks noChangeShapeType="1"/>
              </p:cNvSpPr>
              <p:nvPr/>
            </p:nvSpPr>
            <p:spPr bwMode="auto">
              <a:xfrm>
                <a:off x="2900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457"/>
              <p:cNvSpPr>
                <a:spLocks noChangeShapeType="1"/>
              </p:cNvSpPr>
              <p:nvPr/>
            </p:nvSpPr>
            <p:spPr bwMode="auto">
              <a:xfrm>
                <a:off x="2900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458"/>
              <p:cNvSpPr>
                <a:spLocks noChangeShapeType="1"/>
              </p:cNvSpPr>
              <p:nvPr/>
            </p:nvSpPr>
            <p:spPr bwMode="auto">
              <a:xfrm>
                <a:off x="2900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459"/>
              <p:cNvSpPr>
                <a:spLocks noChangeShapeType="1"/>
              </p:cNvSpPr>
              <p:nvPr/>
            </p:nvSpPr>
            <p:spPr bwMode="auto">
              <a:xfrm>
                <a:off x="2900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460"/>
              <p:cNvSpPr>
                <a:spLocks noChangeShapeType="1"/>
              </p:cNvSpPr>
              <p:nvPr/>
            </p:nvSpPr>
            <p:spPr bwMode="auto">
              <a:xfrm>
                <a:off x="2900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461"/>
              <p:cNvSpPr>
                <a:spLocks noChangeShapeType="1"/>
              </p:cNvSpPr>
              <p:nvPr/>
            </p:nvSpPr>
            <p:spPr bwMode="auto">
              <a:xfrm>
                <a:off x="2900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462"/>
              <p:cNvSpPr>
                <a:spLocks noChangeShapeType="1"/>
              </p:cNvSpPr>
              <p:nvPr/>
            </p:nvSpPr>
            <p:spPr bwMode="auto">
              <a:xfrm>
                <a:off x="2900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463"/>
              <p:cNvSpPr>
                <a:spLocks noChangeShapeType="1"/>
              </p:cNvSpPr>
              <p:nvPr/>
            </p:nvSpPr>
            <p:spPr bwMode="auto">
              <a:xfrm>
                <a:off x="2900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464"/>
              <p:cNvSpPr>
                <a:spLocks noChangeShapeType="1"/>
              </p:cNvSpPr>
              <p:nvPr/>
            </p:nvSpPr>
            <p:spPr bwMode="auto">
              <a:xfrm>
                <a:off x="2900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465"/>
              <p:cNvSpPr>
                <a:spLocks noChangeShapeType="1"/>
              </p:cNvSpPr>
              <p:nvPr/>
            </p:nvSpPr>
            <p:spPr bwMode="auto">
              <a:xfrm>
                <a:off x="2900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466"/>
              <p:cNvSpPr>
                <a:spLocks noChangeShapeType="1"/>
              </p:cNvSpPr>
              <p:nvPr/>
            </p:nvSpPr>
            <p:spPr bwMode="auto">
              <a:xfrm>
                <a:off x="2900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467"/>
              <p:cNvSpPr>
                <a:spLocks noChangeShapeType="1"/>
              </p:cNvSpPr>
              <p:nvPr/>
            </p:nvSpPr>
            <p:spPr bwMode="auto">
              <a:xfrm>
                <a:off x="2900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468"/>
              <p:cNvSpPr>
                <a:spLocks noChangeShapeType="1"/>
              </p:cNvSpPr>
              <p:nvPr/>
            </p:nvSpPr>
            <p:spPr bwMode="auto">
              <a:xfrm>
                <a:off x="2900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469"/>
              <p:cNvSpPr>
                <a:spLocks noChangeShapeType="1"/>
              </p:cNvSpPr>
              <p:nvPr/>
            </p:nvSpPr>
            <p:spPr bwMode="auto">
              <a:xfrm>
                <a:off x="2900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470"/>
              <p:cNvSpPr>
                <a:spLocks noChangeShapeType="1"/>
              </p:cNvSpPr>
              <p:nvPr/>
            </p:nvSpPr>
            <p:spPr bwMode="auto">
              <a:xfrm>
                <a:off x="2900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71"/>
              <p:cNvSpPr>
                <a:spLocks noChangeShapeType="1"/>
              </p:cNvSpPr>
              <p:nvPr/>
            </p:nvSpPr>
            <p:spPr bwMode="auto">
              <a:xfrm>
                <a:off x="2900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72"/>
              <p:cNvSpPr>
                <a:spLocks noChangeArrowheads="1"/>
              </p:cNvSpPr>
              <p:nvPr/>
            </p:nvSpPr>
            <p:spPr bwMode="auto">
              <a:xfrm>
                <a:off x="2900" y="344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2" name="Rectangle 473"/>
              <p:cNvSpPr>
                <a:spLocks noChangeArrowheads="1"/>
              </p:cNvSpPr>
              <p:nvPr/>
            </p:nvSpPr>
            <p:spPr bwMode="auto">
              <a:xfrm>
                <a:off x="2900" y="345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3" name="Rectangle 474"/>
              <p:cNvSpPr>
                <a:spLocks noChangeArrowheads="1"/>
              </p:cNvSpPr>
              <p:nvPr/>
            </p:nvSpPr>
            <p:spPr bwMode="auto">
              <a:xfrm>
                <a:off x="2900" y="344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4" name="Rectangle 475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5" name="Rectangle 476"/>
              <p:cNvSpPr>
                <a:spLocks noChangeArrowheads="1"/>
              </p:cNvSpPr>
              <p:nvPr/>
            </p:nvSpPr>
            <p:spPr bwMode="auto">
              <a:xfrm>
                <a:off x="3109" y="163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6" name="Rectangle 477"/>
              <p:cNvSpPr>
                <a:spLocks noChangeArrowheads="1"/>
              </p:cNvSpPr>
              <p:nvPr/>
            </p:nvSpPr>
            <p:spPr bwMode="auto">
              <a:xfrm>
                <a:off x="3109" y="162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7" name="Line 478"/>
              <p:cNvSpPr>
                <a:spLocks noChangeShapeType="1"/>
              </p:cNvSpPr>
              <p:nvPr/>
            </p:nvSpPr>
            <p:spPr bwMode="auto">
              <a:xfrm>
                <a:off x="3109" y="1688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79"/>
              <p:cNvSpPr>
                <a:spLocks noChangeShapeType="1"/>
              </p:cNvSpPr>
              <p:nvPr/>
            </p:nvSpPr>
            <p:spPr bwMode="auto">
              <a:xfrm>
                <a:off x="3109" y="1744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80"/>
              <p:cNvSpPr>
                <a:spLocks noChangeShapeType="1"/>
              </p:cNvSpPr>
              <p:nvPr/>
            </p:nvSpPr>
            <p:spPr bwMode="auto">
              <a:xfrm>
                <a:off x="3109" y="181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481"/>
              <p:cNvSpPr>
                <a:spLocks noChangeShapeType="1"/>
              </p:cNvSpPr>
              <p:nvPr/>
            </p:nvSpPr>
            <p:spPr bwMode="auto">
              <a:xfrm>
                <a:off x="3109" y="187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482"/>
              <p:cNvSpPr>
                <a:spLocks noChangeShapeType="1"/>
              </p:cNvSpPr>
              <p:nvPr/>
            </p:nvSpPr>
            <p:spPr bwMode="auto">
              <a:xfrm>
                <a:off x="3109" y="194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483"/>
              <p:cNvSpPr>
                <a:spLocks noChangeShapeType="1"/>
              </p:cNvSpPr>
              <p:nvPr/>
            </p:nvSpPr>
            <p:spPr bwMode="auto">
              <a:xfrm>
                <a:off x="3109" y="2008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484"/>
              <p:cNvSpPr>
                <a:spLocks noChangeShapeType="1"/>
              </p:cNvSpPr>
              <p:nvPr/>
            </p:nvSpPr>
            <p:spPr bwMode="auto">
              <a:xfrm>
                <a:off x="3109" y="2074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485"/>
              <p:cNvSpPr>
                <a:spLocks noChangeShapeType="1"/>
              </p:cNvSpPr>
              <p:nvPr/>
            </p:nvSpPr>
            <p:spPr bwMode="auto">
              <a:xfrm>
                <a:off x="3109" y="214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486"/>
              <p:cNvSpPr>
                <a:spLocks noChangeShapeType="1"/>
              </p:cNvSpPr>
              <p:nvPr/>
            </p:nvSpPr>
            <p:spPr bwMode="auto">
              <a:xfrm>
                <a:off x="3109" y="220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487"/>
              <p:cNvSpPr>
                <a:spLocks noChangeShapeType="1"/>
              </p:cNvSpPr>
              <p:nvPr/>
            </p:nvSpPr>
            <p:spPr bwMode="auto">
              <a:xfrm>
                <a:off x="3109" y="227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488"/>
              <p:cNvSpPr>
                <a:spLocks noChangeShapeType="1"/>
              </p:cNvSpPr>
              <p:nvPr/>
            </p:nvSpPr>
            <p:spPr bwMode="auto">
              <a:xfrm>
                <a:off x="3109" y="2339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489"/>
              <p:cNvSpPr>
                <a:spLocks noChangeShapeType="1"/>
              </p:cNvSpPr>
              <p:nvPr/>
            </p:nvSpPr>
            <p:spPr bwMode="auto">
              <a:xfrm>
                <a:off x="3109" y="2405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490"/>
              <p:cNvSpPr>
                <a:spLocks noChangeShapeType="1"/>
              </p:cNvSpPr>
              <p:nvPr/>
            </p:nvSpPr>
            <p:spPr bwMode="auto">
              <a:xfrm>
                <a:off x="3109" y="2460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491"/>
              <p:cNvSpPr>
                <a:spLocks noChangeShapeType="1"/>
              </p:cNvSpPr>
              <p:nvPr/>
            </p:nvSpPr>
            <p:spPr bwMode="auto">
              <a:xfrm>
                <a:off x="3109" y="2526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492"/>
              <p:cNvSpPr>
                <a:spLocks noChangeShapeType="1"/>
              </p:cNvSpPr>
              <p:nvPr/>
            </p:nvSpPr>
            <p:spPr bwMode="auto">
              <a:xfrm>
                <a:off x="3109" y="259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493"/>
              <p:cNvSpPr>
                <a:spLocks noChangeShapeType="1"/>
              </p:cNvSpPr>
              <p:nvPr/>
            </p:nvSpPr>
            <p:spPr bwMode="auto">
              <a:xfrm>
                <a:off x="3109" y="265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494"/>
              <p:cNvSpPr>
                <a:spLocks noChangeShapeType="1"/>
              </p:cNvSpPr>
              <p:nvPr/>
            </p:nvSpPr>
            <p:spPr bwMode="auto">
              <a:xfrm>
                <a:off x="3109" y="272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5"/>
              <p:cNvSpPr>
                <a:spLocks noChangeShapeType="1"/>
              </p:cNvSpPr>
              <p:nvPr/>
            </p:nvSpPr>
            <p:spPr bwMode="auto">
              <a:xfrm>
                <a:off x="3109" y="2791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6"/>
              <p:cNvSpPr>
                <a:spLocks noChangeShapeType="1"/>
              </p:cNvSpPr>
              <p:nvPr/>
            </p:nvSpPr>
            <p:spPr bwMode="auto">
              <a:xfrm>
                <a:off x="3109" y="2857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7"/>
              <p:cNvSpPr>
                <a:spLocks noChangeShapeType="1"/>
              </p:cNvSpPr>
              <p:nvPr/>
            </p:nvSpPr>
            <p:spPr bwMode="auto">
              <a:xfrm>
                <a:off x="3109" y="2923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8"/>
              <p:cNvSpPr>
                <a:spLocks noChangeShapeType="1"/>
              </p:cNvSpPr>
              <p:nvPr/>
            </p:nvSpPr>
            <p:spPr bwMode="auto">
              <a:xfrm>
                <a:off x="3109" y="2989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9"/>
              <p:cNvSpPr>
                <a:spLocks noChangeShapeType="1"/>
              </p:cNvSpPr>
              <p:nvPr/>
            </p:nvSpPr>
            <p:spPr bwMode="auto">
              <a:xfrm>
                <a:off x="3109" y="3056"/>
                <a:ext cx="1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500"/>
              <p:cNvSpPr>
                <a:spLocks noChangeShapeType="1"/>
              </p:cNvSpPr>
              <p:nvPr/>
            </p:nvSpPr>
            <p:spPr bwMode="auto">
              <a:xfrm>
                <a:off x="3109" y="3111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501"/>
              <p:cNvSpPr>
                <a:spLocks noChangeShapeType="1"/>
              </p:cNvSpPr>
              <p:nvPr/>
            </p:nvSpPr>
            <p:spPr bwMode="auto">
              <a:xfrm>
                <a:off x="3109" y="3177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502"/>
              <p:cNvSpPr>
                <a:spLocks noChangeShapeType="1"/>
              </p:cNvSpPr>
              <p:nvPr/>
            </p:nvSpPr>
            <p:spPr bwMode="auto">
              <a:xfrm>
                <a:off x="3109" y="3243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503"/>
              <p:cNvSpPr>
                <a:spLocks noChangeShapeType="1"/>
              </p:cNvSpPr>
              <p:nvPr/>
            </p:nvSpPr>
            <p:spPr bwMode="auto">
              <a:xfrm>
                <a:off x="3109" y="3309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504"/>
              <p:cNvSpPr>
                <a:spLocks noChangeShapeType="1"/>
              </p:cNvSpPr>
              <p:nvPr/>
            </p:nvSpPr>
            <p:spPr bwMode="auto">
              <a:xfrm>
                <a:off x="3109" y="3375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505"/>
              <p:cNvSpPr>
                <a:spLocks noChangeArrowheads="1"/>
              </p:cNvSpPr>
              <p:nvPr/>
            </p:nvSpPr>
            <p:spPr bwMode="auto">
              <a:xfrm>
                <a:off x="3109" y="3442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5" name="Rectangle 506"/>
              <p:cNvSpPr>
                <a:spLocks noChangeArrowheads="1"/>
              </p:cNvSpPr>
              <p:nvPr/>
            </p:nvSpPr>
            <p:spPr bwMode="auto">
              <a:xfrm>
                <a:off x="3109" y="3453"/>
                <a:ext cx="11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6" name="Rectangle 507"/>
              <p:cNvSpPr>
                <a:spLocks noChangeArrowheads="1"/>
              </p:cNvSpPr>
              <p:nvPr/>
            </p:nvSpPr>
            <p:spPr bwMode="auto">
              <a:xfrm>
                <a:off x="3109" y="3442"/>
                <a:ext cx="11" cy="1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7" name="Freeform 508"/>
              <p:cNvSpPr>
                <a:spLocks/>
              </p:cNvSpPr>
              <p:nvPr/>
            </p:nvSpPr>
            <p:spPr bwMode="auto">
              <a:xfrm>
                <a:off x="1917" y="2471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8" name="Freeform 509"/>
              <p:cNvSpPr>
                <a:spLocks/>
              </p:cNvSpPr>
              <p:nvPr/>
            </p:nvSpPr>
            <p:spPr bwMode="auto">
              <a:xfrm>
                <a:off x="2712" y="3453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9" name="Freeform 510"/>
              <p:cNvSpPr>
                <a:spLocks/>
              </p:cNvSpPr>
              <p:nvPr/>
            </p:nvSpPr>
            <p:spPr bwMode="auto">
              <a:xfrm>
                <a:off x="1917" y="2471"/>
                <a:ext cx="806" cy="993"/>
              </a:xfrm>
              <a:custGeom>
                <a:avLst/>
                <a:gdLst>
                  <a:gd name="T0" fmla="*/ 11 w 806"/>
                  <a:gd name="T1" fmla="*/ 0 h 993"/>
                  <a:gd name="T2" fmla="*/ 0 w 806"/>
                  <a:gd name="T3" fmla="*/ 11 h 993"/>
                  <a:gd name="T4" fmla="*/ 795 w 806"/>
                  <a:gd name="T5" fmla="*/ 993 h 993"/>
                  <a:gd name="T6" fmla="*/ 806 w 806"/>
                  <a:gd name="T7" fmla="*/ 982 h 993"/>
                  <a:gd name="T8" fmla="*/ 11 w 806"/>
                  <a:gd name="T9" fmla="*/ 0 h 9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6"/>
                  <a:gd name="T16" fmla="*/ 0 h 993"/>
                  <a:gd name="T17" fmla="*/ 806 w 806"/>
                  <a:gd name="T18" fmla="*/ 993 h 9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6" h="993">
                    <a:moveTo>
                      <a:pt x="11" y="0"/>
                    </a:moveTo>
                    <a:lnTo>
                      <a:pt x="0" y="11"/>
                    </a:lnTo>
                    <a:lnTo>
                      <a:pt x="795" y="993"/>
                    </a:lnTo>
                    <a:lnTo>
                      <a:pt x="806" y="982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0" name="Freeform 511"/>
              <p:cNvSpPr>
                <a:spLocks/>
              </p:cNvSpPr>
              <p:nvPr/>
            </p:nvSpPr>
            <p:spPr bwMode="auto">
              <a:xfrm>
                <a:off x="1917" y="2471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1" name="Freeform 512"/>
              <p:cNvSpPr>
                <a:spLocks/>
              </p:cNvSpPr>
              <p:nvPr/>
            </p:nvSpPr>
            <p:spPr bwMode="auto">
              <a:xfrm>
                <a:off x="2900" y="3453"/>
                <a:ext cx="11" cy="11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0 w 11"/>
                  <a:gd name="T5" fmla="*/ 11 h 11"/>
                  <a:gd name="T6" fmla="*/ 0 w 11"/>
                  <a:gd name="T7" fmla="*/ 11 h 11"/>
                  <a:gd name="T8" fmla="*/ 11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1"/>
                  <a:gd name="T17" fmla="*/ 11 w 11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1">
                    <a:moveTo>
                      <a:pt x="11" y="0"/>
                    </a:moveTo>
                    <a:lnTo>
                      <a:pt x="11" y="0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5" name="Freeform 514"/>
            <p:cNvSpPr>
              <a:spLocks/>
            </p:cNvSpPr>
            <p:nvPr/>
          </p:nvSpPr>
          <p:spPr bwMode="auto">
            <a:xfrm>
              <a:off x="1917" y="2471"/>
              <a:ext cx="994" cy="993"/>
            </a:xfrm>
            <a:custGeom>
              <a:avLst/>
              <a:gdLst>
                <a:gd name="T0" fmla="*/ 2147482609 w 994"/>
                <a:gd name="T1" fmla="*/ 0 h 993"/>
                <a:gd name="T2" fmla="*/ 0 w 994"/>
                <a:gd name="T3" fmla="*/ 2147482608 h 993"/>
                <a:gd name="T4" fmla="*/ 2147482609 w 994"/>
                <a:gd name="T5" fmla="*/ 2147482608 h 993"/>
                <a:gd name="T6" fmla="*/ 2147482609 w 994"/>
                <a:gd name="T7" fmla="*/ 2147482608 h 993"/>
                <a:gd name="T8" fmla="*/ 2147482609 w 994"/>
                <a:gd name="T9" fmla="*/ 0 h 9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4"/>
                <a:gd name="T16" fmla="*/ 0 h 993"/>
                <a:gd name="T17" fmla="*/ 994 w 994"/>
                <a:gd name="T18" fmla="*/ 993 h 9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4" h="993">
                  <a:moveTo>
                    <a:pt x="11" y="0"/>
                  </a:moveTo>
                  <a:lnTo>
                    <a:pt x="0" y="11"/>
                  </a:lnTo>
                  <a:lnTo>
                    <a:pt x="983" y="993"/>
                  </a:lnTo>
                  <a:lnTo>
                    <a:pt x="994" y="982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Freeform 515"/>
            <p:cNvSpPr>
              <a:spLocks/>
            </p:cNvSpPr>
            <p:nvPr/>
          </p:nvSpPr>
          <p:spPr bwMode="auto">
            <a:xfrm>
              <a:off x="1917" y="2471"/>
              <a:ext cx="11" cy="11"/>
            </a:xfrm>
            <a:custGeom>
              <a:avLst/>
              <a:gdLst>
                <a:gd name="T0" fmla="*/ 2147482391 w 11"/>
                <a:gd name="T1" fmla="*/ 0 h 11"/>
                <a:gd name="T2" fmla="*/ 2147482391 w 11"/>
                <a:gd name="T3" fmla="*/ 0 h 11"/>
                <a:gd name="T4" fmla="*/ 0 w 11"/>
                <a:gd name="T5" fmla="*/ 2147482391 h 11"/>
                <a:gd name="T6" fmla="*/ 0 w 11"/>
                <a:gd name="T7" fmla="*/ 2147482391 h 11"/>
                <a:gd name="T8" fmla="*/ 2147482391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Freeform 516"/>
            <p:cNvSpPr>
              <a:spLocks/>
            </p:cNvSpPr>
            <p:nvPr/>
          </p:nvSpPr>
          <p:spPr bwMode="auto">
            <a:xfrm>
              <a:off x="3109" y="3453"/>
              <a:ext cx="11" cy="11"/>
            </a:xfrm>
            <a:custGeom>
              <a:avLst/>
              <a:gdLst>
                <a:gd name="T0" fmla="*/ 2147482391 w 11"/>
                <a:gd name="T1" fmla="*/ 0 h 11"/>
                <a:gd name="T2" fmla="*/ 2147482391 w 11"/>
                <a:gd name="T3" fmla="*/ 0 h 11"/>
                <a:gd name="T4" fmla="*/ 0 w 11"/>
                <a:gd name="T5" fmla="*/ 2147482391 h 11"/>
                <a:gd name="T6" fmla="*/ 0 w 11"/>
                <a:gd name="T7" fmla="*/ 2147482391 h 11"/>
                <a:gd name="T8" fmla="*/ 2147482391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Freeform 517"/>
            <p:cNvSpPr>
              <a:spLocks/>
            </p:cNvSpPr>
            <p:nvPr/>
          </p:nvSpPr>
          <p:spPr bwMode="auto">
            <a:xfrm>
              <a:off x="1917" y="2471"/>
              <a:ext cx="1203" cy="993"/>
            </a:xfrm>
            <a:custGeom>
              <a:avLst/>
              <a:gdLst>
                <a:gd name="T0" fmla="*/ 2147482264 w 1203"/>
                <a:gd name="T1" fmla="*/ 0 h 993"/>
                <a:gd name="T2" fmla="*/ 0 w 1203"/>
                <a:gd name="T3" fmla="*/ 2147482608 h 993"/>
                <a:gd name="T4" fmla="*/ 2147482264 w 1203"/>
                <a:gd name="T5" fmla="*/ 2147482608 h 993"/>
                <a:gd name="T6" fmla="*/ 2147482264 w 1203"/>
                <a:gd name="T7" fmla="*/ 2147482608 h 993"/>
                <a:gd name="T8" fmla="*/ 2147482264 w 1203"/>
                <a:gd name="T9" fmla="*/ 0 h 9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3"/>
                <a:gd name="T16" fmla="*/ 0 h 993"/>
                <a:gd name="T17" fmla="*/ 1203 w 1203"/>
                <a:gd name="T18" fmla="*/ 993 h 9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3" h="993">
                  <a:moveTo>
                    <a:pt x="11" y="0"/>
                  </a:moveTo>
                  <a:lnTo>
                    <a:pt x="0" y="11"/>
                  </a:lnTo>
                  <a:lnTo>
                    <a:pt x="1192" y="993"/>
                  </a:lnTo>
                  <a:lnTo>
                    <a:pt x="1203" y="982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518"/>
            <p:cNvSpPr>
              <a:spLocks noChangeArrowheads="1"/>
            </p:cNvSpPr>
            <p:nvPr/>
          </p:nvSpPr>
          <p:spPr bwMode="auto">
            <a:xfrm>
              <a:off x="2027" y="1754"/>
              <a:ext cx="1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Freeform 519"/>
            <p:cNvSpPr>
              <a:spLocks/>
            </p:cNvSpPr>
            <p:nvPr/>
          </p:nvSpPr>
          <p:spPr bwMode="auto">
            <a:xfrm>
              <a:off x="1928" y="1720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2147482158 h 67"/>
                <a:gd name="T4" fmla="*/ 2147482540 w 110"/>
                <a:gd name="T5" fmla="*/ 2147482158 h 67"/>
                <a:gd name="T6" fmla="*/ 2147482540 w 110"/>
                <a:gd name="T7" fmla="*/ 2147482158 h 67"/>
                <a:gd name="T8" fmla="*/ 0 w 110"/>
                <a:gd name="T9" fmla="*/ 2147482158 h 67"/>
                <a:gd name="T10" fmla="*/ 0 w 110"/>
                <a:gd name="T11" fmla="*/ 2147482158 h 67"/>
                <a:gd name="T12" fmla="*/ 0 w 110"/>
                <a:gd name="T13" fmla="*/ 2147482158 h 67"/>
                <a:gd name="T14" fmla="*/ 2147482540 w 110"/>
                <a:gd name="T15" fmla="*/ 0 h 67"/>
                <a:gd name="T16" fmla="*/ 2147482540 w 110"/>
                <a:gd name="T17" fmla="*/ 0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0 w 110"/>
                <a:gd name="T23" fmla="*/ 2147482158 h 67"/>
                <a:gd name="T24" fmla="*/ 0 w 110"/>
                <a:gd name="T25" fmla="*/ 2147482158 h 67"/>
                <a:gd name="T26" fmla="*/ 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2147482158 h 67"/>
                <a:gd name="T32" fmla="*/ 2147482540 w 110"/>
                <a:gd name="T33" fmla="*/ 2147482158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99" y="45"/>
                  </a:moveTo>
                  <a:lnTo>
                    <a:pt x="110" y="67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110" y="12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56"/>
                  </a:lnTo>
                  <a:lnTo>
                    <a:pt x="110" y="67"/>
                  </a:lnTo>
                  <a:lnTo>
                    <a:pt x="99" y="67"/>
                  </a:lnTo>
                  <a:lnTo>
                    <a:pt x="88" y="45"/>
                  </a:lnTo>
                  <a:lnTo>
                    <a:pt x="99" y="4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Freeform 520"/>
            <p:cNvSpPr>
              <a:spLocks/>
            </p:cNvSpPr>
            <p:nvPr/>
          </p:nvSpPr>
          <p:spPr bwMode="auto">
            <a:xfrm>
              <a:off x="2016" y="1732"/>
              <a:ext cx="22" cy="33"/>
            </a:xfrm>
            <a:custGeom>
              <a:avLst/>
              <a:gdLst>
                <a:gd name="T0" fmla="*/ 2147482391 w 22"/>
                <a:gd name="T1" fmla="*/ 0 h 33"/>
                <a:gd name="T2" fmla="*/ 2147482391 w 22"/>
                <a:gd name="T3" fmla="*/ 2147482143 h 33"/>
                <a:gd name="T4" fmla="*/ 0 w 22"/>
                <a:gd name="T5" fmla="*/ 2147482143 h 33"/>
                <a:gd name="T6" fmla="*/ 0 w 22"/>
                <a:gd name="T7" fmla="*/ 2147482143 h 33"/>
                <a:gd name="T8" fmla="*/ 0 w 22"/>
                <a:gd name="T9" fmla="*/ 2147482143 h 33"/>
                <a:gd name="T10" fmla="*/ 2147482391 w 22"/>
                <a:gd name="T11" fmla="*/ 0 h 33"/>
                <a:gd name="T12" fmla="*/ 2147482391 w 2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3"/>
                <a:gd name="T23" fmla="*/ 22 w 2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3">
                  <a:moveTo>
                    <a:pt x="22" y="0"/>
                  </a:moveTo>
                  <a:lnTo>
                    <a:pt x="11" y="33"/>
                  </a:lnTo>
                  <a:lnTo>
                    <a:pt x="0" y="33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Freeform 521"/>
            <p:cNvSpPr>
              <a:spLocks/>
            </p:cNvSpPr>
            <p:nvPr/>
          </p:nvSpPr>
          <p:spPr bwMode="auto">
            <a:xfrm>
              <a:off x="1928" y="1732"/>
              <a:ext cx="110" cy="55"/>
            </a:xfrm>
            <a:custGeom>
              <a:avLst/>
              <a:gdLst>
                <a:gd name="T0" fmla="*/ 2147482540 w 110"/>
                <a:gd name="T1" fmla="*/ 2147482540 h 55"/>
                <a:gd name="T2" fmla="*/ 2147482540 w 110"/>
                <a:gd name="T3" fmla="*/ 2147482540 h 55"/>
                <a:gd name="T4" fmla="*/ 0 w 110"/>
                <a:gd name="T5" fmla="*/ 2147482540 h 55"/>
                <a:gd name="T6" fmla="*/ 2147482540 w 110"/>
                <a:gd name="T7" fmla="*/ 0 h 55"/>
                <a:gd name="T8" fmla="*/ 2147482540 w 11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5"/>
                <a:gd name="T17" fmla="*/ 110 w 11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5">
                  <a:moveTo>
                    <a:pt x="99" y="33"/>
                  </a:moveTo>
                  <a:lnTo>
                    <a:pt x="110" y="55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99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Rectangle 522"/>
            <p:cNvSpPr>
              <a:spLocks noChangeArrowheads="1"/>
            </p:cNvSpPr>
            <p:nvPr/>
          </p:nvSpPr>
          <p:spPr bwMode="auto">
            <a:xfrm>
              <a:off x="2038" y="1765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523"/>
            <p:cNvSpPr>
              <a:spLocks noChangeArrowheads="1"/>
            </p:cNvSpPr>
            <p:nvPr/>
          </p:nvSpPr>
          <p:spPr bwMode="auto">
            <a:xfrm>
              <a:off x="2116" y="1755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Rectangle 524"/>
            <p:cNvSpPr>
              <a:spLocks noChangeArrowheads="1"/>
            </p:cNvSpPr>
            <p:nvPr/>
          </p:nvSpPr>
          <p:spPr bwMode="auto">
            <a:xfrm>
              <a:off x="2038" y="1755"/>
              <a:ext cx="78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6" name="Rectangle 525"/>
            <p:cNvSpPr>
              <a:spLocks noChangeArrowheads="1"/>
            </p:cNvSpPr>
            <p:nvPr/>
          </p:nvSpPr>
          <p:spPr bwMode="auto">
            <a:xfrm>
              <a:off x="2579" y="1755"/>
              <a:ext cx="22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526"/>
            <p:cNvSpPr>
              <a:spLocks/>
            </p:cNvSpPr>
            <p:nvPr/>
          </p:nvSpPr>
          <p:spPr bwMode="auto">
            <a:xfrm>
              <a:off x="2579" y="1722"/>
              <a:ext cx="111" cy="66"/>
            </a:xfrm>
            <a:custGeom>
              <a:avLst/>
              <a:gdLst>
                <a:gd name="T0" fmla="*/ 2147482546 w 111"/>
                <a:gd name="T1" fmla="*/ 2147482143 h 66"/>
                <a:gd name="T2" fmla="*/ 2147482546 w 111"/>
                <a:gd name="T3" fmla="*/ 0 h 66"/>
                <a:gd name="T4" fmla="*/ 2147482546 w 111"/>
                <a:gd name="T5" fmla="*/ 0 h 66"/>
                <a:gd name="T6" fmla="*/ 2147482546 w 111"/>
                <a:gd name="T7" fmla="*/ 0 h 66"/>
                <a:gd name="T8" fmla="*/ 2147482546 w 111"/>
                <a:gd name="T9" fmla="*/ 2147482143 h 66"/>
                <a:gd name="T10" fmla="*/ 2147482546 w 111"/>
                <a:gd name="T11" fmla="*/ 2147482143 h 66"/>
                <a:gd name="T12" fmla="*/ 2147482546 w 111"/>
                <a:gd name="T13" fmla="*/ 2147482143 h 66"/>
                <a:gd name="T14" fmla="*/ 2147482546 w 111"/>
                <a:gd name="T15" fmla="*/ 2147482143 h 66"/>
                <a:gd name="T16" fmla="*/ 0 w 111"/>
                <a:gd name="T17" fmla="*/ 2147482143 h 66"/>
                <a:gd name="T18" fmla="*/ 2147482546 w 111"/>
                <a:gd name="T19" fmla="*/ 2147482143 h 66"/>
                <a:gd name="T20" fmla="*/ 2147482546 w 111"/>
                <a:gd name="T21" fmla="*/ 2147482143 h 66"/>
                <a:gd name="T22" fmla="*/ 2147482546 w 111"/>
                <a:gd name="T23" fmla="*/ 2147482143 h 66"/>
                <a:gd name="T24" fmla="*/ 2147482546 w 111"/>
                <a:gd name="T25" fmla="*/ 2147482143 h 66"/>
                <a:gd name="T26" fmla="*/ 2147482546 w 111"/>
                <a:gd name="T27" fmla="*/ 2147482143 h 66"/>
                <a:gd name="T28" fmla="*/ 2147482546 w 111"/>
                <a:gd name="T29" fmla="*/ 2147482143 h 66"/>
                <a:gd name="T30" fmla="*/ 2147482546 w 111"/>
                <a:gd name="T31" fmla="*/ 0 h 66"/>
                <a:gd name="T32" fmla="*/ 2147482546 w 111"/>
                <a:gd name="T33" fmla="*/ 0 h 66"/>
                <a:gd name="T34" fmla="*/ 2147482546 w 111"/>
                <a:gd name="T35" fmla="*/ 2147482143 h 66"/>
                <a:gd name="T36" fmla="*/ 2147482546 w 111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66"/>
                <a:gd name="T59" fmla="*/ 111 w 111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66">
                  <a:moveTo>
                    <a:pt x="22" y="33"/>
                  </a:moveTo>
                  <a:lnTo>
                    <a:pt x="11" y="0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11" y="55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4" y="33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" name="Freeform 527"/>
            <p:cNvSpPr>
              <a:spLocks/>
            </p:cNvSpPr>
            <p:nvPr/>
          </p:nvSpPr>
          <p:spPr bwMode="auto">
            <a:xfrm>
              <a:off x="2590" y="1755"/>
              <a:ext cx="23" cy="22"/>
            </a:xfrm>
            <a:custGeom>
              <a:avLst/>
              <a:gdLst>
                <a:gd name="T0" fmla="*/ 0 w 23"/>
                <a:gd name="T1" fmla="*/ 2147482391 h 22"/>
                <a:gd name="T2" fmla="*/ 2147482424 w 23"/>
                <a:gd name="T3" fmla="*/ 0 h 22"/>
                <a:gd name="T4" fmla="*/ 2147482424 w 23"/>
                <a:gd name="T5" fmla="*/ 0 h 22"/>
                <a:gd name="T6" fmla="*/ 2147482424 w 23"/>
                <a:gd name="T7" fmla="*/ 0 h 22"/>
                <a:gd name="T8" fmla="*/ 2147482424 w 23"/>
                <a:gd name="T9" fmla="*/ 0 h 22"/>
                <a:gd name="T10" fmla="*/ 2147482424 w 23"/>
                <a:gd name="T11" fmla="*/ 2147482391 h 22"/>
                <a:gd name="T12" fmla="*/ 0 w 23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0" y="22"/>
                  </a:moveTo>
                  <a:lnTo>
                    <a:pt x="11" y="0"/>
                  </a:lnTo>
                  <a:lnTo>
                    <a:pt x="23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Freeform 528"/>
            <p:cNvSpPr>
              <a:spLocks/>
            </p:cNvSpPr>
            <p:nvPr/>
          </p:nvSpPr>
          <p:spPr bwMode="auto">
            <a:xfrm>
              <a:off x="2590" y="1722"/>
              <a:ext cx="100" cy="55"/>
            </a:xfrm>
            <a:custGeom>
              <a:avLst/>
              <a:gdLst>
                <a:gd name="T0" fmla="*/ 2147482481 w 100"/>
                <a:gd name="T1" fmla="*/ 2147482540 h 55"/>
                <a:gd name="T2" fmla="*/ 0 w 100"/>
                <a:gd name="T3" fmla="*/ 0 h 55"/>
                <a:gd name="T4" fmla="*/ 2147482481 w 100"/>
                <a:gd name="T5" fmla="*/ 2147482540 h 55"/>
                <a:gd name="T6" fmla="*/ 0 w 100"/>
                <a:gd name="T7" fmla="*/ 2147482540 h 55"/>
                <a:gd name="T8" fmla="*/ 2147482481 w 10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5"/>
                <a:gd name="T17" fmla="*/ 100 w 10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5">
                  <a:moveTo>
                    <a:pt x="11" y="33"/>
                  </a:moveTo>
                  <a:lnTo>
                    <a:pt x="0" y="0"/>
                  </a:lnTo>
                  <a:lnTo>
                    <a:pt x="100" y="33"/>
                  </a:lnTo>
                  <a:lnTo>
                    <a:pt x="0" y="55"/>
                  </a:lnTo>
                  <a:lnTo>
                    <a:pt x="11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Rectangle 529"/>
            <p:cNvSpPr>
              <a:spLocks noChangeArrowheads="1"/>
            </p:cNvSpPr>
            <p:nvPr/>
          </p:nvSpPr>
          <p:spPr bwMode="auto">
            <a:xfrm>
              <a:off x="2513" y="1755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Rectangle 530"/>
            <p:cNvSpPr>
              <a:spLocks noChangeArrowheads="1"/>
            </p:cNvSpPr>
            <p:nvPr/>
          </p:nvSpPr>
          <p:spPr bwMode="auto">
            <a:xfrm>
              <a:off x="2579" y="1755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2" name="Rectangle 531"/>
            <p:cNvSpPr>
              <a:spLocks noChangeArrowheads="1"/>
            </p:cNvSpPr>
            <p:nvPr/>
          </p:nvSpPr>
          <p:spPr bwMode="auto">
            <a:xfrm>
              <a:off x="2513" y="1755"/>
              <a:ext cx="66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Rectangle 532"/>
            <p:cNvSpPr>
              <a:spLocks noChangeArrowheads="1"/>
            </p:cNvSpPr>
            <p:nvPr/>
          </p:nvSpPr>
          <p:spPr bwMode="auto">
            <a:xfrm>
              <a:off x="2215" y="1644"/>
              <a:ext cx="12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4" name="Rectangle 533"/>
            <p:cNvSpPr>
              <a:spLocks noChangeArrowheads="1"/>
            </p:cNvSpPr>
            <p:nvPr/>
          </p:nvSpPr>
          <p:spPr bwMode="auto">
            <a:xfrm>
              <a:off x="2302" y="1710"/>
              <a:ext cx="6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5" name="Rectangle 534"/>
            <p:cNvSpPr>
              <a:spLocks noChangeArrowheads="1"/>
            </p:cNvSpPr>
            <p:nvPr/>
          </p:nvSpPr>
          <p:spPr bwMode="auto">
            <a:xfrm>
              <a:off x="2359" y="1710"/>
              <a:ext cx="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3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6" name="Rectangle 535"/>
            <p:cNvSpPr>
              <a:spLocks noChangeArrowheads="1"/>
            </p:cNvSpPr>
            <p:nvPr/>
          </p:nvSpPr>
          <p:spPr bwMode="auto">
            <a:xfrm>
              <a:off x="2027" y="1952"/>
              <a:ext cx="1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536"/>
            <p:cNvSpPr>
              <a:spLocks/>
            </p:cNvSpPr>
            <p:nvPr/>
          </p:nvSpPr>
          <p:spPr bwMode="auto">
            <a:xfrm>
              <a:off x="1928" y="1919"/>
              <a:ext cx="110" cy="66"/>
            </a:xfrm>
            <a:custGeom>
              <a:avLst/>
              <a:gdLst>
                <a:gd name="T0" fmla="*/ 2147482540 w 110"/>
                <a:gd name="T1" fmla="*/ 2147482143 h 66"/>
                <a:gd name="T2" fmla="*/ 2147482540 w 110"/>
                <a:gd name="T3" fmla="*/ 2147482143 h 66"/>
                <a:gd name="T4" fmla="*/ 2147482540 w 110"/>
                <a:gd name="T5" fmla="*/ 2147482143 h 66"/>
                <a:gd name="T6" fmla="*/ 2147482540 w 110"/>
                <a:gd name="T7" fmla="*/ 2147482143 h 66"/>
                <a:gd name="T8" fmla="*/ 0 w 110"/>
                <a:gd name="T9" fmla="*/ 2147482143 h 66"/>
                <a:gd name="T10" fmla="*/ 0 w 110"/>
                <a:gd name="T11" fmla="*/ 2147482143 h 66"/>
                <a:gd name="T12" fmla="*/ 0 w 110"/>
                <a:gd name="T13" fmla="*/ 2147482143 h 66"/>
                <a:gd name="T14" fmla="*/ 2147482540 w 110"/>
                <a:gd name="T15" fmla="*/ 0 h 66"/>
                <a:gd name="T16" fmla="*/ 2147482540 w 110"/>
                <a:gd name="T17" fmla="*/ 0 h 66"/>
                <a:gd name="T18" fmla="*/ 2147482540 w 110"/>
                <a:gd name="T19" fmla="*/ 2147482143 h 66"/>
                <a:gd name="T20" fmla="*/ 2147482540 w 110"/>
                <a:gd name="T21" fmla="*/ 2147482143 h 66"/>
                <a:gd name="T22" fmla="*/ 0 w 110"/>
                <a:gd name="T23" fmla="*/ 2147482143 h 66"/>
                <a:gd name="T24" fmla="*/ 0 w 110"/>
                <a:gd name="T25" fmla="*/ 2147482143 h 66"/>
                <a:gd name="T26" fmla="*/ 0 w 110"/>
                <a:gd name="T27" fmla="*/ 2147482143 h 66"/>
                <a:gd name="T28" fmla="*/ 2147482540 w 110"/>
                <a:gd name="T29" fmla="*/ 2147482143 h 66"/>
                <a:gd name="T30" fmla="*/ 2147482540 w 110"/>
                <a:gd name="T31" fmla="*/ 2147482143 h 66"/>
                <a:gd name="T32" fmla="*/ 2147482540 w 110"/>
                <a:gd name="T33" fmla="*/ 2147482143 h 66"/>
                <a:gd name="T34" fmla="*/ 2147482540 w 110"/>
                <a:gd name="T35" fmla="*/ 2147482143 h 66"/>
                <a:gd name="T36" fmla="*/ 2147482540 w 110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6"/>
                <a:gd name="T59" fmla="*/ 110 w 110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6">
                  <a:moveTo>
                    <a:pt x="99" y="44"/>
                  </a:moveTo>
                  <a:lnTo>
                    <a:pt x="110" y="66"/>
                  </a:lnTo>
                  <a:lnTo>
                    <a:pt x="0" y="44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110" y="11"/>
                  </a:lnTo>
                  <a:lnTo>
                    <a:pt x="0" y="44"/>
                  </a:lnTo>
                  <a:lnTo>
                    <a:pt x="0" y="33"/>
                  </a:lnTo>
                  <a:lnTo>
                    <a:pt x="110" y="55"/>
                  </a:lnTo>
                  <a:lnTo>
                    <a:pt x="110" y="66"/>
                  </a:lnTo>
                  <a:lnTo>
                    <a:pt x="99" y="66"/>
                  </a:lnTo>
                  <a:lnTo>
                    <a:pt x="88" y="44"/>
                  </a:lnTo>
                  <a:lnTo>
                    <a:pt x="99" y="4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8" name="Freeform 537"/>
            <p:cNvSpPr>
              <a:spLocks/>
            </p:cNvSpPr>
            <p:nvPr/>
          </p:nvSpPr>
          <p:spPr bwMode="auto">
            <a:xfrm>
              <a:off x="2016" y="1930"/>
              <a:ext cx="22" cy="33"/>
            </a:xfrm>
            <a:custGeom>
              <a:avLst/>
              <a:gdLst>
                <a:gd name="T0" fmla="*/ 2147482391 w 22"/>
                <a:gd name="T1" fmla="*/ 0 h 33"/>
                <a:gd name="T2" fmla="*/ 2147482391 w 22"/>
                <a:gd name="T3" fmla="*/ 2147482143 h 33"/>
                <a:gd name="T4" fmla="*/ 0 w 22"/>
                <a:gd name="T5" fmla="*/ 2147482143 h 33"/>
                <a:gd name="T6" fmla="*/ 0 w 22"/>
                <a:gd name="T7" fmla="*/ 2147482143 h 33"/>
                <a:gd name="T8" fmla="*/ 0 w 22"/>
                <a:gd name="T9" fmla="*/ 2147482143 h 33"/>
                <a:gd name="T10" fmla="*/ 2147482391 w 22"/>
                <a:gd name="T11" fmla="*/ 0 h 33"/>
                <a:gd name="T12" fmla="*/ 2147482391 w 2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3"/>
                <a:gd name="T23" fmla="*/ 22 w 2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3">
                  <a:moveTo>
                    <a:pt x="22" y="0"/>
                  </a:moveTo>
                  <a:lnTo>
                    <a:pt x="11" y="33"/>
                  </a:lnTo>
                  <a:lnTo>
                    <a:pt x="0" y="33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538"/>
            <p:cNvSpPr>
              <a:spLocks/>
            </p:cNvSpPr>
            <p:nvPr/>
          </p:nvSpPr>
          <p:spPr bwMode="auto">
            <a:xfrm>
              <a:off x="1928" y="1930"/>
              <a:ext cx="110" cy="55"/>
            </a:xfrm>
            <a:custGeom>
              <a:avLst/>
              <a:gdLst>
                <a:gd name="T0" fmla="*/ 2147482540 w 110"/>
                <a:gd name="T1" fmla="*/ 2147482540 h 55"/>
                <a:gd name="T2" fmla="*/ 2147482540 w 110"/>
                <a:gd name="T3" fmla="*/ 2147482540 h 55"/>
                <a:gd name="T4" fmla="*/ 0 w 110"/>
                <a:gd name="T5" fmla="*/ 2147482540 h 55"/>
                <a:gd name="T6" fmla="*/ 2147482540 w 110"/>
                <a:gd name="T7" fmla="*/ 0 h 55"/>
                <a:gd name="T8" fmla="*/ 2147482540 w 11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5"/>
                <a:gd name="T17" fmla="*/ 110 w 11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5">
                  <a:moveTo>
                    <a:pt x="99" y="33"/>
                  </a:moveTo>
                  <a:lnTo>
                    <a:pt x="110" y="55"/>
                  </a:lnTo>
                  <a:lnTo>
                    <a:pt x="0" y="33"/>
                  </a:lnTo>
                  <a:lnTo>
                    <a:pt x="110" y="0"/>
                  </a:lnTo>
                  <a:lnTo>
                    <a:pt x="99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Rectangle 539"/>
            <p:cNvSpPr>
              <a:spLocks noChangeArrowheads="1"/>
            </p:cNvSpPr>
            <p:nvPr/>
          </p:nvSpPr>
          <p:spPr bwMode="auto">
            <a:xfrm>
              <a:off x="2038" y="1963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1" name="Rectangle 540"/>
            <p:cNvSpPr>
              <a:spLocks noChangeArrowheads="1"/>
            </p:cNvSpPr>
            <p:nvPr/>
          </p:nvSpPr>
          <p:spPr bwMode="auto">
            <a:xfrm>
              <a:off x="2215" y="1953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Rectangle 541"/>
            <p:cNvSpPr>
              <a:spLocks noChangeArrowheads="1"/>
            </p:cNvSpPr>
            <p:nvPr/>
          </p:nvSpPr>
          <p:spPr bwMode="auto">
            <a:xfrm>
              <a:off x="2038" y="1953"/>
              <a:ext cx="177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" name="Rectangle 542"/>
            <p:cNvSpPr>
              <a:spLocks noChangeArrowheads="1"/>
            </p:cNvSpPr>
            <p:nvPr/>
          </p:nvSpPr>
          <p:spPr bwMode="auto">
            <a:xfrm>
              <a:off x="2778" y="1953"/>
              <a:ext cx="22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Freeform 543"/>
            <p:cNvSpPr>
              <a:spLocks/>
            </p:cNvSpPr>
            <p:nvPr/>
          </p:nvSpPr>
          <p:spPr bwMode="auto">
            <a:xfrm>
              <a:off x="2778" y="1920"/>
              <a:ext cx="111" cy="66"/>
            </a:xfrm>
            <a:custGeom>
              <a:avLst/>
              <a:gdLst>
                <a:gd name="T0" fmla="*/ 2147482546 w 111"/>
                <a:gd name="T1" fmla="*/ 2147482143 h 66"/>
                <a:gd name="T2" fmla="*/ 2147482546 w 111"/>
                <a:gd name="T3" fmla="*/ 0 h 66"/>
                <a:gd name="T4" fmla="*/ 2147482546 w 111"/>
                <a:gd name="T5" fmla="*/ 0 h 66"/>
                <a:gd name="T6" fmla="*/ 2147482546 w 111"/>
                <a:gd name="T7" fmla="*/ 0 h 66"/>
                <a:gd name="T8" fmla="*/ 2147482546 w 111"/>
                <a:gd name="T9" fmla="*/ 2147482143 h 66"/>
                <a:gd name="T10" fmla="*/ 2147482546 w 111"/>
                <a:gd name="T11" fmla="*/ 2147482143 h 66"/>
                <a:gd name="T12" fmla="*/ 2147482546 w 111"/>
                <a:gd name="T13" fmla="*/ 2147482143 h 66"/>
                <a:gd name="T14" fmla="*/ 2147482546 w 111"/>
                <a:gd name="T15" fmla="*/ 2147482143 h 66"/>
                <a:gd name="T16" fmla="*/ 0 w 111"/>
                <a:gd name="T17" fmla="*/ 2147482143 h 66"/>
                <a:gd name="T18" fmla="*/ 2147482546 w 111"/>
                <a:gd name="T19" fmla="*/ 2147482143 h 66"/>
                <a:gd name="T20" fmla="*/ 2147482546 w 111"/>
                <a:gd name="T21" fmla="*/ 2147482143 h 66"/>
                <a:gd name="T22" fmla="*/ 2147482546 w 111"/>
                <a:gd name="T23" fmla="*/ 2147482143 h 66"/>
                <a:gd name="T24" fmla="*/ 2147482546 w 111"/>
                <a:gd name="T25" fmla="*/ 2147482143 h 66"/>
                <a:gd name="T26" fmla="*/ 2147482546 w 111"/>
                <a:gd name="T27" fmla="*/ 2147482143 h 66"/>
                <a:gd name="T28" fmla="*/ 2147482546 w 111"/>
                <a:gd name="T29" fmla="*/ 2147482143 h 66"/>
                <a:gd name="T30" fmla="*/ 2147482546 w 111"/>
                <a:gd name="T31" fmla="*/ 0 h 66"/>
                <a:gd name="T32" fmla="*/ 2147482546 w 111"/>
                <a:gd name="T33" fmla="*/ 0 h 66"/>
                <a:gd name="T34" fmla="*/ 2147482546 w 111"/>
                <a:gd name="T35" fmla="*/ 2147482143 h 66"/>
                <a:gd name="T36" fmla="*/ 2147482546 w 111"/>
                <a:gd name="T37" fmla="*/ 2147482143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66"/>
                <a:gd name="T59" fmla="*/ 111 w 111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66">
                  <a:moveTo>
                    <a:pt x="22" y="33"/>
                  </a:moveTo>
                  <a:lnTo>
                    <a:pt x="11" y="0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11" y="55"/>
                  </a:lnTo>
                  <a:lnTo>
                    <a:pt x="111" y="33"/>
                  </a:lnTo>
                  <a:lnTo>
                    <a:pt x="111" y="44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33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544"/>
            <p:cNvSpPr>
              <a:spLocks/>
            </p:cNvSpPr>
            <p:nvPr/>
          </p:nvSpPr>
          <p:spPr bwMode="auto">
            <a:xfrm>
              <a:off x="2789" y="1953"/>
              <a:ext cx="22" cy="22"/>
            </a:xfrm>
            <a:custGeom>
              <a:avLst/>
              <a:gdLst>
                <a:gd name="T0" fmla="*/ 0 w 22"/>
                <a:gd name="T1" fmla="*/ 2147482391 h 22"/>
                <a:gd name="T2" fmla="*/ 2147482391 w 22"/>
                <a:gd name="T3" fmla="*/ 0 h 22"/>
                <a:gd name="T4" fmla="*/ 2147482391 w 22"/>
                <a:gd name="T5" fmla="*/ 0 h 22"/>
                <a:gd name="T6" fmla="*/ 2147482391 w 22"/>
                <a:gd name="T7" fmla="*/ 0 h 22"/>
                <a:gd name="T8" fmla="*/ 2147482391 w 22"/>
                <a:gd name="T9" fmla="*/ 0 h 22"/>
                <a:gd name="T10" fmla="*/ 2147482391 w 22"/>
                <a:gd name="T11" fmla="*/ 2147482391 h 22"/>
                <a:gd name="T12" fmla="*/ 0 w 22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2"/>
                <a:gd name="T23" fmla="*/ 22 w 22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2">
                  <a:moveTo>
                    <a:pt x="0" y="22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545"/>
            <p:cNvSpPr>
              <a:spLocks/>
            </p:cNvSpPr>
            <p:nvPr/>
          </p:nvSpPr>
          <p:spPr bwMode="auto">
            <a:xfrm>
              <a:off x="2789" y="1920"/>
              <a:ext cx="100" cy="55"/>
            </a:xfrm>
            <a:custGeom>
              <a:avLst/>
              <a:gdLst>
                <a:gd name="T0" fmla="*/ 2147482481 w 100"/>
                <a:gd name="T1" fmla="*/ 2147482540 h 55"/>
                <a:gd name="T2" fmla="*/ 0 w 100"/>
                <a:gd name="T3" fmla="*/ 0 h 55"/>
                <a:gd name="T4" fmla="*/ 2147482481 w 100"/>
                <a:gd name="T5" fmla="*/ 2147482540 h 55"/>
                <a:gd name="T6" fmla="*/ 0 w 100"/>
                <a:gd name="T7" fmla="*/ 2147482540 h 55"/>
                <a:gd name="T8" fmla="*/ 2147482481 w 100"/>
                <a:gd name="T9" fmla="*/ 214748254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5"/>
                <a:gd name="T17" fmla="*/ 100 w 10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5">
                  <a:moveTo>
                    <a:pt x="11" y="33"/>
                  </a:moveTo>
                  <a:lnTo>
                    <a:pt x="0" y="0"/>
                  </a:lnTo>
                  <a:lnTo>
                    <a:pt x="100" y="33"/>
                  </a:lnTo>
                  <a:lnTo>
                    <a:pt x="0" y="55"/>
                  </a:lnTo>
                  <a:lnTo>
                    <a:pt x="11" y="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Rectangle 546"/>
            <p:cNvSpPr>
              <a:spLocks noChangeArrowheads="1"/>
            </p:cNvSpPr>
            <p:nvPr/>
          </p:nvSpPr>
          <p:spPr bwMode="auto">
            <a:xfrm>
              <a:off x="2613" y="1953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Rectangle 547"/>
            <p:cNvSpPr>
              <a:spLocks noChangeArrowheads="1"/>
            </p:cNvSpPr>
            <p:nvPr/>
          </p:nvSpPr>
          <p:spPr bwMode="auto">
            <a:xfrm>
              <a:off x="2778" y="1953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Rectangle 548"/>
            <p:cNvSpPr>
              <a:spLocks noChangeArrowheads="1"/>
            </p:cNvSpPr>
            <p:nvPr/>
          </p:nvSpPr>
          <p:spPr bwMode="auto">
            <a:xfrm>
              <a:off x="2613" y="1953"/>
              <a:ext cx="165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Rectangle 549"/>
            <p:cNvSpPr>
              <a:spLocks noChangeArrowheads="1"/>
            </p:cNvSpPr>
            <p:nvPr/>
          </p:nvSpPr>
          <p:spPr bwMode="auto">
            <a:xfrm>
              <a:off x="2027" y="2151"/>
              <a:ext cx="1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1" name="Freeform 550"/>
            <p:cNvSpPr>
              <a:spLocks/>
            </p:cNvSpPr>
            <p:nvPr/>
          </p:nvSpPr>
          <p:spPr bwMode="auto">
            <a:xfrm>
              <a:off x="1928" y="2117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2147482158 h 67"/>
                <a:gd name="T4" fmla="*/ 2147482540 w 110"/>
                <a:gd name="T5" fmla="*/ 2147482158 h 67"/>
                <a:gd name="T6" fmla="*/ 2147482540 w 110"/>
                <a:gd name="T7" fmla="*/ 2147482158 h 67"/>
                <a:gd name="T8" fmla="*/ 0 w 110"/>
                <a:gd name="T9" fmla="*/ 2147482158 h 67"/>
                <a:gd name="T10" fmla="*/ 0 w 110"/>
                <a:gd name="T11" fmla="*/ 2147482158 h 67"/>
                <a:gd name="T12" fmla="*/ 0 w 110"/>
                <a:gd name="T13" fmla="*/ 2147482158 h 67"/>
                <a:gd name="T14" fmla="*/ 2147482540 w 110"/>
                <a:gd name="T15" fmla="*/ 0 h 67"/>
                <a:gd name="T16" fmla="*/ 2147482540 w 110"/>
                <a:gd name="T17" fmla="*/ 0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0 w 110"/>
                <a:gd name="T23" fmla="*/ 2147482158 h 67"/>
                <a:gd name="T24" fmla="*/ 0 w 110"/>
                <a:gd name="T25" fmla="*/ 2147482158 h 67"/>
                <a:gd name="T26" fmla="*/ 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2147482158 h 67"/>
                <a:gd name="T32" fmla="*/ 2147482540 w 110"/>
                <a:gd name="T33" fmla="*/ 2147482158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99" y="45"/>
                  </a:moveTo>
                  <a:lnTo>
                    <a:pt x="110" y="67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110" y="11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0" y="56"/>
                  </a:lnTo>
                  <a:lnTo>
                    <a:pt x="110" y="67"/>
                  </a:lnTo>
                  <a:lnTo>
                    <a:pt x="99" y="67"/>
                  </a:lnTo>
                  <a:lnTo>
                    <a:pt x="88" y="45"/>
                  </a:lnTo>
                  <a:lnTo>
                    <a:pt x="99" y="4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" name="Freeform 551"/>
            <p:cNvSpPr>
              <a:spLocks/>
            </p:cNvSpPr>
            <p:nvPr/>
          </p:nvSpPr>
          <p:spPr bwMode="auto">
            <a:xfrm>
              <a:off x="2016" y="2128"/>
              <a:ext cx="22" cy="34"/>
            </a:xfrm>
            <a:custGeom>
              <a:avLst/>
              <a:gdLst>
                <a:gd name="T0" fmla="*/ 2147482391 w 22"/>
                <a:gd name="T1" fmla="*/ 0 h 34"/>
                <a:gd name="T2" fmla="*/ 2147482391 w 22"/>
                <a:gd name="T3" fmla="*/ 2147482172 h 34"/>
                <a:gd name="T4" fmla="*/ 0 w 22"/>
                <a:gd name="T5" fmla="*/ 2147482172 h 34"/>
                <a:gd name="T6" fmla="*/ 0 w 22"/>
                <a:gd name="T7" fmla="*/ 2147482172 h 34"/>
                <a:gd name="T8" fmla="*/ 0 w 22"/>
                <a:gd name="T9" fmla="*/ 2147482172 h 34"/>
                <a:gd name="T10" fmla="*/ 2147482391 w 22"/>
                <a:gd name="T11" fmla="*/ 0 h 34"/>
                <a:gd name="T12" fmla="*/ 2147482391 w 2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4"/>
                <a:gd name="T23" fmla="*/ 22 w 22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4">
                  <a:moveTo>
                    <a:pt x="22" y="0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" name="Freeform 552"/>
            <p:cNvSpPr>
              <a:spLocks/>
            </p:cNvSpPr>
            <p:nvPr/>
          </p:nvSpPr>
          <p:spPr bwMode="auto">
            <a:xfrm>
              <a:off x="1928" y="2128"/>
              <a:ext cx="110" cy="56"/>
            </a:xfrm>
            <a:custGeom>
              <a:avLst/>
              <a:gdLst>
                <a:gd name="T0" fmla="*/ 2147482540 w 110"/>
                <a:gd name="T1" fmla="*/ 2147482551 h 56"/>
                <a:gd name="T2" fmla="*/ 2147482540 w 110"/>
                <a:gd name="T3" fmla="*/ 2147482551 h 56"/>
                <a:gd name="T4" fmla="*/ 0 w 110"/>
                <a:gd name="T5" fmla="*/ 2147482551 h 56"/>
                <a:gd name="T6" fmla="*/ 2147482540 w 110"/>
                <a:gd name="T7" fmla="*/ 0 h 56"/>
                <a:gd name="T8" fmla="*/ 2147482540 w 110"/>
                <a:gd name="T9" fmla="*/ 2147482551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56"/>
                <a:gd name="T17" fmla="*/ 110 w 11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56">
                  <a:moveTo>
                    <a:pt x="99" y="34"/>
                  </a:moveTo>
                  <a:lnTo>
                    <a:pt x="110" y="56"/>
                  </a:lnTo>
                  <a:lnTo>
                    <a:pt x="0" y="34"/>
                  </a:lnTo>
                  <a:lnTo>
                    <a:pt x="110" y="0"/>
                  </a:lnTo>
                  <a:lnTo>
                    <a:pt x="99" y="3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4" name="Rectangle 553"/>
            <p:cNvSpPr>
              <a:spLocks noChangeArrowheads="1"/>
            </p:cNvSpPr>
            <p:nvPr/>
          </p:nvSpPr>
          <p:spPr bwMode="auto">
            <a:xfrm>
              <a:off x="2038" y="2162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5" name="Rectangle 554"/>
            <p:cNvSpPr>
              <a:spLocks noChangeArrowheads="1"/>
            </p:cNvSpPr>
            <p:nvPr/>
          </p:nvSpPr>
          <p:spPr bwMode="auto">
            <a:xfrm>
              <a:off x="2314" y="2152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6" name="Rectangle 555"/>
            <p:cNvSpPr>
              <a:spLocks noChangeArrowheads="1"/>
            </p:cNvSpPr>
            <p:nvPr/>
          </p:nvSpPr>
          <p:spPr bwMode="auto">
            <a:xfrm>
              <a:off x="2038" y="2152"/>
              <a:ext cx="276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" name="Rectangle 556"/>
            <p:cNvSpPr>
              <a:spLocks noChangeArrowheads="1"/>
            </p:cNvSpPr>
            <p:nvPr/>
          </p:nvSpPr>
          <p:spPr bwMode="auto">
            <a:xfrm>
              <a:off x="2977" y="2141"/>
              <a:ext cx="22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8" name="Freeform 557"/>
            <p:cNvSpPr>
              <a:spLocks/>
            </p:cNvSpPr>
            <p:nvPr/>
          </p:nvSpPr>
          <p:spPr bwMode="auto">
            <a:xfrm>
              <a:off x="2977" y="2107"/>
              <a:ext cx="110" cy="67"/>
            </a:xfrm>
            <a:custGeom>
              <a:avLst/>
              <a:gdLst>
                <a:gd name="T0" fmla="*/ 2147482540 w 110"/>
                <a:gd name="T1" fmla="*/ 2147482158 h 67"/>
                <a:gd name="T2" fmla="*/ 2147482540 w 110"/>
                <a:gd name="T3" fmla="*/ 0 h 67"/>
                <a:gd name="T4" fmla="*/ 2147482540 w 110"/>
                <a:gd name="T5" fmla="*/ 0 h 67"/>
                <a:gd name="T6" fmla="*/ 2147482540 w 110"/>
                <a:gd name="T7" fmla="*/ 0 h 67"/>
                <a:gd name="T8" fmla="*/ 2147482540 w 110"/>
                <a:gd name="T9" fmla="*/ 2147482158 h 67"/>
                <a:gd name="T10" fmla="*/ 2147482540 w 110"/>
                <a:gd name="T11" fmla="*/ 2147482158 h 67"/>
                <a:gd name="T12" fmla="*/ 2147482540 w 110"/>
                <a:gd name="T13" fmla="*/ 2147482158 h 67"/>
                <a:gd name="T14" fmla="*/ 2147482540 w 110"/>
                <a:gd name="T15" fmla="*/ 2147482158 h 67"/>
                <a:gd name="T16" fmla="*/ 0 w 110"/>
                <a:gd name="T17" fmla="*/ 2147482158 h 67"/>
                <a:gd name="T18" fmla="*/ 2147482540 w 110"/>
                <a:gd name="T19" fmla="*/ 2147482158 h 67"/>
                <a:gd name="T20" fmla="*/ 2147482540 w 110"/>
                <a:gd name="T21" fmla="*/ 2147482158 h 67"/>
                <a:gd name="T22" fmla="*/ 2147482540 w 110"/>
                <a:gd name="T23" fmla="*/ 2147482158 h 67"/>
                <a:gd name="T24" fmla="*/ 2147482540 w 110"/>
                <a:gd name="T25" fmla="*/ 2147482158 h 67"/>
                <a:gd name="T26" fmla="*/ 2147482540 w 110"/>
                <a:gd name="T27" fmla="*/ 2147482158 h 67"/>
                <a:gd name="T28" fmla="*/ 2147482540 w 110"/>
                <a:gd name="T29" fmla="*/ 2147482158 h 67"/>
                <a:gd name="T30" fmla="*/ 2147482540 w 110"/>
                <a:gd name="T31" fmla="*/ 0 h 67"/>
                <a:gd name="T32" fmla="*/ 2147482540 w 110"/>
                <a:gd name="T33" fmla="*/ 0 h 67"/>
                <a:gd name="T34" fmla="*/ 2147482540 w 110"/>
                <a:gd name="T35" fmla="*/ 2147482158 h 67"/>
                <a:gd name="T36" fmla="*/ 2147482540 w 110"/>
                <a:gd name="T37" fmla="*/ 214748215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7"/>
                <a:gd name="T59" fmla="*/ 110 w 110"/>
                <a:gd name="T60" fmla="*/ 67 h 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7">
                  <a:moveTo>
                    <a:pt x="22" y="34"/>
                  </a:moveTo>
                  <a:lnTo>
                    <a:pt x="11" y="0"/>
                  </a:lnTo>
                  <a:lnTo>
                    <a:pt x="110" y="34"/>
                  </a:lnTo>
                  <a:lnTo>
                    <a:pt x="110" y="45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11" y="56"/>
                  </a:lnTo>
                  <a:lnTo>
                    <a:pt x="110" y="34"/>
                  </a:lnTo>
                  <a:lnTo>
                    <a:pt x="110" y="45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34"/>
                  </a:lnTo>
                  <a:lnTo>
                    <a:pt x="22" y="3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9" name="Freeform 558"/>
            <p:cNvSpPr>
              <a:spLocks/>
            </p:cNvSpPr>
            <p:nvPr/>
          </p:nvSpPr>
          <p:spPr bwMode="auto">
            <a:xfrm>
              <a:off x="2988" y="2141"/>
              <a:ext cx="22" cy="22"/>
            </a:xfrm>
            <a:custGeom>
              <a:avLst/>
              <a:gdLst>
                <a:gd name="T0" fmla="*/ 0 w 22"/>
                <a:gd name="T1" fmla="*/ 2147482391 h 22"/>
                <a:gd name="T2" fmla="*/ 2147482391 w 22"/>
                <a:gd name="T3" fmla="*/ 0 h 22"/>
                <a:gd name="T4" fmla="*/ 2147482391 w 22"/>
                <a:gd name="T5" fmla="*/ 0 h 22"/>
                <a:gd name="T6" fmla="*/ 2147482391 w 22"/>
                <a:gd name="T7" fmla="*/ 0 h 22"/>
                <a:gd name="T8" fmla="*/ 2147482391 w 22"/>
                <a:gd name="T9" fmla="*/ 0 h 22"/>
                <a:gd name="T10" fmla="*/ 2147482391 w 22"/>
                <a:gd name="T11" fmla="*/ 2147482391 h 22"/>
                <a:gd name="T12" fmla="*/ 0 w 22"/>
                <a:gd name="T13" fmla="*/ 2147482391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2"/>
                <a:gd name="T23" fmla="*/ 22 w 22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2">
                  <a:moveTo>
                    <a:pt x="0" y="22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11" y="22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0" name="Freeform 559"/>
            <p:cNvSpPr>
              <a:spLocks/>
            </p:cNvSpPr>
            <p:nvPr/>
          </p:nvSpPr>
          <p:spPr bwMode="auto">
            <a:xfrm>
              <a:off x="2988" y="2107"/>
              <a:ext cx="99" cy="56"/>
            </a:xfrm>
            <a:custGeom>
              <a:avLst/>
              <a:gdLst>
                <a:gd name="T0" fmla="*/ 2147482474 w 99"/>
                <a:gd name="T1" fmla="*/ 2147482551 h 56"/>
                <a:gd name="T2" fmla="*/ 0 w 99"/>
                <a:gd name="T3" fmla="*/ 0 h 56"/>
                <a:gd name="T4" fmla="*/ 2147482474 w 99"/>
                <a:gd name="T5" fmla="*/ 2147482551 h 56"/>
                <a:gd name="T6" fmla="*/ 0 w 99"/>
                <a:gd name="T7" fmla="*/ 2147482551 h 56"/>
                <a:gd name="T8" fmla="*/ 2147482474 w 99"/>
                <a:gd name="T9" fmla="*/ 2147482551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6"/>
                <a:gd name="T17" fmla="*/ 99 w 9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6">
                  <a:moveTo>
                    <a:pt x="11" y="34"/>
                  </a:moveTo>
                  <a:lnTo>
                    <a:pt x="0" y="0"/>
                  </a:lnTo>
                  <a:lnTo>
                    <a:pt x="99" y="34"/>
                  </a:lnTo>
                  <a:lnTo>
                    <a:pt x="0" y="56"/>
                  </a:lnTo>
                  <a:lnTo>
                    <a:pt x="11" y="3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1" name="Rectangle 560"/>
            <p:cNvSpPr>
              <a:spLocks noChangeArrowheads="1"/>
            </p:cNvSpPr>
            <p:nvPr/>
          </p:nvSpPr>
          <p:spPr bwMode="auto">
            <a:xfrm>
              <a:off x="2712" y="2141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2" name="Rectangle 561"/>
            <p:cNvSpPr>
              <a:spLocks noChangeArrowheads="1"/>
            </p:cNvSpPr>
            <p:nvPr/>
          </p:nvSpPr>
          <p:spPr bwMode="auto">
            <a:xfrm>
              <a:off x="2977" y="2141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3" name="Rectangle 562"/>
            <p:cNvSpPr>
              <a:spLocks noChangeArrowheads="1"/>
            </p:cNvSpPr>
            <p:nvPr/>
          </p:nvSpPr>
          <p:spPr bwMode="auto">
            <a:xfrm>
              <a:off x="2712" y="2141"/>
              <a:ext cx="265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4" name="Rectangle 563"/>
            <p:cNvSpPr>
              <a:spLocks noChangeArrowheads="1"/>
            </p:cNvSpPr>
            <p:nvPr/>
          </p:nvSpPr>
          <p:spPr bwMode="auto">
            <a:xfrm>
              <a:off x="2302" y="1844"/>
              <a:ext cx="12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5" name="Rectangle 564"/>
            <p:cNvSpPr>
              <a:spLocks noChangeArrowheads="1"/>
            </p:cNvSpPr>
            <p:nvPr/>
          </p:nvSpPr>
          <p:spPr bwMode="auto">
            <a:xfrm>
              <a:off x="2392" y="1909"/>
              <a:ext cx="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6" name="Rectangle 565"/>
            <p:cNvSpPr>
              <a:spLocks noChangeArrowheads="1"/>
            </p:cNvSpPr>
            <p:nvPr/>
          </p:nvSpPr>
          <p:spPr bwMode="auto">
            <a:xfrm>
              <a:off x="2448" y="1909"/>
              <a:ext cx="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7" name="Rectangle 566"/>
            <p:cNvSpPr>
              <a:spLocks noChangeArrowheads="1"/>
            </p:cNvSpPr>
            <p:nvPr/>
          </p:nvSpPr>
          <p:spPr bwMode="auto">
            <a:xfrm>
              <a:off x="2403" y="2042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8" name="Rectangle 567"/>
            <p:cNvSpPr>
              <a:spLocks noChangeArrowheads="1"/>
            </p:cNvSpPr>
            <p:nvPr/>
          </p:nvSpPr>
          <p:spPr bwMode="auto">
            <a:xfrm>
              <a:off x="2491" y="2107"/>
              <a:ext cx="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59" name="Rectangle 568"/>
            <p:cNvSpPr>
              <a:spLocks noChangeArrowheads="1"/>
            </p:cNvSpPr>
            <p:nvPr/>
          </p:nvSpPr>
          <p:spPr bwMode="auto">
            <a:xfrm>
              <a:off x="2546" y="2107"/>
              <a:ext cx="5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0" name="Rectangle 569"/>
            <p:cNvSpPr>
              <a:spLocks noChangeArrowheads="1"/>
            </p:cNvSpPr>
            <p:nvPr/>
          </p:nvSpPr>
          <p:spPr bwMode="auto">
            <a:xfrm>
              <a:off x="3706" y="3419"/>
              <a:ext cx="2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0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1" name="Rectangle 570"/>
            <p:cNvSpPr>
              <a:spLocks noChangeArrowheads="1"/>
            </p:cNvSpPr>
            <p:nvPr/>
          </p:nvSpPr>
          <p:spPr bwMode="auto">
            <a:xfrm>
              <a:off x="3728" y="3341"/>
              <a:ext cx="1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x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62" name="Rectangle 571"/>
            <p:cNvSpPr>
              <a:spLocks noChangeArrowheads="1"/>
            </p:cNvSpPr>
            <p:nvPr/>
          </p:nvSpPr>
          <p:spPr bwMode="auto">
            <a:xfrm>
              <a:off x="1718" y="2229"/>
              <a:ext cx="1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n'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63" name="Rectangle 572"/>
            <p:cNvSpPr>
              <a:spLocks noChangeArrowheads="1"/>
            </p:cNvSpPr>
            <p:nvPr/>
          </p:nvSpPr>
          <p:spPr bwMode="auto">
            <a:xfrm>
              <a:off x="3127" y="1576"/>
              <a:ext cx="325" cy="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6600">
                  <a:solidFill>
                    <a:srgbClr val="000000"/>
                  </a:solidFill>
                  <a:latin typeface="Garamond LightCondensed" pitchFamily="18" charset="0"/>
                  <a:ea typeface="新細明體" pitchFamily="18" charset="-120"/>
                </a:rPr>
                <a:t>}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4" name="Rectangle 573"/>
            <p:cNvSpPr>
              <a:spLocks noChangeArrowheads="1"/>
            </p:cNvSpPr>
            <p:nvPr/>
          </p:nvSpPr>
          <p:spPr bwMode="auto">
            <a:xfrm>
              <a:off x="3209" y="1744"/>
              <a:ext cx="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5" name="Rectangle 575"/>
            <p:cNvSpPr>
              <a:spLocks noChangeArrowheads="1"/>
            </p:cNvSpPr>
            <p:nvPr/>
          </p:nvSpPr>
          <p:spPr bwMode="auto">
            <a:xfrm>
              <a:off x="3209" y="1887"/>
              <a:ext cx="3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4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66" name="Group 612"/>
            <p:cNvGrpSpPr>
              <a:grpSpLocks/>
            </p:cNvGrpSpPr>
            <p:nvPr/>
          </p:nvGrpSpPr>
          <p:grpSpPr bwMode="auto">
            <a:xfrm>
              <a:off x="3315" y="1893"/>
              <a:ext cx="835" cy="192"/>
              <a:chOff x="3231" y="1887"/>
              <a:chExt cx="835" cy="192"/>
            </a:xfrm>
          </p:grpSpPr>
          <p:sp>
            <p:nvSpPr>
              <p:cNvPr id="91" name="Rectangle 576"/>
              <p:cNvSpPr>
                <a:spLocks noChangeArrowheads="1"/>
              </p:cNvSpPr>
              <p:nvPr/>
            </p:nvSpPr>
            <p:spPr bwMode="auto">
              <a:xfrm>
                <a:off x="3231" y="188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2" name="Rectangle 577"/>
              <p:cNvSpPr>
                <a:spLocks noChangeArrowheads="1"/>
              </p:cNvSpPr>
              <p:nvPr/>
            </p:nvSpPr>
            <p:spPr bwMode="auto">
              <a:xfrm>
                <a:off x="3297" y="1964"/>
                <a:ext cx="13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3" name="Rectangle 578"/>
              <p:cNvSpPr>
                <a:spLocks noChangeArrowheads="1"/>
              </p:cNvSpPr>
              <p:nvPr/>
            </p:nvSpPr>
            <p:spPr bwMode="auto">
              <a:xfrm>
                <a:off x="3407" y="1964"/>
                <a:ext cx="5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1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4" name="Rectangle 579"/>
              <p:cNvSpPr>
                <a:spLocks noChangeArrowheads="1"/>
              </p:cNvSpPr>
              <p:nvPr/>
            </p:nvSpPr>
            <p:spPr bwMode="auto">
              <a:xfrm>
                <a:off x="3452" y="1887"/>
                <a:ext cx="11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>
                    <a:solidFill>
                      <a:srgbClr val="000000"/>
                    </a:solidFill>
                    <a:ea typeface="新細明體" pitchFamily="18" charset="-120"/>
                  </a:rPr>
                  <a:t>&lt; 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5" name="Rectangle 580"/>
              <p:cNvSpPr>
                <a:spLocks noChangeArrowheads="1"/>
              </p:cNvSpPr>
              <p:nvPr/>
            </p:nvSpPr>
            <p:spPr bwMode="auto">
              <a:xfrm>
                <a:off x="3551" y="188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6" name="Rectangle 581"/>
              <p:cNvSpPr>
                <a:spLocks noChangeArrowheads="1"/>
              </p:cNvSpPr>
              <p:nvPr/>
            </p:nvSpPr>
            <p:spPr bwMode="auto">
              <a:xfrm>
                <a:off x="3616" y="1964"/>
                <a:ext cx="13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7" name="Rectangle 582"/>
              <p:cNvSpPr>
                <a:spLocks noChangeArrowheads="1"/>
              </p:cNvSpPr>
              <p:nvPr/>
            </p:nvSpPr>
            <p:spPr bwMode="auto">
              <a:xfrm>
                <a:off x="3728" y="1964"/>
                <a:ext cx="5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2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8" name="Rectangle 583"/>
              <p:cNvSpPr>
                <a:spLocks noChangeArrowheads="1"/>
              </p:cNvSpPr>
              <p:nvPr/>
            </p:nvSpPr>
            <p:spPr bwMode="auto">
              <a:xfrm>
                <a:off x="3772" y="1887"/>
                <a:ext cx="8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>
                    <a:solidFill>
                      <a:srgbClr val="000000"/>
                    </a:solidFill>
                    <a:ea typeface="新細明體" pitchFamily="18" charset="-120"/>
                  </a:rPr>
                  <a:t>&lt;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99" name="Rectangle 584"/>
              <p:cNvSpPr>
                <a:spLocks noChangeArrowheads="1"/>
              </p:cNvSpPr>
              <p:nvPr/>
            </p:nvSpPr>
            <p:spPr bwMode="auto">
              <a:xfrm>
                <a:off x="3839" y="188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400" i="1">
                    <a:solidFill>
                      <a:srgbClr val="000000"/>
                    </a:solidFill>
                    <a:ea typeface="新細明體" pitchFamily="18" charset="-120"/>
                  </a:rPr>
                  <a:t>V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00" name="Rectangle 585"/>
              <p:cNvSpPr>
                <a:spLocks noChangeArrowheads="1"/>
              </p:cNvSpPr>
              <p:nvPr/>
            </p:nvSpPr>
            <p:spPr bwMode="auto">
              <a:xfrm>
                <a:off x="3904" y="1964"/>
                <a:ext cx="13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 i="1">
                    <a:solidFill>
                      <a:srgbClr val="000000"/>
                    </a:solidFill>
                    <a:ea typeface="新細明體" pitchFamily="18" charset="-120"/>
                  </a:rPr>
                  <a:t>CE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101" name="Rectangle 586"/>
              <p:cNvSpPr>
                <a:spLocks noChangeArrowheads="1"/>
              </p:cNvSpPr>
              <p:nvPr/>
            </p:nvSpPr>
            <p:spPr bwMode="auto">
              <a:xfrm>
                <a:off x="4015" y="1963"/>
                <a:ext cx="5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000">
                    <a:solidFill>
                      <a:srgbClr val="000000"/>
                    </a:solidFill>
                    <a:ea typeface="新細明體" pitchFamily="18" charset="-120"/>
                  </a:rPr>
                  <a:t>3</a:t>
                </a:r>
                <a:endParaRPr lang="en-US" altLang="zh-TW">
                  <a:ea typeface="新細明體" pitchFamily="18" charset="-120"/>
                </a:endParaRPr>
              </a:p>
            </p:txBody>
          </p:sp>
        </p:grpSp>
        <p:sp>
          <p:nvSpPr>
            <p:cNvPr id="67" name="Rectangle 587"/>
            <p:cNvSpPr>
              <a:spLocks noChangeArrowheads="1"/>
            </p:cNvSpPr>
            <p:nvPr/>
          </p:nvSpPr>
          <p:spPr bwMode="auto">
            <a:xfrm>
              <a:off x="1520" y="762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8" name="Rectangle 588"/>
            <p:cNvSpPr>
              <a:spLocks noChangeArrowheads="1"/>
            </p:cNvSpPr>
            <p:nvPr/>
          </p:nvSpPr>
          <p:spPr bwMode="auto">
            <a:xfrm>
              <a:off x="1520" y="762"/>
              <a:ext cx="706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" name="Rectangle 589"/>
            <p:cNvSpPr>
              <a:spLocks noChangeArrowheads="1"/>
            </p:cNvSpPr>
            <p:nvPr/>
          </p:nvSpPr>
          <p:spPr bwMode="auto">
            <a:xfrm>
              <a:off x="2215" y="1027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0" name="Rectangle 590"/>
            <p:cNvSpPr>
              <a:spLocks noChangeArrowheads="1"/>
            </p:cNvSpPr>
            <p:nvPr/>
          </p:nvSpPr>
          <p:spPr bwMode="auto">
            <a:xfrm>
              <a:off x="2215" y="762"/>
              <a:ext cx="11" cy="26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" name="Rectangle 591"/>
            <p:cNvSpPr>
              <a:spLocks noChangeArrowheads="1"/>
            </p:cNvSpPr>
            <p:nvPr/>
          </p:nvSpPr>
          <p:spPr bwMode="auto">
            <a:xfrm>
              <a:off x="1520" y="663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" name="Rectangle 592"/>
            <p:cNvSpPr>
              <a:spLocks noChangeArrowheads="1"/>
            </p:cNvSpPr>
            <p:nvPr/>
          </p:nvSpPr>
          <p:spPr bwMode="auto">
            <a:xfrm>
              <a:off x="1520" y="861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3" name="Rectangle 593"/>
            <p:cNvSpPr>
              <a:spLocks noChangeArrowheads="1"/>
            </p:cNvSpPr>
            <p:nvPr/>
          </p:nvSpPr>
          <p:spPr bwMode="auto">
            <a:xfrm>
              <a:off x="1520" y="663"/>
              <a:ext cx="11" cy="19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" name="Rectangle 594"/>
            <p:cNvSpPr>
              <a:spLocks noChangeArrowheads="1"/>
            </p:cNvSpPr>
            <p:nvPr/>
          </p:nvSpPr>
          <p:spPr bwMode="auto">
            <a:xfrm>
              <a:off x="1520" y="762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5" name="Rectangle 595"/>
            <p:cNvSpPr>
              <a:spLocks noChangeArrowheads="1"/>
            </p:cNvSpPr>
            <p:nvPr/>
          </p:nvSpPr>
          <p:spPr bwMode="auto">
            <a:xfrm>
              <a:off x="1520" y="861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" name="Rectangle 596"/>
            <p:cNvSpPr>
              <a:spLocks noChangeArrowheads="1"/>
            </p:cNvSpPr>
            <p:nvPr/>
          </p:nvSpPr>
          <p:spPr bwMode="auto">
            <a:xfrm>
              <a:off x="1520" y="762"/>
              <a:ext cx="1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7" name="Rectangle 597"/>
            <p:cNvSpPr>
              <a:spLocks noChangeArrowheads="1"/>
            </p:cNvSpPr>
            <p:nvPr/>
          </p:nvSpPr>
          <p:spPr bwMode="auto">
            <a:xfrm>
              <a:off x="1453" y="707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8" name="Rectangle 598"/>
            <p:cNvSpPr>
              <a:spLocks noChangeArrowheads="1"/>
            </p:cNvSpPr>
            <p:nvPr/>
          </p:nvSpPr>
          <p:spPr bwMode="auto">
            <a:xfrm>
              <a:off x="1453" y="806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9" name="Rectangle 599"/>
            <p:cNvSpPr>
              <a:spLocks noChangeArrowheads="1"/>
            </p:cNvSpPr>
            <p:nvPr/>
          </p:nvSpPr>
          <p:spPr bwMode="auto">
            <a:xfrm>
              <a:off x="1453" y="707"/>
              <a:ext cx="1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" name="Rectangle 600"/>
            <p:cNvSpPr>
              <a:spLocks noChangeArrowheads="1"/>
            </p:cNvSpPr>
            <p:nvPr/>
          </p:nvSpPr>
          <p:spPr bwMode="auto">
            <a:xfrm>
              <a:off x="923" y="762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1" name="Rectangle 601"/>
            <p:cNvSpPr>
              <a:spLocks noChangeArrowheads="1"/>
            </p:cNvSpPr>
            <p:nvPr/>
          </p:nvSpPr>
          <p:spPr bwMode="auto">
            <a:xfrm>
              <a:off x="1453" y="762"/>
              <a:ext cx="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" name="Rectangle 602"/>
            <p:cNvSpPr>
              <a:spLocks noChangeArrowheads="1"/>
            </p:cNvSpPr>
            <p:nvPr/>
          </p:nvSpPr>
          <p:spPr bwMode="auto">
            <a:xfrm>
              <a:off x="923" y="762"/>
              <a:ext cx="530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3" name="Rectangle 603"/>
            <p:cNvSpPr>
              <a:spLocks noChangeArrowheads="1"/>
            </p:cNvSpPr>
            <p:nvPr/>
          </p:nvSpPr>
          <p:spPr bwMode="auto">
            <a:xfrm>
              <a:off x="923" y="762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4" name="Rectangle 604"/>
            <p:cNvSpPr>
              <a:spLocks noChangeArrowheads="1"/>
            </p:cNvSpPr>
            <p:nvPr/>
          </p:nvSpPr>
          <p:spPr bwMode="auto">
            <a:xfrm>
              <a:off x="923" y="1556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5" name="Rectangle 605"/>
            <p:cNvSpPr>
              <a:spLocks noChangeArrowheads="1"/>
            </p:cNvSpPr>
            <p:nvPr/>
          </p:nvSpPr>
          <p:spPr bwMode="auto">
            <a:xfrm>
              <a:off x="923" y="762"/>
              <a:ext cx="11" cy="79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6" name="Rectangle 606"/>
            <p:cNvSpPr>
              <a:spLocks noChangeArrowheads="1"/>
            </p:cNvSpPr>
            <p:nvPr/>
          </p:nvSpPr>
          <p:spPr bwMode="auto">
            <a:xfrm>
              <a:off x="2313" y="840"/>
              <a:ext cx="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7" name="Rectangle 607"/>
            <p:cNvSpPr>
              <a:spLocks noChangeArrowheads="1"/>
            </p:cNvSpPr>
            <p:nvPr/>
          </p:nvSpPr>
          <p:spPr bwMode="auto">
            <a:xfrm>
              <a:off x="1420" y="840"/>
              <a:ext cx="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8" name="Rectangle 608"/>
            <p:cNvSpPr>
              <a:spLocks noChangeArrowheads="1"/>
            </p:cNvSpPr>
            <p:nvPr/>
          </p:nvSpPr>
          <p:spPr bwMode="auto">
            <a:xfrm>
              <a:off x="1442" y="850"/>
              <a:ext cx="8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i="1">
                  <a:solidFill>
                    <a:srgbClr val="000000"/>
                  </a:solidFill>
                  <a:ea typeface="新細明體" pitchFamily="18" charset="-120"/>
                </a:rPr>
                <a:t>V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9" name="Rectangle 609"/>
            <p:cNvSpPr>
              <a:spLocks noChangeArrowheads="1"/>
            </p:cNvSpPr>
            <p:nvPr/>
          </p:nvSpPr>
          <p:spPr bwMode="auto">
            <a:xfrm>
              <a:off x="1519" y="916"/>
              <a:ext cx="12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000" i="1">
                  <a:solidFill>
                    <a:srgbClr val="000000"/>
                  </a:solidFill>
                  <a:ea typeface="新細明體" pitchFamily="18" charset="-120"/>
                </a:rPr>
                <a:t>BE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90" name="Line 604"/>
            <p:cNvSpPr>
              <a:spLocks noChangeShapeType="1"/>
            </p:cNvSpPr>
            <p:nvPr/>
          </p:nvSpPr>
          <p:spPr bwMode="auto">
            <a:xfrm>
              <a:off x="3201" y="1028"/>
              <a:ext cx="0" cy="6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" name="Text Box 16"/>
          <p:cNvSpPr txBox="1">
            <a:spLocks noChangeArrowheads="1"/>
          </p:cNvSpPr>
          <p:nvPr/>
        </p:nvSpPr>
        <p:spPr bwMode="auto">
          <a:xfrm>
            <a:off x="0" y="1524000"/>
            <a:ext cx="654525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The base-width modulation </a:t>
            </a: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effect is reduced if we</a:t>
            </a:r>
          </a:p>
          <a:p>
            <a:pPr marL="457200" indent="-457200" algn="l"/>
            <a:endParaRPr lang="en-US" altLang="zh-TW" sz="2400" dirty="0">
              <a:ea typeface="新細明體" pitchFamily="18" charset="-120"/>
            </a:endParaRP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(A) Increase the base width,</a:t>
            </a: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(B) Increase the base doping </a:t>
            </a: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      concentration, 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i="1" baseline="-25000" dirty="0">
                <a:ea typeface="新細明體" pitchFamily="18" charset="-120"/>
              </a:rPr>
              <a:t>B </a:t>
            </a:r>
            <a:r>
              <a:rPr lang="en-US" altLang="zh-TW" sz="2400" dirty="0">
                <a:ea typeface="新細明體" pitchFamily="18" charset="-120"/>
              </a:rPr>
              <a:t>, or</a:t>
            </a: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(C) Decrease the collector doping </a:t>
            </a:r>
          </a:p>
          <a:p>
            <a:pPr marL="457200" indent="-457200" algn="l"/>
            <a:r>
              <a:rPr lang="en-US" altLang="zh-TW" sz="2400" dirty="0">
                <a:ea typeface="新細明體" pitchFamily="18" charset="-120"/>
              </a:rPr>
              <a:t>      concentration, 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i="1" baseline="-25000" dirty="0">
                <a:ea typeface="新細明體" pitchFamily="18" charset="-120"/>
              </a:rPr>
              <a:t>C 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marL="457200" indent="-457200" algn="l"/>
            <a:endParaRPr lang="en-US" altLang="zh-TW" sz="2400" dirty="0">
              <a:ea typeface="新細明體" pitchFamily="18" charset="-120"/>
            </a:endParaRPr>
          </a:p>
          <a:p>
            <a:pPr marL="457200" indent="-457200" algn="l"/>
            <a:endParaRPr lang="en-US" altLang="zh-TW" sz="2400" dirty="0">
              <a:ea typeface="新細明體" pitchFamily="18" charset="-120"/>
            </a:endParaRPr>
          </a:p>
          <a:p>
            <a:pPr marL="457200" indent="-457200" algn="l"/>
            <a:endParaRPr lang="en-US" altLang="zh-TW" sz="2400" dirty="0">
              <a:ea typeface="新細明體" pitchFamily="18" charset="-120"/>
            </a:endParaRPr>
          </a:p>
          <a:p>
            <a:pPr marL="457200" indent="-457200" algn="l"/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Which of the above is the most acceptable action?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48570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ea typeface="新細明體" pitchFamily="18" charset="-120"/>
              </a:rPr>
              <a:t>Common-Emitter Configuration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25475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9600" y="152400"/>
            <a:ext cx="2694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Collector </a:t>
            </a:r>
            <a:r>
              <a:rPr lang="en-US" altLang="zh-TW" sz="2800" b="1" i="1" dirty="0">
                <a:ea typeface="新細明體" pitchFamily="18" charset="-120"/>
              </a:rPr>
              <a:t>Current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3048000" y="990600"/>
            <a:ext cx="4202113" cy="2166937"/>
            <a:chOff x="2142" y="447"/>
            <a:chExt cx="2647" cy="1365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2146" y="445"/>
              <a:ext cx="2653" cy="1360"/>
              <a:chOff x="1689" y="637"/>
              <a:chExt cx="2488" cy="1184"/>
            </a:xfrm>
          </p:grpSpPr>
          <p:sp>
            <p:nvSpPr>
              <p:cNvPr id="7" name="Rectangle 27"/>
              <p:cNvSpPr>
                <a:spLocks noChangeArrowheads="1"/>
              </p:cNvSpPr>
              <p:nvPr/>
            </p:nvSpPr>
            <p:spPr bwMode="auto">
              <a:xfrm>
                <a:off x="2231" y="879"/>
                <a:ext cx="172" cy="46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8" name="Rectangle 28"/>
              <p:cNvSpPr>
                <a:spLocks noChangeArrowheads="1"/>
              </p:cNvSpPr>
              <p:nvPr/>
            </p:nvSpPr>
            <p:spPr bwMode="auto">
              <a:xfrm>
                <a:off x="2231" y="879"/>
                <a:ext cx="181" cy="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9" name="Rectangle 29"/>
              <p:cNvSpPr>
                <a:spLocks noChangeArrowheads="1"/>
              </p:cNvSpPr>
              <p:nvPr/>
            </p:nvSpPr>
            <p:spPr bwMode="auto">
              <a:xfrm>
                <a:off x="2403" y="879"/>
                <a:ext cx="9" cy="47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/>
            </p:nvSpPr>
            <p:spPr bwMode="auto">
              <a:xfrm>
                <a:off x="2231" y="1345"/>
                <a:ext cx="172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31"/>
              <p:cNvSpPr>
                <a:spLocks noChangeArrowheads="1"/>
              </p:cNvSpPr>
              <p:nvPr/>
            </p:nvSpPr>
            <p:spPr bwMode="auto">
              <a:xfrm>
                <a:off x="2231" y="879"/>
                <a:ext cx="8" cy="46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3238" y="879"/>
                <a:ext cx="310" cy="46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3238" y="879"/>
                <a:ext cx="318" cy="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" name="Rectangle 34"/>
              <p:cNvSpPr>
                <a:spLocks noChangeArrowheads="1"/>
              </p:cNvSpPr>
              <p:nvPr/>
            </p:nvSpPr>
            <p:spPr bwMode="auto">
              <a:xfrm>
                <a:off x="3548" y="879"/>
                <a:ext cx="8" cy="47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3238" y="1345"/>
                <a:ext cx="310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3238" y="879"/>
                <a:ext cx="8" cy="46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1689" y="879"/>
                <a:ext cx="2487" cy="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4167" y="879"/>
                <a:ext cx="9" cy="474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689" y="1345"/>
                <a:ext cx="2478" cy="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689" y="879"/>
                <a:ext cx="8" cy="46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861" y="896"/>
                <a:ext cx="8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947" y="870"/>
                <a:ext cx="50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200">
                    <a:solidFill>
                      <a:srgbClr val="000000"/>
                    </a:solidFill>
                    <a:ea typeface="新細明體" pitchFamily="18" charset="-120"/>
                  </a:rPr>
                  <a:t>+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618" y="922"/>
                <a:ext cx="17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500">
                    <a:solidFill>
                      <a:srgbClr val="000000"/>
                    </a:solidFill>
                    <a:ea typeface="新細明體" pitchFamily="18" charset="-120"/>
                  </a:rPr>
                  <a:t>    </a:t>
                </a:r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P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24" name="Rectangle 44"/>
              <p:cNvSpPr>
                <a:spLocks noChangeArrowheads="1"/>
              </p:cNvSpPr>
              <p:nvPr/>
            </p:nvSpPr>
            <p:spPr bwMode="auto">
              <a:xfrm>
                <a:off x="3780" y="896"/>
                <a:ext cx="8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500">
                    <a:solidFill>
                      <a:srgbClr val="000000"/>
                    </a:solidFill>
                    <a:ea typeface="新細明體" pitchFamily="18" charset="-120"/>
                  </a:rPr>
                  <a:t>N</a:t>
                </a:r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1766" y="1095"/>
                <a:ext cx="41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4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r>
                  <a:rPr lang="en-US" altLang="zh-TW" sz="1800">
                    <a:solidFill>
                      <a:srgbClr val="000000"/>
                    </a:solidFill>
                    <a:ea typeface="新細明體" pitchFamily="18" charset="-120"/>
                  </a:rPr>
                  <a:t>emitter</a:t>
                </a:r>
                <a:endParaRPr lang="en-US" altLang="zh-TW" sz="1800">
                  <a:ea typeface="新細明體" pitchFamily="18" charset="-120"/>
                </a:endParaRP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2618" y="1095"/>
                <a:ext cx="30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200">
                    <a:solidFill>
                      <a:srgbClr val="000000"/>
                    </a:solidFill>
                    <a:ea typeface="新細明體" pitchFamily="18" charset="-120"/>
                  </a:rPr>
                  <a:t>   </a:t>
                </a:r>
                <a:r>
                  <a:rPr lang="en-US" altLang="zh-TW" sz="1800">
                    <a:solidFill>
                      <a:srgbClr val="000000"/>
                    </a:solidFill>
                    <a:ea typeface="新細明體" pitchFamily="18" charset="-120"/>
                  </a:rPr>
                  <a:t>base</a:t>
                </a:r>
                <a:endParaRPr lang="en-US" altLang="zh-TW" sz="1800">
                  <a:ea typeface="新細明體" pitchFamily="18" charset="-120"/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3703" y="1095"/>
                <a:ext cx="47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1800">
                    <a:solidFill>
                      <a:srgbClr val="000000"/>
                    </a:solidFill>
                    <a:ea typeface="新細明體" pitchFamily="18" charset="-120"/>
                  </a:rPr>
                  <a:t>collector</a:t>
                </a:r>
                <a:endParaRPr lang="en-US" altLang="zh-TW" sz="1800">
                  <a:ea typeface="新細明體" pitchFamily="18" charset="-120"/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2403" y="1422"/>
                <a:ext cx="9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2403" y="1578"/>
                <a:ext cx="9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" name="Rectangle 50"/>
              <p:cNvSpPr>
                <a:spLocks noChangeArrowheads="1"/>
              </p:cNvSpPr>
              <p:nvPr/>
            </p:nvSpPr>
            <p:spPr bwMode="auto">
              <a:xfrm>
                <a:off x="2403" y="1422"/>
                <a:ext cx="9" cy="15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1" name="Rectangle 51"/>
              <p:cNvSpPr>
                <a:spLocks noChangeArrowheads="1"/>
              </p:cNvSpPr>
              <p:nvPr/>
            </p:nvSpPr>
            <p:spPr bwMode="auto">
              <a:xfrm>
                <a:off x="2437" y="1500"/>
                <a:ext cx="18" cy="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2" name="Freeform 52"/>
              <p:cNvSpPr>
                <a:spLocks/>
              </p:cNvSpPr>
              <p:nvPr/>
            </p:nvSpPr>
            <p:spPr bwMode="auto">
              <a:xfrm>
                <a:off x="2446" y="1474"/>
                <a:ext cx="103" cy="60"/>
              </a:xfrm>
              <a:custGeom>
                <a:avLst/>
                <a:gdLst>
                  <a:gd name="T0" fmla="*/ 2147482500 w 103"/>
                  <a:gd name="T1" fmla="*/ 2147482590 h 60"/>
                  <a:gd name="T2" fmla="*/ 0 w 103"/>
                  <a:gd name="T3" fmla="*/ 0 h 60"/>
                  <a:gd name="T4" fmla="*/ 0 w 103"/>
                  <a:gd name="T5" fmla="*/ 0 h 60"/>
                  <a:gd name="T6" fmla="*/ 0 w 103"/>
                  <a:gd name="T7" fmla="*/ 0 h 60"/>
                  <a:gd name="T8" fmla="*/ 2147482500 w 103"/>
                  <a:gd name="T9" fmla="*/ 2147482590 h 60"/>
                  <a:gd name="T10" fmla="*/ 2147482500 w 103"/>
                  <a:gd name="T11" fmla="*/ 2147482590 h 60"/>
                  <a:gd name="T12" fmla="*/ 2147482500 w 103"/>
                  <a:gd name="T13" fmla="*/ 2147482590 h 60"/>
                  <a:gd name="T14" fmla="*/ 0 w 103"/>
                  <a:gd name="T15" fmla="*/ 2147482590 h 60"/>
                  <a:gd name="T16" fmla="*/ 0 w 103"/>
                  <a:gd name="T17" fmla="*/ 2147482590 h 60"/>
                  <a:gd name="T18" fmla="*/ 0 w 103"/>
                  <a:gd name="T19" fmla="*/ 2147482590 h 60"/>
                  <a:gd name="T20" fmla="*/ 0 w 103"/>
                  <a:gd name="T21" fmla="*/ 2147482590 h 60"/>
                  <a:gd name="T22" fmla="*/ 2147482500 w 103"/>
                  <a:gd name="T23" fmla="*/ 2147482590 h 60"/>
                  <a:gd name="T24" fmla="*/ 2147482500 w 103"/>
                  <a:gd name="T25" fmla="*/ 2147482590 h 60"/>
                  <a:gd name="T26" fmla="*/ 2147482500 w 103"/>
                  <a:gd name="T27" fmla="*/ 2147482590 h 60"/>
                  <a:gd name="T28" fmla="*/ 0 w 103"/>
                  <a:gd name="T29" fmla="*/ 2147482590 h 60"/>
                  <a:gd name="T30" fmla="*/ 0 w 103"/>
                  <a:gd name="T31" fmla="*/ 0 h 60"/>
                  <a:gd name="T32" fmla="*/ 2147482500 w 103"/>
                  <a:gd name="T33" fmla="*/ 0 h 60"/>
                  <a:gd name="T34" fmla="*/ 2147482500 w 103"/>
                  <a:gd name="T35" fmla="*/ 2147482590 h 60"/>
                  <a:gd name="T36" fmla="*/ 2147482500 w 103"/>
                  <a:gd name="T37" fmla="*/ 214748259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3"/>
                  <a:gd name="T58" fmla="*/ 0 h 60"/>
                  <a:gd name="T59" fmla="*/ 103 w 103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3" h="60">
                    <a:moveTo>
                      <a:pt x="9" y="26"/>
                    </a:moveTo>
                    <a:lnTo>
                      <a:pt x="0" y="0"/>
                    </a:lnTo>
                    <a:lnTo>
                      <a:pt x="77" y="26"/>
                    </a:lnTo>
                    <a:lnTo>
                      <a:pt x="103" y="26"/>
                    </a:lnTo>
                    <a:lnTo>
                      <a:pt x="77" y="35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77" y="26"/>
                    </a:lnTo>
                    <a:lnTo>
                      <a:pt x="77" y="3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26"/>
                    </a:lnTo>
                    <a:lnTo>
                      <a:pt x="9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2446" y="1500"/>
                <a:ext cx="17" cy="26"/>
              </a:xfrm>
              <a:custGeom>
                <a:avLst/>
                <a:gdLst>
                  <a:gd name="T0" fmla="*/ 0 w 17"/>
                  <a:gd name="T1" fmla="*/ 2147482506 h 26"/>
                  <a:gd name="T2" fmla="*/ 2147482172 w 17"/>
                  <a:gd name="T3" fmla="*/ 0 h 26"/>
                  <a:gd name="T4" fmla="*/ 2147482172 w 17"/>
                  <a:gd name="T5" fmla="*/ 0 h 26"/>
                  <a:gd name="T6" fmla="*/ 2147482172 w 17"/>
                  <a:gd name="T7" fmla="*/ 0 h 26"/>
                  <a:gd name="T8" fmla="*/ 2147482172 w 17"/>
                  <a:gd name="T9" fmla="*/ 0 h 26"/>
                  <a:gd name="T10" fmla="*/ 2147482172 w 17"/>
                  <a:gd name="T11" fmla="*/ 2147482506 h 26"/>
                  <a:gd name="T12" fmla="*/ 0 w 17"/>
                  <a:gd name="T13" fmla="*/ 214748250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26"/>
                  <a:gd name="T23" fmla="*/ 17 w 17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26">
                    <a:moveTo>
                      <a:pt x="0" y="26"/>
                    </a:moveTo>
                    <a:lnTo>
                      <a:pt x="9" y="0"/>
                    </a:lnTo>
                    <a:lnTo>
                      <a:pt x="17" y="0"/>
                    </a:lnTo>
                    <a:lnTo>
                      <a:pt x="9" y="26"/>
                    </a:lnTo>
                    <a:lnTo>
                      <a:pt x="0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2446" y="1474"/>
                <a:ext cx="77" cy="52"/>
              </a:xfrm>
              <a:custGeom>
                <a:avLst/>
                <a:gdLst>
                  <a:gd name="T0" fmla="*/ 2147482285 w 77"/>
                  <a:gd name="T1" fmla="*/ 2147482506 h 52"/>
                  <a:gd name="T2" fmla="*/ 0 w 77"/>
                  <a:gd name="T3" fmla="*/ 0 h 52"/>
                  <a:gd name="T4" fmla="*/ 2147482285 w 77"/>
                  <a:gd name="T5" fmla="*/ 2147482506 h 52"/>
                  <a:gd name="T6" fmla="*/ 0 w 77"/>
                  <a:gd name="T7" fmla="*/ 2147482506 h 52"/>
                  <a:gd name="T8" fmla="*/ 2147482285 w 77"/>
                  <a:gd name="T9" fmla="*/ 2147482506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52"/>
                  <a:gd name="T17" fmla="*/ 77 w 77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52">
                    <a:moveTo>
                      <a:pt x="9" y="26"/>
                    </a:moveTo>
                    <a:lnTo>
                      <a:pt x="0" y="0"/>
                    </a:lnTo>
                    <a:lnTo>
                      <a:pt x="77" y="26"/>
                    </a:lnTo>
                    <a:lnTo>
                      <a:pt x="0" y="52"/>
                    </a:lnTo>
                    <a:lnTo>
                      <a:pt x="9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2403" y="1500"/>
                <a:ext cx="0" cy="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6" name="Rectangle 56"/>
              <p:cNvSpPr>
                <a:spLocks noChangeArrowheads="1"/>
              </p:cNvSpPr>
              <p:nvPr/>
            </p:nvSpPr>
            <p:spPr bwMode="auto">
              <a:xfrm>
                <a:off x="2437" y="1500"/>
                <a:ext cx="0" cy="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7" name="Rectangle 57"/>
              <p:cNvSpPr>
                <a:spLocks noChangeArrowheads="1"/>
              </p:cNvSpPr>
              <p:nvPr/>
            </p:nvSpPr>
            <p:spPr bwMode="auto">
              <a:xfrm>
                <a:off x="2403" y="1500"/>
                <a:ext cx="34" cy="9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/>
            </p:nvSpPr>
            <p:spPr bwMode="auto">
              <a:xfrm>
                <a:off x="3238" y="1422"/>
                <a:ext cx="8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/>
            </p:nvSpPr>
            <p:spPr bwMode="auto">
              <a:xfrm>
                <a:off x="3238" y="1578"/>
                <a:ext cx="8" cy="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/>
            </p:nvSpPr>
            <p:spPr bwMode="auto">
              <a:xfrm>
                <a:off x="3238" y="1422"/>
                <a:ext cx="8" cy="15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1" name="Rectangle 61"/>
              <p:cNvSpPr>
                <a:spLocks noChangeArrowheads="1"/>
              </p:cNvSpPr>
              <p:nvPr/>
            </p:nvSpPr>
            <p:spPr bwMode="auto">
              <a:xfrm>
                <a:off x="2575" y="1422"/>
                <a:ext cx="67" cy="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2000" i="1">
                    <a:solidFill>
                      <a:srgbClr val="000000"/>
                    </a:solidFill>
                    <a:ea typeface="新細明體" pitchFamily="18" charset="-120"/>
                  </a:rPr>
                  <a:t>x</a:t>
                </a:r>
                <a:endParaRPr lang="en-US" altLang="zh-TW" sz="2000">
                  <a:ea typeface="新細明體" pitchFamily="18" charset="-120"/>
                </a:endParaRPr>
              </a:p>
            </p:txBody>
          </p:sp>
          <p:sp>
            <p:nvSpPr>
              <p:cNvPr id="42" name="Rectangle 62"/>
              <p:cNvSpPr>
                <a:spLocks noChangeArrowheads="1"/>
              </p:cNvSpPr>
              <p:nvPr/>
            </p:nvSpPr>
            <p:spPr bwMode="auto">
              <a:xfrm>
                <a:off x="2386" y="1560"/>
                <a:ext cx="76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2000">
                    <a:solidFill>
                      <a:schemeClr val="accent2"/>
                    </a:solidFill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43" name="Rectangle 63"/>
              <p:cNvSpPr>
                <a:spLocks noChangeArrowheads="1"/>
              </p:cNvSpPr>
              <p:nvPr/>
            </p:nvSpPr>
            <p:spPr bwMode="auto">
              <a:xfrm>
                <a:off x="3160" y="1560"/>
                <a:ext cx="2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200">
                    <a:solidFill>
                      <a:srgbClr val="000000"/>
                    </a:solidFill>
                    <a:ea typeface="新細明體" pitchFamily="18" charset="-120"/>
                  </a:rPr>
                  <a:t> </a:t>
                </a: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4" name="Rectangle 64"/>
              <p:cNvSpPr>
                <a:spLocks noChangeArrowheads="1"/>
              </p:cNvSpPr>
              <p:nvPr/>
            </p:nvSpPr>
            <p:spPr bwMode="auto">
              <a:xfrm>
                <a:off x="3186" y="1560"/>
                <a:ext cx="12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2000" i="1">
                    <a:solidFill>
                      <a:schemeClr val="accent2"/>
                    </a:solidFill>
                    <a:ea typeface="新細明體" pitchFamily="18" charset="-120"/>
                  </a:rPr>
                  <a:t>W</a:t>
                </a:r>
                <a:endParaRPr lang="en-US" altLang="zh-TW" sz="2000">
                  <a:solidFill>
                    <a:schemeClr val="accent2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45" name="Rectangle 65"/>
              <p:cNvSpPr>
                <a:spLocks noChangeArrowheads="1"/>
              </p:cNvSpPr>
              <p:nvPr/>
            </p:nvSpPr>
            <p:spPr bwMode="auto">
              <a:xfrm>
                <a:off x="3264" y="1621"/>
                <a:ext cx="1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en-US" altLang="zh-TW">
                  <a:ea typeface="新細明體" pitchFamily="18" charset="-120"/>
                </a:endParaRPr>
              </a:p>
            </p:txBody>
          </p:sp>
          <p:sp>
            <p:nvSpPr>
              <p:cNvPr id="46" name="Rectangle 66"/>
              <p:cNvSpPr>
                <a:spLocks noChangeArrowheads="1"/>
              </p:cNvSpPr>
              <p:nvPr/>
            </p:nvSpPr>
            <p:spPr bwMode="auto">
              <a:xfrm>
                <a:off x="2386" y="637"/>
                <a:ext cx="99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TW" altLang="en-US" sz="1400">
                    <a:solidFill>
                      <a:srgbClr val="000000"/>
                    </a:solidFill>
                    <a:ea typeface="新細明體" pitchFamily="18" charset="-120"/>
                  </a:rPr>
                  <a:t>     </a:t>
                </a:r>
                <a:r>
                  <a:rPr lang="en-US" altLang="zh-TW" sz="1800">
                    <a:solidFill>
                      <a:schemeClr val="accent2"/>
                    </a:solidFill>
                    <a:ea typeface="新細明體" pitchFamily="18" charset="-120"/>
                  </a:rPr>
                  <a:t>depletion layers</a:t>
                </a:r>
              </a:p>
            </p:txBody>
          </p:sp>
          <p:sp>
            <p:nvSpPr>
              <p:cNvPr id="47" name="Freeform 67"/>
              <p:cNvSpPr>
                <a:spLocks/>
              </p:cNvSpPr>
              <p:nvPr/>
            </p:nvSpPr>
            <p:spPr bwMode="auto">
              <a:xfrm>
                <a:off x="2360" y="913"/>
                <a:ext cx="17" cy="18"/>
              </a:xfrm>
              <a:custGeom>
                <a:avLst/>
                <a:gdLst>
                  <a:gd name="T0" fmla="*/ 2147482172 w 17"/>
                  <a:gd name="T1" fmla="*/ 2147482226 h 18"/>
                  <a:gd name="T2" fmla="*/ 2147482172 w 17"/>
                  <a:gd name="T3" fmla="*/ 0 h 18"/>
                  <a:gd name="T4" fmla="*/ 0 w 17"/>
                  <a:gd name="T5" fmla="*/ 2147482226 h 18"/>
                  <a:gd name="T6" fmla="*/ 2147482172 w 17"/>
                  <a:gd name="T7" fmla="*/ 2147482226 h 18"/>
                  <a:gd name="T8" fmla="*/ 2147482172 w 17"/>
                  <a:gd name="T9" fmla="*/ 2147482226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8"/>
                  <a:gd name="T17" fmla="*/ 17 w 17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8">
                    <a:moveTo>
                      <a:pt x="17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18"/>
                    </a:lnTo>
                    <a:lnTo>
                      <a:pt x="17" y="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8" name="Freeform 68"/>
              <p:cNvSpPr>
                <a:spLocks/>
              </p:cNvSpPr>
              <p:nvPr/>
            </p:nvSpPr>
            <p:spPr bwMode="auto">
              <a:xfrm>
                <a:off x="2291" y="896"/>
                <a:ext cx="103" cy="112"/>
              </a:xfrm>
              <a:custGeom>
                <a:avLst/>
                <a:gdLst>
                  <a:gd name="T0" fmla="*/ 2147482500 w 103"/>
                  <a:gd name="T1" fmla="*/ 2147482551 h 112"/>
                  <a:gd name="T2" fmla="*/ 2147482500 w 103"/>
                  <a:gd name="T3" fmla="*/ 2147482551 h 112"/>
                  <a:gd name="T4" fmla="*/ 2147482500 w 103"/>
                  <a:gd name="T5" fmla="*/ 2147482551 h 112"/>
                  <a:gd name="T6" fmla="*/ 2147482500 w 103"/>
                  <a:gd name="T7" fmla="*/ 2147482551 h 112"/>
                  <a:gd name="T8" fmla="*/ 2147482500 w 103"/>
                  <a:gd name="T9" fmla="*/ 2147482551 h 112"/>
                  <a:gd name="T10" fmla="*/ 0 w 103"/>
                  <a:gd name="T11" fmla="*/ 2147482551 h 112"/>
                  <a:gd name="T12" fmla="*/ 2147482500 w 103"/>
                  <a:gd name="T13" fmla="*/ 2147482551 h 112"/>
                  <a:gd name="T14" fmla="*/ 2147482500 w 103"/>
                  <a:gd name="T15" fmla="*/ 0 h 112"/>
                  <a:gd name="T16" fmla="*/ 2147482500 w 103"/>
                  <a:gd name="T17" fmla="*/ 0 h 112"/>
                  <a:gd name="T18" fmla="*/ 2147482500 w 103"/>
                  <a:gd name="T19" fmla="*/ 2147482551 h 112"/>
                  <a:gd name="T20" fmla="*/ 2147482500 w 103"/>
                  <a:gd name="T21" fmla="*/ 2147482551 h 112"/>
                  <a:gd name="T22" fmla="*/ 2147482500 w 103"/>
                  <a:gd name="T23" fmla="*/ 2147482551 h 112"/>
                  <a:gd name="T24" fmla="*/ 2147482500 w 103"/>
                  <a:gd name="T25" fmla="*/ 2147482551 h 112"/>
                  <a:gd name="T26" fmla="*/ 2147482500 w 103"/>
                  <a:gd name="T27" fmla="*/ 2147482551 h 112"/>
                  <a:gd name="T28" fmla="*/ 2147482500 w 103"/>
                  <a:gd name="T29" fmla="*/ 2147482551 h 112"/>
                  <a:gd name="T30" fmla="*/ 2147482500 w 103"/>
                  <a:gd name="T31" fmla="*/ 2147482551 h 112"/>
                  <a:gd name="T32" fmla="*/ 2147482500 w 103"/>
                  <a:gd name="T33" fmla="*/ 2147482551 h 112"/>
                  <a:gd name="T34" fmla="*/ 2147482500 w 103"/>
                  <a:gd name="T35" fmla="*/ 2147482551 h 112"/>
                  <a:gd name="T36" fmla="*/ 2147482500 w 103"/>
                  <a:gd name="T37" fmla="*/ 2147482551 h 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3"/>
                  <a:gd name="T58" fmla="*/ 0 h 112"/>
                  <a:gd name="T59" fmla="*/ 103 w 103"/>
                  <a:gd name="T60" fmla="*/ 112 h 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3" h="112">
                    <a:moveTo>
                      <a:pt x="78" y="35"/>
                    </a:moveTo>
                    <a:lnTo>
                      <a:pt x="103" y="43"/>
                    </a:lnTo>
                    <a:lnTo>
                      <a:pt x="26" y="86"/>
                    </a:lnTo>
                    <a:lnTo>
                      <a:pt x="0" y="112"/>
                    </a:lnTo>
                    <a:lnTo>
                      <a:pt x="17" y="78"/>
                    </a:lnTo>
                    <a:lnTo>
                      <a:pt x="60" y="0"/>
                    </a:lnTo>
                    <a:lnTo>
                      <a:pt x="69" y="0"/>
                    </a:lnTo>
                    <a:lnTo>
                      <a:pt x="69" y="9"/>
                    </a:lnTo>
                    <a:lnTo>
                      <a:pt x="26" y="86"/>
                    </a:lnTo>
                    <a:lnTo>
                      <a:pt x="17" y="78"/>
                    </a:lnTo>
                    <a:lnTo>
                      <a:pt x="95" y="35"/>
                    </a:lnTo>
                    <a:lnTo>
                      <a:pt x="103" y="43"/>
                    </a:lnTo>
                    <a:lnTo>
                      <a:pt x="95" y="52"/>
                    </a:lnTo>
                    <a:lnTo>
                      <a:pt x="69" y="43"/>
                    </a:lnTo>
                    <a:lnTo>
                      <a:pt x="78" y="3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" name="Freeform 69"/>
              <p:cNvSpPr>
                <a:spLocks/>
              </p:cNvSpPr>
              <p:nvPr/>
            </p:nvSpPr>
            <p:spPr bwMode="auto">
              <a:xfrm>
                <a:off x="2351" y="905"/>
                <a:ext cx="18" cy="34"/>
              </a:xfrm>
              <a:custGeom>
                <a:avLst/>
                <a:gdLst>
                  <a:gd name="T0" fmla="*/ 2147482226 w 18"/>
                  <a:gd name="T1" fmla="*/ 0 h 34"/>
                  <a:gd name="T2" fmla="*/ 2147482226 w 18"/>
                  <a:gd name="T3" fmla="*/ 2147482172 h 34"/>
                  <a:gd name="T4" fmla="*/ 2147482226 w 18"/>
                  <a:gd name="T5" fmla="*/ 2147482172 h 34"/>
                  <a:gd name="T6" fmla="*/ 2147482226 w 18"/>
                  <a:gd name="T7" fmla="*/ 2147482172 h 34"/>
                  <a:gd name="T8" fmla="*/ 2147482226 w 18"/>
                  <a:gd name="T9" fmla="*/ 2147482172 h 34"/>
                  <a:gd name="T10" fmla="*/ 0 w 18"/>
                  <a:gd name="T11" fmla="*/ 2147482172 h 34"/>
                  <a:gd name="T12" fmla="*/ 2147482226 w 18"/>
                  <a:gd name="T13" fmla="*/ 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34"/>
                  <a:gd name="T23" fmla="*/ 18 w 18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34">
                    <a:moveTo>
                      <a:pt x="9" y="0"/>
                    </a:moveTo>
                    <a:lnTo>
                      <a:pt x="18" y="26"/>
                    </a:lnTo>
                    <a:lnTo>
                      <a:pt x="9" y="34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2317" y="905"/>
                <a:ext cx="77" cy="77"/>
              </a:xfrm>
              <a:custGeom>
                <a:avLst/>
                <a:gdLst>
                  <a:gd name="T0" fmla="*/ 2147482285 w 77"/>
                  <a:gd name="T1" fmla="*/ 2147482285 h 77"/>
                  <a:gd name="T2" fmla="*/ 2147482285 w 77"/>
                  <a:gd name="T3" fmla="*/ 2147482285 h 77"/>
                  <a:gd name="T4" fmla="*/ 0 w 77"/>
                  <a:gd name="T5" fmla="*/ 2147482285 h 77"/>
                  <a:gd name="T6" fmla="*/ 2147482285 w 77"/>
                  <a:gd name="T7" fmla="*/ 0 h 77"/>
                  <a:gd name="T8" fmla="*/ 2147482285 w 77"/>
                  <a:gd name="T9" fmla="*/ 2147482285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77"/>
                  <a:gd name="T17" fmla="*/ 77 w 77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77">
                    <a:moveTo>
                      <a:pt x="52" y="26"/>
                    </a:moveTo>
                    <a:lnTo>
                      <a:pt x="77" y="34"/>
                    </a:lnTo>
                    <a:lnTo>
                      <a:pt x="0" y="77"/>
                    </a:lnTo>
                    <a:lnTo>
                      <a:pt x="43" y="0"/>
                    </a:lnTo>
                    <a:lnTo>
                      <a:pt x="52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1" name="Freeform 71"/>
              <p:cNvSpPr>
                <a:spLocks/>
              </p:cNvSpPr>
              <p:nvPr/>
            </p:nvSpPr>
            <p:spPr bwMode="auto">
              <a:xfrm>
                <a:off x="2541" y="758"/>
                <a:ext cx="8" cy="9"/>
              </a:xfrm>
              <a:custGeom>
                <a:avLst/>
                <a:gdLst>
                  <a:gd name="T0" fmla="*/ 2147482112 w 8"/>
                  <a:gd name="T1" fmla="*/ 2147482226 h 9"/>
                  <a:gd name="T2" fmla="*/ 2147482112 w 8"/>
                  <a:gd name="T3" fmla="*/ 2147482226 h 9"/>
                  <a:gd name="T4" fmla="*/ 0 w 8"/>
                  <a:gd name="T5" fmla="*/ 0 h 9"/>
                  <a:gd name="T6" fmla="*/ 0 w 8"/>
                  <a:gd name="T7" fmla="*/ 0 h 9"/>
                  <a:gd name="T8" fmla="*/ 2147482112 w 8"/>
                  <a:gd name="T9" fmla="*/ 214748222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9"/>
                  <a:gd name="T17" fmla="*/ 8 w 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9">
                    <a:moveTo>
                      <a:pt x="8" y="9"/>
                    </a:moveTo>
                    <a:lnTo>
                      <a:pt x="8" y="9"/>
                    </a:lnTo>
                    <a:lnTo>
                      <a:pt x="0" y="0"/>
                    </a:lnTo>
                    <a:lnTo>
                      <a:pt x="8" y="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2" name="Freeform 72"/>
              <p:cNvSpPr>
                <a:spLocks/>
              </p:cNvSpPr>
              <p:nvPr/>
            </p:nvSpPr>
            <p:spPr bwMode="auto">
              <a:xfrm>
                <a:off x="2377" y="922"/>
                <a:ext cx="9" cy="9"/>
              </a:xfrm>
              <a:custGeom>
                <a:avLst/>
                <a:gdLst>
                  <a:gd name="T0" fmla="*/ 2147482226 w 9"/>
                  <a:gd name="T1" fmla="*/ 2147482226 h 9"/>
                  <a:gd name="T2" fmla="*/ 2147482226 w 9"/>
                  <a:gd name="T3" fmla="*/ 2147482226 h 9"/>
                  <a:gd name="T4" fmla="*/ 0 w 9"/>
                  <a:gd name="T5" fmla="*/ 0 h 9"/>
                  <a:gd name="T6" fmla="*/ 0 w 9"/>
                  <a:gd name="T7" fmla="*/ 0 h 9"/>
                  <a:gd name="T8" fmla="*/ 2147482226 w 9"/>
                  <a:gd name="T9" fmla="*/ 214748222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lnTo>
                      <a:pt x="9" y="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3" name="Freeform 73"/>
              <p:cNvSpPr>
                <a:spLocks/>
              </p:cNvSpPr>
              <p:nvPr/>
            </p:nvSpPr>
            <p:spPr bwMode="auto">
              <a:xfrm>
                <a:off x="2377" y="758"/>
                <a:ext cx="172" cy="173"/>
              </a:xfrm>
              <a:custGeom>
                <a:avLst/>
                <a:gdLst>
                  <a:gd name="T0" fmla="*/ 2147482374 w 172"/>
                  <a:gd name="T1" fmla="*/ 2147482378 h 173"/>
                  <a:gd name="T2" fmla="*/ 2147482374 w 172"/>
                  <a:gd name="T3" fmla="*/ 0 h 173"/>
                  <a:gd name="T4" fmla="*/ 0 w 172"/>
                  <a:gd name="T5" fmla="*/ 2147482378 h 173"/>
                  <a:gd name="T6" fmla="*/ 2147482374 w 172"/>
                  <a:gd name="T7" fmla="*/ 2147482378 h 173"/>
                  <a:gd name="T8" fmla="*/ 2147482374 w 172"/>
                  <a:gd name="T9" fmla="*/ 2147482378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173"/>
                  <a:gd name="T17" fmla="*/ 172 w 172"/>
                  <a:gd name="T18" fmla="*/ 173 h 1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173">
                    <a:moveTo>
                      <a:pt x="172" y="9"/>
                    </a:moveTo>
                    <a:lnTo>
                      <a:pt x="164" y="0"/>
                    </a:lnTo>
                    <a:lnTo>
                      <a:pt x="0" y="164"/>
                    </a:lnTo>
                    <a:lnTo>
                      <a:pt x="9" y="173"/>
                    </a:lnTo>
                    <a:lnTo>
                      <a:pt x="172" y="9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4" name="Freeform 74"/>
              <p:cNvSpPr>
                <a:spLocks/>
              </p:cNvSpPr>
              <p:nvPr/>
            </p:nvSpPr>
            <p:spPr bwMode="auto">
              <a:xfrm>
                <a:off x="3238" y="922"/>
                <a:ext cx="17" cy="17"/>
              </a:xfrm>
              <a:custGeom>
                <a:avLst/>
                <a:gdLst>
                  <a:gd name="T0" fmla="*/ 2147482172 w 17"/>
                  <a:gd name="T1" fmla="*/ 0 h 17"/>
                  <a:gd name="T2" fmla="*/ 0 w 17"/>
                  <a:gd name="T3" fmla="*/ 2147482172 h 17"/>
                  <a:gd name="T4" fmla="*/ 2147482172 w 17"/>
                  <a:gd name="T5" fmla="*/ 2147482172 h 17"/>
                  <a:gd name="T6" fmla="*/ 2147482172 w 17"/>
                  <a:gd name="T7" fmla="*/ 2147482172 h 17"/>
                  <a:gd name="T8" fmla="*/ 214748217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8" y="0"/>
                    </a:moveTo>
                    <a:lnTo>
                      <a:pt x="0" y="9"/>
                    </a:lnTo>
                    <a:lnTo>
                      <a:pt x="8" y="17"/>
                    </a:lnTo>
                    <a:lnTo>
                      <a:pt x="17" y="9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5" name="Freeform 75"/>
              <p:cNvSpPr>
                <a:spLocks/>
              </p:cNvSpPr>
              <p:nvPr/>
            </p:nvSpPr>
            <p:spPr bwMode="auto">
              <a:xfrm>
                <a:off x="3221" y="905"/>
                <a:ext cx="112" cy="103"/>
              </a:xfrm>
              <a:custGeom>
                <a:avLst/>
                <a:gdLst>
                  <a:gd name="T0" fmla="*/ 2147482551 w 112"/>
                  <a:gd name="T1" fmla="*/ 2147482500 h 103"/>
                  <a:gd name="T2" fmla="*/ 2147482551 w 112"/>
                  <a:gd name="T3" fmla="*/ 0 h 103"/>
                  <a:gd name="T4" fmla="*/ 2147482551 w 112"/>
                  <a:gd name="T5" fmla="*/ 0 h 103"/>
                  <a:gd name="T6" fmla="*/ 2147482551 w 112"/>
                  <a:gd name="T7" fmla="*/ 0 h 103"/>
                  <a:gd name="T8" fmla="*/ 2147482551 w 112"/>
                  <a:gd name="T9" fmla="*/ 2147482500 h 103"/>
                  <a:gd name="T10" fmla="*/ 2147482551 w 112"/>
                  <a:gd name="T11" fmla="*/ 2147482500 h 103"/>
                  <a:gd name="T12" fmla="*/ 2147482551 w 112"/>
                  <a:gd name="T13" fmla="*/ 2147482500 h 103"/>
                  <a:gd name="T14" fmla="*/ 0 w 112"/>
                  <a:gd name="T15" fmla="*/ 2147482500 h 103"/>
                  <a:gd name="T16" fmla="*/ 0 w 112"/>
                  <a:gd name="T17" fmla="*/ 2147482500 h 103"/>
                  <a:gd name="T18" fmla="*/ 2147482551 w 112"/>
                  <a:gd name="T19" fmla="*/ 2147482500 h 103"/>
                  <a:gd name="T20" fmla="*/ 2147482551 w 112"/>
                  <a:gd name="T21" fmla="*/ 2147482500 h 103"/>
                  <a:gd name="T22" fmla="*/ 2147482551 w 112"/>
                  <a:gd name="T23" fmla="*/ 2147482500 h 103"/>
                  <a:gd name="T24" fmla="*/ 2147482551 w 112"/>
                  <a:gd name="T25" fmla="*/ 2147482500 h 103"/>
                  <a:gd name="T26" fmla="*/ 2147482551 w 112"/>
                  <a:gd name="T27" fmla="*/ 2147482500 h 103"/>
                  <a:gd name="T28" fmla="*/ 2147482551 w 112"/>
                  <a:gd name="T29" fmla="*/ 2147482500 h 103"/>
                  <a:gd name="T30" fmla="*/ 2147482551 w 112"/>
                  <a:gd name="T31" fmla="*/ 0 h 103"/>
                  <a:gd name="T32" fmla="*/ 2147482551 w 112"/>
                  <a:gd name="T33" fmla="*/ 2147482500 h 103"/>
                  <a:gd name="T34" fmla="*/ 2147482551 w 112"/>
                  <a:gd name="T35" fmla="*/ 2147482500 h 103"/>
                  <a:gd name="T36" fmla="*/ 2147482551 w 112"/>
                  <a:gd name="T37" fmla="*/ 2147482500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2"/>
                  <a:gd name="T58" fmla="*/ 0 h 103"/>
                  <a:gd name="T59" fmla="*/ 112 w 112"/>
                  <a:gd name="T60" fmla="*/ 103 h 10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2" h="103">
                    <a:moveTo>
                      <a:pt x="34" y="26"/>
                    </a:moveTo>
                    <a:lnTo>
                      <a:pt x="43" y="0"/>
                    </a:lnTo>
                    <a:lnTo>
                      <a:pt x="86" y="77"/>
                    </a:lnTo>
                    <a:lnTo>
                      <a:pt x="112" y="103"/>
                    </a:lnTo>
                    <a:lnTo>
                      <a:pt x="77" y="86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86" y="77"/>
                    </a:lnTo>
                    <a:lnTo>
                      <a:pt x="77" y="86"/>
                    </a:lnTo>
                    <a:lnTo>
                      <a:pt x="34" y="8"/>
                    </a:lnTo>
                    <a:lnTo>
                      <a:pt x="43" y="0"/>
                    </a:lnTo>
                    <a:lnTo>
                      <a:pt x="51" y="8"/>
                    </a:lnTo>
                    <a:lnTo>
                      <a:pt x="43" y="34"/>
                    </a:lnTo>
                    <a:lnTo>
                      <a:pt x="34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6" name="Freeform 76"/>
              <p:cNvSpPr>
                <a:spLocks/>
              </p:cNvSpPr>
              <p:nvPr/>
            </p:nvSpPr>
            <p:spPr bwMode="auto">
              <a:xfrm>
                <a:off x="3229" y="931"/>
                <a:ext cx="35" cy="17"/>
              </a:xfrm>
              <a:custGeom>
                <a:avLst/>
                <a:gdLst>
                  <a:gd name="T0" fmla="*/ 0 w 35"/>
                  <a:gd name="T1" fmla="*/ 2147482172 h 17"/>
                  <a:gd name="T2" fmla="*/ 2147482200 w 35"/>
                  <a:gd name="T3" fmla="*/ 0 h 17"/>
                  <a:gd name="T4" fmla="*/ 2147482200 w 35"/>
                  <a:gd name="T5" fmla="*/ 2147482172 h 17"/>
                  <a:gd name="T6" fmla="*/ 2147482200 w 35"/>
                  <a:gd name="T7" fmla="*/ 2147482172 h 17"/>
                  <a:gd name="T8" fmla="*/ 2147482200 w 35"/>
                  <a:gd name="T9" fmla="*/ 2147482172 h 17"/>
                  <a:gd name="T10" fmla="*/ 2147482200 w 35"/>
                  <a:gd name="T11" fmla="*/ 2147482172 h 17"/>
                  <a:gd name="T12" fmla="*/ 0 w 35"/>
                  <a:gd name="T13" fmla="*/ 2147482172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17"/>
                  <a:gd name="T23" fmla="*/ 35 w 35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17">
                    <a:moveTo>
                      <a:pt x="0" y="8"/>
                    </a:moveTo>
                    <a:lnTo>
                      <a:pt x="26" y="0"/>
                    </a:lnTo>
                    <a:lnTo>
                      <a:pt x="35" y="8"/>
                    </a:lnTo>
                    <a:lnTo>
                      <a:pt x="9" y="17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7" name="Freeform 77"/>
              <p:cNvSpPr>
                <a:spLocks/>
              </p:cNvSpPr>
              <p:nvPr/>
            </p:nvSpPr>
            <p:spPr bwMode="auto">
              <a:xfrm>
                <a:off x="3229" y="905"/>
                <a:ext cx="78" cy="77"/>
              </a:xfrm>
              <a:custGeom>
                <a:avLst/>
                <a:gdLst>
                  <a:gd name="T0" fmla="*/ 2147482296 w 78"/>
                  <a:gd name="T1" fmla="*/ 2147482285 h 77"/>
                  <a:gd name="T2" fmla="*/ 2147482296 w 78"/>
                  <a:gd name="T3" fmla="*/ 0 h 77"/>
                  <a:gd name="T4" fmla="*/ 2147482296 w 78"/>
                  <a:gd name="T5" fmla="*/ 2147482285 h 77"/>
                  <a:gd name="T6" fmla="*/ 0 w 78"/>
                  <a:gd name="T7" fmla="*/ 2147482285 h 77"/>
                  <a:gd name="T8" fmla="*/ 2147482296 w 78"/>
                  <a:gd name="T9" fmla="*/ 2147482285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77"/>
                  <a:gd name="T17" fmla="*/ 78 w 78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77">
                    <a:moveTo>
                      <a:pt x="26" y="26"/>
                    </a:moveTo>
                    <a:lnTo>
                      <a:pt x="35" y="0"/>
                    </a:lnTo>
                    <a:lnTo>
                      <a:pt x="78" y="77"/>
                    </a:lnTo>
                    <a:lnTo>
                      <a:pt x="0" y="34"/>
                    </a:lnTo>
                    <a:lnTo>
                      <a:pt x="26" y="2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8" name="Freeform 78"/>
              <p:cNvSpPr>
                <a:spLocks/>
              </p:cNvSpPr>
              <p:nvPr/>
            </p:nvSpPr>
            <p:spPr bwMode="auto">
              <a:xfrm>
                <a:off x="3083" y="758"/>
                <a:ext cx="9" cy="9"/>
              </a:xfrm>
              <a:custGeom>
                <a:avLst/>
                <a:gdLst>
                  <a:gd name="T0" fmla="*/ 2147482226 w 9"/>
                  <a:gd name="T1" fmla="*/ 0 h 9"/>
                  <a:gd name="T2" fmla="*/ 2147482226 w 9"/>
                  <a:gd name="T3" fmla="*/ 0 h 9"/>
                  <a:gd name="T4" fmla="*/ 0 w 9"/>
                  <a:gd name="T5" fmla="*/ 2147482226 h 9"/>
                  <a:gd name="T6" fmla="*/ 0 w 9"/>
                  <a:gd name="T7" fmla="*/ 2147482226 h 9"/>
                  <a:gd name="T8" fmla="*/ 2147482226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0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9" name="Freeform 79"/>
              <p:cNvSpPr>
                <a:spLocks/>
              </p:cNvSpPr>
              <p:nvPr/>
            </p:nvSpPr>
            <p:spPr bwMode="auto">
              <a:xfrm>
                <a:off x="3246" y="922"/>
                <a:ext cx="9" cy="9"/>
              </a:xfrm>
              <a:custGeom>
                <a:avLst/>
                <a:gdLst>
                  <a:gd name="T0" fmla="*/ 2147482226 w 9"/>
                  <a:gd name="T1" fmla="*/ 0 h 9"/>
                  <a:gd name="T2" fmla="*/ 2147482226 w 9"/>
                  <a:gd name="T3" fmla="*/ 0 h 9"/>
                  <a:gd name="T4" fmla="*/ 0 w 9"/>
                  <a:gd name="T5" fmla="*/ 2147482226 h 9"/>
                  <a:gd name="T6" fmla="*/ 0 w 9"/>
                  <a:gd name="T7" fmla="*/ 2147482226 h 9"/>
                  <a:gd name="T8" fmla="*/ 2147482226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0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0" name="Freeform 80"/>
              <p:cNvSpPr>
                <a:spLocks/>
              </p:cNvSpPr>
              <p:nvPr/>
            </p:nvSpPr>
            <p:spPr bwMode="auto">
              <a:xfrm>
                <a:off x="3083" y="758"/>
                <a:ext cx="172" cy="173"/>
              </a:xfrm>
              <a:custGeom>
                <a:avLst/>
                <a:gdLst>
                  <a:gd name="T0" fmla="*/ 2147482374 w 172"/>
                  <a:gd name="T1" fmla="*/ 0 h 173"/>
                  <a:gd name="T2" fmla="*/ 0 w 172"/>
                  <a:gd name="T3" fmla="*/ 2147482378 h 173"/>
                  <a:gd name="T4" fmla="*/ 2147482374 w 172"/>
                  <a:gd name="T5" fmla="*/ 2147482378 h 173"/>
                  <a:gd name="T6" fmla="*/ 2147482374 w 172"/>
                  <a:gd name="T7" fmla="*/ 2147482378 h 173"/>
                  <a:gd name="T8" fmla="*/ 2147482374 w 172"/>
                  <a:gd name="T9" fmla="*/ 0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173"/>
                  <a:gd name="T17" fmla="*/ 172 w 172"/>
                  <a:gd name="T18" fmla="*/ 173 h 1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173">
                    <a:moveTo>
                      <a:pt x="9" y="0"/>
                    </a:moveTo>
                    <a:lnTo>
                      <a:pt x="0" y="9"/>
                    </a:lnTo>
                    <a:lnTo>
                      <a:pt x="163" y="173"/>
                    </a:lnTo>
                    <a:lnTo>
                      <a:pt x="172" y="164"/>
                    </a:lnTo>
                    <a:lnTo>
                      <a:pt x="9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3800" y="1582"/>
              <a:ext cx="2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</a:rPr>
                <a:t>B</a:t>
              </a:r>
            </a:p>
          </p:txBody>
        </p:sp>
      </p:grp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762000" y="2438400"/>
          <a:ext cx="1752600" cy="2085251"/>
        </p:xfrm>
        <a:graphic>
          <a:graphicData uri="http://schemas.openxmlformats.org/presentationml/2006/ole">
            <p:oleObj spid="_x0000_s1026" name="Equation" r:id="rId6" imgW="799920" imgH="952200" progId="Equation.3">
              <p:embed/>
            </p:oleObj>
          </a:graphicData>
        </a:graphic>
      </p:graphicFrame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3048000" y="3276600"/>
            <a:ext cx="5410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indent="-628650" algn="l"/>
            <a:r>
              <a:rPr lang="zh-TW" altLang="en-US" sz="2800" i="1" dirty="0">
                <a:ea typeface="新細明體" pitchFamily="18" charset="-120"/>
              </a:rPr>
              <a:t> </a:t>
            </a:r>
            <a:r>
              <a:rPr lang="en-US" altLang="zh-TW" sz="2800" i="1" dirty="0" err="1">
                <a:latin typeface="Symbol" pitchFamily="18" charset="2"/>
                <a:ea typeface="新細明體" pitchFamily="18" charset="-120"/>
              </a:rPr>
              <a:t>t</a:t>
            </a:r>
            <a:r>
              <a:rPr lang="en-US" altLang="zh-TW" sz="2800" i="1" baseline="-25000" dirty="0" err="1">
                <a:ea typeface="新細明體" pitchFamily="18" charset="-120"/>
              </a:rPr>
              <a:t>B</a:t>
            </a:r>
            <a:r>
              <a:rPr lang="en-US" altLang="zh-TW" sz="2800" dirty="0">
                <a:ea typeface="新細明體" pitchFamily="18" charset="-120"/>
              </a:rPr>
              <a:t> :  base recombination lifetime</a:t>
            </a:r>
          </a:p>
          <a:p>
            <a:pPr marL="628650" indent="-628650" algn="l"/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i="1" dirty="0">
                <a:ea typeface="新細明體" pitchFamily="18" charset="-120"/>
              </a:rPr>
              <a:t>D</a:t>
            </a:r>
            <a:r>
              <a:rPr lang="en-US" altLang="zh-TW" sz="2800" i="1" baseline="-25000" dirty="0">
                <a:ea typeface="新細明體" pitchFamily="18" charset="-120"/>
              </a:rPr>
              <a:t>B</a:t>
            </a:r>
            <a:r>
              <a:rPr lang="en-US" altLang="zh-TW" sz="2800" dirty="0">
                <a:ea typeface="新細明體" pitchFamily="18" charset="-120"/>
              </a:rPr>
              <a:t> : base minority carrier (electron) diffusion constant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609600" y="4953000"/>
            <a:ext cx="296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TW" altLang="en-US" sz="2400">
                <a:ea typeface="新細明體" pitchFamily="18" charset="-120"/>
              </a:rPr>
              <a:t> </a:t>
            </a:r>
            <a:r>
              <a:rPr lang="en-US" altLang="zh-TW" sz="2400">
                <a:ea typeface="新細明體" pitchFamily="18" charset="-120"/>
              </a:rPr>
              <a:t>Boundary conditions :</a:t>
            </a:r>
          </a:p>
        </p:txBody>
      </p:sp>
      <p:graphicFrame>
        <p:nvGraphicFramePr>
          <p:cNvPr id="1027" name="Object 23"/>
          <p:cNvGraphicFramePr>
            <a:graphicFrameLocks noChangeAspect="1"/>
          </p:cNvGraphicFramePr>
          <p:nvPr/>
        </p:nvGraphicFramePr>
        <p:xfrm>
          <a:off x="914400" y="5486400"/>
          <a:ext cx="3529013" cy="604837"/>
        </p:xfrm>
        <a:graphic>
          <a:graphicData uri="http://schemas.openxmlformats.org/presentationml/2006/ole">
            <p:oleObj spid="_x0000_s1027" name="Equation" r:id="rId7" imgW="1409400" imgH="241200" progId="Equation.3">
              <p:embed/>
            </p:oleObj>
          </a:graphicData>
        </a:graphic>
      </p:graphicFrame>
      <p:graphicFrame>
        <p:nvGraphicFramePr>
          <p:cNvPr id="1028" name="Object 24"/>
          <p:cNvGraphicFramePr>
            <a:graphicFrameLocks noChangeAspect="1"/>
          </p:cNvGraphicFramePr>
          <p:nvPr/>
        </p:nvGraphicFramePr>
        <p:xfrm>
          <a:off x="990600" y="6254750"/>
          <a:ext cx="5494338" cy="603250"/>
        </p:xfrm>
        <a:graphic>
          <a:graphicData uri="http://schemas.openxmlformats.org/presentationml/2006/ole">
            <p:oleObj spid="_x0000_s1028" name="Equation" r:id="rId8" imgW="21970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380999" y="304800"/>
          <a:ext cx="4382235" cy="1295400"/>
        </p:xfrm>
        <a:graphic>
          <a:graphicData uri="http://schemas.openxmlformats.org/presentationml/2006/ole">
            <p:oleObj spid="_x0000_s2050" name="Equation" r:id="rId3" imgW="2311200" imgH="685800" progId="Equation.3">
              <p:embed/>
            </p:oleObj>
          </a:graphicData>
        </a:graphic>
      </p:graphicFrame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28600" y="1828800"/>
            <a:ext cx="4187825" cy="3533775"/>
            <a:chOff x="141" y="938"/>
            <a:chExt cx="2638" cy="2226"/>
          </a:xfrm>
        </p:grpSpPr>
        <p:sp>
          <p:nvSpPr>
            <p:cNvPr id="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41" y="966"/>
              <a:ext cx="2638" cy="2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150" y="1097"/>
              <a:ext cx="2620" cy="20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0" y="1097"/>
              <a:ext cx="2620" cy="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962" y="112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1015" y="1172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" charset="0"/>
                </a:rPr>
                <a:t>i</a:t>
              </a:r>
              <a:endParaRPr lang="en-US"/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1011" y="107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/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946" y="1284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021" y="1340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947" y="1209"/>
              <a:ext cx="30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-------e</a:t>
              </a:r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1179" y="1153"/>
              <a:ext cx="9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" charset="0"/>
                </a:rPr>
                <a:t>qV</a:t>
              </a:r>
              <a:endParaRPr lang="en-US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279" y="1191"/>
              <a:ext cx="7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Times" charset="0"/>
                </a:rPr>
                <a:t>BE</a:t>
              </a:r>
              <a:endParaRPr lang="en-US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420" y="1153"/>
              <a:ext cx="8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" charset="0"/>
                </a:rPr>
                <a:t>kT</a:t>
              </a:r>
              <a:endParaRPr 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383" y="1144"/>
              <a:ext cx="1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Symbol" pitchFamily="18" charset="2"/>
                </a:rPr>
                <a:t>¤</a:t>
              </a:r>
              <a:endParaRPr lang="en-US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1633" y="120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1555" y="120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–</a:t>
              </a:r>
              <a:endParaRPr lang="en-US"/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1105" y="1191"/>
              <a:ext cx="7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Symbol" pitchFamily="18" charset="2"/>
                </a:rPr>
                <a:t>()</a:t>
              </a:r>
              <a:endParaRPr lang="en-US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770" y="1340"/>
              <a:ext cx="10" cy="1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669" y="1312"/>
              <a:ext cx="111" cy="76"/>
            </a:xfrm>
            <a:custGeom>
              <a:avLst/>
              <a:gdLst>
                <a:gd name="T0" fmla="*/ 98 w 107"/>
                <a:gd name="T1" fmla="*/ 36 h 72"/>
                <a:gd name="T2" fmla="*/ 107 w 107"/>
                <a:gd name="T3" fmla="*/ 54 h 72"/>
                <a:gd name="T4" fmla="*/ 107 w 107"/>
                <a:gd name="T5" fmla="*/ 54 h 72"/>
                <a:gd name="T6" fmla="*/ 107 w 107"/>
                <a:gd name="T7" fmla="*/ 54 h 72"/>
                <a:gd name="T8" fmla="*/ 27 w 107"/>
                <a:gd name="T9" fmla="*/ 63 h 72"/>
                <a:gd name="T10" fmla="*/ 0 w 107"/>
                <a:gd name="T11" fmla="*/ 72 h 72"/>
                <a:gd name="T12" fmla="*/ 27 w 107"/>
                <a:gd name="T13" fmla="*/ 54 h 72"/>
                <a:gd name="T14" fmla="*/ 98 w 107"/>
                <a:gd name="T15" fmla="*/ 0 h 72"/>
                <a:gd name="T16" fmla="*/ 98 w 107"/>
                <a:gd name="T17" fmla="*/ 0 h 72"/>
                <a:gd name="T18" fmla="*/ 98 w 107"/>
                <a:gd name="T19" fmla="*/ 9 h 72"/>
                <a:gd name="T20" fmla="*/ 98 w 107"/>
                <a:gd name="T21" fmla="*/ 9 h 72"/>
                <a:gd name="T22" fmla="*/ 27 w 107"/>
                <a:gd name="T23" fmla="*/ 63 h 72"/>
                <a:gd name="T24" fmla="*/ 27 w 107"/>
                <a:gd name="T25" fmla="*/ 54 h 72"/>
                <a:gd name="T26" fmla="*/ 27 w 107"/>
                <a:gd name="T27" fmla="*/ 54 h 72"/>
                <a:gd name="T28" fmla="*/ 107 w 107"/>
                <a:gd name="T29" fmla="*/ 45 h 72"/>
                <a:gd name="T30" fmla="*/ 107 w 107"/>
                <a:gd name="T31" fmla="*/ 54 h 72"/>
                <a:gd name="T32" fmla="*/ 98 w 107"/>
                <a:gd name="T33" fmla="*/ 54 h 72"/>
                <a:gd name="T34" fmla="*/ 89 w 107"/>
                <a:gd name="T35" fmla="*/ 36 h 72"/>
                <a:gd name="T36" fmla="*/ 98 w 107"/>
                <a:gd name="T37" fmla="*/ 3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72"/>
                <a:gd name="T59" fmla="*/ 107 w 10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72">
                  <a:moveTo>
                    <a:pt x="98" y="36"/>
                  </a:moveTo>
                  <a:lnTo>
                    <a:pt x="107" y="54"/>
                  </a:lnTo>
                  <a:lnTo>
                    <a:pt x="27" y="63"/>
                  </a:lnTo>
                  <a:lnTo>
                    <a:pt x="0" y="72"/>
                  </a:lnTo>
                  <a:lnTo>
                    <a:pt x="27" y="54"/>
                  </a:lnTo>
                  <a:lnTo>
                    <a:pt x="98" y="0"/>
                  </a:lnTo>
                  <a:lnTo>
                    <a:pt x="98" y="9"/>
                  </a:lnTo>
                  <a:lnTo>
                    <a:pt x="27" y="63"/>
                  </a:lnTo>
                  <a:lnTo>
                    <a:pt x="27" y="54"/>
                  </a:lnTo>
                  <a:lnTo>
                    <a:pt x="107" y="45"/>
                  </a:lnTo>
                  <a:lnTo>
                    <a:pt x="107" y="54"/>
                  </a:lnTo>
                  <a:lnTo>
                    <a:pt x="98" y="54"/>
                  </a:lnTo>
                  <a:lnTo>
                    <a:pt x="89" y="36"/>
                  </a:lnTo>
                  <a:lnTo>
                    <a:pt x="98" y="3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761" y="1322"/>
              <a:ext cx="9" cy="28"/>
            </a:xfrm>
            <a:custGeom>
              <a:avLst/>
              <a:gdLst>
                <a:gd name="T0" fmla="*/ 9 w 9"/>
                <a:gd name="T1" fmla="*/ 0 h 27"/>
                <a:gd name="T2" fmla="*/ 9 w 9"/>
                <a:gd name="T3" fmla="*/ 27 h 27"/>
                <a:gd name="T4" fmla="*/ 0 w 9"/>
                <a:gd name="T5" fmla="*/ 27 h 27"/>
                <a:gd name="T6" fmla="*/ 0 w 9"/>
                <a:gd name="T7" fmla="*/ 27 h 27"/>
                <a:gd name="T8" fmla="*/ 0 w 9"/>
                <a:gd name="T9" fmla="*/ 27 h 27"/>
                <a:gd name="T10" fmla="*/ 0 w 9"/>
                <a:gd name="T11" fmla="*/ 0 h 27"/>
                <a:gd name="T12" fmla="*/ 9 w 9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27"/>
                <a:gd name="T23" fmla="*/ 9 w 9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27">
                  <a:moveTo>
                    <a:pt x="9" y="0"/>
                  </a:moveTo>
                  <a:lnTo>
                    <a:pt x="9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697" y="1322"/>
              <a:ext cx="83" cy="56"/>
            </a:xfrm>
            <a:custGeom>
              <a:avLst/>
              <a:gdLst>
                <a:gd name="T0" fmla="*/ 71 w 80"/>
                <a:gd name="T1" fmla="*/ 27 h 54"/>
                <a:gd name="T2" fmla="*/ 80 w 80"/>
                <a:gd name="T3" fmla="*/ 45 h 54"/>
                <a:gd name="T4" fmla="*/ 0 w 80"/>
                <a:gd name="T5" fmla="*/ 54 h 54"/>
                <a:gd name="T6" fmla="*/ 71 w 80"/>
                <a:gd name="T7" fmla="*/ 0 h 54"/>
                <a:gd name="T8" fmla="*/ 71 w 80"/>
                <a:gd name="T9" fmla="*/ 2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54"/>
                <a:gd name="T17" fmla="*/ 80 w 80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54">
                  <a:moveTo>
                    <a:pt x="71" y="27"/>
                  </a:moveTo>
                  <a:lnTo>
                    <a:pt x="80" y="45"/>
                  </a:lnTo>
                  <a:lnTo>
                    <a:pt x="0" y="54"/>
                  </a:lnTo>
                  <a:lnTo>
                    <a:pt x="71" y="0"/>
                  </a:lnTo>
                  <a:lnTo>
                    <a:pt x="71" y="2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928" y="1293"/>
              <a:ext cx="1" cy="1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780" y="1350"/>
              <a:ext cx="1" cy="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780" y="1293"/>
              <a:ext cx="148" cy="66"/>
            </a:xfrm>
            <a:custGeom>
              <a:avLst/>
              <a:gdLst>
                <a:gd name="T0" fmla="*/ 143 w 143"/>
                <a:gd name="T1" fmla="*/ 9 h 63"/>
                <a:gd name="T2" fmla="*/ 143 w 143"/>
                <a:gd name="T3" fmla="*/ 0 h 63"/>
                <a:gd name="T4" fmla="*/ 0 w 143"/>
                <a:gd name="T5" fmla="*/ 54 h 63"/>
                <a:gd name="T6" fmla="*/ 0 w 143"/>
                <a:gd name="T7" fmla="*/ 63 h 63"/>
                <a:gd name="T8" fmla="*/ 143 w 143"/>
                <a:gd name="T9" fmla="*/ 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63"/>
                <a:gd name="T17" fmla="*/ 143 w 14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63">
                  <a:moveTo>
                    <a:pt x="143" y="9"/>
                  </a:moveTo>
                  <a:lnTo>
                    <a:pt x="143" y="0"/>
                  </a:lnTo>
                  <a:lnTo>
                    <a:pt x="0" y="54"/>
                  </a:lnTo>
                  <a:lnTo>
                    <a:pt x="0" y="63"/>
                  </a:lnTo>
                  <a:lnTo>
                    <a:pt x="143" y="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233" y="2051"/>
              <a:ext cx="167" cy="25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626" y="94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US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693" y="93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562" y="107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US"/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627" y="106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692" y="107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/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659" y="1069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()</a:t>
              </a:r>
              <a:endParaRPr lang="en-US"/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594" y="1004"/>
              <a:ext cx="4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-------------</a:t>
              </a:r>
              <a:endParaRPr lang="en-US"/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2316" y="1259"/>
              <a:ext cx="214" cy="42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6" name="Picture 5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35" y="1547"/>
              <a:ext cx="1126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7" name="Object 1028"/>
            <p:cNvGraphicFramePr>
              <a:graphicFrameLocks noChangeAspect="1"/>
            </p:cNvGraphicFramePr>
            <p:nvPr/>
          </p:nvGraphicFramePr>
          <p:xfrm>
            <a:off x="288" y="1078"/>
            <a:ext cx="713" cy="199"/>
          </p:xfrm>
          <a:graphic>
            <a:graphicData uri="http://schemas.openxmlformats.org/presentationml/2006/ole">
              <p:oleObj spid="_x0000_s2051" name="Equation" r:id="rId8" imgW="736560" imgH="203040" progId="Equation.3">
                <p:embed/>
              </p:oleObj>
            </a:graphicData>
          </a:graphic>
        </p:graphicFrame>
        <p:sp>
          <p:nvSpPr>
            <p:cNvPr id="38" name="Rectangle 63"/>
            <p:cNvSpPr>
              <a:spLocks noChangeArrowheads="1"/>
            </p:cNvSpPr>
            <p:nvPr/>
          </p:nvSpPr>
          <p:spPr bwMode="auto">
            <a:xfrm>
              <a:off x="682" y="940"/>
              <a:ext cx="73" cy="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606" y="2704"/>
              <a:ext cx="1990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504" y="1326"/>
              <a:ext cx="146" cy="1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431" y="2638"/>
              <a:ext cx="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334" y="2675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491" y="1283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44" name="Line 71"/>
            <p:cNvSpPr>
              <a:spLocks noChangeShapeType="1"/>
            </p:cNvSpPr>
            <p:nvPr/>
          </p:nvSpPr>
          <p:spPr bwMode="auto">
            <a:xfrm>
              <a:off x="241" y="1093"/>
              <a:ext cx="1" cy="2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2"/>
            <p:cNvSpPr>
              <a:spLocks noChangeArrowheads="1"/>
            </p:cNvSpPr>
            <p:nvPr/>
          </p:nvSpPr>
          <p:spPr bwMode="auto">
            <a:xfrm>
              <a:off x="569" y="977"/>
              <a:ext cx="452" cy="1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3"/>
            <p:cNvSpPr>
              <a:spLocks noChangeArrowheads="1"/>
            </p:cNvSpPr>
            <p:nvPr/>
          </p:nvSpPr>
          <p:spPr bwMode="auto">
            <a:xfrm>
              <a:off x="941" y="1261"/>
              <a:ext cx="56" cy="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7" name="Object 1028"/>
            <p:cNvGraphicFramePr>
              <a:graphicFrameLocks noChangeAspect="1"/>
            </p:cNvGraphicFramePr>
            <p:nvPr/>
          </p:nvGraphicFramePr>
          <p:xfrm>
            <a:off x="983" y="1105"/>
            <a:ext cx="1411" cy="442"/>
          </p:xfrm>
          <a:graphic>
            <a:graphicData uri="http://schemas.openxmlformats.org/presentationml/2006/ole">
              <p:oleObj spid="_x0000_s2052" name="Equation" r:id="rId9" imgW="1473120" imgH="457200" progId="Equation.3">
                <p:embed/>
              </p:oleObj>
            </a:graphicData>
          </a:graphic>
        </p:graphicFrame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999" y="1072"/>
              <a:ext cx="73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75"/>
            <p:cNvGrpSpPr>
              <a:grpSpLocks/>
            </p:cNvGrpSpPr>
            <p:nvPr/>
          </p:nvGrpSpPr>
          <p:grpSpPr bwMode="auto">
            <a:xfrm>
              <a:off x="1341" y="2683"/>
              <a:ext cx="391" cy="301"/>
              <a:chOff x="1359" y="2818"/>
              <a:chExt cx="374" cy="243"/>
            </a:xfrm>
          </p:grpSpPr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1424" y="2856"/>
                <a:ext cx="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51" name="Rectangle 42"/>
              <p:cNvSpPr>
                <a:spLocks noChangeArrowheads="1"/>
              </p:cNvSpPr>
              <p:nvPr/>
            </p:nvSpPr>
            <p:spPr bwMode="auto">
              <a:xfrm>
                <a:off x="1453" y="2818"/>
                <a:ext cx="10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x/</a:t>
                </a:r>
                <a:endParaRPr lang="en-US"/>
              </a:p>
            </p:txBody>
          </p: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>
                <a:off x="1400" y="2837"/>
                <a:ext cx="333" cy="22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1359" y="2828"/>
                <a:ext cx="60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i="1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417" y="2828"/>
                <a:ext cx="3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/</a:t>
                </a:r>
                <a:endParaRPr lang="en-US"/>
              </a:p>
            </p:txBody>
          </p:sp>
          <p:sp>
            <p:nvSpPr>
              <p:cNvPr id="55" name="Rectangle 46"/>
              <p:cNvSpPr>
                <a:spLocks noChangeArrowheads="1"/>
              </p:cNvSpPr>
              <p:nvPr/>
            </p:nvSpPr>
            <p:spPr bwMode="auto">
              <a:xfrm>
                <a:off x="1464" y="2828"/>
                <a:ext cx="120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1587" y="2893"/>
                <a:ext cx="60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1">
                    <a:solidFill>
                      <a:srgbClr val="000000"/>
                    </a:solidFill>
                  </a:rPr>
                  <a:t>B</a:t>
                </a:r>
                <a:endParaRPr lang="en-US"/>
              </a:p>
            </p:txBody>
          </p:sp>
        </p:grpSp>
      </p:grpSp>
      <p:graphicFrame>
        <p:nvGraphicFramePr>
          <p:cNvPr id="2053" name="Object 1028"/>
          <p:cNvGraphicFramePr>
            <a:graphicFrameLocks noChangeAspect="1"/>
          </p:cNvGraphicFramePr>
          <p:nvPr/>
        </p:nvGraphicFramePr>
        <p:xfrm>
          <a:off x="533400" y="5486400"/>
          <a:ext cx="3705225" cy="1216025"/>
        </p:xfrm>
        <a:graphic>
          <a:graphicData uri="http://schemas.openxmlformats.org/presentationml/2006/ole">
            <p:oleObj spid="_x0000_s2053" name="Equation" r:id="rId10" imgW="2120760" imgH="685800" progId="Equation.3">
              <p:embed/>
            </p:oleObj>
          </a:graphicData>
        </a:graphic>
      </p:graphicFrame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5715000" y="304800"/>
            <a:ext cx="2694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Collector </a:t>
            </a:r>
            <a:r>
              <a:rPr lang="en-US" altLang="zh-TW" sz="2800" b="1" i="1" dirty="0">
                <a:ea typeface="新細明體" pitchFamily="18" charset="-120"/>
              </a:rPr>
              <a:t>Current</a:t>
            </a:r>
          </a:p>
        </p:txBody>
      </p:sp>
      <p:graphicFrame>
        <p:nvGraphicFramePr>
          <p:cNvPr id="2054" name="Object 1025"/>
          <p:cNvGraphicFramePr>
            <a:graphicFrameLocks noChangeAspect="1"/>
          </p:cNvGraphicFramePr>
          <p:nvPr/>
        </p:nvGraphicFramePr>
        <p:xfrm>
          <a:off x="5135563" y="923925"/>
          <a:ext cx="3530600" cy="1787525"/>
        </p:xfrm>
        <a:graphic>
          <a:graphicData uri="http://schemas.openxmlformats.org/presentationml/2006/ole">
            <p:oleObj spid="_x0000_s2054" name="Equation" r:id="rId11" imgW="1803240" imgH="914400" progId="Equation.3">
              <p:embed/>
            </p:oleObj>
          </a:graphicData>
        </a:graphic>
      </p:graphicFrame>
      <p:graphicFrame>
        <p:nvGraphicFramePr>
          <p:cNvPr id="2055" name="Object 1026"/>
          <p:cNvGraphicFramePr>
            <a:graphicFrameLocks noChangeAspect="1"/>
          </p:cNvGraphicFramePr>
          <p:nvPr/>
        </p:nvGraphicFramePr>
        <p:xfrm>
          <a:off x="5334000" y="3200400"/>
          <a:ext cx="2476500" cy="492125"/>
        </p:xfrm>
        <a:graphic>
          <a:graphicData uri="http://schemas.openxmlformats.org/presentationml/2006/ole">
            <p:oleObj spid="_x0000_s2055" name="Equation" r:id="rId12" imgW="1206360" imgH="241200" progId="Equation.3">
              <p:embed/>
            </p:oleObj>
          </a:graphicData>
        </a:graphic>
      </p:graphicFrame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5334000" y="4114800"/>
            <a:ext cx="2147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>
                <a:ea typeface="新細明體" pitchFamily="18" charset="-120"/>
              </a:rPr>
              <a:t>It can be shown</a:t>
            </a:r>
          </a:p>
        </p:txBody>
      </p:sp>
      <p:graphicFrame>
        <p:nvGraphicFramePr>
          <p:cNvPr id="2056" name="Object 1027"/>
          <p:cNvGraphicFramePr>
            <a:graphicFrameLocks noChangeAspect="1"/>
          </p:cNvGraphicFramePr>
          <p:nvPr/>
        </p:nvGraphicFramePr>
        <p:xfrm>
          <a:off x="5105400" y="4648200"/>
          <a:ext cx="2894013" cy="1782762"/>
        </p:xfrm>
        <a:graphic>
          <a:graphicData uri="http://schemas.openxmlformats.org/presentationml/2006/ole">
            <p:oleObj spid="_x0000_s2056" name="Equation" r:id="rId13" imgW="1523880" imgH="939600" progId="Equation.3">
              <p:embed/>
            </p:oleObj>
          </a:graphicData>
        </a:graphic>
      </p:graphicFrame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102235" y="6396335"/>
            <a:ext cx="5041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 i="1" dirty="0">
                <a:solidFill>
                  <a:schemeClr val="accent2"/>
                </a:solidFill>
                <a:ea typeface="新細明體" pitchFamily="18" charset="-120"/>
              </a:rPr>
              <a:t>G</a:t>
            </a:r>
            <a:r>
              <a:rPr lang="en-US" altLang="zh-TW" sz="2400" i="1" baseline="-25000" dirty="0">
                <a:solidFill>
                  <a:schemeClr val="accent2"/>
                </a:solidFill>
                <a:ea typeface="新細明體" pitchFamily="18" charset="-120"/>
              </a:rPr>
              <a:t>B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(s·cm</a:t>
            </a:r>
            <a:r>
              <a:rPr lang="en-US" altLang="zh-TW" sz="2400" baseline="30000" dirty="0">
                <a:solidFill>
                  <a:schemeClr val="accent2"/>
                </a:solidFill>
                <a:ea typeface="新細明體" pitchFamily="18" charset="-120"/>
              </a:rPr>
              <a:t>4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) is the </a:t>
            </a:r>
            <a:r>
              <a:rPr lang="en-US" altLang="zh-TW" sz="2400" b="1" i="1" dirty="0">
                <a:solidFill>
                  <a:schemeClr val="accent2"/>
                </a:solidFill>
                <a:ea typeface="新細明體" pitchFamily="18" charset="-120"/>
              </a:rPr>
              <a:t>base </a:t>
            </a:r>
            <a:r>
              <a:rPr lang="en-US" altLang="zh-TW" sz="2400" b="1" i="1" dirty="0" err="1">
                <a:solidFill>
                  <a:schemeClr val="accent2"/>
                </a:solidFill>
                <a:ea typeface="新細明體" pitchFamily="18" charset="-120"/>
              </a:rPr>
              <a:t>Gummel</a:t>
            </a:r>
            <a:r>
              <a:rPr lang="en-US" altLang="zh-TW" sz="2400" b="1" i="1" dirty="0">
                <a:solidFill>
                  <a:schemeClr val="accent2"/>
                </a:solidFill>
                <a:ea typeface="新細明體" pitchFamily="18" charset="-120"/>
              </a:rPr>
              <a:t> 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0"/>
          <p:cNvSpPr txBox="1">
            <a:spLocks noChangeArrowheads="1"/>
          </p:cNvSpPr>
          <p:nvPr/>
        </p:nvSpPr>
        <p:spPr bwMode="auto">
          <a:xfrm>
            <a:off x="685800" y="304800"/>
            <a:ext cx="4014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High </a:t>
            </a:r>
            <a:r>
              <a:rPr lang="en-US" altLang="zh-TW" sz="2800" b="1" i="1" dirty="0">
                <a:ea typeface="新細明體" pitchFamily="18" charset="-120"/>
              </a:rPr>
              <a:t>Level Injection Effect</a:t>
            </a:r>
          </a:p>
        </p:txBody>
      </p:sp>
      <p:sp>
        <p:nvSpPr>
          <p:cNvPr id="3" name="Text Box 219"/>
          <p:cNvSpPr txBox="1">
            <a:spLocks noChangeArrowheads="1"/>
          </p:cNvSpPr>
          <p:nvPr/>
        </p:nvSpPr>
        <p:spPr bwMode="auto">
          <a:xfrm>
            <a:off x="381000" y="914400"/>
            <a:ext cx="41354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TW" sz="2800" dirty="0" smtClean="0">
                <a:ea typeface="新細明體" pitchFamily="18" charset="-120"/>
              </a:rPr>
              <a:t> At </a:t>
            </a:r>
            <a:r>
              <a:rPr lang="en-US" altLang="zh-TW" sz="2800" dirty="0">
                <a:ea typeface="新細明體" pitchFamily="18" charset="-120"/>
              </a:rPr>
              <a:t>low-level injection</a:t>
            </a:r>
            <a:r>
              <a:rPr lang="en-US" altLang="zh-TW" sz="2800" dirty="0" smtClean="0">
                <a:ea typeface="新細明體" pitchFamily="18" charset="-120"/>
              </a:rPr>
              <a:t>,</a:t>
            </a:r>
          </a:p>
          <a:p>
            <a:pPr algn="l"/>
            <a:r>
              <a:rPr lang="en-US" altLang="zh-TW" sz="2800" dirty="0" smtClean="0">
                <a:ea typeface="新細明體" pitchFamily="18" charset="-120"/>
              </a:rPr>
              <a:t>   inverse </a:t>
            </a:r>
            <a:r>
              <a:rPr lang="en-US" altLang="zh-TW" sz="2800" dirty="0">
                <a:ea typeface="新細明體" pitchFamily="18" charset="-120"/>
              </a:rPr>
              <a:t>slope is </a:t>
            </a:r>
            <a:r>
              <a:rPr lang="en-US" altLang="zh-TW" sz="2800" dirty="0" smtClean="0">
                <a:ea typeface="新細明體" pitchFamily="18" charset="-120"/>
              </a:rPr>
              <a:t>60</a:t>
            </a:r>
          </a:p>
          <a:p>
            <a:pPr algn="l"/>
            <a:r>
              <a:rPr lang="en-US" altLang="zh-TW" sz="2800" dirty="0" smtClean="0">
                <a:ea typeface="新細明體" pitchFamily="18" charset="-120"/>
              </a:rPr>
              <a:t>   mV/decade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Text Box 221"/>
          <p:cNvSpPr txBox="1">
            <a:spLocks noChangeArrowheads="1"/>
          </p:cNvSpPr>
          <p:nvPr/>
        </p:nvSpPr>
        <p:spPr bwMode="auto">
          <a:xfrm>
            <a:off x="533400" y="2438400"/>
            <a:ext cx="42546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High-level injection effect</a:t>
            </a:r>
            <a:r>
              <a:rPr lang="en-US" altLang="zh-TW" sz="2800" dirty="0">
                <a:ea typeface="新細明體" pitchFamily="18" charset="-120"/>
              </a:rPr>
              <a:t> :</a:t>
            </a:r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533400" y="3276597"/>
            <a:ext cx="3516312" cy="523874"/>
            <a:chOff x="418" y="2414"/>
            <a:chExt cx="2215" cy="330"/>
          </a:xfrm>
        </p:grpSpPr>
        <p:sp>
          <p:nvSpPr>
            <p:cNvPr id="6" name="Text Box 221"/>
            <p:cNvSpPr txBox="1">
              <a:spLocks noChangeArrowheads="1"/>
            </p:cNvSpPr>
            <p:nvPr/>
          </p:nvSpPr>
          <p:spPr bwMode="auto">
            <a:xfrm>
              <a:off x="418" y="2414"/>
              <a:ext cx="124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800" dirty="0">
                  <a:ea typeface="新細明體" pitchFamily="18" charset="-120"/>
                </a:rPr>
                <a:t>At large V</a:t>
              </a:r>
              <a:r>
                <a:rPr lang="en-US" altLang="zh-TW" sz="2800" baseline="-25000" dirty="0">
                  <a:ea typeface="新細明體" pitchFamily="18" charset="-120"/>
                </a:rPr>
                <a:t>BE,</a:t>
              </a:r>
              <a:r>
                <a:rPr lang="en-US" altLang="zh-TW" sz="2800" dirty="0">
                  <a:ea typeface="新細明體" pitchFamily="18" charset="-120"/>
                </a:rPr>
                <a:t> </a:t>
              </a:r>
            </a:p>
          </p:txBody>
        </p:sp>
        <p:graphicFrame>
          <p:nvGraphicFramePr>
            <p:cNvPr id="7" name="Object 114"/>
            <p:cNvGraphicFramePr>
              <a:graphicFrameLocks noChangeAspect="1"/>
            </p:cNvGraphicFramePr>
            <p:nvPr/>
          </p:nvGraphicFramePr>
          <p:xfrm>
            <a:off x="1511" y="2423"/>
            <a:ext cx="1122" cy="280"/>
          </p:xfrm>
          <a:graphic>
            <a:graphicData uri="http://schemas.openxmlformats.org/presentationml/2006/ole">
              <p:oleObj spid="_x0000_s3074" name="Equation" r:id="rId3" imgW="863280" imgH="215640" progId="Equation.3">
                <p:embed/>
              </p:oleObj>
            </a:graphicData>
          </a:graphic>
        </p:graphicFrame>
      </p:grpSp>
      <p:graphicFrame>
        <p:nvGraphicFramePr>
          <p:cNvPr id="3075" name="Object 115"/>
          <p:cNvGraphicFramePr>
            <a:graphicFrameLocks noChangeAspect="1"/>
          </p:cNvGraphicFramePr>
          <p:nvPr/>
        </p:nvGraphicFramePr>
        <p:xfrm>
          <a:off x="609600" y="3886200"/>
          <a:ext cx="1938338" cy="417513"/>
        </p:xfrm>
        <a:graphic>
          <a:graphicData uri="http://schemas.openxmlformats.org/presentationml/2006/ole">
            <p:oleObj spid="_x0000_s3075" name="Equation" r:id="rId4" imgW="939600" imgH="2030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81000" y="4343400"/>
          <a:ext cx="4008438" cy="522287"/>
        </p:xfrm>
        <a:graphic>
          <a:graphicData uri="http://schemas.openxmlformats.org/presentationml/2006/ole">
            <p:oleObj spid="_x0000_s3076" name="Equation" r:id="rId5" imgW="1942920" imgH="253800" progId="Equation.3">
              <p:embed/>
            </p:oleObj>
          </a:graphicData>
        </a:graphic>
      </p:graphicFrame>
      <p:graphicFrame>
        <p:nvGraphicFramePr>
          <p:cNvPr id="3077" name="Object 116"/>
          <p:cNvGraphicFramePr>
            <a:graphicFrameLocks noChangeAspect="1"/>
          </p:cNvGraphicFramePr>
          <p:nvPr/>
        </p:nvGraphicFramePr>
        <p:xfrm>
          <a:off x="609600" y="4876800"/>
          <a:ext cx="2541588" cy="496887"/>
        </p:xfrm>
        <a:graphic>
          <a:graphicData uri="http://schemas.openxmlformats.org/presentationml/2006/ole">
            <p:oleObj spid="_x0000_s3077" name="Equation" r:id="rId6" imgW="1231560" imgH="241200" progId="Equation.3">
              <p:embed/>
            </p:oleObj>
          </a:graphicData>
        </a:graphic>
      </p:graphicFrame>
      <p:graphicFrame>
        <p:nvGraphicFramePr>
          <p:cNvPr id="3078" name="Object 118"/>
          <p:cNvGraphicFramePr>
            <a:graphicFrameLocks noChangeAspect="1"/>
          </p:cNvGraphicFramePr>
          <p:nvPr/>
        </p:nvGraphicFramePr>
        <p:xfrm>
          <a:off x="609600" y="5486400"/>
          <a:ext cx="2514600" cy="496888"/>
        </p:xfrm>
        <a:graphic>
          <a:graphicData uri="http://schemas.openxmlformats.org/presentationml/2006/ole">
            <p:oleObj spid="_x0000_s3078" name="Equation" r:id="rId7" imgW="1218960" imgH="241200" progId="Equation.3">
              <p:embed/>
            </p:oleObj>
          </a:graphicData>
        </a:graphic>
      </p:graphicFrame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4746625" y="854075"/>
            <a:ext cx="3946525" cy="3413125"/>
            <a:chOff x="4308475" y="1449388"/>
            <a:chExt cx="4254500" cy="3463925"/>
          </a:xfrm>
        </p:grpSpPr>
        <p:sp>
          <p:nvSpPr>
            <p:cNvPr id="13" name="Rectangle 299"/>
            <p:cNvSpPr>
              <a:spLocks noChangeArrowheads="1"/>
            </p:cNvSpPr>
            <p:nvPr/>
          </p:nvSpPr>
          <p:spPr bwMode="auto">
            <a:xfrm>
              <a:off x="6010275" y="1449388"/>
              <a:ext cx="1588" cy="15875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312"/>
            <p:cNvSpPr>
              <a:spLocks noChangeArrowheads="1"/>
            </p:cNvSpPr>
            <p:nvPr/>
          </p:nvSpPr>
          <p:spPr bwMode="auto">
            <a:xfrm>
              <a:off x="8296275" y="1449388"/>
              <a:ext cx="1588" cy="15875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Rectangle 333"/>
            <p:cNvSpPr>
              <a:spLocks noChangeArrowheads="1"/>
            </p:cNvSpPr>
            <p:nvPr/>
          </p:nvSpPr>
          <p:spPr bwMode="auto">
            <a:xfrm>
              <a:off x="8423275" y="4394200"/>
              <a:ext cx="26988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6" name="Freeform 334"/>
            <p:cNvSpPr>
              <a:spLocks/>
            </p:cNvSpPr>
            <p:nvPr/>
          </p:nvSpPr>
          <p:spPr bwMode="auto">
            <a:xfrm>
              <a:off x="8423275" y="4352925"/>
              <a:ext cx="139700" cy="84138"/>
            </a:xfrm>
            <a:custGeom>
              <a:avLst/>
              <a:gdLst>
                <a:gd name="T0" fmla="*/ 2147483647 w 88"/>
                <a:gd name="T1" fmla="*/ 2147483647 h 53"/>
                <a:gd name="T2" fmla="*/ 2147483647 w 88"/>
                <a:gd name="T3" fmla="*/ 0 h 53"/>
                <a:gd name="T4" fmla="*/ 2147483647 w 88"/>
                <a:gd name="T5" fmla="*/ 0 h 53"/>
                <a:gd name="T6" fmla="*/ 2147483647 w 88"/>
                <a:gd name="T7" fmla="*/ 0 h 53"/>
                <a:gd name="T8" fmla="*/ 2147483647 w 88"/>
                <a:gd name="T9" fmla="*/ 2147483647 h 53"/>
                <a:gd name="T10" fmla="*/ 2147483647 w 88"/>
                <a:gd name="T11" fmla="*/ 2147483647 h 53"/>
                <a:gd name="T12" fmla="*/ 2147483647 w 88"/>
                <a:gd name="T13" fmla="*/ 2147483647 h 53"/>
                <a:gd name="T14" fmla="*/ 2147483647 w 88"/>
                <a:gd name="T15" fmla="*/ 2147483647 h 53"/>
                <a:gd name="T16" fmla="*/ 0 w 88"/>
                <a:gd name="T17" fmla="*/ 2147483647 h 53"/>
                <a:gd name="T18" fmla="*/ 2147483647 w 88"/>
                <a:gd name="T19" fmla="*/ 2147483647 h 53"/>
                <a:gd name="T20" fmla="*/ 2147483647 w 88"/>
                <a:gd name="T21" fmla="*/ 2147483647 h 53"/>
                <a:gd name="T22" fmla="*/ 2147483647 w 88"/>
                <a:gd name="T23" fmla="*/ 2147483647 h 53"/>
                <a:gd name="T24" fmla="*/ 2147483647 w 88"/>
                <a:gd name="T25" fmla="*/ 2147483647 h 53"/>
                <a:gd name="T26" fmla="*/ 2147483647 w 88"/>
                <a:gd name="T27" fmla="*/ 2147483647 h 53"/>
                <a:gd name="T28" fmla="*/ 2147483647 w 88"/>
                <a:gd name="T29" fmla="*/ 2147483647 h 53"/>
                <a:gd name="T30" fmla="*/ 2147483647 w 88"/>
                <a:gd name="T31" fmla="*/ 0 h 53"/>
                <a:gd name="T32" fmla="*/ 2147483647 w 88"/>
                <a:gd name="T33" fmla="*/ 0 h 53"/>
                <a:gd name="T34" fmla="*/ 2147483647 w 88"/>
                <a:gd name="T35" fmla="*/ 2147483647 h 53"/>
                <a:gd name="T36" fmla="*/ 2147483647 w 88"/>
                <a:gd name="T37" fmla="*/ 2147483647 h 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53"/>
                <a:gd name="T59" fmla="*/ 88 w 88"/>
                <a:gd name="T60" fmla="*/ 53 h 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53">
                  <a:moveTo>
                    <a:pt x="17" y="26"/>
                  </a:moveTo>
                  <a:lnTo>
                    <a:pt x="8" y="0"/>
                  </a:lnTo>
                  <a:lnTo>
                    <a:pt x="88" y="26"/>
                  </a:lnTo>
                  <a:lnTo>
                    <a:pt x="88" y="35"/>
                  </a:lnTo>
                  <a:lnTo>
                    <a:pt x="8" y="53"/>
                  </a:lnTo>
                  <a:lnTo>
                    <a:pt x="0" y="53"/>
                  </a:lnTo>
                  <a:lnTo>
                    <a:pt x="8" y="44"/>
                  </a:lnTo>
                  <a:lnTo>
                    <a:pt x="88" y="26"/>
                  </a:lnTo>
                  <a:lnTo>
                    <a:pt x="88" y="35"/>
                  </a:lnTo>
                  <a:lnTo>
                    <a:pt x="8" y="8"/>
                  </a:lnTo>
                  <a:lnTo>
                    <a:pt x="8" y="0"/>
                  </a:lnTo>
                  <a:lnTo>
                    <a:pt x="17" y="0"/>
                  </a:lnTo>
                  <a:lnTo>
                    <a:pt x="26" y="26"/>
                  </a:lnTo>
                  <a:lnTo>
                    <a:pt x="17" y="2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335"/>
            <p:cNvSpPr>
              <a:spLocks/>
            </p:cNvSpPr>
            <p:nvPr/>
          </p:nvSpPr>
          <p:spPr bwMode="auto">
            <a:xfrm>
              <a:off x="8435975" y="4394200"/>
              <a:ext cx="28575" cy="28575"/>
            </a:xfrm>
            <a:custGeom>
              <a:avLst/>
              <a:gdLst>
                <a:gd name="T0" fmla="*/ 0 w 18"/>
                <a:gd name="T1" fmla="*/ 2147483647 h 18"/>
                <a:gd name="T2" fmla="*/ 2147483647 w 18"/>
                <a:gd name="T3" fmla="*/ 0 h 18"/>
                <a:gd name="T4" fmla="*/ 2147483647 w 18"/>
                <a:gd name="T5" fmla="*/ 0 h 18"/>
                <a:gd name="T6" fmla="*/ 2147483647 w 18"/>
                <a:gd name="T7" fmla="*/ 0 h 18"/>
                <a:gd name="T8" fmla="*/ 2147483647 w 18"/>
                <a:gd name="T9" fmla="*/ 0 h 18"/>
                <a:gd name="T10" fmla="*/ 2147483647 w 18"/>
                <a:gd name="T11" fmla="*/ 2147483647 h 18"/>
                <a:gd name="T12" fmla="*/ 0 w 18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8"/>
                <a:gd name="T23" fmla="*/ 18 w 18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8">
                  <a:moveTo>
                    <a:pt x="0" y="18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9" y="1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" name="Freeform 336"/>
            <p:cNvSpPr>
              <a:spLocks/>
            </p:cNvSpPr>
            <p:nvPr/>
          </p:nvSpPr>
          <p:spPr bwMode="auto">
            <a:xfrm>
              <a:off x="8435975" y="4352925"/>
              <a:ext cx="127000" cy="69850"/>
            </a:xfrm>
            <a:custGeom>
              <a:avLst/>
              <a:gdLst>
                <a:gd name="T0" fmla="*/ 2147483647 w 80"/>
                <a:gd name="T1" fmla="*/ 2147483647 h 44"/>
                <a:gd name="T2" fmla="*/ 0 w 80"/>
                <a:gd name="T3" fmla="*/ 0 h 44"/>
                <a:gd name="T4" fmla="*/ 2147483647 w 80"/>
                <a:gd name="T5" fmla="*/ 2147483647 h 44"/>
                <a:gd name="T6" fmla="*/ 0 w 80"/>
                <a:gd name="T7" fmla="*/ 2147483647 h 44"/>
                <a:gd name="T8" fmla="*/ 2147483647 w 8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4"/>
                <a:gd name="T17" fmla="*/ 80 w 8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4">
                  <a:moveTo>
                    <a:pt x="9" y="26"/>
                  </a:moveTo>
                  <a:lnTo>
                    <a:pt x="0" y="0"/>
                  </a:lnTo>
                  <a:lnTo>
                    <a:pt x="80" y="26"/>
                  </a:lnTo>
                  <a:lnTo>
                    <a:pt x="0" y="44"/>
                  </a:lnTo>
                  <a:lnTo>
                    <a:pt x="9" y="2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Rectangle 337"/>
            <p:cNvSpPr>
              <a:spLocks noChangeArrowheads="1"/>
            </p:cNvSpPr>
            <p:nvPr/>
          </p:nvSpPr>
          <p:spPr bwMode="auto">
            <a:xfrm>
              <a:off x="5065713" y="4394200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Rectangle 338"/>
            <p:cNvSpPr>
              <a:spLocks noChangeArrowheads="1"/>
            </p:cNvSpPr>
            <p:nvPr/>
          </p:nvSpPr>
          <p:spPr bwMode="auto">
            <a:xfrm>
              <a:off x="8423275" y="4394200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Rectangle 339"/>
            <p:cNvSpPr>
              <a:spLocks noChangeArrowheads="1"/>
            </p:cNvSpPr>
            <p:nvPr/>
          </p:nvSpPr>
          <p:spPr bwMode="auto">
            <a:xfrm>
              <a:off x="5065713" y="4394200"/>
              <a:ext cx="3357562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2" name="Rectangle 340"/>
            <p:cNvSpPr>
              <a:spLocks noChangeArrowheads="1"/>
            </p:cNvSpPr>
            <p:nvPr/>
          </p:nvSpPr>
          <p:spPr bwMode="auto">
            <a:xfrm>
              <a:off x="5065713" y="1762125"/>
              <a:ext cx="1270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Freeform 341"/>
            <p:cNvSpPr>
              <a:spLocks/>
            </p:cNvSpPr>
            <p:nvPr/>
          </p:nvSpPr>
          <p:spPr bwMode="auto">
            <a:xfrm>
              <a:off x="5022850" y="1593850"/>
              <a:ext cx="98425" cy="182563"/>
            </a:xfrm>
            <a:custGeom>
              <a:avLst/>
              <a:gdLst>
                <a:gd name="T0" fmla="*/ 2147483647 w 62"/>
                <a:gd name="T1" fmla="*/ 2147483647 h 115"/>
                <a:gd name="T2" fmla="*/ 0 w 62"/>
                <a:gd name="T3" fmla="*/ 2147483647 h 115"/>
                <a:gd name="T4" fmla="*/ 0 w 62"/>
                <a:gd name="T5" fmla="*/ 2147483647 h 115"/>
                <a:gd name="T6" fmla="*/ 0 w 62"/>
                <a:gd name="T7" fmla="*/ 2147483647 h 115"/>
                <a:gd name="T8" fmla="*/ 2147483647 w 62"/>
                <a:gd name="T9" fmla="*/ 2147483647 h 115"/>
                <a:gd name="T10" fmla="*/ 2147483647 w 62"/>
                <a:gd name="T11" fmla="*/ 0 h 115"/>
                <a:gd name="T12" fmla="*/ 2147483647 w 62"/>
                <a:gd name="T13" fmla="*/ 2147483647 h 115"/>
                <a:gd name="T14" fmla="*/ 2147483647 w 62"/>
                <a:gd name="T15" fmla="*/ 2147483647 h 115"/>
                <a:gd name="T16" fmla="*/ 2147483647 w 62"/>
                <a:gd name="T17" fmla="*/ 2147483647 h 115"/>
                <a:gd name="T18" fmla="*/ 2147483647 w 62"/>
                <a:gd name="T19" fmla="*/ 2147483647 h 115"/>
                <a:gd name="T20" fmla="*/ 2147483647 w 62"/>
                <a:gd name="T21" fmla="*/ 2147483647 h 115"/>
                <a:gd name="T22" fmla="*/ 2147483647 w 62"/>
                <a:gd name="T23" fmla="*/ 2147483647 h 115"/>
                <a:gd name="T24" fmla="*/ 2147483647 w 62"/>
                <a:gd name="T25" fmla="*/ 2147483647 h 115"/>
                <a:gd name="T26" fmla="*/ 2147483647 w 62"/>
                <a:gd name="T27" fmla="*/ 2147483647 h 115"/>
                <a:gd name="T28" fmla="*/ 2147483647 w 62"/>
                <a:gd name="T29" fmla="*/ 2147483647 h 115"/>
                <a:gd name="T30" fmla="*/ 0 w 62"/>
                <a:gd name="T31" fmla="*/ 2147483647 h 115"/>
                <a:gd name="T32" fmla="*/ 0 w 62"/>
                <a:gd name="T33" fmla="*/ 2147483647 h 115"/>
                <a:gd name="T34" fmla="*/ 2147483647 w 62"/>
                <a:gd name="T35" fmla="*/ 2147483647 h 115"/>
                <a:gd name="T36" fmla="*/ 2147483647 w 62"/>
                <a:gd name="T37" fmla="*/ 2147483647 h 1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2"/>
                <a:gd name="T58" fmla="*/ 0 h 115"/>
                <a:gd name="T59" fmla="*/ 62 w 62"/>
                <a:gd name="T60" fmla="*/ 115 h 1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2" h="115">
                  <a:moveTo>
                    <a:pt x="27" y="106"/>
                  </a:moveTo>
                  <a:lnTo>
                    <a:pt x="0" y="115"/>
                  </a:lnTo>
                  <a:lnTo>
                    <a:pt x="27" y="27"/>
                  </a:lnTo>
                  <a:lnTo>
                    <a:pt x="27" y="0"/>
                  </a:lnTo>
                  <a:lnTo>
                    <a:pt x="35" y="27"/>
                  </a:lnTo>
                  <a:lnTo>
                    <a:pt x="62" y="115"/>
                  </a:lnTo>
                  <a:lnTo>
                    <a:pt x="53" y="115"/>
                  </a:lnTo>
                  <a:lnTo>
                    <a:pt x="27" y="27"/>
                  </a:lnTo>
                  <a:lnTo>
                    <a:pt x="35" y="27"/>
                  </a:lnTo>
                  <a:lnTo>
                    <a:pt x="9" y="115"/>
                  </a:lnTo>
                  <a:lnTo>
                    <a:pt x="0" y="115"/>
                  </a:lnTo>
                  <a:lnTo>
                    <a:pt x="0" y="106"/>
                  </a:lnTo>
                  <a:lnTo>
                    <a:pt x="27" y="97"/>
                  </a:lnTo>
                  <a:lnTo>
                    <a:pt x="27" y="10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4" name="Freeform 342"/>
            <p:cNvSpPr>
              <a:spLocks/>
            </p:cNvSpPr>
            <p:nvPr/>
          </p:nvSpPr>
          <p:spPr bwMode="auto">
            <a:xfrm>
              <a:off x="5065713" y="1747838"/>
              <a:ext cx="41275" cy="28575"/>
            </a:xfrm>
            <a:custGeom>
              <a:avLst/>
              <a:gdLst>
                <a:gd name="T0" fmla="*/ 2147483647 w 26"/>
                <a:gd name="T1" fmla="*/ 2147483647 h 18"/>
                <a:gd name="T2" fmla="*/ 0 w 26"/>
                <a:gd name="T3" fmla="*/ 2147483647 h 18"/>
                <a:gd name="T4" fmla="*/ 0 w 26"/>
                <a:gd name="T5" fmla="*/ 0 h 18"/>
                <a:gd name="T6" fmla="*/ 0 w 26"/>
                <a:gd name="T7" fmla="*/ 0 h 18"/>
                <a:gd name="T8" fmla="*/ 0 w 26"/>
                <a:gd name="T9" fmla="*/ 0 h 18"/>
                <a:gd name="T10" fmla="*/ 2147483647 w 26"/>
                <a:gd name="T11" fmla="*/ 2147483647 h 18"/>
                <a:gd name="T12" fmla="*/ 2147483647 w 26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18"/>
                <a:gd name="T23" fmla="*/ 26 w 26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18">
                  <a:moveTo>
                    <a:pt x="26" y="18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6" y="9"/>
                  </a:lnTo>
                  <a:lnTo>
                    <a:pt x="26" y="18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Freeform 343"/>
            <p:cNvSpPr>
              <a:spLocks/>
            </p:cNvSpPr>
            <p:nvPr/>
          </p:nvSpPr>
          <p:spPr bwMode="auto">
            <a:xfrm>
              <a:off x="5022850" y="1636713"/>
              <a:ext cx="84138" cy="139700"/>
            </a:xfrm>
            <a:custGeom>
              <a:avLst/>
              <a:gdLst>
                <a:gd name="T0" fmla="*/ 2147483647 w 53"/>
                <a:gd name="T1" fmla="*/ 2147483647 h 88"/>
                <a:gd name="T2" fmla="*/ 0 w 53"/>
                <a:gd name="T3" fmla="*/ 2147483647 h 88"/>
                <a:gd name="T4" fmla="*/ 2147483647 w 53"/>
                <a:gd name="T5" fmla="*/ 0 h 88"/>
                <a:gd name="T6" fmla="*/ 2147483647 w 53"/>
                <a:gd name="T7" fmla="*/ 2147483647 h 88"/>
                <a:gd name="T8" fmla="*/ 2147483647 w 53"/>
                <a:gd name="T9" fmla="*/ 2147483647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88"/>
                <a:gd name="T17" fmla="*/ 53 w 5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88">
                  <a:moveTo>
                    <a:pt x="27" y="79"/>
                  </a:moveTo>
                  <a:lnTo>
                    <a:pt x="0" y="88"/>
                  </a:lnTo>
                  <a:lnTo>
                    <a:pt x="27" y="0"/>
                  </a:lnTo>
                  <a:lnTo>
                    <a:pt x="53" y="88"/>
                  </a:lnTo>
                  <a:lnTo>
                    <a:pt x="27" y="79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Rectangle 344"/>
            <p:cNvSpPr>
              <a:spLocks noChangeArrowheads="1"/>
            </p:cNvSpPr>
            <p:nvPr/>
          </p:nvSpPr>
          <p:spPr bwMode="auto">
            <a:xfrm>
              <a:off x="5065713" y="4394200"/>
              <a:ext cx="12700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Rectangle 345"/>
            <p:cNvSpPr>
              <a:spLocks noChangeArrowheads="1"/>
            </p:cNvSpPr>
            <p:nvPr/>
          </p:nvSpPr>
          <p:spPr bwMode="auto">
            <a:xfrm>
              <a:off x="5065713" y="1776413"/>
              <a:ext cx="12700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8" name="Rectangle 346"/>
            <p:cNvSpPr>
              <a:spLocks noChangeArrowheads="1"/>
            </p:cNvSpPr>
            <p:nvPr/>
          </p:nvSpPr>
          <p:spPr bwMode="auto">
            <a:xfrm>
              <a:off x="5065713" y="1776413"/>
              <a:ext cx="12700" cy="2617787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Rectangle 347"/>
            <p:cNvSpPr>
              <a:spLocks noChangeArrowheads="1"/>
            </p:cNvSpPr>
            <p:nvPr/>
          </p:nvSpPr>
          <p:spPr bwMode="auto">
            <a:xfrm>
              <a:off x="5568950" y="4268788"/>
              <a:ext cx="14288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Rectangle 348"/>
            <p:cNvSpPr>
              <a:spLocks noChangeArrowheads="1"/>
            </p:cNvSpPr>
            <p:nvPr/>
          </p:nvSpPr>
          <p:spPr bwMode="auto">
            <a:xfrm>
              <a:off x="5568950" y="4394200"/>
              <a:ext cx="14288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1" name="Rectangle 349"/>
            <p:cNvSpPr>
              <a:spLocks noChangeArrowheads="1"/>
            </p:cNvSpPr>
            <p:nvPr/>
          </p:nvSpPr>
          <p:spPr bwMode="auto">
            <a:xfrm>
              <a:off x="5568950" y="4268788"/>
              <a:ext cx="14288" cy="1254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Rectangle 350"/>
            <p:cNvSpPr>
              <a:spLocks noChangeArrowheads="1"/>
            </p:cNvSpPr>
            <p:nvPr/>
          </p:nvSpPr>
          <p:spPr bwMode="auto">
            <a:xfrm>
              <a:off x="6072188" y="4268788"/>
              <a:ext cx="14287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" name="Rectangle 351"/>
            <p:cNvSpPr>
              <a:spLocks noChangeArrowheads="1"/>
            </p:cNvSpPr>
            <p:nvPr/>
          </p:nvSpPr>
          <p:spPr bwMode="auto">
            <a:xfrm>
              <a:off x="6072188" y="4394200"/>
              <a:ext cx="14287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Rectangle 352"/>
            <p:cNvSpPr>
              <a:spLocks noChangeArrowheads="1"/>
            </p:cNvSpPr>
            <p:nvPr/>
          </p:nvSpPr>
          <p:spPr bwMode="auto">
            <a:xfrm>
              <a:off x="6072188" y="4268788"/>
              <a:ext cx="14287" cy="1254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Rectangle 353"/>
            <p:cNvSpPr>
              <a:spLocks noChangeArrowheads="1"/>
            </p:cNvSpPr>
            <p:nvPr/>
          </p:nvSpPr>
          <p:spPr bwMode="auto">
            <a:xfrm>
              <a:off x="6575425" y="4268788"/>
              <a:ext cx="14288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Rectangle 354"/>
            <p:cNvSpPr>
              <a:spLocks noChangeArrowheads="1"/>
            </p:cNvSpPr>
            <p:nvPr/>
          </p:nvSpPr>
          <p:spPr bwMode="auto">
            <a:xfrm>
              <a:off x="6575425" y="4394200"/>
              <a:ext cx="14288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Rectangle 355"/>
            <p:cNvSpPr>
              <a:spLocks noChangeArrowheads="1"/>
            </p:cNvSpPr>
            <p:nvPr/>
          </p:nvSpPr>
          <p:spPr bwMode="auto">
            <a:xfrm>
              <a:off x="6575425" y="4268788"/>
              <a:ext cx="14288" cy="1254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Rectangle 356"/>
            <p:cNvSpPr>
              <a:spLocks noChangeArrowheads="1"/>
            </p:cNvSpPr>
            <p:nvPr/>
          </p:nvSpPr>
          <p:spPr bwMode="auto">
            <a:xfrm>
              <a:off x="7080250" y="4268788"/>
              <a:ext cx="12700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Rectangle 357"/>
            <p:cNvSpPr>
              <a:spLocks noChangeArrowheads="1"/>
            </p:cNvSpPr>
            <p:nvPr/>
          </p:nvSpPr>
          <p:spPr bwMode="auto">
            <a:xfrm>
              <a:off x="7080250" y="4394200"/>
              <a:ext cx="12700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Rectangle 358"/>
            <p:cNvSpPr>
              <a:spLocks noChangeArrowheads="1"/>
            </p:cNvSpPr>
            <p:nvPr/>
          </p:nvSpPr>
          <p:spPr bwMode="auto">
            <a:xfrm>
              <a:off x="7080250" y="4268788"/>
              <a:ext cx="12700" cy="1254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1" name="Rectangle 359"/>
            <p:cNvSpPr>
              <a:spLocks noChangeArrowheads="1"/>
            </p:cNvSpPr>
            <p:nvPr/>
          </p:nvSpPr>
          <p:spPr bwMode="auto">
            <a:xfrm>
              <a:off x="7583488" y="4268788"/>
              <a:ext cx="14287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" name="Rectangle 360"/>
            <p:cNvSpPr>
              <a:spLocks noChangeArrowheads="1"/>
            </p:cNvSpPr>
            <p:nvPr/>
          </p:nvSpPr>
          <p:spPr bwMode="auto">
            <a:xfrm>
              <a:off x="7583488" y="4394200"/>
              <a:ext cx="14287" cy="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" name="Rectangle 361"/>
            <p:cNvSpPr>
              <a:spLocks noChangeArrowheads="1"/>
            </p:cNvSpPr>
            <p:nvPr/>
          </p:nvSpPr>
          <p:spPr bwMode="auto">
            <a:xfrm>
              <a:off x="7583488" y="4268788"/>
              <a:ext cx="14287" cy="1254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4" name="Rectangle 362"/>
            <p:cNvSpPr>
              <a:spLocks noChangeArrowheads="1"/>
            </p:cNvSpPr>
            <p:nvPr/>
          </p:nvSpPr>
          <p:spPr bwMode="auto">
            <a:xfrm>
              <a:off x="5065713" y="3890963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5" name="Rectangle 363"/>
            <p:cNvSpPr>
              <a:spLocks noChangeArrowheads="1"/>
            </p:cNvSpPr>
            <p:nvPr/>
          </p:nvSpPr>
          <p:spPr bwMode="auto">
            <a:xfrm>
              <a:off x="5191125" y="3890963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6" name="Rectangle 364"/>
            <p:cNvSpPr>
              <a:spLocks noChangeArrowheads="1"/>
            </p:cNvSpPr>
            <p:nvPr/>
          </p:nvSpPr>
          <p:spPr bwMode="auto">
            <a:xfrm>
              <a:off x="5065713" y="3890963"/>
              <a:ext cx="125412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" name="Rectangle 365"/>
            <p:cNvSpPr>
              <a:spLocks noChangeArrowheads="1"/>
            </p:cNvSpPr>
            <p:nvPr/>
          </p:nvSpPr>
          <p:spPr bwMode="auto">
            <a:xfrm>
              <a:off x="5065713" y="3386138"/>
              <a:ext cx="0" cy="14287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8" name="Rectangle 366"/>
            <p:cNvSpPr>
              <a:spLocks noChangeArrowheads="1"/>
            </p:cNvSpPr>
            <p:nvPr/>
          </p:nvSpPr>
          <p:spPr bwMode="auto">
            <a:xfrm>
              <a:off x="5191125" y="3386138"/>
              <a:ext cx="0" cy="14287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9" name="Rectangle 367"/>
            <p:cNvSpPr>
              <a:spLocks noChangeArrowheads="1"/>
            </p:cNvSpPr>
            <p:nvPr/>
          </p:nvSpPr>
          <p:spPr bwMode="auto">
            <a:xfrm>
              <a:off x="5065713" y="3386138"/>
              <a:ext cx="125412" cy="14287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0" name="Rectangle 368"/>
            <p:cNvSpPr>
              <a:spLocks noChangeArrowheads="1"/>
            </p:cNvSpPr>
            <p:nvPr/>
          </p:nvSpPr>
          <p:spPr bwMode="auto">
            <a:xfrm>
              <a:off x="5065713" y="2882900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1" name="Rectangle 369"/>
            <p:cNvSpPr>
              <a:spLocks noChangeArrowheads="1"/>
            </p:cNvSpPr>
            <p:nvPr/>
          </p:nvSpPr>
          <p:spPr bwMode="auto">
            <a:xfrm>
              <a:off x="5191125" y="2882900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2" name="Rectangle 370"/>
            <p:cNvSpPr>
              <a:spLocks noChangeArrowheads="1"/>
            </p:cNvSpPr>
            <p:nvPr/>
          </p:nvSpPr>
          <p:spPr bwMode="auto">
            <a:xfrm>
              <a:off x="5065713" y="2882900"/>
              <a:ext cx="125412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3" name="Rectangle 371"/>
            <p:cNvSpPr>
              <a:spLocks noChangeArrowheads="1"/>
            </p:cNvSpPr>
            <p:nvPr/>
          </p:nvSpPr>
          <p:spPr bwMode="auto">
            <a:xfrm>
              <a:off x="5065713" y="237807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4" name="Rectangle 372"/>
            <p:cNvSpPr>
              <a:spLocks noChangeArrowheads="1"/>
            </p:cNvSpPr>
            <p:nvPr/>
          </p:nvSpPr>
          <p:spPr bwMode="auto">
            <a:xfrm>
              <a:off x="5191125" y="237807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" name="Rectangle 373"/>
            <p:cNvSpPr>
              <a:spLocks noChangeArrowheads="1"/>
            </p:cNvSpPr>
            <p:nvPr/>
          </p:nvSpPr>
          <p:spPr bwMode="auto">
            <a:xfrm>
              <a:off x="5065713" y="2378075"/>
              <a:ext cx="125412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" name="Rectangle 374"/>
            <p:cNvSpPr>
              <a:spLocks noChangeArrowheads="1"/>
            </p:cNvSpPr>
            <p:nvPr/>
          </p:nvSpPr>
          <p:spPr bwMode="auto">
            <a:xfrm>
              <a:off x="5065713" y="1874838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Rectangle 375"/>
            <p:cNvSpPr>
              <a:spLocks noChangeArrowheads="1"/>
            </p:cNvSpPr>
            <p:nvPr/>
          </p:nvSpPr>
          <p:spPr bwMode="auto">
            <a:xfrm>
              <a:off x="5191125" y="1874838"/>
              <a:ext cx="0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" name="Rectangle 376"/>
            <p:cNvSpPr>
              <a:spLocks noChangeArrowheads="1"/>
            </p:cNvSpPr>
            <p:nvPr/>
          </p:nvSpPr>
          <p:spPr bwMode="auto">
            <a:xfrm>
              <a:off x="5065713" y="1874838"/>
              <a:ext cx="125412" cy="127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9" name="Rectangle 377"/>
            <p:cNvSpPr>
              <a:spLocks noChangeArrowheads="1"/>
            </p:cNvSpPr>
            <p:nvPr/>
          </p:nvSpPr>
          <p:spPr bwMode="auto">
            <a:xfrm>
              <a:off x="5065713" y="4379913"/>
              <a:ext cx="889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0" name="Rectangle 378"/>
            <p:cNvSpPr>
              <a:spLocks noChangeArrowheads="1"/>
            </p:cNvSpPr>
            <p:nvPr/>
          </p:nvSpPr>
          <p:spPr bwMode="auto">
            <a:xfrm>
              <a:off x="5470525" y="4379913"/>
              <a:ext cx="2222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0.2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1" name="Rectangle 379"/>
            <p:cNvSpPr>
              <a:spLocks noChangeArrowheads="1"/>
            </p:cNvSpPr>
            <p:nvPr/>
          </p:nvSpPr>
          <p:spPr bwMode="auto">
            <a:xfrm>
              <a:off x="5946775" y="4379913"/>
              <a:ext cx="2571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0.4</a:t>
              </a:r>
              <a:endParaRPr lang="en-US" altLang="zh-TW" sz="1400">
                <a:ea typeface="新細明體" pitchFamily="18" charset="-120"/>
              </a:endParaRPr>
            </a:p>
          </p:txBody>
        </p:sp>
        <p:sp>
          <p:nvSpPr>
            <p:cNvPr id="62" name="Rectangle 380"/>
            <p:cNvSpPr>
              <a:spLocks noChangeArrowheads="1"/>
            </p:cNvSpPr>
            <p:nvPr/>
          </p:nvSpPr>
          <p:spPr bwMode="auto">
            <a:xfrm>
              <a:off x="6450013" y="4379913"/>
              <a:ext cx="2571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0.6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3" name="Rectangle 381"/>
            <p:cNvSpPr>
              <a:spLocks noChangeArrowheads="1"/>
            </p:cNvSpPr>
            <p:nvPr/>
          </p:nvSpPr>
          <p:spPr bwMode="auto">
            <a:xfrm>
              <a:off x="6953250" y="4379913"/>
              <a:ext cx="2571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0.8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4" name="Rectangle 382"/>
            <p:cNvSpPr>
              <a:spLocks noChangeArrowheads="1"/>
            </p:cNvSpPr>
            <p:nvPr/>
          </p:nvSpPr>
          <p:spPr bwMode="auto">
            <a:xfrm>
              <a:off x="7458075" y="4379913"/>
              <a:ext cx="2571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1.0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5" name="Rectangle 383"/>
            <p:cNvSpPr>
              <a:spLocks noChangeArrowheads="1"/>
            </p:cNvSpPr>
            <p:nvPr/>
          </p:nvSpPr>
          <p:spPr bwMode="auto">
            <a:xfrm>
              <a:off x="4687888" y="4283075"/>
              <a:ext cx="3651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-12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6" name="Rectangle 385"/>
            <p:cNvSpPr>
              <a:spLocks noChangeArrowheads="1"/>
            </p:cNvSpPr>
            <p:nvPr/>
          </p:nvSpPr>
          <p:spPr bwMode="auto">
            <a:xfrm>
              <a:off x="4687888" y="3778250"/>
              <a:ext cx="3746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4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-10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7" name="Rectangle 387"/>
            <p:cNvSpPr>
              <a:spLocks noChangeArrowheads="1"/>
            </p:cNvSpPr>
            <p:nvPr/>
          </p:nvSpPr>
          <p:spPr bwMode="auto">
            <a:xfrm>
              <a:off x="4673600" y="3275013"/>
              <a:ext cx="3079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-8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8" name="Rectangle 389"/>
            <p:cNvSpPr>
              <a:spLocks noChangeArrowheads="1"/>
            </p:cNvSpPr>
            <p:nvPr/>
          </p:nvSpPr>
          <p:spPr bwMode="auto">
            <a:xfrm>
              <a:off x="4687888" y="2741613"/>
              <a:ext cx="3079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1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-6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69" name="Rectangle 391"/>
            <p:cNvSpPr>
              <a:spLocks noChangeArrowheads="1"/>
            </p:cNvSpPr>
            <p:nvPr/>
          </p:nvSpPr>
          <p:spPr bwMode="auto">
            <a:xfrm>
              <a:off x="4687888" y="2265363"/>
              <a:ext cx="3175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4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-4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70" name="Rectangle 393"/>
            <p:cNvSpPr>
              <a:spLocks noChangeArrowheads="1"/>
            </p:cNvSpPr>
            <p:nvPr/>
          </p:nvSpPr>
          <p:spPr bwMode="auto">
            <a:xfrm>
              <a:off x="4702175" y="1762125"/>
              <a:ext cx="2730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>
                  <a:solidFill>
                    <a:srgbClr val="000000"/>
                  </a:solidFill>
                  <a:ea typeface="新細明體" pitchFamily="18" charset="-120"/>
                </a:rPr>
                <a:t>10</a:t>
              </a:r>
              <a:r>
                <a:rPr lang="en-US" altLang="zh-TW" sz="1400" baseline="30000">
                  <a:solidFill>
                    <a:srgbClr val="000000"/>
                  </a:solidFill>
                  <a:ea typeface="新細明體" pitchFamily="18" charset="-120"/>
                </a:rPr>
                <a:t>-2</a:t>
              </a:r>
              <a:endParaRPr lang="en-US" altLang="zh-TW" sz="1400">
                <a:ea typeface="新細明體" pitchFamily="18" charset="-120"/>
              </a:endParaRPr>
            </a:p>
          </p:txBody>
        </p:sp>
        <p:sp>
          <p:nvSpPr>
            <p:cNvPr id="71" name="Freeform 395"/>
            <p:cNvSpPr>
              <a:spLocks/>
            </p:cNvSpPr>
            <p:nvPr/>
          </p:nvSpPr>
          <p:spPr bwMode="auto">
            <a:xfrm>
              <a:off x="5792788" y="4379913"/>
              <a:ext cx="14287" cy="14287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2147483647 w 9"/>
                <a:gd name="T5" fmla="*/ 2147483647 h 9"/>
                <a:gd name="T6" fmla="*/ 2147483647 w 9"/>
                <a:gd name="T7" fmla="*/ 2147483647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" name="Freeform 396"/>
            <p:cNvSpPr>
              <a:spLocks/>
            </p:cNvSpPr>
            <p:nvPr/>
          </p:nvSpPr>
          <p:spPr bwMode="auto">
            <a:xfrm>
              <a:off x="6996113" y="2378075"/>
              <a:ext cx="14287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2147483647 w 9"/>
                <a:gd name="T5" fmla="*/ 2147483647 h 9"/>
                <a:gd name="T6" fmla="*/ 2147483647 w 9"/>
                <a:gd name="T7" fmla="*/ 2147483647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3" name="Freeform 397"/>
            <p:cNvSpPr>
              <a:spLocks/>
            </p:cNvSpPr>
            <p:nvPr/>
          </p:nvSpPr>
          <p:spPr bwMode="auto">
            <a:xfrm>
              <a:off x="5792788" y="2378075"/>
              <a:ext cx="1217612" cy="2016125"/>
            </a:xfrm>
            <a:custGeom>
              <a:avLst/>
              <a:gdLst>
                <a:gd name="T0" fmla="*/ 0 w 767"/>
                <a:gd name="T1" fmla="*/ 2147483647 h 1270"/>
                <a:gd name="T2" fmla="*/ 2147483647 w 767"/>
                <a:gd name="T3" fmla="*/ 2147483647 h 1270"/>
                <a:gd name="T4" fmla="*/ 2147483647 w 767"/>
                <a:gd name="T5" fmla="*/ 2147483647 h 1270"/>
                <a:gd name="T6" fmla="*/ 2147483647 w 767"/>
                <a:gd name="T7" fmla="*/ 0 h 1270"/>
                <a:gd name="T8" fmla="*/ 0 w 767"/>
                <a:gd name="T9" fmla="*/ 2147483647 h 1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7"/>
                <a:gd name="T16" fmla="*/ 0 h 1270"/>
                <a:gd name="T17" fmla="*/ 767 w 767"/>
                <a:gd name="T18" fmla="*/ 1270 h 1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7" h="1270">
                  <a:moveTo>
                    <a:pt x="0" y="1261"/>
                  </a:moveTo>
                  <a:lnTo>
                    <a:pt x="9" y="1270"/>
                  </a:lnTo>
                  <a:lnTo>
                    <a:pt x="767" y="9"/>
                  </a:lnTo>
                  <a:lnTo>
                    <a:pt x="758" y="0"/>
                  </a:lnTo>
                  <a:lnTo>
                    <a:pt x="0" y="1261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" name="Freeform 398"/>
            <p:cNvSpPr>
              <a:spLocks/>
            </p:cNvSpPr>
            <p:nvPr/>
          </p:nvSpPr>
          <p:spPr bwMode="auto">
            <a:xfrm>
              <a:off x="6996113" y="2378075"/>
              <a:ext cx="14287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2147483647 w 9"/>
                <a:gd name="T5" fmla="*/ 2147483647 h 9"/>
                <a:gd name="T6" fmla="*/ 2147483647 w 9"/>
                <a:gd name="T7" fmla="*/ 2147483647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5" name="Freeform 399"/>
            <p:cNvSpPr>
              <a:spLocks/>
            </p:cNvSpPr>
            <p:nvPr/>
          </p:nvSpPr>
          <p:spPr bwMode="auto">
            <a:xfrm>
              <a:off x="6996113" y="1985963"/>
              <a:ext cx="363537" cy="406400"/>
            </a:xfrm>
            <a:custGeom>
              <a:avLst/>
              <a:gdLst>
                <a:gd name="T0" fmla="*/ 0 w 229"/>
                <a:gd name="T1" fmla="*/ 2147483647 h 256"/>
                <a:gd name="T2" fmla="*/ 2147483647 w 229"/>
                <a:gd name="T3" fmla="*/ 2147483647 h 256"/>
                <a:gd name="T4" fmla="*/ 2147483647 w 229"/>
                <a:gd name="T5" fmla="*/ 2147483647 h 256"/>
                <a:gd name="T6" fmla="*/ 2147483647 w 229"/>
                <a:gd name="T7" fmla="*/ 2147483647 h 256"/>
                <a:gd name="T8" fmla="*/ 2147483647 w 229"/>
                <a:gd name="T9" fmla="*/ 0 h 256"/>
                <a:gd name="T10" fmla="*/ 2147483647 w 229"/>
                <a:gd name="T11" fmla="*/ 0 h 256"/>
                <a:gd name="T12" fmla="*/ 2147483647 w 229"/>
                <a:gd name="T13" fmla="*/ 2147483647 h 256"/>
                <a:gd name="T14" fmla="*/ 2147483647 w 229"/>
                <a:gd name="T15" fmla="*/ 2147483647 h 256"/>
                <a:gd name="T16" fmla="*/ 2147483647 w 229"/>
                <a:gd name="T17" fmla="*/ 2147483647 h 256"/>
                <a:gd name="T18" fmla="*/ 2147483647 w 229"/>
                <a:gd name="T19" fmla="*/ 2147483647 h 256"/>
                <a:gd name="T20" fmla="*/ 2147483647 w 229"/>
                <a:gd name="T21" fmla="*/ 2147483647 h 256"/>
                <a:gd name="T22" fmla="*/ 2147483647 w 229"/>
                <a:gd name="T23" fmla="*/ 2147483647 h 256"/>
                <a:gd name="T24" fmla="*/ 0 w 229"/>
                <a:gd name="T25" fmla="*/ 2147483647 h 2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56"/>
                <a:gd name="T41" fmla="*/ 229 w 229"/>
                <a:gd name="T42" fmla="*/ 256 h 2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56">
                  <a:moveTo>
                    <a:pt x="0" y="247"/>
                  </a:moveTo>
                  <a:lnTo>
                    <a:pt x="114" y="97"/>
                  </a:lnTo>
                  <a:lnTo>
                    <a:pt x="220" y="0"/>
                  </a:lnTo>
                  <a:lnTo>
                    <a:pt x="229" y="9"/>
                  </a:lnTo>
                  <a:lnTo>
                    <a:pt x="123" y="106"/>
                  </a:lnTo>
                  <a:lnTo>
                    <a:pt x="9" y="256"/>
                  </a:lnTo>
                  <a:lnTo>
                    <a:pt x="0" y="247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" name="Freeform 400"/>
            <p:cNvSpPr>
              <a:spLocks/>
            </p:cNvSpPr>
            <p:nvPr/>
          </p:nvSpPr>
          <p:spPr bwMode="auto">
            <a:xfrm>
              <a:off x="7345363" y="1887538"/>
              <a:ext cx="168275" cy="112712"/>
            </a:xfrm>
            <a:custGeom>
              <a:avLst/>
              <a:gdLst>
                <a:gd name="T0" fmla="*/ 0 w 106"/>
                <a:gd name="T1" fmla="*/ 2147483647 h 71"/>
                <a:gd name="T2" fmla="*/ 2147483647 w 106"/>
                <a:gd name="T3" fmla="*/ 0 h 71"/>
                <a:gd name="T4" fmla="*/ 2147483647 w 106"/>
                <a:gd name="T5" fmla="*/ 0 h 71"/>
                <a:gd name="T6" fmla="*/ 2147483647 w 106"/>
                <a:gd name="T7" fmla="*/ 2147483647 h 71"/>
                <a:gd name="T8" fmla="*/ 2147483647 w 106"/>
                <a:gd name="T9" fmla="*/ 2147483647 h 71"/>
                <a:gd name="T10" fmla="*/ 2147483647 w 106"/>
                <a:gd name="T11" fmla="*/ 2147483647 h 71"/>
                <a:gd name="T12" fmla="*/ 0 w 106"/>
                <a:gd name="T13" fmla="*/ 2147483647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1"/>
                <a:gd name="T23" fmla="*/ 106 w 106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1">
                  <a:moveTo>
                    <a:pt x="0" y="62"/>
                  </a:moveTo>
                  <a:lnTo>
                    <a:pt x="97" y="0"/>
                  </a:lnTo>
                  <a:lnTo>
                    <a:pt x="97" y="9"/>
                  </a:lnTo>
                  <a:lnTo>
                    <a:pt x="106" y="9"/>
                  </a:lnTo>
                  <a:lnTo>
                    <a:pt x="9" y="71"/>
                  </a:lnTo>
                  <a:lnTo>
                    <a:pt x="0" y="62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7" name="Rectangle 401"/>
            <p:cNvSpPr>
              <a:spLocks noChangeArrowheads="1"/>
            </p:cNvSpPr>
            <p:nvPr/>
          </p:nvSpPr>
          <p:spPr bwMode="auto">
            <a:xfrm>
              <a:off x="7653338" y="1846263"/>
              <a:ext cx="0" cy="14287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8" name="Freeform 402"/>
            <p:cNvSpPr>
              <a:spLocks/>
            </p:cNvSpPr>
            <p:nvPr/>
          </p:nvSpPr>
          <p:spPr bwMode="auto">
            <a:xfrm>
              <a:off x="7499350" y="1846263"/>
              <a:ext cx="153988" cy="55562"/>
            </a:xfrm>
            <a:custGeom>
              <a:avLst/>
              <a:gdLst>
                <a:gd name="T0" fmla="*/ 0 w 97"/>
                <a:gd name="T1" fmla="*/ 2147483647 h 35"/>
                <a:gd name="T2" fmla="*/ 0 w 97"/>
                <a:gd name="T3" fmla="*/ 2147483647 h 35"/>
                <a:gd name="T4" fmla="*/ 2147483647 w 97"/>
                <a:gd name="T5" fmla="*/ 2147483647 h 35"/>
                <a:gd name="T6" fmla="*/ 2147483647 w 97"/>
                <a:gd name="T7" fmla="*/ 0 h 35"/>
                <a:gd name="T8" fmla="*/ 0 w 97"/>
                <a:gd name="T9" fmla="*/ 214748364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5"/>
                <a:gd name="T17" fmla="*/ 97 w 9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5">
                  <a:moveTo>
                    <a:pt x="0" y="26"/>
                  </a:moveTo>
                  <a:lnTo>
                    <a:pt x="0" y="35"/>
                  </a:lnTo>
                  <a:lnTo>
                    <a:pt x="97" y="9"/>
                  </a:lnTo>
                  <a:lnTo>
                    <a:pt x="97" y="0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9" name="Rectangle 403"/>
            <p:cNvSpPr>
              <a:spLocks noChangeArrowheads="1"/>
            </p:cNvSpPr>
            <p:nvPr/>
          </p:nvSpPr>
          <p:spPr bwMode="auto">
            <a:xfrm>
              <a:off x="6072188" y="4576763"/>
              <a:ext cx="252412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 b="1">
                  <a:solidFill>
                    <a:srgbClr val="000000"/>
                  </a:solidFill>
                  <a:ea typeface="新細明體" pitchFamily="18" charset="-120"/>
                </a:rPr>
                <a:t>  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" name="Rectangle 404"/>
            <p:cNvSpPr>
              <a:spLocks noChangeArrowheads="1"/>
            </p:cNvSpPr>
            <p:nvPr/>
          </p:nvSpPr>
          <p:spPr bwMode="auto">
            <a:xfrm>
              <a:off x="6211888" y="4591050"/>
              <a:ext cx="2095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 b="1" i="1">
                  <a:solidFill>
                    <a:srgbClr val="000000"/>
                  </a:solidFill>
                  <a:ea typeface="新細明體" pitchFamily="18" charset="-120"/>
                </a:rPr>
                <a:t>V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1" name="Rectangle 405"/>
            <p:cNvSpPr>
              <a:spLocks noChangeArrowheads="1"/>
            </p:cNvSpPr>
            <p:nvPr/>
          </p:nvSpPr>
          <p:spPr bwMode="auto">
            <a:xfrm>
              <a:off x="6351588" y="4660900"/>
              <a:ext cx="293687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200" b="1" i="1">
                  <a:solidFill>
                    <a:srgbClr val="000000"/>
                  </a:solidFill>
                  <a:ea typeface="新細明體" pitchFamily="18" charset="-120"/>
                </a:rPr>
                <a:t>BE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2" name="Rectangle 406"/>
            <p:cNvSpPr>
              <a:spLocks noChangeArrowheads="1"/>
            </p:cNvSpPr>
            <p:nvPr/>
          </p:nvSpPr>
          <p:spPr bwMode="auto">
            <a:xfrm rot="-5400000">
              <a:off x="4378325" y="3021013"/>
              <a:ext cx="168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3" name="Rectangle 407"/>
            <p:cNvSpPr>
              <a:spLocks noChangeArrowheads="1"/>
            </p:cNvSpPr>
            <p:nvPr/>
          </p:nvSpPr>
          <p:spPr bwMode="auto">
            <a:xfrm rot="-5400000">
              <a:off x="4427538" y="2970213"/>
              <a:ext cx="182562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200" b="1" i="1">
                  <a:solidFill>
                    <a:srgbClr val="000000"/>
                  </a:solidFill>
                  <a:ea typeface="新細明體" pitchFamily="18" charset="-120"/>
                </a:rPr>
                <a:t>C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4" name="Rectangle 408"/>
            <p:cNvSpPr>
              <a:spLocks noChangeArrowheads="1"/>
            </p:cNvSpPr>
            <p:nvPr/>
          </p:nvSpPr>
          <p:spPr bwMode="auto">
            <a:xfrm rot="-5400000">
              <a:off x="4378325" y="2867025"/>
              <a:ext cx="1397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 b="1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5" name="Rectangle 409"/>
            <p:cNvSpPr>
              <a:spLocks noChangeArrowheads="1"/>
            </p:cNvSpPr>
            <p:nvPr/>
          </p:nvSpPr>
          <p:spPr bwMode="auto">
            <a:xfrm rot="-5400000">
              <a:off x="4371181" y="2817019"/>
              <a:ext cx="153988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 b="1">
                  <a:solidFill>
                    <a:srgbClr val="000000"/>
                  </a:solidFill>
                  <a:ea typeface="新細明體" pitchFamily="18" charset="-120"/>
                </a:rPr>
                <a:t>(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6" name="Rectangle 410"/>
            <p:cNvSpPr>
              <a:spLocks noChangeArrowheads="1"/>
            </p:cNvSpPr>
            <p:nvPr/>
          </p:nvSpPr>
          <p:spPr bwMode="auto">
            <a:xfrm rot="-5400000">
              <a:off x="4329112" y="2705101"/>
              <a:ext cx="2381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 b="1">
                  <a:solidFill>
                    <a:srgbClr val="000000"/>
                  </a:solidFill>
                  <a:ea typeface="新細明體" pitchFamily="18" charset="-120"/>
                </a:rPr>
                <a:t>A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7" name="Rectangle 411"/>
            <p:cNvSpPr>
              <a:spLocks noChangeArrowheads="1"/>
            </p:cNvSpPr>
            <p:nvPr/>
          </p:nvSpPr>
          <p:spPr bwMode="auto">
            <a:xfrm rot="-5400000">
              <a:off x="4371181" y="2605882"/>
              <a:ext cx="153987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 b="1">
                  <a:solidFill>
                    <a:srgbClr val="000000"/>
                  </a:solidFill>
                  <a:ea typeface="新細明體" pitchFamily="18" charset="-120"/>
                </a:rPr>
                <a:t>)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8" name="Rectangle 412"/>
            <p:cNvSpPr>
              <a:spLocks noChangeArrowheads="1"/>
            </p:cNvSpPr>
            <p:nvPr/>
          </p:nvSpPr>
          <p:spPr bwMode="auto">
            <a:xfrm>
              <a:off x="5065713" y="216852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9" name="Rectangle 413"/>
            <p:cNvSpPr>
              <a:spLocks noChangeArrowheads="1"/>
            </p:cNvSpPr>
            <p:nvPr/>
          </p:nvSpPr>
          <p:spPr bwMode="auto">
            <a:xfrm>
              <a:off x="5121275" y="216852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0" name="Rectangle 414"/>
            <p:cNvSpPr>
              <a:spLocks noChangeArrowheads="1"/>
            </p:cNvSpPr>
            <p:nvPr/>
          </p:nvSpPr>
          <p:spPr bwMode="auto">
            <a:xfrm>
              <a:off x="5065713" y="2168525"/>
              <a:ext cx="55562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1" name="Line 415"/>
            <p:cNvSpPr>
              <a:spLocks noChangeShapeType="1"/>
            </p:cNvSpPr>
            <p:nvPr/>
          </p:nvSpPr>
          <p:spPr bwMode="auto">
            <a:xfrm>
              <a:off x="5205413" y="2168525"/>
              <a:ext cx="968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16"/>
            <p:cNvSpPr>
              <a:spLocks noChangeShapeType="1"/>
            </p:cNvSpPr>
            <p:nvPr/>
          </p:nvSpPr>
          <p:spPr bwMode="auto">
            <a:xfrm>
              <a:off x="5386388" y="2168525"/>
              <a:ext cx="112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17"/>
            <p:cNvSpPr>
              <a:spLocks noChangeShapeType="1"/>
            </p:cNvSpPr>
            <p:nvPr/>
          </p:nvSpPr>
          <p:spPr bwMode="auto">
            <a:xfrm>
              <a:off x="5583238" y="2168525"/>
              <a:ext cx="968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18"/>
            <p:cNvSpPr>
              <a:spLocks noChangeShapeType="1"/>
            </p:cNvSpPr>
            <p:nvPr/>
          </p:nvSpPr>
          <p:spPr bwMode="auto">
            <a:xfrm>
              <a:off x="5764213" y="2168525"/>
              <a:ext cx="112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19"/>
            <p:cNvSpPr>
              <a:spLocks noChangeShapeType="1"/>
            </p:cNvSpPr>
            <p:nvPr/>
          </p:nvSpPr>
          <p:spPr bwMode="auto">
            <a:xfrm>
              <a:off x="5961063" y="2168525"/>
              <a:ext cx="968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20"/>
            <p:cNvSpPr>
              <a:spLocks noChangeShapeType="1"/>
            </p:cNvSpPr>
            <p:nvPr/>
          </p:nvSpPr>
          <p:spPr bwMode="auto">
            <a:xfrm>
              <a:off x="6142038" y="2168525"/>
              <a:ext cx="112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421"/>
            <p:cNvSpPr>
              <a:spLocks noChangeShapeType="1"/>
            </p:cNvSpPr>
            <p:nvPr/>
          </p:nvSpPr>
          <p:spPr bwMode="auto">
            <a:xfrm>
              <a:off x="6338888" y="2168525"/>
              <a:ext cx="968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422"/>
            <p:cNvSpPr>
              <a:spLocks noChangeShapeType="1"/>
            </p:cNvSpPr>
            <p:nvPr/>
          </p:nvSpPr>
          <p:spPr bwMode="auto">
            <a:xfrm>
              <a:off x="6519863" y="2168525"/>
              <a:ext cx="112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423"/>
            <p:cNvSpPr>
              <a:spLocks noChangeShapeType="1"/>
            </p:cNvSpPr>
            <p:nvPr/>
          </p:nvSpPr>
          <p:spPr bwMode="auto">
            <a:xfrm>
              <a:off x="6715125" y="2168525"/>
              <a:ext cx="984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24"/>
            <p:cNvSpPr>
              <a:spLocks noChangeShapeType="1"/>
            </p:cNvSpPr>
            <p:nvPr/>
          </p:nvSpPr>
          <p:spPr bwMode="auto">
            <a:xfrm>
              <a:off x="6897688" y="2168525"/>
              <a:ext cx="112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425"/>
            <p:cNvSpPr>
              <a:spLocks noChangeArrowheads="1"/>
            </p:cNvSpPr>
            <p:nvPr/>
          </p:nvSpPr>
          <p:spPr bwMode="auto">
            <a:xfrm>
              <a:off x="7092950" y="216852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2" name="Rectangle 426"/>
            <p:cNvSpPr>
              <a:spLocks noChangeArrowheads="1"/>
            </p:cNvSpPr>
            <p:nvPr/>
          </p:nvSpPr>
          <p:spPr bwMode="auto">
            <a:xfrm>
              <a:off x="7150100" y="2168525"/>
              <a:ext cx="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" name="Rectangle 427"/>
            <p:cNvSpPr>
              <a:spLocks noChangeArrowheads="1"/>
            </p:cNvSpPr>
            <p:nvPr/>
          </p:nvSpPr>
          <p:spPr bwMode="auto">
            <a:xfrm>
              <a:off x="7092950" y="2168525"/>
              <a:ext cx="57150" cy="1428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" name="Rectangle 428"/>
            <p:cNvSpPr>
              <a:spLocks noChangeArrowheads="1"/>
            </p:cNvSpPr>
            <p:nvPr/>
          </p:nvSpPr>
          <p:spPr bwMode="auto">
            <a:xfrm>
              <a:off x="4757738" y="1981200"/>
              <a:ext cx="2714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TW" sz="16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r>
                <a:rPr lang="en-US" altLang="zh-TW" sz="1600" i="1" baseline="-25000">
                  <a:solidFill>
                    <a:srgbClr val="000000"/>
                  </a:solidFill>
                  <a:ea typeface="新細明體" pitchFamily="18" charset="-120"/>
                </a:rPr>
                <a:t>kF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05" name="Rectangle 430"/>
            <p:cNvSpPr>
              <a:spLocks noChangeArrowheads="1"/>
            </p:cNvSpPr>
            <p:nvPr/>
          </p:nvSpPr>
          <p:spPr bwMode="auto">
            <a:xfrm>
              <a:off x="6878638" y="3141663"/>
              <a:ext cx="11811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>
                  <a:solidFill>
                    <a:srgbClr val="000000"/>
                  </a:solidFill>
                  <a:ea typeface="新細明體" pitchFamily="18" charset="-120"/>
                </a:rPr>
                <a:t>60 mV/decade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06" name="Freeform 431"/>
            <p:cNvSpPr>
              <a:spLocks/>
            </p:cNvSpPr>
            <p:nvPr/>
          </p:nvSpPr>
          <p:spPr bwMode="auto">
            <a:xfrm>
              <a:off x="6715125" y="3133725"/>
              <a:ext cx="28575" cy="42863"/>
            </a:xfrm>
            <a:custGeom>
              <a:avLst/>
              <a:gdLst>
                <a:gd name="T0" fmla="*/ 2147483647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w 18"/>
                <a:gd name="T7" fmla="*/ 2147483647 h 27"/>
                <a:gd name="T8" fmla="*/ 2147483647 w 18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7"/>
                <a:gd name="T17" fmla="*/ 18 w 1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7">
                  <a:moveTo>
                    <a:pt x="9" y="27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27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" name="Freeform 432"/>
            <p:cNvSpPr>
              <a:spLocks/>
            </p:cNvSpPr>
            <p:nvPr/>
          </p:nvSpPr>
          <p:spPr bwMode="auto">
            <a:xfrm>
              <a:off x="6659563" y="3036888"/>
              <a:ext cx="112712" cy="153987"/>
            </a:xfrm>
            <a:custGeom>
              <a:avLst/>
              <a:gdLst>
                <a:gd name="T0" fmla="*/ 2147483647 w 71"/>
                <a:gd name="T1" fmla="*/ 2147483647 h 97"/>
                <a:gd name="T2" fmla="*/ 2147483647 w 71"/>
                <a:gd name="T3" fmla="*/ 2147483647 h 97"/>
                <a:gd name="T4" fmla="*/ 2147483647 w 71"/>
                <a:gd name="T5" fmla="*/ 2147483647 h 97"/>
                <a:gd name="T6" fmla="*/ 2147483647 w 71"/>
                <a:gd name="T7" fmla="*/ 2147483647 h 97"/>
                <a:gd name="T8" fmla="*/ 0 w 71"/>
                <a:gd name="T9" fmla="*/ 2147483647 h 97"/>
                <a:gd name="T10" fmla="*/ 2147483647 w 71"/>
                <a:gd name="T11" fmla="*/ 0 h 97"/>
                <a:gd name="T12" fmla="*/ 2147483647 w 71"/>
                <a:gd name="T13" fmla="*/ 0 h 97"/>
                <a:gd name="T14" fmla="*/ 2147483647 w 71"/>
                <a:gd name="T15" fmla="*/ 2147483647 h 97"/>
                <a:gd name="T16" fmla="*/ 2147483647 w 71"/>
                <a:gd name="T17" fmla="*/ 2147483647 h 97"/>
                <a:gd name="T18" fmla="*/ 2147483647 w 71"/>
                <a:gd name="T19" fmla="*/ 2147483647 h 97"/>
                <a:gd name="T20" fmla="*/ 2147483647 w 71"/>
                <a:gd name="T21" fmla="*/ 2147483647 h 97"/>
                <a:gd name="T22" fmla="*/ 0 w 71"/>
                <a:gd name="T23" fmla="*/ 2147483647 h 97"/>
                <a:gd name="T24" fmla="*/ 2147483647 w 71"/>
                <a:gd name="T25" fmla="*/ 0 h 97"/>
                <a:gd name="T26" fmla="*/ 2147483647 w 71"/>
                <a:gd name="T27" fmla="*/ 0 h 97"/>
                <a:gd name="T28" fmla="*/ 2147483647 w 71"/>
                <a:gd name="T29" fmla="*/ 2147483647 h 97"/>
                <a:gd name="T30" fmla="*/ 2147483647 w 71"/>
                <a:gd name="T31" fmla="*/ 2147483647 h 97"/>
                <a:gd name="T32" fmla="*/ 2147483647 w 71"/>
                <a:gd name="T33" fmla="*/ 2147483647 h 97"/>
                <a:gd name="T34" fmla="*/ 2147483647 w 71"/>
                <a:gd name="T35" fmla="*/ 2147483647 h 97"/>
                <a:gd name="T36" fmla="*/ 2147483647 w 71"/>
                <a:gd name="T37" fmla="*/ 2147483647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97"/>
                <a:gd name="T59" fmla="*/ 71 w 71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97">
                  <a:moveTo>
                    <a:pt x="35" y="70"/>
                  </a:moveTo>
                  <a:lnTo>
                    <a:pt x="18" y="97"/>
                  </a:lnTo>
                  <a:lnTo>
                    <a:pt x="0" y="8"/>
                  </a:lnTo>
                  <a:lnTo>
                    <a:pt x="9" y="0"/>
                  </a:lnTo>
                  <a:lnTo>
                    <a:pt x="71" y="61"/>
                  </a:lnTo>
                  <a:lnTo>
                    <a:pt x="71" y="70"/>
                  </a:lnTo>
                  <a:lnTo>
                    <a:pt x="62" y="70"/>
                  </a:lnTo>
                  <a:lnTo>
                    <a:pt x="0" y="8"/>
                  </a:lnTo>
                  <a:lnTo>
                    <a:pt x="9" y="0"/>
                  </a:lnTo>
                  <a:lnTo>
                    <a:pt x="27" y="88"/>
                  </a:lnTo>
                  <a:lnTo>
                    <a:pt x="18" y="97"/>
                  </a:lnTo>
                  <a:lnTo>
                    <a:pt x="9" y="88"/>
                  </a:lnTo>
                  <a:lnTo>
                    <a:pt x="27" y="61"/>
                  </a:lnTo>
                  <a:lnTo>
                    <a:pt x="35" y="7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8" name="Freeform 433"/>
            <p:cNvSpPr>
              <a:spLocks/>
            </p:cNvSpPr>
            <p:nvPr/>
          </p:nvSpPr>
          <p:spPr bwMode="auto">
            <a:xfrm>
              <a:off x="6702425" y="3133725"/>
              <a:ext cx="55563" cy="14288"/>
            </a:xfrm>
            <a:custGeom>
              <a:avLst/>
              <a:gdLst>
                <a:gd name="T0" fmla="*/ 2147483647 w 35"/>
                <a:gd name="T1" fmla="*/ 2147483647 h 9"/>
                <a:gd name="T2" fmla="*/ 2147483647 w 35"/>
                <a:gd name="T3" fmla="*/ 2147483647 h 9"/>
                <a:gd name="T4" fmla="*/ 0 w 35"/>
                <a:gd name="T5" fmla="*/ 0 h 9"/>
                <a:gd name="T6" fmla="*/ 2147483647 w 35"/>
                <a:gd name="T7" fmla="*/ 0 h 9"/>
                <a:gd name="T8" fmla="*/ 2147483647 w 35"/>
                <a:gd name="T9" fmla="*/ 0 h 9"/>
                <a:gd name="T10" fmla="*/ 2147483647 w 35"/>
                <a:gd name="T11" fmla="*/ 0 h 9"/>
                <a:gd name="T12" fmla="*/ 2147483647 w 35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9"/>
                <a:gd name="T23" fmla="*/ 35 w 3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9">
                  <a:moveTo>
                    <a:pt x="35" y="9"/>
                  </a:moveTo>
                  <a:lnTo>
                    <a:pt x="8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35" y="0"/>
                  </a:lnTo>
                  <a:lnTo>
                    <a:pt x="35" y="9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" name="Freeform 434"/>
            <p:cNvSpPr>
              <a:spLocks/>
            </p:cNvSpPr>
            <p:nvPr/>
          </p:nvSpPr>
          <p:spPr bwMode="auto">
            <a:xfrm>
              <a:off x="6659563" y="3049588"/>
              <a:ext cx="98425" cy="141287"/>
            </a:xfrm>
            <a:custGeom>
              <a:avLst/>
              <a:gdLst>
                <a:gd name="T0" fmla="*/ 2147483647 w 62"/>
                <a:gd name="T1" fmla="*/ 2147483647 h 89"/>
                <a:gd name="T2" fmla="*/ 2147483647 w 62"/>
                <a:gd name="T3" fmla="*/ 2147483647 h 89"/>
                <a:gd name="T4" fmla="*/ 0 w 62"/>
                <a:gd name="T5" fmla="*/ 0 h 89"/>
                <a:gd name="T6" fmla="*/ 2147483647 w 62"/>
                <a:gd name="T7" fmla="*/ 2147483647 h 89"/>
                <a:gd name="T8" fmla="*/ 2147483647 w 62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89"/>
                <a:gd name="T17" fmla="*/ 62 w 62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89">
                  <a:moveTo>
                    <a:pt x="35" y="62"/>
                  </a:moveTo>
                  <a:lnTo>
                    <a:pt x="18" y="89"/>
                  </a:lnTo>
                  <a:lnTo>
                    <a:pt x="0" y="0"/>
                  </a:lnTo>
                  <a:lnTo>
                    <a:pt x="62" y="62"/>
                  </a:lnTo>
                  <a:lnTo>
                    <a:pt x="35" y="62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0" name="Freeform 435"/>
            <p:cNvSpPr>
              <a:spLocks/>
            </p:cNvSpPr>
            <p:nvPr/>
          </p:nvSpPr>
          <p:spPr bwMode="auto">
            <a:xfrm>
              <a:off x="6856413" y="3275013"/>
              <a:ext cx="12700" cy="12700"/>
            </a:xfrm>
            <a:custGeom>
              <a:avLst/>
              <a:gdLst>
                <a:gd name="T0" fmla="*/ 0 w 8"/>
                <a:gd name="T1" fmla="*/ 2147483647 h 8"/>
                <a:gd name="T2" fmla="*/ 0 w 8"/>
                <a:gd name="T3" fmla="*/ 2147483647 h 8"/>
                <a:gd name="T4" fmla="*/ 2147483647 w 8"/>
                <a:gd name="T5" fmla="*/ 0 h 8"/>
                <a:gd name="T6" fmla="*/ 2147483647 w 8"/>
                <a:gd name="T7" fmla="*/ 0 h 8"/>
                <a:gd name="T8" fmla="*/ 0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1" name="Freeform 436"/>
            <p:cNvSpPr>
              <a:spLocks/>
            </p:cNvSpPr>
            <p:nvPr/>
          </p:nvSpPr>
          <p:spPr bwMode="auto">
            <a:xfrm>
              <a:off x="6792913" y="3216275"/>
              <a:ext cx="69850" cy="55563"/>
            </a:xfrm>
            <a:custGeom>
              <a:avLst/>
              <a:gdLst>
                <a:gd name="T0" fmla="*/ 2147483647 w 44"/>
                <a:gd name="T1" fmla="*/ 2147483647 h 35"/>
                <a:gd name="T2" fmla="*/ 2147483647 w 44"/>
                <a:gd name="T3" fmla="*/ 2147483647 h 35"/>
                <a:gd name="T4" fmla="*/ 2147483647 w 44"/>
                <a:gd name="T5" fmla="*/ 0 h 35"/>
                <a:gd name="T6" fmla="*/ 2147483647 w 44"/>
                <a:gd name="T7" fmla="*/ 0 h 35"/>
                <a:gd name="T8" fmla="*/ 0 w 44"/>
                <a:gd name="T9" fmla="*/ 2147483647 h 35"/>
                <a:gd name="T10" fmla="*/ 0 w 44"/>
                <a:gd name="T11" fmla="*/ 2147483647 h 35"/>
                <a:gd name="T12" fmla="*/ 2147483647 w 44"/>
                <a:gd name="T13" fmla="*/ 214748364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5"/>
                <a:gd name="T23" fmla="*/ 44 w 44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5">
                  <a:moveTo>
                    <a:pt x="36" y="35"/>
                  </a:moveTo>
                  <a:lnTo>
                    <a:pt x="44" y="27"/>
                  </a:lnTo>
                  <a:lnTo>
                    <a:pt x="9" y="0"/>
                  </a:lnTo>
                  <a:lnTo>
                    <a:pt x="0" y="9"/>
                  </a:lnTo>
                  <a:lnTo>
                    <a:pt x="36" y="35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2" name="Freeform 437"/>
            <p:cNvSpPr>
              <a:spLocks/>
            </p:cNvSpPr>
            <p:nvPr/>
          </p:nvSpPr>
          <p:spPr bwMode="auto">
            <a:xfrm>
              <a:off x="6729413" y="3176588"/>
              <a:ext cx="14287" cy="14287"/>
            </a:xfrm>
            <a:custGeom>
              <a:avLst/>
              <a:gdLst>
                <a:gd name="T0" fmla="*/ 0 w 9"/>
                <a:gd name="T1" fmla="*/ 2147483647 h 9"/>
                <a:gd name="T2" fmla="*/ 0 w 9"/>
                <a:gd name="T3" fmla="*/ 2147483647 h 9"/>
                <a:gd name="T4" fmla="*/ 2147483647 w 9"/>
                <a:gd name="T5" fmla="*/ 0 h 9"/>
                <a:gd name="T6" fmla="*/ 2147483647 w 9"/>
                <a:gd name="T7" fmla="*/ 0 h 9"/>
                <a:gd name="T8" fmla="*/ 0 w 9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3" name="Freeform 438"/>
            <p:cNvSpPr>
              <a:spLocks/>
            </p:cNvSpPr>
            <p:nvPr/>
          </p:nvSpPr>
          <p:spPr bwMode="auto">
            <a:xfrm>
              <a:off x="6726238" y="3160713"/>
              <a:ext cx="84137" cy="69850"/>
            </a:xfrm>
            <a:custGeom>
              <a:avLst/>
              <a:gdLst>
                <a:gd name="T0" fmla="*/ 2147483647 w 53"/>
                <a:gd name="T1" fmla="*/ 2147483647 h 44"/>
                <a:gd name="T2" fmla="*/ 2147483647 w 53"/>
                <a:gd name="T3" fmla="*/ 2147483647 h 44"/>
                <a:gd name="T4" fmla="*/ 2147483647 w 53"/>
                <a:gd name="T5" fmla="*/ 0 h 44"/>
                <a:gd name="T6" fmla="*/ 0 w 53"/>
                <a:gd name="T7" fmla="*/ 2147483647 h 44"/>
                <a:gd name="T8" fmla="*/ 2147483647 w 53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4"/>
                <a:gd name="T17" fmla="*/ 53 w 53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4">
                  <a:moveTo>
                    <a:pt x="44" y="44"/>
                  </a:moveTo>
                  <a:lnTo>
                    <a:pt x="53" y="35"/>
                  </a:lnTo>
                  <a:lnTo>
                    <a:pt x="9" y="0"/>
                  </a:lnTo>
                  <a:lnTo>
                    <a:pt x="0" y="9"/>
                  </a:lnTo>
                  <a:lnTo>
                    <a:pt x="44" y="44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aphicFrame>
        <p:nvGraphicFramePr>
          <p:cNvPr id="3079" name="Object 119"/>
          <p:cNvGraphicFramePr>
            <a:graphicFrameLocks noChangeAspect="1"/>
          </p:cNvGraphicFramePr>
          <p:nvPr/>
        </p:nvGraphicFramePr>
        <p:xfrm>
          <a:off x="5486400" y="4419600"/>
          <a:ext cx="2532063" cy="658812"/>
        </p:xfrm>
        <a:graphic>
          <a:graphicData uri="http://schemas.openxmlformats.org/presentationml/2006/ole">
            <p:oleObj spid="_x0000_s3079" name="Equation" r:id="rId9" imgW="927000" imgH="241200" progId="Equation.3">
              <p:embed/>
            </p:oleObj>
          </a:graphicData>
        </a:graphic>
      </p:graphicFrame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1524000" y="6035675"/>
            <a:ext cx="731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When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 p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 &gt; 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N</a:t>
            </a:r>
            <a:r>
              <a:rPr lang="en-US" altLang="zh-TW" sz="2800" i="1" baseline="-25000" dirty="0">
                <a:solidFill>
                  <a:schemeClr val="accent2"/>
                </a:solidFill>
                <a:ea typeface="新細明體" pitchFamily="18" charset="-120"/>
              </a:rPr>
              <a:t>B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 ,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inverse slope is 120mV/decade.</a:t>
            </a:r>
          </a:p>
          <a:p>
            <a:pPr algn="l"/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978150" y="290513"/>
            <a:ext cx="2090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Base </a:t>
            </a:r>
            <a:r>
              <a:rPr lang="en-US" altLang="zh-TW" sz="2800" b="1" i="1" dirty="0">
                <a:ea typeface="新細明體" pitchFamily="18" charset="-120"/>
              </a:rPr>
              <a:t>Current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39738" y="901700"/>
            <a:ext cx="85519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dirty="0">
                <a:ea typeface="新細明體" pitchFamily="18" charset="-120"/>
              </a:rPr>
              <a:t>Some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holes are injected from the P-type base into the N</a:t>
            </a:r>
            <a:r>
              <a:rPr lang="en-US" altLang="zh-TW" sz="2800" baseline="30000" dirty="0">
                <a:solidFill>
                  <a:schemeClr val="accent2"/>
                </a:solidFill>
                <a:ea typeface="新細明體" pitchFamily="18" charset="-120"/>
              </a:rPr>
              <a:t>+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endParaRPr lang="en-US" altLang="zh-TW" sz="2800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 algn="l"/>
            <a:r>
              <a:rPr lang="en-US" altLang="zh-TW" sz="2800" dirty="0" smtClean="0">
                <a:solidFill>
                  <a:schemeClr val="accent2"/>
                </a:solidFill>
                <a:ea typeface="新細明體" pitchFamily="18" charset="-120"/>
              </a:rPr>
              <a:t>emitter. The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holes are provided by the base current, 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I</a:t>
            </a:r>
            <a:r>
              <a:rPr lang="en-US" altLang="zh-TW" sz="2800" i="1" baseline="-25000" dirty="0">
                <a:solidFill>
                  <a:schemeClr val="accent2"/>
                </a:solidFill>
                <a:ea typeface="新細明體" pitchFamily="18" charset="-120"/>
              </a:rPr>
              <a:t>B</a:t>
            </a:r>
            <a:r>
              <a:rPr lang="en-US" altLang="zh-TW" sz="2800" baseline="-250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.</a:t>
            </a:r>
          </a:p>
        </p:txBody>
      </p: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457200" y="1981200"/>
            <a:ext cx="7548562" cy="2451100"/>
            <a:chOff x="722" y="1203"/>
            <a:chExt cx="4094" cy="1117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2175" y="1400"/>
              <a:ext cx="201" cy="63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2175" y="1400"/>
              <a:ext cx="213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376" y="1400"/>
              <a:ext cx="12" cy="6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175" y="2039"/>
              <a:ext cx="201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2175" y="1400"/>
              <a:ext cx="12" cy="63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335" y="1400"/>
              <a:ext cx="367" cy="63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335" y="1400"/>
              <a:ext cx="379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702" y="1400"/>
              <a:ext cx="12" cy="6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3335" y="2039"/>
              <a:ext cx="367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3335" y="1400"/>
              <a:ext cx="12" cy="63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548" y="1400"/>
              <a:ext cx="2887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4424" y="1400"/>
              <a:ext cx="11" cy="6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1548" y="2039"/>
              <a:ext cx="2876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1548" y="1400"/>
              <a:ext cx="12" cy="63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678" y="1223"/>
              <a:ext cx="48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6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emitter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2566" y="1223"/>
              <a:ext cx="36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600">
                  <a:solidFill>
                    <a:srgbClr val="000000"/>
                  </a:solidFill>
                  <a:ea typeface="新細明體" pitchFamily="18" charset="-120"/>
                </a:rPr>
                <a:t>  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base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735" y="1223"/>
              <a:ext cx="52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collector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1465" y="1400"/>
              <a:ext cx="83" cy="6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1465" y="1400"/>
              <a:ext cx="95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1548" y="1400"/>
              <a:ext cx="12" cy="6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1465" y="2039"/>
              <a:ext cx="8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1465" y="1400"/>
              <a:ext cx="12" cy="63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1299" y="1708"/>
              <a:ext cx="12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1311" y="1708"/>
              <a:ext cx="12" cy="12"/>
            </a:xfrm>
            <a:custGeom>
              <a:avLst/>
              <a:gdLst>
                <a:gd name="T0" fmla="*/ 0 w 12"/>
                <a:gd name="T1" fmla="*/ 2147482453 h 12"/>
                <a:gd name="T2" fmla="*/ 0 w 12"/>
                <a:gd name="T3" fmla="*/ 2147482453 h 12"/>
                <a:gd name="T4" fmla="*/ 0 w 12"/>
                <a:gd name="T5" fmla="*/ 2147482453 h 12"/>
                <a:gd name="T6" fmla="*/ 2147482453 w 12"/>
                <a:gd name="T7" fmla="*/ 2147482453 h 12"/>
                <a:gd name="T8" fmla="*/ 2147482453 w 12"/>
                <a:gd name="T9" fmla="*/ 2147482453 h 12"/>
                <a:gd name="T10" fmla="*/ 2147482453 w 12"/>
                <a:gd name="T11" fmla="*/ 0 h 12"/>
                <a:gd name="T12" fmla="*/ 0 w 12"/>
                <a:gd name="T13" fmla="*/ 0 h 12"/>
                <a:gd name="T14" fmla="*/ 0 w 12"/>
                <a:gd name="T15" fmla="*/ 0 h 12"/>
                <a:gd name="T16" fmla="*/ 0 w 12"/>
                <a:gd name="T17" fmla="*/ 2147482453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1157" y="1661"/>
              <a:ext cx="154" cy="94"/>
            </a:xfrm>
            <a:custGeom>
              <a:avLst/>
              <a:gdLst>
                <a:gd name="T0" fmla="*/ 2147482285 w 154"/>
                <a:gd name="T1" fmla="*/ 2147482439 h 94"/>
                <a:gd name="T2" fmla="*/ 2147482285 w 154"/>
                <a:gd name="T3" fmla="*/ 2147482439 h 94"/>
                <a:gd name="T4" fmla="*/ 2147482285 w 154"/>
                <a:gd name="T5" fmla="*/ 2147482439 h 94"/>
                <a:gd name="T6" fmla="*/ 2147482285 w 154"/>
                <a:gd name="T7" fmla="*/ 2147482439 h 94"/>
                <a:gd name="T8" fmla="*/ 0 w 154"/>
                <a:gd name="T9" fmla="*/ 2147482439 h 94"/>
                <a:gd name="T10" fmla="*/ 0 w 154"/>
                <a:gd name="T11" fmla="*/ 2147482439 h 94"/>
                <a:gd name="T12" fmla="*/ 2147482285 w 154"/>
                <a:gd name="T13" fmla="*/ 0 h 94"/>
                <a:gd name="T14" fmla="*/ 2147482285 w 154"/>
                <a:gd name="T15" fmla="*/ 0 h 94"/>
                <a:gd name="T16" fmla="*/ 2147482285 w 154"/>
                <a:gd name="T17" fmla="*/ 2147482439 h 94"/>
                <a:gd name="T18" fmla="*/ 2147482285 w 154"/>
                <a:gd name="T19" fmla="*/ 2147482439 h 94"/>
                <a:gd name="T20" fmla="*/ 0 w 154"/>
                <a:gd name="T21" fmla="*/ 2147482439 h 94"/>
                <a:gd name="T22" fmla="*/ 0 w 154"/>
                <a:gd name="T23" fmla="*/ 2147482439 h 94"/>
                <a:gd name="T24" fmla="*/ 0 w 154"/>
                <a:gd name="T25" fmla="*/ 2147482439 h 94"/>
                <a:gd name="T26" fmla="*/ 2147482285 w 154"/>
                <a:gd name="T27" fmla="*/ 2147482439 h 94"/>
                <a:gd name="T28" fmla="*/ 2147482285 w 154"/>
                <a:gd name="T29" fmla="*/ 2147482439 h 94"/>
                <a:gd name="T30" fmla="*/ 2147482285 w 154"/>
                <a:gd name="T31" fmla="*/ 2147482439 h 94"/>
                <a:gd name="T32" fmla="*/ 2147482285 w 154"/>
                <a:gd name="T33" fmla="*/ 2147482439 h 94"/>
                <a:gd name="T34" fmla="*/ 2147482285 w 154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4"/>
                <a:gd name="T55" fmla="*/ 0 h 94"/>
                <a:gd name="T56" fmla="*/ 154 w 154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4" h="94">
                  <a:moveTo>
                    <a:pt x="142" y="59"/>
                  </a:moveTo>
                  <a:cubicBezTo>
                    <a:pt x="146" y="71"/>
                    <a:pt x="150" y="82"/>
                    <a:pt x="154" y="94"/>
                  </a:cubicBezTo>
                  <a:lnTo>
                    <a:pt x="0" y="59"/>
                  </a:lnTo>
                  <a:lnTo>
                    <a:pt x="0" y="47"/>
                  </a:lnTo>
                  <a:lnTo>
                    <a:pt x="154" y="0"/>
                  </a:lnTo>
                  <a:lnTo>
                    <a:pt x="154" y="12"/>
                  </a:lnTo>
                  <a:lnTo>
                    <a:pt x="0" y="59"/>
                  </a:lnTo>
                  <a:lnTo>
                    <a:pt x="0" y="47"/>
                  </a:lnTo>
                  <a:lnTo>
                    <a:pt x="154" y="82"/>
                  </a:lnTo>
                  <a:lnTo>
                    <a:pt x="154" y="94"/>
                  </a:lnTo>
                  <a:lnTo>
                    <a:pt x="142" y="94"/>
                  </a:lnTo>
                  <a:cubicBezTo>
                    <a:pt x="138" y="82"/>
                    <a:pt x="134" y="71"/>
                    <a:pt x="130" y="59"/>
                  </a:cubicBezTo>
                  <a:lnTo>
                    <a:pt x="142" y="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1287" y="1673"/>
              <a:ext cx="24" cy="47"/>
            </a:xfrm>
            <a:custGeom>
              <a:avLst/>
              <a:gdLst>
                <a:gd name="T0" fmla="*/ 2147482453 w 24"/>
                <a:gd name="T1" fmla="*/ 0 h 47"/>
                <a:gd name="T2" fmla="*/ 2147482453 w 24"/>
                <a:gd name="T3" fmla="*/ 2147482439 h 47"/>
                <a:gd name="T4" fmla="*/ 0 w 24"/>
                <a:gd name="T5" fmla="*/ 2147482439 h 47"/>
                <a:gd name="T6" fmla="*/ 0 w 24"/>
                <a:gd name="T7" fmla="*/ 2147482439 h 47"/>
                <a:gd name="T8" fmla="*/ 0 w 24"/>
                <a:gd name="T9" fmla="*/ 2147482439 h 47"/>
                <a:gd name="T10" fmla="*/ 2147482453 w 24"/>
                <a:gd name="T11" fmla="*/ 0 h 47"/>
                <a:gd name="T12" fmla="*/ 2147482453 w 24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47"/>
                <a:gd name="T23" fmla="*/ 24 w 24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47">
                  <a:moveTo>
                    <a:pt x="24" y="0"/>
                  </a:moveTo>
                  <a:lnTo>
                    <a:pt x="12" y="47"/>
                  </a:lnTo>
                  <a:lnTo>
                    <a:pt x="0" y="47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1157" y="1673"/>
              <a:ext cx="154" cy="82"/>
            </a:xfrm>
            <a:custGeom>
              <a:avLst/>
              <a:gdLst>
                <a:gd name="T0" fmla="*/ 2147482285 w 154"/>
                <a:gd name="T1" fmla="*/ 2147482337 h 82"/>
                <a:gd name="T2" fmla="*/ 2147482285 w 154"/>
                <a:gd name="T3" fmla="*/ 2147482337 h 82"/>
                <a:gd name="T4" fmla="*/ 0 w 154"/>
                <a:gd name="T5" fmla="*/ 2147482337 h 82"/>
                <a:gd name="T6" fmla="*/ 2147482285 w 154"/>
                <a:gd name="T7" fmla="*/ 0 h 82"/>
                <a:gd name="T8" fmla="*/ 2147482285 w 154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2"/>
                <a:gd name="T17" fmla="*/ 154 w 154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2">
                  <a:moveTo>
                    <a:pt x="142" y="47"/>
                  </a:moveTo>
                  <a:lnTo>
                    <a:pt x="154" y="82"/>
                  </a:lnTo>
                  <a:lnTo>
                    <a:pt x="0" y="47"/>
                  </a:lnTo>
                  <a:lnTo>
                    <a:pt x="154" y="0"/>
                  </a:lnTo>
                  <a:lnTo>
                    <a:pt x="142" y="4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1465" y="1708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1311" y="1720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311" y="1708"/>
              <a:ext cx="15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Rectangle 52"/>
            <p:cNvSpPr>
              <a:spLocks noChangeArrowheads="1"/>
            </p:cNvSpPr>
            <p:nvPr/>
          </p:nvSpPr>
          <p:spPr bwMode="auto">
            <a:xfrm>
              <a:off x="4577" y="1708"/>
              <a:ext cx="2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53"/>
            <p:cNvSpPr>
              <a:spLocks/>
            </p:cNvSpPr>
            <p:nvPr/>
          </p:nvSpPr>
          <p:spPr bwMode="auto">
            <a:xfrm>
              <a:off x="4589" y="1708"/>
              <a:ext cx="12" cy="12"/>
            </a:xfrm>
            <a:custGeom>
              <a:avLst/>
              <a:gdLst>
                <a:gd name="T0" fmla="*/ 0 w 12"/>
                <a:gd name="T1" fmla="*/ 2147482453 h 12"/>
                <a:gd name="T2" fmla="*/ 0 w 12"/>
                <a:gd name="T3" fmla="*/ 2147482453 h 12"/>
                <a:gd name="T4" fmla="*/ 2147482453 w 12"/>
                <a:gd name="T5" fmla="*/ 2147482453 h 12"/>
                <a:gd name="T6" fmla="*/ 2147482453 w 12"/>
                <a:gd name="T7" fmla="*/ 2147482453 h 12"/>
                <a:gd name="T8" fmla="*/ 2147482453 w 12"/>
                <a:gd name="T9" fmla="*/ 2147482453 h 12"/>
                <a:gd name="T10" fmla="*/ 2147482453 w 12"/>
                <a:gd name="T11" fmla="*/ 0 h 12"/>
                <a:gd name="T12" fmla="*/ 2147482453 w 12"/>
                <a:gd name="T13" fmla="*/ 0 h 12"/>
                <a:gd name="T14" fmla="*/ 0 w 12"/>
                <a:gd name="T15" fmla="*/ 0 h 12"/>
                <a:gd name="T16" fmla="*/ 0 w 12"/>
                <a:gd name="T17" fmla="*/ 2147482453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Freeform 54"/>
            <p:cNvSpPr>
              <a:spLocks/>
            </p:cNvSpPr>
            <p:nvPr/>
          </p:nvSpPr>
          <p:spPr bwMode="auto">
            <a:xfrm>
              <a:off x="4447" y="1661"/>
              <a:ext cx="142" cy="94"/>
            </a:xfrm>
            <a:custGeom>
              <a:avLst/>
              <a:gdLst>
                <a:gd name="T0" fmla="*/ 2147482213 w 142"/>
                <a:gd name="T1" fmla="*/ 2147482439 h 94"/>
                <a:gd name="T2" fmla="*/ 2147482213 w 142"/>
                <a:gd name="T3" fmla="*/ 2147482439 h 94"/>
                <a:gd name="T4" fmla="*/ 2147482213 w 142"/>
                <a:gd name="T5" fmla="*/ 2147482439 h 94"/>
                <a:gd name="T6" fmla="*/ 2147482213 w 142"/>
                <a:gd name="T7" fmla="*/ 2147482439 h 94"/>
                <a:gd name="T8" fmla="*/ 0 w 142"/>
                <a:gd name="T9" fmla="*/ 2147482439 h 94"/>
                <a:gd name="T10" fmla="*/ 0 w 142"/>
                <a:gd name="T11" fmla="*/ 2147482439 h 94"/>
                <a:gd name="T12" fmla="*/ 2147482213 w 142"/>
                <a:gd name="T13" fmla="*/ 0 h 94"/>
                <a:gd name="T14" fmla="*/ 2147482213 w 142"/>
                <a:gd name="T15" fmla="*/ 0 h 94"/>
                <a:gd name="T16" fmla="*/ 2147482213 w 142"/>
                <a:gd name="T17" fmla="*/ 2147482439 h 94"/>
                <a:gd name="T18" fmla="*/ 2147482213 w 142"/>
                <a:gd name="T19" fmla="*/ 2147482439 h 94"/>
                <a:gd name="T20" fmla="*/ 0 w 142"/>
                <a:gd name="T21" fmla="*/ 2147482439 h 94"/>
                <a:gd name="T22" fmla="*/ 0 w 142"/>
                <a:gd name="T23" fmla="*/ 2147482439 h 94"/>
                <a:gd name="T24" fmla="*/ 0 w 142"/>
                <a:gd name="T25" fmla="*/ 2147482439 h 94"/>
                <a:gd name="T26" fmla="*/ 2147482213 w 142"/>
                <a:gd name="T27" fmla="*/ 2147482439 h 94"/>
                <a:gd name="T28" fmla="*/ 2147482213 w 142"/>
                <a:gd name="T29" fmla="*/ 2147482439 h 94"/>
                <a:gd name="T30" fmla="*/ 2147482213 w 142"/>
                <a:gd name="T31" fmla="*/ 2147482439 h 94"/>
                <a:gd name="T32" fmla="*/ 2147482213 w 142"/>
                <a:gd name="T33" fmla="*/ 2147482439 h 94"/>
                <a:gd name="T34" fmla="*/ 2147482213 w 142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"/>
                <a:gd name="T55" fmla="*/ 0 h 94"/>
                <a:gd name="T56" fmla="*/ 142 w 142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" h="94">
                  <a:moveTo>
                    <a:pt x="130" y="59"/>
                  </a:moveTo>
                  <a:cubicBezTo>
                    <a:pt x="134" y="71"/>
                    <a:pt x="138" y="82"/>
                    <a:pt x="142" y="94"/>
                  </a:cubicBezTo>
                  <a:lnTo>
                    <a:pt x="0" y="59"/>
                  </a:lnTo>
                  <a:lnTo>
                    <a:pt x="0" y="47"/>
                  </a:lnTo>
                  <a:lnTo>
                    <a:pt x="142" y="0"/>
                  </a:lnTo>
                  <a:lnTo>
                    <a:pt x="142" y="12"/>
                  </a:lnTo>
                  <a:lnTo>
                    <a:pt x="0" y="59"/>
                  </a:lnTo>
                  <a:lnTo>
                    <a:pt x="0" y="47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30" y="94"/>
                  </a:lnTo>
                  <a:cubicBezTo>
                    <a:pt x="126" y="82"/>
                    <a:pt x="123" y="71"/>
                    <a:pt x="119" y="59"/>
                  </a:cubicBezTo>
                  <a:lnTo>
                    <a:pt x="130" y="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4566" y="1673"/>
              <a:ext cx="23" cy="47"/>
            </a:xfrm>
            <a:custGeom>
              <a:avLst/>
              <a:gdLst>
                <a:gd name="T0" fmla="*/ 2147482424 w 23"/>
                <a:gd name="T1" fmla="*/ 0 h 47"/>
                <a:gd name="T2" fmla="*/ 2147482424 w 23"/>
                <a:gd name="T3" fmla="*/ 2147482439 h 47"/>
                <a:gd name="T4" fmla="*/ 0 w 23"/>
                <a:gd name="T5" fmla="*/ 2147482439 h 47"/>
                <a:gd name="T6" fmla="*/ 0 w 23"/>
                <a:gd name="T7" fmla="*/ 2147482439 h 47"/>
                <a:gd name="T8" fmla="*/ 0 w 23"/>
                <a:gd name="T9" fmla="*/ 2147482439 h 47"/>
                <a:gd name="T10" fmla="*/ 2147482424 w 23"/>
                <a:gd name="T11" fmla="*/ 0 h 47"/>
                <a:gd name="T12" fmla="*/ 2147482424 w 23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47"/>
                <a:gd name="T23" fmla="*/ 23 w 23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47">
                  <a:moveTo>
                    <a:pt x="23" y="0"/>
                  </a:moveTo>
                  <a:lnTo>
                    <a:pt x="11" y="47"/>
                  </a:lnTo>
                  <a:lnTo>
                    <a:pt x="0" y="47"/>
                  </a:lnTo>
                  <a:lnTo>
                    <a:pt x="11" y="0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4447" y="1673"/>
              <a:ext cx="142" cy="82"/>
            </a:xfrm>
            <a:custGeom>
              <a:avLst/>
              <a:gdLst>
                <a:gd name="T0" fmla="*/ 2147482213 w 142"/>
                <a:gd name="T1" fmla="*/ 2147482337 h 82"/>
                <a:gd name="T2" fmla="*/ 2147482213 w 142"/>
                <a:gd name="T3" fmla="*/ 2147482337 h 82"/>
                <a:gd name="T4" fmla="*/ 0 w 142"/>
                <a:gd name="T5" fmla="*/ 2147482337 h 82"/>
                <a:gd name="T6" fmla="*/ 2147482213 w 142"/>
                <a:gd name="T7" fmla="*/ 0 h 82"/>
                <a:gd name="T8" fmla="*/ 2147482213 w 142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82"/>
                <a:gd name="T17" fmla="*/ 142 w 14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82">
                  <a:moveTo>
                    <a:pt x="130" y="47"/>
                  </a:moveTo>
                  <a:lnTo>
                    <a:pt x="142" y="82"/>
                  </a:lnTo>
                  <a:lnTo>
                    <a:pt x="0" y="47"/>
                  </a:lnTo>
                  <a:lnTo>
                    <a:pt x="142" y="0"/>
                  </a:lnTo>
                  <a:lnTo>
                    <a:pt x="130" y="4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Rectangle 57"/>
            <p:cNvSpPr>
              <a:spLocks noChangeArrowheads="1"/>
            </p:cNvSpPr>
            <p:nvPr/>
          </p:nvSpPr>
          <p:spPr bwMode="auto">
            <a:xfrm>
              <a:off x="4601" y="1720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4660" y="1708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" name="Rectangle 59"/>
            <p:cNvSpPr>
              <a:spLocks noChangeArrowheads="1"/>
            </p:cNvSpPr>
            <p:nvPr/>
          </p:nvSpPr>
          <p:spPr bwMode="auto">
            <a:xfrm>
              <a:off x="4601" y="1708"/>
              <a:ext cx="59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" name="Rectangle 60"/>
            <p:cNvSpPr>
              <a:spLocks noChangeArrowheads="1"/>
            </p:cNvSpPr>
            <p:nvPr/>
          </p:nvSpPr>
          <p:spPr bwMode="auto">
            <a:xfrm>
              <a:off x="1143" y="1219"/>
              <a:ext cx="44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contact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932" y="1542"/>
              <a:ext cx="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8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953" y="1542"/>
              <a:ext cx="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b="1">
                <a:ea typeface="新細明體" pitchFamily="18" charset="-120"/>
              </a:endParaRPr>
            </a:p>
          </p:txBody>
        </p:sp>
        <p:sp>
          <p:nvSpPr>
            <p:cNvPr id="46" name="Rectangle 63"/>
            <p:cNvSpPr>
              <a:spLocks noChangeArrowheads="1"/>
            </p:cNvSpPr>
            <p:nvPr/>
          </p:nvSpPr>
          <p:spPr bwMode="auto">
            <a:xfrm>
              <a:off x="1015" y="162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E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47" name="Rectangle 64"/>
            <p:cNvSpPr>
              <a:spLocks noChangeArrowheads="1"/>
            </p:cNvSpPr>
            <p:nvPr/>
          </p:nvSpPr>
          <p:spPr bwMode="auto">
            <a:xfrm>
              <a:off x="4660" y="1625"/>
              <a:ext cx="2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3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4684" y="1566"/>
              <a:ext cx="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49" name="Rectangle 66"/>
            <p:cNvSpPr>
              <a:spLocks noChangeArrowheads="1"/>
            </p:cNvSpPr>
            <p:nvPr/>
          </p:nvSpPr>
          <p:spPr bwMode="auto">
            <a:xfrm>
              <a:off x="4731" y="164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C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>
              <a:off x="3737" y="1554"/>
              <a:ext cx="2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auto">
            <a:xfrm>
              <a:off x="3725" y="1554"/>
              <a:ext cx="12" cy="12"/>
            </a:xfrm>
            <a:custGeom>
              <a:avLst/>
              <a:gdLst>
                <a:gd name="T0" fmla="*/ 2147482453 w 12"/>
                <a:gd name="T1" fmla="*/ 0 h 12"/>
                <a:gd name="T2" fmla="*/ 2147482453 w 12"/>
                <a:gd name="T3" fmla="*/ 0 h 12"/>
                <a:gd name="T4" fmla="*/ 2147482453 w 12"/>
                <a:gd name="T5" fmla="*/ 0 h 12"/>
                <a:gd name="T6" fmla="*/ 0 w 12"/>
                <a:gd name="T7" fmla="*/ 0 h 12"/>
                <a:gd name="T8" fmla="*/ 0 w 12"/>
                <a:gd name="T9" fmla="*/ 0 h 12"/>
                <a:gd name="T10" fmla="*/ 0 w 12"/>
                <a:gd name="T11" fmla="*/ 2147482453 h 12"/>
                <a:gd name="T12" fmla="*/ 2147482453 w 12"/>
                <a:gd name="T13" fmla="*/ 2147482453 h 12"/>
                <a:gd name="T14" fmla="*/ 2147482453 w 12"/>
                <a:gd name="T15" fmla="*/ 2147482453 h 12"/>
                <a:gd name="T16" fmla="*/ 2147482453 w 12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auto">
            <a:xfrm>
              <a:off x="3725" y="1519"/>
              <a:ext cx="166" cy="94"/>
            </a:xfrm>
            <a:custGeom>
              <a:avLst/>
              <a:gdLst>
                <a:gd name="T0" fmla="*/ 2147482346 w 166"/>
                <a:gd name="T1" fmla="*/ 2147482439 h 94"/>
                <a:gd name="T2" fmla="*/ 2147482346 w 166"/>
                <a:gd name="T3" fmla="*/ 2147482439 h 94"/>
                <a:gd name="T4" fmla="*/ 2147482346 w 166"/>
                <a:gd name="T5" fmla="*/ 0 h 94"/>
                <a:gd name="T6" fmla="*/ 2147482346 w 166"/>
                <a:gd name="T7" fmla="*/ 0 h 94"/>
                <a:gd name="T8" fmla="*/ 2147482346 w 166"/>
                <a:gd name="T9" fmla="*/ 2147482439 h 94"/>
                <a:gd name="T10" fmla="*/ 2147482346 w 166"/>
                <a:gd name="T11" fmla="*/ 2147482439 h 94"/>
                <a:gd name="T12" fmla="*/ 2147482346 w 166"/>
                <a:gd name="T13" fmla="*/ 2147482439 h 94"/>
                <a:gd name="T14" fmla="*/ 0 w 166"/>
                <a:gd name="T15" fmla="*/ 2147482439 h 94"/>
                <a:gd name="T16" fmla="*/ 2147482346 w 166"/>
                <a:gd name="T17" fmla="*/ 2147482439 h 94"/>
                <a:gd name="T18" fmla="*/ 2147482346 w 166"/>
                <a:gd name="T19" fmla="*/ 2147482439 h 94"/>
                <a:gd name="T20" fmla="*/ 2147482346 w 166"/>
                <a:gd name="T21" fmla="*/ 2147482439 h 94"/>
                <a:gd name="T22" fmla="*/ 2147482346 w 166"/>
                <a:gd name="T23" fmla="*/ 2147482439 h 94"/>
                <a:gd name="T24" fmla="*/ 2147482346 w 166"/>
                <a:gd name="T25" fmla="*/ 2147482439 h 94"/>
                <a:gd name="T26" fmla="*/ 2147482346 w 166"/>
                <a:gd name="T27" fmla="*/ 2147482439 h 94"/>
                <a:gd name="T28" fmla="*/ 2147482346 w 166"/>
                <a:gd name="T29" fmla="*/ 0 h 94"/>
                <a:gd name="T30" fmla="*/ 2147482346 w 166"/>
                <a:gd name="T31" fmla="*/ 0 h 94"/>
                <a:gd name="T32" fmla="*/ 2147482346 w 166"/>
                <a:gd name="T33" fmla="*/ 2147482439 h 94"/>
                <a:gd name="T34" fmla="*/ 2147482346 w 166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"/>
                <a:gd name="T55" fmla="*/ 0 h 94"/>
                <a:gd name="T56" fmla="*/ 166 w 166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" h="94">
                  <a:moveTo>
                    <a:pt x="36" y="47"/>
                  </a:moveTo>
                  <a:lnTo>
                    <a:pt x="12" y="11"/>
                  </a:lnTo>
                  <a:lnTo>
                    <a:pt x="12" y="0"/>
                  </a:lnTo>
                  <a:lnTo>
                    <a:pt x="166" y="35"/>
                  </a:lnTo>
                  <a:lnTo>
                    <a:pt x="166" y="47"/>
                  </a:lnTo>
                  <a:lnTo>
                    <a:pt x="12" y="94"/>
                  </a:lnTo>
                  <a:lnTo>
                    <a:pt x="0" y="94"/>
                  </a:lnTo>
                  <a:lnTo>
                    <a:pt x="12" y="82"/>
                  </a:lnTo>
                  <a:lnTo>
                    <a:pt x="166" y="35"/>
                  </a:lnTo>
                  <a:lnTo>
                    <a:pt x="166" y="47"/>
                  </a:lnTo>
                  <a:lnTo>
                    <a:pt x="12" y="11"/>
                  </a:lnTo>
                  <a:lnTo>
                    <a:pt x="12" y="0"/>
                  </a:lnTo>
                  <a:lnTo>
                    <a:pt x="24" y="0"/>
                  </a:lnTo>
                  <a:cubicBezTo>
                    <a:pt x="32" y="12"/>
                    <a:pt x="40" y="23"/>
                    <a:pt x="48" y="35"/>
                  </a:cubicBezTo>
                  <a:lnTo>
                    <a:pt x="36" y="4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auto">
            <a:xfrm>
              <a:off x="3737" y="1554"/>
              <a:ext cx="36" cy="47"/>
            </a:xfrm>
            <a:custGeom>
              <a:avLst/>
              <a:gdLst>
                <a:gd name="T0" fmla="*/ 0 w 36"/>
                <a:gd name="T1" fmla="*/ 2147482439 h 47"/>
                <a:gd name="T2" fmla="*/ 2147482226 w 36"/>
                <a:gd name="T3" fmla="*/ 0 h 47"/>
                <a:gd name="T4" fmla="*/ 2147482226 w 36"/>
                <a:gd name="T5" fmla="*/ 0 h 47"/>
                <a:gd name="T6" fmla="*/ 2147482226 w 36"/>
                <a:gd name="T7" fmla="*/ 0 h 47"/>
                <a:gd name="T8" fmla="*/ 2147482226 w 36"/>
                <a:gd name="T9" fmla="*/ 0 h 47"/>
                <a:gd name="T10" fmla="*/ 2147482226 w 36"/>
                <a:gd name="T11" fmla="*/ 2147482439 h 47"/>
                <a:gd name="T12" fmla="*/ 0 w 36"/>
                <a:gd name="T13" fmla="*/ 2147482439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7"/>
                <a:gd name="T23" fmla="*/ 36 w 3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7">
                  <a:moveTo>
                    <a:pt x="0" y="47"/>
                  </a:moveTo>
                  <a:lnTo>
                    <a:pt x="24" y="0"/>
                  </a:lnTo>
                  <a:lnTo>
                    <a:pt x="36" y="0"/>
                  </a:lnTo>
                  <a:lnTo>
                    <a:pt x="12" y="47"/>
                  </a:lnTo>
                  <a:lnTo>
                    <a:pt x="0" y="4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3737" y="1519"/>
              <a:ext cx="154" cy="82"/>
            </a:xfrm>
            <a:custGeom>
              <a:avLst/>
              <a:gdLst>
                <a:gd name="T0" fmla="*/ 2147482285 w 154"/>
                <a:gd name="T1" fmla="*/ 2147482337 h 82"/>
                <a:gd name="T2" fmla="*/ 0 w 154"/>
                <a:gd name="T3" fmla="*/ 0 h 82"/>
                <a:gd name="T4" fmla="*/ 2147482285 w 154"/>
                <a:gd name="T5" fmla="*/ 2147482337 h 82"/>
                <a:gd name="T6" fmla="*/ 0 w 154"/>
                <a:gd name="T7" fmla="*/ 2147482337 h 82"/>
                <a:gd name="T8" fmla="*/ 2147482285 w 154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2"/>
                <a:gd name="T17" fmla="*/ 154 w 154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2">
                  <a:moveTo>
                    <a:pt x="24" y="35"/>
                  </a:moveTo>
                  <a:lnTo>
                    <a:pt x="0" y="0"/>
                  </a:lnTo>
                  <a:lnTo>
                    <a:pt x="154" y="35"/>
                  </a:lnTo>
                  <a:lnTo>
                    <a:pt x="0" y="82"/>
                  </a:lnTo>
                  <a:lnTo>
                    <a:pt x="24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" name="Rectangle 72"/>
            <p:cNvSpPr>
              <a:spLocks noChangeArrowheads="1"/>
            </p:cNvSpPr>
            <p:nvPr/>
          </p:nvSpPr>
          <p:spPr bwMode="auto">
            <a:xfrm>
              <a:off x="1891" y="1554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3737" y="1554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891" y="1554"/>
              <a:ext cx="1846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" name="Rectangle 75"/>
            <p:cNvSpPr>
              <a:spLocks noChangeArrowheads="1"/>
            </p:cNvSpPr>
            <p:nvPr/>
          </p:nvSpPr>
          <p:spPr bwMode="auto">
            <a:xfrm>
              <a:off x="2530" y="1400"/>
              <a:ext cx="79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rgbClr val="FF0000"/>
                  </a:solidFill>
                  <a:ea typeface="新細明體" pitchFamily="18" charset="-120"/>
                </a:rPr>
                <a:t>electron flow</a:t>
              </a:r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4021" y="1554"/>
              <a:ext cx="12" cy="1"/>
            </a:xfrm>
            <a:custGeom>
              <a:avLst/>
              <a:gdLst>
                <a:gd name="T0" fmla="*/ 0 w 12"/>
                <a:gd name="T1" fmla="*/ 0 h 1588"/>
                <a:gd name="T2" fmla="*/ 0 w 12"/>
                <a:gd name="T3" fmla="*/ 0 h 1588"/>
                <a:gd name="T4" fmla="*/ 0 w 12"/>
                <a:gd name="T5" fmla="*/ 0 h 1588"/>
                <a:gd name="T6" fmla="*/ 2147482453 w 12"/>
                <a:gd name="T7" fmla="*/ 0 h 1588"/>
                <a:gd name="T8" fmla="*/ 2147482453 w 12"/>
                <a:gd name="T9" fmla="*/ 0 h 1588"/>
                <a:gd name="T10" fmla="*/ 2147482453 w 12"/>
                <a:gd name="T11" fmla="*/ 0 h 1588"/>
                <a:gd name="T12" fmla="*/ 0 w 12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588"/>
                <a:gd name="T23" fmla="*/ 12 w 12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588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0" name="Rectangle 78"/>
            <p:cNvSpPr>
              <a:spLocks noChangeArrowheads="1"/>
            </p:cNvSpPr>
            <p:nvPr/>
          </p:nvSpPr>
          <p:spPr bwMode="auto">
            <a:xfrm>
              <a:off x="3938" y="1459"/>
              <a:ext cx="1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2000" b="1">
                  <a:solidFill>
                    <a:srgbClr val="FF0000"/>
                  </a:solidFill>
                  <a:latin typeface="Arial" pitchFamily="34" charset="0"/>
                  <a:ea typeface="新細明體" pitchFamily="18" charset="-120"/>
                </a:rPr>
                <a:t>–</a:t>
              </a:r>
            </a:p>
          </p:txBody>
        </p:sp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2045" y="1874"/>
              <a:ext cx="12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2" name="Freeform 80"/>
            <p:cNvSpPr>
              <a:spLocks/>
            </p:cNvSpPr>
            <p:nvPr/>
          </p:nvSpPr>
          <p:spPr bwMode="auto">
            <a:xfrm>
              <a:off x="2057" y="1873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2147482453 h 12"/>
                <a:gd name="T4" fmla="*/ 0 w 11"/>
                <a:gd name="T5" fmla="*/ 2147482453 h 12"/>
                <a:gd name="T6" fmla="*/ 2147482391 w 11"/>
                <a:gd name="T7" fmla="*/ 2147482453 h 12"/>
                <a:gd name="T8" fmla="*/ 2147482391 w 11"/>
                <a:gd name="T9" fmla="*/ 0 h 12"/>
                <a:gd name="T10" fmla="*/ 2147482391 w 11"/>
                <a:gd name="T11" fmla="*/ 0 h 12"/>
                <a:gd name="T12" fmla="*/ 0 w 11"/>
                <a:gd name="T13" fmla="*/ 0 h 12"/>
                <a:gd name="T14" fmla="*/ 0 w 11"/>
                <a:gd name="T15" fmla="*/ 0 h 12"/>
                <a:gd name="T16" fmla="*/ 0 w 11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12"/>
                <a:gd name="T29" fmla="*/ 11 w 11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12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3" name="Freeform 81"/>
            <p:cNvSpPr>
              <a:spLocks/>
            </p:cNvSpPr>
            <p:nvPr/>
          </p:nvSpPr>
          <p:spPr bwMode="auto">
            <a:xfrm>
              <a:off x="1903" y="1838"/>
              <a:ext cx="154" cy="95"/>
            </a:xfrm>
            <a:custGeom>
              <a:avLst/>
              <a:gdLst>
                <a:gd name="T0" fmla="*/ 2147482285 w 154"/>
                <a:gd name="T1" fmla="*/ 2147482446 h 95"/>
                <a:gd name="T2" fmla="*/ 2147482285 w 154"/>
                <a:gd name="T3" fmla="*/ 2147482446 h 95"/>
                <a:gd name="T4" fmla="*/ 2147482285 w 154"/>
                <a:gd name="T5" fmla="*/ 2147482446 h 95"/>
                <a:gd name="T6" fmla="*/ 2147482285 w 154"/>
                <a:gd name="T7" fmla="*/ 2147482446 h 95"/>
                <a:gd name="T8" fmla="*/ 0 w 154"/>
                <a:gd name="T9" fmla="*/ 2147482446 h 95"/>
                <a:gd name="T10" fmla="*/ 0 w 154"/>
                <a:gd name="T11" fmla="*/ 2147482446 h 95"/>
                <a:gd name="T12" fmla="*/ 0 w 154"/>
                <a:gd name="T13" fmla="*/ 2147482446 h 95"/>
                <a:gd name="T14" fmla="*/ 2147482285 w 154"/>
                <a:gd name="T15" fmla="*/ 0 h 95"/>
                <a:gd name="T16" fmla="*/ 2147482285 w 154"/>
                <a:gd name="T17" fmla="*/ 0 h 95"/>
                <a:gd name="T18" fmla="*/ 2147482285 w 154"/>
                <a:gd name="T19" fmla="*/ 2147482446 h 95"/>
                <a:gd name="T20" fmla="*/ 2147482285 w 154"/>
                <a:gd name="T21" fmla="*/ 2147482446 h 95"/>
                <a:gd name="T22" fmla="*/ 0 w 154"/>
                <a:gd name="T23" fmla="*/ 2147482446 h 95"/>
                <a:gd name="T24" fmla="*/ 0 w 154"/>
                <a:gd name="T25" fmla="*/ 2147482446 h 95"/>
                <a:gd name="T26" fmla="*/ 0 w 154"/>
                <a:gd name="T27" fmla="*/ 2147482446 h 95"/>
                <a:gd name="T28" fmla="*/ 2147482285 w 154"/>
                <a:gd name="T29" fmla="*/ 2147482446 h 95"/>
                <a:gd name="T30" fmla="*/ 2147482285 w 154"/>
                <a:gd name="T31" fmla="*/ 2147482446 h 95"/>
                <a:gd name="T32" fmla="*/ 2147482285 w 154"/>
                <a:gd name="T33" fmla="*/ 2147482446 h 95"/>
                <a:gd name="T34" fmla="*/ 2147482285 w 154"/>
                <a:gd name="T35" fmla="*/ 2147482446 h 95"/>
                <a:gd name="T36" fmla="*/ 2147482285 w 154"/>
                <a:gd name="T37" fmla="*/ 2147482446 h 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95"/>
                <a:gd name="T59" fmla="*/ 154 w 154"/>
                <a:gd name="T60" fmla="*/ 95 h 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95">
                  <a:moveTo>
                    <a:pt x="142" y="47"/>
                  </a:moveTo>
                  <a:lnTo>
                    <a:pt x="154" y="95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154" y="0"/>
                  </a:lnTo>
                  <a:lnTo>
                    <a:pt x="154" y="12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154" y="83"/>
                  </a:lnTo>
                  <a:lnTo>
                    <a:pt x="154" y="95"/>
                  </a:lnTo>
                  <a:lnTo>
                    <a:pt x="142" y="95"/>
                  </a:lnTo>
                  <a:lnTo>
                    <a:pt x="130" y="47"/>
                  </a:lnTo>
                  <a:lnTo>
                    <a:pt x="142" y="4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4" name="Freeform 82"/>
            <p:cNvSpPr>
              <a:spLocks/>
            </p:cNvSpPr>
            <p:nvPr/>
          </p:nvSpPr>
          <p:spPr bwMode="auto">
            <a:xfrm>
              <a:off x="2033" y="1850"/>
              <a:ext cx="24" cy="35"/>
            </a:xfrm>
            <a:custGeom>
              <a:avLst/>
              <a:gdLst>
                <a:gd name="T0" fmla="*/ 2147482453 w 24"/>
                <a:gd name="T1" fmla="*/ 0 h 35"/>
                <a:gd name="T2" fmla="*/ 2147482453 w 24"/>
                <a:gd name="T3" fmla="*/ 2147482200 h 35"/>
                <a:gd name="T4" fmla="*/ 0 w 24"/>
                <a:gd name="T5" fmla="*/ 2147482200 h 35"/>
                <a:gd name="T6" fmla="*/ 0 w 24"/>
                <a:gd name="T7" fmla="*/ 2147482200 h 35"/>
                <a:gd name="T8" fmla="*/ 0 w 24"/>
                <a:gd name="T9" fmla="*/ 2147482200 h 35"/>
                <a:gd name="T10" fmla="*/ 2147482453 w 24"/>
                <a:gd name="T11" fmla="*/ 0 h 35"/>
                <a:gd name="T12" fmla="*/ 2147482453 w 24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5"/>
                <a:gd name="T23" fmla="*/ 24 w 24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5">
                  <a:moveTo>
                    <a:pt x="24" y="0"/>
                  </a:moveTo>
                  <a:lnTo>
                    <a:pt x="12" y="35"/>
                  </a:lnTo>
                  <a:lnTo>
                    <a:pt x="0" y="35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1903" y="1850"/>
              <a:ext cx="154" cy="83"/>
            </a:xfrm>
            <a:custGeom>
              <a:avLst/>
              <a:gdLst>
                <a:gd name="T0" fmla="*/ 2147482285 w 154"/>
                <a:gd name="T1" fmla="*/ 2147482346 h 83"/>
                <a:gd name="T2" fmla="*/ 2147482285 w 154"/>
                <a:gd name="T3" fmla="*/ 2147482346 h 83"/>
                <a:gd name="T4" fmla="*/ 0 w 154"/>
                <a:gd name="T5" fmla="*/ 2147482346 h 83"/>
                <a:gd name="T6" fmla="*/ 2147482285 w 154"/>
                <a:gd name="T7" fmla="*/ 0 h 83"/>
                <a:gd name="T8" fmla="*/ 2147482285 w 154"/>
                <a:gd name="T9" fmla="*/ 214748234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3"/>
                <a:gd name="T17" fmla="*/ 154 w 15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3">
                  <a:moveTo>
                    <a:pt x="142" y="35"/>
                  </a:moveTo>
                  <a:lnTo>
                    <a:pt x="154" y="83"/>
                  </a:lnTo>
                  <a:lnTo>
                    <a:pt x="0" y="35"/>
                  </a:lnTo>
                  <a:lnTo>
                    <a:pt x="154" y="0"/>
                  </a:lnTo>
                  <a:lnTo>
                    <a:pt x="142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2057" y="1885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2637" y="187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2057" y="1873"/>
              <a:ext cx="58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2850" y="2200"/>
              <a:ext cx="11" cy="2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2802" y="2070"/>
              <a:ext cx="95" cy="142"/>
            </a:xfrm>
            <a:custGeom>
              <a:avLst/>
              <a:gdLst>
                <a:gd name="T0" fmla="*/ 2147482446 w 95"/>
                <a:gd name="T1" fmla="*/ 2147482213 h 142"/>
                <a:gd name="T2" fmla="*/ 0 w 95"/>
                <a:gd name="T3" fmla="*/ 2147482213 h 142"/>
                <a:gd name="T4" fmla="*/ 0 w 95"/>
                <a:gd name="T5" fmla="*/ 2147482213 h 142"/>
                <a:gd name="T6" fmla="*/ 0 w 95"/>
                <a:gd name="T7" fmla="*/ 2147482213 h 142"/>
                <a:gd name="T8" fmla="*/ 2147482446 w 95"/>
                <a:gd name="T9" fmla="*/ 0 h 142"/>
                <a:gd name="T10" fmla="*/ 2147482446 w 95"/>
                <a:gd name="T11" fmla="*/ 0 h 142"/>
                <a:gd name="T12" fmla="*/ 2147482446 w 95"/>
                <a:gd name="T13" fmla="*/ 0 h 142"/>
                <a:gd name="T14" fmla="*/ 2147482446 w 95"/>
                <a:gd name="T15" fmla="*/ 2147482213 h 142"/>
                <a:gd name="T16" fmla="*/ 2147482446 w 95"/>
                <a:gd name="T17" fmla="*/ 2147482213 h 142"/>
                <a:gd name="T18" fmla="*/ 2147482446 w 95"/>
                <a:gd name="T19" fmla="*/ 2147482213 h 142"/>
                <a:gd name="T20" fmla="*/ 2147482446 w 95"/>
                <a:gd name="T21" fmla="*/ 2147482213 h 142"/>
                <a:gd name="T22" fmla="*/ 2147482446 w 95"/>
                <a:gd name="T23" fmla="*/ 0 h 142"/>
                <a:gd name="T24" fmla="*/ 2147482446 w 95"/>
                <a:gd name="T25" fmla="*/ 0 h 142"/>
                <a:gd name="T26" fmla="*/ 2147482446 w 95"/>
                <a:gd name="T27" fmla="*/ 0 h 142"/>
                <a:gd name="T28" fmla="*/ 2147482446 w 95"/>
                <a:gd name="T29" fmla="*/ 2147482213 h 142"/>
                <a:gd name="T30" fmla="*/ 0 w 95"/>
                <a:gd name="T31" fmla="*/ 2147482213 h 142"/>
                <a:gd name="T32" fmla="*/ 0 w 95"/>
                <a:gd name="T33" fmla="*/ 2147482213 h 142"/>
                <a:gd name="T34" fmla="*/ 2147482446 w 95"/>
                <a:gd name="T35" fmla="*/ 2147482213 h 142"/>
                <a:gd name="T36" fmla="*/ 2147482446 w 95"/>
                <a:gd name="T37" fmla="*/ 2147482213 h 1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5"/>
                <a:gd name="T58" fmla="*/ 0 h 142"/>
                <a:gd name="T59" fmla="*/ 95 w 95"/>
                <a:gd name="T60" fmla="*/ 142 h 1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5" h="142">
                  <a:moveTo>
                    <a:pt x="48" y="130"/>
                  </a:moveTo>
                  <a:lnTo>
                    <a:pt x="0" y="14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95" y="142"/>
                  </a:lnTo>
                  <a:lnTo>
                    <a:pt x="83" y="14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12" y="14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8" y="118"/>
                  </a:lnTo>
                  <a:lnTo>
                    <a:pt x="48" y="13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>
              <a:off x="2850" y="2188"/>
              <a:ext cx="35" cy="24"/>
            </a:xfrm>
            <a:custGeom>
              <a:avLst/>
              <a:gdLst>
                <a:gd name="T0" fmla="*/ 2147482200 w 35"/>
                <a:gd name="T1" fmla="*/ 2147482453 h 24"/>
                <a:gd name="T2" fmla="*/ 0 w 35"/>
                <a:gd name="T3" fmla="*/ 2147482453 h 24"/>
                <a:gd name="T4" fmla="*/ 0 w 35"/>
                <a:gd name="T5" fmla="*/ 0 h 24"/>
                <a:gd name="T6" fmla="*/ 0 w 35"/>
                <a:gd name="T7" fmla="*/ 0 h 24"/>
                <a:gd name="T8" fmla="*/ 0 w 35"/>
                <a:gd name="T9" fmla="*/ 0 h 24"/>
                <a:gd name="T10" fmla="*/ 2147482200 w 35"/>
                <a:gd name="T11" fmla="*/ 2147482453 h 24"/>
                <a:gd name="T12" fmla="*/ 2147482200 w 35"/>
                <a:gd name="T13" fmla="*/ 214748245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4"/>
                <a:gd name="T23" fmla="*/ 35 w 35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4">
                  <a:moveTo>
                    <a:pt x="35" y="2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5" y="12"/>
                  </a:lnTo>
                  <a:lnTo>
                    <a:pt x="35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2802" y="2070"/>
              <a:ext cx="83" cy="142"/>
            </a:xfrm>
            <a:custGeom>
              <a:avLst/>
              <a:gdLst>
                <a:gd name="T0" fmla="*/ 2147482346 w 83"/>
                <a:gd name="T1" fmla="*/ 2147482213 h 142"/>
                <a:gd name="T2" fmla="*/ 0 w 83"/>
                <a:gd name="T3" fmla="*/ 2147482213 h 142"/>
                <a:gd name="T4" fmla="*/ 2147482346 w 83"/>
                <a:gd name="T5" fmla="*/ 0 h 142"/>
                <a:gd name="T6" fmla="*/ 2147482346 w 83"/>
                <a:gd name="T7" fmla="*/ 2147482213 h 142"/>
                <a:gd name="T8" fmla="*/ 2147482346 w 83"/>
                <a:gd name="T9" fmla="*/ 214748221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42"/>
                <a:gd name="T17" fmla="*/ 83 w 8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42">
                  <a:moveTo>
                    <a:pt x="48" y="130"/>
                  </a:moveTo>
                  <a:lnTo>
                    <a:pt x="0" y="142"/>
                  </a:lnTo>
                  <a:lnTo>
                    <a:pt x="48" y="0"/>
                  </a:lnTo>
                  <a:lnTo>
                    <a:pt x="83" y="142"/>
                  </a:lnTo>
                  <a:lnTo>
                    <a:pt x="48" y="13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3" name="Rectangle 92"/>
            <p:cNvSpPr>
              <a:spLocks noChangeArrowheads="1"/>
            </p:cNvSpPr>
            <p:nvPr/>
          </p:nvSpPr>
          <p:spPr bwMode="auto">
            <a:xfrm>
              <a:off x="2850" y="2224"/>
              <a:ext cx="11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" name="Rectangle 93"/>
            <p:cNvSpPr>
              <a:spLocks noChangeArrowheads="1"/>
            </p:cNvSpPr>
            <p:nvPr/>
          </p:nvSpPr>
          <p:spPr bwMode="auto">
            <a:xfrm>
              <a:off x="2850" y="2299"/>
              <a:ext cx="11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5" name="Rectangle 94"/>
            <p:cNvSpPr>
              <a:spLocks noChangeArrowheads="1"/>
            </p:cNvSpPr>
            <p:nvPr/>
          </p:nvSpPr>
          <p:spPr bwMode="auto">
            <a:xfrm>
              <a:off x="2850" y="2220"/>
              <a:ext cx="11" cy="3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" name="Rectangle 95"/>
            <p:cNvSpPr>
              <a:spLocks noChangeArrowheads="1"/>
            </p:cNvSpPr>
            <p:nvPr/>
          </p:nvSpPr>
          <p:spPr bwMode="auto">
            <a:xfrm>
              <a:off x="2637" y="187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2637" y="1873"/>
              <a:ext cx="153" cy="71"/>
            </a:xfrm>
            <a:custGeom>
              <a:avLst/>
              <a:gdLst>
                <a:gd name="T0" fmla="*/ 0 w 153"/>
                <a:gd name="T1" fmla="*/ 0 h 71"/>
                <a:gd name="T2" fmla="*/ 2147482279 w 153"/>
                <a:gd name="T3" fmla="*/ 2147482213 h 71"/>
                <a:gd name="T4" fmla="*/ 2147482279 w 153"/>
                <a:gd name="T5" fmla="*/ 2147482213 h 71"/>
                <a:gd name="T6" fmla="*/ 2147482279 w 153"/>
                <a:gd name="T7" fmla="*/ 2147482213 h 71"/>
                <a:gd name="T8" fmla="*/ 2147482279 w 153"/>
                <a:gd name="T9" fmla="*/ 2147482213 h 71"/>
                <a:gd name="T10" fmla="*/ 2147482279 w 153"/>
                <a:gd name="T11" fmla="*/ 2147482213 h 71"/>
                <a:gd name="T12" fmla="*/ 2147482279 w 153"/>
                <a:gd name="T13" fmla="*/ 2147482213 h 71"/>
                <a:gd name="T14" fmla="*/ 2147482279 w 153"/>
                <a:gd name="T15" fmla="*/ 2147482213 h 71"/>
                <a:gd name="T16" fmla="*/ 2147482279 w 153"/>
                <a:gd name="T17" fmla="*/ 2147482213 h 71"/>
                <a:gd name="T18" fmla="*/ 2147482279 w 153"/>
                <a:gd name="T19" fmla="*/ 2147482213 h 71"/>
                <a:gd name="T20" fmla="*/ 2147482279 w 153"/>
                <a:gd name="T21" fmla="*/ 2147482213 h 71"/>
                <a:gd name="T22" fmla="*/ 0 w 153"/>
                <a:gd name="T23" fmla="*/ 2147482213 h 71"/>
                <a:gd name="T24" fmla="*/ 0 w 153"/>
                <a:gd name="T25" fmla="*/ 0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"/>
                <a:gd name="T40" fmla="*/ 0 h 71"/>
                <a:gd name="T41" fmla="*/ 153 w 15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" h="71">
                  <a:moveTo>
                    <a:pt x="0" y="0"/>
                  </a:moveTo>
                  <a:lnTo>
                    <a:pt x="82" y="24"/>
                  </a:lnTo>
                  <a:lnTo>
                    <a:pt x="94" y="24"/>
                  </a:lnTo>
                  <a:lnTo>
                    <a:pt x="153" y="60"/>
                  </a:lnTo>
                  <a:lnTo>
                    <a:pt x="142" y="71"/>
                  </a:lnTo>
                  <a:lnTo>
                    <a:pt x="82" y="3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2779" y="1933"/>
              <a:ext cx="59" cy="82"/>
            </a:xfrm>
            <a:custGeom>
              <a:avLst/>
              <a:gdLst>
                <a:gd name="T0" fmla="*/ 2147482581 w 59"/>
                <a:gd name="T1" fmla="*/ 0 h 82"/>
                <a:gd name="T2" fmla="*/ 2147482581 w 59"/>
                <a:gd name="T3" fmla="*/ 2147482337 h 82"/>
                <a:gd name="T4" fmla="*/ 2147482581 w 59"/>
                <a:gd name="T5" fmla="*/ 2147482337 h 82"/>
                <a:gd name="T6" fmla="*/ 2147482581 w 59"/>
                <a:gd name="T7" fmla="*/ 2147482337 h 82"/>
                <a:gd name="T8" fmla="*/ 2147482581 w 59"/>
                <a:gd name="T9" fmla="*/ 2147482337 h 82"/>
                <a:gd name="T10" fmla="*/ 0 w 59"/>
                <a:gd name="T11" fmla="*/ 2147482337 h 82"/>
                <a:gd name="T12" fmla="*/ 2147482581 w 59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82"/>
                <a:gd name="T23" fmla="*/ 59 w 59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82">
                  <a:moveTo>
                    <a:pt x="11" y="0"/>
                  </a:moveTo>
                  <a:lnTo>
                    <a:pt x="59" y="70"/>
                  </a:lnTo>
                  <a:lnTo>
                    <a:pt x="47" y="70"/>
                  </a:lnTo>
                  <a:lnTo>
                    <a:pt x="47" y="82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9" name="Rectangle 98"/>
            <p:cNvSpPr>
              <a:spLocks noChangeArrowheads="1"/>
            </p:cNvSpPr>
            <p:nvPr/>
          </p:nvSpPr>
          <p:spPr bwMode="auto">
            <a:xfrm>
              <a:off x="2850" y="2086"/>
              <a:ext cx="11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" name="Freeform 99"/>
            <p:cNvSpPr>
              <a:spLocks/>
            </p:cNvSpPr>
            <p:nvPr/>
          </p:nvSpPr>
          <p:spPr bwMode="auto">
            <a:xfrm>
              <a:off x="2826" y="2003"/>
              <a:ext cx="35" cy="83"/>
            </a:xfrm>
            <a:custGeom>
              <a:avLst/>
              <a:gdLst>
                <a:gd name="T0" fmla="*/ 2147482200 w 35"/>
                <a:gd name="T1" fmla="*/ 0 h 83"/>
                <a:gd name="T2" fmla="*/ 0 w 35"/>
                <a:gd name="T3" fmla="*/ 0 h 83"/>
                <a:gd name="T4" fmla="*/ 2147482200 w 35"/>
                <a:gd name="T5" fmla="*/ 2147482346 h 83"/>
                <a:gd name="T6" fmla="*/ 2147482200 w 35"/>
                <a:gd name="T7" fmla="*/ 2147482346 h 83"/>
                <a:gd name="T8" fmla="*/ 2147482200 w 35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3"/>
                <a:gd name="T17" fmla="*/ 35 w 3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3">
                  <a:moveTo>
                    <a:pt x="12" y="0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35" y="83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1" name="Freeform 101"/>
            <p:cNvSpPr>
              <a:spLocks/>
            </p:cNvSpPr>
            <p:nvPr/>
          </p:nvSpPr>
          <p:spPr bwMode="auto">
            <a:xfrm>
              <a:off x="1844" y="1873"/>
              <a:ext cx="11" cy="1"/>
            </a:xfrm>
            <a:custGeom>
              <a:avLst/>
              <a:gdLst>
                <a:gd name="T0" fmla="*/ 0 w 11"/>
                <a:gd name="T1" fmla="*/ 0 h 1587"/>
                <a:gd name="T2" fmla="*/ 0 w 11"/>
                <a:gd name="T3" fmla="*/ 0 h 1587"/>
                <a:gd name="T4" fmla="*/ 0 w 11"/>
                <a:gd name="T5" fmla="*/ 0 h 1587"/>
                <a:gd name="T6" fmla="*/ 2147482391 w 11"/>
                <a:gd name="T7" fmla="*/ 0 h 1587"/>
                <a:gd name="T8" fmla="*/ 2147482391 w 11"/>
                <a:gd name="T9" fmla="*/ 0 h 1587"/>
                <a:gd name="T10" fmla="*/ 2147482391 w 11"/>
                <a:gd name="T11" fmla="*/ 0 h 1587"/>
                <a:gd name="T12" fmla="*/ 0 w 11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587"/>
                <a:gd name="T23" fmla="*/ 11 w 11"/>
                <a:gd name="T24" fmla="*/ 1587 h 15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587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" name="Rectangle 102"/>
            <p:cNvSpPr>
              <a:spLocks noChangeArrowheads="1"/>
            </p:cNvSpPr>
            <p:nvPr/>
          </p:nvSpPr>
          <p:spPr bwMode="auto">
            <a:xfrm>
              <a:off x="1773" y="1779"/>
              <a:ext cx="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>
                  <a:solidFill>
                    <a:schemeClr val="accent2"/>
                  </a:solidFill>
                  <a:latin typeface="Arial" pitchFamily="34" charset="0"/>
                  <a:ea typeface="新細明體" pitchFamily="18" charset="-120"/>
                </a:rPr>
                <a:t>+</a:t>
              </a:r>
            </a:p>
          </p:txBody>
        </p:sp>
        <p:sp>
          <p:nvSpPr>
            <p:cNvPr id="83" name="Rectangle 103"/>
            <p:cNvSpPr>
              <a:spLocks noChangeArrowheads="1"/>
            </p:cNvSpPr>
            <p:nvPr/>
          </p:nvSpPr>
          <p:spPr bwMode="auto">
            <a:xfrm>
              <a:off x="2424" y="1696"/>
              <a:ext cx="5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chemeClr val="accent2"/>
                  </a:solidFill>
                  <a:ea typeface="新細明體" pitchFamily="18" charset="-120"/>
                </a:rPr>
                <a:t>hole flow</a:t>
              </a:r>
            </a:p>
          </p:txBody>
        </p:sp>
        <p:sp>
          <p:nvSpPr>
            <p:cNvPr id="84" name="Rectangle 104"/>
            <p:cNvSpPr>
              <a:spLocks noChangeArrowheads="1"/>
            </p:cNvSpPr>
            <p:nvPr/>
          </p:nvSpPr>
          <p:spPr bwMode="auto">
            <a:xfrm>
              <a:off x="2956" y="2098"/>
              <a:ext cx="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3003" y="218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86" name="Rectangle 169"/>
            <p:cNvSpPr>
              <a:spLocks noChangeArrowheads="1"/>
            </p:cNvSpPr>
            <p:nvPr/>
          </p:nvSpPr>
          <p:spPr bwMode="auto">
            <a:xfrm>
              <a:off x="743" y="1223"/>
              <a:ext cx="4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(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7" name="Rectangle 170"/>
            <p:cNvSpPr>
              <a:spLocks noChangeArrowheads="1"/>
            </p:cNvSpPr>
            <p:nvPr/>
          </p:nvSpPr>
          <p:spPr bwMode="auto">
            <a:xfrm>
              <a:off x="779" y="1223"/>
              <a:ext cx="5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a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8" name="Rectangle 171"/>
            <p:cNvSpPr>
              <a:spLocks noChangeArrowheads="1"/>
            </p:cNvSpPr>
            <p:nvPr/>
          </p:nvSpPr>
          <p:spPr bwMode="auto">
            <a:xfrm>
              <a:off x="838" y="1223"/>
              <a:ext cx="4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)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9" name="Rectangle 173"/>
            <p:cNvSpPr>
              <a:spLocks noChangeArrowheads="1"/>
            </p:cNvSpPr>
            <p:nvPr/>
          </p:nvSpPr>
          <p:spPr bwMode="auto">
            <a:xfrm>
              <a:off x="4341" y="1400"/>
              <a:ext cx="83" cy="6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0" name="Rectangle 174"/>
            <p:cNvSpPr>
              <a:spLocks noChangeArrowheads="1"/>
            </p:cNvSpPr>
            <p:nvPr/>
          </p:nvSpPr>
          <p:spPr bwMode="auto">
            <a:xfrm>
              <a:off x="4341" y="1400"/>
              <a:ext cx="9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1" name="Rectangle 175"/>
            <p:cNvSpPr>
              <a:spLocks noChangeArrowheads="1"/>
            </p:cNvSpPr>
            <p:nvPr/>
          </p:nvSpPr>
          <p:spPr bwMode="auto">
            <a:xfrm>
              <a:off x="4424" y="1400"/>
              <a:ext cx="11" cy="6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2" name="Rectangle 176"/>
            <p:cNvSpPr>
              <a:spLocks noChangeArrowheads="1"/>
            </p:cNvSpPr>
            <p:nvPr/>
          </p:nvSpPr>
          <p:spPr bwMode="auto">
            <a:xfrm>
              <a:off x="4341" y="2039"/>
              <a:ext cx="8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3" name="Rectangle 177"/>
            <p:cNvSpPr>
              <a:spLocks noChangeArrowheads="1"/>
            </p:cNvSpPr>
            <p:nvPr/>
          </p:nvSpPr>
          <p:spPr bwMode="auto">
            <a:xfrm>
              <a:off x="4341" y="1400"/>
              <a:ext cx="12" cy="63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4" name="Rectangle 178"/>
            <p:cNvSpPr>
              <a:spLocks noChangeArrowheads="1"/>
            </p:cNvSpPr>
            <p:nvPr/>
          </p:nvSpPr>
          <p:spPr bwMode="auto">
            <a:xfrm>
              <a:off x="4364" y="1211"/>
              <a:ext cx="44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contact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95" name="Rectangle 161"/>
            <p:cNvSpPr>
              <a:spLocks noChangeArrowheads="1"/>
            </p:cNvSpPr>
            <p:nvPr/>
          </p:nvSpPr>
          <p:spPr bwMode="auto">
            <a:xfrm>
              <a:off x="722" y="1203"/>
              <a:ext cx="197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64"/>
          <p:cNvGrpSpPr>
            <a:grpSpLocks/>
          </p:cNvGrpSpPr>
          <p:nvPr/>
        </p:nvGrpSpPr>
        <p:grpSpPr bwMode="auto">
          <a:xfrm>
            <a:off x="2514600" y="4038600"/>
            <a:ext cx="3886200" cy="2819400"/>
            <a:chOff x="1465" y="2264"/>
            <a:chExt cx="2237" cy="1522"/>
          </a:xfrm>
        </p:grpSpPr>
        <p:sp>
          <p:nvSpPr>
            <p:cNvPr id="98" name="Rectangle 106"/>
            <p:cNvSpPr>
              <a:spLocks noChangeArrowheads="1"/>
            </p:cNvSpPr>
            <p:nvPr/>
          </p:nvSpPr>
          <p:spPr bwMode="auto">
            <a:xfrm>
              <a:off x="2175" y="2630"/>
              <a:ext cx="12" cy="2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" name="Freeform 107"/>
            <p:cNvSpPr>
              <a:spLocks/>
            </p:cNvSpPr>
            <p:nvPr/>
          </p:nvSpPr>
          <p:spPr bwMode="auto">
            <a:xfrm>
              <a:off x="2140" y="2536"/>
              <a:ext cx="82" cy="106"/>
            </a:xfrm>
            <a:custGeom>
              <a:avLst/>
              <a:gdLst>
                <a:gd name="T0" fmla="*/ 2147482337 w 82"/>
                <a:gd name="T1" fmla="*/ 2147482518 h 106"/>
                <a:gd name="T2" fmla="*/ 0 w 82"/>
                <a:gd name="T3" fmla="*/ 2147482518 h 106"/>
                <a:gd name="T4" fmla="*/ 0 w 82"/>
                <a:gd name="T5" fmla="*/ 2147482518 h 106"/>
                <a:gd name="T6" fmla="*/ 0 w 82"/>
                <a:gd name="T7" fmla="*/ 2147482518 h 106"/>
                <a:gd name="T8" fmla="*/ 2147482337 w 82"/>
                <a:gd name="T9" fmla="*/ 0 h 106"/>
                <a:gd name="T10" fmla="*/ 2147482337 w 82"/>
                <a:gd name="T11" fmla="*/ 0 h 106"/>
                <a:gd name="T12" fmla="*/ 2147482337 w 82"/>
                <a:gd name="T13" fmla="*/ 2147482518 h 106"/>
                <a:gd name="T14" fmla="*/ 2147482337 w 82"/>
                <a:gd name="T15" fmla="*/ 2147482518 h 106"/>
                <a:gd name="T16" fmla="*/ 2147482337 w 82"/>
                <a:gd name="T17" fmla="*/ 2147482518 h 106"/>
                <a:gd name="T18" fmla="*/ 2147482337 w 82"/>
                <a:gd name="T19" fmla="*/ 2147482518 h 106"/>
                <a:gd name="T20" fmla="*/ 2147482337 w 82"/>
                <a:gd name="T21" fmla="*/ 0 h 106"/>
                <a:gd name="T22" fmla="*/ 2147482337 w 82"/>
                <a:gd name="T23" fmla="*/ 0 h 106"/>
                <a:gd name="T24" fmla="*/ 2147482337 w 82"/>
                <a:gd name="T25" fmla="*/ 0 h 106"/>
                <a:gd name="T26" fmla="*/ 2147482337 w 82"/>
                <a:gd name="T27" fmla="*/ 2147482518 h 106"/>
                <a:gd name="T28" fmla="*/ 0 w 82"/>
                <a:gd name="T29" fmla="*/ 2147482518 h 106"/>
                <a:gd name="T30" fmla="*/ 0 w 82"/>
                <a:gd name="T31" fmla="*/ 2147482518 h 106"/>
                <a:gd name="T32" fmla="*/ 2147482337 w 82"/>
                <a:gd name="T33" fmla="*/ 2147482518 h 106"/>
                <a:gd name="T34" fmla="*/ 2147482337 w 82"/>
                <a:gd name="T35" fmla="*/ 2147482518 h 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2"/>
                <a:gd name="T55" fmla="*/ 0 h 106"/>
                <a:gd name="T56" fmla="*/ 82 w 82"/>
                <a:gd name="T57" fmla="*/ 106 h 1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2" h="106">
                  <a:moveTo>
                    <a:pt x="35" y="94"/>
                  </a:moveTo>
                  <a:lnTo>
                    <a:pt x="0" y="106"/>
                  </a:lnTo>
                  <a:cubicBezTo>
                    <a:pt x="12" y="71"/>
                    <a:pt x="23" y="35"/>
                    <a:pt x="35" y="0"/>
                  </a:cubicBezTo>
                  <a:lnTo>
                    <a:pt x="47" y="0"/>
                  </a:lnTo>
                  <a:cubicBezTo>
                    <a:pt x="59" y="35"/>
                    <a:pt x="70" y="71"/>
                    <a:pt x="82" y="106"/>
                  </a:cubicBezTo>
                  <a:lnTo>
                    <a:pt x="71" y="106"/>
                  </a:lnTo>
                  <a:cubicBezTo>
                    <a:pt x="59" y="71"/>
                    <a:pt x="47" y="35"/>
                    <a:pt x="35" y="0"/>
                  </a:cubicBezTo>
                  <a:lnTo>
                    <a:pt x="47" y="0"/>
                  </a:lnTo>
                  <a:cubicBezTo>
                    <a:pt x="35" y="35"/>
                    <a:pt x="23" y="71"/>
                    <a:pt x="11" y="106"/>
                  </a:cubicBezTo>
                  <a:lnTo>
                    <a:pt x="0" y="106"/>
                  </a:lnTo>
                  <a:lnTo>
                    <a:pt x="0" y="94"/>
                  </a:lnTo>
                  <a:lnTo>
                    <a:pt x="35" y="82"/>
                  </a:lnTo>
                  <a:lnTo>
                    <a:pt x="35" y="9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0" name="Freeform 108"/>
            <p:cNvSpPr>
              <a:spLocks/>
            </p:cNvSpPr>
            <p:nvPr/>
          </p:nvSpPr>
          <p:spPr bwMode="auto">
            <a:xfrm>
              <a:off x="2175" y="2618"/>
              <a:ext cx="36" cy="24"/>
            </a:xfrm>
            <a:custGeom>
              <a:avLst/>
              <a:gdLst>
                <a:gd name="T0" fmla="*/ 2147482226 w 36"/>
                <a:gd name="T1" fmla="*/ 2147482453 h 24"/>
                <a:gd name="T2" fmla="*/ 0 w 36"/>
                <a:gd name="T3" fmla="*/ 2147482453 h 24"/>
                <a:gd name="T4" fmla="*/ 0 w 36"/>
                <a:gd name="T5" fmla="*/ 0 h 24"/>
                <a:gd name="T6" fmla="*/ 0 w 36"/>
                <a:gd name="T7" fmla="*/ 0 h 24"/>
                <a:gd name="T8" fmla="*/ 0 w 36"/>
                <a:gd name="T9" fmla="*/ 0 h 24"/>
                <a:gd name="T10" fmla="*/ 2147482226 w 36"/>
                <a:gd name="T11" fmla="*/ 2147482453 h 24"/>
                <a:gd name="T12" fmla="*/ 2147482226 w 36"/>
                <a:gd name="T13" fmla="*/ 214748245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4"/>
                <a:gd name="T23" fmla="*/ 36 w 36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4">
                  <a:moveTo>
                    <a:pt x="36" y="2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36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" name="Freeform 109"/>
            <p:cNvSpPr>
              <a:spLocks/>
            </p:cNvSpPr>
            <p:nvPr/>
          </p:nvSpPr>
          <p:spPr bwMode="auto">
            <a:xfrm>
              <a:off x="2140" y="2536"/>
              <a:ext cx="71" cy="106"/>
            </a:xfrm>
            <a:custGeom>
              <a:avLst/>
              <a:gdLst>
                <a:gd name="T0" fmla="*/ 2147482213 w 71"/>
                <a:gd name="T1" fmla="*/ 2147482518 h 106"/>
                <a:gd name="T2" fmla="*/ 0 w 71"/>
                <a:gd name="T3" fmla="*/ 2147482518 h 106"/>
                <a:gd name="T4" fmla="*/ 2147482213 w 71"/>
                <a:gd name="T5" fmla="*/ 0 h 106"/>
                <a:gd name="T6" fmla="*/ 2147482213 w 71"/>
                <a:gd name="T7" fmla="*/ 2147482518 h 106"/>
                <a:gd name="T8" fmla="*/ 2147482213 w 71"/>
                <a:gd name="T9" fmla="*/ 2147482518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06"/>
                <a:gd name="T17" fmla="*/ 71 w 71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06">
                  <a:moveTo>
                    <a:pt x="35" y="94"/>
                  </a:moveTo>
                  <a:lnTo>
                    <a:pt x="0" y="106"/>
                  </a:lnTo>
                  <a:lnTo>
                    <a:pt x="35" y="0"/>
                  </a:lnTo>
                  <a:lnTo>
                    <a:pt x="71" y="106"/>
                  </a:lnTo>
                  <a:lnTo>
                    <a:pt x="35" y="9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2" name="Rectangle 110"/>
            <p:cNvSpPr>
              <a:spLocks noChangeArrowheads="1"/>
            </p:cNvSpPr>
            <p:nvPr/>
          </p:nvSpPr>
          <p:spPr bwMode="auto">
            <a:xfrm>
              <a:off x="2175" y="2654"/>
              <a:ext cx="12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" name="Rectangle 111"/>
            <p:cNvSpPr>
              <a:spLocks noChangeArrowheads="1"/>
            </p:cNvSpPr>
            <p:nvPr/>
          </p:nvSpPr>
          <p:spPr bwMode="auto">
            <a:xfrm>
              <a:off x="2175" y="3576"/>
              <a:ext cx="12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" name="Rectangle 112"/>
            <p:cNvSpPr>
              <a:spLocks noChangeArrowheads="1"/>
            </p:cNvSpPr>
            <p:nvPr/>
          </p:nvSpPr>
          <p:spPr bwMode="auto">
            <a:xfrm>
              <a:off x="2175" y="2654"/>
              <a:ext cx="12" cy="92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auto">
            <a:xfrm>
              <a:off x="2376" y="2630"/>
              <a:ext cx="12" cy="2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6" name="Freeform 114"/>
            <p:cNvSpPr>
              <a:spLocks/>
            </p:cNvSpPr>
            <p:nvPr/>
          </p:nvSpPr>
          <p:spPr bwMode="auto">
            <a:xfrm>
              <a:off x="2353" y="2536"/>
              <a:ext cx="71" cy="106"/>
            </a:xfrm>
            <a:custGeom>
              <a:avLst/>
              <a:gdLst>
                <a:gd name="T0" fmla="*/ 2147482213 w 71"/>
                <a:gd name="T1" fmla="*/ 2147482518 h 106"/>
                <a:gd name="T2" fmla="*/ 0 w 71"/>
                <a:gd name="T3" fmla="*/ 2147482518 h 106"/>
                <a:gd name="T4" fmla="*/ 0 w 71"/>
                <a:gd name="T5" fmla="*/ 2147482518 h 106"/>
                <a:gd name="T6" fmla="*/ 0 w 71"/>
                <a:gd name="T7" fmla="*/ 2147482518 h 106"/>
                <a:gd name="T8" fmla="*/ 2147482213 w 71"/>
                <a:gd name="T9" fmla="*/ 0 h 106"/>
                <a:gd name="T10" fmla="*/ 2147482213 w 71"/>
                <a:gd name="T11" fmla="*/ 0 h 106"/>
                <a:gd name="T12" fmla="*/ 2147482213 w 71"/>
                <a:gd name="T13" fmla="*/ 2147482518 h 106"/>
                <a:gd name="T14" fmla="*/ 2147482213 w 71"/>
                <a:gd name="T15" fmla="*/ 2147482518 h 106"/>
                <a:gd name="T16" fmla="*/ 2147482213 w 71"/>
                <a:gd name="T17" fmla="*/ 2147482518 h 106"/>
                <a:gd name="T18" fmla="*/ 2147482213 w 71"/>
                <a:gd name="T19" fmla="*/ 2147482518 h 106"/>
                <a:gd name="T20" fmla="*/ 2147482213 w 71"/>
                <a:gd name="T21" fmla="*/ 0 h 106"/>
                <a:gd name="T22" fmla="*/ 2147482213 w 71"/>
                <a:gd name="T23" fmla="*/ 0 h 106"/>
                <a:gd name="T24" fmla="*/ 2147482213 w 71"/>
                <a:gd name="T25" fmla="*/ 0 h 106"/>
                <a:gd name="T26" fmla="*/ 2147482213 w 71"/>
                <a:gd name="T27" fmla="*/ 2147482518 h 106"/>
                <a:gd name="T28" fmla="*/ 0 w 71"/>
                <a:gd name="T29" fmla="*/ 2147482518 h 106"/>
                <a:gd name="T30" fmla="*/ 0 w 71"/>
                <a:gd name="T31" fmla="*/ 2147482518 h 106"/>
                <a:gd name="T32" fmla="*/ 2147482213 w 71"/>
                <a:gd name="T33" fmla="*/ 2147482518 h 106"/>
                <a:gd name="T34" fmla="*/ 2147482213 w 71"/>
                <a:gd name="T35" fmla="*/ 2147482518 h 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"/>
                <a:gd name="T55" fmla="*/ 0 h 106"/>
                <a:gd name="T56" fmla="*/ 71 w 71"/>
                <a:gd name="T57" fmla="*/ 106 h 1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" h="106">
                  <a:moveTo>
                    <a:pt x="23" y="94"/>
                  </a:moveTo>
                  <a:cubicBezTo>
                    <a:pt x="15" y="98"/>
                    <a:pt x="8" y="102"/>
                    <a:pt x="0" y="106"/>
                  </a:cubicBezTo>
                  <a:cubicBezTo>
                    <a:pt x="8" y="71"/>
                    <a:pt x="15" y="35"/>
                    <a:pt x="23" y="0"/>
                  </a:cubicBezTo>
                  <a:lnTo>
                    <a:pt x="35" y="0"/>
                  </a:lnTo>
                  <a:cubicBezTo>
                    <a:pt x="47" y="35"/>
                    <a:pt x="59" y="71"/>
                    <a:pt x="71" y="106"/>
                  </a:cubicBezTo>
                  <a:lnTo>
                    <a:pt x="59" y="106"/>
                  </a:lnTo>
                  <a:cubicBezTo>
                    <a:pt x="47" y="71"/>
                    <a:pt x="35" y="35"/>
                    <a:pt x="23" y="0"/>
                  </a:cubicBezTo>
                  <a:lnTo>
                    <a:pt x="35" y="0"/>
                  </a:lnTo>
                  <a:cubicBezTo>
                    <a:pt x="27" y="35"/>
                    <a:pt x="19" y="71"/>
                    <a:pt x="11" y="106"/>
                  </a:cubicBezTo>
                  <a:lnTo>
                    <a:pt x="0" y="106"/>
                  </a:lnTo>
                  <a:lnTo>
                    <a:pt x="0" y="94"/>
                  </a:lnTo>
                  <a:cubicBezTo>
                    <a:pt x="8" y="90"/>
                    <a:pt x="15" y="86"/>
                    <a:pt x="23" y="82"/>
                  </a:cubicBezTo>
                  <a:lnTo>
                    <a:pt x="23" y="9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" name="Freeform 115"/>
            <p:cNvSpPr>
              <a:spLocks/>
            </p:cNvSpPr>
            <p:nvPr/>
          </p:nvSpPr>
          <p:spPr bwMode="auto">
            <a:xfrm>
              <a:off x="2376" y="2618"/>
              <a:ext cx="36" cy="24"/>
            </a:xfrm>
            <a:custGeom>
              <a:avLst/>
              <a:gdLst>
                <a:gd name="T0" fmla="*/ 2147482226 w 36"/>
                <a:gd name="T1" fmla="*/ 2147482453 h 24"/>
                <a:gd name="T2" fmla="*/ 0 w 36"/>
                <a:gd name="T3" fmla="*/ 2147482453 h 24"/>
                <a:gd name="T4" fmla="*/ 0 w 36"/>
                <a:gd name="T5" fmla="*/ 0 h 24"/>
                <a:gd name="T6" fmla="*/ 0 w 36"/>
                <a:gd name="T7" fmla="*/ 0 h 24"/>
                <a:gd name="T8" fmla="*/ 0 w 36"/>
                <a:gd name="T9" fmla="*/ 0 h 24"/>
                <a:gd name="T10" fmla="*/ 2147482226 w 36"/>
                <a:gd name="T11" fmla="*/ 2147482453 h 24"/>
                <a:gd name="T12" fmla="*/ 2147482226 w 36"/>
                <a:gd name="T13" fmla="*/ 214748245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4"/>
                <a:gd name="T23" fmla="*/ 36 w 36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4">
                  <a:moveTo>
                    <a:pt x="36" y="2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36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8" name="Freeform 116"/>
            <p:cNvSpPr>
              <a:spLocks/>
            </p:cNvSpPr>
            <p:nvPr/>
          </p:nvSpPr>
          <p:spPr bwMode="auto">
            <a:xfrm>
              <a:off x="2353" y="2536"/>
              <a:ext cx="59" cy="106"/>
            </a:xfrm>
            <a:custGeom>
              <a:avLst/>
              <a:gdLst>
                <a:gd name="T0" fmla="*/ 2147482581 w 59"/>
                <a:gd name="T1" fmla="*/ 2147482518 h 106"/>
                <a:gd name="T2" fmla="*/ 0 w 59"/>
                <a:gd name="T3" fmla="*/ 2147482518 h 106"/>
                <a:gd name="T4" fmla="*/ 2147482581 w 59"/>
                <a:gd name="T5" fmla="*/ 0 h 106"/>
                <a:gd name="T6" fmla="*/ 2147482581 w 59"/>
                <a:gd name="T7" fmla="*/ 2147482518 h 106"/>
                <a:gd name="T8" fmla="*/ 2147482581 w 59"/>
                <a:gd name="T9" fmla="*/ 2147482518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06"/>
                <a:gd name="T17" fmla="*/ 59 w 59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06">
                  <a:moveTo>
                    <a:pt x="23" y="94"/>
                  </a:moveTo>
                  <a:lnTo>
                    <a:pt x="0" y="106"/>
                  </a:lnTo>
                  <a:lnTo>
                    <a:pt x="23" y="0"/>
                  </a:lnTo>
                  <a:lnTo>
                    <a:pt x="59" y="106"/>
                  </a:lnTo>
                  <a:lnTo>
                    <a:pt x="23" y="9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" name="Rectangle 117"/>
            <p:cNvSpPr>
              <a:spLocks noChangeArrowheads="1"/>
            </p:cNvSpPr>
            <p:nvPr/>
          </p:nvSpPr>
          <p:spPr bwMode="auto">
            <a:xfrm>
              <a:off x="2376" y="2654"/>
              <a:ext cx="12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0" name="Rectangle 118"/>
            <p:cNvSpPr>
              <a:spLocks noChangeArrowheads="1"/>
            </p:cNvSpPr>
            <p:nvPr/>
          </p:nvSpPr>
          <p:spPr bwMode="auto">
            <a:xfrm>
              <a:off x="2376" y="3576"/>
              <a:ext cx="12" cy="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1" name="Rectangle 119"/>
            <p:cNvSpPr>
              <a:spLocks noChangeArrowheads="1"/>
            </p:cNvSpPr>
            <p:nvPr/>
          </p:nvSpPr>
          <p:spPr bwMode="auto">
            <a:xfrm>
              <a:off x="2376" y="2654"/>
              <a:ext cx="12" cy="92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2" name="Rectangle 120"/>
            <p:cNvSpPr>
              <a:spLocks noChangeArrowheads="1"/>
            </p:cNvSpPr>
            <p:nvPr/>
          </p:nvSpPr>
          <p:spPr bwMode="auto">
            <a:xfrm>
              <a:off x="1465" y="3576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3" name="Rectangle 121"/>
            <p:cNvSpPr>
              <a:spLocks noChangeArrowheads="1"/>
            </p:cNvSpPr>
            <p:nvPr/>
          </p:nvSpPr>
          <p:spPr bwMode="auto">
            <a:xfrm>
              <a:off x="3702" y="3576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4" name="Rectangle 122"/>
            <p:cNvSpPr>
              <a:spLocks noChangeArrowheads="1"/>
            </p:cNvSpPr>
            <p:nvPr/>
          </p:nvSpPr>
          <p:spPr bwMode="auto">
            <a:xfrm>
              <a:off x="1465" y="3576"/>
              <a:ext cx="2237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5" name="Rectangle 123"/>
            <p:cNvSpPr>
              <a:spLocks noChangeArrowheads="1"/>
            </p:cNvSpPr>
            <p:nvPr/>
          </p:nvSpPr>
          <p:spPr bwMode="auto">
            <a:xfrm>
              <a:off x="1548" y="3576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6" name="Rectangle 124"/>
            <p:cNvSpPr>
              <a:spLocks noChangeArrowheads="1"/>
            </p:cNvSpPr>
            <p:nvPr/>
          </p:nvSpPr>
          <p:spPr bwMode="auto">
            <a:xfrm>
              <a:off x="2175" y="3482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7" name="Freeform 125"/>
            <p:cNvSpPr>
              <a:spLocks/>
            </p:cNvSpPr>
            <p:nvPr/>
          </p:nvSpPr>
          <p:spPr bwMode="auto">
            <a:xfrm>
              <a:off x="1548" y="3482"/>
              <a:ext cx="627" cy="106"/>
            </a:xfrm>
            <a:custGeom>
              <a:avLst/>
              <a:gdLst>
                <a:gd name="T0" fmla="*/ 0 w 627"/>
                <a:gd name="T1" fmla="*/ 2147482518 h 106"/>
                <a:gd name="T2" fmla="*/ 0 w 627"/>
                <a:gd name="T3" fmla="*/ 2147482518 h 106"/>
                <a:gd name="T4" fmla="*/ 2147482300 w 627"/>
                <a:gd name="T5" fmla="*/ 2147482518 h 106"/>
                <a:gd name="T6" fmla="*/ 2147482300 w 627"/>
                <a:gd name="T7" fmla="*/ 0 h 106"/>
                <a:gd name="T8" fmla="*/ 0 w 627"/>
                <a:gd name="T9" fmla="*/ 2147482518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106"/>
                <a:gd name="T17" fmla="*/ 627 w 62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106">
                  <a:moveTo>
                    <a:pt x="0" y="94"/>
                  </a:moveTo>
                  <a:lnTo>
                    <a:pt x="0" y="106"/>
                  </a:lnTo>
                  <a:lnTo>
                    <a:pt x="627" y="12"/>
                  </a:lnTo>
                  <a:lnTo>
                    <a:pt x="627" y="0"/>
                  </a:lnTo>
                  <a:lnTo>
                    <a:pt x="0" y="9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8" name="Freeform 126"/>
            <p:cNvSpPr>
              <a:spLocks/>
            </p:cNvSpPr>
            <p:nvPr/>
          </p:nvSpPr>
          <p:spPr bwMode="auto">
            <a:xfrm>
              <a:off x="2376" y="2689"/>
              <a:ext cx="12" cy="12"/>
            </a:xfrm>
            <a:custGeom>
              <a:avLst/>
              <a:gdLst>
                <a:gd name="T0" fmla="*/ 2147482453 w 12"/>
                <a:gd name="T1" fmla="*/ 0 h 12"/>
                <a:gd name="T2" fmla="*/ 2147482453 w 12"/>
                <a:gd name="T3" fmla="*/ 0 h 12"/>
                <a:gd name="T4" fmla="*/ 0 w 12"/>
                <a:gd name="T5" fmla="*/ 2147482453 h 12"/>
                <a:gd name="T6" fmla="*/ 0 w 12"/>
                <a:gd name="T7" fmla="*/ 2147482453 h 12"/>
                <a:gd name="T8" fmla="*/ 2147482453 w 1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2"/>
                <a:gd name="T17" fmla="*/ 12 w 1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9" name="Freeform 127"/>
            <p:cNvSpPr>
              <a:spLocks/>
            </p:cNvSpPr>
            <p:nvPr/>
          </p:nvSpPr>
          <p:spPr bwMode="auto">
            <a:xfrm>
              <a:off x="3335" y="3576"/>
              <a:ext cx="12" cy="12"/>
            </a:xfrm>
            <a:custGeom>
              <a:avLst/>
              <a:gdLst>
                <a:gd name="T0" fmla="*/ 2147482453 w 12"/>
                <a:gd name="T1" fmla="*/ 0 h 12"/>
                <a:gd name="T2" fmla="*/ 2147482453 w 12"/>
                <a:gd name="T3" fmla="*/ 0 h 12"/>
                <a:gd name="T4" fmla="*/ 0 w 12"/>
                <a:gd name="T5" fmla="*/ 2147482453 h 12"/>
                <a:gd name="T6" fmla="*/ 0 w 12"/>
                <a:gd name="T7" fmla="*/ 2147482453 h 12"/>
                <a:gd name="T8" fmla="*/ 2147482453 w 1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2"/>
                <a:gd name="T17" fmla="*/ 12 w 1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0" name="Freeform 128"/>
            <p:cNvSpPr>
              <a:spLocks/>
            </p:cNvSpPr>
            <p:nvPr/>
          </p:nvSpPr>
          <p:spPr bwMode="auto">
            <a:xfrm>
              <a:off x="2376" y="2689"/>
              <a:ext cx="971" cy="899"/>
            </a:xfrm>
            <a:custGeom>
              <a:avLst/>
              <a:gdLst>
                <a:gd name="T0" fmla="*/ 2147482596 w 971"/>
                <a:gd name="T1" fmla="*/ 0 h 899"/>
                <a:gd name="T2" fmla="*/ 0 w 971"/>
                <a:gd name="T3" fmla="*/ 2147482553 h 899"/>
                <a:gd name="T4" fmla="*/ 2147482596 w 971"/>
                <a:gd name="T5" fmla="*/ 2147482553 h 899"/>
                <a:gd name="T6" fmla="*/ 2147482596 w 971"/>
                <a:gd name="T7" fmla="*/ 2147482553 h 899"/>
                <a:gd name="T8" fmla="*/ 2147482596 w 971"/>
                <a:gd name="T9" fmla="*/ 0 h 8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899"/>
                <a:gd name="T17" fmla="*/ 971 w 971"/>
                <a:gd name="T18" fmla="*/ 899 h 8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899">
                  <a:moveTo>
                    <a:pt x="12" y="0"/>
                  </a:moveTo>
                  <a:lnTo>
                    <a:pt x="0" y="12"/>
                  </a:lnTo>
                  <a:lnTo>
                    <a:pt x="959" y="899"/>
                  </a:lnTo>
                  <a:lnTo>
                    <a:pt x="971" y="887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1" name="Rectangle 129"/>
            <p:cNvSpPr>
              <a:spLocks noChangeArrowheads="1"/>
            </p:cNvSpPr>
            <p:nvPr/>
          </p:nvSpPr>
          <p:spPr bwMode="auto">
            <a:xfrm>
              <a:off x="2097" y="2264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chemeClr val="accent2"/>
                  </a:solidFill>
                  <a:ea typeface="新細明體" pitchFamily="18" charset="-120"/>
                </a:rPr>
                <a:t>p</a:t>
              </a:r>
              <a:endParaRPr lang="en-US" altLang="zh-TW" b="1">
                <a:solidFill>
                  <a:schemeClr val="accent2"/>
                </a:solidFill>
                <a:ea typeface="新細明體" pitchFamily="18" charset="-120"/>
              </a:endParaRPr>
            </a:p>
          </p:txBody>
        </p:sp>
        <p:sp>
          <p:nvSpPr>
            <p:cNvPr id="122" name="Rectangle 130"/>
            <p:cNvSpPr>
              <a:spLocks noChangeArrowheads="1"/>
            </p:cNvSpPr>
            <p:nvPr/>
          </p:nvSpPr>
          <p:spPr bwMode="auto">
            <a:xfrm>
              <a:off x="2145" y="2363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b="1" i="1">
                  <a:solidFill>
                    <a:schemeClr val="accent2"/>
                  </a:solidFill>
                  <a:ea typeface="新細明體" pitchFamily="18" charset="-120"/>
                </a:rPr>
                <a:t>E</a:t>
              </a:r>
              <a:endParaRPr lang="en-US" altLang="zh-TW" sz="1400" b="1">
                <a:solidFill>
                  <a:schemeClr val="accent2"/>
                </a:solidFill>
                <a:ea typeface="新細明體" pitchFamily="18" charset="-120"/>
              </a:endParaRPr>
            </a:p>
          </p:txBody>
        </p:sp>
        <p:sp>
          <p:nvSpPr>
            <p:cNvPr id="123" name="Rectangle 131"/>
            <p:cNvSpPr>
              <a:spLocks noChangeArrowheads="1"/>
            </p:cNvSpPr>
            <p:nvPr/>
          </p:nvSpPr>
          <p:spPr bwMode="auto">
            <a:xfrm>
              <a:off x="2222" y="2272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chemeClr val="accent2"/>
                  </a:solidFill>
                  <a:ea typeface="新細明體" pitchFamily="18" charset="-120"/>
                </a:rPr>
                <a:t>'</a:t>
              </a:r>
              <a:endParaRPr lang="en-US" altLang="zh-TW" b="1">
                <a:solidFill>
                  <a:schemeClr val="accent2"/>
                </a:solidFill>
                <a:ea typeface="新細明體" pitchFamily="18" charset="-120"/>
              </a:endParaRPr>
            </a:p>
          </p:txBody>
        </p:sp>
        <p:sp>
          <p:nvSpPr>
            <p:cNvPr id="124" name="Rectangle 132"/>
            <p:cNvSpPr>
              <a:spLocks noChangeArrowheads="1"/>
            </p:cNvSpPr>
            <p:nvPr/>
          </p:nvSpPr>
          <p:spPr bwMode="auto">
            <a:xfrm>
              <a:off x="2317" y="2264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8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5" name="Rectangle 133"/>
            <p:cNvSpPr>
              <a:spLocks noChangeArrowheads="1"/>
            </p:cNvSpPr>
            <p:nvPr/>
          </p:nvSpPr>
          <p:spPr bwMode="auto">
            <a:xfrm>
              <a:off x="2353" y="226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FF0000"/>
                  </a:solidFill>
                  <a:ea typeface="新細明體" pitchFamily="18" charset="-120"/>
                </a:rPr>
                <a:t>n</a:t>
              </a:r>
              <a:endParaRPr lang="en-US" altLang="zh-TW" b="1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26" name="Rectangle 134"/>
            <p:cNvSpPr>
              <a:spLocks noChangeArrowheads="1"/>
            </p:cNvSpPr>
            <p:nvPr/>
          </p:nvSpPr>
          <p:spPr bwMode="auto">
            <a:xfrm>
              <a:off x="2424" y="2341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400" b="1" i="1">
                  <a:solidFill>
                    <a:srgbClr val="FF0000"/>
                  </a:solidFill>
                  <a:ea typeface="新細明體" pitchFamily="18" charset="-120"/>
                </a:rPr>
                <a:t>B</a:t>
              </a:r>
              <a:endParaRPr lang="en-US" altLang="zh-TW" sz="1400" b="1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27" name="Rectangle 135"/>
            <p:cNvSpPr>
              <a:spLocks noChangeArrowheads="1"/>
            </p:cNvSpPr>
            <p:nvPr/>
          </p:nvSpPr>
          <p:spPr bwMode="auto">
            <a:xfrm>
              <a:off x="2471" y="2264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FF0000"/>
                  </a:solidFill>
                  <a:ea typeface="新細明體" pitchFamily="18" charset="-120"/>
                </a:rPr>
                <a:t>'</a:t>
              </a:r>
              <a:endParaRPr lang="en-US" altLang="zh-TW" b="1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28" name="Rectangle 136"/>
            <p:cNvSpPr>
              <a:spLocks noChangeArrowheads="1"/>
            </p:cNvSpPr>
            <p:nvPr/>
          </p:nvSpPr>
          <p:spPr bwMode="auto">
            <a:xfrm>
              <a:off x="1583" y="3683"/>
              <a:ext cx="12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9" name="Freeform 137"/>
            <p:cNvSpPr>
              <a:spLocks/>
            </p:cNvSpPr>
            <p:nvPr/>
          </p:nvSpPr>
          <p:spPr bwMode="auto">
            <a:xfrm>
              <a:off x="1477" y="3647"/>
              <a:ext cx="118" cy="83"/>
            </a:xfrm>
            <a:custGeom>
              <a:avLst/>
              <a:gdLst>
                <a:gd name="T0" fmla="*/ 2147482581 w 118"/>
                <a:gd name="T1" fmla="*/ 2147482346 h 83"/>
                <a:gd name="T2" fmla="*/ 2147482581 w 118"/>
                <a:gd name="T3" fmla="*/ 2147482346 h 83"/>
                <a:gd name="T4" fmla="*/ 2147482581 w 118"/>
                <a:gd name="T5" fmla="*/ 2147482346 h 83"/>
                <a:gd name="T6" fmla="*/ 2147482581 w 118"/>
                <a:gd name="T7" fmla="*/ 2147482346 h 83"/>
                <a:gd name="T8" fmla="*/ 0 w 118"/>
                <a:gd name="T9" fmla="*/ 2147482346 h 83"/>
                <a:gd name="T10" fmla="*/ 0 w 118"/>
                <a:gd name="T11" fmla="*/ 2147482346 h 83"/>
                <a:gd name="T12" fmla="*/ 2147482581 w 118"/>
                <a:gd name="T13" fmla="*/ 0 h 83"/>
                <a:gd name="T14" fmla="*/ 2147482581 w 118"/>
                <a:gd name="T15" fmla="*/ 0 h 83"/>
                <a:gd name="T16" fmla="*/ 2147482581 w 118"/>
                <a:gd name="T17" fmla="*/ 2147482346 h 83"/>
                <a:gd name="T18" fmla="*/ 2147482581 w 118"/>
                <a:gd name="T19" fmla="*/ 2147482346 h 83"/>
                <a:gd name="T20" fmla="*/ 0 w 118"/>
                <a:gd name="T21" fmla="*/ 2147482346 h 83"/>
                <a:gd name="T22" fmla="*/ 0 w 118"/>
                <a:gd name="T23" fmla="*/ 2147482346 h 83"/>
                <a:gd name="T24" fmla="*/ 0 w 118"/>
                <a:gd name="T25" fmla="*/ 2147482346 h 83"/>
                <a:gd name="T26" fmla="*/ 2147482581 w 118"/>
                <a:gd name="T27" fmla="*/ 2147482346 h 83"/>
                <a:gd name="T28" fmla="*/ 2147482581 w 118"/>
                <a:gd name="T29" fmla="*/ 2147482346 h 83"/>
                <a:gd name="T30" fmla="*/ 2147482581 w 118"/>
                <a:gd name="T31" fmla="*/ 2147482346 h 83"/>
                <a:gd name="T32" fmla="*/ 2147482581 w 118"/>
                <a:gd name="T33" fmla="*/ 2147482346 h 83"/>
                <a:gd name="T34" fmla="*/ 2147482581 w 118"/>
                <a:gd name="T35" fmla="*/ 2147482346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8"/>
                <a:gd name="T55" fmla="*/ 0 h 83"/>
                <a:gd name="T56" fmla="*/ 118 w 118"/>
                <a:gd name="T57" fmla="*/ 83 h 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8" h="83">
                  <a:moveTo>
                    <a:pt x="106" y="48"/>
                  </a:moveTo>
                  <a:cubicBezTo>
                    <a:pt x="110" y="60"/>
                    <a:pt x="114" y="71"/>
                    <a:pt x="118" y="83"/>
                  </a:cubicBezTo>
                  <a:cubicBezTo>
                    <a:pt x="79" y="71"/>
                    <a:pt x="39" y="60"/>
                    <a:pt x="0" y="48"/>
                  </a:cubicBezTo>
                  <a:lnTo>
                    <a:pt x="0" y="36"/>
                  </a:lnTo>
                  <a:lnTo>
                    <a:pt x="118" y="0"/>
                  </a:lnTo>
                  <a:lnTo>
                    <a:pt x="118" y="12"/>
                  </a:lnTo>
                  <a:lnTo>
                    <a:pt x="0" y="48"/>
                  </a:lnTo>
                  <a:lnTo>
                    <a:pt x="0" y="36"/>
                  </a:lnTo>
                  <a:cubicBezTo>
                    <a:pt x="39" y="48"/>
                    <a:pt x="79" y="59"/>
                    <a:pt x="118" y="71"/>
                  </a:cubicBezTo>
                  <a:lnTo>
                    <a:pt x="118" y="83"/>
                  </a:lnTo>
                  <a:lnTo>
                    <a:pt x="106" y="83"/>
                  </a:lnTo>
                  <a:cubicBezTo>
                    <a:pt x="102" y="71"/>
                    <a:pt x="98" y="60"/>
                    <a:pt x="94" y="48"/>
                  </a:cubicBezTo>
                  <a:lnTo>
                    <a:pt x="106" y="4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0" name="Freeform 138"/>
            <p:cNvSpPr>
              <a:spLocks/>
            </p:cNvSpPr>
            <p:nvPr/>
          </p:nvSpPr>
          <p:spPr bwMode="auto">
            <a:xfrm>
              <a:off x="1571" y="3659"/>
              <a:ext cx="24" cy="36"/>
            </a:xfrm>
            <a:custGeom>
              <a:avLst/>
              <a:gdLst>
                <a:gd name="T0" fmla="*/ 2147482453 w 24"/>
                <a:gd name="T1" fmla="*/ 0 h 36"/>
                <a:gd name="T2" fmla="*/ 2147482453 w 24"/>
                <a:gd name="T3" fmla="*/ 2147482226 h 36"/>
                <a:gd name="T4" fmla="*/ 0 w 24"/>
                <a:gd name="T5" fmla="*/ 2147482226 h 36"/>
                <a:gd name="T6" fmla="*/ 0 w 24"/>
                <a:gd name="T7" fmla="*/ 2147482226 h 36"/>
                <a:gd name="T8" fmla="*/ 0 w 24"/>
                <a:gd name="T9" fmla="*/ 2147482226 h 36"/>
                <a:gd name="T10" fmla="*/ 2147482453 w 24"/>
                <a:gd name="T11" fmla="*/ 0 h 36"/>
                <a:gd name="T12" fmla="*/ 2147482453 w 24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6"/>
                <a:gd name="T23" fmla="*/ 24 w 2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6">
                  <a:moveTo>
                    <a:pt x="24" y="0"/>
                  </a:moveTo>
                  <a:lnTo>
                    <a:pt x="12" y="36"/>
                  </a:lnTo>
                  <a:lnTo>
                    <a:pt x="0" y="36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1" name="Freeform 139"/>
            <p:cNvSpPr>
              <a:spLocks/>
            </p:cNvSpPr>
            <p:nvPr/>
          </p:nvSpPr>
          <p:spPr bwMode="auto">
            <a:xfrm>
              <a:off x="1477" y="3659"/>
              <a:ext cx="118" cy="71"/>
            </a:xfrm>
            <a:custGeom>
              <a:avLst/>
              <a:gdLst>
                <a:gd name="T0" fmla="*/ 2147482581 w 118"/>
                <a:gd name="T1" fmla="*/ 2147482213 h 71"/>
                <a:gd name="T2" fmla="*/ 2147482581 w 118"/>
                <a:gd name="T3" fmla="*/ 2147482213 h 71"/>
                <a:gd name="T4" fmla="*/ 0 w 118"/>
                <a:gd name="T5" fmla="*/ 2147482213 h 71"/>
                <a:gd name="T6" fmla="*/ 2147482581 w 118"/>
                <a:gd name="T7" fmla="*/ 0 h 71"/>
                <a:gd name="T8" fmla="*/ 2147482581 w 118"/>
                <a:gd name="T9" fmla="*/ 214748221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71"/>
                <a:gd name="T17" fmla="*/ 118 w 11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71">
                  <a:moveTo>
                    <a:pt x="106" y="36"/>
                  </a:moveTo>
                  <a:lnTo>
                    <a:pt x="118" y="71"/>
                  </a:lnTo>
                  <a:lnTo>
                    <a:pt x="0" y="36"/>
                  </a:lnTo>
                  <a:lnTo>
                    <a:pt x="118" y="0"/>
                  </a:lnTo>
                  <a:lnTo>
                    <a:pt x="106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2" name="Rectangle 140"/>
            <p:cNvSpPr>
              <a:spLocks noChangeArrowheads="1"/>
            </p:cNvSpPr>
            <p:nvPr/>
          </p:nvSpPr>
          <p:spPr bwMode="auto">
            <a:xfrm>
              <a:off x="1595" y="3695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3" name="Rectangle 141"/>
            <p:cNvSpPr>
              <a:spLocks noChangeArrowheads="1"/>
            </p:cNvSpPr>
            <p:nvPr/>
          </p:nvSpPr>
          <p:spPr bwMode="auto">
            <a:xfrm>
              <a:off x="1678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4" name="Rectangle 142"/>
            <p:cNvSpPr>
              <a:spLocks noChangeArrowheads="1"/>
            </p:cNvSpPr>
            <p:nvPr/>
          </p:nvSpPr>
          <p:spPr bwMode="auto">
            <a:xfrm>
              <a:off x="1595" y="3683"/>
              <a:ext cx="8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5" name="Rectangle 143"/>
            <p:cNvSpPr>
              <a:spLocks noChangeArrowheads="1"/>
            </p:cNvSpPr>
            <p:nvPr/>
          </p:nvSpPr>
          <p:spPr bwMode="auto">
            <a:xfrm>
              <a:off x="2033" y="3683"/>
              <a:ext cx="2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6" name="Freeform 144"/>
            <p:cNvSpPr>
              <a:spLocks/>
            </p:cNvSpPr>
            <p:nvPr/>
          </p:nvSpPr>
          <p:spPr bwMode="auto">
            <a:xfrm>
              <a:off x="2045" y="3647"/>
              <a:ext cx="106" cy="83"/>
            </a:xfrm>
            <a:custGeom>
              <a:avLst/>
              <a:gdLst>
                <a:gd name="T0" fmla="*/ 2147482518 w 106"/>
                <a:gd name="T1" fmla="*/ 2147482346 h 83"/>
                <a:gd name="T2" fmla="*/ 0 w 106"/>
                <a:gd name="T3" fmla="*/ 0 h 83"/>
                <a:gd name="T4" fmla="*/ 0 w 106"/>
                <a:gd name="T5" fmla="*/ 0 h 83"/>
                <a:gd name="T6" fmla="*/ 0 w 106"/>
                <a:gd name="T7" fmla="*/ 0 h 83"/>
                <a:gd name="T8" fmla="*/ 2147482518 w 106"/>
                <a:gd name="T9" fmla="*/ 2147482346 h 83"/>
                <a:gd name="T10" fmla="*/ 2147482518 w 106"/>
                <a:gd name="T11" fmla="*/ 2147482346 h 83"/>
                <a:gd name="T12" fmla="*/ 0 w 106"/>
                <a:gd name="T13" fmla="*/ 2147482346 h 83"/>
                <a:gd name="T14" fmla="*/ 0 w 106"/>
                <a:gd name="T15" fmla="*/ 2147482346 h 83"/>
                <a:gd name="T16" fmla="*/ 0 w 106"/>
                <a:gd name="T17" fmla="*/ 2147482346 h 83"/>
                <a:gd name="T18" fmla="*/ 0 w 106"/>
                <a:gd name="T19" fmla="*/ 2147482346 h 83"/>
                <a:gd name="T20" fmla="*/ 2147482518 w 106"/>
                <a:gd name="T21" fmla="*/ 2147482346 h 83"/>
                <a:gd name="T22" fmla="*/ 2147482518 w 106"/>
                <a:gd name="T23" fmla="*/ 2147482346 h 83"/>
                <a:gd name="T24" fmla="*/ 2147482518 w 106"/>
                <a:gd name="T25" fmla="*/ 2147482346 h 83"/>
                <a:gd name="T26" fmla="*/ 0 w 106"/>
                <a:gd name="T27" fmla="*/ 2147482346 h 83"/>
                <a:gd name="T28" fmla="*/ 0 w 106"/>
                <a:gd name="T29" fmla="*/ 0 h 83"/>
                <a:gd name="T30" fmla="*/ 2147482518 w 106"/>
                <a:gd name="T31" fmla="*/ 0 h 83"/>
                <a:gd name="T32" fmla="*/ 2147482518 w 106"/>
                <a:gd name="T33" fmla="*/ 2147482346 h 83"/>
                <a:gd name="T34" fmla="*/ 2147482518 w 106"/>
                <a:gd name="T35" fmla="*/ 2147482346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6"/>
                <a:gd name="T55" fmla="*/ 0 h 83"/>
                <a:gd name="T56" fmla="*/ 106 w 106"/>
                <a:gd name="T57" fmla="*/ 83 h 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6" h="83">
                  <a:moveTo>
                    <a:pt x="12" y="36"/>
                  </a:moveTo>
                  <a:lnTo>
                    <a:pt x="0" y="0"/>
                  </a:lnTo>
                  <a:lnTo>
                    <a:pt x="106" y="36"/>
                  </a:lnTo>
                  <a:lnTo>
                    <a:pt x="106" y="48"/>
                  </a:lnTo>
                  <a:cubicBezTo>
                    <a:pt x="71" y="60"/>
                    <a:pt x="35" y="71"/>
                    <a:pt x="0" y="83"/>
                  </a:cubicBezTo>
                  <a:lnTo>
                    <a:pt x="0" y="71"/>
                  </a:lnTo>
                  <a:cubicBezTo>
                    <a:pt x="35" y="59"/>
                    <a:pt x="71" y="48"/>
                    <a:pt x="106" y="36"/>
                  </a:cubicBezTo>
                  <a:lnTo>
                    <a:pt x="106" y="4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cubicBezTo>
                    <a:pt x="16" y="12"/>
                    <a:pt x="19" y="24"/>
                    <a:pt x="23" y="36"/>
                  </a:cubicBezTo>
                  <a:lnTo>
                    <a:pt x="12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7" name="Freeform 145"/>
            <p:cNvSpPr>
              <a:spLocks/>
            </p:cNvSpPr>
            <p:nvPr/>
          </p:nvSpPr>
          <p:spPr bwMode="auto">
            <a:xfrm>
              <a:off x="2045" y="3683"/>
              <a:ext cx="23" cy="35"/>
            </a:xfrm>
            <a:custGeom>
              <a:avLst/>
              <a:gdLst>
                <a:gd name="T0" fmla="*/ 0 w 23"/>
                <a:gd name="T1" fmla="*/ 2147482200 h 35"/>
                <a:gd name="T2" fmla="*/ 2147482424 w 23"/>
                <a:gd name="T3" fmla="*/ 0 h 35"/>
                <a:gd name="T4" fmla="*/ 2147482424 w 23"/>
                <a:gd name="T5" fmla="*/ 0 h 35"/>
                <a:gd name="T6" fmla="*/ 2147482424 w 23"/>
                <a:gd name="T7" fmla="*/ 0 h 35"/>
                <a:gd name="T8" fmla="*/ 2147482424 w 23"/>
                <a:gd name="T9" fmla="*/ 0 h 35"/>
                <a:gd name="T10" fmla="*/ 2147482424 w 23"/>
                <a:gd name="T11" fmla="*/ 2147482200 h 35"/>
                <a:gd name="T12" fmla="*/ 0 w 23"/>
                <a:gd name="T13" fmla="*/ 214748220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5"/>
                <a:gd name="T23" fmla="*/ 23 w 23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5">
                  <a:moveTo>
                    <a:pt x="0" y="35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12" y="35"/>
                  </a:lnTo>
                  <a:lnTo>
                    <a:pt x="0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8" name="Freeform 146"/>
            <p:cNvSpPr>
              <a:spLocks/>
            </p:cNvSpPr>
            <p:nvPr/>
          </p:nvSpPr>
          <p:spPr bwMode="auto">
            <a:xfrm>
              <a:off x="2045" y="3647"/>
              <a:ext cx="106" cy="71"/>
            </a:xfrm>
            <a:custGeom>
              <a:avLst/>
              <a:gdLst>
                <a:gd name="T0" fmla="*/ 2147482518 w 106"/>
                <a:gd name="T1" fmla="*/ 2147482213 h 71"/>
                <a:gd name="T2" fmla="*/ 0 w 106"/>
                <a:gd name="T3" fmla="*/ 0 h 71"/>
                <a:gd name="T4" fmla="*/ 2147482518 w 106"/>
                <a:gd name="T5" fmla="*/ 2147482213 h 71"/>
                <a:gd name="T6" fmla="*/ 0 w 106"/>
                <a:gd name="T7" fmla="*/ 2147482213 h 71"/>
                <a:gd name="T8" fmla="*/ 2147482518 w 106"/>
                <a:gd name="T9" fmla="*/ 214748221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71"/>
                <a:gd name="T17" fmla="*/ 106 w 106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71">
                  <a:moveTo>
                    <a:pt x="12" y="36"/>
                  </a:moveTo>
                  <a:lnTo>
                    <a:pt x="0" y="0"/>
                  </a:lnTo>
                  <a:lnTo>
                    <a:pt x="106" y="36"/>
                  </a:lnTo>
                  <a:lnTo>
                    <a:pt x="0" y="71"/>
                  </a:lnTo>
                  <a:lnTo>
                    <a:pt x="12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9" name="Rectangle 147"/>
            <p:cNvSpPr>
              <a:spLocks noChangeArrowheads="1"/>
            </p:cNvSpPr>
            <p:nvPr/>
          </p:nvSpPr>
          <p:spPr bwMode="auto">
            <a:xfrm>
              <a:off x="1962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0" name="Rectangle 148"/>
            <p:cNvSpPr>
              <a:spLocks noChangeArrowheads="1"/>
            </p:cNvSpPr>
            <p:nvPr/>
          </p:nvSpPr>
          <p:spPr bwMode="auto">
            <a:xfrm>
              <a:off x="2033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1" name="Rectangle 149"/>
            <p:cNvSpPr>
              <a:spLocks noChangeArrowheads="1"/>
            </p:cNvSpPr>
            <p:nvPr/>
          </p:nvSpPr>
          <p:spPr bwMode="auto">
            <a:xfrm>
              <a:off x="1962" y="3683"/>
              <a:ext cx="7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2" name="Rectangle 150"/>
            <p:cNvSpPr>
              <a:spLocks noChangeArrowheads="1"/>
            </p:cNvSpPr>
            <p:nvPr/>
          </p:nvSpPr>
          <p:spPr bwMode="auto">
            <a:xfrm>
              <a:off x="2495" y="3683"/>
              <a:ext cx="2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3" name="Freeform 151"/>
            <p:cNvSpPr>
              <a:spLocks/>
            </p:cNvSpPr>
            <p:nvPr/>
          </p:nvSpPr>
          <p:spPr bwMode="auto">
            <a:xfrm>
              <a:off x="2400" y="3647"/>
              <a:ext cx="106" cy="83"/>
            </a:xfrm>
            <a:custGeom>
              <a:avLst/>
              <a:gdLst>
                <a:gd name="T0" fmla="*/ 2147482518 w 106"/>
                <a:gd name="T1" fmla="*/ 2147482346 h 83"/>
                <a:gd name="T2" fmla="*/ 2147482518 w 106"/>
                <a:gd name="T3" fmla="*/ 2147482346 h 83"/>
                <a:gd name="T4" fmla="*/ 2147482518 w 106"/>
                <a:gd name="T5" fmla="*/ 2147482346 h 83"/>
                <a:gd name="T6" fmla="*/ 2147482518 w 106"/>
                <a:gd name="T7" fmla="*/ 2147482346 h 83"/>
                <a:gd name="T8" fmla="*/ 0 w 106"/>
                <a:gd name="T9" fmla="*/ 2147482346 h 83"/>
                <a:gd name="T10" fmla="*/ 0 w 106"/>
                <a:gd name="T11" fmla="*/ 2147482346 h 83"/>
                <a:gd name="T12" fmla="*/ 2147482518 w 106"/>
                <a:gd name="T13" fmla="*/ 0 h 83"/>
                <a:gd name="T14" fmla="*/ 2147482518 w 106"/>
                <a:gd name="T15" fmla="*/ 0 h 83"/>
                <a:gd name="T16" fmla="*/ 2147482518 w 106"/>
                <a:gd name="T17" fmla="*/ 2147482346 h 83"/>
                <a:gd name="T18" fmla="*/ 2147482518 w 106"/>
                <a:gd name="T19" fmla="*/ 2147482346 h 83"/>
                <a:gd name="T20" fmla="*/ 0 w 106"/>
                <a:gd name="T21" fmla="*/ 2147482346 h 83"/>
                <a:gd name="T22" fmla="*/ 0 w 106"/>
                <a:gd name="T23" fmla="*/ 2147482346 h 83"/>
                <a:gd name="T24" fmla="*/ 0 w 106"/>
                <a:gd name="T25" fmla="*/ 2147482346 h 83"/>
                <a:gd name="T26" fmla="*/ 2147482518 w 106"/>
                <a:gd name="T27" fmla="*/ 2147482346 h 83"/>
                <a:gd name="T28" fmla="*/ 2147482518 w 106"/>
                <a:gd name="T29" fmla="*/ 2147482346 h 83"/>
                <a:gd name="T30" fmla="*/ 2147482518 w 106"/>
                <a:gd name="T31" fmla="*/ 2147482346 h 83"/>
                <a:gd name="T32" fmla="*/ 2147482518 w 106"/>
                <a:gd name="T33" fmla="*/ 2147482346 h 83"/>
                <a:gd name="T34" fmla="*/ 2147482518 w 106"/>
                <a:gd name="T35" fmla="*/ 2147482346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6"/>
                <a:gd name="T55" fmla="*/ 0 h 83"/>
                <a:gd name="T56" fmla="*/ 106 w 106"/>
                <a:gd name="T57" fmla="*/ 83 h 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6" h="83">
                  <a:moveTo>
                    <a:pt x="95" y="48"/>
                  </a:moveTo>
                  <a:cubicBezTo>
                    <a:pt x="99" y="60"/>
                    <a:pt x="102" y="71"/>
                    <a:pt x="106" y="83"/>
                  </a:cubicBezTo>
                  <a:cubicBezTo>
                    <a:pt x="71" y="71"/>
                    <a:pt x="35" y="60"/>
                    <a:pt x="0" y="48"/>
                  </a:cubicBezTo>
                  <a:lnTo>
                    <a:pt x="0" y="36"/>
                  </a:lnTo>
                  <a:lnTo>
                    <a:pt x="106" y="0"/>
                  </a:lnTo>
                  <a:lnTo>
                    <a:pt x="106" y="12"/>
                  </a:lnTo>
                  <a:lnTo>
                    <a:pt x="0" y="48"/>
                  </a:lnTo>
                  <a:lnTo>
                    <a:pt x="0" y="36"/>
                  </a:lnTo>
                  <a:cubicBezTo>
                    <a:pt x="35" y="48"/>
                    <a:pt x="71" y="59"/>
                    <a:pt x="106" y="71"/>
                  </a:cubicBezTo>
                  <a:lnTo>
                    <a:pt x="106" y="83"/>
                  </a:lnTo>
                  <a:lnTo>
                    <a:pt x="95" y="83"/>
                  </a:lnTo>
                  <a:cubicBezTo>
                    <a:pt x="91" y="71"/>
                    <a:pt x="87" y="60"/>
                    <a:pt x="83" y="48"/>
                  </a:cubicBezTo>
                  <a:lnTo>
                    <a:pt x="95" y="4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4" name="Freeform 152"/>
            <p:cNvSpPr>
              <a:spLocks/>
            </p:cNvSpPr>
            <p:nvPr/>
          </p:nvSpPr>
          <p:spPr bwMode="auto">
            <a:xfrm>
              <a:off x="2483" y="3659"/>
              <a:ext cx="23" cy="36"/>
            </a:xfrm>
            <a:custGeom>
              <a:avLst/>
              <a:gdLst>
                <a:gd name="T0" fmla="*/ 2147482424 w 23"/>
                <a:gd name="T1" fmla="*/ 0 h 36"/>
                <a:gd name="T2" fmla="*/ 2147482424 w 23"/>
                <a:gd name="T3" fmla="*/ 2147482226 h 36"/>
                <a:gd name="T4" fmla="*/ 0 w 23"/>
                <a:gd name="T5" fmla="*/ 2147482226 h 36"/>
                <a:gd name="T6" fmla="*/ 0 w 23"/>
                <a:gd name="T7" fmla="*/ 2147482226 h 36"/>
                <a:gd name="T8" fmla="*/ 0 w 23"/>
                <a:gd name="T9" fmla="*/ 2147482226 h 36"/>
                <a:gd name="T10" fmla="*/ 2147482424 w 23"/>
                <a:gd name="T11" fmla="*/ 0 h 36"/>
                <a:gd name="T12" fmla="*/ 2147482424 w 23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6"/>
                <a:gd name="T23" fmla="*/ 23 w 2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6">
                  <a:moveTo>
                    <a:pt x="23" y="0"/>
                  </a:moveTo>
                  <a:lnTo>
                    <a:pt x="12" y="36"/>
                  </a:lnTo>
                  <a:lnTo>
                    <a:pt x="0" y="36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5" name="Freeform 153"/>
            <p:cNvSpPr>
              <a:spLocks/>
            </p:cNvSpPr>
            <p:nvPr/>
          </p:nvSpPr>
          <p:spPr bwMode="auto">
            <a:xfrm>
              <a:off x="2400" y="3659"/>
              <a:ext cx="106" cy="71"/>
            </a:xfrm>
            <a:custGeom>
              <a:avLst/>
              <a:gdLst>
                <a:gd name="T0" fmla="*/ 2147482518 w 106"/>
                <a:gd name="T1" fmla="*/ 2147482213 h 71"/>
                <a:gd name="T2" fmla="*/ 2147482518 w 106"/>
                <a:gd name="T3" fmla="*/ 2147482213 h 71"/>
                <a:gd name="T4" fmla="*/ 0 w 106"/>
                <a:gd name="T5" fmla="*/ 2147482213 h 71"/>
                <a:gd name="T6" fmla="*/ 2147482518 w 106"/>
                <a:gd name="T7" fmla="*/ 0 h 71"/>
                <a:gd name="T8" fmla="*/ 2147482518 w 106"/>
                <a:gd name="T9" fmla="*/ 214748221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71"/>
                <a:gd name="T17" fmla="*/ 106 w 106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71">
                  <a:moveTo>
                    <a:pt x="95" y="36"/>
                  </a:moveTo>
                  <a:lnTo>
                    <a:pt x="106" y="71"/>
                  </a:lnTo>
                  <a:lnTo>
                    <a:pt x="0" y="36"/>
                  </a:lnTo>
                  <a:lnTo>
                    <a:pt x="106" y="0"/>
                  </a:lnTo>
                  <a:lnTo>
                    <a:pt x="95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6" name="Rectangle 154"/>
            <p:cNvSpPr>
              <a:spLocks noChangeArrowheads="1"/>
            </p:cNvSpPr>
            <p:nvPr/>
          </p:nvSpPr>
          <p:spPr bwMode="auto">
            <a:xfrm>
              <a:off x="2518" y="3695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7" name="Rectangle 155"/>
            <p:cNvSpPr>
              <a:spLocks noChangeArrowheads="1"/>
            </p:cNvSpPr>
            <p:nvPr/>
          </p:nvSpPr>
          <p:spPr bwMode="auto">
            <a:xfrm>
              <a:off x="2696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8" name="Rectangle 156"/>
            <p:cNvSpPr>
              <a:spLocks noChangeArrowheads="1"/>
            </p:cNvSpPr>
            <p:nvPr/>
          </p:nvSpPr>
          <p:spPr bwMode="auto">
            <a:xfrm>
              <a:off x="2518" y="3683"/>
              <a:ext cx="178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9" name="Rectangle 157"/>
            <p:cNvSpPr>
              <a:spLocks noChangeArrowheads="1"/>
            </p:cNvSpPr>
            <p:nvPr/>
          </p:nvSpPr>
          <p:spPr bwMode="auto">
            <a:xfrm>
              <a:off x="3205" y="3683"/>
              <a:ext cx="1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0" name="Freeform 158"/>
            <p:cNvSpPr>
              <a:spLocks/>
            </p:cNvSpPr>
            <p:nvPr/>
          </p:nvSpPr>
          <p:spPr bwMode="auto">
            <a:xfrm>
              <a:off x="3205" y="3647"/>
              <a:ext cx="118" cy="83"/>
            </a:xfrm>
            <a:custGeom>
              <a:avLst/>
              <a:gdLst>
                <a:gd name="T0" fmla="*/ 2147482581 w 118"/>
                <a:gd name="T1" fmla="*/ 2147482346 h 83"/>
                <a:gd name="T2" fmla="*/ 0 w 118"/>
                <a:gd name="T3" fmla="*/ 0 h 83"/>
                <a:gd name="T4" fmla="*/ 0 w 118"/>
                <a:gd name="T5" fmla="*/ 0 h 83"/>
                <a:gd name="T6" fmla="*/ 0 w 118"/>
                <a:gd name="T7" fmla="*/ 0 h 83"/>
                <a:gd name="T8" fmla="*/ 2147482581 w 118"/>
                <a:gd name="T9" fmla="*/ 2147482346 h 83"/>
                <a:gd name="T10" fmla="*/ 2147482581 w 118"/>
                <a:gd name="T11" fmla="*/ 2147482346 h 83"/>
                <a:gd name="T12" fmla="*/ 0 w 118"/>
                <a:gd name="T13" fmla="*/ 2147482346 h 83"/>
                <a:gd name="T14" fmla="*/ 0 w 118"/>
                <a:gd name="T15" fmla="*/ 2147482346 h 83"/>
                <a:gd name="T16" fmla="*/ 0 w 118"/>
                <a:gd name="T17" fmla="*/ 2147482346 h 83"/>
                <a:gd name="T18" fmla="*/ 0 w 118"/>
                <a:gd name="T19" fmla="*/ 2147482346 h 83"/>
                <a:gd name="T20" fmla="*/ 2147482581 w 118"/>
                <a:gd name="T21" fmla="*/ 2147482346 h 83"/>
                <a:gd name="T22" fmla="*/ 2147482581 w 118"/>
                <a:gd name="T23" fmla="*/ 2147482346 h 83"/>
                <a:gd name="T24" fmla="*/ 2147482581 w 118"/>
                <a:gd name="T25" fmla="*/ 2147482346 h 83"/>
                <a:gd name="T26" fmla="*/ 0 w 118"/>
                <a:gd name="T27" fmla="*/ 2147482346 h 83"/>
                <a:gd name="T28" fmla="*/ 0 w 118"/>
                <a:gd name="T29" fmla="*/ 0 h 83"/>
                <a:gd name="T30" fmla="*/ 2147482581 w 118"/>
                <a:gd name="T31" fmla="*/ 0 h 83"/>
                <a:gd name="T32" fmla="*/ 2147482581 w 118"/>
                <a:gd name="T33" fmla="*/ 2147482346 h 83"/>
                <a:gd name="T34" fmla="*/ 2147482581 w 118"/>
                <a:gd name="T35" fmla="*/ 2147482346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8"/>
                <a:gd name="T55" fmla="*/ 0 h 83"/>
                <a:gd name="T56" fmla="*/ 118 w 118"/>
                <a:gd name="T57" fmla="*/ 83 h 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8" h="83">
                  <a:moveTo>
                    <a:pt x="11" y="36"/>
                  </a:moveTo>
                  <a:cubicBezTo>
                    <a:pt x="7" y="24"/>
                    <a:pt x="4" y="12"/>
                    <a:pt x="0" y="0"/>
                  </a:cubicBezTo>
                  <a:lnTo>
                    <a:pt x="118" y="36"/>
                  </a:lnTo>
                  <a:lnTo>
                    <a:pt x="118" y="48"/>
                  </a:lnTo>
                  <a:cubicBezTo>
                    <a:pt x="79" y="60"/>
                    <a:pt x="39" y="71"/>
                    <a:pt x="0" y="83"/>
                  </a:cubicBezTo>
                  <a:lnTo>
                    <a:pt x="0" y="71"/>
                  </a:lnTo>
                  <a:cubicBezTo>
                    <a:pt x="39" y="59"/>
                    <a:pt x="79" y="48"/>
                    <a:pt x="118" y="36"/>
                  </a:cubicBezTo>
                  <a:lnTo>
                    <a:pt x="118" y="4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3" y="36"/>
                  </a:lnTo>
                  <a:lnTo>
                    <a:pt x="11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1" name="Freeform 159"/>
            <p:cNvSpPr>
              <a:spLocks/>
            </p:cNvSpPr>
            <p:nvPr/>
          </p:nvSpPr>
          <p:spPr bwMode="auto">
            <a:xfrm>
              <a:off x="3205" y="3683"/>
              <a:ext cx="23" cy="35"/>
            </a:xfrm>
            <a:custGeom>
              <a:avLst/>
              <a:gdLst>
                <a:gd name="T0" fmla="*/ 0 w 23"/>
                <a:gd name="T1" fmla="*/ 2147482200 h 35"/>
                <a:gd name="T2" fmla="*/ 2147482424 w 23"/>
                <a:gd name="T3" fmla="*/ 0 h 35"/>
                <a:gd name="T4" fmla="*/ 2147482424 w 23"/>
                <a:gd name="T5" fmla="*/ 0 h 35"/>
                <a:gd name="T6" fmla="*/ 2147482424 w 23"/>
                <a:gd name="T7" fmla="*/ 0 h 35"/>
                <a:gd name="T8" fmla="*/ 2147482424 w 23"/>
                <a:gd name="T9" fmla="*/ 0 h 35"/>
                <a:gd name="T10" fmla="*/ 2147482424 w 23"/>
                <a:gd name="T11" fmla="*/ 2147482200 h 35"/>
                <a:gd name="T12" fmla="*/ 0 w 23"/>
                <a:gd name="T13" fmla="*/ 214748220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5"/>
                <a:gd name="T23" fmla="*/ 23 w 23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5">
                  <a:moveTo>
                    <a:pt x="0" y="35"/>
                  </a:moveTo>
                  <a:lnTo>
                    <a:pt x="11" y="0"/>
                  </a:lnTo>
                  <a:lnTo>
                    <a:pt x="23" y="0"/>
                  </a:lnTo>
                  <a:lnTo>
                    <a:pt x="11" y="35"/>
                  </a:lnTo>
                  <a:lnTo>
                    <a:pt x="0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" name="Freeform 160"/>
            <p:cNvSpPr>
              <a:spLocks/>
            </p:cNvSpPr>
            <p:nvPr/>
          </p:nvSpPr>
          <p:spPr bwMode="auto">
            <a:xfrm>
              <a:off x="3205" y="3647"/>
              <a:ext cx="118" cy="71"/>
            </a:xfrm>
            <a:custGeom>
              <a:avLst/>
              <a:gdLst>
                <a:gd name="T0" fmla="*/ 2147482581 w 118"/>
                <a:gd name="T1" fmla="*/ 2147482213 h 71"/>
                <a:gd name="T2" fmla="*/ 0 w 118"/>
                <a:gd name="T3" fmla="*/ 0 h 71"/>
                <a:gd name="T4" fmla="*/ 2147482581 w 118"/>
                <a:gd name="T5" fmla="*/ 2147482213 h 71"/>
                <a:gd name="T6" fmla="*/ 0 w 118"/>
                <a:gd name="T7" fmla="*/ 2147482213 h 71"/>
                <a:gd name="T8" fmla="*/ 2147482581 w 118"/>
                <a:gd name="T9" fmla="*/ 214748221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71"/>
                <a:gd name="T17" fmla="*/ 118 w 11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71">
                  <a:moveTo>
                    <a:pt x="11" y="36"/>
                  </a:moveTo>
                  <a:lnTo>
                    <a:pt x="0" y="0"/>
                  </a:lnTo>
                  <a:lnTo>
                    <a:pt x="118" y="36"/>
                  </a:lnTo>
                  <a:lnTo>
                    <a:pt x="0" y="71"/>
                  </a:lnTo>
                  <a:lnTo>
                    <a:pt x="11" y="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3" name="Rectangle 161"/>
            <p:cNvSpPr>
              <a:spLocks noChangeArrowheads="1"/>
            </p:cNvSpPr>
            <p:nvPr/>
          </p:nvSpPr>
          <p:spPr bwMode="auto">
            <a:xfrm>
              <a:off x="3015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4" name="Rectangle 162"/>
            <p:cNvSpPr>
              <a:spLocks noChangeArrowheads="1"/>
            </p:cNvSpPr>
            <p:nvPr/>
          </p:nvSpPr>
          <p:spPr bwMode="auto">
            <a:xfrm>
              <a:off x="3205" y="3683"/>
              <a:ext cx="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5" name="Rectangle 163"/>
            <p:cNvSpPr>
              <a:spLocks noChangeArrowheads="1"/>
            </p:cNvSpPr>
            <p:nvPr/>
          </p:nvSpPr>
          <p:spPr bwMode="auto">
            <a:xfrm>
              <a:off x="3015" y="3683"/>
              <a:ext cx="19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6" name="Rectangle 164"/>
            <p:cNvSpPr>
              <a:spLocks noChangeArrowheads="1"/>
            </p:cNvSpPr>
            <p:nvPr/>
          </p:nvSpPr>
          <p:spPr bwMode="auto">
            <a:xfrm>
              <a:off x="1725" y="3600"/>
              <a:ext cx="1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57" name="Rectangle 165"/>
            <p:cNvSpPr>
              <a:spLocks noChangeArrowheads="1"/>
            </p:cNvSpPr>
            <p:nvPr/>
          </p:nvSpPr>
          <p:spPr bwMode="auto">
            <a:xfrm>
              <a:off x="1832" y="3671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200" i="1">
                  <a:solidFill>
                    <a:srgbClr val="000000"/>
                  </a:solidFill>
                  <a:ea typeface="新細明體" pitchFamily="18" charset="-120"/>
                </a:rPr>
                <a:t>E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58" name="Rectangle 166"/>
            <p:cNvSpPr>
              <a:spLocks noChangeArrowheads="1"/>
            </p:cNvSpPr>
            <p:nvPr/>
          </p:nvSpPr>
          <p:spPr bwMode="auto">
            <a:xfrm>
              <a:off x="2743" y="3600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6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9" name="Rectangle 167"/>
            <p:cNvSpPr>
              <a:spLocks noChangeArrowheads="1"/>
            </p:cNvSpPr>
            <p:nvPr/>
          </p:nvSpPr>
          <p:spPr bwMode="auto">
            <a:xfrm>
              <a:off x="2767" y="3600"/>
              <a:ext cx="1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i="1">
                  <a:solidFill>
                    <a:srgbClr val="000000"/>
                  </a:solidFill>
                  <a:ea typeface="新細明體" pitchFamily="18" charset="-120"/>
                </a:rPr>
                <a:t>W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60" name="Rectangle 168"/>
            <p:cNvSpPr>
              <a:spLocks noChangeArrowheads="1"/>
            </p:cNvSpPr>
            <p:nvPr/>
          </p:nvSpPr>
          <p:spPr bwMode="auto">
            <a:xfrm>
              <a:off x="2873" y="3671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200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96"/>
          <p:cNvSpPr txBox="1">
            <a:spLocks noChangeArrowheads="1"/>
          </p:cNvSpPr>
          <p:nvPr/>
        </p:nvSpPr>
        <p:spPr bwMode="auto">
          <a:xfrm>
            <a:off x="2944813" y="279400"/>
            <a:ext cx="2090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Base </a:t>
            </a:r>
            <a:r>
              <a:rPr lang="en-US" altLang="zh-TW" sz="2800" b="1" i="1" dirty="0">
                <a:ea typeface="新細明體" pitchFamily="18" charset="-120"/>
              </a:rPr>
              <a:t>Current</a:t>
            </a:r>
          </a:p>
        </p:txBody>
      </p: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685800" y="914400"/>
            <a:ext cx="7470775" cy="2546350"/>
            <a:chOff x="722" y="1203"/>
            <a:chExt cx="4091" cy="1103"/>
          </a:xfrm>
        </p:grpSpPr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2175" y="1400"/>
              <a:ext cx="201" cy="63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2175" y="1400"/>
              <a:ext cx="21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2376" y="1400"/>
              <a:ext cx="12" cy="6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175" y="2039"/>
              <a:ext cx="20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175" y="1400"/>
              <a:ext cx="12" cy="63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335" y="1400"/>
              <a:ext cx="367" cy="63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335" y="1400"/>
              <a:ext cx="379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702" y="1400"/>
              <a:ext cx="12" cy="6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3335" y="2039"/>
              <a:ext cx="367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335" y="1400"/>
              <a:ext cx="12" cy="63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48" y="1400"/>
              <a:ext cx="2887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424" y="1400"/>
              <a:ext cx="11" cy="6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1548" y="2039"/>
              <a:ext cx="2876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1548" y="1400"/>
              <a:ext cx="12" cy="6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1678" y="1223"/>
              <a:ext cx="50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6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2000" b="1">
                  <a:solidFill>
                    <a:srgbClr val="000000"/>
                  </a:solidFill>
                  <a:ea typeface="新細明體" pitchFamily="18" charset="-120"/>
                </a:rPr>
                <a:t>emitter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566" y="1223"/>
              <a:ext cx="38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600">
                  <a:solidFill>
                    <a:srgbClr val="000000"/>
                  </a:solidFill>
                  <a:ea typeface="新細明體" pitchFamily="18" charset="-120"/>
                </a:rPr>
                <a:t>   </a:t>
              </a:r>
              <a:r>
                <a:rPr lang="en-US" altLang="zh-TW" sz="2000" b="1">
                  <a:solidFill>
                    <a:srgbClr val="000000"/>
                  </a:solidFill>
                  <a:ea typeface="新細明體" pitchFamily="18" charset="-120"/>
                </a:rPr>
                <a:t>base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735" y="1223"/>
              <a:ext cx="5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>
                  <a:solidFill>
                    <a:srgbClr val="000000"/>
                  </a:solidFill>
                  <a:ea typeface="新細明體" pitchFamily="18" charset="-120"/>
                </a:rPr>
                <a:t>collector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1465" y="1400"/>
              <a:ext cx="83" cy="63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1465" y="1400"/>
              <a:ext cx="95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1548" y="1400"/>
              <a:ext cx="12" cy="6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1465" y="2039"/>
              <a:ext cx="83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1465" y="1400"/>
              <a:ext cx="12" cy="6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1299" y="1708"/>
              <a:ext cx="12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45"/>
            <p:cNvSpPr>
              <a:spLocks/>
            </p:cNvSpPr>
            <p:nvPr/>
          </p:nvSpPr>
          <p:spPr bwMode="auto">
            <a:xfrm>
              <a:off x="1311" y="1708"/>
              <a:ext cx="12" cy="12"/>
            </a:xfrm>
            <a:custGeom>
              <a:avLst/>
              <a:gdLst>
                <a:gd name="T0" fmla="*/ 0 w 12"/>
                <a:gd name="T1" fmla="*/ 2147482453 h 12"/>
                <a:gd name="T2" fmla="*/ 0 w 12"/>
                <a:gd name="T3" fmla="*/ 2147482453 h 12"/>
                <a:gd name="T4" fmla="*/ 0 w 12"/>
                <a:gd name="T5" fmla="*/ 2147482453 h 12"/>
                <a:gd name="T6" fmla="*/ 2147482453 w 12"/>
                <a:gd name="T7" fmla="*/ 2147482453 h 12"/>
                <a:gd name="T8" fmla="*/ 2147482453 w 12"/>
                <a:gd name="T9" fmla="*/ 2147482453 h 12"/>
                <a:gd name="T10" fmla="*/ 2147482453 w 12"/>
                <a:gd name="T11" fmla="*/ 0 h 12"/>
                <a:gd name="T12" fmla="*/ 0 w 12"/>
                <a:gd name="T13" fmla="*/ 0 h 12"/>
                <a:gd name="T14" fmla="*/ 0 w 12"/>
                <a:gd name="T15" fmla="*/ 0 h 12"/>
                <a:gd name="T16" fmla="*/ 0 w 12"/>
                <a:gd name="T17" fmla="*/ 2147482453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1157" y="1661"/>
              <a:ext cx="154" cy="94"/>
            </a:xfrm>
            <a:custGeom>
              <a:avLst/>
              <a:gdLst>
                <a:gd name="T0" fmla="*/ 2147482285 w 154"/>
                <a:gd name="T1" fmla="*/ 2147482439 h 94"/>
                <a:gd name="T2" fmla="*/ 2147482285 w 154"/>
                <a:gd name="T3" fmla="*/ 2147482439 h 94"/>
                <a:gd name="T4" fmla="*/ 2147482285 w 154"/>
                <a:gd name="T5" fmla="*/ 2147482439 h 94"/>
                <a:gd name="T6" fmla="*/ 2147482285 w 154"/>
                <a:gd name="T7" fmla="*/ 2147482439 h 94"/>
                <a:gd name="T8" fmla="*/ 0 w 154"/>
                <a:gd name="T9" fmla="*/ 2147482439 h 94"/>
                <a:gd name="T10" fmla="*/ 0 w 154"/>
                <a:gd name="T11" fmla="*/ 2147482439 h 94"/>
                <a:gd name="T12" fmla="*/ 2147482285 w 154"/>
                <a:gd name="T13" fmla="*/ 0 h 94"/>
                <a:gd name="T14" fmla="*/ 2147482285 w 154"/>
                <a:gd name="T15" fmla="*/ 0 h 94"/>
                <a:gd name="T16" fmla="*/ 2147482285 w 154"/>
                <a:gd name="T17" fmla="*/ 2147482439 h 94"/>
                <a:gd name="T18" fmla="*/ 2147482285 w 154"/>
                <a:gd name="T19" fmla="*/ 2147482439 h 94"/>
                <a:gd name="T20" fmla="*/ 0 w 154"/>
                <a:gd name="T21" fmla="*/ 2147482439 h 94"/>
                <a:gd name="T22" fmla="*/ 0 w 154"/>
                <a:gd name="T23" fmla="*/ 2147482439 h 94"/>
                <a:gd name="T24" fmla="*/ 0 w 154"/>
                <a:gd name="T25" fmla="*/ 2147482439 h 94"/>
                <a:gd name="T26" fmla="*/ 2147482285 w 154"/>
                <a:gd name="T27" fmla="*/ 2147482439 h 94"/>
                <a:gd name="T28" fmla="*/ 2147482285 w 154"/>
                <a:gd name="T29" fmla="*/ 2147482439 h 94"/>
                <a:gd name="T30" fmla="*/ 2147482285 w 154"/>
                <a:gd name="T31" fmla="*/ 2147482439 h 94"/>
                <a:gd name="T32" fmla="*/ 2147482285 w 154"/>
                <a:gd name="T33" fmla="*/ 2147482439 h 94"/>
                <a:gd name="T34" fmla="*/ 2147482285 w 154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4"/>
                <a:gd name="T55" fmla="*/ 0 h 94"/>
                <a:gd name="T56" fmla="*/ 154 w 154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4" h="94">
                  <a:moveTo>
                    <a:pt x="142" y="59"/>
                  </a:moveTo>
                  <a:cubicBezTo>
                    <a:pt x="146" y="71"/>
                    <a:pt x="150" y="82"/>
                    <a:pt x="154" y="94"/>
                  </a:cubicBezTo>
                  <a:lnTo>
                    <a:pt x="0" y="59"/>
                  </a:lnTo>
                  <a:lnTo>
                    <a:pt x="0" y="47"/>
                  </a:lnTo>
                  <a:lnTo>
                    <a:pt x="154" y="0"/>
                  </a:lnTo>
                  <a:lnTo>
                    <a:pt x="154" y="12"/>
                  </a:lnTo>
                  <a:lnTo>
                    <a:pt x="0" y="59"/>
                  </a:lnTo>
                  <a:lnTo>
                    <a:pt x="0" y="47"/>
                  </a:lnTo>
                  <a:lnTo>
                    <a:pt x="154" y="82"/>
                  </a:lnTo>
                  <a:lnTo>
                    <a:pt x="154" y="94"/>
                  </a:lnTo>
                  <a:lnTo>
                    <a:pt x="142" y="94"/>
                  </a:lnTo>
                  <a:cubicBezTo>
                    <a:pt x="138" y="82"/>
                    <a:pt x="134" y="71"/>
                    <a:pt x="130" y="59"/>
                  </a:cubicBezTo>
                  <a:lnTo>
                    <a:pt x="142" y="5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47"/>
            <p:cNvSpPr>
              <a:spLocks/>
            </p:cNvSpPr>
            <p:nvPr/>
          </p:nvSpPr>
          <p:spPr bwMode="auto">
            <a:xfrm>
              <a:off x="1287" y="1673"/>
              <a:ext cx="24" cy="47"/>
            </a:xfrm>
            <a:custGeom>
              <a:avLst/>
              <a:gdLst>
                <a:gd name="T0" fmla="*/ 2147482453 w 24"/>
                <a:gd name="T1" fmla="*/ 0 h 47"/>
                <a:gd name="T2" fmla="*/ 2147482453 w 24"/>
                <a:gd name="T3" fmla="*/ 2147482439 h 47"/>
                <a:gd name="T4" fmla="*/ 0 w 24"/>
                <a:gd name="T5" fmla="*/ 2147482439 h 47"/>
                <a:gd name="T6" fmla="*/ 0 w 24"/>
                <a:gd name="T7" fmla="*/ 2147482439 h 47"/>
                <a:gd name="T8" fmla="*/ 0 w 24"/>
                <a:gd name="T9" fmla="*/ 2147482439 h 47"/>
                <a:gd name="T10" fmla="*/ 2147482453 w 24"/>
                <a:gd name="T11" fmla="*/ 0 h 47"/>
                <a:gd name="T12" fmla="*/ 2147482453 w 24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47"/>
                <a:gd name="T23" fmla="*/ 24 w 24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47">
                  <a:moveTo>
                    <a:pt x="24" y="0"/>
                  </a:moveTo>
                  <a:lnTo>
                    <a:pt x="12" y="47"/>
                  </a:lnTo>
                  <a:lnTo>
                    <a:pt x="0" y="47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1157" y="1673"/>
              <a:ext cx="154" cy="82"/>
            </a:xfrm>
            <a:custGeom>
              <a:avLst/>
              <a:gdLst>
                <a:gd name="T0" fmla="*/ 2147482285 w 154"/>
                <a:gd name="T1" fmla="*/ 2147482337 h 82"/>
                <a:gd name="T2" fmla="*/ 2147482285 w 154"/>
                <a:gd name="T3" fmla="*/ 2147482337 h 82"/>
                <a:gd name="T4" fmla="*/ 0 w 154"/>
                <a:gd name="T5" fmla="*/ 2147482337 h 82"/>
                <a:gd name="T6" fmla="*/ 2147482285 w 154"/>
                <a:gd name="T7" fmla="*/ 0 h 82"/>
                <a:gd name="T8" fmla="*/ 2147482285 w 154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2"/>
                <a:gd name="T17" fmla="*/ 154 w 154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2">
                  <a:moveTo>
                    <a:pt x="142" y="47"/>
                  </a:moveTo>
                  <a:lnTo>
                    <a:pt x="154" y="82"/>
                  </a:lnTo>
                  <a:lnTo>
                    <a:pt x="0" y="47"/>
                  </a:lnTo>
                  <a:lnTo>
                    <a:pt x="154" y="0"/>
                  </a:lnTo>
                  <a:lnTo>
                    <a:pt x="142" y="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1465" y="1708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1311" y="1720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1311" y="1708"/>
              <a:ext cx="154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4577" y="1708"/>
              <a:ext cx="24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53"/>
            <p:cNvSpPr>
              <a:spLocks/>
            </p:cNvSpPr>
            <p:nvPr/>
          </p:nvSpPr>
          <p:spPr bwMode="auto">
            <a:xfrm>
              <a:off x="4589" y="1708"/>
              <a:ext cx="12" cy="12"/>
            </a:xfrm>
            <a:custGeom>
              <a:avLst/>
              <a:gdLst>
                <a:gd name="T0" fmla="*/ 0 w 12"/>
                <a:gd name="T1" fmla="*/ 2147482453 h 12"/>
                <a:gd name="T2" fmla="*/ 0 w 12"/>
                <a:gd name="T3" fmla="*/ 2147482453 h 12"/>
                <a:gd name="T4" fmla="*/ 2147482453 w 12"/>
                <a:gd name="T5" fmla="*/ 2147482453 h 12"/>
                <a:gd name="T6" fmla="*/ 2147482453 w 12"/>
                <a:gd name="T7" fmla="*/ 2147482453 h 12"/>
                <a:gd name="T8" fmla="*/ 2147482453 w 12"/>
                <a:gd name="T9" fmla="*/ 2147482453 h 12"/>
                <a:gd name="T10" fmla="*/ 2147482453 w 12"/>
                <a:gd name="T11" fmla="*/ 0 h 12"/>
                <a:gd name="T12" fmla="*/ 2147482453 w 12"/>
                <a:gd name="T13" fmla="*/ 0 h 12"/>
                <a:gd name="T14" fmla="*/ 0 w 12"/>
                <a:gd name="T15" fmla="*/ 0 h 12"/>
                <a:gd name="T16" fmla="*/ 0 w 12"/>
                <a:gd name="T17" fmla="*/ 2147482453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54"/>
            <p:cNvSpPr>
              <a:spLocks/>
            </p:cNvSpPr>
            <p:nvPr/>
          </p:nvSpPr>
          <p:spPr bwMode="auto">
            <a:xfrm>
              <a:off x="4447" y="1661"/>
              <a:ext cx="142" cy="94"/>
            </a:xfrm>
            <a:custGeom>
              <a:avLst/>
              <a:gdLst>
                <a:gd name="T0" fmla="*/ 2147482213 w 142"/>
                <a:gd name="T1" fmla="*/ 2147482439 h 94"/>
                <a:gd name="T2" fmla="*/ 2147482213 w 142"/>
                <a:gd name="T3" fmla="*/ 2147482439 h 94"/>
                <a:gd name="T4" fmla="*/ 2147482213 w 142"/>
                <a:gd name="T5" fmla="*/ 2147482439 h 94"/>
                <a:gd name="T6" fmla="*/ 2147482213 w 142"/>
                <a:gd name="T7" fmla="*/ 2147482439 h 94"/>
                <a:gd name="T8" fmla="*/ 0 w 142"/>
                <a:gd name="T9" fmla="*/ 2147482439 h 94"/>
                <a:gd name="T10" fmla="*/ 0 w 142"/>
                <a:gd name="T11" fmla="*/ 2147482439 h 94"/>
                <a:gd name="T12" fmla="*/ 2147482213 w 142"/>
                <a:gd name="T13" fmla="*/ 0 h 94"/>
                <a:gd name="T14" fmla="*/ 2147482213 w 142"/>
                <a:gd name="T15" fmla="*/ 0 h 94"/>
                <a:gd name="T16" fmla="*/ 2147482213 w 142"/>
                <a:gd name="T17" fmla="*/ 2147482439 h 94"/>
                <a:gd name="T18" fmla="*/ 2147482213 w 142"/>
                <a:gd name="T19" fmla="*/ 2147482439 h 94"/>
                <a:gd name="T20" fmla="*/ 0 w 142"/>
                <a:gd name="T21" fmla="*/ 2147482439 h 94"/>
                <a:gd name="T22" fmla="*/ 0 w 142"/>
                <a:gd name="T23" fmla="*/ 2147482439 h 94"/>
                <a:gd name="T24" fmla="*/ 0 w 142"/>
                <a:gd name="T25" fmla="*/ 2147482439 h 94"/>
                <a:gd name="T26" fmla="*/ 2147482213 w 142"/>
                <a:gd name="T27" fmla="*/ 2147482439 h 94"/>
                <a:gd name="T28" fmla="*/ 2147482213 w 142"/>
                <a:gd name="T29" fmla="*/ 2147482439 h 94"/>
                <a:gd name="T30" fmla="*/ 2147482213 w 142"/>
                <a:gd name="T31" fmla="*/ 2147482439 h 94"/>
                <a:gd name="T32" fmla="*/ 2147482213 w 142"/>
                <a:gd name="T33" fmla="*/ 2147482439 h 94"/>
                <a:gd name="T34" fmla="*/ 2147482213 w 142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"/>
                <a:gd name="T55" fmla="*/ 0 h 94"/>
                <a:gd name="T56" fmla="*/ 142 w 142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" h="94">
                  <a:moveTo>
                    <a:pt x="130" y="59"/>
                  </a:moveTo>
                  <a:cubicBezTo>
                    <a:pt x="134" y="71"/>
                    <a:pt x="138" y="82"/>
                    <a:pt x="142" y="94"/>
                  </a:cubicBezTo>
                  <a:lnTo>
                    <a:pt x="0" y="59"/>
                  </a:lnTo>
                  <a:lnTo>
                    <a:pt x="0" y="47"/>
                  </a:lnTo>
                  <a:lnTo>
                    <a:pt x="142" y="0"/>
                  </a:lnTo>
                  <a:lnTo>
                    <a:pt x="142" y="12"/>
                  </a:lnTo>
                  <a:lnTo>
                    <a:pt x="0" y="59"/>
                  </a:lnTo>
                  <a:lnTo>
                    <a:pt x="0" y="47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30" y="94"/>
                  </a:lnTo>
                  <a:cubicBezTo>
                    <a:pt x="126" y="82"/>
                    <a:pt x="123" y="71"/>
                    <a:pt x="119" y="59"/>
                  </a:cubicBezTo>
                  <a:lnTo>
                    <a:pt x="130" y="5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4566" y="1673"/>
              <a:ext cx="23" cy="47"/>
            </a:xfrm>
            <a:custGeom>
              <a:avLst/>
              <a:gdLst>
                <a:gd name="T0" fmla="*/ 2147482424 w 23"/>
                <a:gd name="T1" fmla="*/ 0 h 47"/>
                <a:gd name="T2" fmla="*/ 2147482424 w 23"/>
                <a:gd name="T3" fmla="*/ 2147482439 h 47"/>
                <a:gd name="T4" fmla="*/ 0 w 23"/>
                <a:gd name="T5" fmla="*/ 2147482439 h 47"/>
                <a:gd name="T6" fmla="*/ 0 w 23"/>
                <a:gd name="T7" fmla="*/ 2147482439 h 47"/>
                <a:gd name="T8" fmla="*/ 0 w 23"/>
                <a:gd name="T9" fmla="*/ 2147482439 h 47"/>
                <a:gd name="T10" fmla="*/ 2147482424 w 23"/>
                <a:gd name="T11" fmla="*/ 0 h 47"/>
                <a:gd name="T12" fmla="*/ 2147482424 w 23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47"/>
                <a:gd name="T23" fmla="*/ 23 w 23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47">
                  <a:moveTo>
                    <a:pt x="23" y="0"/>
                  </a:moveTo>
                  <a:lnTo>
                    <a:pt x="11" y="47"/>
                  </a:lnTo>
                  <a:lnTo>
                    <a:pt x="0" y="47"/>
                  </a:lnTo>
                  <a:lnTo>
                    <a:pt x="11" y="0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4447" y="1673"/>
              <a:ext cx="142" cy="82"/>
            </a:xfrm>
            <a:custGeom>
              <a:avLst/>
              <a:gdLst>
                <a:gd name="T0" fmla="*/ 2147482213 w 142"/>
                <a:gd name="T1" fmla="*/ 2147482337 h 82"/>
                <a:gd name="T2" fmla="*/ 2147482213 w 142"/>
                <a:gd name="T3" fmla="*/ 2147482337 h 82"/>
                <a:gd name="T4" fmla="*/ 0 w 142"/>
                <a:gd name="T5" fmla="*/ 2147482337 h 82"/>
                <a:gd name="T6" fmla="*/ 2147482213 w 142"/>
                <a:gd name="T7" fmla="*/ 0 h 82"/>
                <a:gd name="T8" fmla="*/ 2147482213 w 142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82"/>
                <a:gd name="T17" fmla="*/ 142 w 14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82">
                  <a:moveTo>
                    <a:pt x="130" y="47"/>
                  </a:moveTo>
                  <a:lnTo>
                    <a:pt x="142" y="82"/>
                  </a:lnTo>
                  <a:lnTo>
                    <a:pt x="0" y="47"/>
                  </a:lnTo>
                  <a:lnTo>
                    <a:pt x="142" y="0"/>
                  </a:lnTo>
                  <a:lnTo>
                    <a:pt x="130" y="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4601" y="1720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4660" y="1708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4601" y="1708"/>
              <a:ext cx="59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1143" y="1219"/>
              <a:ext cx="43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contact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932" y="1542"/>
              <a:ext cx="3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8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953" y="1542"/>
              <a:ext cx="5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b="1">
                <a:ea typeface="新細明體" pitchFamily="18" charset="-120"/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1015" y="1625"/>
              <a:ext cx="8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E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4660" y="1625"/>
              <a:ext cx="25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3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4684" y="1566"/>
              <a:ext cx="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sz="2000" b="1">
                <a:ea typeface="新細明體" pitchFamily="18" charset="-120"/>
              </a:endParaRP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4731" y="1649"/>
              <a:ext cx="8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C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3737" y="1554"/>
              <a:ext cx="24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0" name="Freeform 68"/>
            <p:cNvSpPr>
              <a:spLocks/>
            </p:cNvSpPr>
            <p:nvPr/>
          </p:nvSpPr>
          <p:spPr bwMode="auto">
            <a:xfrm>
              <a:off x="3725" y="1554"/>
              <a:ext cx="12" cy="12"/>
            </a:xfrm>
            <a:custGeom>
              <a:avLst/>
              <a:gdLst>
                <a:gd name="T0" fmla="*/ 2147482453 w 12"/>
                <a:gd name="T1" fmla="*/ 0 h 12"/>
                <a:gd name="T2" fmla="*/ 2147482453 w 12"/>
                <a:gd name="T3" fmla="*/ 0 h 12"/>
                <a:gd name="T4" fmla="*/ 2147482453 w 12"/>
                <a:gd name="T5" fmla="*/ 0 h 12"/>
                <a:gd name="T6" fmla="*/ 0 w 12"/>
                <a:gd name="T7" fmla="*/ 0 h 12"/>
                <a:gd name="T8" fmla="*/ 0 w 12"/>
                <a:gd name="T9" fmla="*/ 0 h 12"/>
                <a:gd name="T10" fmla="*/ 0 w 12"/>
                <a:gd name="T11" fmla="*/ 2147482453 h 12"/>
                <a:gd name="T12" fmla="*/ 2147482453 w 12"/>
                <a:gd name="T13" fmla="*/ 2147482453 h 12"/>
                <a:gd name="T14" fmla="*/ 2147482453 w 12"/>
                <a:gd name="T15" fmla="*/ 2147482453 h 12"/>
                <a:gd name="T16" fmla="*/ 2147482453 w 12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1" name="Freeform 69"/>
            <p:cNvSpPr>
              <a:spLocks/>
            </p:cNvSpPr>
            <p:nvPr/>
          </p:nvSpPr>
          <p:spPr bwMode="auto">
            <a:xfrm>
              <a:off x="3725" y="1519"/>
              <a:ext cx="166" cy="94"/>
            </a:xfrm>
            <a:custGeom>
              <a:avLst/>
              <a:gdLst>
                <a:gd name="T0" fmla="*/ 2147482346 w 166"/>
                <a:gd name="T1" fmla="*/ 2147482439 h 94"/>
                <a:gd name="T2" fmla="*/ 2147482346 w 166"/>
                <a:gd name="T3" fmla="*/ 2147482439 h 94"/>
                <a:gd name="T4" fmla="*/ 2147482346 w 166"/>
                <a:gd name="T5" fmla="*/ 0 h 94"/>
                <a:gd name="T6" fmla="*/ 2147482346 w 166"/>
                <a:gd name="T7" fmla="*/ 0 h 94"/>
                <a:gd name="T8" fmla="*/ 2147482346 w 166"/>
                <a:gd name="T9" fmla="*/ 2147482439 h 94"/>
                <a:gd name="T10" fmla="*/ 2147482346 w 166"/>
                <a:gd name="T11" fmla="*/ 2147482439 h 94"/>
                <a:gd name="T12" fmla="*/ 2147482346 w 166"/>
                <a:gd name="T13" fmla="*/ 2147482439 h 94"/>
                <a:gd name="T14" fmla="*/ 0 w 166"/>
                <a:gd name="T15" fmla="*/ 2147482439 h 94"/>
                <a:gd name="T16" fmla="*/ 2147482346 w 166"/>
                <a:gd name="T17" fmla="*/ 2147482439 h 94"/>
                <a:gd name="T18" fmla="*/ 2147482346 w 166"/>
                <a:gd name="T19" fmla="*/ 2147482439 h 94"/>
                <a:gd name="T20" fmla="*/ 2147482346 w 166"/>
                <a:gd name="T21" fmla="*/ 2147482439 h 94"/>
                <a:gd name="T22" fmla="*/ 2147482346 w 166"/>
                <a:gd name="T23" fmla="*/ 2147482439 h 94"/>
                <a:gd name="T24" fmla="*/ 2147482346 w 166"/>
                <a:gd name="T25" fmla="*/ 2147482439 h 94"/>
                <a:gd name="T26" fmla="*/ 2147482346 w 166"/>
                <a:gd name="T27" fmla="*/ 2147482439 h 94"/>
                <a:gd name="T28" fmla="*/ 2147482346 w 166"/>
                <a:gd name="T29" fmla="*/ 0 h 94"/>
                <a:gd name="T30" fmla="*/ 2147482346 w 166"/>
                <a:gd name="T31" fmla="*/ 0 h 94"/>
                <a:gd name="T32" fmla="*/ 2147482346 w 166"/>
                <a:gd name="T33" fmla="*/ 2147482439 h 94"/>
                <a:gd name="T34" fmla="*/ 2147482346 w 166"/>
                <a:gd name="T35" fmla="*/ 2147482439 h 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"/>
                <a:gd name="T55" fmla="*/ 0 h 94"/>
                <a:gd name="T56" fmla="*/ 166 w 166"/>
                <a:gd name="T57" fmla="*/ 94 h 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" h="94">
                  <a:moveTo>
                    <a:pt x="36" y="47"/>
                  </a:moveTo>
                  <a:lnTo>
                    <a:pt x="12" y="11"/>
                  </a:lnTo>
                  <a:lnTo>
                    <a:pt x="12" y="0"/>
                  </a:lnTo>
                  <a:lnTo>
                    <a:pt x="166" y="35"/>
                  </a:lnTo>
                  <a:lnTo>
                    <a:pt x="166" y="47"/>
                  </a:lnTo>
                  <a:lnTo>
                    <a:pt x="12" y="94"/>
                  </a:lnTo>
                  <a:lnTo>
                    <a:pt x="0" y="94"/>
                  </a:lnTo>
                  <a:lnTo>
                    <a:pt x="12" y="82"/>
                  </a:lnTo>
                  <a:lnTo>
                    <a:pt x="166" y="35"/>
                  </a:lnTo>
                  <a:lnTo>
                    <a:pt x="166" y="47"/>
                  </a:lnTo>
                  <a:lnTo>
                    <a:pt x="12" y="11"/>
                  </a:lnTo>
                  <a:lnTo>
                    <a:pt x="12" y="0"/>
                  </a:lnTo>
                  <a:lnTo>
                    <a:pt x="24" y="0"/>
                  </a:lnTo>
                  <a:cubicBezTo>
                    <a:pt x="32" y="12"/>
                    <a:pt x="40" y="23"/>
                    <a:pt x="48" y="35"/>
                  </a:cubicBezTo>
                  <a:lnTo>
                    <a:pt x="36" y="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2" name="Freeform 70"/>
            <p:cNvSpPr>
              <a:spLocks/>
            </p:cNvSpPr>
            <p:nvPr/>
          </p:nvSpPr>
          <p:spPr bwMode="auto">
            <a:xfrm>
              <a:off x="3737" y="1554"/>
              <a:ext cx="36" cy="47"/>
            </a:xfrm>
            <a:custGeom>
              <a:avLst/>
              <a:gdLst>
                <a:gd name="T0" fmla="*/ 0 w 36"/>
                <a:gd name="T1" fmla="*/ 2147482439 h 47"/>
                <a:gd name="T2" fmla="*/ 2147482226 w 36"/>
                <a:gd name="T3" fmla="*/ 0 h 47"/>
                <a:gd name="T4" fmla="*/ 2147482226 w 36"/>
                <a:gd name="T5" fmla="*/ 0 h 47"/>
                <a:gd name="T6" fmla="*/ 2147482226 w 36"/>
                <a:gd name="T7" fmla="*/ 0 h 47"/>
                <a:gd name="T8" fmla="*/ 2147482226 w 36"/>
                <a:gd name="T9" fmla="*/ 0 h 47"/>
                <a:gd name="T10" fmla="*/ 2147482226 w 36"/>
                <a:gd name="T11" fmla="*/ 2147482439 h 47"/>
                <a:gd name="T12" fmla="*/ 0 w 36"/>
                <a:gd name="T13" fmla="*/ 2147482439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7"/>
                <a:gd name="T23" fmla="*/ 36 w 3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7">
                  <a:moveTo>
                    <a:pt x="0" y="47"/>
                  </a:moveTo>
                  <a:lnTo>
                    <a:pt x="24" y="0"/>
                  </a:lnTo>
                  <a:lnTo>
                    <a:pt x="36" y="0"/>
                  </a:lnTo>
                  <a:lnTo>
                    <a:pt x="12" y="47"/>
                  </a:lnTo>
                  <a:lnTo>
                    <a:pt x="0" y="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3" name="Freeform 71"/>
            <p:cNvSpPr>
              <a:spLocks/>
            </p:cNvSpPr>
            <p:nvPr/>
          </p:nvSpPr>
          <p:spPr bwMode="auto">
            <a:xfrm>
              <a:off x="3737" y="1519"/>
              <a:ext cx="154" cy="82"/>
            </a:xfrm>
            <a:custGeom>
              <a:avLst/>
              <a:gdLst>
                <a:gd name="T0" fmla="*/ 2147482285 w 154"/>
                <a:gd name="T1" fmla="*/ 2147482337 h 82"/>
                <a:gd name="T2" fmla="*/ 0 w 154"/>
                <a:gd name="T3" fmla="*/ 0 h 82"/>
                <a:gd name="T4" fmla="*/ 2147482285 w 154"/>
                <a:gd name="T5" fmla="*/ 2147482337 h 82"/>
                <a:gd name="T6" fmla="*/ 0 w 154"/>
                <a:gd name="T7" fmla="*/ 2147482337 h 82"/>
                <a:gd name="T8" fmla="*/ 2147482285 w 154"/>
                <a:gd name="T9" fmla="*/ 214748233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2"/>
                <a:gd name="T17" fmla="*/ 154 w 154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2">
                  <a:moveTo>
                    <a:pt x="24" y="35"/>
                  </a:moveTo>
                  <a:lnTo>
                    <a:pt x="0" y="0"/>
                  </a:lnTo>
                  <a:lnTo>
                    <a:pt x="154" y="35"/>
                  </a:lnTo>
                  <a:lnTo>
                    <a:pt x="0" y="82"/>
                  </a:lnTo>
                  <a:lnTo>
                    <a:pt x="24" y="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1891" y="1554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3737" y="1554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" name="Rectangle 74"/>
            <p:cNvSpPr>
              <a:spLocks noChangeArrowheads="1"/>
            </p:cNvSpPr>
            <p:nvPr/>
          </p:nvSpPr>
          <p:spPr bwMode="auto">
            <a:xfrm>
              <a:off x="1891" y="1554"/>
              <a:ext cx="1846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2530" y="1400"/>
              <a:ext cx="76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FF0000"/>
                  </a:solidFill>
                  <a:ea typeface="新細明體" pitchFamily="18" charset="-120"/>
                </a:rPr>
                <a:t>electron flow</a:t>
              </a:r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4021" y="1554"/>
              <a:ext cx="12" cy="1"/>
            </a:xfrm>
            <a:custGeom>
              <a:avLst/>
              <a:gdLst>
                <a:gd name="T0" fmla="*/ 0 w 12"/>
                <a:gd name="T1" fmla="*/ 0 h 1588"/>
                <a:gd name="T2" fmla="*/ 0 w 12"/>
                <a:gd name="T3" fmla="*/ 0 h 1588"/>
                <a:gd name="T4" fmla="*/ 0 w 12"/>
                <a:gd name="T5" fmla="*/ 0 h 1588"/>
                <a:gd name="T6" fmla="*/ 2147482453 w 12"/>
                <a:gd name="T7" fmla="*/ 0 h 1588"/>
                <a:gd name="T8" fmla="*/ 2147482453 w 12"/>
                <a:gd name="T9" fmla="*/ 0 h 1588"/>
                <a:gd name="T10" fmla="*/ 2147482453 w 12"/>
                <a:gd name="T11" fmla="*/ 0 h 1588"/>
                <a:gd name="T12" fmla="*/ 0 w 12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588"/>
                <a:gd name="T23" fmla="*/ 12 w 12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588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3938" y="1459"/>
              <a:ext cx="1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TW" altLang="en-US" sz="1500">
                  <a:solidFill>
                    <a:srgbClr val="000000"/>
                  </a:solidFill>
                  <a:ea typeface="新細明體" pitchFamily="18" charset="-120"/>
                </a:rPr>
                <a:t> </a:t>
              </a:r>
              <a:r>
                <a:rPr lang="en-US" altLang="zh-TW" sz="2000" b="1">
                  <a:solidFill>
                    <a:srgbClr val="FF0000"/>
                  </a:solidFill>
                  <a:latin typeface="Arial" pitchFamily="34" charset="0"/>
                  <a:ea typeface="新細明體" pitchFamily="18" charset="-120"/>
                </a:rPr>
                <a:t>–</a:t>
              </a: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2045" y="1874"/>
              <a:ext cx="12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2057" y="1873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2147482453 h 12"/>
                <a:gd name="T4" fmla="*/ 0 w 11"/>
                <a:gd name="T5" fmla="*/ 2147482453 h 12"/>
                <a:gd name="T6" fmla="*/ 2147482391 w 11"/>
                <a:gd name="T7" fmla="*/ 2147482453 h 12"/>
                <a:gd name="T8" fmla="*/ 2147482391 w 11"/>
                <a:gd name="T9" fmla="*/ 0 h 12"/>
                <a:gd name="T10" fmla="*/ 2147482391 w 11"/>
                <a:gd name="T11" fmla="*/ 0 h 12"/>
                <a:gd name="T12" fmla="*/ 0 w 11"/>
                <a:gd name="T13" fmla="*/ 0 h 12"/>
                <a:gd name="T14" fmla="*/ 0 w 11"/>
                <a:gd name="T15" fmla="*/ 0 h 12"/>
                <a:gd name="T16" fmla="*/ 0 w 11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12"/>
                <a:gd name="T29" fmla="*/ 11 w 11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12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1903" y="1838"/>
              <a:ext cx="154" cy="95"/>
            </a:xfrm>
            <a:custGeom>
              <a:avLst/>
              <a:gdLst>
                <a:gd name="T0" fmla="*/ 2147482285 w 154"/>
                <a:gd name="T1" fmla="*/ 2147482446 h 95"/>
                <a:gd name="T2" fmla="*/ 2147482285 w 154"/>
                <a:gd name="T3" fmla="*/ 2147482446 h 95"/>
                <a:gd name="T4" fmla="*/ 2147482285 w 154"/>
                <a:gd name="T5" fmla="*/ 2147482446 h 95"/>
                <a:gd name="T6" fmla="*/ 2147482285 w 154"/>
                <a:gd name="T7" fmla="*/ 2147482446 h 95"/>
                <a:gd name="T8" fmla="*/ 0 w 154"/>
                <a:gd name="T9" fmla="*/ 2147482446 h 95"/>
                <a:gd name="T10" fmla="*/ 0 w 154"/>
                <a:gd name="T11" fmla="*/ 2147482446 h 95"/>
                <a:gd name="T12" fmla="*/ 0 w 154"/>
                <a:gd name="T13" fmla="*/ 2147482446 h 95"/>
                <a:gd name="T14" fmla="*/ 2147482285 w 154"/>
                <a:gd name="T15" fmla="*/ 0 h 95"/>
                <a:gd name="T16" fmla="*/ 2147482285 w 154"/>
                <a:gd name="T17" fmla="*/ 0 h 95"/>
                <a:gd name="T18" fmla="*/ 2147482285 w 154"/>
                <a:gd name="T19" fmla="*/ 2147482446 h 95"/>
                <a:gd name="T20" fmla="*/ 2147482285 w 154"/>
                <a:gd name="T21" fmla="*/ 2147482446 h 95"/>
                <a:gd name="T22" fmla="*/ 0 w 154"/>
                <a:gd name="T23" fmla="*/ 2147482446 h 95"/>
                <a:gd name="T24" fmla="*/ 0 w 154"/>
                <a:gd name="T25" fmla="*/ 2147482446 h 95"/>
                <a:gd name="T26" fmla="*/ 0 w 154"/>
                <a:gd name="T27" fmla="*/ 2147482446 h 95"/>
                <a:gd name="T28" fmla="*/ 2147482285 w 154"/>
                <a:gd name="T29" fmla="*/ 2147482446 h 95"/>
                <a:gd name="T30" fmla="*/ 2147482285 w 154"/>
                <a:gd name="T31" fmla="*/ 2147482446 h 95"/>
                <a:gd name="T32" fmla="*/ 2147482285 w 154"/>
                <a:gd name="T33" fmla="*/ 2147482446 h 95"/>
                <a:gd name="T34" fmla="*/ 2147482285 w 154"/>
                <a:gd name="T35" fmla="*/ 2147482446 h 95"/>
                <a:gd name="T36" fmla="*/ 2147482285 w 154"/>
                <a:gd name="T37" fmla="*/ 2147482446 h 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95"/>
                <a:gd name="T59" fmla="*/ 154 w 154"/>
                <a:gd name="T60" fmla="*/ 95 h 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95">
                  <a:moveTo>
                    <a:pt x="142" y="47"/>
                  </a:moveTo>
                  <a:lnTo>
                    <a:pt x="154" y="95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154" y="0"/>
                  </a:lnTo>
                  <a:lnTo>
                    <a:pt x="154" y="12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154" y="83"/>
                  </a:lnTo>
                  <a:lnTo>
                    <a:pt x="154" y="95"/>
                  </a:lnTo>
                  <a:lnTo>
                    <a:pt x="142" y="95"/>
                  </a:lnTo>
                  <a:lnTo>
                    <a:pt x="130" y="47"/>
                  </a:lnTo>
                  <a:lnTo>
                    <a:pt x="142" y="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2033" y="1850"/>
              <a:ext cx="24" cy="35"/>
            </a:xfrm>
            <a:custGeom>
              <a:avLst/>
              <a:gdLst>
                <a:gd name="T0" fmla="*/ 2147482453 w 24"/>
                <a:gd name="T1" fmla="*/ 0 h 35"/>
                <a:gd name="T2" fmla="*/ 2147482453 w 24"/>
                <a:gd name="T3" fmla="*/ 2147482200 h 35"/>
                <a:gd name="T4" fmla="*/ 0 w 24"/>
                <a:gd name="T5" fmla="*/ 2147482200 h 35"/>
                <a:gd name="T6" fmla="*/ 0 w 24"/>
                <a:gd name="T7" fmla="*/ 2147482200 h 35"/>
                <a:gd name="T8" fmla="*/ 0 w 24"/>
                <a:gd name="T9" fmla="*/ 2147482200 h 35"/>
                <a:gd name="T10" fmla="*/ 2147482453 w 24"/>
                <a:gd name="T11" fmla="*/ 0 h 35"/>
                <a:gd name="T12" fmla="*/ 2147482453 w 24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5"/>
                <a:gd name="T23" fmla="*/ 24 w 24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5">
                  <a:moveTo>
                    <a:pt x="24" y="0"/>
                  </a:moveTo>
                  <a:lnTo>
                    <a:pt x="12" y="35"/>
                  </a:lnTo>
                  <a:lnTo>
                    <a:pt x="0" y="35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1903" y="1850"/>
              <a:ext cx="154" cy="83"/>
            </a:xfrm>
            <a:custGeom>
              <a:avLst/>
              <a:gdLst>
                <a:gd name="T0" fmla="*/ 2147482285 w 154"/>
                <a:gd name="T1" fmla="*/ 2147482346 h 83"/>
                <a:gd name="T2" fmla="*/ 2147482285 w 154"/>
                <a:gd name="T3" fmla="*/ 2147482346 h 83"/>
                <a:gd name="T4" fmla="*/ 0 w 154"/>
                <a:gd name="T5" fmla="*/ 2147482346 h 83"/>
                <a:gd name="T6" fmla="*/ 2147482285 w 154"/>
                <a:gd name="T7" fmla="*/ 0 h 83"/>
                <a:gd name="T8" fmla="*/ 2147482285 w 154"/>
                <a:gd name="T9" fmla="*/ 214748234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83"/>
                <a:gd name="T17" fmla="*/ 154 w 15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83">
                  <a:moveTo>
                    <a:pt x="142" y="35"/>
                  </a:moveTo>
                  <a:lnTo>
                    <a:pt x="154" y="83"/>
                  </a:lnTo>
                  <a:lnTo>
                    <a:pt x="0" y="35"/>
                  </a:lnTo>
                  <a:lnTo>
                    <a:pt x="154" y="0"/>
                  </a:lnTo>
                  <a:lnTo>
                    <a:pt x="142" y="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5" name="Rectangle 84"/>
            <p:cNvSpPr>
              <a:spLocks noChangeArrowheads="1"/>
            </p:cNvSpPr>
            <p:nvPr/>
          </p:nvSpPr>
          <p:spPr bwMode="auto">
            <a:xfrm>
              <a:off x="2057" y="1885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6" name="Rectangle 85"/>
            <p:cNvSpPr>
              <a:spLocks noChangeArrowheads="1"/>
            </p:cNvSpPr>
            <p:nvPr/>
          </p:nvSpPr>
          <p:spPr bwMode="auto">
            <a:xfrm>
              <a:off x="2637" y="1873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7" name="Rectangle 86"/>
            <p:cNvSpPr>
              <a:spLocks noChangeArrowheads="1"/>
            </p:cNvSpPr>
            <p:nvPr/>
          </p:nvSpPr>
          <p:spPr bwMode="auto">
            <a:xfrm>
              <a:off x="2057" y="1873"/>
              <a:ext cx="58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8" name="Rectangle 87"/>
            <p:cNvSpPr>
              <a:spLocks noChangeArrowheads="1"/>
            </p:cNvSpPr>
            <p:nvPr/>
          </p:nvSpPr>
          <p:spPr bwMode="auto">
            <a:xfrm>
              <a:off x="2850" y="2200"/>
              <a:ext cx="11" cy="2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2802" y="2070"/>
              <a:ext cx="95" cy="142"/>
            </a:xfrm>
            <a:custGeom>
              <a:avLst/>
              <a:gdLst>
                <a:gd name="T0" fmla="*/ 2147482446 w 95"/>
                <a:gd name="T1" fmla="*/ 2147482213 h 142"/>
                <a:gd name="T2" fmla="*/ 0 w 95"/>
                <a:gd name="T3" fmla="*/ 2147482213 h 142"/>
                <a:gd name="T4" fmla="*/ 0 w 95"/>
                <a:gd name="T5" fmla="*/ 2147482213 h 142"/>
                <a:gd name="T6" fmla="*/ 0 w 95"/>
                <a:gd name="T7" fmla="*/ 2147482213 h 142"/>
                <a:gd name="T8" fmla="*/ 2147482446 w 95"/>
                <a:gd name="T9" fmla="*/ 0 h 142"/>
                <a:gd name="T10" fmla="*/ 2147482446 w 95"/>
                <a:gd name="T11" fmla="*/ 0 h 142"/>
                <a:gd name="T12" fmla="*/ 2147482446 w 95"/>
                <a:gd name="T13" fmla="*/ 0 h 142"/>
                <a:gd name="T14" fmla="*/ 2147482446 w 95"/>
                <a:gd name="T15" fmla="*/ 2147482213 h 142"/>
                <a:gd name="T16" fmla="*/ 2147482446 w 95"/>
                <a:gd name="T17" fmla="*/ 2147482213 h 142"/>
                <a:gd name="T18" fmla="*/ 2147482446 w 95"/>
                <a:gd name="T19" fmla="*/ 2147482213 h 142"/>
                <a:gd name="T20" fmla="*/ 2147482446 w 95"/>
                <a:gd name="T21" fmla="*/ 2147482213 h 142"/>
                <a:gd name="T22" fmla="*/ 2147482446 w 95"/>
                <a:gd name="T23" fmla="*/ 0 h 142"/>
                <a:gd name="T24" fmla="*/ 2147482446 w 95"/>
                <a:gd name="T25" fmla="*/ 0 h 142"/>
                <a:gd name="T26" fmla="*/ 2147482446 w 95"/>
                <a:gd name="T27" fmla="*/ 0 h 142"/>
                <a:gd name="T28" fmla="*/ 2147482446 w 95"/>
                <a:gd name="T29" fmla="*/ 2147482213 h 142"/>
                <a:gd name="T30" fmla="*/ 0 w 95"/>
                <a:gd name="T31" fmla="*/ 2147482213 h 142"/>
                <a:gd name="T32" fmla="*/ 0 w 95"/>
                <a:gd name="T33" fmla="*/ 2147482213 h 142"/>
                <a:gd name="T34" fmla="*/ 2147482446 w 95"/>
                <a:gd name="T35" fmla="*/ 2147482213 h 142"/>
                <a:gd name="T36" fmla="*/ 2147482446 w 95"/>
                <a:gd name="T37" fmla="*/ 2147482213 h 1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5"/>
                <a:gd name="T58" fmla="*/ 0 h 142"/>
                <a:gd name="T59" fmla="*/ 95 w 95"/>
                <a:gd name="T60" fmla="*/ 142 h 1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5" h="142">
                  <a:moveTo>
                    <a:pt x="48" y="130"/>
                  </a:moveTo>
                  <a:lnTo>
                    <a:pt x="0" y="14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95" y="142"/>
                  </a:lnTo>
                  <a:lnTo>
                    <a:pt x="83" y="14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12" y="14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8" y="118"/>
                  </a:lnTo>
                  <a:lnTo>
                    <a:pt x="48" y="13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2850" y="2188"/>
              <a:ext cx="35" cy="24"/>
            </a:xfrm>
            <a:custGeom>
              <a:avLst/>
              <a:gdLst>
                <a:gd name="T0" fmla="*/ 2147482200 w 35"/>
                <a:gd name="T1" fmla="*/ 2147482453 h 24"/>
                <a:gd name="T2" fmla="*/ 0 w 35"/>
                <a:gd name="T3" fmla="*/ 2147482453 h 24"/>
                <a:gd name="T4" fmla="*/ 0 w 35"/>
                <a:gd name="T5" fmla="*/ 0 h 24"/>
                <a:gd name="T6" fmla="*/ 0 w 35"/>
                <a:gd name="T7" fmla="*/ 0 h 24"/>
                <a:gd name="T8" fmla="*/ 0 w 35"/>
                <a:gd name="T9" fmla="*/ 0 h 24"/>
                <a:gd name="T10" fmla="*/ 2147482200 w 35"/>
                <a:gd name="T11" fmla="*/ 2147482453 h 24"/>
                <a:gd name="T12" fmla="*/ 2147482200 w 35"/>
                <a:gd name="T13" fmla="*/ 214748245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4"/>
                <a:gd name="T23" fmla="*/ 35 w 35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4">
                  <a:moveTo>
                    <a:pt x="35" y="2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5" y="12"/>
                  </a:lnTo>
                  <a:lnTo>
                    <a:pt x="35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2802" y="2070"/>
              <a:ext cx="83" cy="142"/>
            </a:xfrm>
            <a:custGeom>
              <a:avLst/>
              <a:gdLst>
                <a:gd name="T0" fmla="*/ 2147482346 w 83"/>
                <a:gd name="T1" fmla="*/ 2147482213 h 142"/>
                <a:gd name="T2" fmla="*/ 0 w 83"/>
                <a:gd name="T3" fmla="*/ 2147482213 h 142"/>
                <a:gd name="T4" fmla="*/ 2147482346 w 83"/>
                <a:gd name="T5" fmla="*/ 0 h 142"/>
                <a:gd name="T6" fmla="*/ 2147482346 w 83"/>
                <a:gd name="T7" fmla="*/ 2147482213 h 142"/>
                <a:gd name="T8" fmla="*/ 2147482346 w 83"/>
                <a:gd name="T9" fmla="*/ 214748221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42"/>
                <a:gd name="T17" fmla="*/ 83 w 8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42">
                  <a:moveTo>
                    <a:pt x="48" y="130"/>
                  </a:moveTo>
                  <a:lnTo>
                    <a:pt x="0" y="142"/>
                  </a:lnTo>
                  <a:lnTo>
                    <a:pt x="48" y="0"/>
                  </a:lnTo>
                  <a:lnTo>
                    <a:pt x="83" y="142"/>
                  </a:lnTo>
                  <a:lnTo>
                    <a:pt x="48" y="13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2850" y="2224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3" name="Rectangle 93"/>
            <p:cNvSpPr>
              <a:spLocks noChangeArrowheads="1"/>
            </p:cNvSpPr>
            <p:nvPr/>
          </p:nvSpPr>
          <p:spPr bwMode="auto">
            <a:xfrm>
              <a:off x="2850" y="2299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" name="Rectangle 94"/>
            <p:cNvSpPr>
              <a:spLocks noChangeArrowheads="1"/>
            </p:cNvSpPr>
            <p:nvPr/>
          </p:nvSpPr>
          <p:spPr bwMode="auto">
            <a:xfrm>
              <a:off x="2850" y="2220"/>
              <a:ext cx="11" cy="3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5" name="Rectangle 95"/>
            <p:cNvSpPr>
              <a:spLocks noChangeArrowheads="1"/>
            </p:cNvSpPr>
            <p:nvPr/>
          </p:nvSpPr>
          <p:spPr bwMode="auto">
            <a:xfrm>
              <a:off x="2637" y="1873"/>
              <a:ext cx="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2637" y="1873"/>
              <a:ext cx="153" cy="71"/>
            </a:xfrm>
            <a:custGeom>
              <a:avLst/>
              <a:gdLst>
                <a:gd name="T0" fmla="*/ 0 w 153"/>
                <a:gd name="T1" fmla="*/ 0 h 71"/>
                <a:gd name="T2" fmla="*/ 2147482279 w 153"/>
                <a:gd name="T3" fmla="*/ 2147482213 h 71"/>
                <a:gd name="T4" fmla="*/ 2147482279 w 153"/>
                <a:gd name="T5" fmla="*/ 2147482213 h 71"/>
                <a:gd name="T6" fmla="*/ 2147482279 w 153"/>
                <a:gd name="T7" fmla="*/ 2147482213 h 71"/>
                <a:gd name="T8" fmla="*/ 2147482279 w 153"/>
                <a:gd name="T9" fmla="*/ 2147482213 h 71"/>
                <a:gd name="T10" fmla="*/ 2147482279 w 153"/>
                <a:gd name="T11" fmla="*/ 2147482213 h 71"/>
                <a:gd name="T12" fmla="*/ 2147482279 w 153"/>
                <a:gd name="T13" fmla="*/ 2147482213 h 71"/>
                <a:gd name="T14" fmla="*/ 2147482279 w 153"/>
                <a:gd name="T15" fmla="*/ 2147482213 h 71"/>
                <a:gd name="T16" fmla="*/ 2147482279 w 153"/>
                <a:gd name="T17" fmla="*/ 2147482213 h 71"/>
                <a:gd name="T18" fmla="*/ 2147482279 w 153"/>
                <a:gd name="T19" fmla="*/ 2147482213 h 71"/>
                <a:gd name="T20" fmla="*/ 2147482279 w 153"/>
                <a:gd name="T21" fmla="*/ 2147482213 h 71"/>
                <a:gd name="T22" fmla="*/ 0 w 153"/>
                <a:gd name="T23" fmla="*/ 2147482213 h 71"/>
                <a:gd name="T24" fmla="*/ 0 w 153"/>
                <a:gd name="T25" fmla="*/ 0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"/>
                <a:gd name="T40" fmla="*/ 0 h 71"/>
                <a:gd name="T41" fmla="*/ 153 w 15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" h="71">
                  <a:moveTo>
                    <a:pt x="0" y="0"/>
                  </a:moveTo>
                  <a:lnTo>
                    <a:pt x="82" y="24"/>
                  </a:lnTo>
                  <a:lnTo>
                    <a:pt x="94" y="24"/>
                  </a:lnTo>
                  <a:lnTo>
                    <a:pt x="153" y="60"/>
                  </a:lnTo>
                  <a:lnTo>
                    <a:pt x="142" y="71"/>
                  </a:lnTo>
                  <a:lnTo>
                    <a:pt x="82" y="3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7" name="Freeform 97"/>
            <p:cNvSpPr>
              <a:spLocks/>
            </p:cNvSpPr>
            <p:nvPr/>
          </p:nvSpPr>
          <p:spPr bwMode="auto">
            <a:xfrm>
              <a:off x="2779" y="1933"/>
              <a:ext cx="59" cy="82"/>
            </a:xfrm>
            <a:custGeom>
              <a:avLst/>
              <a:gdLst>
                <a:gd name="T0" fmla="*/ 2147482581 w 59"/>
                <a:gd name="T1" fmla="*/ 0 h 82"/>
                <a:gd name="T2" fmla="*/ 2147482581 w 59"/>
                <a:gd name="T3" fmla="*/ 2147482337 h 82"/>
                <a:gd name="T4" fmla="*/ 2147482581 w 59"/>
                <a:gd name="T5" fmla="*/ 2147482337 h 82"/>
                <a:gd name="T6" fmla="*/ 2147482581 w 59"/>
                <a:gd name="T7" fmla="*/ 2147482337 h 82"/>
                <a:gd name="T8" fmla="*/ 2147482581 w 59"/>
                <a:gd name="T9" fmla="*/ 2147482337 h 82"/>
                <a:gd name="T10" fmla="*/ 0 w 59"/>
                <a:gd name="T11" fmla="*/ 2147482337 h 82"/>
                <a:gd name="T12" fmla="*/ 2147482581 w 59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82"/>
                <a:gd name="T23" fmla="*/ 59 w 59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82">
                  <a:moveTo>
                    <a:pt x="11" y="0"/>
                  </a:moveTo>
                  <a:lnTo>
                    <a:pt x="59" y="70"/>
                  </a:lnTo>
                  <a:lnTo>
                    <a:pt x="47" y="70"/>
                  </a:lnTo>
                  <a:lnTo>
                    <a:pt x="47" y="82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8" name="Rectangle 98"/>
            <p:cNvSpPr>
              <a:spLocks noChangeArrowheads="1"/>
            </p:cNvSpPr>
            <p:nvPr/>
          </p:nvSpPr>
          <p:spPr bwMode="auto">
            <a:xfrm>
              <a:off x="2850" y="2086"/>
              <a:ext cx="11" cy="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9" name="Freeform 99"/>
            <p:cNvSpPr>
              <a:spLocks/>
            </p:cNvSpPr>
            <p:nvPr/>
          </p:nvSpPr>
          <p:spPr bwMode="auto">
            <a:xfrm>
              <a:off x="2826" y="2003"/>
              <a:ext cx="35" cy="83"/>
            </a:xfrm>
            <a:custGeom>
              <a:avLst/>
              <a:gdLst>
                <a:gd name="T0" fmla="*/ 2147482200 w 35"/>
                <a:gd name="T1" fmla="*/ 0 h 83"/>
                <a:gd name="T2" fmla="*/ 0 w 35"/>
                <a:gd name="T3" fmla="*/ 0 h 83"/>
                <a:gd name="T4" fmla="*/ 2147482200 w 35"/>
                <a:gd name="T5" fmla="*/ 2147482346 h 83"/>
                <a:gd name="T6" fmla="*/ 2147482200 w 35"/>
                <a:gd name="T7" fmla="*/ 2147482346 h 83"/>
                <a:gd name="T8" fmla="*/ 2147482200 w 35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3"/>
                <a:gd name="T17" fmla="*/ 35 w 3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3">
                  <a:moveTo>
                    <a:pt x="12" y="0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35" y="83"/>
                  </a:lnTo>
                  <a:lnTo>
                    <a:pt x="1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1844" y="1873"/>
              <a:ext cx="11" cy="1"/>
            </a:xfrm>
            <a:custGeom>
              <a:avLst/>
              <a:gdLst>
                <a:gd name="T0" fmla="*/ 0 w 11"/>
                <a:gd name="T1" fmla="*/ 0 h 1587"/>
                <a:gd name="T2" fmla="*/ 0 w 11"/>
                <a:gd name="T3" fmla="*/ 0 h 1587"/>
                <a:gd name="T4" fmla="*/ 0 w 11"/>
                <a:gd name="T5" fmla="*/ 0 h 1587"/>
                <a:gd name="T6" fmla="*/ 2147482391 w 11"/>
                <a:gd name="T7" fmla="*/ 0 h 1587"/>
                <a:gd name="T8" fmla="*/ 2147482391 w 11"/>
                <a:gd name="T9" fmla="*/ 0 h 1587"/>
                <a:gd name="T10" fmla="*/ 2147482391 w 11"/>
                <a:gd name="T11" fmla="*/ 0 h 1587"/>
                <a:gd name="T12" fmla="*/ 0 w 11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587"/>
                <a:gd name="T23" fmla="*/ 11 w 11"/>
                <a:gd name="T24" fmla="*/ 1587 h 15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587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1" name="Rectangle 102"/>
            <p:cNvSpPr>
              <a:spLocks noChangeArrowheads="1"/>
            </p:cNvSpPr>
            <p:nvPr/>
          </p:nvSpPr>
          <p:spPr bwMode="auto">
            <a:xfrm>
              <a:off x="1773" y="1779"/>
              <a:ext cx="8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2000" b="1">
                  <a:solidFill>
                    <a:schemeClr val="accent2"/>
                  </a:solidFill>
                  <a:latin typeface="Arial" pitchFamily="34" charset="0"/>
                  <a:ea typeface="新細明體" pitchFamily="18" charset="-120"/>
                </a:rPr>
                <a:t>+</a:t>
              </a:r>
            </a:p>
          </p:txBody>
        </p:sp>
        <p:sp>
          <p:nvSpPr>
            <p:cNvPr id="82" name="Rectangle 103"/>
            <p:cNvSpPr>
              <a:spLocks noChangeArrowheads="1"/>
            </p:cNvSpPr>
            <p:nvPr/>
          </p:nvSpPr>
          <p:spPr bwMode="auto">
            <a:xfrm>
              <a:off x="2424" y="1696"/>
              <a:ext cx="5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chemeClr val="accent2"/>
                  </a:solidFill>
                  <a:ea typeface="新細明體" pitchFamily="18" charset="-120"/>
                </a:rPr>
                <a:t>hole flow</a:t>
              </a:r>
            </a:p>
          </p:txBody>
        </p:sp>
        <p:sp>
          <p:nvSpPr>
            <p:cNvPr id="83" name="Rectangle 104"/>
            <p:cNvSpPr>
              <a:spLocks noChangeArrowheads="1"/>
            </p:cNvSpPr>
            <p:nvPr/>
          </p:nvSpPr>
          <p:spPr bwMode="auto">
            <a:xfrm>
              <a:off x="2956" y="2098"/>
              <a:ext cx="5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84" name="Rectangle 105"/>
            <p:cNvSpPr>
              <a:spLocks noChangeArrowheads="1"/>
            </p:cNvSpPr>
            <p:nvPr/>
          </p:nvSpPr>
          <p:spPr bwMode="auto">
            <a:xfrm>
              <a:off x="3003" y="2181"/>
              <a:ext cx="8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600" b="1" i="1">
                  <a:solidFill>
                    <a:srgbClr val="000000"/>
                  </a:solidFill>
                  <a:ea typeface="新細明體" pitchFamily="18" charset="-120"/>
                </a:rPr>
                <a:t>B</a:t>
              </a:r>
              <a:endParaRPr lang="en-US" altLang="zh-TW" sz="1600" b="1">
                <a:ea typeface="新細明體" pitchFamily="18" charset="-120"/>
              </a:endParaRPr>
            </a:p>
          </p:txBody>
        </p:sp>
        <p:sp>
          <p:nvSpPr>
            <p:cNvPr id="85" name="Rectangle 169"/>
            <p:cNvSpPr>
              <a:spLocks noChangeArrowheads="1"/>
            </p:cNvSpPr>
            <p:nvPr/>
          </p:nvSpPr>
          <p:spPr bwMode="auto">
            <a:xfrm>
              <a:off x="743" y="1223"/>
              <a:ext cx="3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(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6" name="Rectangle 170"/>
            <p:cNvSpPr>
              <a:spLocks noChangeArrowheads="1"/>
            </p:cNvSpPr>
            <p:nvPr/>
          </p:nvSpPr>
          <p:spPr bwMode="auto">
            <a:xfrm>
              <a:off x="779" y="1223"/>
              <a:ext cx="51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a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7" name="Rectangle 171"/>
            <p:cNvSpPr>
              <a:spLocks noChangeArrowheads="1"/>
            </p:cNvSpPr>
            <p:nvPr/>
          </p:nvSpPr>
          <p:spPr bwMode="auto">
            <a:xfrm>
              <a:off x="838" y="1223"/>
              <a:ext cx="3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500">
                  <a:solidFill>
                    <a:srgbClr val="000000"/>
                  </a:solidFill>
                  <a:ea typeface="新細明體" pitchFamily="18" charset="-120"/>
                </a:rPr>
                <a:t>)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88" name="Rectangle 173"/>
            <p:cNvSpPr>
              <a:spLocks noChangeArrowheads="1"/>
            </p:cNvSpPr>
            <p:nvPr/>
          </p:nvSpPr>
          <p:spPr bwMode="auto">
            <a:xfrm>
              <a:off x="4341" y="1400"/>
              <a:ext cx="83" cy="63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9" name="Rectangle 174"/>
            <p:cNvSpPr>
              <a:spLocks noChangeArrowheads="1"/>
            </p:cNvSpPr>
            <p:nvPr/>
          </p:nvSpPr>
          <p:spPr bwMode="auto">
            <a:xfrm>
              <a:off x="4341" y="1400"/>
              <a:ext cx="94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0" name="Rectangle 175"/>
            <p:cNvSpPr>
              <a:spLocks noChangeArrowheads="1"/>
            </p:cNvSpPr>
            <p:nvPr/>
          </p:nvSpPr>
          <p:spPr bwMode="auto">
            <a:xfrm>
              <a:off x="4424" y="1400"/>
              <a:ext cx="11" cy="6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1" name="Rectangle 176"/>
            <p:cNvSpPr>
              <a:spLocks noChangeArrowheads="1"/>
            </p:cNvSpPr>
            <p:nvPr/>
          </p:nvSpPr>
          <p:spPr bwMode="auto">
            <a:xfrm>
              <a:off x="4341" y="2039"/>
              <a:ext cx="83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2" name="Rectangle 177"/>
            <p:cNvSpPr>
              <a:spLocks noChangeArrowheads="1"/>
            </p:cNvSpPr>
            <p:nvPr/>
          </p:nvSpPr>
          <p:spPr bwMode="auto">
            <a:xfrm>
              <a:off x="4341" y="1400"/>
              <a:ext cx="12" cy="6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3" name="Rectangle 178"/>
            <p:cNvSpPr>
              <a:spLocks noChangeArrowheads="1"/>
            </p:cNvSpPr>
            <p:nvPr/>
          </p:nvSpPr>
          <p:spPr bwMode="auto">
            <a:xfrm>
              <a:off x="4364" y="1211"/>
              <a:ext cx="43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</a:rPr>
                <a:t>contact</a:t>
              </a:r>
              <a:endParaRPr lang="en-US" altLang="zh-TW" sz="1800" b="1">
                <a:ea typeface="新細明體" pitchFamily="18" charset="-120"/>
              </a:endParaRPr>
            </a:p>
          </p:txBody>
        </p:sp>
        <p:sp>
          <p:nvSpPr>
            <p:cNvPr id="94" name="Rectangle 219"/>
            <p:cNvSpPr>
              <a:spLocks noChangeArrowheads="1"/>
            </p:cNvSpPr>
            <p:nvPr/>
          </p:nvSpPr>
          <p:spPr bwMode="auto">
            <a:xfrm>
              <a:off x="722" y="1203"/>
              <a:ext cx="197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762000" y="3657600"/>
          <a:ext cx="3122612" cy="1925638"/>
        </p:xfrm>
        <a:graphic>
          <a:graphicData uri="http://schemas.openxmlformats.org/presentationml/2006/ole">
            <p:oleObj spid="_x0000_s4098" name="Equation" r:id="rId7" imgW="1523880" imgH="939600" progId="Equation.3">
              <p:embed/>
            </p:oleObj>
          </a:graphicData>
        </a:graphic>
      </p:graphicFrame>
      <p:grpSp>
        <p:nvGrpSpPr>
          <p:cNvPr id="96" name="Group 229"/>
          <p:cNvGrpSpPr>
            <a:grpSpLocks/>
          </p:cNvGrpSpPr>
          <p:nvPr/>
        </p:nvGrpSpPr>
        <p:grpSpPr bwMode="auto">
          <a:xfrm>
            <a:off x="4495800" y="3810000"/>
            <a:ext cx="3989387" cy="1584325"/>
            <a:chOff x="2941" y="1996"/>
            <a:chExt cx="2513" cy="998"/>
          </a:xfrm>
        </p:grpSpPr>
        <p:sp>
          <p:nvSpPr>
            <p:cNvPr id="97" name="Rectangle 1078"/>
            <p:cNvSpPr>
              <a:spLocks noChangeArrowheads="1"/>
            </p:cNvSpPr>
            <p:nvPr/>
          </p:nvSpPr>
          <p:spPr bwMode="auto">
            <a:xfrm>
              <a:off x="5414" y="2019"/>
              <a:ext cx="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98" name="Rectangle 1103"/>
            <p:cNvSpPr>
              <a:spLocks noChangeArrowheads="1"/>
            </p:cNvSpPr>
            <p:nvPr/>
          </p:nvSpPr>
          <p:spPr bwMode="auto">
            <a:xfrm>
              <a:off x="2959" y="2175"/>
              <a:ext cx="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99" name="Rectangle 1104"/>
            <p:cNvSpPr>
              <a:spLocks noChangeArrowheads="1"/>
            </p:cNvSpPr>
            <p:nvPr/>
          </p:nvSpPr>
          <p:spPr bwMode="auto">
            <a:xfrm>
              <a:off x="3505" y="2175"/>
              <a:ext cx="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100" name="Rectangle 1111"/>
            <p:cNvSpPr>
              <a:spLocks noChangeArrowheads="1"/>
            </p:cNvSpPr>
            <p:nvPr/>
          </p:nvSpPr>
          <p:spPr bwMode="auto">
            <a:xfrm>
              <a:off x="3706" y="2543"/>
              <a:ext cx="11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101" name="Rectangle 1114"/>
            <p:cNvSpPr>
              <a:spLocks noChangeArrowheads="1"/>
            </p:cNvSpPr>
            <p:nvPr/>
          </p:nvSpPr>
          <p:spPr bwMode="auto">
            <a:xfrm>
              <a:off x="3505" y="2175"/>
              <a:ext cx="1" cy="1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102" name="Rectangle 1117"/>
            <p:cNvSpPr>
              <a:spLocks noChangeArrowheads="1"/>
            </p:cNvSpPr>
            <p:nvPr/>
          </p:nvSpPr>
          <p:spPr bwMode="auto">
            <a:xfrm>
              <a:off x="3706" y="2376"/>
              <a:ext cx="11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103" name="Rectangle 1129"/>
            <p:cNvSpPr>
              <a:spLocks noChangeArrowheads="1"/>
            </p:cNvSpPr>
            <p:nvPr/>
          </p:nvSpPr>
          <p:spPr bwMode="auto">
            <a:xfrm>
              <a:off x="3070" y="2910"/>
              <a:ext cx="11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sp>
          <p:nvSpPr>
            <p:cNvPr id="104" name="Rectangle 1136"/>
            <p:cNvSpPr>
              <a:spLocks noChangeArrowheads="1"/>
            </p:cNvSpPr>
            <p:nvPr/>
          </p:nvSpPr>
          <p:spPr bwMode="auto">
            <a:xfrm>
              <a:off x="3260" y="2910"/>
              <a:ext cx="11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800">
                <a:ea typeface="新細明體" pitchFamily="18" charset="-120"/>
              </a:endParaRPr>
            </a:p>
          </p:txBody>
        </p:sp>
        <p:graphicFrame>
          <p:nvGraphicFramePr>
            <p:cNvPr id="105" name="Object 1025"/>
            <p:cNvGraphicFramePr>
              <a:graphicFrameLocks noChangeAspect="1"/>
            </p:cNvGraphicFramePr>
            <p:nvPr/>
          </p:nvGraphicFramePr>
          <p:xfrm>
            <a:off x="2994" y="2445"/>
            <a:ext cx="2089" cy="549"/>
          </p:xfrm>
          <a:graphic>
            <a:graphicData uri="http://schemas.openxmlformats.org/presentationml/2006/ole">
              <p:oleObj spid="_x0000_s4099" name="Equation" r:id="rId8" imgW="1739880" imgH="457200" progId="Equation.3">
                <p:embed/>
              </p:oleObj>
            </a:graphicData>
          </a:graphic>
        </p:graphicFrame>
        <p:sp>
          <p:nvSpPr>
            <p:cNvPr id="106" name="Text Box 1197"/>
            <p:cNvSpPr txBox="1">
              <a:spLocks noChangeArrowheads="1"/>
            </p:cNvSpPr>
            <p:nvPr/>
          </p:nvSpPr>
          <p:spPr bwMode="auto">
            <a:xfrm>
              <a:off x="3056" y="2063"/>
              <a:ext cx="21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800" dirty="0">
                  <a:ea typeface="新細明體" pitchFamily="18" charset="-120"/>
                </a:rPr>
                <a:t>For a uniform emitter,</a:t>
              </a:r>
            </a:p>
          </p:txBody>
        </p:sp>
        <p:sp>
          <p:nvSpPr>
            <p:cNvPr id="107" name="Rectangle 221"/>
            <p:cNvSpPr>
              <a:spLocks noChangeArrowheads="1"/>
            </p:cNvSpPr>
            <p:nvPr/>
          </p:nvSpPr>
          <p:spPr bwMode="auto">
            <a:xfrm>
              <a:off x="5398" y="1996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" name="Rectangle 223"/>
            <p:cNvSpPr>
              <a:spLocks noChangeArrowheads="1"/>
            </p:cNvSpPr>
            <p:nvPr/>
          </p:nvSpPr>
          <p:spPr bwMode="auto">
            <a:xfrm>
              <a:off x="3671" y="2326"/>
              <a:ext cx="56" cy="2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9" name="Rectangle 224"/>
            <p:cNvSpPr>
              <a:spLocks noChangeArrowheads="1"/>
            </p:cNvSpPr>
            <p:nvPr/>
          </p:nvSpPr>
          <p:spPr bwMode="auto">
            <a:xfrm>
              <a:off x="3022" y="2873"/>
              <a:ext cx="292" cy="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0" name="Rectangle 227"/>
            <p:cNvSpPr>
              <a:spLocks noChangeArrowheads="1"/>
            </p:cNvSpPr>
            <p:nvPr/>
          </p:nvSpPr>
          <p:spPr bwMode="auto">
            <a:xfrm>
              <a:off x="2941" y="2152"/>
              <a:ext cx="56" cy="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1" name="Rectangle 228"/>
            <p:cNvSpPr>
              <a:spLocks noChangeArrowheads="1"/>
            </p:cNvSpPr>
            <p:nvPr/>
          </p:nvSpPr>
          <p:spPr bwMode="auto">
            <a:xfrm>
              <a:off x="3486" y="213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73400" y="279400"/>
            <a:ext cx="20776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ea typeface="新細明體" pitchFamily="18" charset="-120"/>
              </a:rPr>
              <a:t>Current </a:t>
            </a:r>
            <a:r>
              <a:rPr lang="en-US" altLang="zh-TW" sz="2800" b="1" i="1" dirty="0">
                <a:ea typeface="新細明體" pitchFamily="18" charset="-120"/>
              </a:rPr>
              <a:t>Gain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28600" y="914400"/>
            <a:ext cx="517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dirty="0">
                <a:ea typeface="新細明體" pitchFamily="18" charset="-120"/>
              </a:rPr>
              <a:t>Common-emitter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current gain, </a:t>
            </a:r>
            <a:r>
              <a:rPr lang="en-US" altLang="zh-TW" sz="2800" i="1" dirty="0" err="1">
                <a:solidFill>
                  <a:schemeClr val="accent2"/>
                </a:solidFill>
                <a:latin typeface="Symbol" pitchFamily="18" charset="2"/>
                <a:ea typeface="新細明體" pitchFamily="18" charset="-120"/>
              </a:rPr>
              <a:t>b</a:t>
            </a:r>
            <a:r>
              <a:rPr lang="en-US" altLang="zh-TW" sz="2800" i="1" baseline="-25000" dirty="0" err="1">
                <a:solidFill>
                  <a:schemeClr val="accent2"/>
                </a:solidFill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:</a:t>
            </a:r>
            <a:endParaRPr lang="en-US" altLang="zh-TW" sz="2800" baseline="-25000" dirty="0">
              <a:ea typeface="新細明體" pitchFamily="18" charset="-120"/>
            </a:endParaRP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5562600" y="762000"/>
          <a:ext cx="1196975" cy="925512"/>
        </p:xfrm>
        <a:graphic>
          <a:graphicData uri="http://schemas.openxmlformats.org/presentationml/2006/ole">
            <p:oleObj spid="_x0000_s5122" name="Equation" r:id="rId3" imgW="558720" imgH="431640" progId="Equation.3">
              <p:embed/>
            </p:oleObj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81000" y="1676400"/>
            <a:ext cx="42415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Common-base current gain:</a:t>
            </a:r>
            <a:endParaRPr lang="en-US" altLang="zh-TW" sz="2800" baseline="-25000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609600" y="2286000"/>
          <a:ext cx="4625975" cy="1301750"/>
        </p:xfrm>
        <a:graphic>
          <a:graphicData uri="http://schemas.openxmlformats.org/presentationml/2006/ole">
            <p:oleObj spid="_x0000_s5123" name="Equation" r:id="rId4" imgW="2438280" imgH="685800" progId="Equation.3">
              <p:embed/>
            </p:oleObj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33400" y="3962400"/>
            <a:ext cx="3241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dirty="0">
                <a:ea typeface="新細明體" pitchFamily="18" charset="-120"/>
              </a:rPr>
              <a:t>It can be shown that </a:t>
            </a: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4114800" y="3886200"/>
          <a:ext cx="1444625" cy="819150"/>
        </p:xfrm>
        <a:graphic>
          <a:graphicData uri="http://schemas.openxmlformats.org/presentationml/2006/ole">
            <p:oleObj spid="_x0000_s5124" name="Equation" r:id="rId5" imgW="761760" imgH="431640" progId="Equation.3">
              <p:embed/>
            </p:oleObj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685800" y="5029200"/>
            <a:ext cx="3227388" cy="1057275"/>
            <a:chOff x="528" y="2880"/>
            <a:chExt cx="2033" cy="666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540" y="2887"/>
            <a:ext cx="2021" cy="622"/>
          </p:xfrm>
          <a:graphic>
            <a:graphicData uri="http://schemas.openxmlformats.org/presentationml/2006/ole">
              <p:oleObj spid="_x0000_s5125" name="Equation" r:id="rId6" imgW="1485720" imgH="457200" progId="Equation.3">
                <p:embed/>
              </p:oleObj>
            </a:graphicData>
          </a:graphic>
        </p:graphicFrame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528" y="2880"/>
              <a:ext cx="798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2"/>
                </a:solidFill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528</Words>
  <Application>Microsoft Office PowerPoint</Application>
  <PresentationFormat>On-screen Show (4:3)</PresentationFormat>
  <Paragraphs>262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Nabil</dc:creator>
  <cp:lastModifiedBy>Nabil</cp:lastModifiedBy>
  <cp:revision>12</cp:revision>
  <dcterms:created xsi:type="dcterms:W3CDTF">2015-04-11T08:53:27Z</dcterms:created>
  <dcterms:modified xsi:type="dcterms:W3CDTF">2015-07-29T06:41:49Z</dcterms:modified>
</cp:coreProperties>
</file>