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9" r:id="rId3"/>
    <p:sldId id="261" r:id="rId4"/>
    <p:sldId id="262" r:id="rId5"/>
    <p:sldId id="263" r:id="rId6"/>
    <p:sldId id="264" r:id="rId7"/>
    <p:sldId id="258" r:id="rId8"/>
    <p:sldId id="268" r:id="rId9"/>
    <p:sldId id="269" r:id="rId10"/>
    <p:sldId id="270" r:id="rId11"/>
    <p:sldId id="271" r:id="rId12"/>
    <p:sldId id="272" r:id="rId13"/>
    <p:sldId id="273" r:id="rId14"/>
    <p:sldId id="277" r:id="rId15"/>
    <p:sldId id="274" r:id="rId16"/>
    <p:sldId id="275" r:id="rId17"/>
    <p:sldId id="276" r:id="rId18"/>
    <p:sldId id="278" r:id="rId19"/>
    <p:sldId id="279" r:id="rId20"/>
    <p:sldId id="281" r:id="rId21"/>
    <p:sldId id="282" r:id="rId22"/>
    <p:sldId id="265" r:id="rId23"/>
    <p:sldId id="266" r:id="rId24"/>
    <p:sldId id="267" r:id="rId25"/>
    <p:sldId id="284" r:id="rId26"/>
    <p:sldId id="290" r:id="rId27"/>
    <p:sldId id="29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795" autoAdjust="0"/>
  </p:normalViewPr>
  <p:slideViewPr>
    <p:cSldViewPr snapToGrid="0" snapToObjects="1">
      <p:cViewPr varScale="1">
        <p:scale>
          <a:sx n="74" d="100"/>
          <a:sy n="74" d="100"/>
        </p:scale>
        <p:origin x="126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30DE74-4B4D-5C42-B0D7-3CAB49FDD9EE}" type="datetimeFigureOut">
              <a:rPr lang="en-US" smtClean="0"/>
              <a:pPr/>
              <a:t>6/8/2016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FE943D-BC35-F140-A70B-287E62EB7971}" type="slidenum">
              <a:rPr lang="en-US" smtClean="0"/>
              <a:pPr/>
              <a:t>‹#›</a:t>
            </a:fld>
            <a:endParaRPr lang="en-US"/>
          </a:p>
        </p:txBody>
      </p:sp>
    </p:spTree>
    <p:extLst>
      <p:ext uri="{BB962C8B-B14F-4D97-AF65-F5344CB8AC3E}">
        <p14:creationId xmlns:p14="http://schemas.microsoft.com/office/powerpoint/2010/main" val="310593887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90500" indent="-190500"/>
            <a:r>
              <a:rPr lang="en-GB" dirty="0" smtClean="0"/>
              <a:t>Given the range of actors and institutions encompassed by the health system, and the number of activities currently focused on health systems strengthening, challenges for the project include:</a:t>
            </a:r>
          </a:p>
          <a:p>
            <a:pPr marL="190500" indent="-190500">
              <a:buFontTx/>
              <a:buChar char="•"/>
            </a:pPr>
            <a:r>
              <a:rPr lang="en-GB" dirty="0" smtClean="0"/>
              <a:t>Clarifying how the project adds value to other WHO health system strategies in the Region (horizontal strategies)</a:t>
            </a:r>
          </a:p>
          <a:p>
            <a:pPr marL="190500" indent="-190500">
              <a:buFontTx/>
              <a:buChar char="•"/>
            </a:pPr>
            <a:r>
              <a:rPr lang="en-GB" dirty="0" smtClean="0"/>
              <a:t>Identifying where there is common ground with activities focused on other conditions such as HIV/AIDS (vertical strategies)</a:t>
            </a:r>
          </a:p>
          <a:p>
            <a:pPr marL="190500" indent="-190500">
              <a:buFontTx/>
              <a:buChar char="•"/>
            </a:pPr>
            <a:r>
              <a:rPr lang="en-GB" dirty="0" smtClean="0"/>
              <a:t>Defining the specific components of health system strengthening and development that will deliver improved NCD outcomes; ensuring these are feasible and relevant in different country contexts</a:t>
            </a:r>
          </a:p>
          <a:p>
            <a:pPr marL="476250" lvl="1"/>
            <a:r>
              <a:rPr lang="en-GB" dirty="0" smtClean="0"/>
              <a:t>For example, health insurance coverage of chronic conditions is a key issue for the project. However, in resource poor environments the focus may need to be limited to preventive care for common conditions which are amenable to effective treatment (with generic drugs and/or lifestyle modification) </a:t>
            </a:r>
            <a:r>
              <a:rPr lang="en-GB" dirty="0" err="1" smtClean="0"/>
              <a:t>eg</a:t>
            </a:r>
            <a:r>
              <a:rPr lang="en-GB" dirty="0" smtClean="0"/>
              <a:t> hypertension, early stage diabetes</a:t>
            </a:r>
          </a:p>
          <a:p>
            <a:pPr marL="190500" indent="-190500">
              <a:buFontTx/>
              <a:buChar char="•"/>
            </a:pPr>
            <a:r>
              <a:rPr lang="en-GB" dirty="0" smtClean="0"/>
              <a:t>Identifying the critical levers of change which will enable translation of evidence into action</a:t>
            </a:r>
          </a:p>
          <a:p>
            <a:endParaRPr lang="en-US" dirty="0"/>
          </a:p>
        </p:txBody>
      </p:sp>
      <p:sp>
        <p:nvSpPr>
          <p:cNvPr id="4" name="Slide Number Placeholder 3"/>
          <p:cNvSpPr>
            <a:spLocks noGrp="1"/>
          </p:cNvSpPr>
          <p:nvPr>
            <p:ph type="sldNum" sz="quarter" idx="10"/>
          </p:nvPr>
        </p:nvSpPr>
        <p:spPr/>
        <p:txBody>
          <a:bodyPr/>
          <a:lstStyle/>
          <a:p>
            <a:fld id="{5AFE943D-BC35-F140-A70B-287E62EB7971}" type="slidenum">
              <a:rPr lang="en-US" smtClean="0"/>
              <a:pPr/>
              <a:t>6</a:t>
            </a:fld>
            <a:endParaRPr lang="en-US"/>
          </a:p>
        </p:txBody>
      </p:sp>
    </p:spTree>
    <p:extLst>
      <p:ext uri="{BB962C8B-B14F-4D97-AF65-F5344CB8AC3E}">
        <p14:creationId xmlns:p14="http://schemas.microsoft.com/office/powerpoint/2010/main" val="19050905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10" name="Picture 9" descr="paperBackingColor.jpg"/>
          <p:cNvPicPr>
            <a:picLocks noChangeAspect="1"/>
          </p:cNvPicPr>
          <p:nvPr/>
        </p:nvPicPr>
        <p:blipFill>
          <a:blip r:embed="rId2" cstate="print"/>
          <a:srcRect l="469" t="13915"/>
          <a:stretch>
            <a:fillRect/>
          </a:stretch>
        </p:blipFill>
        <p:spPr>
          <a:xfrm>
            <a:off x="1613903" y="699248"/>
            <a:ext cx="5916194" cy="3837694"/>
          </a:xfrm>
          <a:prstGeom prst="rect">
            <a:avLst/>
          </a:prstGeom>
          <a:solidFill>
            <a:srgbClr val="FFFFFF">
              <a:shade val="85000"/>
            </a:srgbClr>
          </a:solidFill>
          <a:ln w="22225" cap="sq">
            <a:solidFill>
              <a:srgbClr val="FDFDFD"/>
            </a:solidFill>
            <a:miter lim="800000"/>
          </a:ln>
          <a:effectLst>
            <a:outerShdw blurRad="57150" dist="37500" dir="7560000" sy="98000" kx="80000" ky="63000" algn="tl" rotWithShape="0">
              <a:srgbClr val="000000">
                <a:alpha val="20000"/>
              </a:srgbClr>
            </a:outerShdw>
          </a:effectLst>
          <a:scene3d>
            <a:camera prst="orthographicFront"/>
            <a:lightRig rig="twoPt" dir="t">
              <a:rot lat="0" lon="0" rev="7200000"/>
            </a:lightRig>
          </a:scene3d>
          <a:sp3d prstMaterial="matte">
            <a:bevelT w="22860" h="12700"/>
            <a:contourClr>
              <a:srgbClr val="FFFFFF"/>
            </a:contourClr>
          </a:sp3d>
        </p:spPr>
      </p:pic>
      <p:sp>
        <p:nvSpPr>
          <p:cNvPr id="4" name="Date Placeholder 3"/>
          <p:cNvSpPr>
            <a:spLocks noGrp="1"/>
          </p:cNvSpPr>
          <p:nvPr>
            <p:ph type="dt" sz="half" idx="10"/>
          </p:nvPr>
        </p:nvSpPr>
        <p:spPr/>
        <p:txBody>
          <a:bodyPr/>
          <a:lstStyle/>
          <a:p>
            <a:fld id="{A6BE1EF4-31ED-45C2-AC47-F2718A41336B}" type="datetimeFigureOut">
              <a:rPr lang="en-US" smtClean="0"/>
              <a:pPr/>
              <a:t>6/8/2016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pPr/>
              <a:t>‹#›</a:t>
            </a:fld>
            <a:endParaRPr lang="en-US"/>
          </a:p>
        </p:txBody>
      </p:sp>
      <p:sp>
        <p:nvSpPr>
          <p:cNvPr id="2" name="Title 1"/>
          <p:cNvSpPr>
            <a:spLocks noGrp="1"/>
          </p:cNvSpPr>
          <p:nvPr>
            <p:ph type="ctrTitle"/>
          </p:nvPr>
        </p:nvSpPr>
        <p:spPr>
          <a:xfrm>
            <a:off x="1709569" y="1143000"/>
            <a:ext cx="5724862" cy="1846961"/>
          </a:xfrm>
        </p:spPr>
        <p:txBody>
          <a:bodyPr vert="horz" lIns="91440" tIns="45720" rIns="91440" bIns="45720" rtlCol="0" anchor="b" anchorCtr="0">
            <a:noAutofit/>
          </a:bodyPr>
          <a:lstStyle>
            <a:lvl1pPr algn="ctr" defTabSz="914400" rtl="0" eaLnBrk="1" latinLnBrk="0" hangingPunct="1">
              <a:spcBef>
                <a:spcPct val="0"/>
              </a:spcBef>
              <a:buNone/>
              <a:defRPr sz="6000" kern="1200">
                <a:solidFill>
                  <a:schemeClr val="bg2">
                    <a:lumMod val="75000"/>
                  </a:schemeClr>
                </a:solidFill>
                <a:effectLst>
                  <a:outerShdw blurRad="50800" dist="38100" dir="2700000" algn="tl"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709569" y="2994212"/>
            <a:ext cx="5724862" cy="1007200"/>
          </a:xfrm>
        </p:spPr>
        <p:txBody>
          <a:bodyPr vert="horz" lIns="91440" tIns="45720" rIns="91440" bIns="45720" rtlCol="0">
            <a:normAutofit/>
          </a:bodyPr>
          <a:lstStyle>
            <a:lvl1pPr marL="0" indent="0" algn="ctr" defTabSz="914400" rtl="0" eaLnBrk="1" latinLnBrk="0" hangingPunct="1">
              <a:spcBef>
                <a:spcPts val="0"/>
              </a:spcBef>
              <a:buSzPct val="90000"/>
              <a:buFont typeface="Wingdings" pitchFamily="2" charset="2"/>
              <a:buNone/>
              <a:defRPr sz="2000" kern="1200">
                <a:solidFill>
                  <a:schemeClr val="bg2">
                    <a:lumMod val="75000"/>
                  </a:schemeClr>
                </a:solidFill>
                <a:effectLst>
                  <a:outerShdw blurRad="50800" dist="38100" dir="2700000" algn="tl"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A6BE1EF4-31ED-45C2-AC47-F2718A41336B}" type="datetimeFigureOut">
              <a:rPr lang="en-US" smtClean="0"/>
              <a:pPr/>
              <a:t>6/8/2016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1EACD6-A525-4B49-8009-7F09B4461B4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BE1EF4-31ED-45C2-AC47-F2718A41336B}" type="datetimeFigureOut">
              <a:rPr lang="en-US" smtClean="0"/>
              <a:pPr/>
              <a:t>6/8/2016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1EACD6-A525-4B49-8009-7F09B4461B4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0363" y="1143000"/>
            <a:ext cx="3807662" cy="1341344"/>
          </a:xfrm>
        </p:spPr>
        <p:txBody>
          <a:bodyPr anchor="b"/>
          <a:lstStyle>
            <a:lvl1pPr algn="ctr">
              <a:defRPr sz="4400" b="0"/>
            </a:lvl1pPr>
          </a:lstStyle>
          <a:p>
            <a:r>
              <a:rPr lang="en-US" smtClean="0"/>
              <a:t>Click to edit Master title style</a:t>
            </a:r>
            <a:endParaRPr/>
          </a:p>
        </p:txBody>
      </p:sp>
      <p:sp>
        <p:nvSpPr>
          <p:cNvPr id="3" name="Content Placeholder 2"/>
          <p:cNvSpPr>
            <a:spLocks noGrp="1"/>
          </p:cNvSpPr>
          <p:nvPr>
            <p:ph idx="1"/>
          </p:nvPr>
        </p:nvSpPr>
        <p:spPr>
          <a:xfrm>
            <a:off x="4648199" y="605118"/>
            <a:ext cx="3776472" cy="5565495"/>
          </a:xfrm>
        </p:spPr>
        <p:txBody>
          <a:bodyPr>
            <a:normAutofit/>
          </a:bodyPr>
          <a:lstStyle>
            <a:lvl1pPr>
              <a:defRPr sz="2400"/>
            </a:lvl1pPr>
            <a:lvl2pPr>
              <a:defRPr sz="2200"/>
            </a:lvl2pPr>
            <a:lvl3pPr>
              <a:defRPr sz="20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10363" y="2618815"/>
            <a:ext cx="3807662"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BE1EF4-31ED-45C2-AC47-F2718A41336B}" type="datetimeFigureOut">
              <a:rPr lang="en-US" smtClean="0"/>
              <a:pPr/>
              <a:t>6/8/2016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6BE1EF4-31ED-45C2-AC47-F2718A41336B}" type="datetimeFigureOut">
              <a:rPr lang="en-US" smtClean="0"/>
              <a:pPr/>
              <a:t>6/8/2016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pPr/>
              <a:t>‹#›</a:t>
            </a:fld>
            <a:endParaRPr lang="en-US"/>
          </a:p>
        </p:txBody>
      </p:sp>
      <p:pic>
        <p:nvPicPr>
          <p:cNvPr id="10" name="Picture 9" descr="pictureCaptionBacking.png"/>
          <p:cNvPicPr>
            <a:picLocks noChangeAspect="1"/>
          </p:cNvPicPr>
          <p:nvPr/>
        </p:nvPicPr>
        <p:blipFill>
          <a:blip r:embed="rId2" cstate="print"/>
          <a:srcRect l="52272" t="8889" r="5152" b="16566"/>
          <a:stretch>
            <a:fillRect/>
          </a:stretch>
        </p:blipFill>
        <p:spPr>
          <a:xfrm>
            <a:off x="4594412" y="663388"/>
            <a:ext cx="3893127" cy="5112327"/>
          </a:xfrm>
          <a:prstGeom prst="rect">
            <a:avLst/>
          </a:prstGeom>
        </p:spPr>
      </p:pic>
      <p:sp>
        <p:nvSpPr>
          <p:cNvPr id="11" name="Title 1"/>
          <p:cNvSpPr>
            <a:spLocks noGrp="1"/>
          </p:cNvSpPr>
          <p:nvPr>
            <p:ph type="title"/>
          </p:nvPr>
        </p:nvSpPr>
        <p:spPr>
          <a:xfrm>
            <a:off x="725487" y="1143000"/>
            <a:ext cx="3792537" cy="1341344"/>
          </a:xfrm>
        </p:spPr>
        <p:txBody>
          <a:bodyPr anchor="b"/>
          <a:lstStyle>
            <a:lvl1pPr algn="ctr">
              <a:defRPr sz="4400" b="0"/>
            </a:lvl1pPr>
          </a:lstStyle>
          <a:p>
            <a:r>
              <a:rPr lang="en-US" smtClean="0"/>
              <a:t>Click to edit Master title style</a:t>
            </a:r>
            <a:endParaRPr/>
          </a:p>
        </p:txBody>
      </p:sp>
      <p:sp>
        <p:nvSpPr>
          <p:cNvPr id="12" name="Text Placeholder 3"/>
          <p:cNvSpPr>
            <a:spLocks noGrp="1"/>
          </p:cNvSpPr>
          <p:nvPr>
            <p:ph type="body" sz="half" idx="2"/>
          </p:nvPr>
        </p:nvSpPr>
        <p:spPr>
          <a:xfrm>
            <a:off x="725487" y="2618815"/>
            <a:ext cx="3792537"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p:cNvSpPr>
            <a:spLocks noGrp="1"/>
          </p:cNvSpPr>
          <p:nvPr>
            <p:ph type="pic" idx="1"/>
          </p:nvPr>
        </p:nvSpPr>
        <p:spPr>
          <a:xfrm>
            <a:off x="4829938" y="864971"/>
            <a:ext cx="3422075" cy="47091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25487" y="462896"/>
            <a:ext cx="7718425" cy="828021"/>
          </a:xfrm>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725489" y="1598613"/>
            <a:ext cx="7718424" cy="45720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6BE1EF4-31ED-45C2-AC47-F2718A41336B}" type="datetimeFigureOut">
              <a:rPr lang="en-US" smtClean="0"/>
              <a:pPr/>
              <a:t>6/8/2016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685801"/>
            <a:ext cx="1066800" cy="54848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25488" y="685757"/>
            <a:ext cx="6437312" cy="5482221"/>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6BE1EF4-31ED-45C2-AC47-F2718A41336B}" type="datetimeFigureOut">
              <a:rPr lang="en-US" smtClean="0"/>
              <a:pPr/>
              <a:t>6/8/2016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6BE1EF4-31ED-45C2-AC47-F2718A41336B}" type="datetimeFigureOut">
              <a:rPr lang="en-US" smtClean="0"/>
              <a:pPr/>
              <a:t>6/8/2016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3">
        <a:schemeClr val="bg2"/>
      </p:bgRef>
    </p:bg>
    <p:spTree>
      <p:nvGrpSpPr>
        <p:cNvPr id="1" name=""/>
        <p:cNvGrpSpPr/>
        <p:nvPr/>
      </p:nvGrpSpPr>
      <p:grpSpPr>
        <a:xfrm>
          <a:off x="0" y="0"/>
          <a:ext cx="0" cy="0"/>
          <a:chOff x="0" y="0"/>
          <a:chExt cx="0" cy="0"/>
        </a:xfrm>
      </p:grpSpPr>
      <p:pic>
        <p:nvPicPr>
          <p:cNvPr id="12" name="Picture 11" descr="titlePhotoBacking-r.png"/>
          <p:cNvPicPr>
            <a:picLocks noChangeAspect="1"/>
          </p:cNvPicPr>
          <p:nvPr/>
        </p:nvPicPr>
        <p:blipFill>
          <a:blip r:embed="rId2" cstate="print"/>
          <a:srcRect l="17353" t="9412" r="17500" b="32353"/>
          <a:stretch>
            <a:fillRect/>
          </a:stretch>
        </p:blipFill>
        <p:spPr>
          <a:xfrm>
            <a:off x="1586753" y="645459"/>
            <a:ext cx="5957047" cy="3993776"/>
          </a:xfrm>
          <a:prstGeom prst="rect">
            <a:avLst/>
          </a:prstGeom>
        </p:spPr>
      </p:pic>
      <p:sp>
        <p:nvSpPr>
          <p:cNvPr id="4" name="Date Placeholder 3"/>
          <p:cNvSpPr>
            <a:spLocks noGrp="1"/>
          </p:cNvSpPr>
          <p:nvPr>
            <p:ph type="dt" sz="half" idx="10"/>
          </p:nvPr>
        </p:nvSpPr>
        <p:spPr>
          <a:xfrm>
            <a:off x="457200" y="6324600"/>
            <a:ext cx="2133600" cy="273050"/>
          </a:xfrm>
        </p:spPr>
        <p:txBody>
          <a:bodyPr/>
          <a:lstStyle>
            <a:lvl1pPr>
              <a:defRPr sz="1400">
                <a:solidFill>
                  <a:schemeClr val="tx2">
                    <a:lumMod val="75000"/>
                  </a:schemeClr>
                </a:solidFill>
              </a:defRPr>
            </a:lvl1pPr>
          </a:lstStyle>
          <a:p>
            <a:fld id="{A6BE1EF4-31ED-45C2-AC47-F2718A41336B}" type="datetimeFigureOut">
              <a:rPr lang="en-US" smtClean="0"/>
              <a:pPr/>
              <a:t>6/8/2016</a:t>
            </a:fld>
            <a:endParaRPr lang="en-US"/>
          </a:p>
        </p:txBody>
      </p:sp>
      <p:sp>
        <p:nvSpPr>
          <p:cNvPr id="5" name="Footer Placeholder 4"/>
          <p:cNvSpPr>
            <a:spLocks noGrp="1"/>
          </p:cNvSpPr>
          <p:nvPr>
            <p:ph type="ftr" sz="quarter" idx="11"/>
          </p:nvPr>
        </p:nvSpPr>
        <p:spPr>
          <a:xfrm>
            <a:off x="3124200" y="6324600"/>
            <a:ext cx="2895600" cy="273050"/>
          </a:xfrm>
        </p:spPr>
        <p:txBody>
          <a:bodyPr/>
          <a:lstStyle>
            <a:lvl1pPr>
              <a:defRPr sz="1400">
                <a:solidFill>
                  <a:schemeClr val="tx2">
                    <a:lumMod val="75000"/>
                  </a:schemeClr>
                </a:solidFill>
              </a:defRPr>
            </a:lvl1pPr>
          </a:lstStyle>
          <a:p>
            <a:endParaRPr lang="en-US"/>
          </a:p>
        </p:txBody>
      </p:sp>
      <p:sp>
        <p:nvSpPr>
          <p:cNvPr id="6" name="Slide Number Placeholder 5"/>
          <p:cNvSpPr>
            <a:spLocks noGrp="1"/>
          </p:cNvSpPr>
          <p:nvPr>
            <p:ph type="sldNum" sz="quarter" idx="12"/>
          </p:nvPr>
        </p:nvSpPr>
        <p:spPr>
          <a:xfrm>
            <a:off x="6553200" y="6324600"/>
            <a:ext cx="2133600" cy="273050"/>
          </a:xfrm>
        </p:spPr>
        <p:txBody>
          <a:bodyPr/>
          <a:lstStyle>
            <a:lvl1pPr>
              <a:defRPr sz="1400">
                <a:solidFill>
                  <a:schemeClr val="tx2">
                    <a:lumMod val="75000"/>
                  </a:schemeClr>
                </a:solidFill>
              </a:defRPr>
            </a:lvl1pPr>
          </a:lstStyle>
          <a:p>
            <a:fld id="{B51EACD6-A525-4B49-8009-7F09B4461B46}" type="slidenum">
              <a:rPr lang="en-US" smtClean="0"/>
              <a:pPr/>
              <a:t>‹#›</a:t>
            </a:fld>
            <a:endParaRPr lang="en-US"/>
          </a:p>
        </p:txBody>
      </p:sp>
      <p:sp>
        <p:nvSpPr>
          <p:cNvPr id="2" name="Title 1"/>
          <p:cNvSpPr>
            <a:spLocks noGrp="1"/>
          </p:cNvSpPr>
          <p:nvPr>
            <p:ph type="ctrTitle"/>
          </p:nvPr>
        </p:nvSpPr>
        <p:spPr>
          <a:xfrm>
            <a:off x="524435" y="4953000"/>
            <a:ext cx="8095130" cy="857250"/>
          </a:xfrm>
        </p:spPr>
        <p:txBody>
          <a:bodyPr anchor="b" anchorCtr="0">
            <a:noAutofit/>
          </a:bodyPr>
          <a:lstStyle>
            <a:lvl1pPr>
              <a:defRPr sz="5400">
                <a:solidFill>
                  <a:schemeClr val="tx2"/>
                </a:solidFill>
                <a:effectLst>
                  <a:outerShdw blurRad="50800" dist="38100" dir="2700000" algn="tl" rotWithShape="0">
                    <a:prstClr val="black">
                      <a:alpha val="40000"/>
                    </a:prstClr>
                  </a:outerShdw>
                </a:effectLst>
              </a:defRPr>
            </a:lvl1pPr>
          </a:lstStyle>
          <a:p>
            <a:r>
              <a:rPr lang="en-US" smtClean="0"/>
              <a:t>Click to edit Master title style</a:t>
            </a:r>
            <a:endParaRPr/>
          </a:p>
        </p:txBody>
      </p:sp>
      <p:sp>
        <p:nvSpPr>
          <p:cNvPr id="3" name="Subtitle 2"/>
          <p:cNvSpPr>
            <a:spLocks noGrp="1"/>
          </p:cNvSpPr>
          <p:nvPr>
            <p:ph type="subTitle" idx="1"/>
          </p:nvPr>
        </p:nvSpPr>
        <p:spPr>
          <a:xfrm>
            <a:off x="524435" y="5791200"/>
            <a:ext cx="8095130" cy="507200"/>
          </a:xfrm>
        </p:spPr>
        <p:txBody>
          <a:bodyPr>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1" name="Picture Placeholder 10"/>
          <p:cNvSpPr>
            <a:spLocks noGrp="1"/>
          </p:cNvSpPr>
          <p:nvPr>
            <p:ph type="pic" sz="quarter" idx="13"/>
          </p:nvPr>
        </p:nvSpPr>
        <p:spPr>
          <a:xfrm>
            <a:off x="1764792" y="804672"/>
            <a:ext cx="5638800" cy="3657600"/>
          </a:xfrm>
        </p:spPr>
        <p:txBody>
          <a:bodyPr/>
          <a:lstStyle>
            <a:lvl1pPr>
              <a:buNone/>
              <a:defRPr>
                <a:solidFill>
                  <a:schemeClr val="bg2"/>
                </a:solidFill>
              </a:defRPr>
            </a:lvl1pPr>
          </a:lstStyle>
          <a:p>
            <a:r>
              <a:rPr lang="en-US" smtClean="0"/>
              <a:t>Drag picture to placeholder or click icon to add</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90818" y="2514600"/>
            <a:ext cx="8162365" cy="914400"/>
          </a:xfrm>
        </p:spPr>
        <p:txBody>
          <a:bodyPr anchor="b" anchorCtr="0"/>
          <a:lstStyle>
            <a:lvl1pPr algn="ctr">
              <a:defRPr sz="5400" b="0" cap="none" baseline="0">
                <a:solidFill>
                  <a:schemeClr val="tx2"/>
                </a:solidFill>
                <a:effectLst>
                  <a:outerShdw blurRad="50800" dist="38100" dir="2700000" algn="tl" rotWithShape="0">
                    <a:prstClr val="black">
                      <a:alpha val="40000"/>
                    </a:prstClr>
                  </a:outerShdw>
                </a:effectLst>
              </a:defRPr>
            </a:lvl1pPr>
          </a:lstStyle>
          <a:p>
            <a:r>
              <a:rPr lang="en-US" smtClean="0"/>
              <a:t>Click to edit Master title style</a:t>
            </a:r>
            <a:endParaRPr/>
          </a:p>
        </p:txBody>
      </p:sp>
      <p:sp>
        <p:nvSpPr>
          <p:cNvPr id="3" name="Text Placeholder 2"/>
          <p:cNvSpPr>
            <a:spLocks noGrp="1"/>
          </p:cNvSpPr>
          <p:nvPr>
            <p:ph type="body" idx="1"/>
          </p:nvPr>
        </p:nvSpPr>
        <p:spPr>
          <a:xfrm>
            <a:off x="490818" y="3429000"/>
            <a:ext cx="8162365" cy="701000"/>
          </a:xfrm>
        </p:spPr>
        <p:txBody>
          <a:bodyPr anchor="t" anchorCtr="0">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400" kern="1200">
                <a:solidFill>
                  <a:schemeClr val="tx2">
                    <a:lumMod val="75000"/>
                  </a:schemeClr>
                </a:solidFill>
                <a:latin typeface="+mn-lt"/>
                <a:ea typeface="+mn-ea"/>
                <a:cs typeface="+mn-cs"/>
              </a:defRPr>
            </a:lvl1pPr>
          </a:lstStyle>
          <a:p>
            <a:fld id="{A6BE1EF4-31ED-45C2-AC47-F2718A41336B}" type="datetimeFigureOut">
              <a:rPr lang="en-US" smtClean="0"/>
              <a:pPr/>
              <a:t>6/8/2016</a:t>
            </a:fld>
            <a:endParaRPr 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400" kern="1200">
                <a:solidFill>
                  <a:schemeClr val="tx2">
                    <a:lumMod val="75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400" kern="1200">
                <a:solidFill>
                  <a:schemeClr val="tx2">
                    <a:lumMod val="75000"/>
                  </a:schemeClr>
                </a:solidFill>
                <a:latin typeface="+mn-lt"/>
                <a:ea typeface="+mn-ea"/>
                <a:cs typeface="+mn-cs"/>
              </a:defRPr>
            </a:lvl1pPr>
          </a:lstStyle>
          <a:p>
            <a:fld id="{B51EACD6-A525-4B49-8009-7F09B4461B4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482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6BE1EF4-31ED-45C2-AC47-F2718A41336B}" type="datetimeFigureOut">
              <a:rPr lang="en-US" smtClean="0"/>
              <a:pPr/>
              <a:t>6/8/2016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23900" y="1598613"/>
            <a:ext cx="3773488"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23900" y="2174875"/>
            <a:ext cx="3773488"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645026" y="1598613"/>
            <a:ext cx="3776472"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3776472"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6BE1EF4-31ED-45C2-AC47-F2718A41336B}" type="datetimeFigureOut">
              <a:rPr lang="en-US" smtClean="0"/>
              <a:pPr/>
              <a:t>6/8/2016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1EACD6-A525-4B49-8009-7F09B4461B4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3900" y="1586753"/>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6BE1EF4-31ED-45C2-AC47-F2718A41336B}" type="datetimeFigureOut">
              <a:rPr lang="en-US" smtClean="0"/>
              <a:pPr/>
              <a:t>6/8/2016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pPr/>
              <a:t>‹#›</a:t>
            </a:fld>
            <a:endParaRPr lang="en-US"/>
          </a:p>
        </p:txBody>
      </p:sp>
      <p:sp>
        <p:nvSpPr>
          <p:cNvPr id="8" name="Content Placeholder 2"/>
          <p:cNvSpPr>
            <a:spLocks noGrp="1"/>
          </p:cNvSpPr>
          <p:nvPr>
            <p:ph sz="half" idx="13"/>
          </p:nvPr>
        </p:nvSpPr>
        <p:spPr>
          <a:xfrm>
            <a:off x="723900" y="3914170"/>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6BE1EF4-31ED-45C2-AC47-F2718A41336B}" type="datetimeFigureOut">
              <a:rPr lang="en-US" smtClean="0"/>
              <a:pPr/>
              <a:t>6/8/2016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pPr/>
              <a:t>‹#›</a:t>
            </a:fld>
            <a:endParaRPr lang="en-US"/>
          </a:p>
        </p:txBody>
      </p:sp>
      <p:sp>
        <p:nvSpPr>
          <p:cNvPr id="8"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A6BE1EF4-31ED-45C2-AC47-F2718A41336B}" type="datetimeFigureOut">
              <a:rPr lang="en-US" smtClean="0"/>
              <a:pPr/>
              <a:t>6/8/2016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1EACD6-A525-4B49-8009-7F09B4461B46}" type="slidenum">
              <a:rPr lang="en-US" smtClean="0"/>
              <a:pPr/>
              <a:t>‹#›</a:t>
            </a:fld>
            <a:endParaRPr lang="en-US"/>
          </a:p>
        </p:txBody>
      </p:sp>
      <p:sp>
        <p:nvSpPr>
          <p:cNvPr id="6" name="Content Placeholder 2"/>
          <p:cNvSpPr>
            <a:spLocks noGrp="1"/>
          </p:cNvSpPr>
          <p:nvPr>
            <p:ph sz="half" idx="1"/>
          </p:nvPr>
        </p:nvSpPr>
        <p:spPr>
          <a:xfrm>
            <a:off x="7239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8" name="Content Placeholder 2"/>
          <p:cNvSpPr>
            <a:spLocks noGrp="1"/>
          </p:cNvSpPr>
          <p:nvPr>
            <p:ph sz="half" idx="13"/>
          </p:nvPr>
        </p:nvSpPr>
        <p:spPr>
          <a:xfrm>
            <a:off x="7239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6141" y="314979"/>
            <a:ext cx="7691719" cy="1143000"/>
          </a:xfrm>
          <a:prstGeom prst="rect">
            <a:avLst/>
          </a:prstGeom>
        </p:spPr>
        <p:txBody>
          <a:bodyPr vert="horz" lIns="91440" tIns="45720" rIns="91440" bIns="45720" rtlCol="0" anchor="ctr">
            <a:noAutofit/>
          </a:bodyPr>
          <a:lstStyle/>
          <a:p>
            <a:r>
              <a:rPr/>
              <a:t>Click to edit title style</a:t>
            </a:r>
          </a:p>
        </p:txBody>
      </p:sp>
      <p:sp>
        <p:nvSpPr>
          <p:cNvPr id="3" name="Text Placeholder 2"/>
          <p:cNvSpPr>
            <a:spLocks noGrp="1"/>
          </p:cNvSpPr>
          <p:nvPr>
            <p:ph type="body" idx="1"/>
          </p:nvPr>
        </p:nvSpPr>
        <p:spPr>
          <a:xfrm>
            <a:off x="726141" y="1586753"/>
            <a:ext cx="7691719" cy="4571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400">
                <a:solidFill>
                  <a:schemeClr val="tx1">
                    <a:lumMod val="65000"/>
                    <a:lumOff val="35000"/>
                  </a:schemeClr>
                </a:solidFill>
              </a:defRPr>
            </a:lvl1pPr>
          </a:lstStyle>
          <a:p>
            <a:fld id="{A6BE1EF4-31ED-45C2-AC47-F2718A41336B}" type="datetimeFigureOut">
              <a:rPr lang="en-US" smtClean="0"/>
              <a:pPr/>
              <a:t>6/8/2016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a:solidFill>
                  <a:schemeClr val="tx1">
                    <a:lumMod val="65000"/>
                    <a:lumOff val="35000"/>
                  </a:schemeClr>
                </a:solidFill>
              </a:defRPr>
            </a:lvl1pPr>
          </a:lstStyle>
          <a:p>
            <a:fld id="{B51EACD6-A525-4B49-8009-7F09B4461B4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ctr" defTabSz="914400" rtl="0" eaLnBrk="1" latinLnBrk="0" hangingPunct="1">
        <a:spcBef>
          <a:spcPct val="0"/>
        </a:spcBef>
        <a:buNone/>
        <a:defRPr sz="5400" kern="1200">
          <a:solidFill>
            <a:schemeClr val="tx1">
              <a:lumMod val="85000"/>
              <a:lumOff val="15000"/>
            </a:schemeClr>
          </a:solidFill>
          <a:latin typeface="+mj-lt"/>
          <a:ea typeface="+mj-ea"/>
          <a:cs typeface="+mj-cs"/>
        </a:defRPr>
      </a:lvl1pPr>
    </p:titleStyle>
    <p:bodyStyle>
      <a:lvl1pPr marL="457200" indent="-457200" algn="l" defTabSz="914400" rtl="0" eaLnBrk="1" latinLnBrk="0" hangingPunct="1">
        <a:spcBef>
          <a:spcPts val="2400"/>
        </a:spcBef>
        <a:buSzPct val="90000"/>
        <a:buFont typeface="Wingdings" pitchFamily="2" charset="2"/>
        <a:buChar char="v"/>
        <a:defRPr sz="24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1200"/>
        </a:spcBef>
        <a:buClr>
          <a:schemeClr val="bg1">
            <a:lumMod val="65000"/>
          </a:schemeClr>
        </a:buClr>
        <a:buSzPct val="90000"/>
        <a:buFont typeface="Wingdings" pitchFamily="2" charset="2"/>
        <a:buChar char="v"/>
        <a:defRPr sz="2200" kern="1200">
          <a:solidFill>
            <a:schemeClr val="tx1">
              <a:lumMod val="75000"/>
              <a:lumOff val="25000"/>
            </a:schemeClr>
          </a:solidFill>
          <a:latin typeface="+mn-lt"/>
          <a:ea typeface="+mn-ea"/>
          <a:cs typeface="+mn-cs"/>
        </a:defRPr>
      </a:lvl2pPr>
      <a:lvl3pPr marL="1263650" indent="-349250" algn="l" defTabSz="914400" rtl="0" eaLnBrk="1" latinLnBrk="0" hangingPunct="1">
        <a:spcBef>
          <a:spcPts val="1200"/>
        </a:spcBef>
        <a:buSzPct val="90000"/>
        <a:buFont typeface="Wingdings" pitchFamily="2" charset="2"/>
        <a:buChar char="v"/>
        <a:defRPr sz="2000" kern="1200">
          <a:solidFill>
            <a:schemeClr val="tx1">
              <a:lumMod val="75000"/>
              <a:lumOff val="25000"/>
            </a:schemeClr>
          </a:solidFill>
          <a:latin typeface="+mn-lt"/>
          <a:ea typeface="+mn-ea"/>
          <a:cs typeface="+mn-cs"/>
        </a:defRPr>
      </a:lvl3pPr>
      <a:lvl4pPr marL="1600200" indent="-336550" algn="l" defTabSz="914400" rtl="0" eaLnBrk="1" latinLnBrk="0" hangingPunct="1">
        <a:spcBef>
          <a:spcPts val="1200"/>
        </a:spcBef>
        <a:buClr>
          <a:schemeClr val="bg1">
            <a:lumMod val="65000"/>
          </a:schemeClr>
        </a:buClr>
        <a:buSzPct val="90000"/>
        <a:buFont typeface="Wingdings" pitchFamily="2" charset="2"/>
        <a:buChar char="v"/>
        <a:defRPr sz="1800" kern="1200">
          <a:solidFill>
            <a:schemeClr val="tx1">
              <a:lumMod val="75000"/>
              <a:lumOff val="25000"/>
            </a:schemeClr>
          </a:solidFill>
          <a:latin typeface="+mn-lt"/>
          <a:ea typeface="+mn-ea"/>
          <a:cs typeface="+mn-cs"/>
        </a:defRPr>
      </a:lvl4pPr>
      <a:lvl5pPr marL="1946275" indent="-346075" algn="l" defTabSz="914400" rtl="0" eaLnBrk="1" latinLnBrk="0" hangingPunct="1">
        <a:spcBef>
          <a:spcPts val="1200"/>
        </a:spcBef>
        <a:buSzPct val="90000"/>
        <a:buFont typeface="Wingdings" pitchFamily="2" charset="2"/>
        <a:buChar char="v"/>
        <a:defRPr sz="1800" kern="1200">
          <a:solidFill>
            <a:schemeClr val="tx1">
              <a:lumMod val="75000"/>
              <a:lumOff val="25000"/>
            </a:schemeClr>
          </a:solidFill>
          <a:latin typeface="+mn-lt"/>
          <a:ea typeface="+mn-ea"/>
          <a:cs typeface="+mn-cs"/>
        </a:defRPr>
      </a:lvl5pPr>
      <a:lvl6pPr marL="229076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6pPr>
      <a:lvl7pPr marL="2625725" indent="-344488" algn="l" defTabSz="914400" rtl="0" eaLnBrk="1" latinLnBrk="0" hangingPunct="1">
        <a:spcBef>
          <a:spcPct val="20000"/>
        </a:spcBef>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7pPr>
      <a:lvl8pPr marL="297021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8pPr>
      <a:lvl9pPr marL="3313113" indent="-344488" algn="l" defTabSz="914400" rtl="0" eaLnBrk="1" latinLnBrk="0" hangingPunct="1">
        <a:spcBef>
          <a:spcPct val="20000"/>
        </a:spcBef>
        <a:buSzPct val="90000"/>
        <a:buFont typeface="Wingdings" pitchFamily="2" charset="2"/>
        <a:buChar char="v"/>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smtClean="0"/>
              <a:t>Service Delivery: </a:t>
            </a:r>
            <a:r>
              <a:rPr lang="en-US" sz="4000" dirty="0" smtClean="0"/>
              <a:t>Global and Bangladesh Perspective</a:t>
            </a:r>
            <a:endParaRPr lang="en-US" sz="4000" dirty="0"/>
          </a:p>
        </p:txBody>
      </p:sp>
      <p:sp>
        <p:nvSpPr>
          <p:cNvPr id="3" name="Subtitle 2"/>
          <p:cNvSpPr>
            <a:spLocks noGrp="1"/>
          </p:cNvSpPr>
          <p:nvPr>
            <p:ph type="subTitle" idx="1"/>
          </p:nvPr>
        </p:nvSpPr>
        <p:spPr>
          <a:xfrm>
            <a:off x="1709569" y="3497812"/>
            <a:ext cx="5724862" cy="1007200"/>
          </a:xfrm>
        </p:spPr>
        <p:txBody>
          <a:bodyPr/>
          <a:lstStyle/>
          <a:p>
            <a:r>
              <a:rPr lang="en-US" dirty="0" smtClean="0"/>
              <a:t>Yamin Tauseef Jahangir, MPH</a:t>
            </a:r>
          </a:p>
          <a:p>
            <a:r>
              <a:rPr lang="en-US" dirty="0" smtClean="0"/>
              <a:t>Department of Public Health</a:t>
            </a:r>
          </a:p>
          <a:p>
            <a:r>
              <a:rPr lang="en-US" dirty="0" smtClean="0"/>
              <a:t>School of Health &amp; Life Sciences</a:t>
            </a:r>
            <a:endParaRPr lang="en-US" dirty="0"/>
          </a:p>
        </p:txBody>
      </p:sp>
    </p:spTree>
    <p:extLst>
      <p:ext uri="{BB962C8B-B14F-4D97-AF65-F5344CB8AC3E}">
        <p14:creationId xmlns:p14="http://schemas.microsoft.com/office/powerpoint/2010/main" val="2899003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People’s Health Problems-contd.</a:t>
            </a:r>
          </a:p>
        </p:txBody>
      </p:sp>
      <p:sp>
        <p:nvSpPr>
          <p:cNvPr id="3" name="Content Placeholder 2"/>
          <p:cNvSpPr>
            <a:spLocks noGrp="1"/>
          </p:cNvSpPr>
          <p:nvPr>
            <p:ph idx="1"/>
          </p:nvPr>
        </p:nvSpPr>
        <p:spPr>
          <a:xfrm>
            <a:off x="298824" y="1957293"/>
            <a:ext cx="8546351" cy="4557059"/>
          </a:xfrm>
        </p:spPr>
        <p:txBody>
          <a:bodyPr/>
          <a:lstStyle/>
          <a:p>
            <a:pPr marL="342900" lvl="0" indent="-342900">
              <a:spcBef>
                <a:spcPts val="0"/>
              </a:spcBef>
              <a:buClr>
                <a:schemeClr val="dk1"/>
              </a:buClr>
              <a:buSzPct val="100000"/>
              <a:buFont typeface="Arial"/>
              <a:buChar char="•"/>
            </a:pPr>
            <a:r>
              <a:rPr lang="en-US" sz="3200" dirty="0">
                <a:solidFill>
                  <a:schemeClr val="dk1"/>
                </a:solidFill>
                <a:latin typeface="Arial"/>
                <a:ea typeface="Arial"/>
                <a:cs typeface="Arial"/>
                <a:sym typeface="Arial"/>
              </a:rPr>
              <a:t>Problem concerning: (3) </a:t>
            </a:r>
            <a:r>
              <a:rPr lang="en-US" sz="3200" dirty="0" smtClean="0">
                <a:solidFill>
                  <a:schemeClr val="accent2"/>
                </a:solidFill>
                <a:latin typeface="Arial"/>
                <a:ea typeface="Arial"/>
                <a:cs typeface="Arial"/>
                <a:sym typeface="Arial"/>
              </a:rPr>
              <a:t>Inadequate </a:t>
            </a:r>
            <a:r>
              <a:rPr lang="en-US" sz="3200" dirty="0">
                <a:solidFill>
                  <a:schemeClr val="accent2"/>
                </a:solidFill>
                <a:latin typeface="Arial"/>
                <a:ea typeface="Arial"/>
                <a:cs typeface="Arial"/>
                <a:sym typeface="Arial"/>
              </a:rPr>
              <a:t>of essential and accurate information on health</a:t>
            </a:r>
            <a:r>
              <a:rPr lang="en-US" sz="3200" dirty="0">
                <a:solidFill>
                  <a:schemeClr val="dk1"/>
                </a:solidFill>
                <a:latin typeface="Arial"/>
                <a:ea typeface="Arial"/>
                <a:cs typeface="Arial"/>
                <a:sym typeface="Arial"/>
              </a:rPr>
              <a:t>, e.g.</a:t>
            </a:r>
          </a:p>
          <a:p>
            <a:pPr marL="742950" lvl="1" indent="-285750">
              <a:spcBef>
                <a:spcPts val="560"/>
              </a:spcBef>
              <a:buClr>
                <a:schemeClr val="dk1"/>
              </a:buClr>
              <a:buSzPct val="100000"/>
              <a:buFont typeface="Arial"/>
              <a:buChar char="–"/>
            </a:pPr>
            <a:r>
              <a:rPr lang="en-US" sz="2800" dirty="0" smtClean="0">
                <a:solidFill>
                  <a:schemeClr val="dk1"/>
                </a:solidFill>
                <a:latin typeface="Arial"/>
                <a:ea typeface="Arial"/>
                <a:cs typeface="Arial"/>
                <a:sym typeface="Arial"/>
              </a:rPr>
              <a:t>Information </a:t>
            </a:r>
            <a:r>
              <a:rPr lang="en-US" sz="2800" dirty="0">
                <a:solidFill>
                  <a:schemeClr val="dk1"/>
                </a:solidFill>
                <a:latin typeface="Arial"/>
                <a:ea typeface="Arial"/>
                <a:cs typeface="Arial"/>
                <a:sym typeface="Arial"/>
              </a:rPr>
              <a:t>on toxic substances which are harmful to health</a:t>
            </a:r>
          </a:p>
          <a:p>
            <a:pPr marL="742950" lvl="1" indent="-285750">
              <a:spcBef>
                <a:spcPts val="560"/>
              </a:spcBef>
              <a:buClr>
                <a:schemeClr val="dk1"/>
              </a:buClr>
              <a:buSzPct val="100000"/>
              <a:buFont typeface="Arial"/>
              <a:buChar char="–"/>
            </a:pPr>
            <a:r>
              <a:rPr lang="en-US" sz="2800" dirty="0" smtClean="0">
                <a:solidFill>
                  <a:schemeClr val="dk1"/>
                </a:solidFill>
                <a:latin typeface="Arial"/>
                <a:ea typeface="Arial"/>
                <a:cs typeface="Arial"/>
                <a:sym typeface="Arial"/>
              </a:rPr>
              <a:t>Information </a:t>
            </a:r>
            <a:r>
              <a:rPr lang="en-US" sz="2800" dirty="0">
                <a:solidFill>
                  <a:schemeClr val="dk1"/>
                </a:solidFill>
                <a:latin typeface="Arial"/>
                <a:ea typeface="Arial"/>
                <a:cs typeface="Arial"/>
                <a:sym typeface="Arial"/>
              </a:rPr>
              <a:t>on basic self-care, the drugs</a:t>
            </a:r>
          </a:p>
          <a:p>
            <a:pPr marL="742950" lvl="1" indent="-285750">
              <a:spcBef>
                <a:spcPts val="560"/>
              </a:spcBef>
              <a:buClr>
                <a:schemeClr val="dk1"/>
              </a:buClr>
              <a:buSzPct val="100000"/>
              <a:buFont typeface="Arial"/>
              <a:buChar char="–"/>
            </a:pPr>
            <a:r>
              <a:rPr lang="en-US" sz="2800" dirty="0" smtClean="0">
                <a:solidFill>
                  <a:schemeClr val="dk1"/>
                </a:solidFill>
                <a:latin typeface="Arial"/>
                <a:ea typeface="Arial"/>
                <a:cs typeface="Arial"/>
                <a:sym typeface="Arial"/>
              </a:rPr>
              <a:t>Etc</a:t>
            </a:r>
            <a:r>
              <a:rPr lang="en-US" sz="2800" dirty="0">
                <a:solidFill>
                  <a:schemeClr val="dk1"/>
                </a:solidFill>
                <a:latin typeface="Arial"/>
                <a:ea typeface="Arial"/>
                <a:cs typeface="Arial"/>
                <a:sym typeface="Arial"/>
              </a:rPr>
              <a:t>.</a:t>
            </a:r>
          </a:p>
          <a:p>
            <a:endParaRPr lang="en-US" b="1" dirty="0"/>
          </a:p>
        </p:txBody>
      </p:sp>
    </p:spTree>
    <p:extLst>
      <p:ext uri="{BB962C8B-B14F-4D97-AF65-F5344CB8AC3E}">
        <p14:creationId xmlns:p14="http://schemas.microsoft.com/office/powerpoint/2010/main" val="3621365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People’s Health Problems-contd.</a:t>
            </a:r>
          </a:p>
        </p:txBody>
      </p:sp>
      <p:sp>
        <p:nvSpPr>
          <p:cNvPr id="3" name="Content Placeholder 2"/>
          <p:cNvSpPr>
            <a:spLocks noGrp="1"/>
          </p:cNvSpPr>
          <p:nvPr>
            <p:ph idx="1"/>
          </p:nvPr>
        </p:nvSpPr>
        <p:spPr>
          <a:xfrm>
            <a:off x="313765" y="1927412"/>
            <a:ext cx="8576235" cy="4721412"/>
          </a:xfrm>
        </p:spPr>
        <p:txBody>
          <a:bodyPr/>
          <a:lstStyle/>
          <a:p>
            <a:pPr marL="342900" lvl="0" indent="-342900">
              <a:spcBef>
                <a:spcPts val="0"/>
              </a:spcBef>
              <a:buClr>
                <a:schemeClr val="dk1"/>
              </a:buClr>
              <a:buSzPct val="100000"/>
              <a:buFont typeface="Arial"/>
              <a:buChar char="•"/>
            </a:pPr>
            <a:r>
              <a:rPr lang="en-US" sz="3200" dirty="0">
                <a:solidFill>
                  <a:schemeClr val="dk1"/>
                </a:solidFill>
                <a:latin typeface="Arial"/>
                <a:ea typeface="Arial"/>
                <a:cs typeface="Arial"/>
                <a:sym typeface="Arial"/>
              </a:rPr>
              <a:t>Problem concerning: (4) </a:t>
            </a:r>
            <a:r>
              <a:rPr lang="en-US" sz="3200" dirty="0" smtClean="0">
                <a:solidFill>
                  <a:schemeClr val="accent2"/>
                </a:solidFill>
                <a:latin typeface="Arial"/>
                <a:ea typeface="Arial"/>
                <a:cs typeface="Arial"/>
                <a:sym typeface="Arial"/>
              </a:rPr>
              <a:t>Unsafe </a:t>
            </a:r>
            <a:r>
              <a:rPr lang="en-US" sz="3200" dirty="0">
                <a:solidFill>
                  <a:schemeClr val="accent2"/>
                </a:solidFill>
                <a:latin typeface="Arial"/>
                <a:ea typeface="Arial"/>
                <a:cs typeface="Arial"/>
                <a:sym typeface="Arial"/>
              </a:rPr>
              <a:t>environment</a:t>
            </a:r>
            <a:r>
              <a:rPr lang="en-US" sz="3200" dirty="0">
                <a:solidFill>
                  <a:schemeClr val="dk1"/>
                </a:solidFill>
                <a:latin typeface="Arial"/>
                <a:ea typeface="Arial"/>
                <a:cs typeface="Arial"/>
                <a:sym typeface="Arial"/>
              </a:rPr>
              <a:t>, e.g.</a:t>
            </a:r>
          </a:p>
          <a:p>
            <a:pPr marL="742950" lvl="1" indent="-285750">
              <a:spcBef>
                <a:spcPts val="560"/>
              </a:spcBef>
              <a:buClr>
                <a:schemeClr val="dk1"/>
              </a:buClr>
              <a:buSzPct val="100000"/>
              <a:buFont typeface="Arial"/>
              <a:buChar char="–"/>
            </a:pPr>
            <a:r>
              <a:rPr lang="en-US" sz="2800" dirty="0" smtClean="0">
                <a:solidFill>
                  <a:schemeClr val="dk1"/>
                </a:solidFill>
                <a:latin typeface="Arial"/>
                <a:ea typeface="Arial"/>
                <a:cs typeface="Arial"/>
                <a:sym typeface="Arial"/>
              </a:rPr>
              <a:t>Traffic </a:t>
            </a:r>
            <a:r>
              <a:rPr lang="en-US" sz="2800" dirty="0">
                <a:solidFill>
                  <a:schemeClr val="dk1"/>
                </a:solidFill>
                <a:latin typeface="Arial"/>
                <a:ea typeface="Arial"/>
                <a:cs typeface="Arial"/>
                <a:sym typeface="Arial"/>
              </a:rPr>
              <a:t>accident</a:t>
            </a:r>
          </a:p>
          <a:p>
            <a:pPr marL="742950" lvl="1" indent="-285750">
              <a:spcBef>
                <a:spcPts val="560"/>
              </a:spcBef>
              <a:buClr>
                <a:schemeClr val="dk1"/>
              </a:buClr>
              <a:buSzPct val="100000"/>
              <a:buFont typeface="Arial"/>
              <a:buChar char="–"/>
            </a:pPr>
            <a:r>
              <a:rPr lang="en-US" sz="2800" dirty="0" smtClean="0">
                <a:solidFill>
                  <a:schemeClr val="dk1"/>
                </a:solidFill>
                <a:latin typeface="Arial"/>
                <a:ea typeface="Arial"/>
                <a:cs typeface="Arial"/>
                <a:sym typeface="Arial"/>
              </a:rPr>
              <a:t>Pollution </a:t>
            </a:r>
            <a:r>
              <a:rPr lang="en-US" sz="2800" dirty="0">
                <a:solidFill>
                  <a:schemeClr val="dk1"/>
                </a:solidFill>
                <a:latin typeface="Arial"/>
                <a:ea typeface="Arial"/>
                <a:cs typeface="Arial"/>
                <a:sym typeface="Arial"/>
              </a:rPr>
              <a:t>problem</a:t>
            </a:r>
          </a:p>
          <a:p>
            <a:pPr marL="742950" lvl="1" indent="-285750">
              <a:spcBef>
                <a:spcPts val="560"/>
              </a:spcBef>
              <a:buClr>
                <a:schemeClr val="dk1"/>
              </a:buClr>
              <a:buSzPct val="100000"/>
              <a:buFont typeface="Arial"/>
              <a:buChar char="–"/>
            </a:pPr>
            <a:r>
              <a:rPr lang="en-US" sz="2800" dirty="0" smtClean="0">
                <a:solidFill>
                  <a:schemeClr val="dk1"/>
                </a:solidFill>
                <a:latin typeface="Arial"/>
                <a:ea typeface="Arial"/>
                <a:cs typeface="Arial"/>
                <a:sym typeface="Arial"/>
              </a:rPr>
              <a:t>Problems </a:t>
            </a:r>
            <a:r>
              <a:rPr lang="en-US" sz="2800" dirty="0">
                <a:solidFill>
                  <a:schemeClr val="dk1"/>
                </a:solidFill>
                <a:latin typeface="Arial"/>
                <a:ea typeface="Arial"/>
                <a:cs typeface="Arial"/>
                <a:sym typeface="Arial"/>
              </a:rPr>
              <a:t>pertaining to unsafe workplaces</a:t>
            </a:r>
          </a:p>
          <a:p>
            <a:endParaRPr lang="en-US" dirty="0"/>
          </a:p>
        </p:txBody>
      </p:sp>
    </p:spTree>
    <p:extLst>
      <p:ext uri="{BB962C8B-B14F-4D97-AF65-F5344CB8AC3E}">
        <p14:creationId xmlns:p14="http://schemas.microsoft.com/office/powerpoint/2010/main" val="1709378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People’s Health System</a:t>
            </a:r>
            <a:endParaRPr lang="en-US" dirty="0"/>
          </a:p>
        </p:txBody>
      </p:sp>
      <p:sp>
        <p:nvSpPr>
          <p:cNvPr id="3" name="Content Placeholder 2"/>
          <p:cNvSpPr>
            <a:spLocks noGrp="1"/>
          </p:cNvSpPr>
          <p:nvPr>
            <p:ph idx="1"/>
          </p:nvPr>
        </p:nvSpPr>
        <p:spPr>
          <a:xfrm>
            <a:off x="313765" y="1457979"/>
            <a:ext cx="8501529" cy="5205786"/>
          </a:xfrm>
        </p:spPr>
        <p:txBody>
          <a:bodyPr/>
          <a:lstStyle/>
          <a:p>
            <a:pPr marL="342900" lvl="0" indent="-342900">
              <a:spcBef>
                <a:spcPts val="0"/>
              </a:spcBef>
              <a:buClr>
                <a:schemeClr val="dk1"/>
              </a:buClr>
              <a:buSzPct val="100000"/>
              <a:buFont typeface="Arial"/>
              <a:buChar char="•"/>
            </a:pPr>
            <a:r>
              <a:rPr lang="en-US" sz="3200" dirty="0">
                <a:solidFill>
                  <a:schemeClr val="dk1"/>
                </a:solidFill>
                <a:latin typeface="Arial"/>
                <a:ea typeface="Arial"/>
                <a:cs typeface="Arial"/>
                <a:sym typeface="Arial"/>
              </a:rPr>
              <a:t>Problem </a:t>
            </a:r>
            <a:r>
              <a:rPr lang="en-US" sz="3200" dirty="0">
                <a:solidFill>
                  <a:srgbClr val="FF3300"/>
                </a:solidFill>
                <a:latin typeface="Arial"/>
                <a:ea typeface="Arial"/>
                <a:cs typeface="Arial"/>
                <a:sym typeface="Arial"/>
              </a:rPr>
              <a:t>pertaining</a:t>
            </a:r>
            <a:r>
              <a:rPr lang="en-US" sz="3200" dirty="0">
                <a:solidFill>
                  <a:schemeClr val="dk1"/>
                </a:solidFill>
                <a:latin typeface="Arial"/>
                <a:ea typeface="Arial"/>
                <a:cs typeface="Arial"/>
                <a:sym typeface="Arial"/>
              </a:rPr>
              <a:t> to </a:t>
            </a:r>
            <a:r>
              <a:rPr lang="en-US" sz="3200" u="sng" dirty="0">
                <a:solidFill>
                  <a:schemeClr val="accent2"/>
                </a:solidFill>
                <a:latin typeface="Arial"/>
                <a:ea typeface="Arial"/>
                <a:cs typeface="Arial"/>
                <a:sym typeface="Arial"/>
              </a:rPr>
              <a:t>health service systems</a:t>
            </a:r>
            <a:r>
              <a:rPr lang="en-US" sz="3200" dirty="0">
                <a:solidFill>
                  <a:schemeClr val="dk1"/>
                </a:solidFill>
                <a:latin typeface="Arial"/>
                <a:ea typeface="Arial"/>
                <a:cs typeface="Arial"/>
                <a:sym typeface="Arial"/>
              </a:rPr>
              <a:t>, e.g.</a:t>
            </a:r>
          </a:p>
          <a:p>
            <a:pPr marL="742950" lvl="1" indent="-285750">
              <a:spcBef>
                <a:spcPts val="560"/>
              </a:spcBef>
              <a:buClr>
                <a:schemeClr val="dk1"/>
              </a:buClr>
              <a:buSzPct val="100000"/>
              <a:buFont typeface="Arial"/>
              <a:buChar char="–"/>
            </a:pPr>
            <a:r>
              <a:rPr lang="en-US" sz="2800" dirty="0" smtClean="0">
                <a:solidFill>
                  <a:schemeClr val="dk1"/>
                </a:solidFill>
                <a:latin typeface="Arial"/>
                <a:ea typeface="Arial"/>
                <a:cs typeface="Arial"/>
                <a:sym typeface="Arial"/>
              </a:rPr>
              <a:t>Problems </a:t>
            </a:r>
            <a:r>
              <a:rPr lang="en-US" sz="2800" dirty="0">
                <a:solidFill>
                  <a:schemeClr val="dk1"/>
                </a:solidFill>
                <a:latin typeface="Arial"/>
                <a:ea typeface="Arial"/>
                <a:cs typeface="Arial"/>
                <a:sym typeface="Arial"/>
              </a:rPr>
              <a:t>concerning </a:t>
            </a:r>
            <a:r>
              <a:rPr lang="en-US" sz="2800" dirty="0">
                <a:solidFill>
                  <a:srgbClr val="336699"/>
                </a:solidFill>
                <a:latin typeface="Arial"/>
                <a:ea typeface="Arial"/>
                <a:cs typeface="Arial"/>
                <a:sym typeface="Arial"/>
              </a:rPr>
              <a:t>changes in overall health situation</a:t>
            </a:r>
            <a:r>
              <a:rPr lang="en-US" sz="2800" dirty="0">
                <a:solidFill>
                  <a:schemeClr val="dk1"/>
                </a:solidFill>
                <a:latin typeface="Arial"/>
                <a:ea typeface="Arial"/>
                <a:cs typeface="Arial"/>
                <a:sym typeface="Arial"/>
              </a:rPr>
              <a:t>: Changes in morbidity &amp; mortality patterns, population structure</a:t>
            </a:r>
          </a:p>
          <a:p>
            <a:pPr marL="742950" lvl="1" indent="-285750">
              <a:spcBef>
                <a:spcPts val="560"/>
              </a:spcBef>
              <a:buClr>
                <a:srgbClr val="336699"/>
              </a:buClr>
              <a:buSzPct val="100000"/>
              <a:buFont typeface="Arial"/>
              <a:buChar char="–"/>
            </a:pPr>
            <a:r>
              <a:rPr lang="en-US" sz="2800" dirty="0" smtClean="0">
                <a:solidFill>
                  <a:srgbClr val="336699"/>
                </a:solidFill>
                <a:latin typeface="Arial"/>
                <a:ea typeface="Arial"/>
                <a:cs typeface="Arial"/>
                <a:sym typeface="Arial"/>
              </a:rPr>
              <a:t>Rising </a:t>
            </a:r>
            <a:r>
              <a:rPr lang="en-US" sz="2800" dirty="0">
                <a:solidFill>
                  <a:srgbClr val="336699"/>
                </a:solidFill>
                <a:latin typeface="Arial"/>
                <a:ea typeface="Arial"/>
                <a:cs typeface="Arial"/>
                <a:sym typeface="Arial"/>
              </a:rPr>
              <a:t>cost of expenditure</a:t>
            </a:r>
          </a:p>
          <a:p>
            <a:pPr marL="742950" lvl="1" indent="-285750">
              <a:spcBef>
                <a:spcPts val="560"/>
              </a:spcBef>
              <a:buClr>
                <a:srgbClr val="336699"/>
              </a:buClr>
              <a:buSzPct val="100000"/>
              <a:buFont typeface="Arial"/>
              <a:buChar char="–"/>
            </a:pPr>
            <a:r>
              <a:rPr lang="en-US" sz="2800" dirty="0">
                <a:solidFill>
                  <a:srgbClr val="336699"/>
                </a:solidFill>
                <a:latin typeface="Arial"/>
                <a:ea typeface="Arial"/>
                <a:cs typeface="Arial"/>
                <a:sym typeface="Arial"/>
              </a:rPr>
              <a:t>Modern medical technologies </a:t>
            </a:r>
            <a:r>
              <a:rPr lang="en-US" sz="2800" dirty="0" err="1">
                <a:solidFill>
                  <a:srgbClr val="336699"/>
                </a:solidFill>
                <a:latin typeface="Arial"/>
                <a:ea typeface="Arial"/>
                <a:cs typeface="Arial"/>
                <a:sym typeface="Arial"/>
              </a:rPr>
              <a:t>utilisation</a:t>
            </a:r>
            <a:endParaRPr lang="en-US" sz="2800" dirty="0">
              <a:solidFill>
                <a:srgbClr val="336699"/>
              </a:solidFill>
              <a:latin typeface="Arial"/>
              <a:ea typeface="Arial"/>
              <a:cs typeface="Arial"/>
              <a:sym typeface="Arial"/>
            </a:endParaRPr>
          </a:p>
          <a:p>
            <a:pPr marL="742950" lvl="1" indent="-285750">
              <a:spcBef>
                <a:spcPts val="560"/>
              </a:spcBef>
              <a:buClr>
                <a:schemeClr val="dk1"/>
              </a:buClr>
              <a:buSzPct val="100000"/>
              <a:buFont typeface="Arial"/>
              <a:buChar char="–"/>
            </a:pPr>
            <a:r>
              <a:rPr lang="en-US" sz="2800" dirty="0">
                <a:solidFill>
                  <a:schemeClr val="dk1"/>
                </a:solidFill>
                <a:latin typeface="Arial"/>
                <a:ea typeface="Arial"/>
                <a:cs typeface="Arial"/>
                <a:sym typeface="Arial"/>
              </a:rPr>
              <a:t>Government </a:t>
            </a:r>
            <a:r>
              <a:rPr lang="en-US" sz="2800" dirty="0">
                <a:solidFill>
                  <a:srgbClr val="336699"/>
                </a:solidFill>
                <a:latin typeface="Arial"/>
                <a:ea typeface="Arial"/>
                <a:cs typeface="Arial"/>
                <a:sym typeface="Arial"/>
              </a:rPr>
              <a:t>bureaucratic system</a:t>
            </a:r>
          </a:p>
          <a:p>
            <a:endParaRPr lang="en-US" dirty="0"/>
          </a:p>
        </p:txBody>
      </p:sp>
    </p:spTree>
    <p:extLst>
      <p:ext uri="{BB962C8B-B14F-4D97-AF65-F5344CB8AC3E}">
        <p14:creationId xmlns:p14="http://schemas.microsoft.com/office/powerpoint/2010/main" val="768887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409"/>
          <p:cNvSpPr txBox="1"/>
          <p:nvPr/>
        </p:nvSpPr>
        <p:spPr>
          <a:xfrm>
            <a:off x="2438400" y="1752600"/>
            <a:ext cx="4572000" cy="4419599"/>
          </a:xfrm>
          <a:prstGeom prst="rect">
            <a:avLst/>
          </a:prstGeom>
          <a:solidFill>
            <a:srgbClr val="CCFFFF"/>
          </a:solidFill>
          <a:ln w="9525" cap="rnd">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baseline="0">
              <a:solidFill>
                <a:schemeClr val="dk1"/>
              </a:solidFill>
              <a:latin typeface="Arial"/>
              <a:ea typeface="Arial"/>
              <a:cs typeface="Arial"/>
              <a:sym typeface="Arial"/>
            </a:endParaRPr>
          </a:p>
        </p:txBody>
      </p:sp>
      <p:sp>
        <p:nvSpPr>
          <p:cNvPr id="5" name="Shape 411"/>
          <p:cNvSpPr txBox="1"/>
          <p:nvPr/>
        </p:nvSpPr>
        <p:spPr>
          <a:xfrm rot="16200000">
            <a:off x="-762000" y="3733799"/>
            <a:ext cx="4495800" cy="533399"/>
          </a:xfrm>
          <a:prstGeom prst="rect">
            <a:avLst/>
          </a:prstGeom>
          <a:solidFill>
            <a:srgbClr val="800000"/>
          </a:solidFill>
          <a:ln w="9525" cap="rnd">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66"/>
              </a:buClr>
              <a:buSzPct val="25000"/>
              <a:buFont typeface="Tahoma"/>
              <a:buNone/>
            </a:pPr>
            <a:r>
              <a:rPr lang="en-US" sz="1800" b="0" i="0" u="none" strike="noStrike" cap="none" baseline="0">
                <a:solidFill>
                  <a:srgbClr val="FFFF66"/>
                </a:solidFill>
                <a:latin typeface="Tahoma"/>
                <a:ea typeface="Tahoma"/>
                <a:cs typeface="Tahoma"/>
                <a:sym typeface="Tahoma"/>
              </a:rPr>
              <a:t>Health Needs</a:t>
            </a:r>
          </a:p>
        </p:txBody>
      </p:sp>
      <p:sp>
        <p:nvSpPr>
          <p:cNvPr id="6" name="Shape 412"/>
          <p:cNvSpPr txBox="1"/>
          <p:nvPr/>
        </p:nvSpPr>
        <p:spPr>
          <a:xfrm rot="16200000">
            <a:off x="5791199" y="3733799"/>
            <a:ext cx="4495800" cy="533399"/>
          </a:xfrm>
          <a:prstGeom prst="rect">
            <a:avLst/>
          </a:prstGeom>
          <a:solidFill>
            <a:srgbClr val="008000"/>
          </a:solidFill>
          <a:ln w="9525" cap="rnd">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66"/>
              </a:buClr>
              <a:buSzPct val="25000"/>
              <a:buFont typeface="Tahoma"/>
              <a:buNone/>
            </a:pPr>
            <a:r>
              <a:rPr lang="en-US" sz="1800" b="0" i="0" u="none" strike="noStrike" cap="none" baseline="0">
                <a:solidFill>
                  <a:srgbClr val="FFFF66"/>
                </a:solidFill>
                <a:latin typeface="Tahoma"/>
                <a:ea typeface="Tahoma"/>
                <a:cs typeface="Tahoma"/>
                <a:sym typeface="Tahoma"/>
              </a:rPr>
              <a:t>Health Results</a:t>
            </a:r>
          </a:p>
        </p:txBody>
      </p:sp>
      <p:sp>
        <p:nvSpPr>
          <p:cNvPr id="7" name="Shape 426"/>
          <p:cNvSpPr/>
          <p:nvPr/>
        </p:nvSpPr>
        <p:spPr>
          <a:xfrm>
            <a:off x="1905000" y="2057400"/>
            <a:ext cx="838199" cy="381000"/>
          </a:xfrm>
          <a:prstGeom prst="rightArrow">
            <a:avLst>
              <a:gd name="adj1" fmla="val 50000"/>
              <a:gd name="adj2" fmla="val 50000"/>
            </a:avLst>
          </a:prstGeom>
          <a:solidFill>
            <a:schemeClr val="accent1"/>
          </a:solidFill>
          <a:ln w="9525" cap="rnd">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baseline="0">
              <a:solidFill>
                <a:schemeClr val="dk1"/>
              </a:solidFill>
              <a:latin typeface="Arial"/>
              <a:ea typeface="Arial"/>
              <a:cs typeface="Arial"/>
              <a:sym typeface="Arial"/>
            </a:endParaRPr>
          </a:p>
        </p:txBody>
      </p:sp>
      <p:sp>
        <p:nvSpPr>
          <p:cNvPr id="8" name="Shape 427"/>
          <p:cNvSpPr/>
          <p:nvPr/>
        </p:nvSpPr>
        <p:spPr>
          <a:xfrm>
            <a:off x="1905000" y="5562600"/>
            <a:ext cx="838199" cy="381000"/>
          </a:xfrm>
          <a:prstGeom prst="rightArrow">
            <a:avLst>
              <a:gd name="adj1" fmla="val 50000"/>
              <a:gd name="adj2" fmla="val 50000"/>
            </a:avLst>
          </a:prstGeom>
          <a:solidFill>
            <a:schemeClr val="accent1"/>
          </a:solidFill>
          <a:ln w="9525" cap="rnd">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baseline="0">
              <a:solidFill>
                <a:schemeClr val="dk1"/>
              </a:solidFill>
              <a:latin typeface="Arial"/>
              <a:ea typeface="Arial"/>
              <a:cs typeface="Arial"/>
              <a:sym typeface="Arial"/>
            </a:endParaRPr>
          </a:p>
        </p:txBody>
      </p:sp>
      <p:sp>
        <p:nvSpPr>
          <p:cNvPr id="9" name="Shape 428"/>
          <p:cNvSpPr/>
          <p:nvPr/>
        </p:nvSpPr>
        <p:spPr>
          <a:xfrm>
            <a:off x="6858000" y="2057400"/>
            <a:ext cx="838199" cy="381000"/>
          </a:xfrm>
          <a:prstGeom prst="rightArrow">
            <a:avLst>
              <a:gd name="adj1" fmla="val 50000"/>
              <a:gd name="adj2" fmla="val 50000"/>
            </a:avLst>
          </a:prstGeom>
          <a:solidFill>
            <a:schemeClr val="accent1"/>
          </a:solidFill>
          <a:ln w="9525" cap="rnd">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baseline="0">
              <a:solidFill>
                <a:schemeClr val="dk1"/>
              </a:solidFill>
              <a:latin typeface="Arial"/>
              <a:ea typeface="Arial"/>
              <a:cs typeface="Arial"/>
              <a:sym typeface="Arial"/>
            </a:endParaRPr>
          </a:p>
        </p:txBody>
      </p:sp>
      <p:sp>
        <p:nvSpPr>
          <p:cNvPr id="10" name="Shape 429"/>
          <p:cNvSpPr/>
          <p:nvPr/>
        </p:nvSpPr>
        <p:spPr>
          <a:xfrm>
            <a:off x="6858000" y="5562600"/>
            <a:ext cx="838199" cy="381000"/>
          </a:xfrm>
          <a:prstGeom prst="rightArrow">
            <a:avLst>
              <a:gd name="adj1" fmla="val 50000"/>
              <a:gd name="adj2" fmla="val 50000"/>
            </a:avLst>
          </a:prstGeom>
          <a:solidFill>
            <a:schemeClr val="accent1"/>
          </a:solidFill>
          <a:ln w="9525" cap="rnd">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baseline="0">
              <a:solidFill>
                <a:schemeClr val="dk1"/>
              </a:solidFill>
              <a:latin typeface="Arial"/>
              <a:ea typeface="Arial"/>
              <a:cs typeface="Arial"/>
              <a:sym typeface="Arial"/>
            </a:endParaRPr>
          </a:p>
        </p:txBody>
      </p:sp>
      <p:sp>
        <p:nvSpPr>
          <p:cNvPr id="11" name="Shape 413"/>
          <p:cNvSpPr txBox="1"/>
          <p:nvPr/>
        </p:nvSpPr>
        <p:spPr>
          <a:xfrm>
            <a:off x="3810000" y="2133600"/>
            <a:ext cx="1752600" cy="762000"/>
          </a:xfrm>
          <a:prstGeom prst="rect">
            <a:avLst/>
          </a:prstGeom>
          <a:solidFill>
            <a:srgbClr val="808000"/>
          </a:solidFill>
          <a:ln w="9525" cap="rnd">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66"/>
              </a:buClr>
              <a:buSzPct val="25000"/>
              <a:buFont typeface="Tahoma"/>
              <a:buNone/>
            </a:pPr>
            <a:r>
              <a:rPr lang="en-US" sz="1800" b="0" i="0" u="none" strike="noStrike" cap="none" baseline="0" dirty="0">
                <a:solidFill>
                  <a:srgbClr val="FFFF66"/>
                </a:solidFill>
                <a:latin typeface="Tahoma"/>
                <a:ea typeface="Tahoma"/>
                <a:cs typeface="Tahoma"/>
                <a:sym typeface="Tahoma"/>
              </a:rPr>
              <a:t>Management</a:t>
            </a:r>
          </a:p>
        </p:txBody>
      </p:sp>
      <p:sp>
        <p:nvSpPr>
          <p:cNvPr id="12" name="Shape 414"/>
          <p:cNvSpPr txBox="1"/>
          <p:nvPr/>
        </p:nvSpPr>
        <p:spPr>
          <a:xfrm>
            <a:off x="3810000" y="5105400"/>
            <a:ext cx="1752600" cy="762000"/>
          </a:xfrm>
          <a:prstGeom prst="rect">
            <a:avLst/>
          </a:prstGeom>
          <a:solidFill>
            <a:srgbClr val="808000"/>
          </a:solidFill>
          <a:ln w="9525" cap="rnd">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66"/>
              </a:buClr>
              <a:buSzPct val="25000"/>
              <a:buFont typeface="Tahoma"/>
              <a:buNone/>
            </a:pPr>
            <a:r>
              <a:rPr lang="en-US" sz="1800" b="0" i="0" u="none" strike="noStrike" cap="none" baseline="0">
                <a:solidFill>
                  <a:srgbClr val="FFFF66"/>
                </a:solidFill>
                <a:latin typeface="Tahoma"/>
                <a:ea typeface="Tahoma"/>
                <a:cs typeface="Tahoma"/>
                <a:sym typeface="Tahoma"/>
              </a:rPr>
              <a:t>Economic</a:t>
            </a:r>
          </a:p>
          <a:p>
            <a:pPr marL="0" marR="0" lvl="0" indent="0" algn="ctr" rtl="0">
              <a:lnSpc>
                <a:spcPct val="100000"/>
              </a:lnSpc>
              <a:spcBef>
                <a:spcPts val="0"/>
              </a:spcBef>
              <a:spcAft>
                <a:spcPts val="0"/>
              </a:spcAft>
              <a:buClr>
                <a:srgbClr val="FFFF66"/>
              </a:buClr>
              <a:buSzPct val="25000"/>
              <a:buFont typeface="Tahoma"/>
              <a:buNone/>
            </a:pPr>
            <a:r>
              <a:rPr lang="en-US" sz="1800" b="0" i="0" u="none" strike="noStrike" cap="none" baseline="0">
                <a:solidFill>
                  <a:srgbClr val="FFFF66"/>
                </a:solidFill>
                <a:latin typeface="Tahoma"/>
                <a:ea typeface="Tahoma"/>
                <a:cs typeface="Tahoma"/>
                <a:sym typeface="Tahoma"/>
              </a:rPr>
              <a:t>support</a:t>
            </a:r>
          </a:p>
        </p:txBody>
      </p:sp>
      <p:sp>
        <p:nvSpPr>
          <p:cNvPr id="13" name="Shape 415"/>
          <p:cNvSpPr txBox="1"/>
          <p:nvPr/>
        </p:nvSpPr>
        <p:spPr>
          <a:xfrm rot="16200000">
            <a:off x="2209799" y="3619499"/>
            <a:ext cx="1752600" cy="762000"/>
          </a:xfrm>
          <a:prstGeom prst="rect">
            <a:avLst/>
          </a:prstGeom>
          <a:solidFill>
            <a:srgbClr val="808000"/>
          </a:solidFill>
          <a:ln w="9525" cap="rnd">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66"/>
              </a:buClr>
              <a:buSzPct val="25000"/>
              <a:buFont typeface="Tahoma"/>
              <a:buNone/>
            </a:pPr>
            <a:r>
              <a:rPr lang="en-US" sz="1800" b="0" i="0" u="none" strike="noStrike" cap="none" baseline="0">
                <a:solidFill>
                  <a:srgbClr val="FFFF66"/>
                </a:solidFill>
                <a:latin typeface="Tahoma"/>
                <a:ea typeface="Tahoma"/>
                <a:cs typeface="Tahoma"/>
                <a:sym typeface="Tahoma"/>
              </a:rPr>
              <a:t>Resources</a:t>
            </a:r>
          </a:p>
        </p:txBody>
      </p:sp>
      <p:sp>
        <p:nvSpPr>
          <p:cNvPr id="14" name="Shape 416"/>
          <p:cNvSpPr txBox="1"/>
          <p:nvPr/>
        </p:nvSpPr>
        <p:spPr>
          <a:xfrm rot="16200000">
            <a:off x="5372099" y="3619499"/>
            <a:ext cx="1752600" cy="762000"/>
          </a:xfrm>
          <a:prstGeom prst="rect">
            <a:avLst/>
          </a:prstGeom>
          <a:solidFill>
            <a:srgbClr val="808000"/>
          </a:solidFill>
          <a:ln w="9525" cap="rnd">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66"/>
              </a:buClr>
              <a:buSzPct val="25000"/>
              <a:buFont typeface="Tahoma"/>
              <a:buNone/>
            </a:pPr>
            <a:r>
              <a:rPr lang="en-US" sz="1800" b="0" i="0" u="none" strike="noStrike" cap="none" baseline="0">
                <a:solidFill>
                  <a:srgbClr val="FFFF66"/>
                </a:solidFill>
                <a:latin typeface="Tahoma"/>
                <a:ea typeface="Tahoma"/>
                <a:cs typeface="Tahoma"/>
                <a:sym typeface="Tahoma"/>
              </a:rPr>
              <a:t>Service </a:t>
            </a:r>
          </a:p>
          <a:p>
            <a:pPr marL="0" marR="0" lvl="0" indent="0" algn="ctr" rtl="0">
              <a:lnSpc>
                <a:spcPct val="100000"/>
              </a:lnSpc>
              <a:spcBef>
                <a:spcPts val="0"/>
              </a:spcBef>
              <a:spcAft>
                <a:spcPts val="0"/>
              </a:spcAft>
              <a:buClr>
                <a:srgbClr val="FFFF66"/>
              </a:buClr>
              <a:buSzPct val="25000"/>
              <a:buFont typeface="Tahoma"/>
              <a:buNone/>
            </a:pPr>
            <a:r>
              <a:rPr lang="en-US" sz="1800" b="0" i="0" u="none" strike="noStrike" cap="none" baseline="0">
                <a:solidFill>
                  <a:srgbClr val="FFFF66"/>
                </a:solidFill>
                <a:latin typeface="Tahoma"/>
                <a:ea typeface="Tahoma"/>
                <a:cs typeface="Tahoma"/>
                <a:sym typeface="Tahoma"/>
              </a:rPr>
              <a:t>delivery</a:t>
            </a:r>
          </a:p>
        </p:txBody>
      </p:sp>
      <p:sp>
        <p:nvSpPr>
          <p:cNvPr id="15" name="Shape 417"/>
          <p:cNvSpPr/>
          <p:nvPr/>
        </p:nvSpPr>
        <p:spPr>
          <a:xfrm>
            <a:off x="3962400" y="3276600"/>
            <a:ext cx="1447800" cy="1447800"/>
          </a:xfrm>
          <a:prstGeom prst="ellipse">
            <a:avLst/>
          </a:prstGeom>
          <a:solidFill>
            <a:schemeClr val="dk2"/>
          </a:solidFill>
          <a:ln w="9525" cap="rnd">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66"/>
              </a:buClr>
              <a:buSzPct val="25000"/>
              <a:buFont typeface="Arial"/>
              <a:buNone/>
            </a:pPr>
            <a:r>
              <a:rPr lang="en-US" sz="1600" b="0" i="0" u="none" strike="noStrike" cap="none" baseline="0">
                <a:solidFill>
                  <a:srgbClr val="FFFF66"/>
                </a:solidFill>
                <a:latin typeface="Arial"/>
                <a:ea typeface="Arial"/>
                <a:cs typeface="Arial"/>
                <a:sym typeface="Arial"/>
              </a:rPr>
              <a:t>Organisation</a:t>
            </a:r>
          </a:p>
        </p:txBody>
      </p:sp>
      <p:cxnSp>
        <p:nvCxnSpPr>
          <p:cNvPr id="16" name="Shape 418"/>
          <p:cNvCxnSpPr/>
          <p:nvPr/>
        </p:nvCxnSpPr>
        <p:spPr>
          <a:xfrm flipH="1">
            <a:off x="3084511" y="2514600"/>
            <a:ext cx="725486" cy="609599"/>
          </a:xfrm>
          <a:prstGeom prst="straightConnector1">
            <a:avLst/>
          </a:prstGeom>
          <a:noFill/>
          <a:ln w="9525" cap="rnd">
            <a:solidFill>
              <a:schemeClr val="dk1"/>
            </a:solidFill>
            <a:prstDash val="solid"/>
            <a:miter/>
            <a:headEnd type="none" w="med" len="med"/>
            <a:tailEnd type="triangle" w="med" len="med"/>
          </a:ln>
        </p:spPr>
      </p:cxnSp>
      <p:cxnSp>
        <p:nvCxnSpPr>
          <p:cNvPr id="17" name="Shape 421"/>
          <p:cNvCxnSpPr/>
          <p:nvPr/>
        </p:nvCxnSpPr>
        <p:spPr>
          <a:xfrm>
            <a:off x="3465512" y="4000500"/>
            <a:ext cx="496886" cy="0"/>
          </a:xfrm>
          <a:prstGeom prst="straightConnector1">
            <a:avLst/>
          </a:prstGeom>
          <a:noFill/>
          <a:ln w="9525" cap="rnd">
            <a:solidFill>
              <a:schemeClr val="dk1"/>
            </a:solidFill>
            <a:prstDash val="solid"/>
            <a:miter/>
            <a:headEnd type="none" w="med" len="med"/>
            <a:tailEnd type="triangle" w="med" len="med"/>
          </a:ln>
        </p:spPr>
      </p:cxnSp>
      <p:cxnSp>
        <p:nvCxnSpPr>
          <p:cNvPr id="18" name="Shape 422"/>
          <p:cNvCxnSpPr/>
          <p:nvPr/>
        </p:nvCxnSpPr>
        <p:spPr>
          <a:xfrm rot="10800000">
            <a:off x="3084511" y="4875211"/>
            <a:ext cx="725486" cy="611187"/>
          </a:xfrm>
          <a:prstGeom prst="straightConnector1">
            <a:avLst/>
          </a:prstGeom>
          <a:noFill/>
          <a:ln w="9525" cap="rnd">
            <a:solidFill>
              <a:schemeClr val="dk1"/>
            </a:solidFill>
            <a:prstDash val="solid"/>
            <a:miter/>
            <a:headEnd type="none" w="med" len="med"/>
            <a:tailEnd type="triangle" w="med" len="med"/>
          </a:ln>
        </p:spPr>
      </p:cxnSp>
      <p:cxnSp>
        <p:nvCxnSpPr>
          <p:cNvPr id="19" name="Shape 423"/>
          <p:cNvCxnSpPr/>
          <p:nvPr/>
        </p:nvCxnSpPr>
        <p:spPr>
          <a:xfrm rot="10800000" flipH="1">
            <a:off x="5562600" y="4875211"/>
            <a:ext cx="684211" cy="611187"/>
          </a:xfrm>
          <a:prstGeom prst="straightConnector1">
            <a:avLst/>
          </a:prstGeom>
          <a:noFill/>
          <a:ln w="9525" cap="rnd">
            <a:solidFill>
              <a:schemeClr val="dk1"/>
            </a:solidFill>
            <a:prstDash val="solid"/>
            <a:miter/>
            <a:headEnd type="none" w="med" len="med"/>
            <a:tailEnd type="triangle" w="med" len="med"/>
          </a:ln>
        </p:spPr>
      </p:cxnSp>
      <p:cxnSp>
        <p:nvCxnSpPr>
          <p:cNvPr id="20" name="Shape 419"/>
          <p:cNvCxnSpPr/>
          <p:nvPr/>
        </p:nvCxnSpPr>
        <p:spPr>
          <a:xfrm>
            <a:off x="5562600" y="2514600"/>
            <a:ext cx="684211" cy="609599"/>
          </a:xfrm>
          <a:prstGeom prst="straightConnector1">
            <a:avLst/>
          </a:prstGeom>
          <a:noFill/>
          <a:ln w="9525" cap="rnd">
            <a:solidFill>
              <a:schemeClr val="dk1"/>
            </a:solidFill>
            <a:prstDash val="solid"/>
            <a:miter/>
            <a:headEnd type="none" w="med" len="med"/>
            <a:tailEnd type="triangle" w="med" len="med"/>
          </a:ln>
        </p:spPr>
      </p:cxnSp>
      <p:sp>
        <p:nvSpPr>
          <p:cNvPr id="21" name="Rectangle 20"/>
          <p:cNvSpPr/>
          <p:nvPr/>
        </p:nvSpPr>
        <p:spPr>
          <a:xfrm>
            <a:off x="1045882" y="684020"/>
            <a:ext cx="6843059" cy="507831"/>
          </a:xfrm>
          <a:prstGeom prst="rect">
            <a:avLst/>
          </a:prstGeom>
        </p:spPr>
        <p:txBody>
          <a:bodyPr wrap="square">
            <a:spAutoFit/>
          </a:bodyPr>
          <a:lstStyle/>
          <a:p>
            <a:pPr algn="ctr"/>
            <a:r>
              <a:rPr lang="en-US" sz="2700" dirty="0"/>
              <a:t>People’s Health System</a:t>
            </a:r>
          </a:p>
        </p:txBody>
      </p:sp>
    </p:spTree>
    <p:extLst>
      <p:ext uri="{BB962C8B-B14F-4D97-AF65-F5344CB8AC3E}">
        <p14:creationId xmlns:p14="http://schemas.microsoft.com/office/powerpoint/2010/main" val="1876560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99670" y="1973322"/>
            <a:ext cx="7691719" cy="1143000"/>
          </a:xfrm>
        </p:spPr>
        <p:txBody>
          <a:bodyPr/>
          <a:lstStyle/>
          <a:p>
            <a:r>
              <a:rPr lang="en-US" sz="4400" dirty="0" smtClean="0">
                <a:solidFill>
                  <a:schemeClr val="tx1"/>
                </a:solidFill>
              </a:rPr>
              <a:t>Let’s Take A Break !</a:t>
            </a:r>
            <a:endParaRPr lang="en-US" sz="4400" dirty="0">
              <a:solidFill>
                <a:schemeClr val="tx1"/>
              </a:solidFill>
            </a:endParaRPr>
          </a:p>
        </p:txBody>
      </p:sp>
    </p:spTree>
    <p:extLst>
      <p:ext uri="{BB962C8B-B14F-4D97-AF65-F5344CB8AC3E}">
        <p14:creationId xmlns:p14="http://schemas.microsoft.com/office/powerpoint/2010/main" val="4114882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People’s Health System</a:t>
            </a:r>
            <a:endParaRPr lang="en-US" dirty="0"/>
          </a:p>
        </p:txBody>
      </p:sp>
      <p:sp>
        <p:nvSpPr>
          <p:cNvPr id="3" name="Content Placeholder 2"/>
          <p:cNvSpPr>
            <a:spLocks noGrp="1"/>
          </p:cNvSpPr>
          <p:nvPr>
            <p:ph idx="1"/>
          </p:nvPr>
        </p:nvSpPr>
        <p:spPr/>
        <p:txBody>
          <a:bodyPr/>
          <a:lstStyle/>
          <a:p>
            <a:pPr marL="342900" lvl="0" indent="-342900">
              <a:spcBef>
                <a:spcPts val="0"/>
              </a:spcBef>
              <a:buClr>
                <a:schemeClr val="dk1"/>
              </a:buClr>
              <a:buSzPct val="100000"/>
              <a:buFont typeface="Tahoma"/>
              <a:buChar char="•"/>
            </a:pPr>
            <a:r>
              <a:rPr lang="en-US" sz="3200" dirty="0">
                <a:solidFill>
                  <a:schemeClr val="dk1"/>
                </a:solidFill>
                <a:latin typeface="Tahoma"/>
                <a:ea typeface="Tahoma"/>
                <a:cs typeface="Tahoma"/>
                <a:sym typeface="Tahoma"/>
              </a:rPr>
              <a:t>Difference between </a:t>
            </a:r>
            <a:r>
              <a:rPr lang="en-US" sz="3200" dirty="0">
                <a:solidFill>
                  <a:srgbClr val="000066"/>
                </a:solidFill>
                <a:latin typeface="Tahoma"/>
                <a:ea typeface="Tahoma"/>
                <a:cs typeface="Tahoma"/>
                <a:sym typeface="Tahoma"/>
              </a:rPr>
              <a:t>personal care and population services</a:t>
            </a:r>
          </a:p>
          <a:p>
            <a:pPr marL="342900" lvl="0" indent="-342900">
              <a:spcBef>
                <a:spcPts val="640"/>
              </a:spcBef>
              <a:buClr>
                <a:schemeClr val="dk1"/>
              </a:buClr>
              <a:buSzPct val="100000"/>
              <a:buFont typeface="Tahoma"/>
              <a:buChar char="•"/>
            </a:pPr>
            <a:r>
              <a:rPr lang="en-US" sz="3200" dirty="0">
                <a:solidFill>
                  <a:schemeClr val="dk1"/>
                </a:solidFill>
                <a:latin typeface="Tahoma"/>
                <a:ea typeface="Tahoma"/>
                <a:cs typeface="Tahoma"/>
                <a:sym typeface="Tahoma"/>
              </a:rPr>
              <a:t>Health care system : principle &amp; design</a:t>
            </a:r>
          </a:p>
          <a:p>
            <a:pPr marL="742950" lvl="1" indent="-285750">
              <a:spcBef>
                <a:spcPts val="480"/>
              </a:spcBef>
              <a:buClr>
                <a:schemeClr val="dk1"/>
              </a:buClr>
              <a:buSzPct val="100000"/>
              <a:buFont typeface="Tahoma"/>
              <a:buChar char="–"/>
            </a:pPr>
            <a:r>
              <a:rPr lang="en-US" sz="2400" dirty="0">
                <a:solidFill>
                  <a:schemeClr val="dk1"/>
                </a:solidFill>
                <a:latin typeface="Tahoma"/>
                <a:ea typeface="Tahoma"/>
                <a:cs typeface="Tahoma"/>
                <a:sym typeface="Tahoma"/>
              </a:rPr>
              <a:t>multi-level health care system</a:t>
            </a:r>
          </a:p>
          <a:p>
            <a:pPr marL="742950" lvl="1" indent="-285750">
              <a:spcBef>
                <a:spcPts val="480"/>
              </a:spcBef>
              <a:buClr>
                <a:schemeClr val="dk1"/>
              </a:buClr>
              <a:buSzPct val="100000"/>
              <a:buFont typeface="Tahoma"/>
              <a:buChar char="–"/>
            </a:pPr>
            <a:r>
              <a:rPr lang="en-US" sz="2400" dirty="0">
                <a:solidFill>
                  <a:schemeClr val="dk1"/>
                </a:solidFill>
                <a:latin typeface="Tahoma"/>
                <a:ea typeface="Tahoma"/>
                <a:cs typeface="Tahoma"/>
                <a:sym typeface="Tahoma"/>
              </a:rPr>
              <a:t>integrated health care system</a:t>
            </a:r>
          </a:p>
          <a:p>
            <a:pPr marL="742950" lvl="1" indent="-285750">
              <a:spcBef>
                <a:spcPts val="480"/>
              </a:spcBef>
              <a:buClr>
                <a:schemeClr val="dk1"/>
              </a:buClr>
              <a:buSzPct val="100000"/>
              <a:buFont typeface="Tahoma"/>
              <a:buChar char="–"/>
            </a:pPr>
            <a:r>
              <a:rPr lang="en-US" sz="2400" dirty="0">
                <a:solidFill>
                  <a:schemeClr val="dk1"/>
                </a:solidFill>
                <a:latin typeface="Tahoma"/>
                <a:ea typeface="Tahoma"/>
                <a:cs typeface="Tahoma"/>
                <a:sym typeface="Tahoma"/>
              </a:rPr>
              <a:t>roles and functions of different levels of health care system</a:t>
            </a:r>
          </a:p>
          <a:p>
            <a:endParaRPr lang="en-US" dirty="0"/>
          </a:p>
        </p:txBody>
      </p:sp>
    </p:spTree>
    <p:extLst>
      <p:ext uri="{BB962C8B-B14F-4D97-AF65-F5344CB8AC3E}">
        <p14:creationId xmlns:p14="http://schemas.microsoft.com/office/powerpoint/2010/main" val="145153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People’s Health System</a:t>
            </a:r>
            <a:endParaRPr lang="en-US" dirty="0"/>
          </a:p>
        </p:txBody>
      </p:sp>
      <p:sp>
        <p:nvSpPr>
          <p:cNvPr id="3" name="Content Placeholder 2"/>
          <p:cNvSpPr>
            <a:spLocks noGrp="1"/>
          </p:cNvSpPr>
          <p:nvPr>
            <p:ph idx="1"/>
          </p:nvPr>
        </p:nvSpPr>
        <p:spPr/>
        <p:txBody>
          <a:bodyPr/>
          <a:lstStyle/>
          <a:p>
            <a:pPr lvl="0"/>
            <a:r>
              <a:rPr lang="en-US" dirty="0">
                <a:solidFill>
                  <a:schemeClr val="dk1"/>
                </a:solidFill>
                <a:latin typeface="Tahoma"/>
                <a:ea typeface="Tahoma"/>
                <a:cs typeface="Tahoma"/>
                <a:sym typeface="Tahoma"/>
              </a:rPr>
              <a:t>Personal care </a:t>
            </a:r>
            <a:r>
              <a:rPr lang="en-US" dirty="0" err="1">
                <a:solidFill>
                  <a:schemeClr val="dk1"/>
                </a:solidFill>
                <a:latin typeface="Tahoma"/>
                <a:ea typeface="Tahoma"/>
                <a:cs typeface="Tahoma"/>
                <a:sym typeface="Tahoma"/>
              </a:rPr>
              <a:t>v.s</a:t>
            </a:r>
            <a:r>
              <a:rPr lang="en-US" dirty="0">
                <a:solidFill>
                  <a:schemeClr val="dk1"/>
                </a:solidFill>
                <a:latin typeface="Tahoma"/>
                <a:ea typeface="Tahoma"/>
                <a:cs typeface="Tahoma"/>
                <a:sym typeface="Tahoma"/>
              </a:rPr>
              <a:t>. Population based approach services </a:t>
            </a:r>
            <a:r>
              <a:rPr lang="en-US" dirty="0" err="1">
                <a:solidFill>
                  <a:schemeClr val="dk1"/>
                </a:solidFill>
                <a:latin typeface="Tahoma"/>
                <a:ea typeface="Tahoma"/>
                <a:cs typeface="Tahoma"/>
                <a:sym typeface="Tahoma"/>
              </a:rPr>
              <a:t>v.s</a:t>
            </a:r>
            <a:r>
              <a:rPr lang="en-US" dirty="0">
                <a:solidFill>
                  <a:schemeClr val="dk1"/>
                </a:solidFill>
                <a:latin typeface="Tahoma"/>
                <a:ea typeface="Tahoma"/>
                <a:cs typeface="Tahoma"/>
                <a:sym typeface="Tahoma"/>
              </a:rPr>
              <a:t>. Population services</a:t>
            </a:r>
          </a:p>
          <a:p>
            <a:endParaRPr lang="en-US" dirty="0"/>
          </a:p>
        </p:txBody>
      </p:sp>
      <p:pic>
        <p:nvPicPr>
          <p:cNvPr id="4" name="Shape 446"/>
          <p:cNvPicPr preferRelativeResize="0"/>
          <p:nvPr/>
        </p:nvPicPr>
        <p:blipFill rotWithShape="1">
          <a:blip r:embed="rId2" cstate="print">
            <a:alphaModFix/>
          </a:blip>
          <a:srcRect/>
          <a:stretch/>
        </p:blipFill>
        <p:spPr>
          <a:xfrm>
            <a:off x="1423987" y="2895600"/>
            <a:ext cx="862011" cy="990599"/>
          </a:xfrm>
          <a:prstGeom prst="rect">
            <a:avLst/>
          </a:prstGeom>
          <a:noFill/>
          <a:ln>
            <a:noFill/>
          </a:ln>
        </p:spPr>
      </p:pic>
      <p:pic>
        <p:nvPicPr>
          <p:cNvPr id="5" name="Shape 447"/>
          <p:cNvPicPr preferRelativeResize="0"/>
          <p:nvPr/>
        </p:nvPicPr>
        <p:blipFill rotWithShape="1">
          <a:blip r:embed="rId2" cstate="print">
            <a:alphaModFix/>
          </a:blip>
          <a:srcRect/>
          <a:stretch/>
        </p:blipFill>
        <p:spPr>
          <a:xfrm>
            <a:off x="1404937" y="4114800"/>
            <a:ext cx="862011" cy="990599"/>
          </a:xfrm>
          <a:prstGeom prst="rect">
            <a:avLst/>
          </a:prstGeom>
          <a:noFill/>
          <a:ln>
            <a:noFill/>
          </a:ln>
        </p:spPr>
      </p:pic>
      <p:pic>
        <p:nvPicPr>
          <p:cNvPr id="6" name="Shape 448"/>
          <p:cNvPicPr preferRelativeResize="0"/>
          <p:nvPr/>
        </p:nvPicPr>
        <p:blipFill rotWithShape="1">
          <a:blip r:embed="rId2" cstate="print">
            <a:alphaModFix/>
          </a:blip>
          <a:srcRect/>
          <a:stretch/>
        </p:blipFill>
        <p:spPr>
          <a:xfrm>
            <a:off x="2066925" y="4114800"/>
            <a:ext cx="862011" cy="990599"/>
          </a:xfrm>
          <a:prstGeom prst="rect">
            <a:avLst/>
          </a:prstGeom>
          <a:noFill/>
          <a:ln>
            <a:noFill/>
          </a:ln>
        </p:spPr>
      </p:pic>
      <p:pic>
        <p:nvPicPr>
          <p:cNvPr id="7" name="Shape 449"/>
          <p:cNvPicPr preferRelativeResize="0"/>
          <p:nvPr/>
        </p:nvPicPr>
        <p:blipFill rotWithShape="1">
          <a:blip r:embed="rId2" cstate="print">
            <a:alphaModFix/>
          </a:blip>
          <a:srcRect/>
          <a:stretch/>
        </p:blipFill>
        <p:spPr>
          <a:xfrm>
            <a:off x="2828925" y="4114800"/>
            <a:ext cx="862011" cy="990599"/>
          </a:xfrm>
          <a:prstGeom prst="rect">
            <a:avLst/>
          </a:prstGeom>
          <a:noFill/>
          <a:ln>
            <a:noFill/>
          </a:ln>
        </p:spPr>
      </p:pic>
      <p:pic>
        <p:nvPicPr>
          <p:cNvPr id="8" name="Shape 450"/>
          <p:cNvPicPr preferRelativeResize="0"/>
          <p:nvPr/>
        </p:nvPicPr>
        <p:blipFill rotWithShape="1">
          <a:blip r:embed="rId3" cstate="print">
            <a:alphaModFix/>
          </a:blip>
          <a:srcRect/>
          <a:stretch/>
        </p:blipFill>
        <p:spPr>
          <a:xfrm>
            <a:off x="6248400" y="2895600"/>
            <a:ext cx="838199" cy="771524"/>
          </a:xfrm>
          <a:prstGeom prst="rect">
            <a:avLst/>
          </a:prstGeom>
          <a:noFill/>
          <a:ln>
            <a:noFill/>
          </a:ln>
        </p:spPr>
      </p:pic>
      <p:pic>
        <p:nvPicPr>
          <p:cNvPr id="9" name="Shape 452"/>
          <p:cNvPicPr preferRelativeResize="0"/>
          <p:nvPr/>
        </p:nvPicPr>
        <p:blipFill rotWithShape="1">
          <a:blip r:embed="rId3" cstate="print">
            <a:alphaModFix/>
          </a:blip>
          <a:srcRect/>
          <a:stretch/>
        </p:blipFill>
        <p:spPr>
          <a:xfrm>
            <a:off x="6629400" y="4114800"/>
            <a:ext cx="838199" cy="771524"/>
          </a:xfrm>
          <a:prstGeom prst="rect">
            <a:avLst/>
          </a:prstGeom>
          <a:noFill/>
          <a:ln>
            <a:noFill/>
          </a:ln>
        </p:spPr>
      </p:pic>
      <p:pic>
        <p:nvPicPr>
          <p:cNvPr id="10" name="Shape 454"/>
          <p:cNvPicPr preferRelativeResize="0"/>
          <p:nvPr/>
        </p:nvPicPr>
        <p:blipFill rotWithShape="1">
          <a:blip r:embed="rId4" cstate="print">
            <a:alphaModFix/>
          </a:blip>
          <a:srcRect/>
          <a:stretch/>
        </p:blipFill>
        <p:spPr>
          <a:xfrm>
            <a:off x="1219200" y="5186362"/>
            <a:ext cx="2590800" cy="1366836"/>
          </a:xfrm>
          <a:prstGeom prst="rect">
            <a:avLst/>
          </a:prstGeom>
          <a:noFill/>
          <a:ln>
            <a:noFill/>
          </a:ln>
        </p:spPr>
      </p:pic>
      <p:pic>
        <p:nvPicPr>
          <p:cNvPr id="11" name="Shape 455"/>
          <p:cNvPicPr preferRelativeResize="0"/>
          <p:nvPr/>
        </p:nvPicPr>
        <p:blipFill rotWithShape="1">
          <a:blip r:embed="rId5" cstate="print">
            <a:alphaModFix/>
          </a:blip>
          <a:srcRect/>
          <a:stretch/>
        </p:blipFill>
        <p:spPr>
          <a:xfrm>
            <a:off x="6477000" y="5588000"/>
            <a:ext cx="1371599" cy="736599"/>
          </a:xfrm>
          <a:prstGeom prst="rect">
            <a:avLst/>
          </a:prstGeom>
          <a:noFill/>
          <a:ln>
            <a:noFill/>
          </a:ln>
        </p:spPr>
      </p:pic>
      <p:pic>
        <p:nvPicPr>
          <p:cNvPr id="12" name="Shape 451"/>
          <p:cNvPicPr preferRelativeResize="0"/>
          <p:nvPr/>
        </p:nvPicPr>
        <p:blipFill rotWithShape="1">
          <a:blip r:embed="rId3" cstate="print">
            <a:alphaModFix/>
          </a:blip>
          <a:srcRect/>
          <a:stretch/>
        </p:blipFill>
        <p:spPr>
          <a:xfrm>
            <a:off x="6248400" y="4105275"/>
            <a:ext cx="838199" cy="771524"/>
          </a:xfrm>
          <a:prstGeom prst="rect">
            <a:avLst/>
          </a:prstGeom>
          <a:noFill/>
          <a:ln>
            <a:noFill/>
          </a:ln>
        </p:spPr>
      </p:pic>
      <p:pic>
        <p:nvPicPr>
          <p:cNvPr id="13" name="Shape 453"/>
          <p:cNvPicPr preferRelativeResize="0"/>
          <p:nvPr/>
        </p:nvPicPr>
        <p:blipFill rotWithShape="1">
          <a:blip r:embed="rId3" cstate="print">
            <a:alphaModFix/>
          </a:blip>
          <a:srcRect/>
          <a:stretch/>
        </p:blipFill>
        <p:spPr>
          <a:xfrm>
            <a:off x="7010400" y="4114800"/>
            <a:ext cx="838199" cy="771524"/>
          </a:xfrm>
          <a:prstGeom prst="rect">
            <a:avLst/>
          </a:prstGeom>
          <a:noFill/>
          <a:ln>
            <a:noFill/>
          </a:ln>
        </p:spPr>
      </p:pic>
      <p:sp>
        <p:nvSpPr>
          <p:cNvPr id="14" name="Shape 456"/>
          <p:cNvSpPr txBox="1"/>
          <p:nvPr/>
        </p:nvSpPr>
        <p:spPr>
          <a:xfrm>
            <a:off x="4176712" y="3065461"/>
            <a:ext cx="1539874" cy="36671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ahoma"/>
              <a:buNone/>
            </a:pPr>
            <a:r>
              <a:rPr lang="en-US" sz="1600" b="0" i="0" u="none" strike="noStrike" cap="none" baseline="0" dirty="0">
                <a:solidFill>
                  <a:schemeClr val="dk1"/>
                </a:solidFill>
                <a:latin typeface="Tahoma"/>
                <a:ea typeface="Tahoma"/>
                <a:cs typeface="Tahoma"/>
                <a:sym typeface="Tahoma"/>
              </a:rPr>
              <a:t>personal care</a:t>
            </a:r>
          </a:p>
        </p:txBody>
      </p:sp>
      <p:sp>
        <p:nvSpPr>
          <p:cNvPr id="15" name="Shape 457"/>
          <p:cNvSpPr txBox="1"/>
          <p:nvPr/>
        </p:nvSpPr>
        <p:spPr>
          <a:xfrm>
            <a:off x="4175125" y="4114800"/>
            <a:ext cx="2012949" cy="9159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ahoma"/>
              <a:buNone/>
            </a:pPr>
            <a:r>
              <a:rPr lang="en-US" sz="1600" b="0" i="0" u="none" strike="noStrike" cap="none" baseline="0">
                <a:solidFill>
                  <a:schemeClr val="dk1"/>
                </a:solidFill>
                <a:latin typeface="Tahoma"/>
                <a:ea typeface="Tahoma"/>
                <a:cs typeface="Tahoma"/>
                <a:sym typeface="Tahoma"/>
              </a:rPr>
              <a:t>personal care but </a:t>
            </a:r>
          </a:p>
          <a:p>
            <a:pPr marL="0" marR="0" lvl="0" indent="0" algn="l" rtl="0">
              <a:lnSpc>
                <a:spcPct val="100000"/>
              </a:lnSpc>
              <a:spcBef>
                <a:spcPts val="0"/>
              </a:spcBef>
              <a:spcAft>
                <a:spcPts val="0"/>
              </a:spcAft>
              <a:buClr>
                <a:schemeClr val="dk1"/>
              </a:buClr>
              <a:buSzPct val="25000"/>
              <a:buFont typeface="Tahoma"/>
              <a:buNone/>
            </a:pPr>
            <a:r>
              <a:rPr lang="en-US" sz="1600" b="0" i="0" u="none" strike="noStrike" cap="none" baseline="0">
                <a:solidFill>
                  <a:schemeClr val="dk1"/>
                </a:solidFill>
                <a:latin typeface="Tahoma"/>
                <a:ea typeface="Tahoma"/>
                <a:cs typeface="Tahoma"/>
                <a:sym typeface="Tahoma"/>
              </a:rPr>
              <a:t>using population </a:t>
            </a:r>
          </a:p>
          <a:p>
            <a:pPr marL="0" marR="0" lvl="0" indent="0" algn="l" rtl="0">
              <a:lnSpc>
                <a:spcPct val="100000"/>
              </a:lnSpc>
              <a:spcBef>
                <a:spcPts val="0"/>
              </a:spcBef>
              <a:spcAft>
                <a:spcPts val="0"/>
              </a:spcAft>
              <a:buClr>
                <a:schemeClr val="dk1"/>
              </a:buClr>
              <a:buSzPct val="25000"/>
              <a:buFont typeface="Tahoma"/>
              <a:buNone/>
            </a:pPr>
            <a:r>
              <a:rPr lang="en-US" sz="1600" b="0" i="0" u="none" strike="noStrike" cap="none" baseline="0">
                <a:solidFill>
                  <a:schemeClr val="dk1"/>
                </a:solidFill>
                <a:latin typeface="Tahoma"/>
                <a:ea typeface="Tahoma"/>
                <a:cs typeface="Tahoma"/>
                <a:sym typeface="Tahoma"/>
              </a:rPr>
              <a:t>based approach</a:t>
            </a:r>
          </a:p>
        </p:txBody>
      </p:sp>
      <p:sp>
        <p:nvSpPr>
          <p:cNvPr id="16" name="Shape 458"/>
          <p:cNvSpPr txBox="1"/>
          <p:nvPr/>
        </p:nvSpPr>
        <p:spPr>
          <a:xfrm>
            <a:off x="4191000" y="5805487"/>
            <a:ext cx="2111375" cy="36671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ahoma"/>
              <a:buNone/>
            </a:pPr>
            <a:r>
              <a:rPr lang="en-US" sz="1600" b="0" i="0" u="none" strike="noStrike" cap="none" baseline="0">
                <a:solidFill>
                  <a:schemeClr val="dk1"/>
                </a:solidFill>
                <a:latin typeface="Tahoma"/>
                <a:ea typeface="Tahoma"/>
                <a:cs typeface="Tahoma"/>
                <a:sym typeface="Tahoma"/>
              </a:rPr>
              <a:t>population services</a:t>
            </a:r>
          </a:p>
        </p:txBody>
      </p:sp>
    </p:spTree>
    <p:extLst>
      <p:ext uri="{BB962C8B-B14F-4D97-AF65-F5344CB8AC3E}">
        <p14:creationId xmlns:p14="http://schemas.microsoft.com/office/powerpoint/2010/main" val="1656504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People’s Health System</a:t>
            </a:r>
            <a:endParaRPr lang="en-US" sz="4400" dirty="0"/>
          </a:p>
        </p:txBody>
      </p:sp>
      <p:sp>
        <p:nvSpPr>
          <p:cNvPr id="3" name="Content Placeholder 2"/>
          <p:cNvSpPr>
            <a:spLocks noGrp="1"/>
          </p:cNvSpPr>
          <p:nvPr>
            <p:ph idx="1"/>
          </p:nvPr>
        </p:nvSpPr>
        <p:spPr/>
        <p:txBody>
          <a:bodyPr/>
          <a:lstStyle/>
          <a:p>
            <a:pPr marL="342900" lvl="0" indent="-342900">
              <a:spcBef>
                <a:spcPts val="0"/>
              </a:spcBef>
              <a:buClr>
                <a:srgbClr val="000066"/>
              </a:buClr>
              <a:buSzPct val="100000"/>
              <a:buFont typeface="Tahoma"/>
              <a:buChar char="•"/>
            </a:pPr>
            <a:r>
              <a:rPr lang="en-US" sz="2800" dirty="0">
                <a:solidFill>
                  <a:srgbClr val="000066"/>
                </a:solidFill>
                <a:latin typeface="Tahoma"/>
                <a:ea typeface="Tahoma"/>
                <a:cs typeface="Tahoma"/>
                <a:sym typeface="Tahoma"/>
              </a:rPr>
              <a:t>Ultimate objectives</a:t>
            </a:r>
            <a:r>
              <a:rPr lang="en-US" sz="2800" dirty="0">
                <a:solidFill>
                  <a:schemeClr val="dk1"/>
                </a:solidFill>
                <a:latin typeface="Tahoma"/>
                <a:ea typeface="Tahoma"/>
                <a:cs typeface="Tahoma"/>
                <a:sym typeface="Tahoma"/>
              </a:rPr>
              <a:t> of health care system</a:t>
            </a:r>
          </a:p>
          <a:p>
            <a:pPr marL="742950" lvl="1" indent="-285750">
              <a:spcBef>
                <a:spcPts val="400"/>
              </a:spcBef>
              <a:buClr>
                <a:schemeClr val="dk1"/>
              </a:buClr>
              <a:buSzPct val="100000"/>
              <a:buFont typeface="Tahoma"/>
              <a:buChar char="–"/>
            </a:pPr>
            <a:r>
              <a:rPr lang="en-US" sz="2000" dirty="0">
                <a:solidFill>
                  <a:schemeClr val="dk1"/>
                </a:solidFill>
                <a:latin typeface="Tahoma"/>
                <a:ea typeface="Tahoma"/>
                <a:cs typeface="Tahoma"/>
                <a:sym typeface="Tahoma"/>
              </a:rPr>
              <a:t>efficiency: </a:t>
            </a:r>
            <a:r>
              <a:rPr lang="en-US" sz="2000" dirty="0" err="1" smtClean="0">
                <a:solidFill>
                  <a:schemeClr val="dk1"/>
                </a:solidFill>
                <a:latin typeface="Tahoma"/>
                <a:ea typeface="Tahoma"/>
                <a:cs typeface="Tahoma"/>
                <a:sym typeface="Tahoma"/>
              </a:rPr>
              <a:t>Allocative</a:t>
            </a:r>
            <a:r>
              <a:rPr lang="en-US" sz="2000" dirty="0" smtClean="0">
                <a:solidFill>
                  <a:schemeClr val="dk1"/>
                </a:solidFill>
                <a:latin typeface="Tahoma"/>
                <a:ea typeface="Tahoma"/>
                <a:cs typeface="Tahoma"/>
                <a:sym typeface="Tahoma"/>
              </a:rPr>
              <a:t> </a:t>
            </a:r>
            <a:r>
              <a:rPr lang="en-US" sz="2000" dirty="0">
                <a:solidFill>
                  <a:schemeClr val="dk1"/>
                </a:solidFill>
                <a:latin typeface="Tahoma"/>
                <a:ea typeface="Tahoma"/>
                <a:cs typeface="Tahoma"/>
                <a:sym typeface="Tahoma"/>
              </a:rPr>
              <a:t>and technical efficiency</a:t>
            </a:r>
          </a:p>
          <a:p>
            <a:pPr marL="742950" lvl="1" indent="-285750">
              <a:spcBef>
                <a:spcPts val="400"/>
              </a:spcBef>
              <a:buClr>
                <a:schemeClr val="dk1"/>
              </a:buClr>
              <a:buSzPct val="100000"/>
              <a:buFont typeface="Tahoma"/>
              <a:buChar char="–"/>
            </a:pPr>
            <a:r>
              <a:rPr lang="en-US" sz="2000" dirty="0">
                <a:solidFill>
                  <a:schemeClr val="dk1"/>
                </a:solidFill>
                <a:latin typeface="Tahoma"/>
                <a:ea typeface="Tahoma"/>
                <a:cs typeface="Tahoma"/>
                <a:sym typeface="Tahoma"/>
              </a:rPr>
              <a:t>quality:     </a:t>
            </a:r>
            <a:r>
              <a:rPr lang="en-US" sz="2000" dirty="0" smtClean="0">
                <a:solidFill>
                  <a:schemeClr val="dk1"/>
                </a:solidFill>
                <a:latin typeface="Tahoma"/>
                <a:ea typeface="Tahoma"/>
                <a:cs typeface="Tahoma"/>
                <a:sym typeface="Tahoma"/>
              </a:rPr>
              <a:t>Technical </a:t>
            </a:r>
            <a:r>
              <a:rPr lang="en-US" sz="2000" dirty="0">
                <a:solidFill>
                  <a:schemeClr val="dk1"/>
                </a:solidFill>
                <a:latin typeface="Tahoma"/>
                <a:ea typeface="Tahoma"/>
                <a:cs typeface="Tahoma"/>
                <a:sym typeface="Tahoma"/>
              </a:rPr>
              <a:t>and social dimension</a:t>
            </a:r>
          </a:p>
          <a:p>
            <a:pPr marL="742950" lvl="1" indent="-285750">
              <a:spcBef>
                <a:spcPts val="400"/>
              </a:spcBef>
              <a:buClr>
                <a:schemeClr val="dk1"/>
              </a:buClr>
              <a:buSzPct val="100000"/>
              <a:buFont typeface="Tahoma"/>
              <a:buChar char="–"/>
            </a:pPr>
            <a:r>
              <a:rPr lang="en-US" sz="2000" dirty="0">
                <a:solidFill>
                  <a:schemeClr val="dk1"/>
                </a:solidFill>
                <a:latin typeface="Tahoma"/>
                <a:ea typeface="Tahoma"/>
                <a:cs typeface="Tahoma"/>
                <a:sym typeface="Tahoma"/>
              </a:rPr>
              <a:t>equity:      H</a:t>
            </a:r>
            <a:r>
              <a:rPr lang="en-US" sz="2000" dirty="0" smtClean="0">
                <a:solidFill>
                  <a:schemeClr val="dk1"/>
                </a:solidFill>
                <a:latin typeface="Tahoma"/>
                <a:ea typeface="Tahoma"/>
                <a:cs typeface="Tahoma"/>
                <a:sym typeface="Tahoma"/>
              </a:rPr>
              <a:t>orizontal </a:t>
            </a:r>
            <a:r>
              <a:rPr lang="en-US" sz="2000" dirty="0">
                <a:solidFill>
                  <a:schemeClr val="dk1"/>
                </a:solidFill>
                <a:latin typeface="Tahoma"/>
                <a:ea typeface="Tahoma"/>
                <a:cs typeface="Tahoma"/>
                <a:sym typeface="Tahoma"/>
              </a:rPr>
              <a:t>and vertical equity</a:t>
            </a:r>
          </a:p>
          <a:p>
            <a:pPr marL="342900" lvl="0" indent="-342900">
              <a:spcBef>
                <a:spcPts val="560"/>
              </a:spcBef>
              <a:buClr>
                <a:srgbClr val="000066"/>
              </a:buClr>
              <a:buSzPct val="100000"/>
              <a:buFont typeface="Tahoma"/>
              <a:buChar char="•"/>
            </a:pPr>
            <a:r>
              <a:rPr lang="en-US" sz="2800" dirty="0">
                <a:solidFill>
                  <a:srgbClr val="000066"/>
                </a:solidFill>
                <a:latin typeface="Tahoma"/>
                <a:ea typeface="Tahoma"/>
                <a:cs typeface="Tahoma"/>
                <a:sym typeface="Tahoma"/>
              </a:rPr>
              <a:t>Trade-off</a:t>
            </a:r>
            <a:r>
              <a:rPr lang="en-US" sz="2800" dirty="0">
                <a:solidFill>
                  <a:schemeClr val="dk1"/>
                </a:solidFill>
                <a:latin typeface="Tahoma"/>
                <a:ea typeface="Tahoma"/>
                <a:cs typeface="Tahoma"/>
                <a:sym typeface="Tahoma"/>
              </a:rPr>
              <a:t> between different objectives</a:t>
            </a:r>
          </a:p>
          <a:p>
            <a:pPr marL="742950" lvl="1" indent="-285750">
              <a:spcBef>
                <a:spcPts val="400"/>
              </a:spcBef>
              <a:buClr>
                <a:schemeClr val="dk1"/>
              </a:buClr>
              <a:buSzPct val="100000"/>
              <a:buFont typeface="Tahoma"/>
              <a:buChar char="–"/>
            </a:pPr>
            <a:r>
              <a:rPr lang="en-US" sz="2000" dirty="0">
                <a:solidFill>
                  <a:schemeClr val="dk1"/>
                </a:solidFill>
                <a:latin typeface="Tahoma"/>
                <a:ea typeface="Tahoma"/>
                <a:cs typeface="Tahoma"/>
                <a:sym typeface="Tahoma"/>
              </a:rPr>
              <a:t>trade-off between </a:t>
            </a:r>
            <a:r>
              <a:rPr lang="en-US" sz="2000" dirty="0">
                <a:solidFill>
                  <a:srgbClr val="000066"/>
                </a:solidFill>
                <a:latin typeface="Tahoma"/>
                <a:ea typeface="Tahoma"/>
                <a:cs typeface="Tahoma"/>
                <a:sym typeface="Tahoma"/>
              </a:rPr>
              <a:t>improvement of access to care of population by </a:t>
            </a:r>
            <a:r>
              <a:rPr lang="en-US" sz="2000" dirty="0" err="1">
                <a:solidFill>
                  <a:srgbClr val="000066"/>
                </a:solidFill>
                <a:latin typeface="Tahoma"/>
                <a:ea typeface="Tahoma"/>
                <a:cs typeface="Tahoma"/>
                <a:sym typeface="Tahoma"/>
              </a:rPr>
              <a:t>decentralisation</a:t>
            </a:r>
            <a:r>
              <a:rPr lang="en-US" sz="2000" dirty="0">
                <a:solidFill>
                  <a:srgbClr val="000066"/>
                </a:solidFill>
                <a:latin typeface="Tahoma"/>
                <a:ea typeface="Tahoma"/>
                <a:cs typeface="Tahoma"/>
                <a:sym typeface="Tahoma"/>
              </a:rPr>
              <a:t> of health facility</a:t>
            </a:r>
            <a:r>
              <a:rPr lang="en-US" sz="2000" dirty="0">
                <a:solidFill>
                  <a:schemeClr val="dk1"/>
                </a:solidFill>
                <a:latin typeface="Tahoma"/>
                <a:ea typeface="Tahoma"/>
                <a:cs typeface="Tahoma"/>
                <a:sym typeface="Tahoma"/>
              </a:rPr>
              <a:t> and </a:t>
            </a:r>
            <a:r>
              <a:rPr lang="en-US" sz="2000" dirty="0">
                <a:solidFill>
                  <a:srgbClr val="000066"/>
                </a:solidFill>
                <a:latin typeface="Tahoma"/>
                <a:ea typeface="Tahoma"/>
                <a:cs typeface="Tahoma"/>
                <a:sym typeface="Tahoma"/>
              </a:rPr>
              <a:t>effective </a:t>
            </a:r>
            <a:r>
              <a:rPr lang="en-US" sz="2000" dirty="0" err="1">
                <a:solidFill>
                  <a:srgbClr val="000066"/>
                </a:solidFill>
                <a:latin typeface="Tahoma"/>
                <a:ea typeface="Tahoma"/>
                <a:cs typeface="Tahoma"/>
                <a:sym typeface="Tahoma"/>
              </a:rPr>
              <a:t>utilisation</a:t>
            </a:r>
            <a:r>
              <a:rPr lang="en-US" sz="2000" dirty="0">
                <a:solidFill>
                  <a:srgbClr val="000066"/>
                </a:solidFill>
                <a:latin typeface="Tahoma"/>
                <a:ea typeface="Tahoma"/>
                <a:cs typeface="Tahoma"/>
                <a:sym typeface="Tahoma"/>
              </a:rPr>
              <a:t> of </a:t>
            </a:r>
            <a:r>
              <a:rPr lang="en-US" sz="2000" dirty="0" err="1">
                <a:solidFill>
                  <a:srgbClr val="000066"/>
                </a:solidFill>
                <a:latin typeface="Tahoma"/>
                <a:ea typeface="Tahoma"/>
                <a:cs typeface="Tahoma"/>
                <a:sym typeface="Tahoma"/>
              </a:rPr>
              <a:t>decentralised</a:t>
            </a:r>
            <a:r>
              <a:rPr lang="en-US" sz="2000" dirty="0">
                <a:solidFill>
                  <a:srgbClr val="000066"/>
                </a:solidFill>
                <a:latin typeface="Tahoma"/>
                <a:ea typeface="Tahoma"/>
                <a:cs typeface="Tahoma"/>
                <a:sym typeface="Tahoma"/>
              </a:rPr>
              <a:t> health facility</a:t>
            </a:r>
            <a:r>
              <a:rPr lang="en-US" sz="2000" dirty="0">
                <a:solidFill>
                  <a:schemeClr val="dk1"/>
                </a:solidFill>
                <a:latin typeface="Tahoma"/>
                <a:ea typeface="Tahoma"/>
                <a:cs typeface="Tahoma"/>
                <a:sym typeface="Tahoma"/>
              </a:rPr>
              <a:t> (economy of scale)</a:t>
            </a:r>
          </a:p>
          <a:p>
            <a:pPr marL="742950" lvl="1" indent="-285750">
              <a:spcBef>
                <a:spcPts val="400"/>
              </a:spcBef>
              <a:buClr>
                <a:schemeClr val="dk1"/>
              </a:buClr>
              <a:buSzPct val="100000"/>
              <a:buFont typeface="Tahoma"/>
              <a:buChar char="–"/>
            </a:pPr>
            <a:r>
              <a:rPr lang="en-US" sz="2000" dirty="0">
                <a:solidFill>
                  <a:schemeClr val="dk1"/>
                </a:solidFill>
                <a:latin typeface="Tahoma"/>
                <a:ea typeface="Tahoma"/>
                <a:cs typeface="Tahoma"/>
                <a:sym typeface="Tahoma"/>
              </a:rPr>
              <a:t>trade-off between </a:t>
            </a:r>
            <a:r>
              <a:rPr lang="en-US" sz="2000" dirty="0">
                <a:solidFill>
                  <a:srgbClr val="000066"/>
                </a:solidFill>
                <a:latin typeface="Tahoma"/>
                <a:ea typeface="Tahoma"/>
                <a:cs typeface="Tahoma"/>
                <a:sym typeface="Tahoma"/>
              </a:rPr>
              <a:t>attempt to response common health problems</a:t>
            </a:r>
            <a:r>
              <a:rPr lang="en-US" sz="2000" dirty="0">
                <a:solidFill>
                  <a:schemeClr val="dk1"/>
                </a:solidFill>
                <a:latin typeface="Tahoma"/>
                <a:ea typeface="Tahoma"/>
                <a:cs typeface="Tahoma"/>
                <a:sym typeface="Tahoma"/>
              </a:rPr>
              <a:t> (with less severity) and </a:t>
            </a:r>
            <a:r>
              <a:rPr lang="en-US" sz="2000" dirty="0">
                <a:solidFill>
                  <a:srgbClr val="000066"/>
                </a:solidFill>
                <a:latin typeface="Tahoma"/>
                <a:ea typeface="Tahoma"/>
                <a:cs typeface="Tahoma"/>
                <a:sym typeface="Tahoma"/>
              </a:rPr>
              <a:t>attempt to response to serious health problems</a:t>
            </a:r>
            <a:r>
              <a:rPr lang="en-US" sz="2000" dirty="0">
                <a:solidFill>
                  <a:schemeClr val="dk1"/>
                </a:solidFill>
                <a:latin typeface="Tahoma"/>
                <a:ea typeface="Tahoma"/>
                <a:cs typeface="Tahoma"/>
                <a:sym typeface="Tahoma"/>
              </a:rPr>
              <a:t> (but less frequency)</a:t>
            </a:r>
          </a:p>
          <a:p>
            <a:pPr marL="742950" lvl="1" indent="-285750">
              <a:spcBef>
                <a:spcPts val="400"/>
              </a:spcBef>
              <a:buClr>
                <a:schemeClr val="dk1"/>
              </a:buClr>
              <a:buSzPct val="100000"/>
              <a:buFont typeface="Tahoma"/>
              <a:buChar char="–"/>
            </a:pPr>
            <a:r>
              <a:rPr lang="en-US" sz="2000" dirty="0">
                <a:solidFill>
                  <a:schemeClr val="dk1"/>
                </a:solidFill>
                <a:latin typeface="Tahoma"/>
                <a:ea typeface="Tahoma"/>
                <a:cs typeface="Tahoma"/>
                <a:sym typeface="Tahoma"/>
              </a:rPr>
              <a:t>trade-off between </a:t>
            </a:r>
            <a:r>
              <a:rPr lang="en-US" sz="2000" dirty="0">
                <a:solidFill>
                  <a:srgbClr val="000066"/>
                </a:solidFill>
                <a:latin typeface="Tahoma"/>
                <a:ea typeface="Tahoma"/>
                <a:cs typeface="Tahoma"/>
                <a:sym typeface="Tahoma"/>
              </a:rPr>
              <a:t>efficiency and quality objectives</a:t>
            </a:r>
          </a:p>
          <a:p>
            <a:endParaRPr lang="en-US" dirty="0"/>
          </a:p>
        </p:txBody>
      </p:sp>
    </p:spTree>
    <p:extLst>
      <p:ext uri="{BB962C8B-B14F-4D97-AF65-F5344CB8AC3E}">
        <p14:creationId xmlns:p14="http://schemas.microsoft.com/office/powerpoint/2010/main" val="3603308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Health Situation</a:t>
            </a:r>
            <a:endParaRPr lang="en-US" dirty="0"/>
          </a:p>
        </p:txBody>
      </p:sp>
      <p:sp>
        <p:nvSpPr>
          <p:cNvPr id="3" name="Content Placeholder 2"/>
          <p:cNvSpPr>
            <a:spLocks noGrp="1"/>
          </p:cNvSpPr>
          <p:nvPr>
            <p:ph idx="1"/>
          </p:nvPr>
        </p:nvSpPr>
        <p:spPr/>
        <p:txBody>
          <a:bodyPr/>
          <a:lstStyle/>
          <a:p>
            <a:pPr marL="609600" lvl="0" indent="-609600">
              <a:spcBef>
                <a:spcPts val="0"/>
              </a:spcBef>
              <a:buClr>
                <a:srgbClr val="003399"/>
              </a:buClr>
              <a:buSzPct val="100000"/>
              <a:buFont typeface="Tahoma"/>
              <a:buAutoNum type="arabicPeriod"/>
            </a:pPr>
            <a:r>
              <a:rPr lang="en-US" sz="2800" dirty="0">
                <a:solidFill>
                  <a:srgbClr val="003399"/>
                </a:solidFill>
                <a:latin typeface="Tahoma"/>
                <a:ea typeface="Tahoma"/>
                <a:cs typeface="Tahoma"/>
                <a:sym typeface="Tahoma"/>
              </a:rPr>
              <a:t>Efficiency problem</a:t>
            </a:r>
          </a:p>
          <a:p>
            <a:pPr marL="609600" lvl="0" indent="-609600">
              <a:spcBef>
                <a:spcPts val="560"/>
              </a:spcBef>
              <a:buClr>
                <a:srgbClr val="003399"/>
              </a:buClr>
              <a:buSzPct val="100000"/>
              <a:buFont typeface="Tahoma"/>
              <a:buAutoNum type="arabicPeriod"/>
            </a:pPr>
            <a:r>
              <a:rPr lang="en-US" sz="2800" dirty="0">
                <a:solidFill>
                  <a:srgbClr val="003399"/>
                </a:solidFill>
                <a:latin typeface="Tahoma"/>
                <a:ea typeface="Tahoma"/>
                <a:cs typeface="Tahoma"/>
                <a:sym typeface="Tahoma"/>
              </a:rPr>
              <a:t>Quality problem</a:t>
            </a:r>
          </a:p>
          <a:p>
            <a:pPr marL="609600" lvl="0" indent="-609600">
              <a:spcBef>
                <a:spcPts val="560"/>
              </a:spcBef>
              <a:buClr>
                <a:srgbClr val="003399"/>
              </a:buClr>
              <a:buSzPct val="100000"/>
              <a:buFont typeface="Tahoma"/>
              <a:buAutoNum type="arabicPeriod"/>
            </a:pPr>
            <a:r>
              <a:rPr lang="en-US" sz="2800" dirty="0">
                <a:solidFill>
                  <a:srgbClr val="003399"/>
                </a:solidFill>
                <a:latin typeface="Tahoma"/>
                <a:ea typeface="Tahoma"/>
                <a:cs typeface="Tahoma"/>
                <a:sym typeface="Tahoma"/>
              </a:rPr>
              <a:t>Equity problem</a:t>
            </a:r>
          </a:p>
          <a:p>
            <a:pPr marL="990600" lvl="1" indent="-533400">
              <a:spcBef>
                <a:spcPts val="480"/>
              </a:spcBef>
              <a:buClr>
                <a:schemeClr val="dk1"/>
              </a:buClr>
              <a:buSzPct val="100000"/>
              <a:buFont typeface="Tahoma"/>
              <a:buChar char="–"/>
            </a:pPr>
            <a:r>
              <a:rPr lang="en-US" sz="2400" dirty="0">
                <a:solidFill>
                  <a:schemeClr val="dk1"/>
                </a:solidFill>
                <a:latin typeface="Tahoma"/>
                <a:ea typeface="Tahoma"/>
                <a:cs typeface="Tahoma"/>
                <a:sym typeface="Tahoma"/>
              </a:rPr>
              <a:t>horizontal equity</a:t>
            </a:r>
          </a:p>
          <a:p>
            <a:pPr marL="990600" lvl="1" indent="-533400">
              <a:spcBef>
                <a:spcPts val="480"/>
              </a:spcBef>
              <a:buClr>
                <a:schemeClr val="dk1"/>
              </a:buClr>
              <a:buSzPct val="100000"/>
              <a:buFont typeface="Tahoma"/>
              <a:buChar char="–"/>
            </a:pPr>
            <a:r>
              <a:rPr lang="en-US" sz="2400" dirty="0">
                <a:solidFill>
                  <a:schemeClr val="dk1"/>
                </a:solidFill>
                <a:latin typeface="Tahoma"/>
                <a:ea typeface="Tahoma"/>
                <a:cs typeface="Tahoma"/>
                <a:sym typeface="Tahoma"/>
              </a:rPr>
              <a:t>vertical equity</a:t>
            </a:r>
          </a:p>
          <a:p>
            <a:endParaRPr lang="en-US" dirty="0"/>
          </a:p>
        </p:txBody>
      </p:sp>
    </p:spTree>
    <p:extLst>
      <p:ext uri="{BB962C8B-B14F-4D97-AF65-F5344CB8AC3E}">
        <p14:creationId xmlns:p14="http://schemas.microsoft.com/office/powerpoint/2010/main" val="11389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 Problem</a:t>
            </a:r>
            <a:endParaRPr lang="en-US" dirty="0"/>
          </a:p>
        </p:txBody>
      </p:sp>
      <p:sp>
        <p:nvSpPr>
          <p:cNvPr id="3" name="Content Placeholder 2"/>
          <p:cNvSpPr>
            <a:spLocks noGrp="1"/>
          </p:cNvSpPr>
          <p:nvPr>
            <p:ph idx="1"/>
          </p:nvPr>
        </p:nvSpPr>
        <p:spPr/>
        <p:txBody>
          <a:bodyPr/>
          <a:lstStyle/>
          <a:p>
            <a:pPr marL="342900" lvl="0" indent="-342900">
              <a:spcBef>
                <a:spcPts val="0"/>
              </a:spcBef>
              <a:buClr>
                <a:schemeClr val="dk1"/>
              </a:buClr>
              <a:buSzPct val="100000"/>
              <a:buFont typeface="Tahoma"/>
              <a:buChar char="•"/>
            </a:pPr>
            <a:r>
              <a:rPr lang="en-US" sz="2800" dirty="0">
                <a:solidFill>
                  <a:schemeClr val="dk1"/>
                </a:solidFill>
                <a:latin typeface="Tahoma"/>
                <a:ea typeface="Tahoma"/>
                <a:cs typeface="Tahoma"/>
                <a:sym typeface="Tahoma"/>
              </a:rPr>
              <a:t>Rapid increasing of health expenditure with less health return</a:t>
            </a:r>
          </a:p>
          <a:p>
            <a:pPr marL="742950" lvl="1" indent="-285750">
              <a:spcBef>
                <a:spcPts val="480"/>
              </a:spcBef>
              <a:buClr>
                <a:srgbClr val="003399"/>
              </a:buClr>
              <a:buSzPct val="100000"/>
              <a:buFont typeface="Tahoma"/>
              <a:buChar char="–"/>
            </a:pPr>
            <a:r>
              <a:rPr lang="en-US" sz="2400" dirty="0" err="1">
                <a:solidFill>
                  <a:srgbClr val="003399"/>
                </a:solidFill>
                <a:latin typeface="Tahoma"/>
                <a:ea typeface="Tahoma"/>
                <a:cs typeface="Tahoma"/>
                <a:sym typeface="Tahoma"/>
              </a:rPr>
              <a:t>Allocative</a:t>
            </a:r>
            <a:r>
              <a:rPr lang="en-US" sz="2400" dirty="0">
                <a:solidFill>
                  <a:srgbClr val="003399"/>
                </a:solidFill>
                <a:latin typeface="Tahoma"/>
                <a:ea typeface="Tahoma"/>
                <a:cs typeface="Tahoma"/>
                <a:sym typeface="Tahoma"/>
              </a:rPr>
              <a:t> inefficiency</a:t>
            </a:r>
          </a:p>
          <a:p>
            <a:pPr marL="1143000" lvl="2" indent="-228600">
              <a:spcBef>
                <a:spcPts val="480"/>
              </a:spcBef>
              <a:buClr>
                <a:schemeClr val="dk1"/>
              </a:buClr>
              <a:buSzPct val="100000"/>
              <a:buFont typeface="Tahoma"/>
              <a:buChar char="•"/>
            </a:pPr>
            <a:r>
              <a:rPr lang="en-US" sz="2400" dirty="0">
                <a:solidFill>
                  <a:schemeClr val="dk1"/>
                </a:solidFill>
                <a:latin typeface="Tahoma"/>
                <a:ea typeface="Tahoma"/>
                <a:cs typeface="Tahoma"/>
                <a:sym typeface="Tahoma"/>
              </a:rPr>
              <a:t>emphasize more on hospital based and </a:t>
            </a:r>
            <a:r>
              <a:rPr lang="en-US" sz="2400" dirty="0" err="1">
                <a:solidFill>
                  <a:schemeClr val="dk1"/>
                </a:solidFill>
                <a:latin typeface="Tahoma"/>
                <a:ea typeface="Tahoma"/>
                <a:cs typeface="Tahoma"/>
                <a:sym typeface="Tahoma"/>
              </a:rPr>
              <a:t>specialised</a:t>
            </a:r>
            <a:r>
              <a:rPr lang="en-US" sz="2400" dirty="0">
                <a:solidFill>
                  <a:schemeClr val="dk1"/>
                </a:solidFill>
                <a:latin typeface="Tahoma"/>
                <a:ea typeface="Tahoma"/>
                <a:cs typeface="Tahoma"/>
                <a:sym typeface="Tahoma"/>
              </a:rPr>
              <a:t> services than health promoting activities</a:t>
            </a:r>
          </a:p>
          <a:p>
            <a:pPr marL="742950" lvl="1" indent="-285750">
              <a:spcBef>
                <a:spcPts val="480"/>
              </a:spcBef>
              <a:buClr>
                <a:srgbClr val="003399"/>
              </a:buClr>
              <a:buSzPct val="100000"/>
              <a:buFont typeface="Tahoma"/>
              <a:buChar char="–"/>
            </a:pPr>
            <a:r>
              <a:rPr lang="en-US" sz="2400" dirty="0">
                <a:solidFill>
                  <a:srgbClr val="003399"/>
                </a:solidFill>
                <a:latin typeface="Tahoma"/>
                <a:ea typeface="Tahoma"/>
                <a:cs typeface="Tahoma"/>
                <a:sym typeface="Tahoma"/>
              </a:rPr>
              <a:t>Technical inefficiency</a:t>
            </a:r>
          </a:p>
          <a:p>
            <a:pPr marL="1143000" lvl="2" indent="-228600">
              <a:spcBef>
                <a:spcPts val="480"/>
              </a:spcBef>
              <a:buClr>
                <a:schemeClr val="dk1"/>
              </a:buClr>
              <a:buSzPct val="100000"/>
              <a:buFont typeface="Tahoma"/>
              <a:buChar char="•"/>
            </a:pPr>
            <a:r>
              <a:rPr lang="en-US" sz="2400" dirty="0">
                <a:solidFill>
                  <a:schemeClr val="dk1"/>
                </a:solidFill>
                <a:latin typeface="Tahoma"/>
                <a:ea typeface="Tahoma"/>
                <a:cs typeface="Tahoma"/>
                <a:sym typeface="Tahoma"/>
              </a:rPr>
              <a:t>over </a:t>
            </a:r>
            <a:r>
              <a:rPr lang="en-US" sz="2400" dirty="0" err="1">
                <a:solidFill>
                  <a:schemeClr val="dk1"/>
                </a:solidFill>
                <a:latin typeface="Tahoma"/>
                <a:ea typeface="Tahoma"/>
                <a:cs typeface="Tahoma"/>
                <a:sym typeface="Tahoma"/>
              </a:rPr>
              <a:t>medicalisation</a:t>
            </a:r>
            <a:endParaRPr lang="en-US" sz="2400" dirty="0">
              <a:solidFill>
                <a:schemeClr val="dk1"/>
              </a:solidFill>
              <a:latin typeface="Tahoma"/>
              <a:ea typeface="Tahoma"/>
              <a:cs typeface="Tahoma"/>
              <a:sym typeface="Tahoma"/>
            </a:endParaRPr>
          </a:p>
          <a:p>
            <a:pPr marL="1143000" lvl="2" indent="-228600">
              <a:spcBef>
                <a:spcPts val="480"/>
              </a:spcBef>
              <a:buClr>
                <a:schemeClr val="dk1"/>
              </a:buClr>
              <a:buSzPct val="100000"/>
              <a:buFont typeface="Tahoma"/>
              <a:buChar char="•"/>
            </a:pPr>
            <a:r>
              <a:rPr lang="en-US" sz="2400" dirty="0">
                <a:solidFill>
                  <a:schemeClr val="dk1"/>
                </a:solidFill>
                <a:latin typeface="Tahoma"/>
                <a:ea typeface="Tahoma"/>
                <a:cs typeface="Tahoma"/>
                <a:sym typeface="Tahoma"/>
              </a:rPr>
              <a:t>uncontrolled investment of high cost medical equipment</a:t>
            </a:r>
          </a:p>
          <a:p>
            <a:endParaRPr lang="en-US" dirty="0"/>
          </a:p>
        </p:txBody>
      </p:sp>
    </p:spTree>
    <p:extLst>
      <p:ext uri="{BB962C8B-B14F-4D97-AF65-F5344CB8AC3E}">
        <p14:creationId xmlns:p14="http://schemas.microsoft.com/office/powerpoint/2010/main" val="195862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Delivery</a:t>
            </a:r>
            <a:endParaRPr lang="en-US" dirty="0"/>
          </a:p>
        </p:txBody>
      </p:sp>
      <p:sp>
        <p:nvSpPr>
          <p:cNvPr id="3" name="Content Placeholder 2"/>
          <p:cNvSpPr>
            <a:spLocks noGrp="1"/>
          </p:cNvSpPr>
          <p:nvPr>
            <p:ph idx="1"/>
          </p:nvPr>
        </p:nvSpPr>
        <p:spPr>
          <a:xfrm>
            <a:off x="240293" y="1586753"/>
            <a:ext cx="8633378" cy="5071749"/>
          </a:xfrm>
        </p:spPr>
        <p:txBody>
          <a:bodyPr>
            <a:normAutofit fontScale="70000" lnSpcReduction="20000"/>
          </a:bodyPr>
          <a:lstStyle/>
          <a:p>
            <a:r>
              <a:rPr lang="en-US" dirty="0"/>
              <a:t>Type of service:</a:t>
            </a:r>
          </a:p>
          <a:p>
            <a:pPr lvl="1"/>
            <a:r>
              <a:rPr lang="en-US" dirty="0"/>
              <a:t>Personal and non-personal health services</a:t>
            </a:r>
          </a:p>
          <a:p>
            <a:pPr lvl="1"/>
            <a:r>
              <a:rPr lang="en-US" dirty="0"/>
              <a:t>Spectrum from promotion, prevention, treatment, palliation, rehabilitation</a:t>
            </a:r>
          </a:p>
          <a:p>
            <a:pPr lvl="1"/>
            <a:r>
              <a:rPr lang="en-US" dirty="0"/>
              <a:t>Levels of prevention: primary, secondary, tertiary etc.</a:t>
            </a:r>
          </a:p>
          <a:p>
            <a:pPr lvl="1"/>
            <a:r>
              <a:rPr lang="en-US" dirty="0"/>
              <a:t>Narrow/downstream/disease-specific to broad/upstream/non-disease-specific</a:t>
            </a:r>
          </a:p>
          <a:p>
            <a:r>
              <a:rPr lang="en-US" dirty="0"/>
              <a:t>Mode of delivery: </a:t>
            </a:r>
          </a:p>
          <a:p>
            <a:pPr lvl="1"/>
            <a:r>
              <a:rPr lang="en-US" dirty="0"/>
              <a:t>Periodic, acute/emergency, continuous</a:t>
            </a:r>
          </a:p>
          <a:p>
            <a:pPr lvl="1"/>
            <a:r>
              <a:rPr lang="en-US" dirty="0"/>
              <a:t>Community to facility-based</a:t>
            </a:r>
          </a:p>
          <a:p>
            <a:r>
              <a:rPr lang="en-US" dirty="0"/>
              <a:t>Attributes: </a:t>
            </a:r>
          </a:p>
          <a:p>
            <a:pPr lvl="1"/>
            <a:r>
              <a:rPr lang="en-US" dirty="0" smtClean="0"/>
              <a:t>According </a:t>
            </a:r>
            <a:r>
              <a:rPr lang="en-US" dirty="0"/>
              <a:t>to need – essential </a:t>
            </a:r>
            <a:r>
              <a:rPr lang="en-US" dirty="0" err="1"/>
              <a:t>vs</a:t>
            </a:r>
            <a:r>
              <a:rPr lang="en-US" dirty="0"/>
              <a:t> elective; high to low priority</a:t>
            </a:r>
          </a:p>
          <a:p>
            <a:pPr lvl="1"/>
            <a:r>
              <a:rPr lang="en-US" dirty="0" smtClean="0"/>
              <a:t>Quality </a:t>
            </a:r>
            <a:r>
              <a:rPr lang="en-US" dirty="0"/>
              <a:t>and safety</a:t>
            </a:r>
          </a:p>
          <a:p>
            <a:pPr lvl="1"/>
            <a:r>
              <a:rPr lang="en-US" dirty="0" smtClean="0"/>
              <a:t>Coverage </a:t>
            </a:r>
            <a:r>
              <a:rPr lang="en-US" dirty="0"/>
              <a:t>- available, accessible, affordable</a:t>
            </a:r>
          </a:p>
          <a:p>
            <a:pPr lvl="1"/>
            <a:r>
              <a:rPr lang="en-US" dirty="0"/>
              <a:t>Integrated and continuous </a:t>
            </a:r>
            <a:r>
              <a:rPr lang="en-US" dirty="0" err="1"/>
              <a:t>vs</a:t>
            </a:r>
            <a:r>
              <a:rPr lang="en-US" dirty="0"/>
              <a:t> fragmented and duplicative</a:t>
            </a:r>
          </a:p>
          <a:p>
            <a:pPr lvl="1"/>
            <a:r>
              <a:rPr lang="en-US" dirty="0"/>
              <a:t>From simple to complex</a:t>
            </a:r>
          </a:p>
          <a:p>
            <a:endParaRPr lang="en-US" dirty="0"/>
          </a:p>
        </p:txBody>
      </p:sp>
    </p:spTree>
    <p:extLst>
      <p:ext uri="{BB962C8B-B14F-4D97-AF65-F5344CB8AC3E}">
        <p14:creationId xmlns:p14="http://schemas.microsoft.com/office/powerpoint/2010/main" val="775172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Problem</a:t>
            </a:r>
            <a:endParaRPr lang="en-US" dirty="0"/>
          </a:p>
        </p:txBody>
      </p:sp>
      <p:sp>
        <p:nvSpPr>
          <p:cNvPr id="3" name="Content Placeholder 2"/>
          <p:cNvSpPr>
            <a:spLocks noGrp="1"/>
          </p:cNvSpPr>
          <p:nvPr>
            <p:ph idx="1"/>
          </p:nvPr>
        </p:nvSpPr>
        <p:spPr/>
        <p:txBody>
          <a:bodyPr/>
          <a:lstStyle/>
          <a:p>
            <a:pPr marL="342900" lvl="0" indent="-342900">
              <a:spcBef>
                <a:spcPts val="0"/>
              </a:spcBef>
              <a:buClr>
                <a:schemeClr val="dk1"/>
              </a:buClr>
              <a:buSzPct val="100000"/>
              <a:buFont typeface="Tahoma"/>
              <a:buChar char="•"/>
            </a:pPr>
            <a:r>
              <a:rPr lang="en-US" sz="2800" dirty="0">
                <a:solidFill>
                  <a:schemeClr val="dk1"/>
                </a:solidFill>
                <a:latin typeface="Tahoma"/>
                <a:ea typeface="Tahoma"/>
                <a:cs typeface="Tahoma"/>
                <a:sym typeface="Tahoma"/>
              </a:rPr>
              <a:t>Unacceptable quality of care</a:t>
            </a:r>
          </a:p>
          <a:p>
            <a:pPr marL="1143000" lvl="2" indent="-228600">
              <a:spcBef>
                <a:spcPts val="480"/>
              </a:spcBef>
              <a:buClr>
                <a:schemeClr val="dk1"/>
              </a:buClr>
              <a:buSzPct val="100000"/>
              <a:buFont typeface="Tahoma"/>
              <a:buChar char="•"/>
            </a:pPr>
            <a:r>
              <a:rPr lang="en-US" sz="2400" dirty="0">
                <a:solidFill>
                  <a:schemeClr val="dk1"/>
                </a:solidFill>
                <a:latin typeface="Tahoma"/>
                <a:ea typeface="Tahoma"/>
                <a:cs typeface="Tahoma"/>
                <a:sym typeface="Tahoma"/>
              </a:rPr>
              <a:t>less motivated health personnel</a:t>
            </a:r>
          </a:p>
          <a:p>
            <a:pPr marL="1143000" lvl="2" indent="-228600">
              <a:spcBef>
                <a:spcPts val="480"/>
              </a:spcBef>
              <a:buClr>
                <a:schemeClr val="dk1"/>
              </a:buClr>
              <a:buSzPct val="100000"/>
              <a:buFont typeface="Tahoma"/>
              <a:buChar char="•"/>
            </a:pPr>
            <a:r>
              <a:rPr lang="en-US" sz="2400" dirty="0">
                <a:solidFill>
                  <a:schemeClr val="dk1"/>
                </a:solidFill>
                <a:latin typeface="Tahoma"/>
                <a:ea typeface="Tahoma"/>
                <a:cs typeface="Tahoma"/>
                <a:sym typeface="Tahoma"/>
              </a:rPr>
              <a:t>poor provider-patient relationship</a:t>
            </a:r>
          </a:p>
          <a:p>
            <a:pPr marL="1143000" lvl="2" indent="-228600">
              <a:spcBef>
                <a:spcPts val="480"/>
              </a:spcBef>
              <a:buClr>
                <a:schemeClr val="dk1"/>
              </a:buClr>
              <a:buSzPct val="100000"/>
              <a:buFont typeface="Tahoma"/>
              <a:buChar char="•"/>
            </a:pPr>
            <a:r>
              <a:rPr lang="en-US" sz="2400" dirty="0">
                <a:solidFill>
                  <a:schemeClr val="dk1"/>
                </a:solidFill>
                <a:latin typeface="Tahoma"/>
                <a:ea typeface="Tahoma"/>
                <a:cs typeface="Tahoma"/>
                <a:sym typeface="Tahoma"/>
              </a:rPr>
              <a:t>take care of disease rather than the whole person</a:t>
            </a:r>
          </a:p>
          <a:p>
            <a:pPr marL="1143000" lvl="2" indent="-228600">
              <a:spcBef>
                <a:spcPts val="480"/>
              </a:spcBef>
              <a:buClr>
                <a:schemeClr val="dk1"/>
              </a:buClr>
              <a:buSzPct val="100000"/>
              <a:buFont typeface="Tahoma"/>
              <a:buChar char="•"/>
            </a:pPr>
            <a:r>
              <a:rPr lang="en-US" sz="2400" dirty="0">
                <a:solidFill>
                  <a:schemeClr val="dk1"/>
                </a:solidFill>
                <a:latin typeface="Tahoma"/>
                <a:ea typeface="Tahoma"/>
                <a:cs typeface="Tahoma"/>
                <a:sym typeface="Tahoma"/>
              </a:rPr>
              <a:t>lack of quality assurance mechanism</a:t>
            </a:r>
          </a:p>
          <a:p>
            <a:pPr marL="1143000" lvl="2" indent="-228600">
              <a:spcBef>
                <a:spcPts val="480"/>
              </a:spcBef>
              <a:buClr>
                <a:schemeClr val="dk1"/>
              </a:buClr>
              <a:buSzPct val="100000"/>
              <a:buFont typeface="Tahoma"/>
              <a:buChar char="•"/>
            </a:pPr>
            <a:r>
              <a:rPr lang="en-US" sz="2400" dirty="0">
                <a:solidFill>
                  <a:schemeClr val="dk1"/>
                </a:solidFill>
                <a:latin typeface="Tahoma"/>
                <a:ea typeface="Tahoma"/>
                <a:cs typeface="Tahoma"/>
                <a:sym typeface="Tahoma"/>
              </a:rPr>
              <a:t>uninformed services</a:t>
            </a:r>
          </a:p>
          <a:p>
            <a:pPr marL="1143000" lvl="2" indent="-228600">
              <a:spcBef>
                <a:spcPts val="480"/>
              </a:spcBef>
              <a:buClr>
                <a:schemeClr val="dk1"/>
              </a:buClr>
              <a:buSzPct val="100000"/>
              <a:buFont typeface="Tahoma"/>
              <a:buChar char="•"/>
            </a:pPr>
            <a:r>
              <a:rPr lang="en-US" sz="2400" dirty="0">
                <a:solidFill>
                  <a:schemeClr val="dk1"/>
                </a:solidFill>
                <a:latin typeface="Tahoma"/>
                <a:ea typeface="Tahoma"/>
                <a:cs typeface="Tahoma"/>
                <a:sym typeface="Tahoma"/>
              </a:rPr>
              <a:t>patient can’t participate in the decision making process</a:t>
            </a:r>
          </a:p>
          <a:p>
            <a:endParaRPr lang="en-US" dirty="0"/>
          </a:p>
        </p:txBody>
      </p:sp>
    </p:spTree>
    <p:extLst>
      <p:ext uri="{BB962C8B-B14F-4D97-AF65-F5344CB8AC3E}">
        <p14:creationId xmlns:p14="http://schemas.microsoft.com/office/powerpoint/2010/main" val="4097797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Equity Problem</a:t>
            </a:r>
            <a:endParaRPr lang="en-US" dirty="0"/>
          </a:p>
        </p:txBody>
      </p:sp>
      <p:sp>
        <p:nvSpPr>
          <p:cNvPr id="3" name="Content Placeholder 2"/>
          <p:cNvSpPr>
            <a:spLocks noGrp="1"/>
          </p:cNvSpPr>
          <p:nvPr>
            <p:ph idx="1"/>
          </p:nvPr>
        </p:nvSpPr>
        <p:spPr/>
        <p:txBody>
          <a:bodyPr/>
          <a:lstStyle/>
          <a:p>
            <a:pPr marL="342900" lvl="0" indent="-342900">
              <a:spcBef>
                <a:spcPts val="0"/>
              </a:spcBef>
              <a:buClr>
                <a:schemeClr val="dk1"/>
              </a:buClr>
              <a:buSzPct val="100000"/>
              <a:buFont typeface="Tahoma"/>
              <a:buChar char="•"/>
            </a:pPr>
            <a:r>
              <a:rPr lang="en-US" sz="2800" dirty="0">
                <a:solidFill>
                  <a:schemeClr val="dk1"/>
                </a:solidFill>
                <a:latin typeface="Tahoma"/>
                <a:ea typeface="Tahoma"/>
                <a:cs typeface="Tahoma"/>
                <a:sym typeface="Tahoma"/>
              </a:rPr>
              <a:t>Horizontal equity</a:t>
            </a:r>
          </a:p>
          <a:p>
            <a:pPr marL="1143000" lvl="2" indent="-228600">
              <a:spcBef>
                <a:spcPts val="480"/>
              </a:spcBef>
              <a:buClr>
                <a:schemeClr val="dk1"/>
              </a:buClr>
              <a:buSzPct val="100000"/>
              <a:buFont typeface="Tahoma"/>
              <a:buChar char="•"/>
            </a:pPr>
            <a:r>
              <a:rPr lang="en-US" sz="2400" dirty="0">
                <a:solidFill>
                  <a:schemeClr val="dk1"/>
                </a:solidFill>
                <a:latin typeface="Tahoma"/>
                <a:ea typeface="Tahoma"/>
                <a:cs typeface="Tahoma"/>
                <a:sym typeface="Tahoma"/>
              </a:rPr>
              <a:t>m</a:t>
            </a:r>
            <a:r>
              <a:rPr lang="en-US" sz="2400" dirty="0" smtClean="0">
                <a:solidFill>
                  <a:schemeClr val="dk1"/>
                </a:solidFill>
                <a:latin typeface="Tahoma"/>
                <a:ea typeface="Tahoma"/>
                <a:cs typeface="Tahoma"/>
                <a:sym typeface="Tahoma"/>
              </a:rPr>
              <a:t>ajority of the population </a:t>
            </a:r>
            <a:r>
              <a:rPr lang="en-US" sz="2400" dirty="0">
                <a:solidFill>
                  <a:schemeClr val="dk1"/>
                </a:solidFill>
                <a:latin typeface="Tahoma"/>
                <a:ea typeface="Tahoma"/>
                <a:cs typeface="Tahoma"/>
                <a:sym typeface="Tahoma"/>
              </a:rPr>
              <a:t>are still uninsured</a:t>
            </a:r>
          </a:p>
          <a:p>
            <a:pPr marL="1143000" lvl="2" indent="-228600">
              <a:spcBef>
                <a:spcPts val="480"/>
              </a:spcBef>
              <a:buClr>
                <a:schemeClr val="dk1"/>
              </a:buClr>
              <a:buSzPct val="100000"/>
              <a:buFont typeface="Tahoma"/>
              <a:buChar char="•"/>
            </a:pPr>
            <a:r>
              <a:rPr lang="en-US" sz="2400" dirty="0">
                <a:solidFill>
                  <a:schemeClr val="dk1"/>
                </a:solidFill>
                <a:latin typeface="Tahoma"/>
                <a:ea typeface="Tahoma"/>
                <a:cs typeface="Tahoma"/>
                <a:sym typeface="Tahoma"/>
              </a:rPr>
              <a:t>different quality of care according to different payment status of patients</a:t>
            </a:r>
          </a:p>
          <a:p>
            <a:pPr marL="1143000" lvl="2" indent="-228600">
              <a:spcBef>
                <a:spcPts val="480"/>
              </a:spcBef>
              <a:buClr>
                <a:schemeClr val="dk1"/>
              </a:buClr>
              <a:buSzPct val="100000"/>
              <a:buFont typeface="Tahoma"/>
              <a:buChar char="•"/>
            </a:pPr>
            <a:r>
              <a:rPr lang="en-US" sz="2400" dirty="0">
                <a:solidFill>
                  <a:schemeClr val="dk1"/>
                </a:solidFill>
                <a:latin typeface="Tahoma"/>
                <a:ea typeface="Tahoma"/>
                <a:cs typeface="Tahoma"/>
                <a:sym typeface="Tahoma"/>
              </a:rPr>
              <a:t>negligence of people who are unaffordable</a:t>
            </a:r>
          </a:p>
          <a:p>
            <a:pPr marL="1143000" lvl="2" indent="-228600">
              <a:spcBef>
                <a:spcPts val="480"/>
              </a:spcBef>
              <a:buClr>
                <a:schemeClr val="dk1"/>
              </a:buClr>
              <a:buSzPct val="100000"/>
              <a:buFont typeface="Tahoma"/>
              <a:buChar char="•"/>
            </a:pPr>
            <a:r>
              <a:rPr lang="en-US" sz="2400" dirty="0">
                <a:solidFill>
                  <a:schemeClr val="dk1"/>
                </a:solidFill>
                <a:latin typeface="Tahoma"/>
                <a:ea typeface="Tahoma"/>
                <a:cs typeface="Tahoma"/>
                <a:sym typeface="Tahoma"/>
              </a:rPr>
              <a:t>different health </a:t>
            </a:r>
            <a:r>
              <a:rPr lang="en-US" sz="2400" dirty="0" err="1">
                <a:solidFill>
                  <a:schemeClr val="dk1"/>
                </a:solidFill>
                <a:latin typeface="Tahoma"/>
                <a:ea typeface="Tahoma"/>
                <a:cs typeface="Tahoma"/>
                <a:sym typeface="Tahoma"/>
              </a:rPr>
              <a:t>utilisation</a:t>
            </a:r>
            <a:r>
              <a:rPr lang="en-US" sz="2400" dirty="0">
                <a:solidFill>
                  <a:schemeClr val="dk1"/>
                </a:solidFill>
                <a:latin typeface="Tahoma"/>
                <a:ea typeface="Tahoma"/>
                <a:cs typeface="Tahoma"/>
                <a:sym typeface="Tahoma"/>
              </a:rPr>
              <a:t> among various groups of population</a:t>
            </a:r>
          </a:p>
          <a:p>
            <a:pPr marL="342900" lvl="0" indent="-342900">
              <a:spcBef>
                <a:spcPts val="560"/>
              </a:spcBef>
              <a:buClr>
                <a:schemeClr val="dk1"/>
              </a:buClr>
              <a:buSzPct val="100000"/>
              <a:buFont typeface="Tahoma"/>
              <a:buChar char="•"/>
            </a:pPr>
            <a:r>
              <a:rPr lang="en-US" sz="2800" dirty="0">
                <a:solidFill>
                  <a:schemeClr val="dk1"/>
                </a:solidFill>
                <a:latin typeface="Tahoma"/>
                <a:ea typeface="Tahoma"/>
                <a:cs typeface="Tahoma"/>
                <a:sym typeface="Tahoma"/>
              </a:rPr>
              <a:t>Vertical equity</a:t>
            </a:r>
          </a:p>
          <a:p>
            <a:pPr marL="1143000" lvl="2" indent="-228600">
              <a:spcBef>
                <a:spcPts val="480"/>
              </a:spcBef>
              <a:buClr>
                <a:schemeClr val="dk1"/>
              </a:buClr>
              <a:buSzPct val="100000"/>
              <a:buFont typeface="Tahoma"/>
              <a:buChar char="•"/>
            </a:pPr>
            <a:r>
              <a:rPr lang="en-US" sz="2400" dirty="0">
                <a:solidFill>
                  <a:schemeClr val="dk1"/>
                </a:solidFill>
                <a:latin typeface="Tahoma"/>
                <a:ea typeface="Tahoma"/>
                <a:cs typeface="Tahoma"/>
                <a:sym typeface="Tahoma"/>
              </a:rPr>
              <a:t>the poor pay more than the rich</a:t>
            </a:r>
          </a:p>
          <a:p>
            <a:pPr marL="0" indent="0">
              <a:buNone/>
            </a:pPr>
            <a:endParaRPr lang="en-US" dirty="0"/>
          </a:p>
        </p:txBody>
      </p:sp>
    </p:spTree>
    <p:extLst>
      <p:ext uri="{BB962C8B-B14F-4D97-AF65-F5344CB8AC3E}">
        <p14:creationId xmlns:p14="http://schemas.microsoft.com/office/powerpoint/2010/main" val="3920539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141" y="2869920"/>
            <a:ext cx="7691719" cy="1143000"/>
          </a:xfrm>
        </p:spPr>
        <p:txBody>
          <a:bodyPr/>
          <a:lstStyle/>
          <a:p>
            <a:r>
              <a:rPr lang="en-US" dirty="0" smtClean="0"/>
              <a:t>Global Health Initiatives</a:t>
            </a:r>
            <a:endParaRPr lang="en-US" dirty="0"/>
          </a:p>
        </p:txBody>
      </p:sp>
    </p:spTree>
    <p:extLst>
      <p:ext uri="{BB962C8B-B14F-4D97-AF65-F5344CB8AC3E}">
        <p14:creationId xmlns:p14="http://schemas.microsoft.com/office/powerpoint/2010/main" val="28796691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lide5ready"/>
          <p:cNvPicPr>
            <a:picLocks noChangeAspect="1" noChangeArrowheads="1"/>
          </p:cNvPicPr>
          <p:nvPr/>
        </p:nvPicPr>
        <p:blipFill>
          <a:blip r:embed="rId2" cstate="print"/>
          <a:srcRect/>
          <a:stretch>
            <a:fillRect/>
          </a:stretch>
        </p:blipFill>
        <p:spPr bwMode="auto">
          <a:xfrm>
            <a:off x="0" y="-1588"/>
            <a:ext cx="9144000" cy="6859588"/>
          </a:xfrm>
          <a:prstGeom prst="rect">
            <a:avLst/>
          </a:prstGeom>
          <a:noFill/>
        </p:spPr>
      </p:pic>
      <p:sp>
        <p:nvSpPr>
          <p:cNvPr id="6" name="Text Box 4"/>
          <p:cNvSpPr txBox="1">
            <a:spLocks noChangeArrowheads="1"/>
          </p:cNvSpPr>
          <p:nvPr/>
        </p:nvSpPr>
        <p:spPr bwMode="auto">
          <a:xfrm>
            <a:off x="228600" y="2462213"/>
            <a:ext cx="1595438" cy="517525"/>
          </a:xfrm>
          <a:prstGeom prst="rect">
            <a:avLst/>
          </a:prstGeom>
          <a:noFill/>
          <a:ln w="9525">
            <a:noFill/>
            <a:miter lim="800000"/>
            <a:headEnd/>
            <a:tailEnd/>
          </a:ln>
          <a:effectLst/>
        </p:spPr>
        <p:txBody>
          <a:bodyPr wrap="none">
            <a:prstTxWarp prst="textNoShape">
              <a:avLst/>
            </a:prstTxWarp>
            <a:spAutoFit/>
          </a:bodyPr>
          <a:lstStyle/>
          <a:p>
            <a:r>
              <a:rPr lang="en-GB" sz="1400" b="1" dirty="0">
                <a:solidFill>
                  <a:srgbClr val="FFFFFF"/>
                </a:solidFill>
                <a:latin typeface="Arial Narrow" charset="0"/>
              </a:rPr>
              <a:t>HIV/UA assessment </a:t>
            </a:r>
          </a:p>
          <a:p>
            <a:r>
              <a:rPr lang="en-GB" sz="1400" b="1" dirty="0">
                <a:solidFill>
                  <a:srgbClr val="FFFFFF"/>
                </a:solidFill>
                <a:latin typeface="Arial Narrow" charset="0"/>
              </a:rPr>
              <a:t>report </a:t>
            </a:r>
          </a:p>
        </p:txBody>
      </p:sp>
      <p:sp>
        <p:nvSpPr>
          <p:cNvPr id="7" name="Text Box 8"/>
          <p:cNvSpPr txBox="1">
            <a:spLocks noChangeArrowheads="1"/>
          </p:cNvSpPr>
          <p:nvPr/>
        </p:nvSpPr>
        <p:spPr bwMode="auto">
          <a:xfrm>
            <a:off x="254000" y="2924175"/>
            <a:ext cx="2032000" cy="1425575"/>
          </a:xfrm>
          <a:prstGeom prst="rect">
            <a:avLst/>
          </a:prstGeom>
          <a:noFill/>
          <a:ln w="9525">
            <a:noFill/>
            <a:miter lim="800000"/>
            <a:headEnd/>
            <a:tailEnd/>
          </a:ln>
          <a:effectLst/>
        </p:spPr>
        <p:txBody>
          <a:bodyPr wrap="none">
            <a:prstTxWarp prst="textNoShape">
              <a:avLst/>
            </a:prstTxWarp>
            <a:spAutoFit/>
          </a:bodyPr>
          <a:lstStyle/>
          <a:p>
            <a:pPr>
              <a:lnSpc>
                <a:spcPct val="125000"/>
              </a:lnSpc>
              <a:buClr>
                <a:srgbClr val="336699"/>
              </a:buClr>
              <a:buFontTx/>
              <a:buChar char="•"/>
            </a:pPr>
            <a:r>
              <a:rPr lang="en-GB" sz="1400" b="1" dirty="0">
                <a:solidFill>
                  <a:srgbClr val="336699"/>
                </a:solidFill>
                <a:latin typeface="Arial Narrow" charset="0"/>
              </a:rPr>
              <a:t> Inadequate financing</a:t>
            </a:r>
          </a:p>
          <a:p>
            <a:pPr>
              <a:lnSpc>
                <a:spcPct val="125000"/>
              </a:lnSpc>
              <a:buClr>
                <a:srgbClr val="336699"/>
              </a:buClr>
              <a:buFontTx/>
              <a:buChar char="•"/>
            </a:pPr>
            <a:r>
              <a:rPr lang="en-GB" sz="1400" b="1" dirty="0">
                <a:solidFill>
                  <a:srgbClr val="336699"/>
                </a:solidFill>
                <a:latin typeface="Arial Narrow" charset="0"/>
              </a:rPr>
              <a:t> HR crisis </a:t>
            </a:r>
          </a:p>
          <a:p>
            <a:pPr>
              <a:lnSpc>
                <a:spcPct val="125000"/>
              </a:lnSpc>
              <a:buClr>
                <a:srgbClr val="336699"/>
              </a:buClr>
              <a:buFontTx/>
              <a:buChar char="•"/>
            </a:pPr>
            <a:r>
              <a:rPr lang="en-GB" sz="1400" b="1" dirty="0">
                <a:solidFill>
                  <a:srgbClr val="336699"/>
                </a:solidFill>
                <a:latin typeface="Arial Narrow" charset="0"/>
              </a:rPr>
              <a:t> Affordable commodities</a:t>
            </a:r>
            <a:r>
              <a:rPr lang="en-GB" sz="1400" b="1" dirty="0">
                <a:solidFill>
                  <a:srgbClr val="000000"/>
                </a:solidFill>
                <a:latin typeface="Arial Narrow" charset="0"/>
              </a:rPr>
              <a:t>  </a:t>
            </a:r>
          </a:p>
          <a:p>
            <a:pPr>
              <a:lnSpc>
                <a:spcPct val="125000"/>
              </a:lnSpc>
              <a:buClr>
                <a:srgbClr val="336699"/>
              </a:buClr>
              <a:buFontTx/>
              <a:buChar char="•"/>
            </a:pPr>
            <a:r>
              <a:rPr lang="en-GB" sz="1400" b="1" dirty="0">
                <a:solidFill>
                  <a:srgbClr val="000000"/>
                </a:solidFill>
                <a:latin typeface="Arial Narrow" charset="0"/>
              </a:rPr>
              <a:t> Stigma, discrimination…</a:t>
            </a:r>
          </a:p>
          <a:p>
            <a:pPr>
              <a:lnSpc>
                <a:spcPct val="125000"/>
              </a:lnSpc>
              <a:buClr>
                <a:srgbClr val="336699"/>
              </a:buClr>
              <a:buFontTx/>
              <a:buChar char="•"/>
            </a:pPr>
            <a:r>
              <a:rPr lang="en-GB" sz="1400" b="1" dirty="0">
                <a:solidFill>
                  <a:srgbClr val="000000"/>
                </a:solidFill>
                <a:latin typeface="Arial Narrow" charset="0"/>
              </a:rPr>
              <a:t> Accountability</a:t>
            </a:r>
          </a:p>
        </p:txBody>
      </p:sp>
      <p:sp>
        <p:nvSpPr>
          <p:cNvPr id="8" name="Text Box 5"/>
          <p:cNvSpPr txBox="1">
            <a:spLocks noChangeArrowheads="1"/>
          </p:cNvSpPr>
          <p:nvPr/>
        </p:nvSpPr>
        <p:spPr bwMode="auto">
          <a:xfrm>
            <a:off x="2457450" y="2462213"/>
            <a:ext cx="1557338" cy="517525"/>
          </a:xfrm>
          <a:prstGeom prst="rect">
            <a:avLst/>
          </a:prstGeom>
          <a:noFill/>
          <a:ln w="9525">
            <a:noFill/>
            <a:miter lim="800000"/>
            <a:headEnd/>
            <a:tailEnd/>
          </a:ln>
          <a:effectLst/>
        </p:spPr>
        <p:txBody>
          <a:bodyPr wrap="none">
            <a:prstTxWarp prst="textNoShape">
              <a:avLst/>
            </a:prstTxWarp>
            <a:spAutoFit/>
          </a:bodyPr>
          <a:lstStyle/>
          <a:p>
            <a:r>
              <a:rPr lang="en-GB" sz="1400" b="1" dirty="0">
                <a:solidFill>
                  <a:srgbClr val="FFFFFF"/>
                </a:solidFill>
                <a:latin typeface="Arial Narrow" charset="0"/>
              </a:rPr>
              <a:t>Global Plan to stop </a:t>
            </a:r>
          </a:p>
          <a:p>
            <a:r>
              <a:rPr lang="en-GB" sz="1400" b="1" dirty="0">
                <a:solidFill>
                  <a:srgbClr val="FFFFFF"/>
                </a:solidFill>
                <a:latin typeface="Arial Narrow" charset="0"/>
              </a:rPr>
              <a:t>TB</a:t>
            </a:r>
          </a:p>
        </p:txBody>
      </p:sp>
      <p:sp>
        <p:nvSpPr>
          <p:cNvPr id="9" name="Text Box 9"/>
          <p:cNvSpPr txBox="1">
            <a:spLocks noChangeArrowheads="1"/>
          </p:cNvSpPr>
          <p:nvPr/>
        </p:nvSpPr>
        <p:spPr bwMode="auto">
          <a:xfrm>
            <a:off x="2473325" y="2927350"/>
            <a:ext cx="1901825" cy="1425575"/>
          </a:xfrm>
          <a:prstGeom prst="rect">
            <a:avLst/>
          </a:prstGeom>
          <a:noFill/>
          <a:ln w="9525">
            <a:noFill/>
            <a:miter lim="800000"/>
            <a:headEnd/>
            <a:tailEnd/>
          </a:ln>
          <a:effectLst/>
        </p:spPr>
        <p:txBody>
          <a:bodyPr wrap="none">
            <a:prstTxWarp prst="textNoShape">
              <a:avLst/>
            </a:prstTxWarp>
            <a:spAutoFit/>
          </a:bodyPr>
          <a:lstStyle/>
          <a:p>
            <a:pPr>
              <a:lnSpc>
                <a:spcPct val="125000"/>
              </a:lnSpc>
              <a:buClr>
                <a:srgbClr val="336699"/>
              </a:buClr>
              <a:buFontTx/>
              <a:buChar char="•"/>
            </a:pPr>
            <a:r>
              <a:rPr lang="en-GB" sz="1400" b="1">
                <a:solidFill>
                  <a:srgbClr val="000000"/>
                </a:solidFill>
                <a:latin typeface="Arial Narrow" charset="0"/>
              </a:rPr>
              <a:t> Partnership alignment  </a:t>
            </a:r>
          </a:p>
          <a:p>
            <a:pPr>
              <a:lnSpc>
                <a:spcPct val="125000"/>
              </a:lnSpc>
              <a:buClr>
                <a:srgbClr val="336699"/>
              </a:buClr>
              <a:buFontTx/>
              <a:buChar char="•"/>
            </a:pPr>
            <a:r>
              <a:rPr lang="en-GB" sz="1400" b="1">
                <a:solidFill>
                  <a:srgbClr val="000000"/>
                </a:solidFill>
                <a:latin typeface="Arial Narrow" charset="0"/>
              </a:rPr>
              <a:t> </a:t>
            </a:r>
            <a:r>
              <a:rPr lang="en-GB" sz="1400" b="1">
                <a:solidFill>
                  <a:srgbClr val="336699"/>
                </a:solidFill>
                <a:latin typeface="Arial Narrow" charset="0"/>
              </a:rPr>
              <a:t>Inadequate financing </a:t>
            </a:r>
          </a:p>
          <a:p>
            <a:pPr>
              <a:lnSpc>
                <a:spcPct val="125000"/>
              </a:lnSpc>
              <a:buClr>
                <a:srgbClr val="336699"/>
              </a:buClr>
              <a:buFontTx/>
              <a:buChar char="•"/>
            </a:pPr>
            <a:r>
              <a:rPr lang="en-GB" sz="1400" b="1">
                <a:solidFill>
                  <a:srgbClr val="336699"/>
                </a:solidFill>
                <a:latin typeface="Arial Narrow" charset="0"/>
              </a:rPr>
              <a:t> Laboratory capacity </a:t>
            </a:r>
          </a:p>
          <a:p>
            <a:pPr>
              <a:lnSpc>
                <a:spcPct val="125000"/>
              </a:lnSpc>
              <a:buClr>
                <a:srgbClr val="336699"/>
              </a:buClr>
              <a:buFontTx/>
              <a:buChar char="•"/>
            </a:pPr>
            <a:r>
              <a:rPr lang="en-GB" sz="1400" b="1">
                <a:solidFill>
                  <a:srgbClr val="336699"/>
                </a:solidFill>
                <a:latin typeface="Arial Narrow" charset="0"/>
              </a:rPr>
              <a:t> HR crisis </a:t>
            </a:r>
          </a:p>
          <a:p>
            <a:pPr>
              <a:lnSpc>
                <a:spcPct val="125000"/>
              </a:lnSpc>
              <a:buClr>
                <a:srgbClr val="336699"/>
              </a:buClr>
              <a:buFontTx/>
              <a:buChar char="•"/>
            </a:pPr>
            <a:r>
              <a:rPr lang="en-GB" sz="1400" b="1">
                <a:solidFill>
                  <a:srgbClr val="336699"/>
                </a:solidFill>
                <a:latin typeface="Arial Narrow" charset="0"/>
              </a:rPr>
              <a:t> Quality drugs</a:t>
            </a:r>
            <a:r>
              <a:rPr lang="en-GB" sz="1400" b="1">
                <a:solidFill>
                  <a:srgbClr val="FF6600"/>
                </a:solidFill>
                <a:latin typeface="Arial Narrow" charset="0"/>
              </a:rPr>
              <a:t> </a:t>
            </a:r>
          </a:p>
        </p:txBody>
      </p:sp>
      <p:sp>
        <p:nvSpPr>
          <p:cNvPr id="10" name="Text Box 6"/>
          <p:cNvSpPr txBox="1">
            <a:spLocks noChangeArrowheads="1"/>
          </p:cNvSpPr>
          <p:nvPr/>
        </p:nvSpPr>
        <p:spPr bwMode="auto">
          <a:xfrm>
            <a:off x="4695825" y="2462213"/>
            <a:ext cx="1185863" cy="517525"/>
          </a:xfrm>
          <a:prstGeom prst="rect">
            <a:avLst/>
          </a:prstGeom>
          <a:noFill/>
          <a:ln w="9525">
            <a:noFill/>
            <a:miter lim="800000"/>
            <a:headEnd/>
            <a:tailEnd/>
          </a:ln>
          <a:effectLst/>
        </p:spPr>
        <p:txBody>
          <a:bodyPr wrap="none">
            <a:prstTxWarp prst="textNoShape">
              <a:avLst/>
            </a:prstTxWarp>
            <a:spAutoFit/>
          </a:bodyPr>
          <a:lstStyle/>
          <a:p>
            <a:r>
              <a:rPr lang="en-GB" sz="1400" b="1" dirty="0">
                <a:solidFill>
                  <a:srgbClr val="FFFFFF"/>
                </a:solidFill>
                <a:latin typeface="Arial Narrow" charset="0"/>
              </a:rPr>
              <a:t>World Malaria </a:t>
            </a:r>
          </a:p>
          <a:p>
            <a:r>
              <a:rPr lang="en-GB" sz="1400" b="1" dirty="0">
                <a:solidFill>
                  <a:srgbClr val="FFFFFF"/>
                </a:solidFill>
                <a:latin typeface="Arial Narrow" charset="0"/>
              </a:rPr>
              <a:t>report  </a:t>
            </a:r>
          </a:p>
        </p:txBody>
      </p:sp>
      <p:sp>
        <p:nvSpPr>
          <p:cNvPr id="11" name="Text Box 10"/>
          <p:cNvSpPr txBox="1">
            <a:spLocks noChangeArrowheads="1"/>
          </p:cNvSpPr>
          <p:nvPr/>
        </p:nvSpPr>
        <p:spPr bwMode="auto">
          <a:xfrm>
            <a:off x="4762500" y="2952750"/>
            <a:ext cx="1778000" cy="1692275"/>
          </a:xfrm>
          <a:prstGeom prst="rect">
            <a:avLst/>
          </a:prstGeom>
          <a:noFill/>
          <a:ln w="9525">
            <a:noFill/>
            <a:miter lim="800000"/>
            <a:headEnd/>
            <a:tailEnd/>
          </a:ln>
          <a:effectLst/>
        </p:spPr>
        <p:txBody>
          <a:bodyPr>
            <a:prstTxWarp prst="textNoShape">
              <a:avLst/>
            </a:prstTxWarp>
            <a:spAutoFit/>
          </a:bodyPr>
          <a:lstStyle/>
          <a:p>
            <a:pPr>
              <a:lnSpc>
                <a:spcPct val="125000"/>
              </a:lnSpc>
              <a:buClr>
                <a:srgbClr val="336699"/>
              </a:buClr>
              <a:buFontTx/>
              <a:buChar char="•"/>
            </a:pPr>
            <a:r>
              <a:rPr lang="en-GB" sz="1400" b="1">
                <a:solidFill>
                  <a:srgbClr val="FF6600"/>
                </a:solidFill>
                <a:latin typeface="Arial Narrow" charset="0"/>
              </a:rPr>
              <a:t> </a:t>
            </a:r>
            <a:r>
              <a:rPr lang="en-GB" sz="1400" b="1">
                <a:solidFill>
                  <a:srgbClr val="336699"/>
                </a:solidFill>
                <a:latin typeface="Arial Narrow" charset="0"/>
              </a:rPr>
              <a:t>Drug efficacy </a:t>
            </a:r>
          </a:p>
          <a:p>
            <a:pPr>
              <a:lnSpc>
                <a:spcPct val="125000"/>
              </a:lnSpc>
              <a:buClr>
                <a:srgbClr val="336699"/>
              </a:buClr>
              <a:buFontTx/>
              <a:buChar char="•"/>
            </a:pPr>
            <a:r>
              <a:rPr lang="en-GB" sz="1400" b="1">
                <a:solidFill>
                  <a:srgbClr val="336699"/>
                </a:solidFill>
                <a:latin typeface="Arial Narrow" charset="0"/>
              </a:rPr>
              <a:t> Information system </a:t>
            </a:r>
          </a:p>
          <a:p>
            <a:pPr>
              <a:lnSpc>
                <a:spcPct val="125000"/>
              </a:lnSpc>
              <a:buClr>
                <a:srgbClr val="336699"/>
              </a:buClr>
              <a:buFontTx/>
              <a:buChar char="•"/>
            </a:pPr>
            <a:r>
              <a:rPr lang="en-GB" sz="1400" b="1">
                <a:solidFill>
                  <a:srgbClr val="336699"/>
                </a:solidFill>
                <a:latin typeface="Arial Narrow" charset="0"/>
              </a:rPr>
              <a:t> Inadequate financing  </a:t>
            </a:r>
          </a:p>
          <a:p>
            <a:pPr>
              <a:lnSpc>
                <a:spcPct val="125000"/>
              </a:lnSpc>
              <a:buClr>
                <a:srgbClr val="336699"/>
              </a:buClr>
              <a:buFontTx/>
              <a:buChar char="•"/>
            </a:pPr>
            <a:r>
              <a:rPr lang="en-GB" sz="1400" b="1">
                <a:solidFill>
                  <a:srgbClr val="336699"/>
                </a:solidFill>
                <a:latin typeface="Arial Narrow" charset="0"/>
              </a:rPr>
              <a:t> HRH and Community services </a:t>
            </a:r>
          </a:p>
          <a:p>
            <a:pPr>
              <a:lnSpc>
                <a:spcPct val="125000"/>
              </a:lnSpc>
              <a:buClr>
                <a:srgbClr val="336699"/>
              </a:buClr>
              <a:buFontTx/>
              <a:buChar char="•"/>
            </a:pPr>
            <a:r>
              <a:rPr lang="en-GB" sz="1400" b="1">
                <a:solidFill>
                  <a:srgbClr val="336699"/>
                </a:solidFill>
                <a:latin typeface="Arial Narrow" charset="0"/>
              </a:rPr>
              <a:t> M&amp;E</a:t>
            </a:r>
          </a:p>
        </p:txBody>
      </p:sp>
      <p:sp>
        <p:nvSpPr>
          <p:cNvPr id="12" name="Text Box 7"/>
          <p:cNvSpPr txBox="1">
            <a:spLocks noChangeArrowheads="1"/>
          </p:cNvSpPr>
          <p:nvPr/>
        </p:nvSpPr>
        <p:spPr bwMode="auto">
          <a:xfrm>
            <a:off x="6921500" y="2462213"/>
            <a:ext cx="1042988" cy="517525"/>
          </a:xfrm>
          <a:prstGeom prst="rect">
            <a:avLst/>
          </a:prstGeom>
          <a:noFill/>
          <a:ln w="9525">
            <a:noFill/>
            <a:miter lim="800000"/>
            <a:headEnd/>
            <a:tailEnd/>
          </a:ln>
          <a:effectLst/>
        </p:spPr>
        <p:txBody>
          <a:bodyPr wrap="none">
            <a:prstTxWarp prst="textNoShape">
              <a:avLst/>
            </a:prstTxWarp>
            <a:spAutoFit/>
          </a:bodyPr>
          <a:lstStyle/>
          <a:p>
            <a:r>
              <a:rPr lang="en-GB" sz="1400" b="1" dirty="0">
                <a:solidFill>
                  <a:srgbClr val="FFFFFF"/>
                </a:solidFill>
                <a:latin typeface="Arial Narrow" charset="0"/>
              </a:rPr>
              <a:t>GAVI/</a:t>
            </a:r>
            <a:r>
              <a:rPr lang="en-GB" sz="1400" b="1" dirty="0" err="1">
                <a:solidFill>
                  <a:srgbClr val="FFFFFF"/>
                </a:solidFill>
                <a:latin typeface="Arial Narrow" charset="0"/>
              </a:rPr>
              <a:t>Norad</a:t>
            </a:r>
            <a:r>
              <a:rPr lang="en-GB" sz="1400" b="1" dirty="0">
                <a:solidFill>
                  <a:srgbClr val="FFFFFF"/>
                </a:solidFill>
                <a:latin typeface="Arial Narrow" charset="0"/>
              </a:rPr>
              <a:t> </a:t>
            </a:r>
          </a:p>
          <a:p>
            <a:r>
              <a:rPr lang="en-GB" sz="1400" b="1" dirty="0">
                <a:solidFill>
                  <a:srgbClr val="FFFFFF"/>
                </a:solidFill>
                <a:latin typeface="Arial Narrow" charset="0"/>
              </a:rPr>
              <a:t>report </a:t>
            </a:r>
          </a:p>
        </p:txBody>
      </p:sp>
      <p:sp>
        <p:nvSpPr>
          <p:cNvPr id="13" name="Text Box 11"/>
          <p:cNvSpPr txBox="1">
            <a:spLocks noChangeArrowheads="1"/>
          </p:cNvSpPr>
          <p:nvPr/>
        </p:nvSpPr>
        <p:spPr bwMode="auto">
          <a:xfrm>
            <a:off x="6997700" y="2927350"/>
            <a:ext cx="1819275" cy="1692275"/>
          </a:xfrm>
          <a:prstGeom prst="rect">
            <a:avLst/>
          </a:prstGeom>
          <a:noFill/>
          <a:ln w="9525">
            <a:noFill/>
            <a:miter lim="800000"/>
            <a:headEnd/>
            <a:tailEnd/>
          </a:ln>
          <a:effectLst/>
        </p:spPr>
        <p:txBody>
          <a:bodyPr wrap="none">
            <a:prstTxWarp prst="textNoShape">
              <a:avLst/>
            </a:prstTxWarp>
            <a:spAutoFit/>
          </a:bodyPr>
          <a:lstStyle/>
          <a:p>
            <a:pPr>
              <a:lnSpc>
                <a:spcPct val="125000"/>
              </a:lnSpc>
              <a:buClr>
                <a:srgbClr val="336699"/>
              </a:buClr>
              <a:buFontTx/>
              <a:buChar char="•"/>
            </a:pPr>
            <a:r>
              <a:rPr lang="en-GB" sz="1400" b="1">
                <a:solidFill>
                  <a:srgbClr val="000000"/>
                </a:solidFill>
                <a:latin typeface="Arial Narrow" charset="0"/>
              </a:rPr>
              <a:t> </a:t>
            </a:r>
            <a:r>
              <a:rPr lang="en-GB" sz="1400" b="1">
                <a:solidFill>
                  <a:srgbClr val="336699"/>
                </a:solidFill>
                <a:latin typeface="Arial Narrow" charset="0"/>
              </a:rPr>
              <a:t>HR crisis </a:t>
            </a:r>
          </a:p>
          <a:p>
            <a:pPr>
              <a:lnSpc>
                <a:spcPct val="125000"/>
              </a:lnSpc>
              <a:buClr>
                <a:srgbClr val="336699"/>
              </a:buClr>
              <a:buFontTx/>
              <a:buChar char="•"/>
            </a:pPr>
            <a:r>
              <a:rPr lang="en-GB" sz="1400" b="1">
                <a:solidFill>
                  <a:srgbClr val="336699"/>
                </a:solidFill>
                <a:latin typeface="Arial Narrow" charset="0"/>
              </a:rPr>
              <a:t> Inadequate financing  </a:t>
            </a:r>
          </a:p>
          <a:p>
            <a:pPr>
              <a:lnSpc>
                <a:spcPct val="125000"/>
              </a:lnSpc>
              <a:buClr>
                <a:srgbClr val="336699"/>
              </a:buClr>
              <a:buFontTx/>
              <a:buChar char="•"/>
            </a:pPr>
            <a:r>
              <a:rPr lang="en-GB" sz="1400" b="1">
                <a:solidFill>
                  <a:srgbClr val="336699"/>
                </a:solidFill>
                <a:latin typeface="Arial Narrow" charset="0"/>
              </a:rPr>
              <a:t> Leadership and </a:t>
            </a:r>
          </a:p>
          <a:p>
            <a:pPr>
              <a:lnSpc>
                <a:spcPct val="125000"/>
              </a:lnSpc>
              <a:buClr>
                <a:srgbClr val="336699"/>
              </a:buClr>
            </a:pPr>
            <a:r>
              <a:rPr lang="en-GB" sz="1400" b="1">
                <a:solidFill>
                  <a:srgbClr val="336699"/>
                </a:solidFill>
                <a:latin typeface="Arial Narrow" charset="0"/>
              </a:rPr>
              <a:t>management</a:t>
            </a:r>
            <a:r>
              <a:rPr lang="en-GB" sz="1400" b="1">
                <a:solidFill>
                  <a:srgbClr val="FF6600"/>
                </a:solidFill>
                <a:latin typeface="Arial Narrow" charset="0"/>
              </a:rPr>
              <a:t> </a:t>
            </a:r>
          </a:p>
          <a:p>
            <a:pPr>
              <a:lnSpc>
                <a:spcPct val="125000"/>
              </a:lnSpc>
              <a:buClr>
                <a:srgbClr val="336699"/>
              </a:buClr>
              <a:buFontTx/>
              <a:buChar char="•"/>
            </a:pPr>
            <a:r>
              <a:rPr lang="en-GB" sz="1400" b="1">
                <a:solidFill>
                  <a:srgbClr val="000000"/>
                </a:solidFill>
                <a:latin typeface="Arial Narrow" charset="0"/>
              </a:rPr>
              <a:t> Inter-agency </a:t>
            </a:r>
          </a:p>
          <a:p>
            <a:pPr>
              <a:lnSpc>
                <a:spcPct val="125000"/>
              </a:lnSpc>
              <a:buClr>
                <a:srgbClr val="336699"/>
              </a:buClr>
            </a:pPr>
            <a:r>
              <a:rPr lang="en-GB" sz="1400" b="1">
                <a:solidFill>
                  <a:srgbClr val="000000"/>
                </a:solidFill>
                <a:latin typeface="Arial Narrow" charset="0"/>
              </a:rPr>
              <a:t>coordination</a:t>
            </a:r>
          </a:p>
        </p:txBody>
      </p:sp>
      <p:sp>
        <p:nvSpPr>
          <p:cNvPr id="17" name="Text Box 3"/>
          <p:cNvSpPr txBox="1">
            <a:spLocks noChangeArrowheads="1"/>
          </p:cNvSpPr>
          <p:nvPr/>
        </p:nvSpPr>
        <p:spPr bwMode="auto">
          <a:xfrm>
            <a:off x="152400" y="747713"/>
            <a:ext cx="8896350" cy="427037"/>
          </a:xfrm>
          <a:prstGeom prst="rect">
            <a:avLst/>
          </a:prstGeom>
          <a:noFill/>
          <a:ln w="9525">
            <a:noFill/>
            <a:miter lim="800000"/>
            <a:headEnd/>
            <a:tailEnd/>
          </a:ln>
          <a:effectLst/>
        </p:spPr>
        <p:txBody>
          <a:bodyPr wrap="none">
            <a:prstTxWarp prst="textNoShape">
              <a:avLst/>
            </a:prstTxWarp>
            <a:spAutoFit/>
          </a:bodyPr>
          <a:lstStyle/>
          <a:p>
            <a:r>
              <a:rPr lang="en-GB" sz="2200" b="1" dirty="0">
                <a:solidFill>
                  <a:srgbClr val="336699"/>
                </a:solidFill>
                <a:latin typeface="Arial Narrow" charset="0"/>
              </a:rPr>
              <a:t>Common challenges to scale up services for HIV, TB, malaria, and immunization</a:t>
            </a:r>
          </a:p>
        </p:txBody>
      </p:sp>
    </p:spTree>
    <p:extLst>
      <p:ext uri="{BB962C8B-B14F-4D97-AF65-F5344CB8AC3E}">
        <p14:creationId xmlns:p14="http://schemas.microsoft.com/office/powerpoint/2010/main" val="40449819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28655" y="1349562"/>
            <a:ext cx="9115345" cy="5324101"/>
          </a:xfrm>
          <a:prstGeom prst="rect">
            <a:avLst/>
          </a:prstGeom>
          <a:noFill/>
          <a:ln>
            <a:miter lim="800000"/>
            <a:headEnd/>
            <a:tailEnd/>
          </a:ln>
        </p:spPr>
      </p:pic>
      <p:sp>
        <p:nvSpPr>
          <p:cNvPr id="5" name="Rectangle 4"/>
          <p:cNvSpPr/>
          <p:nvPr/>
        </p:nvSpPr>
        <p:spPr>
          <a:xfrm>
            <a:off x="762000" y="495158"/>
            <a:ext cx="7724588" cy="430887"/>
          </a:xfrm>
          <a:prstGeom prst="rect">
            <a:avLst/>
          </a:prstGeom>
        </p:spPr>
        <p:txBody>
          <a:bodyPr wrap="square">
            <a:spAutoFit/>
          </a:bodyPr>
          <a:lstStyle/>
          <a:p>
            <a:pPr algn="ctr"/>
            <a:r>
              <a:rPr lang="en-GB" sz="2200" dirty="0">
                <a:solidFill>
                  <a:srgbClr val="336699"/>
                </a:solidFill>
              </a:rPr>
              <a:t>Conceptual Framework</a:t>
            </a:r>
            <a:endParaRPr lang="en-US" sz="2200" dirty="0"/>
          </a:p>
        </p:txBody>
      </p:sp>
    </p:spTree>
    <p:extLst>
      <p:ext uri="{BB962C8B-B14F-4D97-AF65-F5344CB8AC3E}">
        <p14:creationId xmlns:p14="http://schemas.microsoft.com/office/powerpoint/2010/main" val="2883811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141" y="314979"/>
            <a:ext cx="8029388" cy="1403256"/>
          </a:xfrm>
        </p:spPr>
        <p:txBody>
          <a:bodyPr/>
          <a:lstStyle/>
          <a:p>
            <a:r>
              <a:rPr lang="en-US" dirty="0" smtClean="0"/>
              <a:t>Focused Areas for Health Reform</a:t>
            </a:r>
            <a:endParaRPr lang="en-US" dirty="0"/>
          </a:p>
        </p:txBody>
      </p:sp>
      <p:sp>
        <p:nvSpPr>
          <p:cNvPr id="3" name="Content Placeholder 2"/>
          <p:cNvSpPr>
            <a:spLocks noGrp="1"/>
          </p:cNvSpPr>
          <p:nvPr>
            <p:ph idx="1"/>
          </p:nvPr>
        </p:nvSpPr>
        <p:spPr>
          <a:xfrm>
            <a:off x="726141" y="2196352"/>
            <a:ext cx="7691719" cy="3962399"/>
          </a:xfrm>
        </p:spPr>
        <p:txBody>
          <a:bodyPr/>
          <a:lstStyle/>
          <a:p>
            <a:r>
              <a:rPr lang="en-GB" dirty="0"/>
              <a:t>Service delivery</a:t>
            </a:r>
          </a:p>
          <a:p>
            <a:r>
              <a:rPr lang="en-GB" dirty="0"/>
              <a:t>Governance</a:t>
            </a:r>
          </a:p>
          <a:p>
            <a:r>
              <a:rPr lang="en-GB" dirty="0"/>
              <a:t>Financing</a:t>
            </a:r>
          </a:p>
          <a:p>
            <a:r>
              <a:rPr lang="en-GB" dirty="0"/>
              <a:t>Health Workforce</a:t>
            </a:r>
          </a:p>
          <a:p>
            <a:r>
              <a:rPr lang="en-GB" dirty="0"/>
              <a:t>Supply management</a:t>
            </a:r>
          </a:p>
          <a:p>
            <a:r>
              <a:rPr lang="en-GB" dirty="0"/>
              <a:t>Information systems</a:t>
            </a:r>
          </a:p>
          <a:p>
            <a:endParaRPr lang="en-US" dirty="0"/>
          </a:p>
        </p:txBody>
      </p:sp>
    </p:spTree>
    <p:extLst>
      <p:ext uri="{BB962C8B-B14F-4D97-AF65-F5344CB8AC3E}">
        <p14:creationId xmlns:p14="http://schemas.microsoft.com/office/powerpoint/2010/main" val="3524901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Way Forward</a:t>
            </a:r>
            <a:endParaRPr lang="en-US" dirty="0"/>
          </a:p>
        </p:txBody>
      </p:sp>
      <p:sp>
        <p:nvSpPr>
          <p:cNvPr id="3" name="Content Placeholder 2"/>
          <p:cNvSpPr>
            <a:spLocks noGrp="1"/>
          </p:cNvSpPr>
          <p:nvPr>
            <p:ph idx="1"/>
          </p:nvPr>
        </p:nvSpPr>
        <p:spPr/>
        <p:txBody>
          <a:bodyPr/>
          <a:lstStyle/>
          <a:p>
            <a:r>
              <a:rPr lang="en-GB" dirty="0"/>
              <a:t>There is ample evidence of:</a:t>
            </a:r>
          </a:p>
          <a:p>
            <a:pPr lvl="1"/>
            <a:r>
              <a:rPr lang="en-GB" dirty="0">
                <a:solidFill>
                  <a:srgbClr val="008000"/>
                </a:solidFill>
              </a:rPr>
              <a:t>"strong synergies";</a:t>
            </a:r>
            <a:r>
              <a:rPr lang="en-GB" dirty="0"/>
              <a:t> </a:t>
            </a:r>
          </a:p>
          <a:p>
            <a:pPr lvl="1"/>
            <a:r>
              <a:rPr lang="en-GB" dirty="0">
                <a:solidFill>
                  <a:srgbClr val="CC0000"/>
                </a:solidFill>
              </a:rPr>
              <a:t>"serious shortfalls";</a:t>
            </a:r>
          </a:p>
          <a:p>
            <a:pPr lvl="1"/>
            <a:r>
              <a:rPr lang="en-GB" dirty="0"/>
              <a:t>And </a:t>
            </a:r>
            <a:r>
              <a:rPr lang="en-GB" dirty="0">
                <a:solidFill>
                  <a:schemeClr val="folHlink"/>
                </a:solidFill>
              </a:rPr>
              <a:t>"uncertainty"</a:t>
            </a:r>
          </a:p>
          <a:p>
            <a:r>
              <a:rPr lang="en-GB" dirty="0"/>
              <a:t>Actions need to be developed towards:</a:t>
            </a:r>
          </a:p>
          <a:p>
            <a:pPr lvl="1"/>
            <a:r>
              <a:rPr lang="en-GB" dirty="0"/>
              <a:t>Amplifying synergies</a:t>
            </a:r>
          </a:p>
          <a:p>
            <a:pPr lvl="1"/>
            <a:r>
              <a:rPr lang="en-GB" dirty="0"/>
              <a:t>Stemming shortfalls</a:t>
            </a:r>
          </a:p>
          <a:p>
            <a:pPr lvl="1"/>
            <a:r>
              <a:rPr lang="en-GB" dirty="0"/>
              <a:t>Understanding variation</a:t>
            </a:r>
          </a:p>
          <a:p>
            <a:endParaRPr lang="en-US" dirty="0"/>
          </a:p>
        </p:txBody>
      </p:sp>
    </p:spTree>
    <p:extLst>
      <p:ext uri="{BB962C8B-B14F-4D97-AF65-F5344CB8AC3E}">
        <p14:creationId xmlns:p14="http://schemas.microsoft.com/office/powerpoint/2010/main" val="2682357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141" y="2959567"/>
            <a:ext cx="7691719" cy="1143000"/>
          </a:xfrm>
        </p:spPr>
        <p:txBody>
          <a:bodyPr/>
          <a:lstStyle/>
          <a:p>
            <a:r>
              <a:rPr lang="en-US" dirty="0" smtClean="0"/>
              <a:t>Thank you</a:t>
            </a:r>
            <a:endParaRPr lang="en-US" dirty="0"/>
          </a:p>
        </p:txBody>
      </p:sp>
    </p:spTree>
    <p:extLst>
      <p:ext uri="{BB962C8B-B14F-4D97-AF65-F5344CB8AC3E}">
        <p14:creationId xmlns:p14="http://schemas.microsoft.com/office/powerpoint/2010/main" val="3553731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Delivery-contd.</a:t>
            </a:r>
            <a:endParaRPr lang="en-US" dirty="0"/>
          </a:p>
        </p:txBody>
      </p:sp>
      <p:sp>
        <p:nvSpPr>
          <p:cNvPr id="3" name="Content Placeholder 2"/>
          <p:cNvSpPr>
            <a:spLocks noGrp="1"/>
          </p:cNvSpPr>
          <p:nvPr>
            <p:ph idx="1"/>
          </p:nvPr>
        </p:nvSpPr>
        <p:spPr>
          <a:xfrm>
            <a:off x="343275" y="1586753"/>
            <a:ext cx="8530396" cy="5037427"/>
          </a:xfrm>
        </p:spPr>
        <p:txBody>
          <a:bodyPr>
            <a:normAutofit fontScale="85000" lnSpcReduction="20000"/>
          </a:bodyPr>
          <a:lstStyle/>
          <a:p>
            <a:r>
              <a:rPr lang="en-US" dirty="0"/>
              <a:t>Supply side perspectives:</a:t>
            </a:r>
          </a:p>
          <a:p>
            <a:pPr lvl="2"/>
            <a:r>
              <a:rPr lang="en-US" dirty="0" smtClean="0"/>
              <a:t>Financing</a:t>
            </a:r>
            <a:endParaRPr lang="en-US" dirty="0"/>
          </a:p>
          <a:p>
            <a:pPr lvl="2"/>
            <a:r>
              <a:rPr lang="en-US" dirty="0" smtClean="0"/>
              <a:t>Workforce</a:t>
            </a:r>
            <a:endParaRPr lang="en-US" dirty="0"/>
          </a:p>
          <a:p>
            <a:pPr lvl="2"/>
            <a:r>
              <a:rPr lang="en-US" dirty="0" smtClean="0"/>
              <a:t>Information</a:t>
            </a:r>
            <a:endParaRPr lang="en-US" dirty="0"/>
          </a:p>
          <a:p>
            <a:pPr lvl="2"/>
            <a:r>
              <a:rPr lang="en-US" dirty="0" smtClean="0"/>
              <a:t>Commodities</a:t>
            </a:r>
            <a:endParaRPr lang="en-US" dirty="0"/>
          </a:p>
          <a:p>
            <a:pPr lvl="2"/>
            <a:r>
              <a:rPr lang="en-US" dirty="0" smtClean="0"/>
              <a:t>Infrastructure</a:t>
            </a:r>
            <a:endParaRPr lang="en-US" dirty="0"/>
          </a:p>
          <a:p>
            <a:pPr lvl="2"/>
            <a:r>
              <a:rPr lang="en-US" dirty="0" smtClean="0"/>
              <a:t>Governance</a:t>
            </a:r>
            <a:endParaRPr lang="en-US" dirty="0"/>
          </a:p>
          <a:p>
            <a:r>
              <a:rPr lang="en-US" dirty="0"/>
              <a:t>Demand-side perspectives:</a:t>
            </a:r>
          </a:p>
          <a:p>
            <a:pPr lvl="2"/>
            <a:r>
              <a:rPr lang="en-US" dirty="0"/>
              <a:t>Accessibility</a:t>
            </a:r>
          </a:p>
          <a:p>
            <a:pPr lvl="2"/>
            <a:r>
              <a:rPr lang="en-US" dirty="0"/>
              <a:t>Affordability</a:t>
            </a:r>
          </a:p>
          <a:p>
            <a:pPr lvl="2"/>
            <a:r>
              <a:rPr lang="en-US" dirty="0"/>
              <a:t>Availability</a:t>
            </a:r>
          </a:p>
          <a:p>
            <a:pPr lvl="2"/>
            <a:r>
              <a:rPr lang="en-US" dirty="0"/>
              <a:t>Accommodating (responsiveness)</a:t>
            </a:r>
          </a:p>
          <a:p>
            <a:pPr lvl="2"/>
            <a:r>
              <a:rPr lang="en-US" dirty="0"/>
              <a:t>Answerable/accountable</a:t>
            </a:r>
          </a:p>
          <a:p>
            <a:endParaRPr lang="en-US" dirty="0"/>
          </a:p>
        </p:txBody>
      </p:sp>
    </p:spTree>
    <p:extLst>
      <p:ext uri="{BB962C8B-B14F-4D97-AF65-F5344CB8AC3E}">
        <p14:creationId xmlns:p14="http://schemas.microsoft.com/office/powerpoint/2010/main" val="34983501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Services Right</a:t>
            </a:r>
            <a:endParaRPr lang="en-US" dirty="0"/>
          </a:p>
        </p:txBody>
      </p:sp>
      <p:sp>
        <p:nvSpPr>
          <p:cNvPr id="3" name="Content Placeholder 2"/>
          <p:cNvSpPr>
            <a:spLocks noGrp="1"/>
          </p:cNvSpPr>
          <p:nvPr>
            <p:ph idx="1"/>
          </p:nvPr>
        </p:nvSpPr>
        <p:spPr>
          <a:xfrm>
            <a:off x="257457" y="1586753"/>
            <a:ext cx="8684869" cy="5140394"/>
          </a:xfrm>
        </p:spPr>
        <p:txBody>
          <a:bodyPr>
            <a:normAutofit fontScale="62500" lnSpcReduction="20000"/>
          </a:bodyPr>
          <a:lstStyle/>
          <a:p>
            <a:r>
              <a:rPr lang="en-US" dirty="0"/>
              <a:t>Concepts of </a:t>
            </a:r>
            <a:r>
              <a:rPr lang="en-US" dirty="0" err="1"/>
              <a:t>Allocative</a:t>
            </a:r>
            <a:r>
              <a:rPr lang="en-US" dirty="0"/>
              <a:t> and Technical Efficiency </a:t>
            </a:r>
          </a:p>
          <a:p>
            <a:r>
              <a:rPr lang="en-US" dirty="0" err="1"/>
              <a:t>Allocative</a:t>
            </a:r>
            <a:r>
              <a:rPr lang="en-US" dirty="0"/>
              <a:t> efficiency </a:t>
            </a:r>
          </a:p>
          <a:p>
            <a:pPr lvl="1"/>
            <a:r>
              <a:rPr lang="en-US" dirty="0"/>
              <a:t>Choosing the “right” services!</a:t>
            </a:r>
          </a:p>
          <a:p>
            <a:pPr lvl="2"/>
            <a:r>
              <a:rPr lang="en-US" dirty="0"/>
              <a:t>Highly efficacious – they work!</a:t>
            </a:r>
          </a:p>
          <a:p>
            <a:pPr lvl="2"/>
            <a:r>
              <a:rPr lang="en-US" dirty="0"/>
              <a:t>High health return </a:t>
            </a:r>
          </a:p>
          <a:p>
            <a:pPr lvl="2"/>
            <a:r>
              <a:rPr lang="en-US" dirty="0"/>
              <a:t>Not too expensive</a:t>
            </a:r>
          </a:p>
          <a:p>
            <a:pPr lvl="2"/>
            <a:r>
              <a:rPr lang="en-US" dirty="0"/>
              <a:t>Cost –effectiveness </a:t>
            </a:r>
            <a:r>
              <a:rPr lang="en-US" dirty="0" smtClean="0"/>
              <a:t>ratios</a:t>
            </a:r>
            <a:endParaRPr lang="en-US" dirty="0"/>
          </a:p>
          <a:p>
            <a:r>
              <a:rPr lang="en-US" dirty="0"/>
              <a:t>Technical efficiency</a:t>
            </a:r>
          </a:p>
          <a:p>
            <a:pPr lvl="1"/>
            <a:r>
              <a:rPr lang="en-US" dirty="0"/>
              <a:t>How to deliver the services that have been chosen</a:t>
            </a:r>
          </a:p>
          <a:p>
            <a:pPr lvl="2"/>
            <a:r>
              <a:rPr lang="en-US" dirty="0"/>
              <a:t>Organization and management day-to-day</a:t>
            </a:r>
          </a:p>
          <a:p>
            <a:pPr lvl="2"/>
            <a:r>
              <a:rPr lang="en-US" dirty="0"/>
              <a:t>Workforce – numbers, skill-mix, distribution</a:t>
            </a:r>
          </a:p>
          <a:p>
            <a:pPr lvl="2"/>
            <a:r>
              <a:rPr lang="en-US" dirty="0"/>
              <a:t>Supply Chains – procurement, stock-outs</a:t>
            </a:r>
          </a:p>
          <a:p>
            <a:pPr lvl="2"/>
            <a:r>
              <a:rPr lang="en-US" dirty="0"/>
              <a:t>Infrastructures – community clinics through hospitals</a:t>
            </a:r>
          </a:p>
          <a:p>
            <a:pPr lvl="2"/>
            <a:r>
              <a:rPr lang="en-US" dirty="0"/>
              <a:t>Information – facility and population-based</a:t>
            </a:r>
          </a:p>
          <a:p>
            <a:pPr lvl="2"/>
            <a:r>
              <a:rPr lang="en-US" dirty="0"/>
              <a:t>Governance – standards, norms, regulation</a:t>
            </a:r>
          </a:p>
          <a:p>
            <a:endParaRPr lang="en-US" dirty="0"/>
          </a:p>
        </p:txBody>
      </p:sp>
    </p:spTree>
    <p:extLst>
      <p:ext uri="{BB962C8B-B14F-4D97-AF65-F5344CB8AC3E}">
        <p14:creationId xmlns:p14="http://schemas.microsoft.com/office/powerpoint/2010/main" val="3242564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Obstacles in Service Delivery</a:t>
            </a:r>
            <a:endParaRPr lang="en-US" dirty="0"/>
          </a:p>
        </p:txBody>
      </p:sp>
      <p:sp>
        <p:nvSpPr>
          <p:cNvPr id="3" name="Content Placeholder 2"/>
          <p:cNvSpPr>
            <a:spLocks noGrp="1"/>
          </p:cNvSpPr>
          <p:nvPr>
            <p:ph idx="1"/>
          </p:nvPr>
        </p:nvSpPr>
        <p:spPr/>
        <p:txBody>
          <a:bodyPr/>
          <a:lstStyle/>
          <a:p>
            <a:pPr>
              <a:lnSpc>
                <a:spcPct val="250000"/>
              </a:lnSpc>
              <a:buFont typeface="Wingdings" pitchFamily="2" charset="2"/>
              <a:buChar char="§"/>
              <a:defRPr/>
            </a:pPr>
            <a:r>
              <a:rPr lang="en-US" altLang="ja-JP" dirty="0"/>
              <a:t>Problems</a:t>
            </a:r>
            <a:r>
              <a:rPr lang="ja-JP" altLang="en-US" dirty="0"/>
              <a:t> </a:t>
            </a:r>
            <a:r>
              <a:rPr lang="en-US" altLang="ja-JP" dirty="0"/>
              <a:t>at the service delivery level.</a:t>
            </a:r>
          </a:p>
          <a:p>
            <a:pPr>
              <a:lnSpc>
                <a:spcPct val="250000"/>
              </a:lnSpc>
              <a:buFont typeface="Wingdings" pitchFamily="2" charset="2"/>
              <a:buChar char="§"/>
              <a:defRPr/>
            </a:pPr>
            <a:r>
              <a:rPr lang="en-US" altLang="ja-JP" dirty="0"/>
              <a:t>Problems at the system or sector level.</a:t>
            </a:r>
          </a:p>
          <a:p>
            <a:pPr>
              <a:lnSpc>
                <a:spcPct val="250000"/>
              </a:lnSpc>
              <a:buFont typeface="Wingdings" pitchFamily="2" charset="2"/>
              <a:buChar char="§"/>
              <a:defRPr/>
            </a:pPr>
            <a:r>
              <a:rPr lang="en-US" altLang="ja-JP" dirty="0"/>
              <a:t>Problems at policy-setting level.</a:t>
            </a:r>
          </a:p>
          <a:p>
            <a:endParaRPr lang="en-US" dirty="0"/>
          </a:p>
        </p:txBody>
      </p:sp>
    </p:spTree>
    <p:extLst>
      <p:ext uri="{BB962C8B-B14F-4D97-AF65-F5344CB8AC3E}">
        <p14:creationId xmlns:p14="http://schemas.microsoft.com/office/powerpoint/2010/main" val="6109014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3"/>
          <p:cNvSpPr>
            <a:spLocks noChangeArrowheads="1"/>
          </p:cNvSpPr>
          <p:nvPr/>
        </p:nvSpPr>
        <p:spPr bwMode="auto">
          <a:xfrm>
            <a:off x="471488" y="4405313"/>
            <a:ext cx="8283575" cy="1938337"/>
          </a:xfrm>
          <a:prstGeom prst="cube">
            <a:avLst>
              <a:gd name="adj" fmla="val 25000"/>
            </a:avLst>
          </a:prstGeom>
          <a:solidFill>
            <a:srgbClr val="9299F2"/>
          </a:solidFill>
          <a:ln w="6350">
            <a:solidFill>
              <a:srgbClr val="FF33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rIns="90000" anchor="ctr">
            <a:spAutoFit/>
          </a:bodyPr>
          <a:lstStyle/>
          <a:p>
            <a:endParaRPr lang="en-US"/>
          </a:p>
        </p:txBody>
      </p:sp>
      <p:sp>
        <p:nvSpPr>
          <p:cNvPr id="6" name="Rectangle 6"/>
          <p:cNvSpPr>
            <a:spLocks noChangeArrowheads="1"/>
          </p:cNvSpPr>
          <p:nvPr/>
        </p:nvSpPr>
        <p:spPr bwMode="auto">
          <a:xfrm>
            <a:off x="488950" y="5314950"/>
            <a:ext cx="1325563" cy="1028700"/>
          </a:xfrm>
          <a:prstGeom prst="rect">
            <a:avLst/>
          </a:prstGeom>
          <a:solidFill>
            <a:srgbClr val="0000B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87272" tIns="43637" rIns="87272" bIns="43637" anchor="ctr"/>
          <a:lstStyle/>
          <a:p>
            <a:pPr algn="ctr">
              <a:spcBef>
                <a:spcPct val="80000"/>
              </a:spcBef>
              <a:buClr>
                <a:srgbClr val="1E7FB8"/>
              </a:buClr>
            </a:pPr>
            <a:r>
              <a:rPr lang="en-GB" sz="1500" b="1">
                <a:solidFill>
                  <a:schemeClr val="bg1"/>
                </a:solidFill>
              </a:rPr>
              <a:t>Stewardship</a:t>
            </a:r>
          </a:p>
        </p:txBody>
      </p:sp>
      <p:sp>
        <p:nvSpPr>
          <p:cNvPr id="7" name="Rectangle 7"/>
          <p:cNvSpPr>
            <a:spLocks noChangeArrowheads="1"/>
          </p:cNvSpPr>
          <p:nvPr/>
        </p:nvSpPr>
        <p:spPr bwMode="auto">
          <a:xfrm>
            <a:off x="488950" y="4876800"/>
            <a:ext cx="7851775" cy="438150"/>
          </a:xfrm>
          <a:prstGeom prst="rect">
            <a:avLst/>
          </a:prstGeom>
          <a:gradFill rotWithShape="0">
            <a:gsLst>
              <a:gs pos="0">
                <a:srgbClr val="3333CC"/>
              </a:gs>
              <a:gs pos="50000">
                <a:srgbClr val="003399"/>
              </a:gs>
              <a:gs pos="100000">
                <a:srgbClr val="3333CC"/>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87272" tIns="43637" rIns="87272" bIns="43637" anchor="ctr"/>
          <a:lstStyle/>
          <a:p>
            <a:pPr algn="ctr">
              <a:spcBef>
                <a:spcPct val="80000"/>
              </a:spcBef>
              <a:buClr>
                <a:srgbClr val="1E7FB8"/>
              </a:buClr>
            </a:pPr>
            <a:r>
              <a:rPr lang="en-GB" b="1">
                <a:solidFill>
                  <a:srgbClr val="FFD41B"/>
                </a:solidFill>
              </a:rPr>
              <a:t>Strengthened health system platform to support delivery and equity </a:t>
            </a:r>
          </a:p>
        </p:txBody>
      </p:sp>
      <p:sp>
        <p:nvSpPr>
          <p:cNvPr id="8" name="Rectangle 8"/>
          <p:cNvSpPr>
            <a:spLocks noChangeArrowheads="1"/>
          </p:cNvSpPr>
          <p:nvPr/>
        </p:nvSpPr>
        <p:spPr bwMode="auto">
          <a:xfrm>
            <a:off x="1773238" y="5314950"/>
            <a:ext cx="1325562" cy="1028700"/>
          </a:xfrm>
          <a:prstGeom prst="rect">
            <a:avLst/>
          </a:prstGeom>
          <a:solidFill>
            <a:srgbClr val="0000B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87272" tIns="43637" rIns="87272" bIns="43637" anchor="ctr"/>
          <a:lstStyle/>
          <a:p>
            <a:pPr algn="ctr">
              <a:spcBef>
                <a:spcPct val="80000"/>
              </a:spcBef>
              <a:buClr>
                <a:srgbClr val="1E7FB8"/>
              </a:buClr>
            </a:pPr>
            <a:r>
              <a:rPr lang="en-GB" sz="1500" b="1" dirty="0">
                <a:solidFill>
                  <a:schemeClr val="bg1"/>
                </a:solidFill>
              </a:rPr>
              <a:t>Health financing</a:t>
            </a:r>
          </a:p>
        </p:txBody>
      </p:sp>
      <p:sp>
        <p:nvSpPr>
          <p:cNvPr id="9" name="Rectangle 9"/>
          <p:cNvSpPr>
            <a:spLocks noChangeArrowheads="1"/>
          </p:cNvSpPr>
          <p:nvPr/>
        </p:nvSpPr>
        <p:spPr bwMode="auto">
          <a:xfrm>
            <a:off x="3038475" y="5314950"/>
            <a:ext cx="1327150" cy="1028700"/>
          </a:xfrm>
          <a:prstGeom prst="rect">
            <a:avLst/>
          </a:prstGeom>
          <a:solidFill>
            <a:srgbClr val="0000B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87272" tIns="43637" rIns="87272" bIns="43637" anchor="ctr"/>
          <a:lstStyle/>
          <a:p>
            <a:pPr algn="ctr">
              <a:spcBef>
                <a:spcPct val="80000"/>
              </a:spcBef>
              <a:buClr>
                <a:srgbClr val="1E7FB8"/>
              </a:buClr>
            </a:pPr>
            <a:r>
              <a:rPr lang="en-GB" sz="1500" b="1">
                <a:solidFill>
                  <a:schemeClr val="bg1"/>
                </a:solidFill>
              </a:rPr>
              <a:t>Human resources</a:t>
            </a:r>
          </a:p>
        </p:txBody>
      </p:sp>
      <p:sp>
        <p:nvSpPr>
          <p:cNvPr id="10" name="Rectangle 10"/>
          <p:cNvSpPr>
            <a:spLocks noChangeArrowheads="1"/>
          </p:cNvSpPr>
          <p:nvPr/>
        </p:nvSpPr>
        <p:spPr bwMode="auto">
          <a:xfrm>
            <a:off x="5570538" y="5314950"/>
            <a:ext cx="1443037" cy="1028700"/>
          </a:xfrm>
          <a:prstGeom prst="rect">
            <a:avLst/>
          </a:prstGeom>
          <a:solidFill>
            <a:srgbClr val="0000B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87272" tIns="43637" rIns="87272" bIns="43637" anchor="ctr"/>
          <a:lstStyle/>
          <a:p>
            <a:pPr algn="ctr">
              <a:spcBef>
                <a:spcPct val="80000"/>
              </a:spcBef>
              <a:buClr>
                <a:srgbClr val="1E7FB8"/>
              </a:buClr>
            </a:pPr>
            <a:r>
              <a:rPr lang="en-GB" sz="1500" b="1" dirty="0">
                <a:solidFill>
                  <a:schemeClr val="bg1"/>
                </a:solidFill>
              </a:rPr>
              <a:t>Medicines, infrastructure and logistics</a:t>
            </a:r>
          </a:p>
        </p:txBody>
      </p:sp>
      <p:sp>
        <p:nvSpPr>
          <p:cNvPr id="11" name="Rectangle 11"/>
          <p:cNvSpPr>
            <a:spLocks noChangeArrowheads="1"/>
          </p:cNvSpPr>
          <p:nvPr/>
        </p:nvSpPr>
        <p:spPr bwMode="auto">
          <a:xfrm>
            <a:off x="4305300" y="5314950"/>
            <a:ext cx="1327150" cy="1028700"/>
          </a:xfrm>
          <a:prstGeom prst="rect">
            <a:avLst/>
          </a:prstGeom>
          <a:solidFill>
            <a:srgbClr val="0000B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87272" tIns="43637" rIns="87272" bIns="43637" anchor="ctr"/>
          <a:lstStyle/>
          <a:p>
            <a:pPr algn="ctr">
              <a:spcBef>
                <a:spcPct val="80000"/>
              </a:spcBef>
              <a:buClr>
                <a:srgbClr val="1E7FB8"/>
              </a:buClr>
            </a:pPr>
            <a:r>
              <a:rPr lang="en-GB" sz="1500" b="1">
                <a:solidFill>
                  <a:schemeClr val="bg1"/>
                </a:solidFill>
              </a:rPr>
              <a:t>Health Information systems</a:t>
            </a:r>
          </a:p>
        </p:txBody>
      </p:sp>
      <p:sp>
        <p:nvSpPr>
          <p:cNvPr id="12" name="Rectangle 12"/>
          <p:cNvSpPr>
            <a:spLocks noChangeArrowheads="1"/>
          </p:cNvSpPr>
          <p:nvPr/>
        </p:nvSpPr>
        <p:spPr bwMode="auto">
          <a:xfrm>
            <a:off x="7007225" y="5314950"/>
            <a:ext cx="1327150" cy="1028700"/>
          </a:xfrm>
          <a:prstGeom prst="rect">
            <a:avLst/>
          </a:prstGeom>
          <a:solidFill>
            <a:srgbClr val="0000B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87272" tIns="43637" rIns="87272" bIns="43637" anchor="ctr"/>
          <a:lstStyle/>
          <a:p>
            <a:pPr algn="ctr">
              <a:spcBef>
                <a:spcPct val="80000"/>
              </a:spcBef>
              <a:buClr>
                <a:srgbClr val="1E7FB8"/>
              </a:buClr>
            </a:pPr>
            <a:endParaRPr lang="en-GB" sz="1500" b="1">
              <a:solidFill>
                <a:schemeClr val="bg1"/>
              </a:solidFill>
            </a:endParaRPr>
          </a:p>
          <a:p>
            <a:pPr algn="ctr">
              <a:spcBef>
                <a:spcPct val="80000"/>
              </a:spcBef>
              <a:buClr>
                <a:srgbClr val="1E7FB8"/>
              </a:buClr>
            </a:pPr>
            <a:r>
              <a:rPr lang="en-GB" sz="1500" b="1">
                <a:solidFill>
                  <a:schemeClr val="bg1"/>
                </a:solidFill>
              </a:rPr>
              <a:t>Service delivery</a:t>
            </a:r>
          </a:p>
          <a:p>
            <a:pPr algn="ctr">
              <a:spcBef>
                <a:spcPct val="80000"/>
              </a:spcBef>
              <a:buClr>
                <a:srgbClr val="1E7FB8"/>
              </a:buClr>
            </a:pPr>
            <a:endParaRPr lang="en-GB" sz="1500" b="1">
              <a:solidFill>
                <a:schemeClr val="bg1"/>
              </a:solidFill>
            </a:endParaRPr>
          </a:p>
        </p:txBody>
      </p:sp>
      <p:sp>
        <p:nvSpPr>
          <p:cNvPr id="13" name="AutoShape 25"/>
          <p:cNvSpPr>
            <a:spLocks noChangeArrowheads="1"/>
          </p:cNvSpPr>
          <p:nvPr/>
        </p:nvSpPr>
        <p:spPr bwMode="auto">
          <a:xfrm>
            <a:off x="1916113" y="3832464"/>
            <a:ext cx="387350" cy="361950"/>
          </a:xfrm>
          <a:prstGeom prst="upDownArrow">
            <a:avLst>
              <a:gd name="adj1" fmla="val 50000"/>
              <a:gd name="adj2" fmla="val 20000"/>
            </a:avLst>
          </a:prstGeom>
          <a:solidFill>
            <a:schemeClr val="accent1"/>
          </a:solidFill>
          <a:ln w="6350">
            <a:solidFill>
              <a:srgbClr val="FF33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rIns="90000" anchor="ctr">
            <a:spAutoFit/>
          </a:bodyPr>
          <a:lstStyle/>
          <a:p>
            <a:endParaRPr lang="en-US"/>
          </a:p>
        </p:txBody>
      </p:sp>
      <p:sp>
        <p:nvSpPr>
          <p:cNvPr id="14" name="Rectangle 27"/>
          <p:cNvSpPr>
            <a:spLocks noChangeArrowheads="1"/>
          </p:cNvSpPr>
          <p:nvPr/>
        </p:nvSpPr>
        <p:spPr bwMode="auto">
          <a:xfrm>
            <a:off x="1362075" y="1422788"/>
            <a:ext cx="1538288" cy="485775"/>
          </a:xfrm>
          <a:prstGeom prst="rect">
            <a:avLst/>
          </a:prstGeom>
          <a:gradFill rotWithShape="0">
            <a:gsLst>
              <a:gs pos="0">
                <a:srgbClr val="3333CC"/>
              </a:gs>
              <a:gs pos="50000">
                <a:srgbClr val="003399"/>
              </a:gs>
              <a:gs pos="100000">
                <a:srgbClr val="3333CC"/>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87272" tIns="43637" rIns="87272" bIns="43637" anchor="ctr"/>
          <a:lstStyle/>
          <a:p>
            <a:pPr algn="ctr">
              <a:spcBef>
                <a:spcPct val="80000"/>
              </a:spcBef>
              <a:buClr>
                <a:srgbClr val="1E7FB8"/>
              </a:buClr>
            </a:pPr>
            <a:r>
              <a:rPr lang="en-GB" sz="1500" b="1" dirty="0">
                <a:solidFill>
                  <a:schemeClr val="bg1"/>
                </a:solidFill>
              </a:rPr>
              <a:t>Surveillance </a:t>
            </a:r>
          </a:p>
        </p:txBody>
      </p:sp>
      <p:sp>
        <p:nvSpPr>
          <p:cNvPr id="15" name="Rectangle 28"/>
          <p:cNvSpPr>
            <a:spLocks noChangeArrowheads="1"/>
          </p:cNvSpPr>
          <p:nvPr/>
        </p:nvSpPr>
        <p:spPr bwMode="auto">
          <a:xfrm>
            <a:off x="1362075" y="442302"/>
            <a:ext cx="1538288" cy="660326"/>
          </a:xfrm>
          <a:prstGeom prst="rect">
            <a:avLst/>
          </a:prstGeom>
          <a:gradFill rotWithShape="0">
            <a:gsLst>
              <a:gs pos="0">
                <a:srgbClr val="3333CC"/>
              </a:gs>
              <a:gs pos="50000">
                <a:srgbClr val="003399"/>
              </a:gs>
              <a:gs pos="100000">
                <a:srgbClr val="3333CC"/>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87272" tIns="43637" rIns="87272" bIns="43637" anchor="ctr"/>
          <a:lstStyle/>
          <a:p>
            <a:pPr algn="ctr">
              <a:spcBef>
                <a:spcPct val="80000"/>
              </a:spcBef>
              <a:buClr>
                <a:srgbClr val="1E7FB8"/>
              </a:buClr>
            </a:pPr>
            <a:r>
              <a:rPr lang="en-GB" sz="1500" b="1" dirty="0">
                <a:solidFill>
                  <a:srgbClr val="FFFF75"/>
                </a:solidFill>
              </a:rPr>
              <a:t>NCD STRATEGIES</a:t>
            </a:r>
          </a:p>
        </p:txBody>
      </p:sp>
      <p:sp>
        <p:nvSpPr>
          <p:cNvPr id="16" name="Rectangle 29"/>
          <p:cNvSpPr>
            <a:spLocks noChangeArrowheads="1"/>
          </p:cNvSpPr>
          <p:nvPr/>
        </p:nvSpPr>
        <p:spPr bwMode="auto">
          <a:xfrm>
            <a:off x="1362075" y="2429263"/>
            <a:ext cx="1538288" cy="666750"/>
          </a:xfrm>
          <a:prstGeom prst="rect">
            <a:avLst/>
          </a:prstGeom>
          <a:gradFill rotWithShape="0">
            <a:gsLst>
              <a:gs pos="0">
                <a:srgbClr val="3333CC"/>
              </a:gs>
              <a:gs pos="50000">
                <a:srgbClr val="003399"/>
              </a:gs>
              <a:gs pos="100000">
                <a:srgbClr val="3333CC"/>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87272" tIns="43637" rIns="87272" bIns="43637" anchor="ctr"/>
          <a:lstStyle/>
          <a:p>
            <a:pPr algn="ctr">
              <a:spcBef>
                <a:spcPct val="80000"/>
              </a:spcBef>
              <a:buClr>
                <a:srgbClr val="1E7FB8"/>
              </a:buClr>
            </a:pPr>
            <a:r>
              <a:rPr lang="en-GB" sz="1500" b="1" dirty="0">
                <a:solidFill>
                  <a:schemeClr val="bg1"/>
                </a:solidFill>
              </a:rPr>
              <a:t>Clinical prevention and treatment</a:t>
            </a:r>
          </a:p>
        </p:txBody>
      </p:sp>
      <p:sp>
        <p:nvSpPr>
          <p:cNvPr id="17" name="Rectangle 30"/>
          <p:cNvSpPr>
            <a:spLocks noChangeArrowheads="1"/>
          </p:cNvSpPr>
          <p:nvPr/>
        </p:nvSpPr>
        <p:spPr bwMode="auto">
          <a:xfrm>
            <a:off x="1362075" y="1814900"/>
            <a:ext cx="1538288" cy="614363"/>
          </a:xfrm>
          <a:prstGeom prst="rect">
            <a:avLst/>
          </a:prstGeom>
          <a:gradFill rotWithShape="0">
            <a:gsLst>
              <a:gs pos="0">
                <a:srgbClr val="3333CC"/>
              </a:gs>
              <a:gs pos="50000">
                <a:srgbClr val="003399"/>
              </a:gs>
              <a:gs pos="100000">
                <a:srgbClr val="3333CC"/>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87272" tIns="43637" rIns="87272" bIns="43637" anchor="ctr"/>
          <a:lstStyle/>
          <a:p>
            <a:pPr algn="ctr">
              <a:spcBef>
                <a:spcPct val="80000"/>
              </a:spcBef>
              <a:buClr>
                <a:srgbClr val="1E7FB8"/>
              </a:buClr>
            </a:pPr>
            <a:r>
              <a:rPr lang="en-GB" sz="1500" b="1" dirty="0">
                <a:solidFill>
                  <a:schemeClr val="bg1"/>
                </a:solidFill>
              </a:rPr>
              <a:t>Healthy Lifestyles</a:t>
            </a:r>
          </a:p>
        </p:txBody>
      </p:sp>
      <p:sp>
        <p:nvSpPr>
          <p:cNvPr id="18" name="Rectangle 31"/>
          <p:cNvSpPr>
            <a:spLocks noChangeArrowheads="1"/>
          </p:cNvSpPr>
          <p:nvPr/>
        </p:nvSpPr>
        <p:spPr bwMode="auto">
          <a:xfrm>
            <a:off x="1362075" y="3096013"/>
            <a:ext cx="1538288" cy="531161"/>
          </a:xfrm>
          <a:prstGeom prst="rect">
            <a:avLst/>
          </a:prstGeom>
          <a:gradFill rotWithShape="0">
            <a:gsLst>
              <a:gs pos="0">
                <a:srgbClr val="3333CC"/>
              </a:gs>
              <a:gs pos="50000">
                <a:srgbClr val="003399"/>
              </a:gs>
              <a:gs pos="100000">
                <a:srgbClr val="3333CC"/>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87272" tIns="43637" rIns="87272" bIns="43637" anchor="ctr"/>
          <a:lstStyle/>
          <a:p>
            <a:pPr algn="ctr">
              <a:spcBef>
                <a:spcPct val="80000"/>
              </a:spcBef>
              <a:buClr>
                <a:srgbClr val="1E7FB8"/>
              </a:buClr>
            </a:pPr>
            <a:r>
              <a:rPr lang="en-GB" sz="1500" b="1" dirty="0">
                <a:solidFill>
                  <a:schemeClr val="bg1"/>
                </a:solidFill>
              </a:rPr>
              <a:t>Continuing Care</a:t>
            </a:r>
          </a:p>
        </p:txBody>
      </p:sp>
      <p:sp>
        <p:nvSpPr>
          <p:cNvPr id="19" name="Rectangle 32"/>
          <p:cNvSpPr>
            <a:spLocks noChangeArrowheads="1"/>
          </p:cNvSpPr>
          <p:nvPr/>
        </p:nvSpPr>
        <p:spPr bwMode="auto">
          <a:xfrm>
            <a:off x="1363663" y="1014800"/>
            <a:ext cx="1536700" cy="485775"/>
          </a:xfrm>
          <a:prstGeom prst="rect">
            <a:avLst/>
          </a:prstGeom>
          <a:gradFill rotWithShape="0">
            <a:gsLst>
              <a:gs pos="0">
                <a:srgbClr val="3333CC"/>
              </a:gs>
              <a:gs pos="50000">
                <a:srgbClr val="003399"/>
              </a:gs>
              <a:gs pos="100000">
                <a:srgbClr val="3333CC"/>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87272" tIns="43637" rIns="87272" bIns="43637" anchor="ctr"/>
          <a:lstStyle/>
          <a:p>
            <a:pPr algn="ctr">
              <a:spcBef>
                <a:spcPct val="80000"/>
              </a:spcBef>
              <a:buClr>
                <a:srgbClr val="1E7FB8"/>
              </a:buClr>
            </a:pPr>
            <a:r>
              <a:rPr lang="en-GB" sz="1500" b="1" dirty="0">
                <a:solidFill>
                  <a:schemeClr val="bg1"/>
                </a:solidFill>
              </a:rPr>
              <a:t>National Plans </a:t>
            </a:r>
          </a:p>
        </p:txBody>
      </p:sp>
      <p:sp>
        <p:nvSpPr>
          <p:cNvPr id="34" name="AutoShape 26"/>
          <p:cNvSpPr>
            <a:spLocks noChangeArrowheads="1"/>
          </p:cNvSpPr>
          <p:nvPr/>
        </p:nvSpPr>
        <p:spPr bwMode="auto">
          <a:xfrm>
            <a:off x="6789738" y="3832464"/>
            <a:ext cx="387350" cy="361950"/>
          </a:xfrm>
          <a:prstGeom prst="upDownArrow">
            <a:avLst>
              <a:gd name="adj1" fmla="val 50000"/>
              <a:gd name="adj2" fmla="val 20000"/>
            </a:avLst>
          </a:prstGeom>
          <a:solidFill>
            <a:schemeClr val="accent1"/>
          </a:solidFill>
          <a:ln w="6350">
            <a:solidFill>
              <a:srgbClr val="FF33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rIns="90000" anchor="ctr">
            <a:spAutoFit/>
          </a:bodyPr>
          <a:lstStyle/>
          <a:p>
            <a:endParaRPr lang="en-US"/>
          </a:p>
        </p:txBody>
      </p:sp>
      <p:sp>
        <p:nvSpPr>
          <p:cNvPr id="35" name="Rectangle 33"/>
          <p:cNvSpPr>
            <a:spLocks noChangeArrowheads="1"/>
          </p:cNvSpPr>
          <p:nvPr/>
        </p:nvSpPr>
        <p:spPr bwMode="auto">
          <a:xfrm>
            <a:off x="6211888" y="1569796"/>
            <a:ext cx="1538287" cy="485775"/>
          </a:xfrm>
          <a:prstGeom prst="rect">
            <a:avLst/>
          </a:prstGeom>
          <a:gradFill rotWithShape="0">
            <a:gsLst>
              <a:gs pos="0">
                <a:srgbClr val="3333CC"/>
              </a:gs>
              <a:gs pos="50000">
                <a:srgbClr val="003399"/>
              </a:gs>
              <a:gs pos="100000">
                <a:srgbClr val="3333CC"/>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87272" tIns="43637" rIns="87272" bIns="43637" anchor="ctr"/>
          <a:lstStyle/>
          <a:p>
            <a:pPr algn="ctr">
              <a:spcBef>
                <a:spcPct val="80000"/>
              </a:spcBef>
              <a:buClr>
                <a:srgbClr val="1E7FB8"/>
              </a:buClr>
            </a:pPr>
            <a:r>
              <a:rPr lang="en-GB" sz="1500" b="1">
                <a:solidFill>
                  <a:schemeClr val="bg1"/>
                </a:solidFill>
              </a:rPr>
              <a:t>Surveillance </a:t>
            </a:r>
          </a:p>
        </p:txBody>
      </p:sp>
      <p:sp>
        <p:nvSpPr>
          <p:cNvPr id="36" name="Rectangle 34"/>
          <p:cNvSpPr>
            <a:spLocks noChangeArrowheads="1"/>
          </p:cNvSpPr>
          <p:nvPr/>
        </p:nvSpPr>
        <p:spPr bwMode="auto">
          <a:xfrm>
            <a:off x="6211888" y="448539"/>
            <a:ext cx="1538287" cy="784707"/>
          </a:xfrm>
          <a:prstGeom prst="rect">
            <a:avLst/>
          </a:prstGeom>
          <a:gradFill rotWithShape="0">
            <a:gsLst>
              <a:gs pos="0">
                <a:srgbClr val="3333CC"/>
              </a:gs>
              <a:gs pos="50000">
                <a:srgbClr val="003399"/>
              </a:gs>
              <a:gs pos="100000">
                <a:srgbClr val="3333CC"/>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87272" tIns="43637" rIns="87272" bIns="43637" anchor="ctr"/>
          <a:lstStyle/>
          <a:p>
            <a:pPr algn="ctr">
              <a:spcBef>
                <a:spcPct val="80000"/>
              </a:spcBef>
              <a:buClr>
                <a:srgbClr val="1E7FB8"/>
              </a:buClr>
            </a:pPr>
            <a:r>
              <a:rPr lang="en-GB" sz="1500" b="1" dirty="0">
                <a:solidFill>
                  <a:srgbClr val="FFFF75"/>
                </a:solidFill>
              </a:rPr>
              <a:t>HIV STRATEGIES</a:t>
            </a:r>
          </a:p>
        </p:txBody>
      </p:sp>
      <p:sp>
        <p:nvSpPr>
          <p:cNvPr id="37" name="Rectangle 35"/>
          <p:cNvSpPr>
            <a:spLocks noChangeArrowheads="1"/>
          </p:cNvSpPr>
          <p:nvPr/>
        </p:nvSpPr>
        <p:spPr bwMode="auto">
          <a:xfrm>
            <a:off x="6211888" y="2511184"/>
            <a:ext cx="1538287" cy="574675"/>
          </a:xfrm>
          <a:prstGeom prst="rect">
            <a:avLst/>
          </a:prstGeom>
          <a:gradFill rotWithShape="0">
            <a:gsLst>
              <a:gs pos="0">
                <a:srgbClr val="3333CC"/>
              </a:gs>
              <a:gs pos="50000">
                <a:srgbClr val="003399"/>
              </a:gs>
              <a:gs pos="100000">
                <a:srgbClr val="3333CC"/>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87272" tIns="43637" rIns="87272" bIns="43637" anchor="ctr"/>
          <a:lstStyle/>
          <a:p>
            <a:pPr algn="ctr">
              <a:spcBef>
                <a:spcPct val="80000"/>
              </a:spcBef>
              <a:buClr>
                <a:srgbClr val="1E7FB8"/>
              </a:buClr>
            </a:pPr>
            <a:r>
              <a:rPr lang="en-GB" sz="1500" b="1">
                <a:solidFill>
                  <a:schemeClr val="bg1"/>
                </a:solidFill>
              </a:rPr>
              <a:t>Treatment</a:t>
            </a:r>
          </a:p>
        </p:txBody>
      </p:sp>
      <p:sp>
        <p:nvSpPr>
          <p:cNvPr id="38" name="Rectangle 36"/>
          <p:cNvSpPr>
            <a:spLocks noChangeArrowheads="1"/>
          </p:cNvSpPr>
          <p:nvPr/>
        </p:nvSpPr>
        <p:spPr bwMode="auto">
          <a:xfrm>
            <a:off x="6211888" y="1976196"/>
            <a:ext cx="1538287" cy="614363"/>
          </a:xfrm>
          <a:prstGeom prst="rect">
            <a:avLst/>
          </a:prstGeom>
          <a:gradFill rotWithShape="0">
            <a:gsLst>
              <a:gs pos="0">
                <a:srgbClr val="3333CC"/>
              </a:gs>
              <a:gs pos="50000">
                <a:srgbClr val="003399"/>
              </a:gs>
              <a:gs pos="100000">
                <a:srgbClr val="3333CC"/>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87272" tIns="43637" rIns="87272" bIns="43637" anchor="ctr"/>
          <a:lstStyle/>
          <a:p>
            <a:pPr algn="ctr">
              <a:spcBef>
                <a:spcPct val="80000"/>
              </a:spcBef>
              <a:buClr>
                <a:srgbClr val="1E7FB8"/>
              </a:buClr>
            </a:pPr>
            <a:r>
              <a:rPr lang="en-GB" sz="1500" b="1">
                <a:solidFill>
                  <a:schemeClr val="bg1"/>
                </a:solidFill>
              </a:rPr>
              <a:t>Safe sex</a:t>
            </a:r>
          </a:p>
        </p:txBody>
      </p:sp>
      <p:sp>
        <p:nvSpPr>
          <p:cNvPr id="39" name="Rectangle 37"/>
          <p:cNvSpPr>
            <a:spLocks noChangeArrowheads="1"/>
          </p:cNvSpPr>
          <p:nvPr/>
        </p:nvSpPr>
        <p:spPr bwMode="auto">
          <a:xfrm>
            <a:off x="6211888" y="3090621"/>
            <a:ext cx="1538287" cy="485775"/>
          </a:xfrm>
          <a:prstGeom prst="rect">
            <a:avLst/>
          </a:prstGeom>
          <a:gradFill rotWithShape="0">
            <a:gsLst>
              <a:gs pos="0">
                <a:srgbClr val="3333CC"/>
              </a:gs>
              <a:gs pos="50000">
                <a:srgbClr val="003399"/>
              </a:gs>
              <a:gs pos="100000">
                <a:srgbClr val="3333CC"/>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87272" tIns="43637" rIns="87272" bIns="43637" anchor="ctr"/>
          <a:lstStyle/>
          <a:p>
            <a:pPr algn="ctr">
              <a:spcBef>
                <a:spcPct val="80000"/>
              </a:spcBef>
              <a:buClr>
                <a:srgbClr val="1E7FB8"/>
              </a:buClr>
            </a:pPr>
            <a:r>
              <a:rPr lang="en-GB" sz="1500" b="1">
                <a:solidFill>
                  <a:schemeClr val="bg1"/>
                </a:solidFill>
              </a:rPr>
              <a:t>Continuing Care</a:t>
            </a:r>
          </a:p>
        </p:txBody>
      </p:sp>
      <p:sp>
        <p:nvSpPr>
          <p:cNvPr id="40" name="Rectangle 38"/>
          <p:cNvSpPr>
            <a:spLocks noChangeArrowheads="1"/>
          </p:cNvSpPr>
          <p:nvPr/>
        </p:nvSpPr>
        <p:spPr bwMode="auto">
          <a:xfrm>
            <a:off x="6213475" y="1147521"/>
            <a:ext cx="1538288" cy="485775"/>
          </a:xfrm>
          <a:prstGeom prst="rect">
            <a:avLst/>
          </a:prstGeom>
          <a:gradFill rotWithShape="0">
            <a:gsLst>
              <a:gs pos="0">
                <a:srgbClr val="3333CC"/>
              </a:gs>
              <a:gs pos="50000">
                <a:srgbClr val="003399"/>
              </a:gs>
              <a:gs pos="100000">
                <a:srgbClr val="3333CC"/>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87272" tIns="43637" rIns="87272" bIns="43637" anchor="ctr"/>
          <a:lstStyle/>
          <a:p>
            <a:pPr algn="ctr">
              <a:spcBef>
                <a:spcPct val="80000"/>
              </a:spcBef>
              <a:buClr>
                <a:srgbClr val="1E7FB8"/>
              </a:buClr>
            </a:pPr>
            <a:r>
              <a:rPr lang="en-GB" sz="1500" b="1">
                <a:solidFill>
                  <a:schemeClr val="bg1"/>
                </a:solidFill>
              </a:rPr>
              <a:t>National Plans </a:t>
            </a:r>
          </a:p>
        </p:txBody>
      </p:sp>
      <p:graphicFrame>
        <p:nvGraphicFramePr>
          <p:cNvPr id="41" name="Table 40"/>
          <p:cNvGraphicFramePr>
            <a:graphicFrameLocks noGrp="1"/>
          </p:cNvGraphicFramePr>
          <p:nvPr>
            <p:extLst>
              <p:ext uri="{D42A27DB-BD31-4B8C-83A1-F6EECF244321}">
                <p14:modId xmlns:p14="http://schemas.microsoft.com/office/powerpoint/2010/main" val="3930235587"/>
              </p:ext>
            </p:extLst>
          </p:nvPr>
        </p:nvGraphicFramePr>
        <p:xfrm>
          <a:off x="3518573" y="1544498"/>
          <a:ext cx="2128308" cy="2286000"/>
        </p:xfrm>
        <a:graphic>
          <a:graphicData uri="http://schemas.openxmlformats.org/drawingml/2006/table">
            <a:tbl>
              <a:tblPr/>
              <a:tblGrid>
                <a:gridCol w="2128308"/>
              </a:tblGrid>
              <a:tr h="21966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b="1" dirty="0" smtClean="0">
                          <a:solidFill>
                            <a:srgbClr val="000066"/>
                          </a:solidFill>
                          <a:latin typeface="Tahoma" charset="0"/>
                        </a:rPr>
                        <a:t>Commonalities between health priority strategies and links to health systems building blocks</a:t>
                      </a:r>
                    </a:p>
                    <a:p>
                      <a:endParaRPr lang="en-US" dirty="0"/>
                    </a:p>
                  </a:txBody>
                  <a:tcPr>
                    <a:lnL w="12700" cmpd="sng">
                      <a:solidFill>
                        <a:scrgbClr r="0" g="0" b="0"/>
                      </a:solidFill>
                      <a:prstDash val="solid"/>
                    </a:lnL>
                    <a:lnR w="12700" cmpd="sng">
                      <a:solidFill>
                        <a:scrgbClr r="0" g="0" b="0"/>
                      </a:solidFill>
                      <a:prstDash val="solid"/>
                    </a:lnR>
                    <a:lnT w="12700" cmpd="sng">
                      <a:solidFill>
                        <a:scrgbClr r="0" g="0" b="0"/>
                      </a:solidFill>
                      <a:prstDash val="solid"/>
                    </a:lnT>
                    <a:lnB w="12700" cmpd="sng">
                      <a:solidFill>
                        <a:scrgbClr r="0" g="0" b="0"/>
                      </a:solidFill>
                      <a:prstDash val="solid"/>
                    </a:lnB>
                  </a:tcPr>
                </a:tc>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1162153611"/>
              </p:ext>
            </p:extLst>
          </p:nvPr>
        </p:nvGraphicFramePr>
        <p:xfrm>
          <a:off x="257457" y="6538375"/>
          <a:ext cx="8461740" cy="274320"/>
        </p:xfrm>
        <a:graphic>
          <a:graphicData uri="http://schemas.openxmlformats.org/drawingml/2006/table">
            <a:tbl>
              <a:tblPr/>
              <a:tblGrid>
                <a:gridCol w="8461740"/>
              </a:tblGrid>
              <a:tr h="0">
                <a:tc>
                  <a:txBody>
                    <a:bodyPr/>
                    <a:lstStyle/>
                    <a:p>
                      <a:pPr algn="ctr"/>
                      <a:r>
                        <a:rPr lang="en-GB" sz="1200" dirty="0" smtClean="0">
                          <a:solidFill>
                            <a:srgbClr val="993300"/>
                          </a:solidFill>
                        </a:rPr>
                        <a:t>Health systems building blocks for prevention and control  of Non-Communicable Diseases (NCDs) and HIV</a:t>
                      </a:r>
                      <a:endParaRPr lang="en-US" sz="1200" dirty="0"/>
                    </a:p>
                  </a:txBody>
                  <a:tcPr>
                    <a:lnL w="12700" cmpd="sng">
                      <a:solidFill>
                        <a:scrgbClr r="0" g="0" b="0"/>
                      </a:solidFill>
                      <a:prstDash val="solid"/>
                    </a:lnL>
                    <a:lnR w="12700" cmpd="sng">
                      <a:solidFill>
                        <a:scrgbClr r="0" g="0" b="0"/>
                      </a:solidFill>
                      <a:prstDash val="solid"/>
                    </a:lnR>
                    <a:lnT w="12700" cmpd="sng">
                      <a:solidFill>
                        <a:scrgbClr r="0" g="0" b="0"/>
                      </a:solidFill>
                      <a:prstDash val="solid"/>
                    </a:lnT>
                    <a:lnB w="12700" cmpd="sng">
                      <a:solidFill>
                        <a:scrgbClr r="0" g="0" b="0"/>
                      </a:solidFill>
                      <a:prstDash val="solid"/>
                    </a:lnB>
                  </a:tcPr>
                </a:tc>
              </a:tr>
            </a:tbl>
          </a:graphicData>
        </a:graphic>
      </p:graphicFrame>
    </p:spTree>
    <p:extLst>
      <p:ext uri="{BB962C8B-B14F-4D97-AF65-F5344CB8AC3E}">
        <p14:creationId xmlns:p14="http://schemas.microsoft.com/office/powerpoint/2010/main" val="2075608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People’s Health Problems</a:t>
            </a:r>
            <a:endParaRPr lang="en-US" dirty="0"/>
          </a:p>
        </p:txBody>
      </p:sp>
      <p:sp>
        <p:nvSpPr>
          <p:cNvPr id="3" name="Content Placeholder 2"/>
          <p:cNvSpPr>
            <a:spLocks noGrp="1"/>
          </p:cNvSpPr>
          <p:nvPr>
            <p:ph idx="1"/>
          </p:nvPr>
        </p:nvSpPr>
        <p:spPr/>
        <p:txBody>
          <a:bodyPr/>
          <a:lstStyle/>
          <a:p>
            <a:pPr marL="609600" lvl="0" indent="-609600">
              <a:spcBef>
                <a:spcPts val="0"/>
              </a:spcBef>
              <a:buClr>
                <a:schemeClr val="dk1"/>
              </a:buClr>
              <a:buSzPct val="25000"/>
              <a:buNone/>
            </a:pPr>
            <a:r>
              <a:rPr lang="en-US" sz="3200" u="sng" dirty="0">
                <a:solidFill>
                  <a:schemeClr val="dk1"/>
                </a:solidFill>
                <a:latin typeface="Arial"/>
                <a:ea typeface="Arial"/>
                <a:cs typeface="Arial"/>
                <a:sym typeface="Arial"/>
              </a:rPr>
              <a:t>Problem concerning</a:t>
            </a:r>
            <a:r>
              <a:rPr lang="en-US" sz="3200" dirty="0">
                <a:solidFill>
                  <a:schemeClr val="dk1"/>
                </a:solidFill>
                <a:latin typeface="Arial"/>
                <a:ea typeface="Arial"/>
                <a:cs typeface="Arial"/>
                <a:sym typeface="Arial"/>
              </a:rPr>
              <a:t> </a:t>
            </a:r>
          </a:p>
          <a:p>
            <a:pPr marL="990600" lvl="1" indent="-533400">
              <a:spcBef>
                <a:spcPts val="560"/>
              </a:spcBef>
              <a:buClr>
                <a:schemeClr val="dk1"/>
              </a:buClr>
              <a:buSzPct val="100000"/>
              <a:buFont typeface="Arial"/>
              <a:buAutoNum type="arabicPeriod"/>
            </a:pPr>
            <a:r>
              <a:rPr lang="en-US" sz="2800" dirty="0">
                <a:solidFill>
                  <a:schemeClr val="dk1"/>
                </a:solidFill>
                <a:latin typeface="Arial"/>
                <a:ea typeface="Arial"/>
                <a:cs typeface="Arial"/>
                <a:sym typeface="Arial"/>
              </a:rPr>
              <a:t>A</a:t>
            </a:r>
            <a:r>
              <a:rPr lang="en-US" sz="2800" dirty="0" smtClean="0">
                <a:solidFill>
                  <a:schemeClr val="dk1"/>
                </a:solidFill>
                <a:latin typeface="Arial"/>
                <a:ea typeface="Arial"/>
                <a:cs typeface="Arial"/>
                <a:sym typeface="Arial"/>
              </a:rPr>
              <a:t>ccessibility </a:t>
            </a:r>
            <a:r>
              <a:rPr lang="en-US" sz="2800" dirty="0">
                <a:solidFill>
                  <a:schemeClr val="dk1"/>
                </a:solidFill>
                <a:latin typeface="Arial"/>
                <a:ea typeface="Arial"/>
                <a:cs typeface="Arial"/>
                <a:sym typeface="Arial"/>
              </a:rPr>
              <a:t>to essential health services</a:t>
            </a:r>
          </a:p>
          <a:p>
            <a:pPr marL="990600" lvl="1" indent="-533400">
              <a:spcBef>
                <a:spcPts val="560"/>
              </a:spcBef>
              <a:buClr>
                <a:schemeClr val="dk1"/>
              </a:buClr>
              <a:buSzPct val="100000"/>
              <a:buFont typeface="Arial"/>
              <a:buAutoNum type="arabicPeriod"/>
            </a:pPr>
            <a:r>
              <a:rPr lang="en-US" sz="2800" dirty="0" smtClean="0">
                <a:solidFill>
                  <a:schemeClr val="dk1"/>
                </a:solidFill>
                <a:latin typeface="Arial"/>
                <a:ea typeface="Arial"/>
                <a:cs typeface="Arial"/>
                <a:sym typeface="Arial"/>
              </a:rPr>
              <a:t>Quality </a:t>
            </a:r>
            <a:r>
              <a:rPr lang="en-US" sz="2800" dirty="0">
                <a:solidFill>
                  <a:schemeClr val="dk1"/>
                </a:solidFill>
                <a:latin typeface="Arial"/>
                <a:ea typeface="Arial"/>
                <a:cs typeface="Arial"/>
                <a:sym typeface="Arial"/>
              </a:rPr>
              <a:t>of services</a:t>
            </a:r>
          </a:p>
          <a:p>
            <a:pPr marL="990600" lvl="1" indent="-533400">
              <a:spcBef>
                <a:spcPts val="560"/>
              </a:spcBef>
              <a:buClr>
                <a:schemeClr val="dk1"/>
              </a:buClr>
              <a:buSzPct val="100000"/>
              <a:buFont typeface="Arial"/>
              <a:buAutoNum type="arabicPeriod"/>
            </a:pPr>
            <a:r>
              <a:rPr lang="en-US" sz="2800" dirty="0" smtClean="0">
                <a:solidFill>
                  <a:schemeClr val="dk1"/>
                </a:solidFill>
                <a:latin typeface="Arial"/>
                <a:ea typeface="Arial"/>
                <a:cs typeface="Arial"/>
                <a:sym typeface="Arial"/>
              </a:rPr>
              <a:t>Inadequate </a:t>
            </a:r>
            <a:r>
              <a:rPr lang="en-US" sz="2800" dirty="0">
                <a:solidFill>
                  <a:schemeClr val="dk1"/>
                </a:solidFill>
                <a:latin typeface="Arial"/>
                <a:ea typeface="Arial"/>
                <a:cs typeface="Arial"/>
                <a:sym typeface="Arial"/>
              </a:rPr>
              <a:t>of essential and accurate information on health</a:t>
            </a:r>
          </a:p>
          <a:p>
            <a:pPr marL="990600" lvl="1" indent="-533400">
              <a:spcBef>
                <a:spcPts val="560"/>
              </a:spcBef>
              <a:buClr>
                <a:schemeClr val="dk1"/>
              </a:buClr>
              <a:buSzPct val="100000"/>
              <a:buFont typeface="Arial"/>
              <a:buAutoNum type="arabicPeriod"/>
            </a:pPr>
            <a:r>
              <a:rPr lang="en-US" sz="2800" dirty="0" smtClean="0">
                <a:solidFill>
                  <a:schemeClr val="dk1"/>
                </a:solidFill>
                <a:latin typeface="Arial"/>
                <a:ea typeface="Arial"/>
                <a:cs typeface="Arial"/>
                <a:sym typeface="Arial"/>
              </a:rPr>
              <a:t>Unsafe </a:t>
            </a:r>
            <a:r>
              <a:rPr lang="en-US" sz="2800" dirty="0">
                <a:solidFill>
                  <a:schemeClr val="dk1"/>
                </a:solidFill>
                <a:latin typeface="Arial"/>
                <a:ea typeface="Arial"/>
                <a:cs typeface="Arial"/>
                <a:sym typeface="Arial"/>
              </a:rPr>
              <a:t>environment</a:t>
            </a:r>
          </a:p>
          <a:p>
            <a:pPr marL="0" indent="0">
              <a:buNone/>
            </a:pPr>
            <a:endParaRPr lang="en-US" dirty="0"/>
          </a:p>
        </p:txBody>
      </p:sp>
    </p:spTree>
    <p:extLst>
      <p:ext uri="{BB962C8B-B14F-4D97-AF65-F5344CB8AC3E}">
        <p14:creationId xmlns:p14="http://schemas.microsoft.com/office/powerpoint/2010/main" val="2861270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People’s Health Problems-contd.</a:t>
            </a:r>
            <a:endParaRPr lang="en-US" sz="4400" dirty="0"/>
          </a:p>
        </p:txBody>
      </p:sp>
      <p:sp>
        <p:nvSpPr>
          <p:cNvPr id="3" name="Content Placeholder 2"/>
          <p:cNvSpPr>
            <a:spLocks noGrp="1"/>
          </p:cNvSpPr>
          <p:nvPr>
            <p:ph idx="1"/>
          </p:nvPr>
        </p:nvSpPr>
        <p:spPr>
          <a:xfrm>
            <a:off x="313765" y="2002117"/>
            <a:ext cx="8576235" cy="4736353"/>
          </a:xfrm>
        </p:spPr>
        <p:txBody>
          <a:bodyPr/>
          <a:lstStyle/>
          <a:p>
            <a:pPr marL="342900" lvl="0" indent="-342900">
              <a:lnSpc>
                <a:spcPct val="90000"/>
              </a:lnSpc>
              <a:spcBef>
                <a:spcPts val="0"/>
              </a:spcBef>
              <a:buClr>
                <a:schemeClr val="dk1"/>
              </a:buClr>
              <a:buSzPct val="25000"/>
              <a:buNone/>
            </a:pPr>
            <a:r>
              <a:rPr lang="en-US" sz="2800" dirty="0">
                <a:solidFill>
                  <a:schemeClr val="dk1"/>
                </a:solidFill>
                <a:latin typeface="Arial"/>
                <a:ea typeface="Arial"/>
                <a:cs typeface="Arial"/>
                <a:sym typeface="Arial"/>
              </a:rPr>
              <a:t>Problem concerning: (1) </a:t>
            </a:r>
            <a:r>
              <a:rPr lang="en-US" sz="2800" dirty="0" smtClean="0">
                <a:solidFill>
                  <a:schemeClr val="accent2"/>
                </a:solidFill>
                <a:latin typeface="Arial"/>
                <a:ea typeface="Arial"/>
                <a:cs typeface="Arial"/>
                <a:sym typeface="Arial"/>
              </a:rPr>
              <a:t>Accessibility </a:t>
            </a:r>
            <a:r>
              <a:rPr lang="en-US" sz="2800" dirty="0">
                <a:solidFill>
                  <a:schemeClr val="accent2"/>
                </a:solidFill>
                <a:latin typeface="Arial"/>
                <a:ea typeface="Arial"/>
                <a:cs typeface="Arial"/>
                <a:sym typeface="Arial"/>
              </a:rPr>
              <a:t>to essential health services, e.g</a:t>
            </a:r>
            <a:r>
              <a:rPr lang="en-US" sz="2800" dirty="0" smtClean="0">
                <a:solidFill>
                  <a:schemeClr val="accent2"/>
                </a:solidFill>
                <a:latin typeface="Arial"/>
                <a:ea typeface="Arial"/>
                <a:cs typeface="Arial"/>
                <a:sym typeface="Arial"/>
              </a:rPr>
              <a:t>.</a:t>
            </a:r>
          </a:p>
          <a:p>
            <a:pPr marL="342900" lvl="0" indent="-342900">
              <a:lnSpc>
                <a:spcPct val="90000"/>
              </a:lnSpc>
              <a:spcBef>
                <a:spcPts val="0"/>
              </a:spcBef>
              <a:buClr>
                <a:schemeClr val="dk1"/>
              </a:buClr>
              <a:buSzPct val="25000"/>
              <a:buNone/>
            </a:pPr>
            <a:endParaRPr lang="en-US" sz="2800" dirty="0">
              <a:solidFill>
                <a:schemeClr val="accent2"/>
              </a:solidFill>
              <a:latin typeface="Arial"/>
              <a:ea typeface="Arial"/>
              <a:cs typeface="Arial"/>
              <a:sym typeface="Arial"/>
            </a:endParaRPr>
          </a:p>
          <a:p>
            <a:pPr marL="742950" lvl="1" indent="-285750">
              <a:lnSpc>
                <a:spcPct val="90000"/>
              </a:lnSpc>
              <a:spcBef>
                <a:spcPts val="480"/>
              </a:spcBef>
              <a:buClr>
                <a:schemeClr val="accent2"/>
              </a:buClr>
              <a:buSzPct val="100000"/>
              <a:buFont typeface="Arial"/>
              <a:buChar char="–"/>
            </a:pPr>
            <a:r>
              <a:rPr lang="en-US" sz="2400" dirty="0">
                <a:solidFill>
                  <a:schemeClr val="accent2"/>
                </a:solidFill>
                <a:latin typeface="Arial"/>
                <a:ea typeface="Arial"/>
                <a:cs typeface="Arial"/>
                <a:sym typeface="Arial"/>
              </a:rPr>
              <a:t>long waiting time when seeking services</a:t>
            </a:r>
            <a:r>
              <a:rPr lang="en-US" sz="2400" dirty="0">
                <a:solidFill>
                  <a:schemeClr val="dk1"/>
                </a:solidFill>
                <a:latin typeface="Arial"/>
                <a:ea typeface="Arial"/>
                <a:cs typeface="Arial"/>
                <a:sym typeface="Arial"/>
              </a:rPr>
              <a:t> from government hospitals which are always overcrowded</a:t>
            </a:r>
          </a:p>
          <a:p>
            <a:pPr marL="742950" lvl="1" indent="-285750">
              <a:lnSpc>
                <a:spcPct val="90000"/>
              </a:lnSpc>
              <a:spcBef>
                <a:spcPts val="480"/>
              </a:spcBef>
              <a:buClr>
                <a:schemeClr val="accent2"/>
              </a:buClr>
              <a:buSzPct val="100000"/>
              <a:buFont typeface="Arial"/>
              <a:buChar char="–"/>
            </a:pPr>
            <a:r>
              <a:rPr lang="en-US" sz="2400" dirty="0">
                <a:solidFill>
                  <a:schemeClr val="accent2"/>
                </a:solidFill>
                <a:latin typeface="Arial"/>
                <a:ea typeface="Arial"/>
                <a:cs typeface="Arial"/>
                <a:sym typeface="Arial"/>
              </a:rPr>
              <a:t>high cost of health care services</a:t>
            </a:r>
            <a:r>
              <a:rPr lang="en-US" sz="2400" dirty="0">
                <a:solidFill>
                  <a:schemeClr val="dk1"/>
                </a:solidFill>
                <a:latin typeface="Arial"/>
                <a:ea typeface="Arial"/>
                <a:cs typeface="Arial"/>
                <a:sym typeface="Arial"/>
              </a:rPr>
              <a:t> charged by private hospitals or even some government hospitals which, in certain cases, may entail debt or cause severe economic problems to consumers</a:t>
            </a:r>
          </a:p>
          <a:p>
            <a:pPr marL="742950" lvl="1" indent="-285750">
              <a:lnSpc>
                <a:spcPct val="90000"/>
              </a:lnSpc>
              <a:spcBef>
                <a:spcPts val="480"/>
              </a:spcBef>
              <a:buClr>
                <a:schemeClr val="accent2"/>
              </a:buClr>
              <a:buSzPct val="100000"/>
              <a:buFont typeface="Arial"/>
              <a:buChar char="–"/>
            </a:pPr>
            <a:r>
              <a:rPr lang="en-US" sz="2400" dirty="0">
                <a:solidFill>
                  <a:schemeClr val="accent2"/>
                </a:solidFill>
                <a:latin typeface="Arial"/>
                <a:ea typeface="Arial"/>
                <a:cs typeface="Arial"/>
                <a:sym typeface="Arial"/>
              </a:rPr>
              <a:t>refusal on the part of hospitals to render services</a:t>
            </a:r>
            <a:r>
              <a:rPr lang="en-US" sz="2400" dirty="0">
                <a:solidFill>
                  <a:schemeClr val="dk1"/>
                </a:solidFill>
                <a:latin typeface="Arial"/>
                <a:ea typeface="Arial"/>
                <a:cs typeface="Arial"/>
                <a:sym typeface="Arial"/>
              </a:rPr>
              <a:t>, in particular to emergency or accident cases if the ability to pay bills cannot be proved.</a:t>
            </a:r>
          </a:p>
          <a:p>
            <a:pPr marL="457200" lvl="1" indent="0">
              <a:lnSpc>
                <a:spcPct val="90000"/>
              </a:lnSpc>
              <a:spcBef>
                <a:spcPts val="480"/>
              </a:spcBef>
              <a:buClr>
                <a:schemeClr val="dk1"/>
              </a:buClr>
              <a:buSzPct val="100000"/>
              <a:buNone/>
            </a:pPr>
            <a:endParaRPr lang="en-US" sz="24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20674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People’s Health Problems-contd.</a:t>
            </a:r>
            <a:endParaRPr lang="en-US" sz="4400" dirty="0"/>
          </a:p>
        </p:txBody>
      </p:sp>
      <p:sp>
        <p:nvSpPr>
          <p:cNvPr id="3" name="Content Placeholder 2"/>
          <p:cNvSpPr>
            <a:spLocks noGrp="1"/>
          </p:cNvSpPr>
          <p:nvPr>
            <p:ph idx="1"/>
          </p:nvPr>
        </p:nvSpPr>
        <p:spPr>
          <a:xfrm>
            <a:off x="298824" y="2002117"/>
            <a:ext cx="8621057" cy="4691529"/>
          </a:xfrm>
        </p:spPr>
        <p:txBody>
          <a:bodyPr/>
          <a:lstStyle/>
          <a:p>
            <a:pPr marL="342900" lvl="0" indent="-342900">
              <a:lnSpc>
                <a:spcPct val="80000"/>
              </a:lnSpc>
              <a:spcBef>
                <a:spcPts val="0"/>
              </a:spcBef>
              <a:buClr>
                <a:schemeClr val="dk1"/>
              </a:buClr>
              <a:buSzPct val="100000"/>
              <a:buFont typeface="Arial"/>
              <a:buChar char="•"/>
            </a:pPr>
            <a:r>
              <a:rPr lang="en-US" sz="2800" dirty="0">
                <a:solidFill>
                  <a:schemeClr val="dk1"/>
                </a:solidFill>
                <a:latin typeface="Arial"/>
                <a:ea typeface="Arial"/>
                <a:cs typeface="Arial"/>
                <a:sym typeface="Arial"/>
              </a:rPr>
              <a:t>Problem concerning: (2) </a:t>
            </a:r>
            <a:r>
              <a:rPr lang="en-US" sz="2800" dirty="0" smtClean="0">
                <a:solidFill>
                  <a:schemeClr val="accent2"/>
                </a:solidFill>
                <a:latin typeface="Arial"/>
                <a:ea typeface="Arial"/>
                <a:cs typeface="Arial"/>
                <a:sym typeface="Arial"/>
              </a:rPr>
              <a:t>Quality </a:t>
            </a:r>
            <a:r>
              <a:rPr lang="en-US" sz="2800" dirty="0">
                <a:solidFill>
                  <a:schemeClr val="accent2"/>
                </a:solidFill>
                <a:latin typeface="Arial"/>
                <a:ea typeface="Arial"/>
                <a:cs typeface="Arial"/>
                <a:sym typeface="Arial"/>
              </a:rPr>
              <a:t>of services, e.g</a:t>
            </a:r>
            <a:r>
              <a:rPr lang="en-US" sz="2800" dirty="0" smtClean="0">
                <a:solidFill>
                  <a:schemeClr val="accent2"/>
                </a:solidFill>
                <a:latin typeface="Arial"/>
                <a:ea typeface="Arial"/>
                <a:cs typeface="Arial"/>
                <a:sym typeface="Arial"/>
              </a:rPr>
              <a:t>.</a:t>
            </a:r>
          </a:p>
          <a:p>
            <a:pPr marL="342900" lvl="0" indent="-342900">
              <a:lnSpc>
                <a:spcPct val="80000"/>
              </a:lnSpc>
              <a:spcBef>
                <a:spcPts val="0"/>
              </a:spcBef>
              <a:buClr>
                <a:schemeClr val="dk1"/>
              </a:buClr>
              <a:buSzPct val="100000"/>
              <a:buFont typeface="Arial"/>
              <a:buChar char="•"/>
            </a:pPr>
            <a:endParaRPr lang="en-US" sz="2800" dirty="0">
              <a:solidFill>
                <a:schemeClr val="accent2"/>
              </a:solidFill>
              <a:latin typeface="Arial"/>
              <a:ea typeface="Arial"/>
              <a:cs typeface="Arial"/>
              <a:sym typeface="Arial"/>
            </a:endParaRPr>
          </a:p>
          <a:p>
            <a:pPr marL="742950" lvl="1" indent="-285750">
              <a:lnSpc>
                <a:spcPct val="80000"/>
              </a:lnSpc>
              <a:spcBef>
                <a:spcPts val="480"/>
              </a:spcBef>
              <a:buClr>
                <a:schemeClr val="dk1"/>
              </a:buClr>
              <a:buSzPct val="100000"/>
              <a:buFont typeface="Arial"/>
              <a:buChar char="–"/>
            </a:pPr>
            <a:r>
              <a:rPr lang="en-US" sz="2400" dirty="0" smtClean="0">
                <a:solidFill>
                  <a:schemeClr val="dk1"/>
                </a:solidFill>
                <a:latin typeface="Arial"/>
                <a:ea typeface="Arial"/>
                <a:cs typeface="Arial"/>
                <a:sym typeface="Arial"/>
              </a:rPr>
              <a:t>Inadequate </a:t>
            </a:r>
            <a:r>
              <a:rPr lang="en-US" sz="2400" dirty="0">
                <a:solidFill>
                  <a:schemeClr val="dk1"/>
                </a:solidFill>
                <a:latin typeface="Arial"/>
                <a:ea typeface="Arial"/>
                <a:cs typeface="Arial"/>
                <a:sym typeface="Arial"/>
              </a:rPr>
              <a:t>information about </a:t>
            </a:r>
            <a:r>
              <a:rPr lang="en-US" sz="2400" dirty="0">
                <a:solidFill>
                  <a:schemeClr val="accent2"/>
                </a:solidFill>
                <a:latin typeface="Arial"/>
                <a:ea typeface="Arial"/>
                <a:cs typeface="Arial"/>
                <a:sym typeface="Arial"/>
              </a:rPr>
              <a:t>illness</a:t>
            </a:r>
          </a:p>
          <a:p>
            <a:pPr marL="742950" lvl="1" indent="-285750">
              <a:lnSpc>
                <a:spcPct val="80000"/>
              </a:lnSpc>
              <a:spcBef>
                <a:spcPts val="480"/>
              </a:spcBef>
              <a:buClr>
                <a:schemeClr val="dk1"/>
              </a:buClr>
              <a:buSzPct val="100000"/>
              <a:buFont typeface="Arial"/>
              <a:buChar char="–"/>
            </a:pPr>
            <a:r>
              <a:rPr lang="en-US" sz="2400" dirty="0" smtClean="0">
                <a:solidFill>
                  <a:schemeClr val="dk1"/>
                </a:solidFill>
                <a:latin typeface="Arial"/>
                <a:ea typeface="Arial"/>
                <a:cs typeface="Arial"/>
                <a:sym typeface="Arial"/>
              </a:rPr>
              <a:t>Inadequate </a:t>
            </a:r>
            <a:r>
              <a:rPr lang="en-US" sz="2400" dirty="0">
                <a:solidFill>
                  <a:schemeClr val="dk1"/>
                </a:solidFill>
                <a:latin typeface="Arial"/>
                <a:ea typeface="Arial"/>
                <a:cs typeface="Arial"/>
                <a:sym typeface="Arial"/>
              </a:rPr>
              <a:t>information about </a:t>
            </a:r>
            <a:r>
              <a:rPr lang="en-US" sz="2400" dirty="0">
                <a:solidFill>
                  <a:schemeClr val="accent2"/>
                </a:solidFill>
                <a:latin typeface="Arial"/>
                <a:ea typeface="Arial"/>
                <a:cs typeface="Arial"/>
                <a:sym typeface="Arial"/>
              </a:rPr>
              <a:t>treatments</a:t>
            </a:r>
          </a:p>
          <a:p>
            <a:pPr marL="742950" lvl="1" indent="-285750">
              <a:lnSpc>
                <a:spcPct val="80000"/>
              </a:lnSpc>
              <a:spcBef>
                <a:spcPts val="480"/>
              </a:spcBef>
              <a:buClr>
                <a:schemeClr val="dk1"/>
              </a:buClr>
              <a:buSzPct val="100000"/>
              <a:buFont typeface="Arial"/>
              <a:buChar char="–"/>
            </a:pPr>
            <a:r>
              <a:rPr lang="en-US" sz="2400" dirty="0" smtClean="0">
                <a:solidFill>
                  <a:schemeClr val="dk1"/>
                </a:solidFill>
                <a:latin typeface="Arial"/>
                <a:ea typeface="Arial"/>
                <a:cs typeface="Arial"/>
                <a:sym typeface="Arial"/>
              </a:rPr>
              <a:t>Inadequate </a:t>
            </a:r>
            <a:r>
              <a:rPr lang="en-US" sz="2400" dirty="0">
                <a:solidFill>
                  <a:schemeClr val="dk1"/>
                </a:solidFill>
                <a:latin typeface="Arial"/>
                <a:ea typeface="Arial"/>
                <a:cs typeface="Arial"/>
                <a:sym typeface="Arial"/>
              </a:rPr>
              <a:t>information and advice on </a:t>
            </a:r>
            <a:r>
              <a:rPr lang="en-US" sz="2400" dirty="0">
                <a:solidFill>
                  <a:schemeClr val="accent2"/>
                </a:solidFill>
                <a:latin typeface="Arial"/>
                <a:ea typeface="Arial"/>
                <a:cs typeface="Arial"/>
                <a:sym typeface="Arial"/>
              </a:rPr>
              <a:t>essential self care</a:t>
            </a:r>
          </a:p>
          <a:p>
            <a:pPr marL="742950" lvl="1" indent="-285750">
              <a:lnSpc>
                <a:spcPct val="80000"/>
              </a:lnSpc>
              <a:spcBef>
                <a:spcPts val="480"/>
              </a:spcBef>
              <a:buClr>
                <a:schemeClr val="dk1"/>
              </a:buClr>
              <a:buSzPct val="100000"/>
              <a:buFont typeface="Arial"/>
              <a:buChar char="–"/>
            </a:pPr>
            <a:r>
              <a:rPr lang="en-US" sz="2400" dirty="0" smtClean="0">
                <a:solidFill>
                  <a:schemeClr val="dk1"/>
                </a:solidFill>
                <a:latin typeface="Arial"/>
                <a:ea typeface="Arial"/>
                <a:cs typeface="Arial"/>
                <a:sym typeface="Arial"/>
              </a:rPr>
              <a:t>Lack </a:t>
            </a:r>
            <a:r>
              <a:rPr lang="en-US" sz="2400" dirty="0">
                <a:solidFill>
                  <a:schemeClr val="dk1"/>
                </a:solidFill>
                <a:latin typeface="Arial"/>
                <a:ea typeface="Arial"/>
                <a:cs typeface="Arial"/>
                <a:sym typeface="Arial"/>
              </a:rPr>
              <a:t>of convenience in obtaining services</a:t>
            </a:r>
          </a:p>
          <a:p>
            <a:pPr marL="742950" lvl="1" indent="-285750">
              <a:lnSpc>
                <a:spcPct val="80000"/>
              </a:lnSpc>
              <a:spcBef>
                <a:spcPts val="480"/>
              </a:spcBef>
              <a:buClr>
                <a:schemeClr val="dk1"/>
              </a:buClr>
              <a:buSzPct val="100000"/>
              <a:buFont typeface="Arial"/>
              <a:buChar char="–"/>
            </a:pPr>
            <a:r>
              <a:rPr lang="en-US" sz="2400" dirty="0" smtClean="0">
                <a:solidFill>
                  <a:schemeClr val="dk1"/>
                </a:solidFill>
                <a:latin typeface="Arial"/>
                <a:ea typeface="Arial"/>
                <a:cs typeface="Arial"/>
                <a:sym typeface="Arial"/>
              </a:rPr>
              <a:t>Low </a:t>
            </a:r>
            <a:r>
              <a:rPr lang="en-US" sz="2400" dirty="0">
                <a:solidFill>
                  <a:schemeClr val="dk1"/>
                </a:solidFill>
                <a:latin typeface="Arial"/>
                <a:ea typeface="Arial"/>
                <a:cs typeface="Arial"/>
                <a:sym typeface="Arial"/>
              </a:rPr>
              <a:t>professional standard of doctors or other service personnel which might cause complication or even death</a:t>
            </a:r>
          </a:p>
          <a:p>
            <a:pPr marL="742950" lvl="1" indent="-285750">
              <a:lnSpc>
                <a:spcPct val="80000"/>
              </a:lnSpc>
              <a:spcBef>
                <a:spcPts val="480"/>
              </a:spcBef>
              <a:buClr>
                <a:schemeClr val="dk1"/>
              </a:buClr>
              <a:buSzPct val="100000"/>
              <a:buFont typeface="Arial"/>
              <a:buChar char="–"/>
            </a:pPr>
            <a:r>
              <a:rPr lang="en-US" sz="2400" dirty="0" smtClean="0">
                <a:solidFill>
                  <a:schemeClr val="dk1"/>
                </a:solidFill>
                <a:latin typeface="Arial"/>
                <a:ea typeface="Arial"/>
                <a:cs typeface="Arial"/>
                <a:sym typeface="Arial"/>
              </a:rPr>
              <a:t>Delayed </a:t>
            </a:r>
            <a:r>
              <a:rPr lang="en-US" sz="2400" dirty="0">
                <a:solidFill>
                  <a:schemeClr val="dk1"/>
                </a:solidFill>
                <a:latin typeface="Arial"/>
                <a:ea typeface="Arial"/>
                <a:cs typeface="Arial"/>
                <a:sym typeface="Arial"/>
              </a:rPr>
              <a:t>in receiving preventive care or screening, through readily available, until the illness becomes severe.</a:t>
            </a:r>
          </a:p>
          <a:p>
            <a:endParaRPr lang="en-US" dirty="0"/>
          </a:p>
        </p:txBody>
      </p:sp>
    </p:spTree>
    <p:extLst>
      <p:ext uri="{BB962C8B-B14F-4D97-AF65-F5344CB8AC3E}">
        <p14:creationId xmlns:p14="http://schemas.microsoft.com/office/powerpoint/2010/main" val="2800694880"/>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theme/theme1.xml><?xml version="1.0" encoding="utf-8"?>
<a:theme xmlns:a="http://schemas.openxmlformats.org/drawingml/2006/main" name="Venture">
  <a:themeElements>
    <a:clrScheme name="Venture">
      <a:dk1>
        <a:sysClr val="windowText" lastClr="000000"/>
      </a:dk1>
      <a:lt1>
        <a:sysClr val="window" lastClr="FFFFFF"/>
      </a:lt1>
      <a:dk2>
        <a:srgbClr val="738450"/>
      </a:dk2>
      <a:lt2>
        <a:srgbClr val="E8E9D1"/>
      </a:lt2>
      <a:accent1>
        <a:srgbClr val="9EB060"/>
      </a:accent1>
      <a:accent2>
        <a:srgbClr val="D09A08"/>
      </a:accent2>
      <a:accent3>
        <a:srgbClr val="F2EC86"/>
      </a:accent3>
      <a:accent4>
        <a:srgbClr val="824F1C"/>
      </a:accent4>
      <a:accent5>
        <a:srgbClr val="511818"/>
      </a:accent5>
      <a:accent6>
        <a:srgbClr val="553876"/>
      </a:accent6>
      <a:hlink>
        <a:srgbClr val="929547"/>
      </a:hlink>
      <a:folHlink>
        <a:srgbClr val="56633C"/>
      </a:folHlink>
    </a:clrScheme>
    <a:fontScheme name="Venture">
      <a:majorFont>
        <a:latin typeface="Calisto MT"/>
        <a:ea typeface=""/>
        <a:cs typeface=""/>
        <a:font script="Jpan" typeface="ＭＳ Ｐ明朝"/>
      </a:majorFont>
      <a:minorFont>
        <a:latin typeface="Calisto MT"/>
        <a:ea typeface=""/>
        <a:cs typeface=""/>
        <a:font script="Jpan" typeface="ＭＳ Ｐ明朝"/>
      </a:minorFont>
    </a:fontScheme>
    <a:fmtScheme name="Venture">
      <a:fillStyleLst>
        <a:solidFill>
          <a:schemeClr val="phClr"/>
        </a:solidFill>
        <a:blipFill rotWithShape="1">
          <a:blip xmlns:r="http://schemas.openxmlformats.org/officeDocument/2006/relationships" r:embed="rId1">
            <a:duotone>
              <a:schemeClr val="phClr">
                <a:shade val="30000"/>
                <a:alpha val="50000"/>
                <a:satMod val="150000"/>
              </a:schemeClr>
              <a:schemeClr val="phClr">
                <a:tint val="50000"/>
                <a:alpha val="10000"/>
                <a:satMod val="150000"/>
              </a:schemeClr>
            </a:duotone>
          </a:blip>
          <a:stretch/>
        </a:blipFill>
        <a:blipFill rotWithShape="1">
          <a:blip xmlns:r="http://schemas.openxmlformats.org/officeDocument/2006/relationships" r:embed="rId2">
            <a:duotone>
              <a:schemeClr val="phClr">
                <a:shade val="30000"/>
                <a:alpha val="50000"/>
                <a:satMod val="150000"/>
              </a:schemeClr>
              <a:schemeClr val="phClr">
                <a:tint val="50000"/>
                <a:alpha val="10000"/>
                <a:satMod val="150000"/>
              </a:schemeClr>
            </a:duotone>
          </a:blip>
          <a:stretch/>
        </a:blipFill>
      </a:fillStyleLst>
      <a:lnStyleLst>
        <a:ln w="19050" cap="flat" cmpd="sng" algn="ctr">
          <a:solidFill>
            <a:schemeClr val="phClr">
              <a:shade val="95000"/>
              <a:satMod val="105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innerShdw blurRad="76200" dist="25400" dir="13500000">
              <a:srgbClr val="4B4B4B">
                <a:alpha val="75000"/>
              </a:srgbClr>
            </a:innerShdw>
          </a:effectLst>
        </a:effectStyle>
      </a:effectStyleLst>
      <a:bgFillStyleLst>
        <a:solidFill>
          <a:schemeClr val="phClr"/>
        </a:solidFill>
        <a:blipFill rotWithShape="1">
          <a:blip xmlns:r="http://schemas.openxmlformats.org/officeDocument/2006/relationships" r:embed="rId3">
            <a:duotone>
              <a:schemeClr val="phClr">
                <a:shade val="10000"/>
                <a:alpha val="30000"/>
                <a:satMod val="60000"/>
              </a:schemeClr>
              <a:schemeClr val="phClr">
                <a:tint val="20000"/>
                <a:alpha val="5000"/>
                <a:satMod val="300000"/>
              </a:schemeClr>
            </a:duotone>
          </a:blip>
          <a:stretch/>
        </a:blipFill>
        <a:blipFill rotWithShape="1">
          <a:blip xmlns:r="http://schemas.openxmlformats.org/officeDocument/2006/relationships" r:embed="rId4">
            <a:duotone>
              <a:schemeClr val="phClr">
                <a:shade val="30000"/>
                <a:alpha val="50000"/>
                <a:satMod val="150000"/>
              </a:schemeClr>
              <a:schemeClr val="phClr">
                <a:tint val="50000"/>
                <a:alpha val="10000"/>
                <a:satMod val="1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Venture.thmx</Template>
  <TotalTime>104</TotalTime>
  <Words>1207</Words>
  <Application>Microsoft Office PowerPoint</Application>
  <PresentationFormat>On-screen Show (4:3)</PresentationFormat>
  <Paragraphs>230</Paragraphs>
  <Slides>27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Arial Narrow</vt:lpstr>
      <vt:lpstr>Calibri</vt:lpstr>
      <vt:lpstr>Calisto MT</vt:lpstr>
      <vt:lpstr>ＭＳ Ｐ明朝</vt:lpstr>
      <vt:lpstr>Tahoma</vt:lpstr>
      <vt:lpstr>Wingdings</vt:lpstr>
      <vt:lpstr>Venture</vt:lpstr>
      <vt:lpstr>Service Delivery: Global and Bangladesh Perspective</vt:lpstr>
      <vt:lpstr>Service Delivery</vt:lpstr>
      <vt:lpstr>Service Delivery-contd.</vt:lpstr>
      <vt:lpstr>Getting Services Right</vt:lpstr>
      <vt:lpstr>Major Obstacles in Service Delivery</vt:lpstr>
      <vt:lpstr>PowerPoint Presentation</vt:lpstr>
      <vt:lpstr>People’s Health Problems</vt:lpstr>
      <vt:lpstr>People’s Health Problems-contd.</vt:lpstr>
      <vt:lpstr>People’s Health Problems-contd.</vt:lpstr>
      <vt:lpstr>People’s Health Problems-contd.</vt:lpstr>
      <vt:lpstr>People’s Health Problems-contd.</vt:lpstr>
      <vt:lpstr>People’s Health System</vt:lpstr>
      <vt:lpstr>PowerPoint Presentation</vt:lpstr>
      <vt:lpstr>Let’s Take A Break !</vt:lpstr>
      <vt:lpstr>People’s Health System</vt:lpstr>
      <vt:lpstr>People’s Health System</vt:lpstr>
      <vt:lpstr>People’s Health System</vt:lpstr>
      <vt:lpstr>Current Health Situation</vt:lpstr>
      <vt:lpstr>Efficiency Problem</vt:lpstr>
      <vt:lpstr>Quality Problem</vt:lpstr>
      <vt:lpstr>Equity Problem</vt:lpstr>
      <vt:lpstr>Global Health Initiatives</vt:lpstr>
      <vt:lpstr>PowerPoint Presentation</vt:lpstr>
      <vt:lpstr>PowerPoint Presentation</vt:lpstr>
      <vt:lpstr>Focused Areas for Health Reform</vt:lpstr>
      <vt:lpstr>The Way Forward</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dc:title>
  <dc:creator>Yamin Jahangir</dc:creator>
  <cp:lastModifiedBy>HP</cp:lastModifiedBy>
  <cp:revision>45</cp:revision>
  <dcterms:created xsi:type="dcterms:W3CDTF">2015-05-22T08:54:42Z</dcterms:created>
  <dcterms:modified xsi:type="dcterms:W3CDTF">2016-06-08T03:29:14Z</dcterms:modified>
</cp:coreProperties>
</file>